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594" r:id="rId2"/>
    <p:sldId id="431" r:id="rId3"/>
    <p:sldId id="679" r:id="rId4"/>
    <p:sldId id="680" r:id="rId5"/>
    <p:sldId id="681" r:id="rId6"/>
    <p:sldId id="707" r:id="rId7"/>
    <p:sldId id="708" r:id="rId8"/>
    <p:sldId id="682" r:id="rId9"/>
    <p:sldId id="683" r:id="rId10"/>
    <p:sldId id="684" r:id="rId11"/>
    <p:sldId id="686" r:id="rId12"/>
    <p:sldId id="685" r:id="rId13"/>
    <p:sldId id="687" r:id="rId14"/>
    <p:sldId id="688" r:id="rId15"/>
    <p:sldId id="690" r:id="rId16"/>
    <p:sldId id="709" r:id="rId17"/>
    <p:sldId id="691" r:id="rId18"/>
    <p:sldId id="710" r:id="rId19"/>
    <p:sldId id="689" r:id="rId2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0818" autoAdjust="0"/>
  </p:normalViewPr>
  <p:slideViewPr>
    <p:cSldViewPr>
      <p:cViewPr>
        <p:scale>
          <a:sx n="75" d="100"/>
          <a:sy n="75" d="100"/>
        </p:scale>
        <p:origin x="-11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7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becomes increasingly differentiated.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Differentiated development begins with a generalized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and progresses to a skilled specific response.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example, an infant’s initial response to a stimulus involves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total body; a 5-year-old child can respond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specifically with laughter or fear.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Certain stages of growth and development are more critical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 It is known, for example, that the first 10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 weeks after conception are critical. The incidence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anomalies as a result of exposure to certain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viruses, chemicals, or drugs is greater during this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others.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■ The pace of growth and development is uneven. It 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that growth is greater during infancy than during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childhood. Asynchronous development is demonstrated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growth of the head during infancy and the extremities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puberty.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 Growth spurts (rapid increase in Growth Rate)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There is an optimal time for initiation of experiences or learning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Neonatal reflexes must be lost before development can proceed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A great deal of skills are learned by practice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mastery of developmental tasks is not permanent &amp; do not always correlate with chronologic age</a:t>
            </a: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DE2AB-38C7-46F8-94C5-35D6BC160FEE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4AEEF8-263C-4330-9D43-F21225945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D0DA-1CAF-4F73-9C05-7ED1EB29A282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C2-8BF9-4540-861C-1A15BDB08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BB3-FE98-45C9-A73E-9EEDCCCEB617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8B5B-6391-4E26-A2CB-D69B798C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9F-D95F-458C-9844-F4DD59A399BC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6F52-0F75-450F-B492-FE05E3D33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A384-4EBC-4C01-AAE5-4A45656C8108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5F267D-B6D3-46DA-9135-90951D60A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F94CA-28CF-4431-A1E6-EBB778B58DF1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F73EA-853A-480D-A05A-0F627B630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58743-0265-466D-89D0-F4B241267E2F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B02A72-4E1B-4796-92A9-140337045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59A2-266F-4029-90ED-DEBE67C73864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F6D-036F-415F-8460-BB4D05CBE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DBBA-5C65-403B-970E-97AFF7D84364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86E817-3FF0-493B-9234-16E8DB3EC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865B-0AD9-4089-B4B6-7E5EAE4077AD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626-1B65-4124-8DC4-22F35976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BCA68-F4F1-4F0C-8F9C-DFB4C5897FB8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91B2192-88FF-40AF-B7A9-80FCF507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latinLnBrk="0" hangingPunct="1">
              <a:defRPr kumimoji="0" sz="14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/>
              <a:pPr>
                <a:defRPr/>
              </a:pPr>
              <a:t>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0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9048B39-B906-40AA-9F73-999E0237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jo/url?sa=i&amp;rct=j&amp;q=&amp;esrc=s&amp;source=images&amp;cd=&amp;cad=rja&amp;uact=8&amp;ved=0CAcQjRw&amp;url=https://www.studyblue.com/notes/note/n/growth-and-development-test-2/deck/5839521&amp;ei=8VzbVJH7Eo3SaNPcgNgH&amp;bvm=bv.85761416,d.d2s&amp;psig=AFQjCNHpWSaiI3NkGe0m1uKvmNsnNsgUUQ&amp;ust=1423748547830585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jo/url?sa=i&amp;rct=j&amp;q=&amp;esrc=s&amp;source=images&amp;cd=&amp;cad=rja&amp;uact=8&amp;ved=0CAcQjRw&amp;url=https://www.studyblue.com/notes/note/n/growth-and-development-test-2/deck/5839521&amp;ei=8VzbVJH7Eo3SaNPcgNgH&amp;bvm=bv.85761416,d.d2s&amp;psig=AFQjCNHpWSaiI3NkGe0m1uKvmNsnNsgUUQ&amp;ust=142374854783058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419600"/>
            <a:ext cx="8229600" cy="1147763"/>
          </a:xfrm>
        </p:spPr>
        <p:txBody>
          <a:bodyPr>
            <a:normAutofit fontScale="90000"/>
          </a:bodyPr>
          <a:lstStyle/>
          <a:p>
            <a:pPr algn="ctr"/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Concepts of Growth </a:t>
            </a:r>
            <a:r>
              <a:rPr lang="en-US" b="1" dirty="0"/>
              <a:t>and</a:t>
            </a:r>
            <a:br>
              <a:rPr lang="en-US" b="1" dirty="0"/>
            </a:br>
            <a:r>
              <a:rPr lang="en-US" b="1" dirty="0"/>
              <a:t>Development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 </a:t>
            </a: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oper Black" pitchFamily="18" charset="0"/>
              </a:rPr>
              <a:t>Spring Semester 2014- 2015</a:t>
            </a:r>
            <a:endParaRPr lang="en-US" dirty="0" smtClean="0">
              <a:latin typeface="Cooper Black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Principles of Growth and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5257800" cy="4876800"/>
          </a:xfrm>
        </p:spPr>
        <p:txBody>
          <a:bodyPr/>
          <a:lstStyle/>
          <a:p>
            <a:r>
              <a:rPr lang="en-US" sz="3000" dirty="0">
                <a:latin typeface="Constantia" pitchFamily="18" charset="0"/>
              </a:rPr>
              <a:t>Growth and development occur in </a:t>
            </a:r>
            <a:r>
              <a:rPr lang="en-US" sz="3000" b="1" i="1" dirty="0">
                <a:latin typeface="Constantia" pitchFamily="18" charset="0"/>
              </a:rPr>
              <a:t>a </a:t>
            </a:r>
            <a:r>
              <a:rPr lang="en-US" sz="3000" b="1" i="1" dirty="0" err="1" smtClean="0">
                <a:latin typeface="Constantia" pitchFamily="18" charset="0"/>
              </a:rPr>
              <a:t>cephalocaudal</a:t>
            </a:r>
            <a:endParaRPr lang="en-US" sz="3000" b="1" i="1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onstantia" pitchFamily="18" charset="0"/>
              </a:rPr>
              <a:t>direction, that is, starting at the head and moving to </a:t>
            </a:r>
            <a:r>
              <a:rPr lang="en-US" sz="3000" dirty="0" smtClean="0">
                <a:latin typeface="Constantia" pitchFamily="18" charset="0"/>
              </a:rPr>
              <a:t>the trunk</a:t>
            </a:r>
            <a:r>
              <a:rPr lang="en-US" sz="3000" dirty="0">
                <a:latin typeface="Constantia" pitchFamily="18" charset="0"/>
              </a:rPr>
              <a:t>, the legs, and the </a:t>
            </a:r>
            <a:r>
              <a:rPr lang="en-US" sz="3000" dirty="0" smtClean="0">
                <a:latin typeface="Constantia" pitchFamily="18" charset="0"/>
              </a:rPr>
              <a:t>feet. </a:t>
            </a:r>
          </a:p>
          <a:p>
            <a:pPr marL="320675" lvl="1" indent="0">
              <a:buNone/>
            </a:pPr>
            <a:r>
              <a:rPr lang="en-US" sz="2700" dirty="0" smtClean="0">
                <a:latin typeface="Constantia" pitchFamily="18" charset="0"/>
              </a:rPr>
              <a:t>This </a:t>
            </a:r>
            <a:r>
              <a:rPr lang="en-US" sz="2700" dirty="0">
                <a:latin typeface="Constantia" pitchFamily="18" charset="0"/>
              </a:rPr>
              <a:t>pattern </a:t>
            </a:r>
            <a:r>
              <a:rPr lang="en-US" sz="2700" dirty="0" smtClean="0">
                <a:latin typeface="Constantia" pitchFamily="18" charset="0"/>
              </a:rPr>
              <a:t>is  </a:t>
            </a:r>
            <a:r>
              <a:rPr lang="en-US" sz="2700" dirty="0">
                <a:latin typeface="Constantia" pitchFamily="18" charset="0"/>
              </a:rPr>
              <a:t>obvious at birth, when the head of the infant </a:t>
            </a:r>
            <a:r>
              <a:rPr lang="en-US" sz="2700" dirty="0" smtClean="0">
                <a:latin typeface="Constantia" pitchFamily="18" charset="0"/>
              </a:rPr>
              <a:t>is disproportionately </a:t>
            </a:r>
            <a:r>
              <a:rPr lang="en-US" sz="2700" dirty="0">
                <a:latin typeface="Constantia" pitchFamily="18" charset="0"/>
              </a:rPr>
              <a:t>large.</a:t>
            </a: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endParaRPr lang="en-US" sz="3300" dirty="0">
              <a:latin typeface="Constantia" pitchFamily="18" charset="0"/>
            </a:endParaRPr>
          </a:p>
        </p:txBody>
      </p:sp>
      <p:pic>
        <p:nvPicPr>
          <p:cNvPr id="3074" name="Picture 2" descr="https://encrypted-tbn2.gstatic.com/images?q=tbn:ANd9GcQTtGX25eaEopJeYg99z422Wp_bjlTEN3KOSMzRyjYZoZG9HNboE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810000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54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Principles of Growth and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5257800" cy="4876800"/>
          </a:xfrm>
        </p:spPr>
        <p:txBody>
          <a:bodyPr/>
          <a:lstStyle/>
          <a:p>
            <a:r>
              <a:rPr lang="en-US" sz="3000" dirty="0">
                <a:latin typeface="Constantia" pitchFamily="18" charset="0"/>
              </a:rPr>
              <a:t>Growth and development occur in </a:t>
            </a:r>
            <a:r>
              <a:rPr lang="en-US" sz="3000" b="1" i="1" dirty="0">
                <a:latin typeface="Constantia" pitchFamily="18" charset="0"/>
              </a:rPr>
              <a:t>a </a:t>
            </a:r>
            <a:r>
              <a:rPr lang="en-US" sz="3000" b="1" i="1" dirty="0" err="1">
                <a:latin typeface="Constantia" pitchFamily="18" charset="0"/>
              </a:rPr>
              <a:t>proximodistal</a:t>
            </a:r>
            <a:endParaRPr lang="en-US" sz="3000" b="1" i="1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Constantia" pitchFamily="18" charset="0"/>
              </a:rPr>
              <a:t>direction, that is, from the center of the body </a:t>
            </a:r>
            <a:r>
              <a:rPr lang="en-US" sz="3000" dirty="0" smtClean="0">
                <a:latin typeface="Constantia" pitchFamily="18" charset="0"/>
              </a:rPr>
              <a:t>outward.</a:t>
            </a:r>
          </a:p>
          <a:p>
            <a:pPr marL="0" indent="0">
              <a:buNone/>
            </a:pPr>
            <a:endParaRPr lang="en-US" sz="3000" dirty="0">
              <a:latin typeface="Constantia" pitchFamily="18" charset="0"/>
            </a:endParaRPr>
          </a:p>
          <a:p>
            <a:pPr marL="320675" lvl="1" indent="0">
              <a:buNone/>
            </a:pPr>
            <a:r>
              <a:rPr lang="en-US" sz="2700" dirty="0" smtClean="0">
                <a:latin typeface="Constantia" pitchFamily="18" charset="0"/>
              </a:rPr>
              <a:t>For </a:t>
            </a:r>
            <a:r>
              <a:rPr lang="en-US" sz="2700" dirty="0">
                <a:latin typeface="Constantia" pitchFamily="18" charset="0"/>
              </a:rPr>
              <a:t>example, infants can roll over </a:t>
            </a:r>
            <a:r>
              <a:rPr lang="en-US" sz="2700" dirty="0" smtClean="0">
                <a:latin typeface="Constantia" pitchFamily="18" charset="0"/>
              </a:rPr>
              <a:t>before they </a:t>
            </a:r>
            <a:r>
              <a:rPr lang="en-US" sz="2700" dirty="0">
                <a:latin typeface="Constantia" pitchFamily="18" charset="0"/>
              </a:rPr>
              <a:t>can grasp an object with the thumb and second finger</a:t>
            </a:r>
            <a:r>
              <a:rPr lang="en-US" sz="2700" dirty="0" smtClean="0">
                <a:latin typeface="Constantia" pitchFamily="18" charset="0"/>
              </a:rPr>
              <a:t>.  </a:t>
            </a:r>
            <a:endParaRPr lang="en-US" sz="27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endParaRPr lang="en-US" sz="3300" dirty="0">
              <a:latin typeface="Constantia" pitchFamily="18" charset="0"/>
            </a:endParaRPr>
          </a:p>
        </p:txBody>
      </p:sp>
      <p:pic>
        <p:nvPicPr>
          <p:cNvPr id="3074" name="Picture 2" descr="https://encrypted-tbn2.gstatic.com/images?q=tbn:ANd9GcQTtGX25eaEopJeYg99z422Wp_bjlTEN3KOSMzRyjYZoZG9HNboE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810000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5001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Principles of Growth and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915400" cy="4876800"/>
          </a:xfrm>
        </p:spPr>
        <p:txBody>
          <a:bodyPr/>
          <a:lstStyle/>
          <a:p>
            <a:r>
              <a:rPr lang="en-US" sz="3000" dirty="0" smtClean="0">
                <a:latin typeface="Constantia" pitchFamily="18" charset="0"/>
              </a:rPr>
              <a:t>Development </a:t>
            </a:r>
            <a:r>
              <a:rPr lang="en-US" sz="3000" dirty="0">
                <a:latin typeface="Constantia" pitchFamily="18" charset="0"/>
              </a:rPr>
              <a:t>proceeds from </a:t>
            </a:r>
            <a:r>
              <a:rPr lang="en-US" sz="3000" b="1" dirty="0">
                <a:latin typeface="Constantia" pitchFamily="18" charset="0"/>
              </a:rPr>
              <a:t>simple to complex</a:t>
            </a:r>
            <a:r>
              <a:rPr lang="en-US" sz="3000" dirty="0">
                <a:latin typeface="Constantia" pitchFamily="18" charset="0"/>
              </a:rPr>
              <a:t>, or </a:t>
            </a:r>
            <a:r>
              <a:rPr lang="en-US" sz="3000" dirty="0" smtClean="0">
                <a:latin typeface="Constantia" pitchFamily="18" charset="0"/>
              </a:rPr>
              <a:t>from single </a:t>
            </a:r>
            <a:r>
              <a:rPr lang="en-US" sz="3000" dirty="0">
                <a:latin typeface="Constantia" pitchFamily="18" charset="0"/>
              </a:rPr>
              <a:t>acts to integrated acts. </a:t>
            </a:r>
            <a:r>
              <a:rPr lang="en-US" sz="3000" dirty="0" smtClean="0">
                <a:latin typeface="Constantia" pitchFamily="18" charset="0"/>
              </a:rPr>
              <a:t> </a:t>
            </a:r>
            <a:endParaRPr lang="en-US" sz="3000" dirty="0" smtClean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r>
              <a:rPr lang="en-US" sz="3000" dirty="0">
                <a:latin typeface="Constantia" pitchFamily="18" charset="0"/>
              </a:rPr>
              <a:t>Development becomes </a:t>
            </a:r>
            <a:r>
              <a:rPr lang="en-US" sz="3000" b="1" i="1" dirty="0">
                <a:latin typeface="Constantia" pitchFamily="18" charset="0"/>
              </a:rPr>
              <a:t>increasingly differentiated</a:t>
            </a:r>
            <a:r>
              <a:rPr lang="en-US" sz="3000" dirty="0" smtClean="0">
                <a:latin typeface="Constantia" pitchFamily="18" charset="0"/>
              </a:rPr>
              <a:t>. Differentiated </a:t>
            </a:r>
            <a:r>
              <a:rPr lang="en-US" sz="3000" dirty="0">
                <a:latin typeface="Constantia" pitchFamily="18" charset="0"/>
              </a:rPr>
              <a:t>development begins with a </a:t>
            </a:r>
            <a:r>
              <a:rPr lang="en-US" sz="3000" dirty="0" smtClean="0">
                <a:latin typeface="Constantia" pitchFamily="18" charset="0"/>
              </a:rPr>
              <a:t> generalized </a:t>
            </a:r>
            <a:r>
              <a:rPr lang="en-US" sz="3000" dirty="0">
                <a:latin typeface="Constantia" pitchFamily="18" charset="0"/>
              </a:rPr>
              <a:t>response and progresses to a skilled specific response.  </a:t>
            </a:r>
            <a:endParaRPr lang="en-US" sz="3000" dirty="0" smtClean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0894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Principles of Growth and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915400" cy="4876800"/>
          </a:xfrm>
        </p:spPr>
        <p:txBody>
          <a:bodyPr/>
          <a:lstStyle/>
          <a:p>
            <a:r>
              <a:rPr lang="en-US" sz="3000" dirty="0" smtClean="0">
                <a:latin typeface="Constantia" pitchFamily="18" charset="0"/>
              </a:rPr>
              <a:t> Certain </a:t>
            </a:r>
            <a:r>
              <a:rPr lang="en-US" sz="3000" dirty="0">
                <a:latin typeface="Constantia" pitchFamily="18" charset="0"/>
              </a:rPr>
              <a:t>stages of growth and development are </a:t>
            </a:r>
            <a:r>
              <a:rPr lang="en-US" sz="3000" b="1" i="1" dirty="0">
                <a:latin typeface="Constantia" pitchFamily="18" charset="0"/>
              </a:rPr>
              <a:t>more </a:t>
            </a:r>
            <a:r>
              <a:rPr lang="en-US" sz="3000" b="1" i="1" dirty="0" smtClean="0">
                <a:latin typeface="Constantia" pitchFamily="18" charset="0"/>
              </a:rPr>
              <a:t>critical </a:t>
            </a:r>
            <a:r>
              <a:rPr lang="en-US" sz="3000" dirty="0" smtClean="0">
                <a:latin typeface="Constantia" pitchFamily="18" charset="0"/>
              </a:rPr>
              <a:t>than </a:t>
            </a:r>
            <a:r>
              <a:rPr lang="en-US" sz="3000" dirty="0">
                <a:latin typeface="Constantia" pitchFamily="18" charset="0"/>
              </a:rPr>
              <a:t>others. </a:t>
            </a:r>
            <a:r>
              <a:rPr lang="en-US" sz="2400" dirty="0" smtClean="0">
                <a:latin typeface="Constantia" pitchFamily="18" charset="0"/>
              </a:rPr>
              <a:t>(the </a:t>
            </a:r>
            <a:r>
              <a:rPr lang="en-US" sz="2400" dirty="0">
                <a:latin typeface="Constantia" pitchFamily="18" charset="0"/>
              </a:rPr>
              <a:t>first 10 </a:t>
            </a:r>
            <a:r>
              <a:rPr lang="en-US" sz="2400" dirty="0" smtClean="0">
                <a:latin typeface="Constantia" pitchFamily="18" charset="0"/>
              </a:rPr>
              <a:t>to 12 </a:t>
            </a:r>
            <a:r>
              <a:rPr lang="en-US" sz="2400" dirty="0">
                <a:latin typeface="Constantia" pitchFamily="18" charset="0"/>
              </a:rPr>
              <a:t>weeks after conception are </a:t>
            </a:r>
            <a:r>
              <a:rPr lang="en-US" sz="2400" dirty="0" smtClean="0">
                <a:latin typeface="Constantia" pitchFamily="18" charset="0"/>
              </a:rPr>
              <a:t>critical). </a:t>
            </a:r>
            <a:r>
              <a:rPr lang="en-US" sz="3000" dirty="0" smtClean="0">
                <a:latin typeface="Constantia" pitchFamily="18" charset="0"/>
              </a:rPr>
              <a:t> </a:t>
            </a:r>
          </a:p>
          <a:p>
            <a:endParaRPr lang="en-US" sz="3000" dirty="0">
              <a:latin typeface="Constantia" pitchFamily="18" charset="0"/>
            </a:endParaRPr>
          </a:p>
          <a:p>
            <a:r>
              <a:rPr lang="en-US" sz="3000" dirty="0" smtClean="0">
                <a:latin typeface="Constantia" pitchFamily="18" charset="0"/>
              </a:rPr>
              <a:t>The pace of growth and development </a:t>
            </a:r>
            <a:r>
              <a:rPr lang="en-US" sz="3000" b="1" i="1" dirty="0" smtClean="0">
                <a:latin typeface="Constantia" pitchFamily="18" charset="0"/>
              </a:rPr>
              <a:t>is uneven</a:t>
            </a:r>
            <a:r>
              <a:rPr lang="en-US" sz="3000" dirty="0" smtClean="0">
                <a:latin typeface="Constantia" pitchFamily="18" charset="0"/>
              </a:rPr>
              <a:t>.    growth is greater during infancy than during childhood. Asynchronous (uneven) development is demonstrated by rapid growth of the head during infancy and the extremities at puberty. </a:t>
            </a:r>
            <a:r>
              <a:rPr lang="en-US" sz="3000" b="1" i="1" dirty="0" smtClean="0">
                <a:latin typeface="Constantia" pitchFamily="18" charset="0"/>
              </a:rPr>
              <a:t>Growth spurts </a:t>
            </a: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93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Factors </a:t>
            </a: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Influencing Growth</a:t>
            </a:r>
            <a:b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and Development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r>
              <a:rPr lang="en-US" sz="3000" dirty="0" smtClean="0">
                <a:latin typeface="Constantia" pitchFamily="18" charset="0"/>
              </a:rPr>
              <a:t>Genetics</a:t>
            </a:r>
          </a:p>
          <a:p>
            <a:pPr lvl="1"/>
            <a:r>
              <a:rPr lang="en-US" sz="2400" dirty="0">
                <a:latin typeface="Constantia" pitchFamily="18" charset="0"/>
              </a:rPr>
              <a:t>The genetic inheritance of an individual is established at conception which remains unchanged such as eye color and potential height</a:t>
            </a:r>
          </a:p>
          <a:p>
            <a:r>
              <a:rPr lang="en-US" sz="3000" dirty="0" smtClean="0">
                <a:latin typeface="Constantia" pitchFamily="18" charset="0"/>
              </a:rPr>
              <a:t> </a:t>
            </a:r>
            <a:r>
              <a:rPr lang="en-US" sz="3000" dirty="0">
                <a:latin typeface="Constantia" pitchFamily="18" charset="0"/>
              </a:rPr>
              <a:t>Temperament</a:t>
            </a:r>
          </a:p>
          <a:p>
            <a:pPr lvl="1"/>
            <a:r>
              <a:rPr lang="en-US" sz="2400" dirty="0">
                <a:latin typeface="Constantia" pitchFamily="18" charset="0"/>
              </a:rPr>
              <a:t>Temperament </a:t>
            </a:r>
            <a:r>
              <a:rPr lang="en-US" sz="2400" dirty="0" smtClean="0">
                <a:latin typeface="Constantia" pitchFamily="18" charset="0"/>
              </a:rPr>
              <a:t>is the </a:t>
            </a:r>
            <a:r>
              <a:rPr lang="en-US" sz="2400" dirty="0">
                <a:latin typeface="Constantia" pitchFamily="18" charset="0"/>
              </a:rPr>
              <a:t>way individuals respond to their </a:t>
            </a:r>
            <a:r>
              <a:rPr lang="en-US" sz="2400" dirty="0" smtClean="0">
                <a:latin typeface="Constantia" pitchFamily="18" charset="0"/>
              </a:rPr>
              <a:t>external and </a:t>
            </a:r>
            <a:r>
              <a:rPr lang="en-US" sz="2400" dirty="0">
                <a:latin typeface="Constantia" pitchFamily="18" charset="0"/>
              </a:rPr>
              <a:t>internal </a:t>
            </a:r>
            <a:r>
              <a:rPr lang="en-US" sz="2400" dirty="0" smtClean="0">
                <a:latin typeface="Constantia" pitchFamily="18" charset="0"/>
              </a:rPr>
              <a:t>environment. Temperament may persist </a:t>
            </a:r>
            <a:r>
              <a:rPr lang="en-US" sz="2400" dirty="0">
                <a:latin typeface="Constantia" pitchFamily="18" charset="0"/>
              </a:rPr>
              <a:t>throughout the life </a:t>
            </a:r>
            <a:r>
              <a:rPr lang="en-US" sz="2400" dirty="0" smtClean="0">
                <a:latin typeface="Constantia" pitchFamily="18" charset="0"/>
              </a:rPr>
              <a:t>span  </a:t>
            </a:r>
            <a:endParaRPr lang="en-US" sz="2400" dirty="0">
              <a:latin typeface="Constantia" pitchFamily="18" charset="0"/>
            </a:endParaRPr>
          </a:p>
          <a:p>
            <a:r>
              <a:rPr lang="en-US" sz="3000" dirty="0" smtClean="0">
                <a:latin typeface="Constantia" pitchFamily="18" charset="0"/>
              </a:rPr>
              <a:t> </a:t>
            </a:r>
            <a:r>
              <a:rPr lang="en-US" sz="3000" dirty="0">
                <a:latin typeface="Constantia" pitchFamily="18" charset="0"/>
              </a:rPr>
              <a:t>Family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 The </a:t>
            </a:r>
            <a:r>
              <a:rPr lang="en-US" sz="2400" dirty="0">
                <a:latin typeface="Constantia" pitchFamily="18" charset="0"/>
              </a:rPr>
              <a:t>family is the major constant in a child’s life. </a:t>
            </a:r>
            <a:r>
              <a:rPr lang="en-US" sz="2400" dirty="0" smtClean="0">
                <a:latin typeface="Constantia" pitchFamily="18" charset="0"/>
              </a:rPr>
              <a:t>Families are </a:t>
            </a:r>
            <a:r>
              <a:rPr lang="en-US" sz="2400" dirty="0">
                <a:latin typeface="Constantia" pitchFamily="18" charset="0"/>
              </a:rPr>
              <a:t>involved in their children’s physical and </a:t>
            </a:r>
            <a:r>
              <a:rPr lang="en-US" sz="2400" dirty="0" smtClean="0">
                <a:latin typeface="Constantia" pitchFamily="18" charset="0"/>
              </a:rPr>
              <a:t>psychological wellbeing and </a:t>
            </a:r>
            <a:r>
              <a:rPr lang="en-US" sz="2400" dirty="0">
                <a:latin typeface="Constantia" pitchFamily="18" charset="0"/>
              </a:rPr>
              <a:t>development. </a:t>
            </a:r>
            <a:r>
              <a:rPr lang="en-US" sz="2400" dirty="0" smtClean="0">
                <a:latin typeface="Constantia" pitchFamily="18" charset="0"/>
              </a:rPr>
              <a:t> </a:t>
            </a:r>
            <a:endParaRPr lang="en-US" sz="24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489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Factors </a:t>
            </a: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Influencing Growth</a:t>
            </a:r>
            <a:b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and Development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r>
              <a:rPr lang="en-US" sz="2400" dirty="0">
                <a:latin typeface="Constantia" pitchFamily="18" charset="0"/>
              </a:rPr>
              <a:t>Nutrition</a:t>
            </a:r>
          </a:p>
          <a:p>
            <a:pPr lvl="1"/>
            <a:r>
              <a:rPr lang="en-US" sz="2000" dirty="0">
                <a:latin typeface="Constantia" pitchFamily="18" charset="0"/>
              </a:rPr>
              <a:t>Adequate nutrition is an essential component of growth and development</a:t>
            </a:r>
            <a:r>
              <a:rPr lang="en-US" sz="2000" dirty="0" smtClean="0">
                <a:latin typeface="Constantia" pitchFamily="18" charset="0"/>
              </a:rPr>
              <a:t>.   </a:t>
            </a:r>
          </a:p>
          <a:p>
            <a:r>
              <a:rPr lang="en-US" sz="2400" dirty="0">
                <a:latin typeface="Constantia" pitchFamily="18" charset="0"/>
              </a:rPr>
              <a:t>Environment</a:t>
            </a:r>
          </a:p>
          <a:p>
            <a:pPr lvl="1"/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environmental factors that can influence growth and development include living conditions of the child (e.g., homelessness), socioeconomic status (e.g., poor versus financially</a:t>
            </a:r>
          </a:p>
          <a:p>
            <a:r>
              <a:rPr lang="en-US" sz="2400" dirty="0">
                <a:latin typeface="Constantia" pitchFamily="18" charset="0"/>
              </a:rPr>
              <a:t>Health</a:t>
            </a:r>
          </a:p>
          <a:p>
            <a:pPr lvl="1"/>
            <a:r>
              <a:rPr lang="en-US" sz="2000" dirty="0">
                <a:latin typeface="Constantia" pitchFamily="18" charset="0"/>
              </a:rPr>
              <a:t>Illness, injury, or congenital conditions  can affect growth and development.  </a:t>
            </a:r>
          </a:p>
          <a:p>
            <a:r>
              <a:rPr lang="en-US" sz="2400" dirty="0">
                <a:latin typeface="Constantia" pitchFamily="18" charset="0"/>
              </a:rPr>
              <a:t>Culture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cultural customs, nutritional practices &amp; child-rearing </a:t>
            </a:r>
            <a:r>
              <a:rPr lang="en-US" sz="2000" dirty="0">
                <a:latin typeface="Constantia" pitchFamily="18" charset="0"/>
              </a:rPr>
              <a:t>practices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can influence a child’s growth and development</a:t>
            </a:r>
            <a:r>
              <a:rPr lang="en-US" sz="2400" dirty="0">
                <a:latin typeface="Constantia" pitchFamily="18" charset="0"/>
              </a:rPr>
              <a:t>.</a:t>
            </a:r>
          </a:p>
          <a:p>
            <a:pPr marL="366713" lvl="1" indent="0">
              <a:buNone/>
            </a:pPr>
            <a:endParaRPr lang="en-US" sz="24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280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Domains of Growth</a:t>
            </a: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/>
            </a:r>
            <a:b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and Development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b="1" dirty="0" smtClean="0">
                <a:latin typeface="Constantia" pitchFamily="18" charset="0"/>
              </a:rPr>
              <a:t>Biophysical domain</a:t>
            </a:r>
            <a:r>
              <a:rPr lang="en-GB" sz="2400" dirty="0" smtClean="0">
                <a:latin typeface="Constantia" pitchFamily="18" charset="0"/>
              </a:rPr>
              <a:t>: body systems, motor skills, sensory skills,  genetics </a:t>
            </a:r>
          </a:p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GB" sz="2400" dirty="0" smtClean="0">
              <a:latin typeface="Constantia" pitchFamily="18" charset="0"/>
            </a:endParaRPr>
          </a:p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b="1" dirty="0" smtClean="0">
                <a:latin typeface="Constantia" pitchFamily="18" charset="0"/>
              </a:rPr>
              <a:t>Cognitive domain: </a:t>
            </a:r>
            <a:r>
              <a:rPr lang="en-GB" sz="2400" dirty="0" smtClean="0">
                <a:latin typeface="Constantia" pitchFamily="18" charset="0"/>
              </a:rPr>
              <a:t>perception, analyzing, language, thinking, memory, problem solving, creativity, and moral decision</a:t>
            </a:r>
          </a:p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GB" sz="2400" dirty="0" smtClean="0">
              <a:latin typeface="Constantia" pitchFamily="18" charset="0"/>
            </a:endParaRPr>
          </a:p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GB" sz="2400" b="1" dirty="0" smtClean="0">
                <a:latin typeface="Constantia" pitchFamily="18" charset="0"/>
              </a:rPr>
              <a:t>Affective domain </a:t>
            </a:r>
            <a:r>
              <a:rPr lang="en-GB" sz="2400" dirty="0" smtClean="0">
                <a:latin typeface="Constantia" pitchFamily="18" charset="0"/>
              </a:rPr>
              <a:t>: feelings, self-esteem,  emotions, identity, self-confidence</a:t>
            </a:r>
          </a:p>
          <a:p>
            <a:pPr marL="319088" lvl="1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400" dirty="0">
              <a:latin typeface="Constantia" pitchFamily="18" charset="0"/>
            </a:endParaRPr>
          </a:p>
          <a:p>
            <a:r>
              <a:rPr lang="en-GB" sz="2400" b="1" dirty="0" smtClean="0">
                <a:latin typeface="Constantia" pitchFamily="18" charset="0"/>
              </a:rPr>
              <a:t>Social domain </a:t>
            </a:r>
            <a:r>
              <a:rPr lang="en-GB" sz="2400" dirty="0" smtClean="0">
                <a:latin typeface="Constantia" pitchFamily="18" charset="0"/>
              </a:rPr>
              <a:t>: relationships, communication,  roles, social identity, social adaptation</a:t>
            </a:r>
          </a:p>
          <a:p>
            <a:r>
              <a:rPr lang="en-GB" sz="2400" b="1" dirty="0" smtClean="0">
                <a:latin typeface="Constantia" pitchFamily="18" charset="0"/>
              </a:rPr>
              <a:t>Moral/Spiritual domain </a:t>
            </a:r>
            <a:r>
              <a:rPr lang="en-GB" sz="2400" dirty="0" smtClean="0">
                <a:latin typeface="Constantia" pitchFamily="18" charset="0"/>
              </a:rPr>
              <a:t>: commitments, ethics, faith,  purpose in life, integrity, meaning of life, hope.</a:t>
            </a: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3280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Stages of Growth and Development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 </a:t>
            </a:r>
            <a:endParaRPr lang="en-US" sz="2400" dirty="0">
              <a:latin typeface="Constantia" pitchFamily="18" charset="0"/>
            </a:endParaRPr>
          </a:p>
          <a:p>
            <a:pPr marL="366713" lvl="1" indent="0">
              <a:buNone/>
            </a:pPr>
            <a:endParaRPr lang="en-US" sz="24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1295400"/>
          <a:ext cx="8839199" cy="3141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901"/>
                <a:gridCol w="2885649"/>
                <a:gridCol w="2885649"/>
              </a:tblGrid>
              <a:tr h="6852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</a:rPr>
                        <a:t>Stage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Growth &amp; Development</a:t>
                      </a:r>
                    </a:p>
                  </a:txBody>
                  <a:tcPr/>
                </a:tc>
              </a:tr>
              <a:tr h="7110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Pre-</a:t>
                      </a:r>
                      <a:r>
                        <a:rPr lang="en-US" sz="2000" dirty="0" err="1" smtClean="0">
                          <a:latin typeface="Adobe Garamond Pro Bold" pitchFamily="18" charset="0"/>
                        </a:rPr>
                        <a:t>emboryonic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0- 3 wks of gestation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sz="2000" dirty="0" smtClean="0">
                        <a:latin typeface="Adobe Garamond Pro Bold" pitchFamily="18" charset="0"/>
                      </a:endParaRPr>
                    </a:p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Rapid pace of growth and development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dobe Garamond Pro Bold" pitchFamily="18" charset="0"/>
                        </a:rPr>
                        <a:t>Emboryonic</a:t>
                      </a:r>
                      <a:r>
                        <a:rPr lang="en-US" sz="2000" baseline="0" dirty="0" smtClean="0">
                          <a:latin typeface="Adobe Garamond Pro Bold" pitchFamily="18" charset="0"/>
                        </a:rPr>
                        <a:t> 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 4 – 8 wks of gestation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Fetal 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 9 – 40 wks of gestation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Neonate</a:t>
                      </a:r>
                      <a:r>
                        <a:rPr lang="en-US" sz="2000" baseline="0" dirty="0" smtClean="0">
                          <a:latin typeface="Adobe Garamond Pro Bold" pitchFamily="18" charset="0"/>
                        </a:rPr>
                        <a:t> 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Birth to one month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Infancy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1 – 12 months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4495800"/>
          <a:ext cx="883919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901"/>
                <a:gridCol w="2885649"/>
                <a:gridCol w="2885649"/>
              </a:tblGrid>
              <a:tr h="24949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</a:rPr>
                        <a:t>Toddlerhood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</a:rPr>
                        <a:t> 1-3 years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dobe Garamond Pro Bold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dobe Garamond Pro Bold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</a:rPr>
                        <a:t>Slow  pace of growth and development until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</a:rPr>
                        <a:t> puberty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Adobe Garamond Pro Bold" pitchFamily="18" charset="0"/>
                      </a:endParaRPr>
                    </a:p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Preschool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3-6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School age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6-12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674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r>
              <a:rPr lang="en-US" sz="3700" b="1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Stages of Growth and Development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 </a:t>
            </a:r>
            <a:endParaRPr lang="en-US" sz="2400" dirty="0">
              <a:latin typeface="Constantia" pitchFamily="18" charset="0"/>
            </a:endParaRPr>
          </a:p>
          <a:p>
            <a:pPr marL="366713" lvl="1" indent="0">
              <a:buNone/>
            </a:pPr>
            <a:endParaRPr lang="en-US" sz="24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1" y="1295400"/>
          <a:ext cx="8839199" cy="531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901"/>
                <a:gridCol w="2885649"/>
                <a:gridCol w="2885649"/>
              </a:tblGrid>
              <a:tr h="68528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Stage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Adolescence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12-20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Rapid pace of growth and development from puberty to 15 yrs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dobe Garamond Pro Bol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Young adulthood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20-40</a:t>
                      </a:r>
                      <a:r>
                        <a:rPr lang="en-US" sz="2000" baseline="0" dirty="0" smtClean="0">
                          <a:latin typeface="Adobe Garamond Pro Bold" pitchFamily="18" charset="0"/>
                        </a:rPr>
                        <a:t>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dobe Garamond Pro Bold" pitchFamily="18" charset="0"/>
                          <a:ea typeface="+mn-ea"/>
                          <a:cs typeface="+mn-cs"/>
                        </a:rPr>
                        <a:t>Decline of growth and development from 16 yrs to 24 yrs</a:t>
                      </a:r>
                    </a:p>
                    <a:p>
                      <a:endParaRPr kumimoji="0" lang="en-US" sz="2000" kern="1200" dirty="0" smtClean="0">
                        <a:solidFill>
                          <a:schemeClr val="dk1"/>
                        </a:solidFill>
                        <a:latin typeface="Adobe Garamond Pro Bold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Middle adulthood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40-65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Old</a:t>
                      </a:r>
                      <a:r>
                        <a:rPr lang="en-US" sz="2000" baseline="0" dirty="0" smtClean="0">
                          <a:latin typeface="Adobe Garamond Pro Bold" pitchFamily="18" charset="0"/>
                        </a:rPr>
                        <a:t> adulthood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Young old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65-74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Middle old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75-84 years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  <a:tr h="401895">
                <a:tc>
                  <a:txBody>
                    <a:bodyPr/>
                    <a:lstStyle/>
                    <a:p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Old-old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itchFamily="18" charset="0"/>
                        </a:rPr>
                        <a:t>85 and</a:t>
                      </a:r>
                      <a:r>
                        <a:rPr lang="en-US" sz="2000" baseline="0" dirty="0" smtClean="0">
                          <a:latin typeface="Adobe Garamond Pro Bold" pitchFamily="18" charset="0"/>
                        </a:rPr>
                        <a:t> older</a:t>
                      </a:r>
                      <a:endParaRPr lang="en-US" sz="2000" dirty="0">
                        <a:latin typeface="Adobe Garamond Pro Bol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674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 </a:t>
            </a:r>
            <a:br>
              <a:rPr lang="en-US" sz="3700" b="1" kern="1200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</a:br>
            <a:r>
              <a:rPr lang="en-US" sz="3700" b="1" dirty="0" smtClean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 Conception of Age</a:t>
            </a: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60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60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524000"/>
            <a:ext cx="8915400" cy="48768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b="1" dirty="0" smtClean="0">
                <a:latin typeface="Constantia" pitchFamily="18" charset="0"/>
              </a:rPr>
              <a:t>Chronological age </a:t>
            </a:r>
            <a:r>
              <a:rPr lang="en-US" sz="2800" dirty="0" smtClean="0">
                <a:latin typeface="Constantia" pitchFamily="18" charset="0"/>
              </a:rPr>
              <a:t>: Number of years since birth</a:t>
            </a:r>
          </a:p>
          <a:p>
            <a:pPr>
              <a:lnSpc>
                <a:spcPct val="105000"/>
              </a:lnSpc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105000"/>
              </a:lnSpc>
            </a:pPr>
            <a:r>
              <a:rPr lang="en-US" sz="2800" b="1" dirty="0" smtClean="0">
                <a:latin typeface="Constantia" pitchFamily="18" charset="0"/>
              </a:rPr>
              <a:t>Biological age</a:t>
            </a:r>
            <a:r>
              <a:rPr lang="en-US" sz="2800" dirty="0" smtClean="0">
                <a:latin typeface="Constantia" pitchFamily="18" charset="0"/>
              </a:rPr>
              <a:t>: Age in terms of physical health</a:t>
            </a:r>
          </a:p>
          <a:p>
            <a:pPr>
              <a:lnSpc>
                <a:spcPct val="105000"/>
              </a:lnSpc>
            </a:pPr>
            <a:endParaRPr lang="en-US" sz="2800" dirty="0" smtClean="0">
              <a:latin typeface="Constantia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1" dirty="0" smtClean="0">
                <a:latin typeface="Constantia" pitchFamily="18" charset="0"/>
              </a:rPr>
              <a:t>Psychological age</a:t>
            </a:r>
            <a:r>
              <a:rPr lang="en-US" sz="2800" dirty="0" smtClean="0">
                <a:latin typeface="Constantia" pitchFamily="18" charset="0"/>
              </a:rPr>
              <a:t>: Adaptive capacity compared to others of  the same chronological age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800" dirty="0" smtClean="0">
              <a:latin typeface="Constantia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n-US" sz="2800" dirty="0" smtClean="0">
              <a:latin typeface="Constantia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1" dirty="0" smtClean="0">
                <a:latin typeface="Constantia" pitchFamily="18" charset="0"/>
              </a:rPr>
              <a:t>Social age</a:t>
            </a:r>
            <a:r>
              <a:rPr lang="en-US" sz="2800" dirty="0" smtClean="0">
                <a:latin typeface="Constantia" pitchFamily="18" charset="0"/>
              </a:rPr>
              <a:t>: Social roles and expectations relative to chronological age</a:t>
            </a:r>
          </a:p>
          <a:p>
            <a:pPr>
              <a:lnSpc>
                <a:spcPct val="105000"/>
              </a:lnSpc>
            </a:pPr>
            <a:endParaRPr lang="en-US" sz="2800" dirty="0" smtClean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  <a:p>
            <a:endParaRPr lang="en-US" sz="3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598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nstantia" pitchFamily="18" charset="0"/>
              </a:rPr>
              <a:t>After completing this class, you will be able to:</a:t>
            </a:r>
          </a:p>
          <a:p>
            <a:pPr marL="320675" lvl="1" indent="0">
              <a:buNone/>
            </a:pPr>
            <a:r>
              <a:rPr lang="en-US" sz="3600" dirty="0">
                <a:latin typeface="Constantia" pitchFamily="18" charset="0"/>
              </a:rPr>
              <a:t>1. Differentiate between the terms growth and development.</a:t>
            </a:r>
          </a:p>
          <a:p>
            <a:pPr marL="320675" lvl="1" indent="0">
              <a:buNone/>
            </a:pPr>
            <a:r>
              <a:rPr lang="en-US" sz="3600" dirty="0">
                <a:latin typeface="Constantia" pitchFamily="18" charset="0"/>
              </a:rPr>
              <a:t>2. Describe essential principles related to growth and development.</a:t>
            </a:r>
          </a:p>
          <a:p>
            <a:pPr marL="320675" lvl="1" indent="0">
              <a:buNone/>
            </a:pPr>
            <a:r>
              <a:rPr lang="en-US" sz="3600" dirty="0">
                <a:latin typeface="Constantia" pitchFamily="18" charset="0"/>
              </a:rPr>
              <a:t>3. List factors that influence growth and development.</a:t>
            </a: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Why we study human growth &amp;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nstantia" pitchFamily="18" charset="0"/>
              </a:rPr>
              <a:t>Nurses  need to </a:t>
            </a:r>
            <a:r>
              <a:rPr lang="en-US" sz="2800" dirty="0">
                <a:latin typeface="Constantia" pitchFamily="18" charset="0"/>
              </a:rPr>
              <a:t>be knowledgeable about the characteristics and needs of the age groups with which nurses come into contact in order to </a:t>
            </a: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400" dirty="0" smtClean="0">
                <a:latin typeface="Constantia" pitchFamily="18" charset="0"/>
              </a:rPr>
              <a:t>perform </a:t>
            </a:r>
            <a:r>
              <a:rPr lang="en-US" sz="2400" dirty="0">
                <a:latin typeface="Constantia" pitchFamily="18" charset="0"/>
              </a:rPr>
              <a:t>accurate health </a:t>
            </a:r>
            <a:r>
              <a:rPr lang="en-US" sz="2400" dirty="0" smtClean="0">
                <a:latin typeface="Constantia" pitchFamily="18" charset="0"/>
              </a:rPr>
              <a:t>assessment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400" dirty="0" smtClean="0">
                <a:latin typeface="Constantia" pitchFamily="18" charset="0"/>
              </a:rPr>
              <a:t>Description normal  growth &amp; development, individual differences</a:t>
            </a:r>
          </a:p>
          <a:p>
            <a:pPr lvl="2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400" dirty="0" smtClean="0">
                <a:latin typeface="Constantia" pitchFamily="18" charset="0"/>
              </a:rPr>
              <a:t>Explanation typical and individually different development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400" dirty="0" smtClean="0">
                <a:latin typeface="Constantia" pitchFamily="18" charset="0"/>
              </a:rPr>
              <a:t>provide health promotion throughout the life span to optimization positive development &amp; prevention  difficulties</a:t>
            </a:r>
          </a:p>
          <a:p>
            <a:r>
              <a:rPr lang="en-US" sz="2700" dirty="0" smtClean="0">
                <a:latin typeface="Constantia" pitchFamily="18" charset="0"/>
              </a:rPr>
              <a:t> </a:t>
            </a:r>
            <a:r>
              <a:rPr lang="en-US" sz="2700" dirty="0">
                <a:latin typeface="Constantia" pitchFamily="18" charset="0"/>
              </a:rPr>
              <a:t>ensures safe and effective age-specific client care.</a:t>
            </a: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348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What is growth &amp;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Constantia" pitchFamily="18" charset="0"/>
              </a:rPr>
              <a:t>Growth</a:t>
            </a:r>
            <a:r>
              <a:rPr lang="en-US" sz="3600" dirty="0">
                <a:latin typeface="Constantia" pitchFamily="18" charset="0"/>
              </a:rPr>
              <a:t> is physical change and increase in </a:t>
            </a:r>
            <a:r>
              <a:rPr lang="en-US" sz="3600" dirty="0" smtClean="0">
                <a:latin typeface="Constantia" pitchFamily="18" charset="0"/>
              </a:rPr>
              <a:t> number and size of cells.</a:t>
            </a:r>
            <a:endParaRPr lang="en-US" sz="3600" dirty="0">
              <a:latin typeface="Constantia" pitchFamily="18" charset="0"/>
            </a:endParaRPr>
          </a:p>
          <a:p>
            <a:pPr lvl="1"/>
            <a:r>
              <a:rPr lang="en-US" sz="2800" dirty="0">
                <a:latin typeface="Constantia" pitchFamily="18" charset="0"/>
              </a:rPr>
              <a:t>It can be measured quantitatively. </a:t>
            </a:r>
          </a:p>
          <a:p>
            <a:pPr lvl="1"/>
            <a:r>
              <a:rPr lang="en-US" sz="2800" dirty="0">
                <a:latin typeface="Constantia" pitchFamily="18" charset="0"/>
              </a:rPr>
              <a:t>Indicators of growth include: height, </a:t>
            </a:r>
            <a:r>
              <a:rPr lang="en-US" sz="2800" dirty="0" smtClean="0">
                <a:latin typeface="Constantia" pitchFamily="18" charset="0"/>
              </a:rPr>
              <a:t>weight</a:t>
            </a:r>
            <a:r>
              <a:rPr lang="en-US" sz="2800" dirty="0">
                <a:latin typeface="Constantia" pitchFamily="18" charset="0"/>
              </a:rPr>
              <a:t>, bone size, and dentition. </a:t>
            </a:r>
          </a:p>
          <a:p>
            <a:pPr lvl="1"/>
            <a:r>
              <a:rPr lang="en-US" sz="2800" dirty="0">
                <a:latin typeface="Constantia" pitchFamily="18" charset="0"/>
              </a:rPr>
              <a:t>The pattern of physiological growth is similar for all people. However, growth rates vary during different stages of growth and development. </a:t>
            </a:r>
            <a:endParaRPr lang="en-US" sz="2800" dirty="0" smtClean="0">
              <a:latin typeface="Constantia" pitchFamily="18" charset="0"/>
            </a:endParaRPr>
          </a:p>
          <a:p>
            <a:pPr lvl="2"/>
            <a:r>
              <a:rPr lang="en-US" sz="2100" i="1" dirty="0" smtClean="0">
                <a:latin typeface="Constantia" pitchFamily="18" charset="0"/>
              </a:rPr>
              <a:t>(</a:t>
            </a:r>
            <a:r>
              <a:rPr lang="en-US" sz="2100" i="1" dirty="0">
                <a:latin typeface="Constantia" pitchFamily="18" charset="0"/>
              </a:rPr>
              <a:t>rapid during the prenatal, neonatal, infancy, </a:t>
            </a:r>
            <a:r>
              <a:rPr lang="en-US" sz="2100" i="1" dirty="0" smtClean="0">
                <a:latin typeface="Constantia" pitchFamily="18" charset="0"/>
              </a:rPr>
              <a:t>and adolescent </a:t>
            </a:r>
            <a:r>
              <a:rPr lang="en-US" sz="2100" i="1" dirty="0">
                <a:latin typeface="Constantia" pitchFamily="18" charset="0"/>
              </a:rPr>
              <a:t>stages and slows during childhood &amp; minimal during adulthood).</a:t>
            </a:r>
          </a:p>
        </p:txBody>
      </p:sp>
    </p:spTree>
    <p:extLst>
      <p:ext uri="{BB962C8B-B14F-4D97-AF65-F5344CB8AC3E}">
        <p14:creationId xmlns="" xmlns:p14="http://schemas.microsoft.com/office/powerpoint/2010/main" val="175350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What is growth &amp;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Constantia" pitchFamily="18" charset="0"/>
              </a:rPr>
              <a:t>Development </a:t>
            </a:r>
            <a:r>
              <a:rPr lang="en-US" sz="3600" dirty="0">
                <a:latin typeface="Constantia" pitchFamily="18" charset="0"/>
              </a:rPr>
              <a:t>is an increase in the complexity of </a:t>
            </a:r>
            <a:r>
              <a:rPr lang="en-US" sz="3600" dirty="0" smtClean="0">
                <a:latin typeface="Constantia" pitchFamily="18" charset="0"/>
              </a:rPr>
              <a:t>function and </a:t>
            </a:r>
            <a:r>
              <a:rPr lang="en-US" sz="3600" dirty="0">
                <a:latin typeface="Constantia" pitchFamily="18" charset="0"/>
              </a:rPr>
              <a:t>skill progression. 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en-US" sz="3600" dirty="0" smtClean="0">
              <a:latin typeface="Constantia" pitchFamily="18" charset="0"/>
            </a:endParaRPr>
          </a:p>
          <a:p>
            <a:pPr marL="777875" lvl="1" indent="-457200"/>
            <a:r>
              <a:rPr lang="en-US" sz="2800" dirty="0" smtClean="0">
                <a:latin typeface="Constantia" pitchFamily="18" charset="0"/>
              </a:rPr>
              <a:t>Development is an increase of capacity </a:t>
            </a:r>
            <a:r>
              <a:rPr lang="en-US" sz="2800" dirty="0">
                <a:latin typeface="Constantia" pitchFamily="18" charset="0"/>
              </a:rPr>
              <a:t>and skill of a </a:t>
            </a:r>
            <a:r>
              <a:rPr lang="en-US" sz="2800" dirty="0" smtClean="0">
                <a:latin typeface="Constantia" pitchFamily="18" charset="0"/>
              </a:rPr>
              <a:t>person through growth , maturation and learning in order to adapt </a:t>
            </a:r>
            <a:r>
              <a:rPr lang="en-US" sz="2800" dirty="0">
                <a:latin typeface="Constantia" pitchFamily="18" charset="0"/>
              </a:rPr>
              <a:t>to the environment. </a:t>
            </a:r>
            <a:endParaRPr lang="en-US" sz="2800" dirty="0" smtClean="0">
              <a:latin typeface="Constantia" pitchFamily="18" charset="0"/>
            </a:endParaRP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/>
            <a:r>
              <a:rPr lang="en-US" sz="2800" dirty="0" smtClean="0">
                <a:latin typeface="Constantia" pitchFamily="18" charset="0"/>
              </a:rPr>
              <a:t>Development </a:t>
            </a:r>
            <a:r>
              <a:rPr lang="en-US" sz="2800" dirty="0">
                <a:latin typeface="Constantia" pitchFamily="18" charset="0"/>
              </a:rPr>
              <a:t>is the behavioral </a:t>
            </a:r>
            <a:r>
              <a:rPr lang="en-US" sz="2800" dirty="0" smtClean="0">
                <a:latin typeface="Constantia" pitchFamily="18" charset="0"/>
              </a:rPr>
              <a:t>aspect of </a:t>
            </a:r>
            <a:r>
              <a:rPr lang="en-US" sz="2800" dirty="0">
                <a:latin typeface="Constantia" pitchFamily="18" charset="0"/>
              </a:rPr>
              <a:t>growth (e.g., a person develops the ability to walk, talk, </a:t>
            </a:r>
            <a:r>
              <a:rPr lang="en-US" sz="2800" dirty="0" smtClean="0">
                <a:latin typeface="Constantia" pitchFamily="18" charset="0"/>
              </a:rPr>
              <a:t>  and </a:t>
            </a:r>
            <a:r>
              <a:rPr lang="en-US" sz="2800" dirty="0">
                <a:latin typeface="Constantia" pitchFamily="18" charset="0"/>
              </a:rPr>
              <a:t>think).</a:t>
            </a:r>
          </a:p>
        </p:txBody>
      </p:sp>
    </p:spTree>
    <p:extLst>
      <p:ext uri="{BB962C8B-B14F-4D97-AF65-F5344CB8AC3E}">
        <p14:creationId xmlns="" xmlns:p14="http://schemas.microsoft.com/office/powerpoint/2010/main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dirty="0" smtClean="0">
                <a:latin typeface="Constantia" pitchFamily="18" charset="0"/>
              </a:rPr>
              <a:t>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3600" b="1" dirty="0" smtClean="0">
                <a:latin typeface="Constantia" pitchFamily="18" charset="0"/>
              </a:rPr>
              <a:t>	</a:t>
            </a:r>
            <a:r>
              <a:rPr lang="en-US" sz="3200" b="1" dirty="0" smtClean="0">
                <a:latin typeface="Constantia" pitchFamily="18" charset="0"/>
                <a:cs typeface="Arial" charset="0"/>
              </a:rPr>
              <a:t>Maturation</a:t>
            </a:r>
            <a:r>
              <a:rPr lang="en-US" sz="2800" dirty="0" smtClean="0">
                <a:latin typeface="Constantia" pitchFamily="18" charset="0"/>
                <a:cs typeface="Arial" charset="0"/>
              </a:rPr>
              <a:t> is :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The physical change in the complexity of body structures  resulting in final differentiation or refinement in the functioning of cells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An increase in competence and adaptability of human being capacities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A qualitative changes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dirty="0" smtClean="0">
                <a:latin typeface="Constantia" pitchFamily="18" charset="0"/>
              </a:rPr>
              <a:t>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3200" dirty="0" smtClean="0">
                <a:latin typeface="Constantia" pitchFamily="18" charset="0"/>
              </a:rPr>
              <a:t>Learning: </a:t>
            </a:r>
            <a:r>
              <a:rPr lang="en-US" dirty="0" smtClean="0">
                <a:latin typeface="Constantia" pitchFamily="18" charset="0"/>
              </a:rPr>
              <a:t> involves changes in behavior that occur as a result of maturation and experiences with environment.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dirty="0" smtClean="0">
              <a:latin typeface="Constantia" pitchFamily="18" charset="0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Experience: Stimuli in the surrounding that modify developmental characteristics through the learning</a:t>
            </a:r>
          </a:p>
          <a:p>
            <a:pPr>
              <a:lnSpc>
                <a:spcPct val="80000"/>
              </a:lnSpc>
              <a:spcAft>
                <a:spcPct val="20000"/>
              </a:spcAft>
              <a:buNone/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Adaptation: interplay between individual and environment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dirty="0" smtClean="0">
                <a:latin typeface="Constantia" pitchFamily="18" charset="0"/>
              </a:rPr>
              <a:t>growth &amp;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r>
              <a:rPr lang="en-US" sz="3300" dirty="0" smtClean="0">
                <a:latin typeface="Constantia" pitchFamily="18" charset="0"/>
              </a:rPr>
              <a:t>Growth </a:t>
            </a:r>
            <a:r>
              <a:rPr lang="en-US" sz="3300" dirty="0">
                <a:latin typeface="Constantia" pitchFamily="18" charset="0"/>
              </a:rPr>
              <a:t>and development are </a:t>
            </a:r>
            <a:r>
              <a:rPr lang="en-US" sz="3300" b="1" i="1" dirty="0">
                <a:latin typeface="Constantia" pitchFamily="18" charset="0"/>
              </a:rPr>
              <a:t>independent, </a:t>
            </a:r>
            <a:r>
              <a:rPr lang="en-US" sz="3300" b="1" i="1" dirty="0" smtClean="0">
                <a:latin typeface="Constantia" pitchFamily="18" charset="0"/>
              </a:rPr>
              <a:t>interrelated processes</a:t>
            </a:r>
            <a:r>
              <a:rPr lang="en-US" sz="3300" b="1" i="1" dirty="0">
                <a:latin typeface="Constantia" pitchFamily="18" charset="0"/>
              </a:rPr>
              <a:t>. </a:t>
            </a:r>
            <a:endParaRPr lang="en-US" sz="3300" b="1" i="1" dirty="0" smtClean="0">
              <a:latin typeface="Constantia" pitchFamily="18" charset="0"/>
            </a:endParaRPr>
          </a:p>
          <a:p>
            <a:pPr lvl="1"/>
            <a:r>
              <a:rPr lang="en-US" sz="3000" dirty="0" smtClean="0">
                <a:latin typeface="Constantia" pitchFamily="18" charset="0"/>
              </a:rPr>
              <a:t>For </a:t>
            </a:r>
            <a:r>
              <a:rPr lang="en-US" sz="3000" dirty="0">
                <a:latin typeface="Constantia" pitchFamily="18" charset="0"/>
              </a:rPr>
              <a:t>example, an infant’s muscles, bones, and </a:t>
            </a:r>
            <a:r>
              <a:rPr lang="en-US" sz="3000" dirty="0" smtClean="0">
                <a:latin typeface="Constantia" pitchFamily="18" charset="0"/>
              </a:rPr>
              <a:t>nervous system </a:t>
            </a:r>
            <a:r>
              <a:rPr lang="en-US" sz="3000" dirty="0">
                <a:latin typeface="Constantia" pitchFamily="18" charset="0"/>
              </a:rPr>
              <a:t>must grow to a certain point before the infant </a:t>
            </a:r>
            <a:r>
              <a:rPr lang="en-US" sz="3000" dirty="0" smtClean="0">
                <a:latin typeface="Constantia" pitchFamily="18" charset="0"/>
              </a:rPr>
              <a:t>is able </a:t>
            </a:r>
            <a:r>
              <a:rPr lang="en-US" sz="3000" dirty="0">
                <a:latin typeface="Constantia" pitchFamily="18" charset="0"/>
              </a:rPr>
              <a:t>to </a:t>
            </a:r>
            <a:r>
              <a:rPr lang="en-US" sz="3000" dirty="0" smtClean="0">
                <a:latin typeface="Constantia" pitchFamily="18" charset="0"/>
              </a:rPr>
              <a:t> walk</a:t>
            </a:r>
            <a:r>
              <a:rPr lang="en-US" sz="3000" dirty="0">
                <a:latin typeface="Constantia" pitchFamily="18" charset="0"/>
              </a:rPr>
              <a:t>, or talk. </a:t>
            </a:r>
            <a:endParaRPr lang="en-US" sz="3000" dirty="0" smtClean="0">
              <a:latin typeface="Constantia" pitchFamily="18" charset="0"/>
            </a:endParaRPr>
          </a:p>
          <a:p>
            <a:pPr lvl="1"/>
            <a:r>
              <a:rPr lang="en-US" sz="3000" dirty="0" smtClean="0">
                <a:latin typeface="Constantia" pitchFamily="18" charset="0"/>
              </a:rPr>
              <a:t>Growth </a:t>
            </a:r>
            <a:r>
              <a:rPr lang="en-US" sz="3000" dirty="0">
                <a:latin typeface="Constantia" pitchFamily="18" charset="0"/>
              </a:rPr>
              <a:t>generally takes place </a:t>
            </a:r>
            <a:r>
              <a:rPr lang="en-US" sz="3000" dirty="0" smtClean="0">
                <a:latin typeface="Constantia" pitchFamily="18" charset="0"/>
              </a:rPr>
              <a:t>during the </a:t>
            </a:r>
            <a:r>
              <a:rPr lang="en-US" sz="3000" dirty="0">
                <a:latin typeface="Constantia" pitchFamily="18" charset="0"/>
              </a:rPr>
              <a:t>first 20 years of life; development takes place </a:t>
            </a:r>
            <a:r>
              <a:rPr lang="en-US" sz="3000" dirty="0" smtClean="0">
                <a:latin typeface="Constantia" pitchFamily="18" charset="0"/>
              </a:rPr>
              <a:t>during that </a:t>
            </a:r>
            <a:r>
              <a:rPr lang="en-US" sz="3000" dirty="0">
                <a:latin typeface="Constantia" pitchFamily="18" charset="0"/>
              </a:rPr>
              <a:t>time and also continues after that point. </a:t>
            </a:r>
            <a:endParaRPr lang="en-US" sz="3000" dirty="0" smtClean="0">
              <a:latin typeface="Constantia" pitchFamily="18" charset="0"/>
            </a:endParaRPr>
          </a:p>
          <a:p>
            <a:pPr lvl="1"/>
            <a:r>
              <a:rPr lang="en-US" sz="3000" dirty="0">
                <a:latin typeface="Constantia" pitchFamily="18" charset="0"/>
              </a:rPr>
              <a:t> </a:t>
            </a:r>
            <a:r>
              <a:rPr lang="en-US" sz="3000" dirty="0" smtClean="0">
                <a:latin typeface="Constantia" pitchFamily="18" charset="0"/>
              </a:rPr>
              <a:t>There are Principles of growth </a:t>
            </a:r>
            <a:r>
              <a:rPr lang="en-US" sz="3000" dirty="0">
                <a:latin typeface="Constantia" pitchFamily="18" charset="0"/>
              </a:rPr>
              <a:t>and development </a:t>
            </a:r>
            <a:r>
              <a:rPr lang="en-US" sz="3000" dirty="0" smtClean="0">
                <a:latin typeface="Constantia" pitchFamily="18" charset="0"/>
              </a:rPr>
              <a:t>see Box </a:t>
            </a:r>
            <a:r>
              <a:rPr lang="en-US" sz="3000" dirty="0">
                <a:latin typeface="Constantia" pitchFamily="18" charset="0"/>
              </a:rPr>
              <a:t>20–1</a:t>
            </a:r>
            <a:r>
              <a:rPr lang="en-US" sz="3000" dirty="0" smtClean="0">
                <a:latin typeface="Constantia" pitchFamily="18" charset="0"/>
              </a:rPr>
              <a:t>.</a:t>
            </a:r>
          </a:p>
          <a:p>
            <a:r>
              <a:rPr lang="en-US" sz="3300" dirty="0" smtClean="0">
                <a:latin typeface="Constantia" pitchFamily="18" charset="0"/>
              </a:rPr>
              <a:t> </a:t>
            </a:r>
            <a:endParaRPr lang="en-US" sz="33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531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3700" b="1" kern="1200" dirty="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rPr>
              <a:t>Principles of Growth and Development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876800"/>
          </a:xfrm>
        </p:spPr>
        <p:txBody>
          <a:bodyPr/>
          <a:lstStyle/>
          <a:p>
            <a:r>
              <a:rPr lang="en-US" sz="3000" dirty="0">
                <a:latin typeface="Constantia" pitchFamily="18" charset="0"/>
              </a:rPr>
              <a:t>Growth and development are </a:t>
            </a:r>
            <a:r>
              <a:rPr lang="en-US" sz="3000" b="1" i="1" dirty="0">
                <a:latin typeface="Constantia" pitchFamily="18" charset="0"/>
              </a:rPr>
              <a:t>continuous, orderly, sequential processes</a:t>
            </a:r>
            <a:r>
              <a:rPr lang="en-US" sz="3000" dirty="0">
                <a:latin typeface="Constantia" pitchFamily="18" charset="0"/>
              </a:rPr>
              <a:t> influenced by maturational, environmental, and genetic factors.</a:t>
            </a:r>
          </a:p>
          <a:p>
            <a:r>
              <a:rPr lang="en-US" sz="3000" dirty="0">
                <a:latin typeface="Constantia" pitchFamily="18" charset="0"/>
              </a:rPr>
              <a:t> All humans follow the </a:t>
            </a:r>
            <a:r>
              <a:rPr lang="en-US" sz="3000" b="1" i="1" dirty="0">
                <a:latin typeface="Constantia" pitchFamily="18" charset="0"/>
              </a:rPr>
              <a:t>same pattern </a:t>
            </a:r>
            <a:r>
              <a:rPr lang="en-US" sz="3000" dirty="0">
                <a:latin typeface="Constantia" pitchFamily="18" charset="0"/>
              </a:rPr>
              <a:t>of growth and development.</a:t>
            </a:r>
          </a:p>
          <a:p>
            <a:r>
              <a:rPr lang="en-US" sz="3000" dirty="0">
                <a:latin typeface="Constantia" pitchFamily="18" charset="0"/>
              </a:rPr>
              <a:t> The </a:t>
            </a:r>
            <a:r>
              <a:rPr lang="en-US" sz="3000" b="1" i="1" dirty="0">
                <a:latin typeface="Constantia" pitchFamily="18" charset="0"/>
              </a:rPr>
              <a:t>sequence</a:t>
            </a:r>
            <a:r>
              <a:rPr lang="en-US" sz="3000" dirty="0">
                <a:latin typeface="Constantia" pitchFamily="18" charset="0"/>
              </a:rPr>
              <a:t> of each stage is predictable, although the time of onset, the length of the stage, and the effects of each stage vary with the person</a:t>
            </a:r>
            <a:r>
              <a:rPr lang="en-US" sz="3000" dirty="0" smtClean="0">
                <a:latin typeface="Constantia" pitchFamily="18" charset="0"/>
              </a:rPr>
              <a:t>.</a:t>
            </a:r>
          </a:p>
          <a:p>
            <a:r>
              <a:rPr lang="en-US" sz="3000" dirty="0">
                <a:latin typeface="Constantia" pitchFamily="18" charset="0"/>
              </a:rPr>
              <a:t>Each developmental stage has its </a:t>
            </a:r>
            <a:r>
              <a:rPr lang="en-US" sz="3000" b="1" i="1" dirty="0">
                <a:latin typeface="Constantia" pitchFamily="18" charset="0"/>
              </a:rPr>
              <a:t>own </a:t>
            </a:r>
            <a:r>
              <a:rPr lang="en-US" sz="3000" b="1" i="1" dirty="0" smtClean="0">
                <a:latin typeface="Constantia" pitchFamily="18" charset="0"/>
              </a:rPr>
              <a:t>characteristics</a:t>
            </a:r>
            <a:r>
              <a:rPr lang="en-US" sz="3000" dirty="0" smtClean="0">
                <a:latin typeface="Constantia" pitchFamily="18" charset="0"/>
              </a:rPr>
              <a:t> .  </a:t>
            </a:r>
            <a:endParaRPr lang="en-US" sz="3000" dirty="0">
              <a:latin typeface="Constantia" pitchFamily="18" charset="0"/>
            </a:endParaRPr>
          </a:p>
          <a:p>
            <a:endParaRPr lang="en-US" sz="3000" dirty="0" smtClean="0">
              <a:latin typeface="Constantia" pitchFamily="18" charset="0"/>
            </a:endParaRPr>
          </a:p>
          <a:p>
            <a:endParaRPr lang="en-US" sz="33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224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10211</TotalTime>
  <Words>2256</Words>
  <Application>Microsoft Office PowerPoint</Application>
  <PresentationFormat>On-screen Show (4:3)</PresentationFormat>
  <Paragraphs>318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                    Concepts of Growth and Development      </vt:lpstr>
      <vt:lpstr> LEARNING OUTCOMES</vt:lpstr>
      <vt:lpstr>  Why we study human growth &amp; development  </vt:lpstr>
      <vt:lpstr>  What is growth &amp; development  </vt:lpstr>
      <vt:lpstr>  What is growth &amp; development  </vt:lpstr>
      <vt:lpstr> Development  </vt:lpstr>
      <vt:lpstr> Development  </vt:lpstr>
      <vt:lpstr> growth &amp; development  </vt:lpstr>
      <vt:lpstr>  Principles of Growth and Development  </vt:lpstr>
      <vt:lpstr>  Principles of Growth and Development  </vt:lpstr>
      <vt:lpstr>  Principles of Growth and Development  </vt:lpstr>
      <vt:lpstr>  Principles of Growth and Development  </vt:lpstr>
      <vt:lpstr>  Principles of Growth and Development  </vt:lpstr>
      <vt:lpstr>     Factors Influencing Growth and Development  </vt:lpstr>
      <vt:lpstr>     Factors Influencing Growth and Development  </vt:lpstr>
      <vt:lpstr>     Domains of Growth and Development  </vt:lpstr>
      <vt:lpstr>       Stages of Growth and Development  </vt:lpstr>
      <vt:lpstr>       Stages of Growth and Development  </vt:lpstr>
      <vt:lpstr>      Conception of Age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Reem</cp:lastModifiedBy>
  <cp:revision>651</cp:revision>
  <dcterms:created xsi:type="dcterms:W3CDTF">2011-02-07T20:45:47Z</dcterms:created>
  <dcterms:modified xsi:type="dcterms:W3CDTF">2015-02-16T04:21:02Z</dcterms:modified>
</cp:coreProperties>
</file>