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Default Extension="ppt" ContentType="application/vnd.ms-powerpoint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Default Extension="emf" ContentType="image/x-emf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37" r:id="rId1"/>
  </p:sldMasterIdLst>
  <p:notesMasterIdLst>
    <p:notesMasterId r:id="rId39"/>
  </p:notesMasterIdLst>
  <p:handoutMasterIdLst>
    <p:handoutMasterId r:id="rId40"/>
  </p:handoutMasterIdLst>
  <p:sldIdLst>
    <p:sldId id="257" r:id="rId2"/>
    <p:sldId id="297" r:id="rId3"/>
    <p:sldId id="259" r:id="rId4"/>
    <p:sldId id="261" r:id="rId5"/>
    <p:sldId id="263" r:id="rId6"/>
    <p:sldId id="298" r:id="rId7"/>
    <p:sldId id="265" r:id="rId8"/>
    <p:sldId id="300" r:id="rId9"/>
    <p:sldId id="299" r:id="rId10"/>
    <p:sldId id="269" r:id="rId11"/>
    <p:sldId id="301" r:id="rId12"/>
    <p:sldId id="302" r:id="rId13"/>
    <p:sldId id="303" r:id="rId14"/>
    <p:sldId id="271" r:id="rId15"/>
    <p:sldId id="273" r:id="rId16"/>
    <p:sldId id="304" r:id="rId17"/>
    <p:sldId id="305" r:id="rId18"/>
    <p:sldId id="275" r:id="rId19"/>
    <p:sldId id="277" r:id="rId20"/>
    <p:sldId id="279" r:id="rId21"/>
    <p:sldId id="281" r:id="rId22"/>
    <p:sldId id="283" r:id="rId23"/>
    <p:sldId id="285" r:id="rId24"/>
    <p:sldId id="287" r:id="rId25"/>
    <p:sldId id="289" r:id="rId26"/>
    <p:sldId id="310" r:id="rId27"/>
    <p:sldId id="311" r:id="rId28"/>
    <p:sldId id="309" r:id="rId29"/>
    <p:sldId id="306" r:id="rId30"/>
    <p:sldId id="307" r:id="rId31"/>
    <p:sldId id="308" r:id="rId32"/>
    <p:sldId id="312" r:id="rId33"/>
    <p:sldId id="313" r:id="rId34"/>
    <p:sldId id="315" r:id="rId35"/>
    <p:sldId id="318" r:id="rId36"/>
    <p:sldId id="320" r:id="rId37"/>
    <p:sldId id="321" r:id="rId38"/>
  </p:sldIdLst>
  <p:sldSz cx="9144000" cy="6858000" type="screen4x3"/>
  <p:notesSz cx="9928225" cy="6797675"/>
  <p:defaultTextStyle>
    <a:defPPr>
      <a:defRPr lang="ar-JO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1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22925" y="0"/>
            <a:ext cx="4303713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rtl="1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fld id="{ABED0650-813E-4901-AEE1-81C0942F1ACF}" type="datetimeFigureOut">
              <a:rPr lang="en-US"/>
              <a:pPr>
                <a:defRPr/>
              </a:pPr>
              <a:t>2/14/2016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456363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1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22925" y="6456363"/>
            <a:ext cx="4303713" cy="3397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rtl="1" eaLnBrk="1" hangingPunct="1">
              <a:defRPr sz="1200"/>
            </a:lvl1pPr>
          </a:lstStyle>
          <a:p>
            <a:fld id="{52EC9D65-AC33-4783-B014-9E615260AA9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125" cy="341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22925" y="0"/>
            <a:ext cx="4303713" cy="341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E5CB81A5-2EB0-4AA3-A8CF-EAFAB91072F3}" type="datetimeFigureOut">
              <a:rPr lang="en-US"/>
              <a:pPr>
                <a:defRPr/>
              </a:pPr>
              <a:t>2/14/2016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435350" y="849313"/>
            <a:ext cx="3057525" cy="22939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2188" y="3271838"/>
            <a:ext cx="7943850" cy="26765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456363"/>
            <a:ext cx="4302125" cy="3413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22925" y="6456363"/>
            <a:ext cx="4303713" cy="34131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CE4C91C-E374-48B3-A2DB-6E0C21B6F5F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E4C91C-E374-48B3-A2DB-6E0C21B6F5F0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E4C91C-E374-48B3-A2DB-6E0C21B6F5F0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E4C91C-E374-48B3-A2DB-6E0C21B6F5F0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E4C91C-E374-48B3-A2DB-6E0C21B6F5F0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E4C91C-E374-48B3-A2DB-6E0C21B6F5F0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E4C91C-E374-48B3-A2DB-6E0C21B6F5F0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E4C91C-E374-48B3-A2DB-6E0C21B6F5F0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E4C91C-E374-48B3-A2DB-6E0C21B6F5F0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E4C91C-E374-48B3-A2DB-6E0C21B6F5F0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E4C91C-E374-48B3-A2DB-6E0C21B6F5F0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E4C91C-E374-48B3-A2DB-6E0C21B6F5F0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E4C91C-E374-48B3-A2DB-6E0C21B6F5F0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E4C91C-E374-48B3-A2DB-6E0C21B6F5F0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E4C91C-E374-48B3-A2DB-6E0C21B6F5F0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E4C91C-E374-48B3-A2DB-6E0C21B6F5F0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E4C91C-E374-48B3-A2DB-6E0C21B6F5F0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cs typeface="Arial" charset="0"/>
            </a:endParaRPr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6B58311-C5C4-4BA2-A916-47C0ADC94321}" type="slidenum">
              <a:rPr lang="en-US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E4C91C-E374-48B3-A2DB-6E0C21B6F5F0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E4C91C-E374-48B3-A2DB-6E0C21B6F5F0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E4C91C-E374-48B3-A2DB-6E0C21B6F5F0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E4C91C-E374-48B3-A2DB-6E0C21B6F5F0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E4C91C-E374-48B3-A2DB-6E0C21B6F5F0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E4C91C-E374-48B3-A2DB-6E0C21B6F5F0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E4C91C-E374-48B3-A2DB-6E0C21B6F5F0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E4C91C-E374-48B3-A2DB-6E0C21B6F5F0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E4C91C-E374-48B3-A2DB-6E0C21B6F5F0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E4C91C-E374-48B3-A2DB-6E0C21B6F5F0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E4C91C-E374-48B3-A2DB-6E0C21B6F5F0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E4C91C-E374-48B3-A2DB-6E0C21B6F5F0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E4C91C-E374-48B3-A2DB-6E0C21B6F5F0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E4C91C-E374-48B3-A2DB-6E0C21B6F5F0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E4C91C-E374-48B3-A2DB-6E0C21B6F5F0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E4C91C-E374-48B3-A2DB-6E0C21B6F5F0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E4C91C-E374-48B3-A2DB-6E0C21B6F5F0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E4C91C-E374-48B3-A2DB-6E0C21B6F5F0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E4C91C-E374-48B3-A2DB-6E0C21B6F5F0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E4C91C-E374-48B3-A2DB-6E0C21B6F5F0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54A4357D-3DDF-43A0-9F84-5C066F968F44}" type="datetimeFigureOut">
              <a:rPr lang="ar-JO" smtClean="0"/>
              <a:pPr>
                <a:defRPr/>
              </a:pPr>
              <a:t>06/05/1437</a:t>
            </a:fld>
            <a:endParaRPr lang="ar-JO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ar-JO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B127026-EB69-40AA-A8E8-E3961EC57086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A3C0071-A2B1-4323-A046-BE53A3503FDE}" type="datetimeFigureOut">
              <a:rPr lang="ar-JO" smtClean="0"/>
              <a:pPr>
                <a:defRPr/>
              </a:pPr>
              <a:t>06/05/1437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458783-9B3C-4534-BFC8-D540A9EE7633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9ADCF23-89D2-4109-9754-A35F9481EB5A}" type="datetimeFigureOut">
              <a:rPr lang="ar-JO" smtClean="0"/>
              <a:pPr>
                <a:defRPr/>
              </a:pPr>
              <a:t>06/05/1437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510A12-7684-4AC1-9D36-1D908A97F3E7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F170C70-BEC7-49D1-A065-3A341BBC5A92}" type="datetimeFigureOut">
              <a:rPr lang="ar-JO" smtClean="0"/>
              <a:pPr>
                <a:defRPr/>
              </a:pPr>
              <a:t>06/05/1437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FDCB28-45F5-4618-87C6-7AC8329190D5}" type="slidenum">
              <a:rPr lang="ar-JO" smtClean="0"/>
              <a:pPr/>
              <a:t>‹#›</a:t>
            </a:fld>
            <a:endParaRPr lang="ar-JO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125FD59-3056-485D-9E18-8F3789C7F087}" type="datetimeFigureOut">
              <a:rPr lang="ar-JO" smtClean="0"/>
              <a:pPr>
                <a:defRPr/>
              </a:pPr>
              <a:t>06/05/1437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B5A2C02-B1AF-4B65-9C9D-0F927C4C80A3}" type="slidenum">
              <a:rPr lang="ar-JO" smtClean="0"/>
              <a:pPr/>
              <a:t>‹#›</a:t>
            </a:fld>
            <a:endParaRPr lang="ar-JO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AE78CD4-7FF3-4428-BC43-9D78293B1DA3}" type="datetimeFigureOut">
              <a:rPr lang="ar-JO" smtClean="0"/>
              <a:pPr>
                <a:defRPr/>
              </a:pPr>
              <a:t>06/05/1437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91F546-2D41-4C4C-B57E-A11A2DC9D00A}" type="slidenum">
              <a:rPr lang="ar-JO" smtClean="0"/>
              <a:pPr/>
              <a:t>‹#›</a:t>
            </a:fld>
            <a:endParaRPr lang="ar-JO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E0ACDCF-0BF0-4773-8778-8D42817183BC}" type="datetimeFigureOut">
              <a:rPr lang="ar-JO" smtClean="0"/>
              <a:pPr>
                <a:defRPr/>
              </a:pPr>
              <a:t>06/05/1437</a:t>
            </a:fld>
            <a:endParaRPr lang="ar-J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ar-J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A627AE-CDFC-4A87-A040-59D65B1B61DD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8EE00E7-704F-48D6-9872-012967D7F455}" type="datetimeFigureOut">
              <a:rPr lang="ar-JO" smtClean="0"/>
              <a:pPr>
                <a:defRPr/>
              </a:pPr>
              <a:t>06/05/1437</a:t>
            </a:fld>
            <a:endParaRPr lang="ar-J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ar-J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73AA68-C974-4379-BEE4-25D2106E0843}" type="slidenum">
              <a:rPr lang="ar-JO" smtClean="0"/>
              <a:pPr/>
              <a:t>‹#›</a:t>
            </a:fld>
            <a:endParaRPr lang="ar-JO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598029F-B02A-4739-B32E-EFB030F2E7B1}" type="datetimeFigureOut">
              <a:rPr lang="ar-JO" smtClean="0"/>
              <a:pPr>
                <a:defRPr/>
              </a:pPr>
              <a:t>06/05/1437</a:t>
            </a:fld>
            <a:endParaRPr lang="ar-J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8B7F09-C5A0-4B57-A0DB-D1782A01857F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pPr>
              <a:defRPr/>
            </a:pPr>
            <a:fld id="{E4A44010-4826-4293-9790-664A64F00B94}" type="datetimeFigureOut">
              <a:rPr lang="ar-JO" smtClean="0"/>
              <a:pPr>
                <a:defRPr/>
              </a:pPr>
              <a:t>06/05/1437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42CB86-EBB9-4FB2-A040-CAC3EC244C8E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8C237859-2784-4EC9-BEA2-614EC20D1DB3}" type="datetimeFigureOut">
              <a:rPr lang="ar-JO" smtClean="0"/>
              <a:pPr>
                <a:defRPr/>
              </a:pPr>
              <a:t>06/05/1437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4A49852-A89E-4DFC-B3FC-638886C85F28}" type="slidenum">
              <a:rPr lang="ar-JO" smtClean="0"/>
              <a:pPr/>
              <a:t>‹#›</a:t>
            </a:fld>
            <a:endParaRPr lang="ar-JO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A3D27938-FAAD-4F16-8B0B-2F8D8D56C19D}" type="datetimeFigureOut">
              <a:rPr lang="ar-JO" smtClean="0"/>
              <a:pPr>
                <a:defRPr/>
              </a:pPr>
              <a:t>06/05/1437</a:t>
            </a:fld>
            <a:endParaRPr lang="ar-JO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ar-JO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E31D3152-CCB8-4F66-A903-DEA101AE0D35}" type="slidenum">
              <a:rPr lang="ar-JO" smtClean="0"/>
              <a:pPr/>
              <a:t>‹#›</a:t>
            </a:fld>
            <a:endParaRPr lang="ar-J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  <p:sldLayoutId id="2147483741" r:id="rId4"/>
    <p:sldLayoutId id="2147483742" r:id="rId5"/>
    <p:sldLayoutId id="2147483743" r:id="rId6"/>
    <p:sldLayoutId id="2147483744" r:id="rId7"/>
    <p:sldLayoutId id="2147483745" r:id="rId8"/>
    <p:sldLayoutId id="2147483746" r:id="rId9"/>
    <p:sldLayoutId id="2147483747" r:id="rId10"/>
    <p:sldLayoutId id="2147483748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PowerPoint_97-2003_Presentation1.ppt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42910" y="928670"/>
            <a:ext cx="7772400" cy="1736725"/>
          </a:xfrm>
        </p:spPr>
        <p:txBody>
          <a:bodyPr/>
          <a:lstStyle/>
          <a:p>
            <a:pPr algn="ctr" eaLnBrk="1" hangingPunct="1"/>
            <a:r>
              <a:rPr lang="en-US" b="1" dirty="0" smtClean="0">
                <a:cs typeface="Times New Roman" pitchFamily="18" charset="0"/>
              </a:rPr>
              <a:t> Communication &amp; Health Education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85852" y="3286124"/>
            <a:ext cx="6553200" cy="1219200"/>
          </a:xfrm>
        </p:spPr>
        <p:txBody>
          <a:bodyPr/>
          <a:lstStyle/>
          <a:p>
            <a:pPr algn="ctr" eaLnBrk="1" hangingPunct="1">
              <a:spcBef>
                <a:spcPct val="0"/>
              </a:spcBef>
            </a:pPr>
            <a:r>
              <a:rPr lang="en-US" sz="2800" b="1" dirty="0" smtClean="0">
                <a:solidFill>
                  <a:schemeClr val="tx1"/>
                </a:solidFill>
                <a:cs typeface="Tahoma" pitchFamily="34" charset="0"/>
              </a:rPr>
              <a:t>Interpersonal communication</a:t>
            </a:r>
          </a:p>
        </p:txBody>
      </p:sp>
      <p:sp>
        <p:nvSpPr>
          <p:cNvPr id="4100" name="Slide Number Placeholder 1"/>
          <p:cNvSpPr>
            <a:spLocks noGrp="1"/>
          </p:cNvSpPr>
          <p:nvPr>
            <p:ph type="sldNum" sz="quarter" idx="12"/>
          </p:nvPr>
        </p:nvSpPr>
        <p:spPr bwMode="auto">
          <a:xfrm>
            <a:off x="6553200" y="6248400"/>
            <a:ext cx="2133600" cy="4572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34FBADFB-9FF5-4957-B048-A2AB9820FC94}" type="slidenum">
              <a:rPr lang="ar-SA">
                <a:solidFill>
                  <a:srgbClr val="FFFFFF"/>
                </a:solidFill>
              </a:rPr>
              <a:pPr/>
              <a:t>1</a:t>
            </a:fld>
            <a:endParaRPr lang="en-US">
              <a:solidFill>
                <a:srgbClr val="FFFFFF"/>
              </a:solidFill>
            </a:endParaRPr>
          </a:p>
        </p:txBody>
      </p:sp>
      <p:pic>
        <p:nvPicPr>
          <p:cNvPr id="4101" name="Picture 5" descr="C:\Users\Lec. Nabeela Jada'\Desktop\imagesCAD1OIB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14678" y="3929066"/>
            <a:ext cx="3448050" cy="15716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828800"/>
            <a:ext cx="8229600" cy="4038600"/>
          </a:xfrm>
        </p:spPr>
        <p:txBody>
          <a:bodyPr/>
          <a:lstStyle/>
          <a:p>
            <a:pPr eaLnBrk="1" hangingPunct="1"/>
            <a:r>
              <a:rPr lang="en-US" b="1" smtClean="0">
                <a:latin typeface="Times New Roman" pitchFamily="18" charset="0"/>
                <a:cs typeface="Times New Roman" pitchFamily="18" charset="0"/>
              </a:rPr>
              <a:t>In this view the speaker and the listener were seen as exchanging turns at speaking and listening </a:t>
            </a:r>
          </a:p>
          <a:p>
            <a:pPr eaLnBrk="1" hangingPunct="1"/>
            <a:r>
              <a:rPr lang="en-US" b="1" smtClean="0">
                <a:latin typeface="Times New Roman" pitchFamily="18" charset="0"/>
                <a:cs typeface="Times New Roman" pitchFamily="18" charset="0"/>
              </a:rPr>
              <a:t>Listener give feedback</a:t>
            </a:r>
          </a:p>
          <a:p>
            <a:pPr eaLnBrk="1" hangingPunct="1"/>
            <a:r>
              <a:rPr lang="en-US" b="1" smtClean="0">
                <a:latin typeface="Times New Roman" pitchFamily="18" charset="0"/>
                <a:cs typeface="Times New Roman" pitchFamily="18" charset="0"/>
              </a:rPr>
              <a:t>Communicators   create and interpret messages</a:t>
            </a:r>
          </a:p>
        </p:txBody>
      </p:sp>
      <p:sp>
        <p:nvSpPr>
          <p:cNvPr id="13316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C1CC16E-E221-495B-89F0-D48E31913CAC}" type="slidenum">
              <a:rPr lang="ar-SA">
                <a:solidFill>
                  <a:srgbClr val="FFFFFF"/>
                </a:solidFill>
              </a:rPr>
              <a:pPr/>
              <a:t>10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919162"/>
          </a:xfrm>
        </p:spPr>
        <p:txBody>
          <a:bodyPr rtlCol="1" anchor="t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Interactional view- interactive model </a:t>
            </a:r>
            <a:b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9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1214414" y="1142984"/>
            <a:ext cx="7162800" cy="4800600"/>
          </a:xfrm>
          <a:noFill/>
        </p:spPr>
      </p:pic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>
                <a:latin typeface="Times New Roman" pitchFamily="18" charset="0"/>
                <a:cs typeface="Times New Roman" pitchFamily="18" charset="0"/>
              </a:rPr>
              <a:t>Interactional view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685800" y="533400"/>
            <a:ext cx="7772400" cy="838200"/>
          </a:xfrm>
        </p:spPr>
        <p:txBody>
          <a:bodyPr/>
          <a:lstStyle/>
          <a:p>
            <a:pPr algn="ctr" eaLnBrk="1" hangingPunct="1"/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Transactional view </a:t>
            </a:r>
          </a:p>
        </p:txBody>
      </p:sp>
      <p:sp>
        <p:nvSpPr>
          <p:cNvPr id="15363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381000" y="1676400"/>
            <a:ext cx="8534400" cy="4724400"/>
          </a:xfrm>
        </p:spPr>
        <p:txBody>
          <a:bodyPr/>
          <a:lstStyle/>
          <a:p>
            <a:pPr marL="457200" indent="-457200" algn="l" eaLnBrk="1" hangingPunct="1">
              <a:buFont typeface="Arial" charset="0"/>
              <a:buChar char="•"/>
            </a:pPr>
            <a:r>
              <a:rPr lang="en-US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At the same time you send a message you receive a message from your own message and from the reaction of other people .</a:t>
            </a:r>
          </a:p>
          <a:p>
            <a:pPr marL="457200" indent="-457200" algn="l" eaLnBrk="1" hangingPunct="1">
              <a:buFont typeface="Arial" charset="0"/>
              <a:buChar char="•"/>
            </a:pPr>
            <a:r>
              <a:rPr lang="en-US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At the same time that you are listening you are also sending messages. </a:t>
            </a:r>
          </a:p>
          <a:p>
            <a:pPr marL="457200" indent="-457200" algn="l" eaLnBrk="1" hangingPunct="1">
              <a:buFont typeface="Arial" charset="0"/>
              <a:buChar char="•"/>
            </a:pPr>
            <a:r>
              <a:rPr lang="en-US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Elements of communication are seen as interdependent never independent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dirty="0" smtClean="0">
              <a:cs typeface="Arial" charset="0"/>
            </a:endParaRPr>
          </a:p>
        </p:txBody>
      </p:sp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cs typeface="Times New Roman" pitchFamily="18" charset="0"/>
              </a:rPr>
              <a:t>Transactional view </a:t>
            </a:r>
          </a:p>
        </p:txBody>
      </p:sp>
      <p:pic>
        <p:nvPicPr>
          <p:cNvPr id="1638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5786" y="1357298"/>
            <a:ext cx="7924800" cy="4648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25538"/>
            <a:ext cx="8229600" cy="5413375"/>
          </a:xfrm>
        </p:spPr>
        <p:txBody>
          <a:bodyPr rtlCol="1">
            <a:noAutofit/>
          </a:bodyPr>
          <a:lstStyle/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11480" eaLnBrk="1" fontAlgn="auto" hangingPunct="1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Communicators play different roles during the process</a:t>
            </a:r>
          </a:p>
          <a:p>
            <a:pPr marL="68580" indent="0" eaLnBrk="1" fontAlgn="auto" hangingPunct="1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11480" eaLnBrk="1" fontAlgn="auto" hangingPunct="1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Communication vary over  time (example change in the audience will change what you say and how you say it)</a:t>
            </a:r>
          </a:p>
          <a:p>
            <a:pPr marL="68580" indent="0" eaLnBrk="1" fontAlgn="auto" hangingPunct="1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11480" eaLnBrk="1" fontAlgn="auto" hangingPunct="1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When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interpersonal communication takes place face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face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conversation will proceed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68580" indent="0" eaLnBrk="1" fontAlgn="auto" hangingPunct="1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b="1" dirty="0">
              <a:latin typeface="Times New Roman" pitchFamily="18" charset="0"/>
              <a:cs typeface="Times New Roman" pitchFamily="18" charset="0"/>
            </a:endParaRPr>
          </a:p>
          <a:p>
            <a:pPr marL="411480" eaLnBrk="1" fontAlgn="auto" hangingPunct="1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412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9934928-4A43-4082-BDAD-CBB5D277809D}" type="slidenum">
              <a:rPr lang="ar-SA">
                <a:solidFill>
                  <a:srgbClr val="FFFFFF"/>
                </a:solidFill>
              </a:rPr>
              <a:pPr/>
              <a:t>14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630237"/>
          </a:xfrm>
        </p:spPr>
        <p:txBody>
          <a:bodyPr anchor="t">
            <a:normAutofit fontScale="90000"/>
          </a:bodyPr>
          <a:lstStyle/>
          <a:p>
            <a:pPr eaLnBrk="1" hangingPunct="1"/>
            <a:r>
              <a:rPr lang="en-US" sz="3600" b="1" smtClean="0">
                <a:latin typeface="Times New Roman" pitchFamily="18" charset="0"/>
                <a:cs typeface="Times New Roman" pitchFamily="18" charset="0"/>
              </a:rPr>
              <a:t>Transactional view- </a:t>
            </a:r>
            <a:r>
              <a:rPr lang="en-US" sz="3600" b="1" i="1" smtClean="0">
                <a:latin typeface="Times New Roman" pitchFamily="18" charset="0"/>
                <a:cs typeface="Times New Roman" pitchFamily="18" charset="0"/>
              </a:rPr>
              <a:t>Cont</a:t>
            </a:r>
            <a:r>
              <a:rPr lang="en-US" sz="3600" b="1" smtClean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en-US" sz="3600" b="1" smtClean="0">
                <a:latin typeface="Times New Roman" pitchFamily="18" charset="0"/>
                <a:cs typeface="Times New Roman" pitchFamily="18" charset="0"/>
              </a:rPr>
            </a:br>
            <a:endParaRPr lang="en-US" sz="3600" b="1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107950" y="1208088"/>
            <a:ext cx="9036050" cy="5389562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Face to face conversation: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This type of interaction that probably comes to mind</a:t>
            </a:r>
          </a:p>
          <a:p>
            <a:pPr marL="0" indent="0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when you think of conversation. </a:t>
            </a:r>
          </a:p>
          <a:p>
            <a:pPr marL="0" indent="0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However there are other types of conversations such as: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E-mail–usually type your letter in an e-mail program and send it from your computer to your server which relays (transmit) your message to person you are addressing 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Chat groups: these groups enable members to conserve in real time in discussion groups called channels.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en-US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436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A3D65FC-EB60-4181-AB8C-3BAD9143B43C}" type="slidenum">
              <a:rPr lang="ar-SA">
                <a:solidFill>
                  <a:srgbClr val="FFFFFF"/>
                </a:solidFill>
              </a:rPr>
              <a:pPr/>
              <a:t>15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03262"/>
          </a:xfrm>
        </p:spPr>
        <p:txBody>
          <a:bodyPr rtlCol="1" anchor="t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Transactional view- 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228600"/>
            <a:ext cx="8915400" cy="933450"/>
          </a:xfrm>
        </p:spPr>
        <p:txBody>
          <a:bodyPr/>
          <a:lstStyle/>
          <a:p>
            <a:pPr algn="l" eaLnBrk="1" hangingPunct="1"/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The process of interpersonal communication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" y="1447800"/>
            <a:ext cx="8305800" cy="4800600"/>
          </a:xfrm>
        </p:spPr>
        <p:txBody>
          <a:bodyPr/>
          <a:lstStyle/>
          <a:p>
            <a:pPr marL="514350" indent="-514350" algn="l" eaLnBrk="1" hangingPunct="1">
              <a:buFont typeface="+mj-lt"/>
              <a:buAutoNum type="arabicPeriod"/>
              <a:defRPr/>
            </a:pPr>
            <a:r>
              <a:rPr lang="en-U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Sources –receiver (at least two person exchange the communication .</a:t>
            </a:r>
          </a:p>
          <a:p>
            <a:pPr marL="514350" indent="-514350" algn="l" eaLnBrk="1" hangingPunct="1">
              <a:buFont typeface="+mj-lt"/>
              <a:buAutoNum type="arabicPeriod"/>
              <a:defRPr/>
            </a:pPr>
            <a:r>
              <a:rPr lang="en-U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Messages </a:t>
            </a:r>
            <a:r>
              <a:rPr lang="en-U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(express thoughts, feelings, verbal or non verbal communication. </a:t>
            </a:r>
          </a:p>
          <a:p>
            <a:pPr algn="l" eaLnBrk="1" hangingPunct="1">
              <a:buFont typeface="Arial" panose="020B0604020202020204" pitchFamily="34" charset="0"/>
              <a:buNone/>
              <a:defRPr/>
            </a:pPr>
            <a:r>
              <a:rPr lang="en-U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Every message has an effect and outcome .</a:t>
            </a:r>
          </a:p>
          <a:p>
            <a:pPr algn="l" eaLnBrk="1" hangingPunct="1">
              <a:buFont typeface="Arial" panose="020B0604020202020204" pitchFamily="34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essages overload, feedback and feed forward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152400"/>
            <a:ext cx="8458200" cy="1066800"/>
          </a:xfrm>
        </p:spPr>
        <p:txBody>
          <a:bodyPr>
            <a:normAutofit fontScale="90000"/>
          </a:bodyPr>
          <a:lstStyle/>
          <a:p>
            <a:pPr algn="l" eaLnBrk="1" hangingPunct="1"/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The process of interpersonal communication- </a:t>
            </a:r>
            <a:r>
              <a:rPr lang="en-US" sz="3600" b="1" i="1" dirty="0" smtClean="0">
                <a:latin typeface="Times New Roman" pitchFamily="18" charset="0"/>
                <a:cs typeface="Times New Roman" pitchFamily="18" charset="0"/>
              </a:rPr>
              <a:t>Continue….. 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7950" y="1484313"/>
            <a:ext cx="8856663" cy="4383087"/>
          </a:xfrm>
        </p:spPr>
        <p:txBody>
          <a:bodyPr/>
          <a:lstStyle/>
          <a:p>
            <a:pPr marL="403225" indent="-403225" algn="l" eaLnBrk="1" hangingPunct="1">
              <a:buFont typeface="Arial" panose="020B0604020202020204" pitchFamily="34" charset="0"/>
              <a:buNone/>
              <a:defRPr/>
            </a:pPr>
            <a:r>
              <a:rPr lang="en-U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Channel</a:t>
            </a:r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the medium through which messages signals pass. The channels works like </a:t>
            </a:r>
            <a:r>
              <a:rPr lang="en-U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bridge </a:t>
            </a:r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connecting source and receiver.</a:t>
            </a:r>
          </a:p>
          <a:p>
            <a:pPr algn="l" eaLnBrk="1" hangingPunct="1">
              <a:buFont typeface="Arial" panose="020B0604020202020204" pitchFamily="34" charset="0"/>
              <a:buNone/>
              <a:defRPr/>
            </a:pPr>
            <a:r>
              <a:rPr lang="en-U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Noise </a:t>
            </a:r>
          </a:p>
          <a:p>
            <a:pPr marL="457200" indent="-457200" algn="l" eaLnBrk="1" hangingPunct="1">
              <a:buFont typeface="Arial" panose="020B0604020202020204" pitchFamily="34" charset="0"/>
              <a:buNone/>
              <a:defRPr/>
            </a:pPr>
            <a:r>
              <a:rPr lang="en-U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 Context (the environment that influences the form and content of communication).</a:t>
            </a:r>
          </a:p>
          <a:p>
            <a:pPr algn="l" eaLnBrk="1" hangingPunct="1">
              <a:buFont typeface="Arial" panose="020B0604020202020204" pitchFamily="34" charset="0"/>
              <a:buNone/>
              <a:defRPr/>
            </a:pPr>
            <a:endParaRPr lang="en-US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371600"/>
            <a:ext cx="8915400" cy="47545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It is any thing that interferes with your receiving a message that some one is sending or with their receiving your message.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Noise may be: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1.Physical ( loud talking ,illegible hand writing ,garbage on your computer screen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2.Physiological ( hearing or visual impairment 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3.Articulation disorders . Language speech disorder  e.g. Cerebral palsy(CP), down syndrome , and Autism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4. Psychological (preconceived ideas ,wondering thoughts, biases).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5.Semantic (misunderstood meanings ).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508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6D347C1-BD4D-427F-9C4B-3982FE6689CD}" type="slidenum">
              <a:rPr lang="ar-SA">
                <a:solidFill>
                  <a:srgbClr val="FFFFFF"/>
                </a:solidFill>
              </a:rPr>
              <a:pPr/>
              <a:t>18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630237"/>
          </a:xfrm>
        </p:spPr>
        <p:txBody>
          <a:bodyPr rtlCol="1" anchor="t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>
                <a:cs typeface="Arial" panose="020B0604020202020204" pitchFamily="34" charset="0"/>
              </a:rPr>
              <a:t>Noise </a:t>
            </a:r>
            <a:endParaRPr lang="en-US" dirty="0">
              <a:solidFill>
                <a:schemeClr val="tx2">
                  <a:satMod val="20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It is an environment that influence the form and the content of communication  ( natural e.g. street noise, or  strict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e.g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funeral, quite place) 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Context of communication has at least four dimensions.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1.Physical dimension: effect of physical  when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  communicate, e.g. the room ,workplace readiness.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2.Cultural dimension: consist of rules ,norms, beliefs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  and attitudes of the people communicating that are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  passed from one generation to other (More details to come later)</a:t>
            </a:r>
          </a:p>
        </p:txBody>
      </p:sp>
      <p:sp>
        <p:nvSpPr>
          <p:cNvPr id="22532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1458926-D5D0-43E9-A62C-54F63D4EA2B9}" type="slidenum">
              <a:rPr lang="ar-SA">
                <a:solidFill>
                  <a:srgbClr val="FFFFFF"/>
                </a:solidFill>
              </a:rPr>
              <a:pPr/>
              <a:t>19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115888"/>
            <a:ext cx="8229600" cy="1143000"/>
          </a:xfrm>
        </p:spPr>
        <p:txBody>
          <a:bodyPr/>
          <a:lstStyle/>
          <a:p>
            <a:pPr eaLnBrk="1" hangingPunct="1"/>
            <a:r>
              <a:rPr lang="en-US" b="1" dirty="0" smtClean="0">
                <a:cs typeface="Arial" charset="0"/>
              </a:rPr>
              <a:t>Context </a:t>
            </a:r>
            <a:endParaRPr lang="en-US" b="1" dirty="0" smtClean="0">
              <a:solidFill>
                <a:srgbClr val="FFFF00"/>
              </a:solidFill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  <a:defRPr/>
            </a:pPr>
            <a:r>
              <a:rPr lang="en-US" b="1" dirty="0" smtClean="0">
                <a:solidFill>
                  <a:schemeClr val="tx2">
                    <a:satMod val="20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the end of this lecture you will be able to: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b="1" dirty="0" smtClean="0">
                <a:solidFill>
                  <a:schemeClr val="tx2">
                    <a:satMod val="20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solidFill>
                  <a:schemeClr val="tx2">
                    <a:satMod val="20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b="1" dirty="0" smtClean="0">
                <a:solidFill>
                  <a:schemeClr val="tx2">
                    <a:satMod val="20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efine communication and interpersonal communication.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b="1" dirty="0" smtClean="0">
                <a:solidFill>
                  <a:schemeClr val="tx2">
                    <a:satMod val="20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Define the models of communication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b="1" dirty="0" smtClean="0">
                <a:solidFill>
                  <a:schemeClr val="tx2">
                    <a:satMod val="20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Identify the principles of communication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b="1" dirty="0" smtClean="0">
                <a:solidFill>
                  <a:schemeClr val="tx2">
                    <a:satMod val="20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Define characteristics of interpersonal communication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 anchor="t"/>
          <a:lstStyle/>
          <a:p>
            <a:pPr>
              <a:defRPr/>
            </a:pPr>
            <a:r>
              <a:rPr lang="en-US" b="1" dirty="0" smtClean="0">
                <a:solidFill>
                  <a:schemeClr val="tx2">
                    <a:satMod val="20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Objectives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25538"/>
            <a:ext cx="8229600" cy="4741862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400" b="1" dirty="0" smtClean="0">
                <a:cs typeface="Arial" charset="0"/>
              </a:rPr>
              <a:t>3.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Social-psychological dimension: include the status relationships among the participant e.g. who is the employer and employee, the formality or informality, the cooperativeness or the competitiveness of the interaction</a:t>
            </a:r>
          </a:p>
          <a:p>
            <a:pPr eaLnBrk="1" hangingPunct="1">
              <a:buFont typeface="Wingdings" pitchFamily="2" charset="2"/>
              <a:buNone/>
            </a:pP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4. Temporal or time dimension: It has to do with where a particular message fits into a sequence of communication events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e.g. if you tell a joke about sickness immediately after your friend tells you she is sick, the joke will be perceived differently from the same joke told as a series of similar jokes to your friends in the locker room of the gym </a:t>
            </a:r>
          </a:p>
        </p:txBody>
      </p:sp>
      <p:sp>
        <p:nvSpPr>
          <p:cNvPr id="23556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C200A18-D030-40B7-A38E-83FCDDC8344B}" type="slidenum">
              <a:rPr lang="ar-SA">
                <a:solidFill>
                  <a:srgbClr val="FFFFFF"/>
                </a:solidFill>
              </a:rPr>
              <a:pPr/>
              <a:t>20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77875"/>
          </a:xfrm>
        </p:spPr>
        <p:txBody>
          <a:bodyPr anchor="t"/>
          <a:lstStyle/>
          <a:p>
            <a:pPr eaLnBrk="1" hangingPunct="1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Context- 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Cont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179388" y="1125538"/>
            <a:ext cx="8785225" cy="50006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b="1" smtClean="0">
                <a:latin typeface="Times New Roman" pitchFamily="18" charset="0"/>
                <a:cs typeface="Times New Roman" pitchFamily="18" charset="0"/>
              </a:rPr>
              <a:t>The ability to communication effectively by mastering the skills of listening, critical thinking ,ethical foundation and power 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b="1" smtClean="0">
                <a:latin typeface="Times New Roman" pitchFamily="18" charset="0"/>
                <a:cs typeface="Times New Roman" pitchFamily="18" charset="0"/>
              </a:rPr>
              <a:t>The more words you know the more of ways you will have to express your self.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400" b="1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 smtClean="0">
                <a:latin typeface="Times New Roman" pitchFamily="18" charset="0"/>
                <a:cs typeface="Times New Roman" pitchFamily="18" charset="0"/>
              </a:rPr>
              <a:t>The process goes like this: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 smtClean="0">
                <a:latin typeface="Times New Roman" pitchFamily="18" charset="0"/>
                <a:cs typeface="Times New Roman" pitchFamily="18" charset="0"/>
              </a:rPr>
              <a:t>1.Knowledge of interpersonal communication leads to greater interpersonal ability.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 smtClean="0">
                <a:latin typeface="Times New Roman" pitchFamily="18" charset="0"/>
                <a:cs typeface="Times New Roman" pitchFamily="18" charset="0"/>
              </a:rPr>
              <a:t>2.Leads to greater number of choices or option for interaction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 smtClean="0">
                <a:latin typeface="Times New Roman" pitchFamily="18" charset="0"/>
                <a:cs typeface="Times New Roman" pitchFamily="18" charset="0"/>
              </a:rPr>
              <a:t>3.Leads to greater interpersonal effectiveness</a:t>
            </a:r>
          </a:p>
        </p:txBody>
      </p:sp>
      <p:sp>
        <p:nvSpPr>
          <p:cNvPr id="24580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E4C2AA8-70C3-4C8F-880A-43DCA9B1A918}" type="slidenum">
              <a:rPr lang="ar-SA">
                <a:solidFill>
                  <a:srgbClr val="FFFFFF"/>
                </a:solidFill>
              </a:rPr>
              <a:pPr/>
              <a:t>21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558800"/>
          </a:xfrm>
        </p:spPr>
        <p:txBody>
          <a:bodyPr anchor="t">
            <a:normAutofit fontScale="90000"/>
          </a:bodyPr>
          <a:lstStyle/>
          <a:p>
            <a:pPr eaLnBrk="1" hangingPunct="1"/>
            <a:r>
              <a:rPr lang="en-US" sz="3600" b="1" smtClean="0">
                <a:latin typeface="Times New Roman" pitchFamily="18" charset="0"/>
                <a:cs typeface="Times New Roman" pitchFamily="18" charset="0"/>
              </a:rPr>
              <a:t>Interpersonal competence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600200"/>
            <a:ext cx="8686800" cy="4525963"/>
          </a:xfrm>
        </p:spPr>
        <p:txBody>
          <a:bodyPr rtlCol="1">
            <a:normAutofit/>
          </a:bodyPr>
          <a:lstStyle/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2400" b="1" dirty="0" smtClean="0"/>
              <a:t>  1. 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Interpersonal skills- large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and ready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collection of</a:t>
            </a:r>
          </a:p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      interpersonal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skills that can be used as the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situation</a:t>
            </a:r>
          </a:p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warrants.</a:t>
            </a:r>
          </a:p>
          <a:p>
            <a:pPr marL="609600" indent="-609600" eaLnBrk="1" fontAlgn="auto" hangingPunct="1">
              <a:lnSpc>
                <a:spcPct val="80000"/>
              </a:lnSpc>
              <a:spcAft>
                <a:spcPts val="0"/>
              </a:spcAft>
              <a:buFontTx/>
              <a:buAutoNum type="arabicPeriod"/>
              <a:defRPr/>
            </a:pP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 2.  Power-skills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for increasing and maintaining power </a:t>
            </a: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     and  influence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as will as the situation warrant.</a:t>
            </a:r>
          </a:p>
          <a:p>
            <a:pPr marL="609600" indent="-609600" eaLnBrk="1" fontAlgn="auto" hangingPunct="1">
              <a:lnSpc>
                <a:spcPct val="80000"/>
              </a:lnSpc>
              <a:spcAft>
                <a:spcPts val="0"/>
              </a:spcAft>
              <a:buFontTx/>
              <a:buAutoNum type="arabicPeriod"/>
              <a:defRPr/>
            </a:pP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 3.  Listening– effectiveness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of listening skills upon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the</a:t>
            </a:r>
          </a:p>
          <a:p>
            <a:pPr marL="511175" indent="-511175" eaLnBrk="1" fontAlgn="auto" hangingPunct="1">
              <a:lnSpc>
                <a:spcPct val="8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     situation. You cant be a competent communicator if you are a poor listener 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  <a:p>
            <a:pPr marL="609600" indent="-609600" eaLnBrk="1" fontAlgn="auto" hangingPunct="1">
              <a:lnSpc>
                <a:spcPct val="80000"/>
              </a:lnSpc>
              <a:spcAft>
                <a:spcPts val="0"/>
              </a:spcAft>
              <a:buFontTx/>
              <a:buAutoNum type="arabicPeriod"/>
              <a:defRPr/>
            </a:pPr>
            <a:endParaRPr lang="en-US" sz="2400" b="1" dirty="0" smtClean="0"/>
          </a:p>
        </p:txBody>
      </p:sp>
      <p:sp>
        <p:nvSpPr>
          <p:cNvPr id="25604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8D39EB4-6E73-456D-A281-8553AED50A18}" type="slidenum">
              <a:rPr lang="ar-SA">
                <a:solidFill>
                  <a:srgbClr val="FFFFFF"/>
                </a:solidFill>
              </a:rPr>
              <a:pPr/>
              <a:t>22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Six themes of competence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484313"/>
            <a:ext cx="7772400" cy="5373687"/>
          </a:xfrm>
        </p:spPr>
        <p:txBody>
          <a:bodyPr/>
          <a:lstStyle/>
          <a:p>
            <a:pPr marL="609600" indent="-609600" eaLnBrk="1" hangingPunct="1">
              <a:buFont typeface="Arial" charset="0"/>
              <a:buNone/>
            </a:pPr>
            <a:r>
              <a:rPr lang="en-US" sz="2400" b="1" dirty="0" smtClean="0">
                <a:cs typeface="Arial" charset="0"/>
              </a:rPr>
              <a:t>4. 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Critical thinking- skills for thinking logically, intelligently  and reasonable about communication &amp; message appropriateness. It is the way of examining information and reaching a judgment and decision</a:t>
            </a:r>
          </a:p>
          <a:p>
            <a:pPr marL="609600" indent="-609600" eaLnBrk="1" hangingPunct="1">
              <a:buFont typeface="Wingdings" pitchFamily="2" charset="2"/>
              <a:buNone/>
            </a:pP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5.   Cultural sensitivity- or cultural competency ….skills for communication effectively in intercultural situation </a:t>
            </a:r>
          </a:p>
          <a:p>
            <a:pPr marL="609600" indent="-609600" eaLnBrk="1" hangingPunct="1">
              <a:buFont typeface="Wingdings" pitchFamily="2" charset="2"/>
              <a:buNone/>
            </a:pP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609600" indent="-609600" eaLnBrk="1" hangingPunct="1">
              <a:buFont typeface="Wingdings" pitchFamily="2" charset="2"/>
              <a:buAutoNum type="arabicPeriod" startAt="6"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Ethical foundation- skills for communicating effectively with sound ethical principles.</a:t>
            </a:r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- Communicate with people in a unique valuable way</a:t>
            </a:r>
          </a:p>
        </p:txBody>
      </p:sp>
      <p:sp>
        <p:nvSpPr>
          <p:cNvPr id="26628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A9B681A-1ABA-41E7-97C7-331711139950}" type="slidenum">
              <a:rPr lang="ar-SA">
                <a:solidFill>
                  <a:srgbClr val="FFFFFF"/>
                </a:solidFill>
              </a:rPr>
              <a:pPr/>
              <a:t>23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1017587"/>
          </a:xfrm>
        </p:spPr>
        <p:txBody>
          <a:bodyPr/>
          <a:lstStyle/>
          <a:p>
            <a:pPr eaLnBrk="1" hangingPunct="1"/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Six themes of competence- </a:t>
            </a:r>
            <a:r>
              <a:rPr lang="en-US" sz="3600" b="1" i="1" dirty="0" smtClean="0">
                <a:latin typeface="Times New Roman" pitchFamily="18" charset="0"/>
                <a:cs typeface="Times New Roman" pitchFamily="18" charset="0"/>
              </a:rPr>
              <a:t>cont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90488" y="1008063"/>
            <a:ext cx="8963025" cy="5849937"/>
          </a:xfrm>
        </p:spPr>
        <p:txBody>
          <a:bodyPr rtlCol="1">
            <a:normAutofit/>
          </a:bodyPr>
          <a:lstStyle/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another way to define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communication is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consider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its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major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principles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1148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en-US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1148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 Package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signals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involve verbal messages &amp; gestures or together/</a:t>
            </a:r>
          </a:p>
          <a:p>
            <a:pPr marL="41148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 Involves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content and relationships messages (supervisor &amp; trainee).</a:t>
            </a:r>
          </a:p>
          <a:p>
            <a:pPr marL="41148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Note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:conflict may arise because of misunderstand relationship message.</a:t>
            </a:r>
          </a:p>
          <a:p>
            <a:pPr marL="457200" indent="-388938" eaLnBrk="1" hangingPunct="1">
              <a:buFont typeface="Arial" panose="020B0604020202020204" pitchFamily="34" charset="0"/>
              <a:buNone/>
              <a:defRPr/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 Process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adjustment: This means sharing the same communication .e.g. learning the other person signals. </a:t>
            </a:r>
          </a:p>
        </p:txBody>
      </p:sp>
      <p:sp>
        <p:nvSpPr>
          <p:cNvPr id="27652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4A6F359-05E1-4116-AFE2-A7BFD21533D8}" type="slidenum">
              <a:rPr lang="ar-SA">
                <a:solidFill>
                  <a:srgbClr val="FFFFFF"/>
                </a:solidFill>
              </a:rPr>
              <a:pPr/>
              <a:t>24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706437"/>
          </a:xfrm>
        </p:spPr>
        <p:txBody>
          <a:bodyPr anchor="t"/>
          <a:lstStyle/>
          <a:p>
            <a:pPr eaLnBrk="1" hangingPunct="1"/>
            <a:r>
              <a:rPr lang="en-US" sz="3600" b="1" smtClean="0">
                <a:latin typeface="Times New Roman" pitchFamily="18" charset="0"/>
                <a:cs typeface="Times New Roman" pitchFamily="18" charset="0"/>
              </a:rPr>
              <a:t>Principles of interpersonal communication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0" y="1357298"/>
            <a:ext cx="8928100" cy="4948237"/>
          </a:xfrm>
        </p:spPr>
        <p:txBody>
          <a:bodyPr rtlCol="1">
            <a:normAutofit/>
          </a:bodyPr>
          <a:lstStyle/>
          <a:p>
            <a:pPr marL="457200" indent="-457200" eaLnBrk="1" hangingPunct="1">
              <a:buFont typeface="Arial" panose="020B0604020202020204" pitchFamily="34" charset="0"/>
              <a:buAutoNum type="arabicPeriod" startAt="4"/>
              <a:defRPr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388938">
              <a:buNone/>
              <a:defRPr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Communication accommodation  mean speakers will adjust to the style of their listeners so as to gain social approval and greater communication efficiency </a:t>
            </a:r>
          </a:p>
          <a:p>
            <a:pPr marL="457200" indent="-388938">
              <a:lnSpc>
                <a:spcPct val="90000"/>
              </a:lnSpc>
              <a:buNone/>
              <a:defRPr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e.g. parents and children  have different vocabularies         	and different meanings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eaLnBrk="1" hangingPunct="1">
              <a:buFont typeface="Arial" panose="020B0604020202020204" pitchFamily="34" charset="0"/>
              <a:buAutoNum type="arabicPeriod" startAt="4"/>
              <a:defRPr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Ambiguous: Having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more than one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meaning. 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Ambiguity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esults when we use words that can be interpreted differently 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Examples person might interpreted time terms differently 		example: Soon, right away, late.   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700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260962B-40DD-4128-BBA0-F9C169128932}" type="slidenum">
              <a:rPr lang="ar-SA">
                <a:solidFill>
                  <a:srgbClr val="FFFFFF"/>
                </a:solidFill>
              </a:rPr>
              <a:pPr/>
              <a:t>25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107950" y="274638"/>
            <a:ext cx="9036050" cy="561975"/>
          </a:xfrm>
        </p:spPr>
        <p:txBody>
          <a:bodyPr anchor="t">
            <a:normAutofit fontScale="90000"/>
          </a:bodyPr>
          <a:lstStyle/>
          <a:p>
            <a:pPr eaLnBrk="1" hangingPunct="1"/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Principles of interpersonal communication </a:t>
            </a:r>
            <a:r>
              <a:rPr lang="en-US" sz="3200" b="1" i="1" smtClean="0">
                <a:latin typeface="Times New Roman" pitchFamily="18" charset="0"/>
                <a:cs typeface="Times New Roman" pitchFamily="18" charset="0"/>
              </a:rPr>
              <a:t>Cont</a:t>
            </a:r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107950" y="1125538"/>
            <a:ext cx="8928100" cy="5595937"/>
          </a:xfrm>
        </p:spPr>
        <p:txBody>
          <a:bodyPr rtlCol="1">
            <a:normAutofit/>
          </a:bodyPr>
          <a:lstStyle/>
          <a:p>
            <a:pPr marL="457200" indent="-457200" eaLnBrk="1" fontAlgn="auto" hangingPunct="1">
              <a:spcAft>
                <a:spcPts val="0"/>
              </a:spcAft>
              <a:buNone/>
              <a:defRPr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5- Purposeful: Interpersonal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communication serves various purposes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en-US" dirty="0" smtClean="0">
                <a:cs typeface="Arial" panose="020B0604020202020204" pitchFamily="34" charset="0"/>
              </a:rPr>
              <a:t>General purposes (inner circle)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en-US" dirty="0" smtClean="0">
                <a:cs typeface="Arial" panose="020B0604020202020204" pitchFamily="34" charset="0"/>
              </a:rPr>
              <a:t>Motivation (middle circle)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en-US" dirty="0" smtClean="0">
                <a:cs typeface="Arial" panose="020B0604020202020204" pitchFamily="34" charset="0"/>
              </a:rPr>
              <a:t>Results</a:t>
            </a:r>
            <a:r>
              <a:rPr lang="ar-JO" dirty="0" smtClean="0"/>
              <a:t> </a:t>
            </a:r>
            <a:r>
              <a:rPr lang="en-US" dirty="0" smtClean="0">
                <a:cs typeface="Arial" panose="020B0604020202020204" pitchFamily="34" charset="0"/>
              </a:rPr>
              <a:t>(outer circle)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24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00FC46D-2F1A-4836-9CD0-4ADDCBF4B570}" type="slidenum">
              <a:rPr lang="ar-SA">
                <a:solidFill>
                  <a:srgbClr val="FFFFFF"/>
                </a:solidFill>
              </a:rPr>
              <a:pPr/>
              <a:t>26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107950" y="274638"/>
            <a:ext cx="9036050" cy="561975"/>
          </a:xfrm>
        </p:spPr>
        <p:txBody>
          <a:bodyPr anchor="t">
            <a:normAutofit fontScale="90000"/>
          </a:bodyPr>
          <a:lstStyle/>
          <a:p>
            <a:pPr eaLnBrk="1" hangingPunct="1"/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Principles of interpersonal communication </a:t>
            </a:r>
            <a:r>
              <a:rPr lang="en-US" sz="3200" b="1" i="1" smtClean="0">
                <a:latin typeface="Times New Roman" pitchFamily="18" charset="0"/>
                <a:cs typeface="Times New Roman" pitchFamily="18" charset="0"/>
              </a:rPr>
              <a:t>Cont</a:t>
            </a:r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Helps you to learn, and better understand the external world.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Helps you relate, maintain close relationships, and find connections 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Helps you to influence the attitudes and behaviors of the others.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Helps you to play and help other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en-US" dirty="0"/>
          </a:p>
        </p:txBody>
      </p:sp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smtClean="0">
                <a:cs typeface="Arial" charset="0"/>
              </a:rPr>
              <a:t>General purposes (inner circle)</a:t>
            </a:r>
            <a:br>
              <a:rPr lang="en-US" b="1" smtClean="0">
                <a:cs typeface="Arial" charset="0"/>
              </a:rPr>
            </a:br>
            <a:endParaRPr lang="en-US" smtClean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 rtlCol="0">
            <a:normAutofit/>
          </a:bodyPr>
          <a:lstStyle/>
          <a:p>
            <a:pPr marL="742950" indent="-742950" eaLnBrk="1" fontAlgn="auto" hangingPunct="1">
              <a:spcAft>
                <a:spcPts val="0"/>
              </a:spcAft>
              <a:buNone/>
              <a:defRPr/>
            </a:pP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1. Inevitable ( unavoidable) 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2. Irreversible 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3. Unrepeatable </a:t>
            </a:r>
          </a:p>
        </p:txBody>
      </p:sp>
      <p:sp>
        <p:nvSpPr>
          <p:cNvPr id="32770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1143000"/>
          </a:xfrm>
        </p:spPr>
        <p:txBody>
          <a:bodyPr anchor="t">
            <a:normAutofit fontScale="90000"/>
          </a:bodyPr>
          <a:lstStyle/>
          <a:p>
            <a:pPr eaLnBrk="1" hangingPunct="1"/>
            <a:r>
              <a:rPr lang="en-US" sz="3600" b="1" smtClean="0">
                <a:latin typeface="Times New Roman" pitchFamily="18" charset="0"/>
                <a:cs typeface="Times New Roman" pitchFamily="18" charset="0"/>
              </a:rPr>
              <a:t>Characteristics of interpersonal communication</a:t>
            </a:r>
            <a:br>
              <a:rPr lang="en-US" sz="3600" b="1" smtClean="0">
                <a:latin typeface="Times New Roman" pitchFamily="18" charset="0"/>
                <a:cs typeface="Times New Roman" pitchFamily="18" charset="0"/>
              </a:rPr>
            </a:br>
            <a:endParaRPr lang="en-US" sz="3600" b="1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Sometimes you are communicating even though you may not think you are or you may not even want to.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Example student sitting in the back of the room with expressionless face, the message he or she is sending or sharing involves lack of interest anxiety </a:t>
            </a:r>
          </a:p>
        </p:txBody>
      </p:sp>
      <p:sp>
        <p:nvSpPr>
          <p:cNvPr id="3379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 anchor="t">
            <a:normAutofit fontScale="90000"/>
          </a:bodyPr>
          <a:lstStyle/>
          <a:p>
            <a:pPr eaLnBrk="1" hangingPunct="1"/>
            <a:r>
              <a:rPr lang="en-US" sz="3600" b="1" smtClean="0">
                <a:latin typeface="Times New Roman" pitchFamily="18" charset="0"/>
                <a:cs typeface="Times New Roman" pitchFamily="18" charset="0"/>
              </a:rPr>
              <a:t>Inevitable ( unavoidable) </a:t>
            </a:r>
            <a:br>
              <a:rPr lang="en-US" sz="3600" b="1" smtClean="0">
                <a:latin typeface="Times New Roman" pitchFamily="18" charset="0"/>
                <a:cs typeface="Times New Roman" pitchFamily="18" charset="0"/>
              </a:rPr>
            </a:br>
            <a:r>
              <a:rPr lang="en-US" sz="3600" b="1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b="1" smtClean="0">
                <a:latin typeface="Times New Roman" pitchFamily="18" charset="0"/>
                <a:cs typeface="Times New Roman" pitchFamily="18" charset="0"/>
              </a:rPr>
            </a:br>
            <a:endParaRPr lang="en-US" sz="3600" b="1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762000"/>
            <a:ext cx="7772400" cy="990600"/>
          </a:xfrm>
        </p:spPr>
        <p:txBody>
          <a:bodyPr/>
          <a:lstStyle/>
          <a:p>
            <a:pPr algn="ctr" eaLnBrk="1" hangingPunct="1"/>
            <a:r>
              <a:rPr lang="en-US" b="1" dirty="0" smtClean="0">
                <a:cs typeface="Times New Roman" pitchFamily="18" charset="0"/>
              </a:rPr>
              <a:t>Communication</a:t>
            </a:r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14400" y="1752600"/>
            <a:ext cx="7543800" cy="4267200"/>
          </a:xfrm>
        </p:spPr>
        <p:txBody>
          <a:bodyPr rtlCol="0">
            <a:normAutofit/>
          </a:bodyPr>
          <a:lstStyle/>
          <a:p>
            <a:pPr eaLnBrk="1" fontAlgn="auto" hangingPunct="1">
              <a:spcBef>
                <a:spcPct val="0"/>
              </a:spcBef>
              <a:spcAft>
                <a:spcPts val="0"/>
              </a:spcAft>
              <a:defRPr/>
            </a:pPr>
            <a:endParaRPr lang="en-US" sz="2400" b="1" dirty="0" smtClean="0">
              <a:cs typeface="Tahoma" pitchFamily="34" charset="0"/>
            </a:endParaRPr>
          </a:p>
          <a:p>
            <a:pPr algn="l" eaLnBrk="1" fontAlgn="auto" hangingPunct="1">
              <a:spcBef>
                <a:spcPct val="0"/>
              </a:spcBef>
              <a:spcAft>
                <a:spcPts val="0"/>
              </a:spcAft>
              <a:defRPr/>
            </a:pPr>
            <a:r>
              <a:rPr lang="en-US" sz="2400" b="1" dirty="0" smtClean="0">
                <a:solidFill>
                  <a:schemeClr val="tx1"/>
                </a:solidFill>
                <a:cs typeface="Tahoma" pitchFamily="34" charset="0"/>
              </a:rPr>
              <a:t> </a:t>
            </a:r>
            <a:r>
              <a:rPr lang="en-US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dynamic, two ways circular process in which all types of information are shared between two or more people  and their environment.</a:t>
            </a:r>
          </a:p>
        </p:txBody>
      </p:sp>
      <p:sp>
        <p:nvSpPr>
          <p:cNvPr id="6148" name="Slide Number Placeholder 1"/>
          <p:cNvSpPr>
            <a:spLocks noGrp="1"/>
          </p:cNvSpPr>
          <p:nvPr>
            <p:ph type="sldNum" sz="quarter" idx="12"/>
          </p:nvPr>
        </p:nvSpPr>
        <p:spPr bwMode="auto">
          <a:xfrm>
            <a:off x="6553200" y="6248400"/>
            <a:ext cx="2133600" cy="4572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3CD87EC2-01E4-412F-826E-91EFF4A244AB}" type="slidenum">
              <a:rPr lang="ar-SA">
                <a:solidFill>
                  <a:srgbClr val="FFFFFF"/>
                </a:solidFill>
              </a:rPr>
              <a:pPr/>
              <a:t>3</a:t>
            </a:fld>
            <a:endParaRPr lang="en-US">
              <a:solidFill>
                <a:srgbClr val="FFFFFF"/>
              </a:solidFill>
            </a:endParaRPr>
          </a:p>
        </p:txBody>
      </p:sp>
      <p:pic>
        <p:nvPicPr>
          <p:cNvPr id="6149" name="Picture 5" descr="C:\Users\Lec. Nabeela Jada'\Desktop\imagesCAQIV1KI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15058" y="4286256"/>
            <a:ext cx="2928942" cy="221457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b="1" smtClean="0">
                <a:latin typeface="Times New Roman" pitchFamily="18" charset="0"/>
                <a:cs typeface="Times New Roman" pitchFamily="18" charset="0"/>
              </a:rPr>
              <a:t>Although you may try to qualify deny or somehow reduce the effect of your message you cant withdraw message you have conveyed. </a:t>
            </a:r>
          </a:p>
          <a:p>
            <a:pPr eaLnBrk="1" hangingPunct="1"/>
            <a:r>
              <a:rPr lang="en-US" b="1" smtClean="0">
                <a:latin typeface="Times New Roman" pitchFamily="18" charset="0"/>
                <a:cs typeface="Times New Roman" pitchFamily="18" charset="0"/>
              </a:rPr>
              <a:t>Be carful not to say things you may wish to withdraw later</a:t>
            </a:r>
          </a:p>
        </p:txBody>
      </p:sp>
      <p:sp>
        <p:nvSpPr>
          <p:cNvPr id="348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>
                <a:latin typeface="Times New Roman" pitchFamily="18" charset="0"/>
                <a:cs typeface="Times New Roman" pitchFamily="18" charset="0"/>
              </a:rPr>
              <a:t>Irreversible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Simply because everyone and everything are constantly changing.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As a result you never can recapture the exact same situation, frame of mind or relationship dynamics that defined  a previous interpersonal act. </a:t>
            </a:r>
          </a:p>
        </p:txBody>
      </p:sp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b="1" smtClean="0">
                <a:latin typeface="Times New Roman" pitchFamily="18" charset="0"/>
                <a:cs typeface="Times New Roman" pitchFamily="18" charset="0"/>
              </a:rPr>
              <a:t>Unrepeatable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4"/>
          <p:cNvSpPr>
            <a:spLocks noGrp="1" noChangeArrowheads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/>
          <a:lstStyle/>
          <a:p>
            <a:pPr marL="57150" lvl="1" indent="0" eaLnBrk="1" hangingPunct="1">
              <a:buFontTx/>
              <a:buNone/>
            </a:pPr>
            <a:r>
              <a:rPr lang="en-US" sz="3600" b="1" smtClean="0">
                <a:latin typeface="Times New Roman" pitchFamily="18" charset="0"/>
                <a:cs typeface="Times New Roman" pitchFamily="18" charset="0"/>
              </a:rPr>
              <a:t>Culture: consist of the beliefs, ways of behaving that transmitted through communication and learning rather than through genes.</a:t>
            </a:r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74638"/>
            <a:ext cx="8991600" cy="1401762"/>
          </a:xfrm>
        </p:spPr>
        <p:txBody>
          <a:bodyPr/>
          <a:lstStyle/>
          <a:p>
            <a:pPr eaLnBrk="1" hangingPunct="1"/>
            <a:r>
              <a:rPr lang="en-US" sz="3600" b="1" smtClean="0">
                <a:latin typeface="Times New Roman" pitchFamily="18" charset="0"/>
                <a:cs typeface="Times New Roman" pitchFamily="18" charset="0"/>
              </a:rPr>
              <a:t>Culture and interpersonal communication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3600" b="1" smtClean="0">
                <a:latin typeface="Times New Roman" pitchFamily="18" charset="0"/>
                <a:cs typeface="Times New Roman" pitchFamily="18" charset="0"/>
              </a:rPr>
              <a:t>Gender: is considered a cultural variable at least in a part because culture teach boys and girls different attitude, beliefs, values and way of communication and relating to one another</a:t>
            </a:r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>
                <a:latin typeface="Times New Roman" pitchFamily="18" charset="0"/>
                <a:cs typeface="Times New Roman" pitchFamily="18" charset="0"/>
              </a:rPr>
              <a:t>Culture-  </a:t>
            </a:r>
            <a:r>
              <a:rPr lang="en-US" i="1" smtClean="0">
                <a:latin typeface="Times New Roman" pitchFamily="18" charset="0"/>
                <a:cs typeface="Times New Roman" pitchFamily="18" charset="0"/>
              </a:rPr>
              <a:t>continue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People become more sensitive to cultural differences.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They moved from “Cultural assimilation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(People should leave the native culture behind and adapt to their new culture) to a view that values cultural diversity (People should retain their native cultural ways</a:t>
            </a:r>
            <a:r>
              <a:rPr lang="en-US" sz="3600" dirty="0" smtClean="0"/>
              <a:t>).</a:t>
            </a:r>
          </a:p>
        </p:txBody>
      </p:sp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b="1" smtClean="0">
                <a:latin typeface="Times New Roman" pitchFamily="18" charset="0"/>
                <a:cs typeface="Times New Roman" pitchFamily="18" charset="0"/>
              </a:rPr>
              <a:t>The importance of culture</a:t>
            </a:r>
            <a:endParaRPr lang="en-US" sz="3600" b="1" i="1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0" y="1676400"/>
            <a:ext cx="8964613" cy="4992688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cultural emphasis helps to distinguish what is universal (true for all people) from what in relative (true for people in one culture and not true for people in another culture).</a:t>
            </a:r>
          </a:p>
          <a:p>
            <a:pPr marL="0" indent="0" eaLnBrk="1" hangingPunct="1">
              <a:buFont typeface="Arial" panose="020B0604020202020204" pitchFamily="34" charset="0"/>
              <a:buNone/>
              <a:defRPr/>
            </a:pPr>
            <a:endParaRPr lang="en-US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communication with different cultures is knowing the cultural principles and ability to communicate,  and adjust well based on cultural sensitivity and differences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endParaRPr lang="en-US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b="1" smtClean="0">
                <a:latin typeface="Times New Roman" pitchFamily="18" charset="0"/>
                <a:cs typeface="Times New Roman" pitchFamily="18" charset="0"/>
              </a:rPr>
              <a:t>The aim of cultural perspective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Cultural perspectives influence: 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What you say to yourself and how you talk to others in everyday conversation.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How you interact in a group.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Topics you talk about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Strategies you use in communicating information or in persuasion. </a:t>
            </a:r>
          </a:p>
        </p:txBody>
      </p:sp>
      <p:sp>
        <p:nvSpPr>
          <p:cNvPr id="409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b="1" smtClean="0">
                <a:latin typeface="Times New Roman" pitchFamily="18" charset="0"/>
                <a:cs typeface="Times New Roman" pitchFamily="18" charset="0"/>
              </a:rPr>
              <a:t>The aim of cultural perspective- </a:t>
            </a:r>
            <a:r>
              <a:rPr lang="en-US" sz="3600" b="1" i="1" smtClean="0">
                <a:latin typeface="Times New Roman" pitchFamily="18" charset="0"/>
                <a:cs typeface="Times New Roman" pitchFamily="18" charset="0"/>
              </a:rPr>
              <a:t>cont</a:t>
            </a:r>
            <a:r>
              <a:rPr lang="en-US" sz="3600" b="1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8800" dirty="0" smtClean="0">
                <a:latin typeface="Algerian" pitchFamily="82" charset="0"/>
              </a:rPr>
              <a:t>THANK YOU</a:t>
            </a:r>
            <a:endParaRPr lang="en-US" sz="8800" dirty="0">
              <a:latin typeface="Algerian" pitchFamily="82" charset="0"/>
            </a:endParaRP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3250" name="Picture 2" descr="C:\Users\Lec. Nabeela Jada'\Desktop\imagesCA6CDYW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43174" y="3571876"/>
            <a:ext cx="4214842" cy="20002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0" y="1219200"/>
            <a:ext cx="9144000" cy="5502275"/>
          </a:xfrm>
        </p:spPr>
        <p:txBody>
          <a:bodyPr/>
          <a:lstStyle/>
          <a:p>
            <a:pPr marL="990600" lvl="1" indent="-533400" eaLnBrk="1" hangingPunct="1">
              <a:buFont typeface="Calibri" pitchFamily="34" charset="0"/>
              <a:buAutoNum type="arabicPeriod"/>
            </a:pPr>
            <a:r>
              <a:rPr lang="en-US" b="1" u="sng" smtClean="0">
                <a:latin typeface="Times New Roman" pitchFamily="18" charset="0"/>
                <a:cs typeface="Times New Roman" pitchFamily="18" charset="0"/>
              </a:rPr>
              <a:t>The stimulus </a:t>
            </a:r>
            <a:r>
              <a:rPr lang="en-US" b="1" smtClean="0">
                <a:latin typeface="Times New Roman" pitchFamily="18" charset="0"/>
                <a:cs typeface="Times New Roman" pitchFamily="18" charset="0"/>
              </a:rPr>
              <a:t>: Reason for communication </a:t>
            </a:r>
          </a:p>
          <a:p>
            <a:pPr marL="990600" lvl="1" indent="-533400" eaLnBrk="1" hangingPunct="1">
              <a:buFont typeface="Calibri" pitchFamily="34" charset="0"/>
              <a:buAutoNum type="arabicPeriod"/>
            </a:pPr>
            <a:r>
              <a:rPr lang="en-US" b="1" u="sng" smtClean="0">
                <a:latin typeface="Times New Roman" pitchFamily="18" charset="0"/>
                <a:cs typeface="Times New Roman" pitchFamily="18" charset="0"/>
              </a:rPr>
              <a:t>The sender </a:t>
            </a:r>
            <a:r>
              <a:rPr lang="en-US" b="1" smtClean="0">
                <a:latin typeface="Times New Roman" pitchFamily="18" charset="0"/>
                <a:cs typeface="Times New Roman" pitchFamily="18" charset="0"/>
              </a:rPr>
              <a:t>: The individual who initiate the transmission of information.</a:t>
            </a:r>
          </a:p>
          <a:p>
            <a:pPr marL="990600" lvl="1" indent="-533400" eaLnBrk="1" hangingPunct="1">
              <a:buFont typeface="Calibri" pitchFamily="34" charset="0"/>
              <a:buAutoNum type="arabicPeriod"/>
            </a:pPr>
            <a:r>
              <a:rPr lang="en-US" b="1" u="sng" smtClean="0">
                <a:latin typeface="Times New Roman" pitchFamily="18" charset="0"/>
                <a:cs typeface="Times New Roman" pitchFamily="18" charset="0"/>
              </a:rPr>
              <a:t>The message </a:t>
            </a:r>
            <a:r>
              <a:rPr lang="en-US" b="1" smtClean="0">
                <a:latin typeface="Times New Roman" pitchFamily="18" charset="0"/>
                <a:cs typeface="Times New Roman" pitchFamily="18" charset="0"/>
              </a:rPr>
              <a:t>: The information, feelings, thought and ideas being sent and received.</a:t>
            </a:r>
          </a:p>
          <a:p>
            <a:pPr marL="990600" lvl="1" indent="-533400" eaLnBrk="1" hangingPunct="1">
              <a:buFont typeface="Calibri" pitchFamily="34" charset="0"/>
              <a:buAutoNum type="arabicPeriod"/>
            </a:pPr>
            <a:r>
              <a:rPr lang="en-US" b="1" u="sng" smtClean="0">
                <a:latin typeface="Times New Roman" pitchFamily="18" charset="0"/>
                <a:cs typeface="Times New Roman" pitchFamily="18" charset="0"/>
              </a:rPr>
              <a:t>The medium </a:t>
            </a:r>
            <a:r>
              <a:rPr lang="en-US" b="1" smtClean="0">
                <a:latin typeface="Times New Roman" pitchFamily="18" charset="0"/>
                <a:cs typeface="Times New Roman" pitchFamily="18" charset="0"/>
              </a:rPr>
              <a:t>: The method by which the message is sent).</a:t>
            </a:r>
          </a:p>
          <a:p>
            <a:pPr marL="990600" lvl="1" indent="-533400" eaLnBrk="1" hangingPunct="1">
              <a:buFont typeface="Calibri" pitchFamily="34" charset="0"/>
              <a:buAutoNum type="arabicPeriod"/>
            </a:pPr>
            <a:r>
              <a:rPr lang="en-US" b="1" u="sng" smtClean="0">
                <a:latin typeface="Times New Roman" pitchFamily="18" charset="0"/>
                <a:cs typeface="Times New Roman" pitchFamily="18" charset="0"/>
              </a:rPr>
              <a:t>The receiver </a:t>
            </a:r>
            <a:r>
              <a:rPr lang="en-US" b="1" smtClean="0">
                <a:latin typeface="Times New Roman" pitchFamily="18" charset="0"/>
                <a:cs typeface="Times New Roman" pitchFamily="18" charset="0"/>
              </a:rPr>
              <a:t>: The individual who both receives and interprets the message.</a:t>
            </a:r>
          </a:p>
          <a:p>
            <a:pPr marL="990600" lvl="1" indent="-533400" eaLnBrk="1" hangingPunct="1">
              <a:buFont typeface="Calibri" pitchFamily="34" charset="0"/>
              <a:buAutoNum type="arabicPeriod"/>
            </a:pPr>
            <a:r>
              <a:rPr lang="en-US" b="1" u="sng" smtClean="0">
                <a:latin typeface="Times New Roman" pitchFamily="18" charset="0"/>
                <a:cs typeface="Times New Roman" pitchFamily="18" charset="0"/>
              </a:rPr>
              <a:t>The feed back:</a:t>
            </a:r>
            <a:r>
              <a:rPr lang="en-US" b="1" smtClean="0">
                <a:latin typeface="Times New Roman" pitchFamily="18" charset="0"/>
                <a:cs typeface="Times New Roman" pitchFamily="18" charset="0"/>
              </a:rPr>
              <a:t> The measure by which the effectiveness of the message is gauged (evaluated).</a:t>
            </a:r>
          </a:p>
        </p:txBody>
      </p:sp>
      <p:sp>
        <p:nvSpPr>
          <p:cNvPr id="7172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3B4402B-3452-407F-8812-457F8B184C9C}" type="slidenum">
              <a:rPr lang="ar-SA">
                <a:solidFill>
                  <a:srgbClr val="FFFFFF"/>
                </a:solidFill>
              </a:rPr>
              <a:pPr/>
              <a:t>4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684213"/>
          </a:xfrm>
        </p:spPr>
        <p:txBody>
          <a:bodyPr anchor="t"/>
          <a:lstStyle/>
          <a:p>
            <a:pPr eaLnBrk="1" hangingPunct="1"/>
            <a:r>
              <a:rPr lang="en-US" sz="3600" b="1" smtClean="0">
                <a:latin typeface="Times New Roman" pitchFamily="18" charset="0"/>
                <a:cs typeface="Times New Roman" pitchFamily="18" charset="0"/>
              </a:rPr>
              <a:t>Components of communication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195" name="Object 3"/>
          <p:cNvGraphicFramePr>
            <a:graphicFrameLocks noGrp="1" noChangeAspect="1"/>
          </p:cNvGraphicFramePr>
          <p:nvPr>
            <p:ph idx="1"/>
          </p:nvPr>
        </p:nvGraphicFramePr>
        <p:xfrm>
          <a:off x="0" y="184150"/>
          <a:ext cx="9144000" cy="6854825"/>
        </p:xfrm>
        <a:graphic>
          <a:graphicData uri="http://schemas.openxmlformats.org/presentationml/2006/ole">
            <p:oleObj spid="_x0000_s8195" name="Presentation" r:id="rId4" imgW="4178970" imgH="3131949" progId="PowerPoint.Show.8">
              <p:embed/>
            </p:oleObj>
          </a:graphicData>
        </a:graphic>
      </p:graphicFrame>
      <p:sp>
        <p:nvSpPr>
          <p:cNvPr id="8196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F6793D7-0935-4E78-8AE5-11ED96A265BE}" type="slidenum">
              <a:rPr lang="ar-SA">
                <a:solidFill>
                  <a:srgbClr val="FFFFFF"/>
                </a:solidFill>
              </a:rPr>
              <a:pPr/>
              <a:t>5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122" name="Rectangle 4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en-US" smtClean="0">
              <a:solidFill>
                <a:schemeClr val="tx2">
                  <a:satMod val="200000"/>
                </a:schemeClr>
              </a:solidFill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388" y="908050"/>
            <a:ext cx="8856662" cy="583406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  <a:defRPr/>
            </a:pP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It is communication that occurs between persons who have connection.</a:t>
            </a:r>
          </a:p>
          <a:p>
            <a:pPr marL="571500" indent="-571500" eaLnBrk="1" hangingPunct="1">
              <a:buFont typeface="Arial" panose="020B0604020202020204" pitchFamily="34" charset="0"/>
              <a:buChar char="•"/>
              <a:defRPr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ommunication occurs when you send or receive messages </a:t>
            </a:r>
          </a:p>
          <a:p>
            <a:pPr marL="571500" indent="-571500" eaLnBrk="1" hangingPunct="1"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is an interdependent process which means:</a:t>
            </a:r>
            <a:b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one person thinks and says impacts on what the other thinks and say.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endParaRPr lang="en-US" dirty="0"/>
          </a:p>
        </p:txBody>
      </p:sp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3412"/>
          </a:xfrm>
        </p:spPr>
        <p:txBody>
          <a:bodyPr anchor="t">
            <a:normAutofit fontScale="90000"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What is interpersonal communication?</a:t>
            </a:r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220" name="Picture 4" descr="C:\Users\Lec. Nabeela Jada'\Desktop\images[5]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29255" y="4214818"/>
            <a:ext cx="3714745" cy="264318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0" y="228600"/>
            <a:ext cx="9144000" cy="752475"/>
          </a:xfrm>
        </p:spPr>
        <p:txBody>
          <a:bodyPr anchor="t"/>
          <a:lstStyle/>
          <a:p>
            <a:pPr eaLnBrk="1" hangingPunct="1"/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What is interpersonal communication- </a:t>
            </a:r>
            <a:r>
              <a:rPr lang="en-US" sz="3600" b="1" i="1" dirty="0" smtClean="0">
                <a:latin typeface="Times New Roman" pitchFamily="18" charset="0"/>
                <a:cs typeface="Times New Roman" pitchFamily="18" charset="0"/>
              </a:rPr>
              <a:t>cont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0243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79388" y="1412875"/>
            <a:ext cx="8856662" cy="5445125"/>
          </a:xfrm>
        </p:spPr>
        <p:txBody>
          <a:bodyPr/>
          <a:lstStyle/>
          <a:p>
            <a:pPr marL="457200" indent="-457200" algn="l" eaLnBrk="1" hangingPunct="1">
              <a:lnSpc>
                <a:spcPct val="80000"/>
              </a:lnSpc>
              <a:spcBef>
                <a:spcPct val="0"/>
              </a:spcBef>
              <a:buFont typeface="Arial" charset="0"/>
              <a:buChar char="•"/>
            </a:pPr>
            <a:endParaRPr lang="en-US" b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l" eaLnBrk="1" hangingPunct="1">
              <a:lnSpc>
                <a:spcPct val="80000"/>
              </a:lnSpc>
              <a:spcBef>
                <a:spcPct val="0"/>
              </a:spcBef>
              <a:buFont typeface="Arial" charset="0"/>
              <a:buChar char="•"/>
            </a:pPr>
            <a:r>
              <a:rPr lang="en-US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It is always distorted by “noise “occurs within context and involves some opportunity for feed back.</a:t>
            </a:r>
          </a:p>
          <a:p>
            <a:pPr marL="457200" indent="-457200" algn="l" eaLnBrk="1" hangingPunct="1">
              <a:lnSpc>
                <a:spcPct val="80000"/>
              </a:lnSpc>
              <a:spcBef>
                <a:spcPct val="0"/>
              </a:spcBef>
              <a:buFont typeface="Arial" charset="0"/>
              <a:buChar char="•"/>
            </a:pPr>
            <a:endParaRPr lang="en-US" b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l" eaLnBrk="1" hangingPunct="1">
              <a:lnSpc>
                <a:spcPct val="80000"/>
              </a:lnSpc>
              <a:spcBef>
                <a:spcPct val="0"/>
              </a:spcBef>
              <a:buFont typeface="Arial" charset="0"/>
              <a:buChar char="•"/>
            </a:pPr>
            <a:r>
              <a:rPr lang="en-US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Occurs in each other and of their connection with each other.</a:t>
            </a:r>
          </a:p>
          <a:p>
            <a:pPr marL="457200" indent="-457200" algn="l" eaLnBrk="1" hangingPunct="1">
              <a:lnSpc>
                <a:spcPct val="80000"/>
              </a:lnSpc>
              <a:spcBef>
                <a:spcPct val="0"/>
              </a:spcBef>
              <a:buFont typeface="Arial" charset="0"/>
              <a:buChar char="•"/>
            </a:pPr>
            <a:endParaRPr lang="en-US" b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44" name="Slide Number Placeholder 1"/>
          <p:cNvSpPr>
            <a:spLocks noGrp="1"/>
          </p:cNvSpPr>
          <p:nvPr>
            <p:ph type="sldNum" sz="quarter" idx="12"/>
          </p:nvPr>
        </p:nvSpPr>
        <p:spPr bwMode="auto">
          <a:xfrm>
            <a:off x="6553200" y="6248400"/>
            <a:ext cx="2133600" cy="4572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0742FFAE-543F-4992-957D-B1CCF1E1377C}" type="slidenum">
              <a:rPr lang="ar-SA">
                <a:solidFill>
                  <a:srgbClr val="FFFFFF"/>
                </a:solidFill>
              </a:rPr>
              <a:pPr/>
              <a:t>7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0" y="1916113"/>
            <a:ext cx="9144000" cy="4210050"/>
          </a:xfrm>
        </p:spPr>
        <p:txBody>
          <a:bodyPr/>
          <a:lstStyle/>
          <a:p>
            <a:r>
              <a:rPr lang="en-US" b="1" smtClean="0">
                <a:latin typeface="Times New Roman" pitchFamily="18" charset="0"/>
                <a:cs typeface="Times New Roman" pitchFamily="18" charset="0"/>
              </a:rPr>
              <a:t>The linear view</a:t>
            </a:r>
          </a:p>
          <a:p>
            <a:r>
              <a:rPr lang="en-US" b="1" smtClean="0">
                <a:latin typeface="Times New Roman" pitchFamily="18" charset="0"/>
                <a:cs typeface="Times New Roman" pitchFamily="18" charset="0"/>
              </a:rPr>
              <a:t>Interactional view</a:t>
            </a:r>
          </a:p>
          <a:p>
            <a:r>
              <a:rPr lang="en-US" b="1" smtClean="0">
                <a:latin typeface="Times New Roman" pitchFamily="18" charset="0"/>
                <a:cs typeface="Times New Roman" pitchFamily="18" charset="0"/>
              </a:rPr>
              <a:t>Transactional</a:t>
            </a:r>
            <a:endParaRPr lang="en-US" smtClean="0">
              <a:cs typeface="Arial" charset="0"/>
            </a:endParaRPr>
          </a:p>
        </p:txBody>
      </p:sp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3412"/>
          </a:xfrm>
        </p:spPr>
        <p:txBody>
          <a:bodyPr anchor="t">
            <a:normAutofit fontScale="90000"/>
          </a:bodyPr>
          <a:lstStyle/>
          <a:p>
            <a:r>
              <a:rPr lang="en-US" sz="3600" b="1" smtClean="0">
                <a:latin typeface="Times New Roman" pitchFamily="18" charset="0"/>
                <a:cs typeface="Times New Roman" pitchFamily="18" charset="0"/>
              </a:rPr>
              <a:t>Theories of communication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188913"/>
            <a:ext cx="8382000" cy="576262"/>
          </a:xfrm>
        </p:spPr>
        <p:txBody>
          <a:bodyPr anchor="t">
            <a:normAutofit fontScale="90000"/>
          </a:bodyPr>
          <a:lstStyle/>
          <a:p>
            <a:pPr algn="l" eaLnBrk="1" hangingPunct="1"/>
            <a:r>
              <a:rPr lang="en-US" sz="3600" b="1" smtClean="0">
                <a:latin typeface="Times New Roman" pitchFamily="18" charset="0"/>
                <a:cs typeface="Times New Roman" pitchFamily="18" charset="0"/>
              </a:rPr>
              <a:t>The linear view of human communication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9388" y="908050"/>
            <a:ext cx="8856662" cy="4465638"/>
          </a:xfrm>
        </p:spPr>
        <p:txBody>
          <a:bodyPr rtlCol="0">
            <a:normAutofit lnSpcReduction="10000"/>
          </a:bodyPr>
          <a:lstStyle/>
          <a:p>
            <a:pPr marL="457200" indent="-457200" algn="l" eaLnBrk="1" hangingPunct="1">
              <a:buFont typeface="Arial" panose="020B0604020202020204" pitchFamily="34" charset="0"/>
              <a:buChar char="•"/>
              <a:defRPr/>
            </a:pP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itchFamily="18" charset="0"/>
              </a:rPr>
              <a:t>Some early theories viewed communication as linear which means the speaker spoke and the listener listened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457200" indent="-457200" algn="l" eaLnBrk="1" hangingPunct="1">
              <a:buFont typeface="Arial" panose="020B0604020202020204" pitchFamily="34" charset="0"/>
              <a:buChar char="•"/>
              <a:defRPr/>
            </a:pP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After the speaker 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finished speaking, the listener would speak.</a:t>
            </a:r>
          </a:p>
          <a:p>
            <a:pPr marL="457200" indent="-457200" algn="l" eaLnBrk="1" hangingPunct="1">
              <a:buFont typeface="Arial" panose="020B0604020202020204" pitchFamily="34" charset="0"/>
              <a:buChar char="•"/>
              <a:defRPr/>
            </a:pP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Indicting one way 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communication-Active 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speaker and passive 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listener.</a:t>
            </a:r>
          </a:p>
          <a:p>
            <a:pPr marL="457200" indent="-457200" algn="l" eaLnBrk="1" hangingPunct="1">
              <a:buFont typeface="Arial" panose="020B0604020202020204" pitchFamily="34" charset="0"/>
              <a:buChar char="•"/>
              <a:defRPr/>
            </a:pP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Speaking and listening were seen as taking place at different times when you spoke you didn’t listen and when you listen you didn’t speak</a:t>
            </a:r>
          </a:p>
          <a:p>
            <a:pPr marL="457200" indent="-457200" algn="l" eaLnBrk="1" hangingPunct="1">
              <a:buFont typeface="Arial" panose="020B0604020202020204" pitchFamily="34" charset="0"/>
              <a:buChar char="•"/>
              <a:defRPr/>
            </a:pPr>
            <a:endParaRPr lang="en-US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l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292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300663"/>
            <a:ext cx="8675688" cy="14414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545</TotalTime>
  <Words>1682</Words>
  <Application>Microsoft Office PowerPoint</Application>
  <PresentationFormat>On-screen Show (4:3)</PresentationFormat>
  <Paragraphs>235</Paragraphs>
  <Slides>37</Slides>
  <Notes>37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9" baseType="lpstr">
      <vt:lpstr>Concourse</vt:lpstr>
      <vt:lpstr>Presentation</vt:lpstr>
      <vt:lpstr> Communication &amp; Health Education</vt:lpstr>
      <vt:lpstr>Objectives</vt:lpstr>
      <vt:lpstr>Communication</vt:lpstr>
      <vt:lpstr>Components of communication</vt:lpstr>
      <vt:lpstr>Slide 5</vt:lpstr>
      <vt:lpstr>What is interpersonal communication?</vt:lpstr>
      <vt:lpstr>What is interpersonal communication- cont.</vt:lpstr>
      <vt:lpstr>Theories of communication </vt:lpstr>
      <vt:lpstr>The linear view of human communication</vt:lpstr>
      <vt:lpstr>Interactional view- interactive model  </vt:lpstr>
      <vt:lpstr>Interactional view </vt:lpstr>
      <vt:lpstr>Transactional view </vt:lpstr>
      <vt:lpstr>Transactional view </vt:lpstr>
      <vt:lpstr>Transactional view- Cont. </vt:lpstr>
      <vt:lpstr>Transactional view- Cont.  </vt:lpstr>
      <vt:lpstr>The process of interpersonal communication</vt:lpstr>
      <vt:lpstr>The process of interpersonal communication- Continue….. </vt:lpstr>
      <vt:lpstr>Noise </vt:lpstr>
      <vt:lpstr>Context </vt:lpstr>
      <vt:lpstr>Context- Cont.</vt:lpstr>
      <vt:lpstr>Interpersonal competence </vt:lpstr>
      <vt:lpstr>Six themes of competence</vt:lpstr>
      <vt:lpstr>Six themes of competence- cont.</vt:lpstr>
      <vt:lpstr>Principles of interpersonal communication</vt:lpstr>
      <vt:lpstr>Principles of interpersonal communication Cont. </vt:lpstr>
      <vt:lpstr>Principles of interpersonal communication Cont. </vt:lpstr>
      <vt:lpstr>General purposes (inner circle) </vt:lpstr>
      <vt:lpstr>Characteristics of interpersonal communication </vt:lpstr>
      <vt:lpstr>Inevitable ( unavoidable)   </vt:lpstr>
      <vt:lpstr>Irreversible </vt:lpstr>
      <vt:lpstr>Unrepeatable </vt:lpstr>
      <vt:lpstr>Culture and interpersonal communication</vt:lpstr>
      <vt:lpstr>Culture-  continue</vt:lpstr>
      <vt:lpstr>The importance of culture</vt:lpstr>
      <vt:lpstr>The aim of cultural perspective</vt:lpstr>
      <vt:lpstr>The aim of cultural perspective- cont.</vt:lpstr>
      <vt:lpstr>THANK YOU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communication and health education</dc:title>
  <dc:creator>Zaid</dc:creator>
  <cp:lastModifiedBy>Lec. Nabeela Jada'</cp:lastModifiedBy>
  <cp:revision>52</cp:revision>
  <dcterms:created xsi:type="dcterms:W3CDTF">2012-09-23T19:41:21Z</dcterms:created>
  <dcterms:modified xsi:type="dcterms:W3CDTF">2016-02-14T21:01:53Z</dcterms:modified>
</cp:coreProperties>
</file>