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6"/>
  </p:notesMasterIdLst>
  <p:handoutMasterIdLst>
    <p:handoutMasterId r:id="rId67"/>
  </p:handoutMasterIdLst>
  <p:sldIdLst>
    <p:sldId id="594" r:id="rId2"/>
    <p:sldId id="431" r:id="rId3"/>
    <p:sldId id="711" r:id="rId4"/>
    <p:sldId id="712" r:id="rId5"/>
    <p:sldId id="692" r:id="rId6"/>
    <p:sldId id="693" r:id="rId7"/>
    <p:sldId id="767" r:id="rId8"/>
    <p:sldId id="695" r:id="rId9"/>
    <p:sldId id="696" r:id="rId10"/>
    <p:sldId id="697" r:id="rId11"/>
    <p:sldId id="694" r:id="rId12"/>
    <p:sldId id="768" r:id="rId13"/>
    <p:sldId id="699" r:id="rId14"/>
    <p:sldId id="700" r:id="rId15"/>
    <p:sldId id="738" r:id="rId16"/>
    <p:sldId id="739" r:id="rId17"/>
    <p:sldId id="740" r:id="rId18"/>
    <p:sldId id="741" r:id="rId19"/>
    <p:sldId id="742" r:id="rId20"/>
    <p:sldId id="743" r:id="rId21"/>
    <p:sldId id="744" r:id="rId22"/>
    <p:sldId id="745" r:id="rId23"/>
    <p:sldId id="746" r:id="rId24"/>
    <p:sldId id="769" r:id="rId25"/>
    <p:sldId id="747" r:id="rId26"/>
    <p:sldId id="748" r:id="rId27"/>
    <p:sldId id="749" r:id="rId28"/>
    <p:sldId id="750" r:id="rId29"/>
    <p:sldId id="751" r:id="rId30"/>
    <p:sldId id="752" r:id="rId31"/>
    <p:sldId id="755" r:id="rId32"/>
    <p:sldId id="698" r:id="rId33"/>
    <p:sldId id="703" r:id="rId34"/>
    <p:sldId id="772" r:id="rId35"/>
    <p:sldId id="773" r:id="rId36"/>
    <p:sldId id="771" r:id="rId37"/>
    <p:sldId id="770" r:id="rId38"/>
    <p:sldId id="702" r:id="rId39"/>
    <p:sldId id="704" r:id="rId40"/>
    <p:sldId id="774" r:id="rId41"/>
    <p:sldId id="713" r:id="rId42"/>
    <p:sldId id="775" r:id="rId43"/>
    <p:sldId id="776" r:id="rId44"/>
    <p:sldId id="714" r:id="rId45"/>
    <p:sldId id="777" r:id="rId46"/>
    <p:sldId id="778" r:id="rId47"/>
    <p:sldId id="701" r:id="rId48"/>
    <p:sldId id="705" r:id="rId49"/>
    <p:sldId id="706" r:id="rId50"/>
    <p:sldId id="756" r:id="rId51"/>
    <p:sldId id="757" r:id="rId52"/>
    <p:sldId id="758" r:id="rId53"/>
    <p:sldId id="759" r:id="rId54"/>
    <p:sldId id="760" r:id="rId55"/>
    <p:sldId id="761" r:id="rId56"/>
    <p:sldId id="762" r:id="rId57"/>
    <p:sldId id="718" r:id="rId58"/>
    <p:sldId id="720" r:id="rId59"/>
    <p:sldId id="721" r:id="rId60"/>
    <p:sldId id="764" r:id="rId61"/>
    <p:sldId id="766" r:id="rId62"/>
    <p:sldId id="765" r:id="rId63"/>
    <p:sldId id="779" r:id="rId64"/>
    <p:sldId id="780" r:id="rId65"/>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0818" autoAdjust="0"/>
  </p:normalViewPr>
  <p:slideViewPr>
    <p:cSldViewPr>
      <p:cViewPr>
        <p:scale>
          <a:sx n="75" d="100"/>
          <a:sy n="75" d="100"/>
        </p:scale>
        <p:origin x="-1122" y="252"/>
      </p:cViewPr>
      <p:guideLst>
        <p:guide orient="horz" pos="2160"/>
        <p:guide pos="2880"/>
      </p:guideLst>
    </p:cSldViewPr>
  </p:slideViewPr>
  <p:outlineViewPr>
    <p:cViewPr>
      <p:scale>
        <a:sx n="33" d="100"/>
        <a:sy n="33" d="100"/>
      </p:scale>
      <p:origin x="0" y="87072"/>
    </p:cViewPr>
  </p:outlineViewPr>
  <p:notesTextViewPr>
    <p:cViewPr>
      <p:scale>
        <a:sx n="66" d="100"/>
        <a:sy n="66" d="100"/>
      </p:scale>
      <p:origin x="0" y="0"/>
    </p:cViewPr>
  </p:notesTextViewPr>
  <p:sorterViewPr>
    <p:cViewPr>
      <p:scale>
        <a:sx n="66" d="100"/>
        <a:sy n="66" d="100"/>
      </p:scale>
      <p:origin x="0" y="10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dirty="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a:defRPr sz="1200" smtClean="0">
                <a:cs typeface="+mn-cs"/>
              </a:defRPr>
            </a:lvl1pPr>
          </a:lstStyle>
          <a:p>
            <a:pPr>
              <a:defRPr/>
            </a:pPr>
            <a:fld id="{52832235-D1D4-4322-A96C-69FD4077742F}" type="datetimeFigureOut">
              <a:rPr lang="en-US"/>
              <a:pPr>
                <a:defRPr/>
              </a:pPr>
              <a:t>2/22/2015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dirty="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a:defRPr sz="1200" smtClean="0">
                <a:cs typeface="+mn-cs"/>
              </a:defRPr>
            </a:lvl1pPr>
          </a:lstStyle>
          <a:p>
            <a:pPr>
              <a:defRPr/>
            </a:pPr>
            <a:fld id="{5246BC57-B159-4D05-8D68-1FAF5AC65550}" type="slidenum">
              <a:rPr lang="en-US"/>
              <a:pPr>
                <a:defRPr/>
              </a:pPr>
              <a:t>‹#›</a:t>
            </a:fld>
            <a:endParaRPr lang="en-US" dirty="0"/>
          </a:p>
        </p:txBody>
      </p:sp>
    </p:spTree>
    <p:extLst>
      <p:ext uri="{BB962C8B-B14F-4D97-AF65-F5344CB8AC3E}">
        <p14:creationId xmlns="" xmlns:p14="http://schemas.microsoft.com/office/powerpoint/2010/main" val="157351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9D1530F4-D5DD-4E31-AA87-3BEA386CCAF8}" type="datetimeFigureOut">
              <a:rPr lang="en-US"/>
              <a:pPr>
                <a:defRPr/>
              </a:pPr>
              <a:t>2/22/2015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EDD57149-34A2-4D33-8047-DC9E79CD18ED}" type="slidenum">
              <a:rPr lang="en-US"/>
              <a:pPr>
                <a:defRPr/>
              </a:pPr>
              <a:t>‹#›</a:t>
            </a:fld>
            <a:endParaRPr lang="en-US" dirty="0"/>
          </a:p>
        </p:txBody>
      </p:sp>
    </p:spTree>
    <p:extLst>
      <p:ext uri="{BB962C8B-B14F-4D97-AF65-F5344CB8AC3E}">
        <p14:creationId xmlns="" xmlns:p14="http://schemas.microsoft.com/office/powerpoint/2010/main" val="3510982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simplypsychology.org/preoperational.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a:spcBef>
                <a:spcPct val="0"/>
              </a:spcBef>
            </a:pPr>
            <a:endParaRPr lang="ar-JO" smtClean="0"/>
          </a:p>
        </p:txBody>
      </p:sp>
      <p:sp>
        <p:nvSpPr>
          <p:cNvPr id="38916" name="Slide Number Placeholder 3"/>
          <p:cNvSpPr>
            <a:spLocks noGrp="1"/>
          </p:cNvSpPr>
          <p:nvPr>
            <p:ph type="sldNum" sz="quarter" idx="5"/>
          </p:nvPr>
        </p:nvSpPr>
        <p:spPr>
          <a:noFill/>
        </p:spPr>
        <p:txBody>
          <a:bodyPr/>
          <a:lstStyle/>
          <a:p>
            <a:fld id="{40EBC65B-EEA2-4DAF-A60D-3C18EE0DAF7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8FB60-6EC1-455D-9BA2-C2FBC83F1C40}" type="slidenum">
              <a:rPr lang="en-US"/>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24</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25</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26</a:t>
            </a:fld>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27</a:t>
            </a:fld>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28</a:t>
            </a:fld>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29</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a:t>
            </a:fld>
            <a:endParaRPr 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30</a:t>
            </a:fld>
            <a:endParaRPr 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31</a:t>
            </a:fld>
            <a:endParaRPr lang="en-US"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32</a:t>
            </a:fld>
            <a:endParaRPr lang="en-US"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33</a:t>
            </a:fld>
            <a:endParaRPr lang="en-US"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34</a:t>
            </a:fld>
            <a:endParaRPr lang="en-US"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35</a:t>
            </a:fld>
            <a:endParaRPr lang="en-US"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36</a:t>
            </a:fld>
            <a:endParaRPr lang="en-US"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37</a:t>
            </a:fld>
            <a:endParaRPr lang="en-US"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38</a:t>
            </a:fld>
            <a:endParaRPr lang="en-US"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39</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a:t>
            </a:fld>
            <a:endParaRPr lang="en-US"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US" sz="1200" b="0" i="0" u="none" strike="noStrike" kern="1200" baseline="0" dirty="0" smtClean="0">
                <a:solidFill>
                  <a:schemeClr val="tx1"/>
                </a:solidFill>
                <a:latin typeface="+mn-lt"/>
                <a:ea typeface="+mn-ea"/>
                <a:cs typeface="+mn-cs"/>
              </a:rPr>
              <a:t> </a:t>
            </a:r>
            <a:r>
              <a:rPr lang="en-US" sz="1200" b="0" i="0" kern="1200" dirty="0" smtClean="0">
                <a:solidFill>
                  <a:schemeClr val="tx1"/>
                </a:solidFill>
                <a:effectLst/>
                <a:latin typeface="+mn-lt"/>
                <a:ea typeface="+mn-ea"/>
                <a:cs typeface="+mn-cs"/>
              </a:rPr>
              <a:t>It requires the ability to form a mental representation (i.e. a schema) of the object.</a:t>
            </a:r>
          </a:p>
          <a:p>
            <a:pPr fontAlgn="base"/>
            <a:r>
              <a:rPr lang="en-US" sz="1200" b="0" i="0" kern="1200" dirty="0" smtClean="0">
                <a:solidFill>
                  <a:schemeClr val="tx1"/>
                </a:solidFill>
                <a:effectLst/>
                <a:latin typeface="+mn-lt"/>
                <a:ea typeface="+mn-ea"/>
                <a:cs typeface="+mn-cs"/>
              </a:rPr>
              <a:t>For example, if you place a toy under a blanket, the child who has achieved object permanence knows it is there and can actively seek it. At the beginning of this stage the child behaves as if the toy had simply disappeared. The attainment of object permanence generally signals the transition to the next stage of development (</a:t>
            </a:r>
            <a:r>
              <a:rPr lang="en-US" sz="1200" b="0" i="0" kern="1200" dirty="0" smtClean="0">
                <a:solidFill>
                  <a:schemeClr val="tx1"/>
                </a:solidFill>
                <a:effectLst/>
                <a:latin typeface="+mn-lt"/>
                <a:ea typeface="+mn-ea"/>
                <a:cs typeface="+mn-cs"/>
                <a:hlinkClick r:id="rId3"/>
              </a:rPr>
              <a:t>preoperational</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Piaget hid a toy under a blanket, while the child was watching, and observed whether or not the child searched for the hidden toy. Searching for the hidden toy was evidence of object permanence. Piaget assumed that the child could only search for a hidden toy if s/he had a mental representation of it.</a:t>
            </a:r>
          </a:p>
          <a:p>
            <a:pPr fontAlgn="base"/>
            <a:r>
              <a:rPr lang="en-US" sz="1200" b="1" i="0" kern="1200" dirty="0" smtClean="0">
                <a:solidFill>
                  <a:schemeClr val="tx1"/>
                </a:solidFill>
                <a:effectLst/>
                <a:latin typeface="+mn-lt"/>
                <a:ea typeface="+mn-ea"/>
                <a:cs typeface="+mn-cs"/>
              </a:rPr>
              <a:t>Results</a:t>
            </a:r>
            <a:r>
              <a:rPr lang="en-US" sz="1200" b="0" i="0" kern="1200" dirty="0" smtClean="0">
                <a:solidFill>
                  <a:schemeClr val="tx1"/>
                </a:solidFill>
                <a:effectLst/>
                <a:latin typeface="+mn-lt"/>
                <a:ea typeface="+mn-ea"/>
                <a:cs typeface="+mn-cs"/>
              </a:rPr>
              <a:t>: Piaget found that infants searched for the hidden toy when they were around 8-months-old.</a:t>
            </a:r>
          </a:p>
          <a:p>
            <a:pPr fontAlgn="base"/>
            <a:r>
              <a:rPr lang="en-US" sz="1200" b="1" i="0" kern="1200" dirty="0" smtClean="0">
                <a:solidFill>
                  <a:schemeClr val="tx1"/>
                </a:solidFill>
                <a:effectLst/>
                <a:latin typeface="+mn-lt"/>
                <a:ea typeface="+mn-ea"/>
                <a:cs typeface="+mn-cs"/>
              </a:rPr>
              <a:t>Conclusion</a:t>
            </a:r>
            <a:r>
              <a:rPr lang="en-US" sz="1200" b="0" i="0" kern="1200" dirty="0" smtClean="0">
                <a:solidFill>
                  <a:schemeClr val="tx1"/>
                </a:solidFill>
                <a:effectLst/>
                <a:latin typeface="+mn-lt"/>
                <a:ea typeface="+mn-ea"/>
                <a:cs typeface="+mn-cs"/>
              </a:rPr>
              <a:t>: Children around 8 months have object permanence because they are able to form a mental representation of the object in their minds.</a:t>
            </a:r>
          </a:p>
          <a:p>
            <a:pPr fontAlgn="base"/>
            <a:endParaRPr lang="en-US" sz="1200" b="0" i="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40</a:t>
            </a:fld>
            <a:endParaRPr lang="en-US"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41</a:t>
            </a:fld>
            <a:endParaRPr lang="en-US"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US" sz="1200" b="0" i="0" kern="1200" dirty="0" smtClean="0">
                <a:solidFill>
                  <a:schemeClr val="tx1"/>
                </a:solidFill>
                <a:effectLst/>
                <a:latin typeface="+mn-lt"/>
                <a:ea typeface="+mn-ea"/>
                <a:cs typeface="+mn-cs"/>
              </a:rPr>
              <a:t>number of related conclusions: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1) Understanding of these situations is 'perception bound'. The child is drawn by changes in the appearance of the materials to conclude that a change has occurred.</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2) Thinking is 'centered' on one aspect of the situation. Children notice changes in the level of water or in the length of clay without noticing that other aspects of the situation have changed simultaneously.</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3) Thinking is focused on states rather than on transformations. Children fail to track what has happened to materials and simply make an intuitive judgment based on how they appear 'now'.</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4) Thinking is 'irreversible' in that the child cannot appreciate that a reverse transformation would return the material to its original state. Reversibility is a crucial aspect of the logical (operational) thought of later stages.</a:t>
            </a:r>
            <a:endParaRPr lang="en-US" sz="1200" b="0" i="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42</a:t>
            </a:fld>
            <a:endParaRPr lang="en-US"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US" sz="1200" b="0" i="0" kern="1200" dirty="0" smtClean="0">
                <a:solidFill>
                  <a:schemeClr val="tx1"/>
                </a:solidFill>
                <a:effectLst/>
                <a:latin typeface="+mn-lt"/>
                <a:ea typeface="+mn-ea"/>
                <a:cs typeface="+mn-cs"/>
              </a:rPr>
              <a:t>number of related conclusions: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1) Understanding of these situations is 'perception bound'. The child is drawn by changes in the appearance of the materials to conclude that a change has occurred.</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2) Thinking is 'centered' on one aspect of the situation. Children notice changes in the level of water or in the length of clay without noticing that other aspects of the situation have changed simultaneously.</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3) Thinking is focused on states rather than on transformations. Children fail to track what has happened to materials and simply make an intuitive judgment based on how they appear 'now'.</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4) Thinking is 'irreversible' in that the child cannot appreciate that a reverse transformation would return the material to its original state. Reversibility is a crucial aspect of the logical (operational) thought of later stages.</a:t>
            </a:r>
            <a:endParaRPr lang="en-US" sz="1200" b="0" i="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43</a:t>
            </a:fld>
            <a:endParaRPr lang="en-US"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44</a:t>
            </a:fld>
            <a:endParaRPr lang="en-US"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US" sz="1200" b="0" i="0" kern="1200" dirty="0" smtClean="0">
                <a:solidFill>
                  <a:schemeClr val="tx1"/>
                </a:solidFill>
                <a:effectLst/>
                <a:latin typeface="+mn-lt"/>
                <a:ea typeface="+mn-ea"/>
                <a:cs typeface="+mn-cs"/>
              </a:rPr>
              <a:t>number of related conclusions: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1) Understanding of these situations is 'perception bound'. The child is drawn by changes in the appearance of the materials to conclude that a change has occurred.</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2) Thinking is 'centered' on one aspect of the situation. Children notice changes in the level of water or in the length of clay without noticing that other aspects of the situation have changed simultaneously.</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3) Thinking is focused on states rather than on transformations. Children fail to track what has happened to materials and simply make an intuitive judgment based on how they appear 'now'.</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4) Thinking is 'irreversible' in that the child cannot appreciate that a reverse transformation would return the material to its original state. Reversibility is a crucial aspect of the logical (operational) thought of later stages.</a:t>
            </a:r>
            <a:endParaRPr lang="en-US" sz="1200" b="0" i="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45</a:t>
            </a:fld>
            <a:endParaRPr lang="en-US"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US" sz="1200" b="0" i="0" kern="120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Piaget (1970) devised several tests of formal operational thought. One of the simplest was the '</a:t>
            </a:r>
            <a:r>
              <a:rPr lang="en-US" sz="1200" b="1" kern="1200" dirty="0" smtClean="0">
                <a:solidFill>
                  <a:schemeClr val="tx1"/>
                </a:solidFill>
                <a:latin typeface="+mn-lt"/>
                <a:ea typeface="+mn-ea"/>
                <a:cs typeface="+mn-cs"/>
              </a:rPr>
              <a:t>third eye problem</a:t>
            </a:r>
            <a:r>
              <a:rPr lang="en-US" sz="1200" kern="1200" dirty="0" smtClean="0">
                <a:solidFill>
                  <a:schemeClr val="tx1"/>
                </a:solidFill>
                <a:latin typeface="+mn-lt"/>
                <a:ea typeface="+mn-ea"/>
                <a:cs typeface="+mn-cs"/>
              </a:rPr>
              <a:t>'.  Children were asked where they would put an extra eye, if they were able to have a third one, and why.  Schaffer (1988) reported that when asked this question, 9-year-olds all suggested that the third eye should be on the forehead.  However, 11-year-olds were more inventive, for example suggesting that a third eye placed on the hand would be useful for seeing round corners</a:t>
            </a:r>
            <a:endParaRPr lang="en-US" sz="1200" b="0" i="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46</a:t>
            </a:fld>
            <a:endParaRPr lang="en-US"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47</a:t>
            </a:fld>
            <a:endParaRPr lang="en-US"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48</a:t>
            </a:fld>
            <a:endParaRPr lang="en-US"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49</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5</a:t>
            </a:fld>
            <a:endParaRPr lang="en-US" smtClean="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57</a:t>
            </a:fld>
            <a:endParaRPr lang="en-US"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58</a:t>
            </a:fld>
            <a:endParaRPr lang="en-US"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59</a:t>
            </a:fld>
            <a:endParaRPr lang="en-US"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60</a:t>
            </a:fld>
            <a:endParaRPr lang="en-US"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61</a:t>
            </a:fld>
            <a:endParaRPr lang="en-US" smtClean="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62</a:t>
            </a:fld>
            <a:endParaRPr lang="en-US" smtClean="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63</a:t>
            </a:fld>
            <a:endParaRPr lang="en-US" smtClean="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JO"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64</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0F5DE2AB-38C7-46F8-94C5-35D6BC160FEE}" type="datetimeFigureOut">
              <a:rPr lang="en-US"/>
              <a:pPr>
                <a:defRPr/>
              </a:pPr>
              <a:t>2/22/2015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dirty="0">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BB4AEEF8-263C-4330-9D43-F2122594579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CF6D0DA-1CAF-4F73-9C05-7ED1EB29A282}" type="datetimeFigureOut">
              <a:rPr lang="en-US"/>
              <a:pPr>
                <a:defRPr/>
              </a:pPr>
              <a:t>2/22/2015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188BAC2-8BF9-4540-861C-1A15BDB084A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19E1BB3-FE98-45C9-A73E-9EEDCCCEB617}" type="datetimeFigureOut">
              <a:rPr lang="en-US"/>
              <a:pPr>
                <a:defRPr/>
              </a:pPr>
              <a:t>2/22/2015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E928B5B-6391-4E26-A2CB-D69B798CCE7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2101850"/>
            <a:ext cx="3810000" cy="4114800"/>
          </a:xfrm>
        </p:spPr>
        <p:txBody>
          <a:bodyPr/>
          <a:lstStyle/>
          <a:p>
            <a:endParaRPr lang="en-US"/>
          </a:p>
        </p:txBody>
      </p:sp>
      <p:sp>
        <p:nvSpPr>
          <p:cNvPr id="4" name="Text Placeholder 3"/>
          <p:cNvSpPr>
            <a:spLocks noGrp="1"/>
          </p:cNvSpPr>
          <p:nvPr>
            <p:ph type="body" sz="half" idx="2"/>
          </p:nvPr>
        </p:nvSpPr>
        <p:spPr>
          <a:xfrm>
            <a:off x="50292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DDCB0A3A-1631-4F55-972F-C9064FB51560}" type="slidenum">
              <a:rPr lang="ar-SA" altLang="en-US"/>
              <a:pPr/>
              <a:t>‹#›</a:t>
            </a:fld>
            <a:endParaRPr lang="en-US" alt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DCD939F-D95F-458C-9844-F4DD59A399BC}" type="datetimeFigureOut">
              <a:rPr lang="en-US"/>
              <a:pPr>
                <a:defRPr/>
              </a:pPr>
              <a:t>2/22/2015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3D6F52-0F75-450F-B492-FE05E3D332A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DB12A384-4EBC-4C01-AAE5-4A45656C8108}" type="datetimeFigureOut">
              <a:rPr lang="en-US"/>
              <a:pPr>
                <a:defRPr/>
              </a:pPr>
              <a:t>2/22/2015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045F267D-B6D3-46DA-9135-90951D60A95D}"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6D2F94CA-28CF-4431-A1E6-EBB778B58DF1}" type="datetimeFigureOut">
              <a:rPr lang="en-US"/>
              <a:pPr>
                <a:defRPr/>
              </a:pPr>
              <a:t>2/22/2015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294F73EA-853A-480D-A05A-0F627B63030B}"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08E58743-0265-466D-89D0-F4B241267E2F}" type="datetimeFigureOut">
              <a:rPr lang="en-US"/>
              <a:pPr>
                <a:defRPr/>
              </a:pPr>
              <a:t>2/22/2015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99B02A72-4E1B-4796-92A9-140337045629}"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E9E59A2-266F-4029-90ED-DEBE67C73864}" type="datetimeFigureOut">
              <a:rPr lang="en-US"/>
              <a:pPr>
                <a:defRPr/>
              </a:pPr>
              <a:t>2/22/2015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FEA4F6D-036F-415F-8460-BB4D05CBE9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DE8DBBA-5C65-403B-970E-97AFF7D84364}" type="datetimeFigureOut">
              <a:rPr lang="en-US"/>
              <a:pPr>
                <a:defRPr/>
              </a:pPr>
              <a:t>2/22/2015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9586E817-3FF0-493B-9234-16E8DB3EC61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DB3865B-0AD9-4089-B4B6-7E5EAE4077AD}" type="datetimeFigureOut">
              <a:rPr lang="en-US"/>
              <a:pPr>
                <a:defRPr/>
              </a:pPr>
              <a:t>2/22/2015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DA0F626-1B65-4124-8DC4-22F359760B0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8EBCA68-F4F1-4F0C-8F9C-DFB4C5897FB8}" type="datetimeFigureOut">
              <a:rPr lang="en-US"/>
              <a:pPr>
                <a:defRPr/>
              </a:pPr>
              <a:t>2/22/2015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D91B2192-88FF-40AF-B7A9-80FCF507D8D6}"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rtl="0" eaLnBrk="1" latinLnBrk="0" hangingPunct="1">
              <a:defRPr kumimoji="0" sz="1400" smtClean="0">
                <a:solidFill>
                  <a:schemeClr val="tx2"/>
                </a:solidFill>
                <a:cs typeface="+mn-cs"/>
              </a:defRPr>
            </a:lvl1pPr>
          </a:lstStyle>
          <a:p>
            <a:pPr>
              <a:defRPr/>
            </a:pPr>
            <a:fld id="{DEB8D488-A96E-4083-B4AC-34C76A9BFE3B}" type="datetimeFigureOut">
              <a:rPr lang="en-US"/>
              <a:pPr>
                <a:defRPr/>
              </a:pPr>
              <a:t>2/22/2015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rtl="0" eaLnBrk="1" latinLnBrk="0" hangingPunct="1">
              <a:defRPr kumimoji="0" sz="1400" dirty="0">
                <a:solidFill>
                  <a:schemeClr val="tx2"/>
                </a:solidFill>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rtl="0" eaLnBrk="1" latinLnBrk="0" hangingPunct="1">
              <a:defRPr kumimoji="0" sz="1400" b="1" smtClean="0">
                <a:solidFill>
                  <a:srgbClr val="FFFFFF"/>
                </a:solidFill>
                <a:cs typeface="+mn-cs"/>
              </a:defRPr>
            </a:lvl1pPr>
          </a:lstStyle>
          <a:p>
            <a:pPr>
              <a:defRPr/>
            </a:pPr>
            <a:fld id="{19048B39-B906-40AA-9F73-999E02373B9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699" r:id="rId2"/>
    <p:sldLayoutId id="2147483704" r:id="rId3"/>
    <p:sldLayoutId id="2147483705" r:id="rId4"/>
    <p:sldLayoutId id="2147483706" r:id="rId5"/>
    <p:sldLayoutId id="2147483700" r:id="rId6"/>
    <p:sldLayoutId id="2147483707" r:id="rId7"/>
    <p:sldLayoutId id="2147483701" r:id="rId8"/>
    <p:sldLayoutId id="2147483708" r:id="rId9"/>
    <p:sldLayoutId id="2147483702" r:id="rId10"/>
    <p:sldLayoutId id="2147483709" r:id="rId11"/>
    <p:sldLayoutId id="2147483710" r:id="rId12"/>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zanl13.files.wordpress.com/2011/10/social-dev1.gi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jo/url?sa=i&amp;rct=j&amp;q=&amp;esrc=s&amp;frm=1&amp;source=images&amp;cd=&amp;cad=rja&amp;uact=8&amp;docid=iP6-BZcCowoD8M&amp;tbnid=Sf4DJFo_unCrlM:&amp;ved=0CAUQjRw&amp;url=http://timvandevall.com/printable-maslows-hierarchy-of-needs-chart/&amp;ei=229rU4rmDsi8ygOP5ILYAg&amp;bvm=bv.66330100,d.bGQ&amp;psig=AFQjCNE17_7iWzJ0hLVHRXEN-KcIw2IYYg&amp;ust=139963627501989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419600"/>
            <a:ext cx="8229600" cy="1147763"/>
          </a:xfrm>
        </p:spPr>
        <p:txBody>
          <a:bodyPr>
            <a:normAutofit fontScale="90000"/>
          </a:bodyPr>
          <a:lstStyle/>
          <a:p>
            <a:pPr algn="ctr"/>
            <a:r>
              <a:rPr b="1" dirty="0" smtClean="0"/>
              <a:t/>
            </a:r>
            <a:br>
              <a:rPr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Growth </a:t>
            </a:r>
            <a:r>
              <a:rPr lang="en-US" b="1" dirty="0"/>
              <a:t>and</a:t>
            </a:r>
            <a:br>
              <a:rPr lang="en-US" b="1" dirty="0"/>
            </a:br>
            <a:r>
              <a:rPr lang="en-US" b="1" dirty="0" smtClean="0"/>
              <a:t>Development theories</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3600" dirty="0" smtClean="0">
                <a:latin typeface="Courier 10cpi" charset="0"/>
              </a:rPr>
              <a:t> </a:t>
            </a:r>
            <a:r>
              <a:rPr lang="en-US" sz="3600" dirty="0" smtClean="0">
                <a:latin typeface="Constantia" pitchFamily="18" charset="0"/>
              </a:rPr>
              <a:t> </a:t>
            </a:r>
            <a:endParaRPr lang="en-US" sz="3100" dirty="0">
              <a:latin typeface="Cooper Black" pitchFamily="18" charset="0"/>
            </a:endParaRPr>
          </a:p>
        </p:txBody>
      </p:sp>
      <p:sp>
        <p:nvSpPr>
          <p:cNvPr id="3" name="Subtitle 2"/>
          <p:cNvSpPr>
            <a:spLocks noGrp="1"/>
          </p:cNvSpPr>
          <p:nvPr>
            <p:ph type="subTitle" idx="1"/>
          </p:nvPr>
        </p:nvSpPr>
        <p:spPr>
          <a:xfrm>
            <a:off x="2362200" y="6049963"/>
            <a:ext cx="6705600" cy="685800"/>
          </a:xfrm>
        </p:spPr>
        <p:txBody>
          <a:bodyPr>
            <a:normAutofit fontScale="77500" lnSpcReduction="20000"/>
          </a:bodyPr>
          <a:lstStyle/>
          <a:p>
            <a:pPr fontAlgn="auto">
              <a:spcAft>
                <a:spcPts val="0"/>
              </a:spcAft>
              <a:buFont typeface="Wingdings"/>
              <a:buNone/>
              <a:defRPr/>
            </a:pPr>
            <a:endParaRPr lang="en-US" b="1" dirty="0" smtClean="0"/>
          </a:p>
          <a:p>
            <a:pPr fontAlgn="auto">
              <a:spcAft>
                <a:spcPts val="0"/>
              </a:spcAft>
              <a:buFont typeface="Wingdings"/>
              <a:buNone/>
              <a:defRPr/>
            </a:pPr>
            <a:r>
              <a:rPr lang="en-US" b="1" dirty="0" smtClean="0">
                <a:latin typeface="Cooper Black" pitchFamily="18" charset="0"/>
              </a:rPr>
              <a:t>Spring Semester 2014- 2015</a:t>
            </a:r>
            <a:endParaRPr lang="en-US" dirty="0" smtClean="0">
              <a:latin typeface="Cooper Black" pitchFamily="18" charset="0"/>
            </a:endParaRPr>
          </a:p>
          <a:p>
            <a:pPr fontAlgn="auto">
              <a:spcAft>
                <a:spcPts val="0"/>
              </a:spcAft>
              <a:buFont typeface="Wingdings"/>
              <a:buNone/>
              <a:defRPr/>
            </a:pP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Psychosocial  Theories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Freud (1856–1939)</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graphicFrame>
        <p:nvGraphicFramePr>
          <p:cNvPr id="4" name="Table 3"/>
          <p:cNvGraphicFramePr>
            <a:graphicFrameLocks noGrp="1"/>
          </p:cNvGraphicFramePr>
          <p:nvPr/>
        </p:nvGraphicFramePr>
        <p:xfrm>
          <a:off x="304799" y="1676400"/>
          <a:ext cx="8610600" cy="5069840"/>
        </p:xfrm>
        <a:graphic>
          <a:graphicData uri="http://schemas.openxmlformats.org/drawingml/2006/table">
            <a:tbl>
              <a:tblPr firstRow="1" bandRow="1">
                <a:tableStyleId>{5C22544A-7EE6-4342-B048-85BDC9FD1C3A}</a:tableStyleId>
              </a:tblPr>
              <a:tblGrid>
                <a:gridCol w="1465634"/>
                <a:gridCol w="2015247"/>
                <a:gridCol w="5129719"/>
              </a:tblGrid>
              <a:tr h="488256">
                <a:tc>
                  <a:txBody>
                    <a:bodyPr/>
                    <a:lstStyle/>
                    <a:p>
                      <a:r>
                        <a:rPr lang="en-US" dirty="0" smtClean="0">
                          <a:latin typeface="Adobe Garamond Pro Bold" pitchFamily="18" charset="0"/>
                        </a:rPr>
                        <a:t>Stage</a:t>
                      </a:r>
                      <a:endParaRPr lang="en-US" dirty="0">
                        <a:latin typeface="Adobe Garamond Pro Bold" pitchFamily="18" charset="0"/>
                      </a:endParaRPr>
                    </a:p>
                  </a:txBody>
                  <a:tcPr/>
                </a:tc>
                <a:tc>
                  <a:txBody>
                    <a:bodyPr/>
                    <a:lstStyle/>
                    <a:p>
                      <a:r>
                        <a:rPr lang="en-US" dirty="0" smtClean="0">
                          <a:latin typeface="Adobe Garamond Pro Bold" pitchFamily="18" charset="0"/>
                        </a:rPr>
                        <a:t>Age</a:t>
                      </a:r>
                      <a:endParaRPr lang="en-US" dirty="0">
                        <a:latin typeface="Adobe Garamond Pro Bold" pitchFamily="18" charset="0"/>
                      </a:endParaRPr>
                    </a:p>
                  </a:txBody>
                  <a:tcPr/>
                </a:tc>
                <a:tc>
                  <a:txBody>
                    <a:bodyPr/>
                    <a:lstStyle/>
                    <a:p>
                      <a:r>
                        <a:rPr lang="en-US" dirty="0" smtClean="0">
                          <a:latin typeface="Adobe Garamond Pro Bold" pitchFamily="18" charset="0"/>
                        </a:rPr>
                        <a:t>Character</a:t>
                      </a:r>
                      <a:endParaRPr lang="en-US" dirty="0">
                        <a:latin typeface="Adobe Garamond Pro Bold" pitchFamily="18" charset="0"/>
                      </a:endParaRPr>
                    </a:p>
                  </a:txBody>
                  <a:tcPr/>
                </a:tc>
              </a:tr>
              <a:tr h="842744">
                <a:tc>
                  <a:txBody>
                    <a:bodyPr/>
                    <a:lstStyle/>
                    <a:p>
                      <a:r>
                        <a:rPr lang="en-US" dirty="0" smtClean="0">
                          <a:latin typeface="Adobe Garamond Pro Bold" pitchFamily="18" charset="0"/>
                        </a:rPr>
                        <a:t>Oral</a:t>
                      </a:r>
                      <a:endParaRPr lang="en-US" dirty="0">
                        <a:latin typeface="Adobe Garamond Pro Bold" pitchFamily="18" charset="0"/>
                      </a:endParaRPr>
                    </a:p>
                  </a:txBody>
                  <a:tcPr/>
                </a:tc>
                <a:tc>
                  <a:txBody>
                    <a:bodyPr/>
                    <a:lstStyle/>
                    <a:p>
                      <a:r>
                        <a:rPr lang="en-US" dirty="0" smtClean="0">
                          <a:latin typeface="Adobe Garamond Pro Bold" pitchFamily="18" charset="0"/>
                        </a:rPr>
                        <a:t>Birth to 1.5 yrs</a:t>
                      </a:r>
                      <a:endParaRPr lang="en-US" dirty="0">
                        <a:latin typeface="Adobe Garamond Pro Bold" pitchFamily="18" charset="0"/>
                      </a:endParaRPr>
                    </a:p>
                  </a:txBody>
                  <a:tcPr/>
                </a:tc>
                <a:tc>
                  <a:txBody>
                    <a:bodyPr/>
                    <a:lstStyle/>
                    <a:p>
                      <a:r>
                        <a:rPr lang="en-US" dirty="0" smtClean="0">
                          <a:latin typeface="Adobe Garamond Pro Bold" pitchFamily="18" charset="0"/>
                        </a:rPr>
                        <a:t>Mouth is the source of gratification</a:t>
                      </a:r>
                      <a:r>
                        <a:rPr lang="en-US" baseline="0" dirty="0" smtClean="0">
                          <a:latin typeface="Adobe Garamond Pro Bold" pitchFamily="18" charset="0"/>
                        </a:rPr>
                        <a:t> and exploration</a:t>
                      </a:r>
                    </a:p>
                    <a:p>
                      <a:r>
                        <a:rPr lang="en-US" baseline="0" dirty="0" smtClean="0">
                          <a:latin typeface="Adobe Garamond Pro Bold" pitchFamily="18" charset="0"/>
                        </a:rPr>
                        <a:t>Major conflict : Weaning</a:t>
                      </a:r>
                      <a:endParaRPr lang="en-US" dirty="0">
                        <a:latin typeface="Adobe Garamond Pro Bold" pitchFamily="18" charset="0"/>
                      </a:endParaRPr>
                    </a:p>
                  </a:txBody>
                  <a:tcPr/>
                </a:tc>
              </a:tr>
              <a:tr h="842744">
                <a:tc>
                  <a:txBody>
                    <a:bodyPr/>
                    <a:lstStyle/>
                    <a:p>
                      <a:r>
                        <a:rPr lang="en-US" dirty="0" smtClean="0">
                          <a:latin typeface="Adobe Garamond Pro Bold" pitchFamily="18" charset="0"/>
                        </a:rPr>
                        <a:t>Anal</a:t>
                      </a:r>
                      <a:endParaRPr lang="en-US" dirty="0">
                        <a:latin typeface="Adobe Garamond Pro Bold" pitchFamily="18" charset="0"/>
                      </a:endParaRPr>
                    </a:p>
                  </a:txBody>
                  <a:tcPr/>
                </a:tc>
                <a:tc>
                  <a:txBody>
                    <a:bodyPr/>
                    <a:lstStyle/>
                    <a:p>
                      <a:r>
                        <a:rPr lang="en-US" dirty="0" smtClean="0">
                          <a:latin typeface="Adobe Garamond Pro Bold" pitchFamily="18" charset="0"/>
                        </a:rPr>
                        <a:t>1.5</a:t>
                      </a:r>
                      <a:r>
                        <a:rPr lang="en-US" baseline="0" dirty="0" smtClean="0">
                          <a:latin typeface="Adobe Garamond Pro Bold" pitchFamily="18" charset="0"/>
                        </a:rPr>
                        <a:t> – 3 yrs</a:t>
                      </a:r>
                      <a:endParaRPr lang="en-US" dirty="0">
                        <a:latin typeface="Adobe Garamond Pro Bold" pitchFamily="18" charset="0"/>
                      </a:endParaRPr>
                    </a:p>
                  </a:txBody>
                  <a:tcPr/>
                </a:tc>
                <a:tc>
                  <a:txBody>
                    <a:bodyPr/>
                    <a:lstStyle/>
                    <a:p>
                      <a:r>
                        <a:rPr lang="en-US" dirty="0" smtClean="0">
                          <a:latin typeface="Adobe Garamond Pro Bold" pitchFamily="18" charset="0"/>
                        </a:rPr>
                        <a:t>Anus &amp; bladder are the sources of pleasure</a:t>
                      </a:r>
                      <a:r>
                        <a:rPr lang="en-US" baseline="0" dirty="0" smtClean="0">
                          <a:latin typeface="Adobe Garamond Pro Bold" pitchFamily="18" charset="0"/>
                        </a:rPr>
                        <a:t> (self-control) Major conflict toilet training</a:t>
                      </a:r>
                      <a:endParaRPr lang="en-US" dirty="0">
                        <a:latin typeface="Adobe Garamond Pro Bold" pitchFamily="18" charset="0"/>
                      </a:endParaRPr>
                    </a:p>
                  </a:txBody>
                  <a:tcPr/>
                </a:tc>
              </a:tr>
              <a:tr h="1203920">
                <a:tc>
                  <a:txBody>
                    <a:bodyPr/>
                    <a:lstStyle/>
                    <a:p>
                      <a:r>
                        <a:rPr lang="en-US" dirty="0" smtClean="0">
                          <a:latin typeface="Adobe Garamond Pro Bold" pitchFamily="18" charset="0"/>
                        </a:rPr>
                        <a:t>Phallic</a:t>
                      </a:r>
                      <a:endParaRPr lang="en-US" dirty="0">
                        <a:latin typeface="Adobe Garamond Pro Bold" pitchFamily="18" charset="0"/>
                      </a:endParaRPr>
                    </a:p>
                  </a:txBody>
                  <a:tcPr/>
                </a:tc>
                <a:tc>
                  <a:txBody>
                    <a:bodyPr/>
                    <a:lstStyle/>
                    <a:p>
                      <a:r>
                        <a:rPr lang="en-US" dirty="0" smtClean="0">
                          <a:latin typeface="Adobe Garamond Pro Bold" pitchFamily="18" charset="0"/>
                        </a:rPr>
                        <a:t>4 -6 years</a:t>
                      </a:r>
                      <a:endParaRPr lang="en-US" dirty="0">
                        <a:latin typeface="Adobe Garamond Pro Bold" pitchFamily="18" charset="0"/>
                      </a:endParaRPr>
                    </a:p>
                  </a:txBody>
                  <a:tcPr/>
                </a:tc>
                <a:tc>
                  <a:txBody>
                    <a:bodyPr/>
                    <a:lstStyle/>
                    <a:p>
                      <a:r>
                        <a:rPr lang="en-US" dirty="0" smtClean="0">
                          <a:latin typeface="Adobe Garamond Pro Bold" pitchFamily="18" charset="0"/>
                        </a:rPr>
                        <a:t>Genitals are the source of pleasure child is interested about sexual topics</a:t>
                      </a:r>
                    </a:p>
                    <a:p>
                      <a:r>
                        <a:rPr lang="en-US" dirty="0" smtClean="0">
                          <a:latin typeface="Adobe Garamond Pro Bold" pitchFamily="18" charset="0"/>
                        </a:rPr>
                        <a:t>Major</a:t>
                      </a:r>
                      <a:r>
                        <a:rPr lang="en-US" baseline="0" dirty="0" smtClean="0">
                          <a:latin typeface="Adobe Garamond Pro Bold" pitchFamily="18" charset="0"/>
                        </a:rPr>
                        <a:t> conflict Oedipus &amp; Electra complex</a:t>
                      </a:r>
                      <a:endParaRPr lang="en-US" dirty="0">
                        <a:latin typeface="Adobe Garamond Pro Bold" pitchFamily="18" charset="0"/>
                      </a:endParaRPr>
                    </a:p>
                  </a:txBody>
                  <a:tcPr/>
                </a:tc>
              </a:tr>
              <a:tr h="1203920">
                <a:tc>
                  <a:txBody>
                    <a:bodyPr/>
                    <a:lstStyle/>
                    <a:p>
                      <a:r>
                        <a:rPr lang="en-US" dirty="0" smtClean="0">
                          <a:latin typeface="Adobe Garamond Pro Bold" pitchFamily="18" charset="0"/>
                        </a:rPr>
                        <a:t>Latency</a:t>
                      </a:r>
                      <a:endParaRPr lang="en-US" dirty="0">
                        <a:latin typeface="Adobe Garamond Pro Bold" pitchFamily="18" charset="0"/>
                      </a:endParaRPr>
                    </a:p>
                  </a:txBody>
                  <a:tcPr/>
                </a:tc>
                <a:tc>
                  <a:txBody>
                    <a:bodyPr/>
                    <a:lstStyle/>
                    <a:p>
                      <a:r>
                        <a:rPr lang="en-US" dirty="0" smtClean="0">
                          <a:latin typeface="Adobe Garamond Pro Bold" pitchFamily="18" charset="0"/>
                        </a:rPr>
                        <a:t>6 – puberty</a:t>
                      </a:r>
                      <a:endParaRPr lang="en-US" dirty="0">
                        <a:latin typeface="Adobe Garamond Pro Bold" pitchFamily="18" charset="0"/>
                      </a:endParaRPr>
                    </a:p>
                  </a:txBody>
                  <a:tcPr/>
                </a:tc>
                <a:tc>
                  <a:txBody>
                    <a:bodyPr/>
                    <a:lstStyle/>
                    <a:p>
                      <a:r>
                        <a:rPr lang="en-US" dirty="0" smtClean="0">
                          <a:latin typeface="Adobe Garamond Pro Bold" pitchFamily="18" charset="0"/>
                        </a:rPr>
                        <a:t>Sexual impulses</a:t>
                      </a:r>
                      <a:r>
                        <a:rPr lang="en-US" baseline="0" dirty="0" smtClean="0">
                          <a:latin typeface="Adobe Garamond Pro Bold" pitchFamily="18" charset="0"/>
                        </a:rPr>
                        <a:t> are repressed</a:t>
                      </a:r>
                    </a:p>
                    <a:p>
                      <a:r>
                        <a:rPr lang="en-US" baseline="0" dirty="0" smtClean="0">
                          <a:latin typeface="Adobe Garamond Pro Bold" pitchFamily="18" charset="0"/>
                        </a:rPr>
                        <a:t>Physical and intellectual activities are the source of pleasure</a:t>
                      </a:r>
                      <a:endParaRPr lang="en-US" dirty="0">
                        <a:latin typeface="Adobe Garamond Pro Bold" pitchFamily="18" charset="0"/>
                      </a:endParaRPr>
                    </a:p>
                  </a:txBody>
                  <a:tcPr/>
                </a:tc>
              </a:tr>
              <a:tr h="488256">
                <a:tc>
                  <a:txBody>
                    <a:bodyPr/>
                    <a:lstStyle/>
                    <a:p>
                      <a:r>
                        <a:rPr lang="en-US" dirty="0" smtClean="0">
                          <a:latin typeface="Adobe Garamond Pro Bold" pitchFamily="18" charset="0"/>
                        </a:rPr>
                        <a:t>Genital</a:t>
                      </a:r>
                      <a:endParaRPr lang="en-US" dirty="0">
                        <a:latin typeface="Adobe Garamond Pro Bold" pitchFamily="18" charset="0"/>
                      </a:endParaRPr>
                    </a:p>
                  </a:txBody>
                  <a:tcPr/>
                </a:tc>
                <a:tc>
                  <a:txBody>
                    <a:bodyPr/>
                    <a:lstStyle/>
                    <a:p>
                      <a:r>
                        <a:rPr lang="en-US" dirty="0" smtClean="0">
                          <a:latin typeface="Adobe Garamond Pro Bold" pitchFamily="18" charset="0"/>
                        </a:rPr>
                        <a:t>Puberty and after</a:t>
                      </a:r>
                      <a:endParaRPr lang="en-US" dirty="0">
                        <a:latin typeface="Adobe Garamond Pro Bold" pitchFamily="18" charset="0"/>
                      </a:endParaRPr>
                    </a:p>
                  </a:txBody>
                  <a:tcPr/>
                </a:tc>
                <a:tc>
                  <a:txBody>
                    <a:bodyPr/>
                    <a:lstStyle/>
                    <a:p>
                      <a:r>
                        <a:rPr lang="en-US" dirty="0" smtClean="0">
                          <a:latin typeface="Adobe Garamond Pro Bold" pitchFamily="18" charset="0"/>
                        </a:rPr>
                        <a:t>Sexual</a:t>
                      </a:r>
                      <a:r>
                        <a:rPr lang="en-US" baseline="0" dirty="0" smtClean="0">
                          <a:latin typeface="Adobe Garamond Pro Bold" pitchFamily="18" charset="0"/>
                        </a:rPr>
                        <a:t> maturity </a:t>
                      </a:r>
                      <a:endParaRPr lang="en-US" dirty="0">
                        <a:latin typeface="Adobe Garamond Pro Bold" pitchFamily="18" charset="0"/>
                      </a:endParaRPr>
                    </a:p>
                  </a:txBody>
                  <a:tcPr/>
                </a:tc>
              </a:tr>
            </a:tbl>
          </a:graphicData>
        </a:graphic>
      </p:graphicFrame>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Psychosocial  Theories </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Erikson (1902–1994)</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marL="0" indent="0">
              <a:buFont typeface="Wingdings" pitchFamily="2" charset="2"/>
              <a:buChar char="q"/>
            </a:pPr>
            <a:r>
              <a:rPr lang="en-US" sz="2800" dirty="0" smtClean="0">
                <a:latin typeface="Constantia" pitchFamily="18" charset="0"/>
              </a:rPr>
              <a:t>  People continue to develop throughout life.</a:t>
            </a:r>
          </a:p>
          <a:p>
            <a:r>
              <a:rPr lang="en-US" sz="2800" dirty="0" smtClean="0">
                <a:latin typeface="Constantia" pitchFamily="18" charset="0"/>
              </a:rPr>
              <a:t> Erikson identified eight stages of development  in each stage a task that must be accomplished </a:t>
            </a:r>
          </a:p>
          <a:p>
            <a:r>
              <a:rPr lang="en-US" sz="2800" dirty="0" smtClean="0">
                <a:latin typeface="Constantia" pitchFamily="18" charset="0"/>
              </a:rPr>
              <a:t> the environment is highly influential in development</a:t>
            </a:r>
          </a:p>
          <a:p>
            <a:r>
              <a:rPr lang="en-US" sz="2800" dirty="0" smtClean="0">
                <a:latin typeface="Constantia" pitchFamily="18" charset="0"/>
              </a:rPr>
              <a:t>The resolution of the task can be complete, partial, or unsuccessful. </a:t>
            </a:r>
          </a:p>
          <a:p>
            <a:r>
              <a:rPr lang="en-US" sz="2800" dirty="0" smtClean="0">
                <a:latin typeface="Constantia" pitchFamily="18" charset="0"/>
              </a:rPr>
              <a:t> Erikson’s stages can be viewed as a series of crises or conflicts. Successful resolution of these crises supports healthy ego development. Failure to resolve the crises damages the ego</a:t>
            </a:r>
            <a:r>
              <a:rPr lang="en-US" sz="3200" dirty="0" smtClean="0">
                <a:latin typeface="Constantia" pitchFamily="18" charset="0"/>
              </a:rPr>
              <a:t>.</a:t>
            </a:r>
          </a:p>
          <a:p>
            <a:endParaRPr lang="en-US" sz="3200" dirty="0" smtClean="0">
              <a:latin typeface="Constantia" pitchFamily="18" charset="0"/>
            </a:endParaRPr>
          </a:p>
          <a:p>
            <a:pPr>
              <a:buNone/>
            </a:pPr>
            <a:r>
              <a:rPr lang="en-US" sz="3200" dirty="0" smtClean="0">
                <a:latin typeface="Constantia" pitchFamily="18" charset="0"/>
              </a:rPr>
              <a:t> </a:t>
            </a:r>
            <a:endParaRPr lang="en-US" sz="3200" dirty="0">
              <a:latin typeface="Constantia" pitchFamily="18" charset="0"/>
            </a:endParaRPr>
          </a:p>
          <a:p>
            <a:endParaRPr lang="en-US" sz="32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Psychosocial  Theories </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Erikson (1902–1994)</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marL="0" indent="0">
              <a:buFont typeface="Wingdings" pitchFamily="2" charset="2"/>
              <a:buChar char="q"/>
            </a:pPr>
            <a:endParaRPr lang="en-US" sz="3200" dirty="0" smtClean="0">
              <a:latin typeface="Constantia" pitchFamily="18" charset="0"/>
            </a:endParaRPr>
          </a:p>
          <a:p>
            <a:endParaRPr lang="en-US" sz="3200" dirty="0" smtClean="0">
              <a:latin typeface="Constantia" pitchFamily="18" charset="0"/>
            </a:endParaRPr>
          </a:p>
          <a:p>
            <a:pPr>
              <a:buNone/>
            </a:pPr>
            <a:r>
              <a:rPr lang="en-US" sz="3200" dirty="0" smtClean="0">
                <a:latin typeface="Constantia" pitchFamily="18" charset="0"/>
              </a:rPr>
              <a:t> </a:t>
            </a:r>
            <a:endParaRPr lang="en-US" sz="3200" dirty="0">
              <a:latin typeface="Constantia" pitchFamily="18" charset="0"/>
            </a:endParaRPr>
          </a:p>
          <a:p>
            <a:endParaRPr lang="en-US" sz="3200" dirty="0">
              <a:latin typeface="Constantia" pitchFamily="18" charset="0"/>
            </a:endParaRPr>
          </a:p>
          <a:p>
            <a:endParaRPr lang="en-US" sz="3000" dirty="0">
              <a:latin typeface="Constantia" pitchFamily="18" charset="0"/>
            </a:endParaRPr>
          </a:p>
        </p:txBody>
      </p:sp>
      <p:pic>
        <p:nvPicPr>
          <p:cNvPr id="4" name="Picture 4" descr="https://zanl13.files.wordpress.com/2011/10/social-dev1.gif?w=522&amp;h=558">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1000" y="1524000"/>
            <a:ext cx="8077200" cy="5105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58924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481351852"/>
              </p:ext>
            </p:extLst>
          </p:nvPr>
        </p:nvGraphicFramePr>
        <p:xfrm>
          <a:off x="-1" y="1295400"/>
          <a:ext cx="9144001" cy="5334000"/>
        </p:xfrm>
        <a:graphic>
          <a:graphicData uri="http://schemas.openxmlformats.org/drawingml/2006/table">
            <a:tbl>
              <a:tblPr firstRow="1" bandRow="1">
                <a:tableStyleId>{5C22544A-7EE6-4342-B048-85BDC9FD1C3A}</a:tableStyleId>
              </a:tblPr>
              <a:tblGrid>
                <a:gridCol w="1749288"/>
                <a:gridCol w="1669774"/>
                <a:gridCol w="5724939"/>
              </a:tblGrid>
              <a:tr h="552872">
                <a:tc>
                  <a:txBody>
                    <a:bodyPr/>
                    <a:lstStyle/>
                    <a:p>
                      <a:r>
                        <a:rPr lang="en-US" dirty="0" smtClean="0">
                          <a:latin typeface="Adobe Garamond Pro Bold" pitchFamily="18" charset="0"/>
                        </a:rPr>
                        <a:t>Stage</a:t>
                      </a:r>
                      <a:endParaRPr lang="en-US" dirty="0">
                        <a:latin typeface="Adobe Garamond Pro Bold" pitchFamily="18" charset="0"/>
                      </a:endParaRPr>
                    </a:p>
                  </a:txBody>
                  <a:tcPr/>
                </a:tc>
                <a:tc>
                  <a:txBody>
                    <a:bodyPr/>
                    <a:lstStyle/>
                    <a:p>
                      <a:r>
                        <a:rPr lang="en-US" dirty="0" smtClean="0">
                          <a:latin typeface="Adobe Garamond Pro Bold" pitchFamily="18" charset="0"/>
                        </a:rPr>
                        <a:t>Age</a:t>
                      </a:r>
                      <a:endParaRPr lang="en-US" dirty="0">
                        <a:latin typeface="Adobe Garamond Pro Bold" pitchFamily="18" charset="0"/>
                      </a:endParaRPr>
                    </a:p>
                  </a:txBody>
                  <a:tcPr/>
                </a:tc>
                <a:tc>
                  <a:txBody>
                    <a:bodyPr/>
                    <a:lstStyle/>
                    <a:p>
                      <a:r>
                        <a:rPr lang="en-US" dirty="0" smtClean="0">
                          <a:latin typeface="Adobe Garamond Pro Bold" pitchFamily="18" charset="0"/>
                        </a:rPr>
                        <a:t>Task</a:t>
                      </a:r>
                      <a:endParaRPr lang="en-US" dirty="0">
                        <a:latin typeface="Adobe Garamond Pro Bold" pitchFamily="18" charset="0"/>
                      </a:endParaRPr>
                    </a:p>
                  </a:txBody>
                  <a:tcPr/>
                </a:tc>
              </a:tr>
              <a:tr h="919448">
                <a:tc>
                  <a:txBody>
                    <a:bodyPr/>
                    <a:lstStyle/>
                    <a:p>
                      <a:r>
                        <a:rPr lang="en-US" dirty="0" smtClean="0">
                          <a:latin typeface="Adobe Garamond Pro Bold" pitchFamily="18" charset="0"/>
                        </a:rPr>
                        <a:t>Infancy</a:t>
                      </a:r>
                      <a:endParaRPr lang="en-US" dirty="0">
                        <a:latin typeface="Adobe Garamond Pro Bold" pitchFamily="18" charset="0"/>
                      </a:endParaRPr>
                    </a:p>
                  </a:txBody>
                  <a:tcPr/>
                </a:tc>
                <a:tc>
                  <a:txBody>
                    <a:bodyPr/>
                    <a:lstStyle/>
                    <a:p>
                      <a:r>
                        <a:rPr lang="en-US" dirty="0" smtClean="0">
                          <a:latin typeface="Adobe Garamond Pro Bold" pitchFamily="18" charset="0"/>
                        </a:rPr>
                        <a:t>Birth to 1.5 yrs</a:t>
                      </a:r>
                      <a:endParaRPr lang="en-US" dirty="0">
                        <a:latin typeface="Adobe Garamond Pro Bold" pitchFamily="18" charset="0"/>
                      </a:endParaRPr>
                    </a:p>
                  </a:txBody>
                  <a:tcPr/>
                </a:tc>
                <a:tc>
                  <a:txBody>
                    <a:bodyPr/>
                    <a:lstStyle/>
                    <a:p>
                      <a:r>
                        <a:rPr lang="en-US" dirty="0" smtClean="0">
                          <a:latin typeface="Adobe Garamond Pro Bold" pitchFamily="18" charset="0"/>
                        </a:rPr>
                        <a:t>Trust</a:t>
                      </a:r>
                      <a:r>
                        <a:rPr lang="en-US" baseline="0" dirty="0" smtClean="0">
                          <a:latin typeface="Adobe Garamond Pro Bold" pitchFamily="18" charset="0"/>
                        </a:rPr>
                        <a:t>  versus mistrust</a:t>
                      </a:r>
                    </a:p>
                    <a:p>
                      <a:r>
                        <a:rPr lang="en-US" baseline="0" dirty="0" smtClean="0">
                          <a:latin typeface="Adobe Garamond Pro Bold" pitchFamily="18" charset="0"/>
                        </a:rPr>
                        <a:t>Positive resolution: trust people</a:t>
                      </a:r>
                    </a:p>
                    <a:p>
                      <a:r>
                        <a:rPr lang="en-US" baseline="0" dirty="0" smtClean="0">
                          <a:latin typeface="Adobe Garamond Pro Bold" pitchFamily="18" charset="0"/>
                        </a:rPr>
                        <a:t>Negative resolution : withdrawal</a:t>
                      </a:r>
                      <a:endParaRPr lang="en-US" dirty="0">
                        <a:latin typeface="Adobe Garamond Pro Bold" pitchFamily="18" charset="0"/>
                      </a:endParaRPr>
                    </a:p>
                  </a:txBody>
                  <a:tcPr/>
                </a:tc>
              </a:tr>
              <a:tr h="1195282">
                <a:tc>
                  <a:txBody>
                    <a:bodyPr/>
                    <a:lstStyle/>
                    <a:p>
                      <a:r>
                        <a:rPr lang="en-US" dirty="0" smtClean="0">
                          <a:latin typeface="Adobe Garamond Pro Bold" pitchFamily="18" charset="0"/>
                        </a:rPr>
                        <a:t>Early</a:t>
                      </a:r>
                      <a:r>
                        <a:rPr lang="en-US" baseline="0" dirty="0" smtClean="0">
                          <a:latin typeface="Adobe Garamond Pro Bold" pitchFamily="18" charset="0"/>
                        </a:rPr>
                        <a:t> childhood</a:t>
                      </a:r>
                      <a:endParaRPr lang="en-US" dirty="0">
                        <a:latin typeface="Adobe Garamond Pro Bold" pitchFamily="18" charset="0"/>
                      </a:endParaRPr>
                    </a:p>
                  </a:txBody>
                  <a:tcPr/>
                </a:tc>
                <a:tc>
                  <a:txBody>
                    <a:bodyPr/>
                    <a:lstStyle/>
                    <a:p>
                      <a:r>
                        <a:rPr lang="en-US" dirty="0" smtClean="0">
                          <a:latin typeface="Adobe Garamond Pro Bold" pitchFamily="18" charset="0"/>
                        </a:rPr>
                        <a:t>1.5</a:t>
                      </a:r>
                      <a:r>
                        <a:rPr lang="en-US" baseline="0" dirty="0" smtClean="0">
                          <a:latin typeface="Adobe Garamond Pro Bold" pitchFamily="18" charset="0"/>
                        </a:rPr>
                        <a:t> – 3 yrs</a:t>
                      </a:r>
                      <a:endParaRPr lang="en-US" dirty="0">
                        <a:latin typeface="Adobe Garamond Pro Bold" pitchFamily="18" charset="0"/>
                      </a:endParaRPr>
                    </a:p>
                  </a:txBody>
                  <a:tcPr/>
                </a:tc>
                <a:tc>
                  <a:txBody>
                    <a:bodyPr/>
                    <a:lstStyle/>
                    <a:p>
                      <a:r>
                        <a:rPr lang="en-US" dirty="0" smtClean="0">
                          <a:latin typeface="Adobe Garamond Pro Bold" pitchFamily="18" charset="0"/>
                        </a:rPr>
                        <a:t>Autonomy VS shame &amp;</a:t>
                      </a:r>
                      <a:r>
                        <a:rPr lang="en-US" baseline="0" dirty="0" smtClean="0">
                          <a:latin typeface="Adobe Garamond Pro Bold" pitchFamily="18" charset="0"/>
                        </a:rPr>
                        <a:t> doubt</a:t>
                      </a:r>
                    </a:p>
                    <a:p>
                      <a:r>
                        <a:rPr lang="en-US" baseline="0" dirty="0" smtClean="0">
                          <a:latin typeface="Adobe Garamond Pro Bold" pitchFamily="18" charset="0"/>
                        </a:rPr>
                        <a:t>Positive resolution: self control &amp; cooperative</a:t>
                      </a:r>
                    </a:p>
                    <a:p>
                      <a:r>
                        <a:rPr lang="en-US" baseline="0" dirty="0" smtClean="0">
                          <a:latin typeface="Adobe Garamond Pro Bold" pitchFamily="18" charset="0"/>
                        </a:rPr>
                        <a:t>Negative resolution : compulsive , defiance (</a:t>
                      </a:r>
                      <a:r>
                        <a:rPr kumimoji="0" lang="ar-JO" kern="1200" dirty="0" smtClean="0">
                          <a:solidFill>
                            <a:schemeClr val="dk1"/>
                          </a:solidFill>
                          <a:effectLst/>
                          <a:latin typeface="+mn-lt"/>
                          <a:ea typeface="+mn-ea"/>
                          <a:cs typeface="+mn-cs"/>
                        </a:rPr>
                        <a:t>تحد</a:t>
                      </a:r>
                      <a:r>
                        <a:rPr kumimoji="0" lang="en-US" kern="1200" dirty="0" smtClean="0">
                          <a:solidFill>
                            <a:schemeClr val="dk1"/>
                          </a:solidFill>
                          <a:effectLst/>
                          <a:latin typeface="+mn-lt"/>
                          <a:ea typeface="+mn-ea"/>
                          <a:cs typeface="+mn-cs"/>
                        </a:rPr>
                        <a:t>)</a:t>
                      </a:r>
                      <a:endParaRPr lang="en-US" dirty="0" smtClean="0">
                        <a:latin typeface="Adobe Garamond Pro Bold" pitchFamily="18" charset="0"/>
                      </a:endParaRPr>
                    </a:p>
                    <a:p>
                      <a:endParaRPr lang="en-US" dirty="0">
                        <a:latin typeface="Adobe Garamond Pro Bold" pitchFamily="18" charset="0"/>
                      </a:endParaRPr>
                    </a:p>
                  </a:txBody>
                  <a:tcPr/>
                </a:tc>
              </a:tr>
              <a:tr h="1471116">
                <a:tc>
                  <a:txBody>
                    <a:bodyPr/>
                    <a:lstStyle/>
                    <a:p>
                      <a:r>
                        <a:rPr lang="en-US" dirty="0" smtClean="0">
                          <a:latin typeface="Adobe Garamond Pro Bold" pitchFamily="18" charset="0"/>
                        </a:rPr>
                        <a:t>Late childhood</a:t>
                      </a:r>
                      <a:endParaRPr lang="en-US" dirty="0">
                        <a:latin typeface="Adobe Garamond Pro Bold" pitchFamily="18" charset="0"/>
                      </a:endParaRPr>
                    </a:p>
                  </a:txBody>
                  <a:tcPr/>
                </a:tc>
                <a:tc>
                  <a:txBody>
                    <a:bodyPr/>
                    <a:lstStyle/>
                    <a:p>
                      <a:r>
                        <a:rPr lang="en-US" dirty="0" smtClean="0">
                          <a:latin typeface="Adobe Garamond Pro Bold" pitchFamily="18" charset="0"/>
                        </a:rPr>
                        <a:t>3 -5 years</a:t>
                      </a:r>
                      <a:endParaRPr lang="en-US" dirty="0">
                        <a:latin typeface="Adobe Garamond Pro Bold" pitchFamily="18" charset="0"/>
                      </a:endParaRPr>
                    </a:p>
                  </a:txBody>
                  <a:tcPr/>
                </a:tc>
                <a:tc>
                  <a:txBody>
                    <a:bodyPr/>
                    <a:lstStyle/>
                    <a:p>
                      <a:r>
                        <a:rPr lang="en-US" dirty="0" smtClean="0">
                          <a:latin typeface="Adobe Garamond Pro Bold" pitchFamily="18" charset="0"/>
                        </a:rPr>
                        <a:t>Initiative VS guilt</a:t>
                      </a:r>
                    </a:p>
                    <a:p>
                      <a:r>
                        <a:rPr lang="en-US" baseline="0" dirty="0" smtClean="0">
                          <a:latin typeface="Adobe Garamond Pro Bold" pitchFamily="18" charset="0"/>
                        </a:rPr>
                        <a:t>Positive resolution: assertive and influence environment</a:t>
                      </a:r>
                    </a:p>
                    <a:p>
                      <a:r>
                        <a:rPr lang="en-US" baseline="0" dirty="0" smtClean="0">
                          <a:latin typeface="Adobe Garamond Pro Bold" pitchFamily="18" charset="0"/>
                        </a:rPr>
                        <a:t>Negative resolution : no of self-confidence, pessimism and fear of wrongdoing</a:t>
                      </a:r>
                      <a:endParaRPr lang="en-US" dirty="0" smtClean="0">
                        <a:latin typeface="Adobe Garamond Pro Bold" pitchFamily="18" charset="0"/>
                      </a:endParaRPr>
                    </a:p>
                    <a:p>
                      <a:endParaRPr lang="en-US" dirty="0">
                        <a:latin typeface="Adobe Garamond Pro Bold" pitchFamily="18" charset="0"/>
                      </a:endParaRPr>
                    </a:p>
                  </a:txBody>
                  <a:tcPr/>
                </a:tc>
              </a:tr>
              <a:tr h="1195282">
                <a:tc>
                  <a:txBody>
                    <a:bodyPr/>
                    <a:lstStyle/>
                    <a:p>
                      <a:r>
                        <a:rPr lang="en-US" dirty="0" smtClean="0">
                          <a:latin typeface="Adobe Garamond Pro Bold" pitchFamily="18" charset="0"/>
                        </a:rPr>
                        <a:t>School</a:t>
                      </a:r>
                      <a:r>
                        <a:rPr lang="en-US" baseline="0" dirty="0" smtClean="0">
                          <a:latin typeface="Adobe Garamond Pro Bold" pitchFamily="18" charset="0"/>
                        </a:rPr>
                        <a:t> age</a:t>
                      </a:r>
                      <a:endParaRPr lang="en-US" dirty="0">
                        <a:latin typeface="Adobe Garamond Pro Bold" pitchFamily="18" charset="0"/>
                      </a:endParaRPr>
                    </a:p>
                  </a:txBody>
                  <a:tcPr/>
                </a:tc>
                <a:tc>
                  <a:txBody>
                    <a:bodyPr/>
                    <a:lstStyle/>
                    <a:p>
                      <a:r>
                        <a:rPr lang="en-US" dirty="0" smtClean="0">
                          <a:latin typeface="Adobe Garamond Pro Bold" pitchFamily="18" charset="0"/>
                        </a:rPr>
                        <a:t>6 – 12 yrs</a:t>
                      </a:r>
                      <a:endParaRPr lang="en-US" dirty="0">
                        <a:latin typeface="Adobe Garamond Pro Bold" pitchFamily="18" charset="0"/>
                      </a:endParaRPr>
                    </a:p>
                  </a:txBody>
                  <a:tcPr/>
                </a:tc>
                <a:tc>
                  <a:txBody>
                    <a:bodyPr/>
                    <a:lstStyle/>
                    <a:p>
                      <a:r>
                        <a:rPr lang="en-US" dirty="0" smtClean="0">
                          <a:latin typeface="Adobe Garamond Pro Bold" pitchFamily="18" charset="0"/>
                        </a:rPr>
                        <a:t>Industry VS inferiority</a:t>
                      </a:r>
                    </a:p>
                    <a:p>
                      <a:r>
                        <a:rPr lang="en-US" baseline="0" dirty="0" smtClean="0">
                          <a:latin typeface="Adobe Garamond Pro Bold" pitchFamily="18" charset="0"/>
                        </a:rPr>
                        <a:t>Positive resolution:  competence, creative </a:t>
                      </a:r>
                    </a:p>
                    <a:p>
                      <a:r>
                        <a:rPr lang="en-US" baseline="0" dirty="0" smtClean="0">
                          <a:latin typeface="Adobe Garamond Pro Bold" pitchFamily="18" charset="0"/>
                        </a:rPr>
                        <a:t>Negative resolution : withdrawal, loss of hope</a:t>
                      </a:r>
                      <a:endParaRPr lang="en-US" dirty="0" smtClean="0">
                        <a:latin typeface="Adobe Garamond Pro Bold" pitchFamily="18" charset="0"/>
                      </a:endParaRPr>
                    </a:p>
                    <a:p>
                      <a:endParaRPr lang="en-US" dirty="0">
                        <a:latin typeface="Adobe Garamond Pro Bold" pitchFamily="18" charset="0"/>
                      </a:endParaRPr>
                    </a:p>
                  </a:txBody>
                  <a:tcPr/>
                </a:tc>
              </a:tr>
            </a:tbl>
          </a:graphicData>
        </a:graphic>
      </p:graphicFrame>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graphicFrame>
        <p:nvGraphicFramePr>
          <p:cNvPr id="4" name="Table 3"/>
          <p:cNvGraphicFramePr>
            <a:graphicFrameLocks noGrp="1"/>
          </p:cNvGraphicFramePr>
          <p:nvPr/>
        </p:nvGraphicFramePr>
        <p:xfrm>
          <a:off x="152399" y="1371600"/>
          <a:ext cx="8991601" cy="5547856"/>
        </p:xfrm>
        <a:graphic>
          <a:graphicData uri="http://schemas.openxmlformats.org/drawingml/2006/table">
            <a:tbl>
              <a:tblPr firstRow="1" bandRow="1">
                <a:tableStyleId>{5C22544A-7EE6-4342-B048-85BDC9FD1C3A}</a:tableStyleId>
              </a:tblPr>
              <a:tblGrid>
                <a:gridCol w="1530486"/>
                <a:gridCol w="2104417"/>
                <a:gridCol w="5356698"/>
              </a:tblGrid>
              <a:tr h="488256">
                <a:tc>
                  <a:txBody>
                    <a:bodyPr/>
                    <a:lstStyle/>
                    <a:p>
                      <a:r>
                        <a:rPr lang="en-US" dirty="0" smtClean="0">
                          <a:latin typeface="Adobe Garamond Pro Bold" pitchFamily="18" charset="0"/>
                        </a:rPr>
                        <a:t>Stage</a:t>
                      </a:r>
                      <a:endParaRPr lang="en-US" dirty="0">
                        <a:latin typeface="Adobe Garamond Pro Bold" pitchFamily="18" charset="0"/>
                      </a:endParaRPr>
                    </a:p>
                  </a:txBody>
                  <a:tcPr/>
                </a:tc>
                <a:tc>
                  <a:txBody>
                    <a:bodyPr/>
                    <a:lstStyle/>
                    <a:p>
                      <a:r>
                        <a:rPr lang="en-US" dirty="0" smtClean="0">
                          <a:latin typeface="Adobe Garamond Pro Bold" pitchFamily="18" charset="0"/>
                        </a:rPr>
                        <a:t>Age</a:t>
                      </a:r>
                      <a:endParaRPr lang="en-US" dirty="0">
                        <a:latin typeface="Adobe Garamond Pro Bold" pitchFamily="18" charset="0"/>
                      </a:endParaRPr>
                    </a:p>
                  </a:txBody>
                  <a:tcPr/>
                </a:tc>
                <a:tc>
                  <a:txBody>
                    <a:bodyPr/>
                    <a:lstStyle/>
                    <a:p>
                      <a:r>
                        <a:rPr lang="en-US" dirty="0" smtClean="0">
                          <a:latin typeface="Adobe Garamond Pro Bold" pitchFamily="18" charset="0"/>
                        </a:rPr>
                        <a:t>Task</a:t>
                      </a:r>
                      <a:endParaRPr lang="en-US" dirty="0">
                        <a:latin typeface="Adobe Garamond Pro Bold" pitchFamily="18" charset="0"/>
                      </a:endParaRPr>
                    </a:p>
                  </a:txBody>
                  <a:tcPr/>
                </a:tc>
              </a:tr>
              <a:tr h="842744">
                <a:tc>
                  <a:txBody>
                    <a:bodyPr/>
                    <a:lstStyle/>
                    <a:p>
                      <a:r>
                        <a:rPr lang="en-US" dirty="0" smtClean="0">
                          <a:latin typeface="Adobe Garamond Pro Bold" pitchFamily="18" charset="0"/>
                        </a:rPr>
                        <a:t>Adolescence</a:t>
                      </a:r>
                      <a:endParaRPr lang="en-US" dirty="0">
                        <a:latin typeface="Adobe Garamond Pro Bold" pitchFamily="18" charset="0"/>
                      </a:endParaRPr>
                    </a:p>
                  </a:txBody>
                  <a:tcPr/>
                </a:tc>
                <a:tc>
                  <a:txBody>
                    <a:bodyPr/>
                    <a:lstStyle/>
                    <a:p>
                      <a:r>
                        <a:rPr lang="en-US" dirty="0" smtClean="0">
                          <a:latin typeface="Adobe Garamond Pro Bold" pitchFamily="18" charset="0"/>
                        </a:rPr>
                        <a:t>12-20 yrs</a:t>
                      </a:r>
                      <a:endParaRPr lang="en-US" dirty="0">
                        <a:latin typeface="Adobe Garamond Pro Bold" pitchFamily="18" charset="0"/>
                      </a:endParaRPr>
                    </a:p>
                  </a:txBody>
                  <a:tcPr/>
                </a:tc>
                <a:tc>
                  <a:txBody>
                    <a:bodyPr/>
                    <a:lstStyle/>
                    <a:p>
                      <a:r>
                        <a:rPr lang="en-US" dirty="0" smtClean="0">
                          <a:latin typeface="Adobe Garamond Pro Bold" pitchFamily="18" charset="0"/>
                        </a:rPr>
                        <a:t>Identity</a:t>
                      </a:r>
                      <a:r>
                        <a:rPr lang="en-US" baseline="0" dirty="0" smtClean="0">
                          <a:latin typeface="Adobe Garamond Pro Bold" pitchFamily="18" charset="0"/>
                        </a:rPr>
                        <a:t> VS role confusion</a:t>
                      </a:r>
                    </a:p>
                    <a:p>
                      <a:r>
                        <a:rPr kumimoji="0" lang="en-US" kern="1200" baseline="0" dirty="0" smtClean="0">
                          <a:solidFill>
                            <a:schemeClr val="dk1"/>
                          </a:solidFill>
                          <a:latin typeface="Adobe Garamond Pro Bold" pitchFamily="18" charset="0"/>
                          <a:ea typeface="+mn-ea"/>
                          <a:cs typeface="+mn-cs"/>
                        </a:rPr>
                        <a:t>Positive resolution:  Coherent sense of self &amp; plans to actualize one’s  abilities</a:t>
                      </a:r>
                    </a:p>
                    <a:p>
                      <a:r>
                        <a:rPr lang="en-US" baseline="0" dirty="0" smtClean="0">
                          <a:latin typeface="Adobe Garamond Pro Bold" pitchFamily="18" charset="0"/>
                        </a:rPr>
                        <a:t>Negative resolution :  confusion &amp; antisocial behavior</a:t>
                      </a:r>
                      <a:endParaRPr lang="en-US" dirty="0" smtClean="0">
                        <a:latin typeface="Adobe Garamond Pro Bold" pitchFamily="18" charset="0"/>
                      </a:endParaRPr>
                    </a:p>
                  </a:txBody>
                  <a:tcPr/>
                </a:tc>
              </a:tr>
              <a:tr h="842744">
                <a:tc>
                  <a:txBody>
                    <a:bodyPr/>
                    <a:lstStyle/>
                    <a:p>
                      <a:r>
                        <a:rPr lang="en-US" dirty="0" smtClean="0">
                          <a:latin typeface="Adobe Garamond Pro Bold" pitchFamily="18" charset="0"/>
                        </a:rPr>
                        <a:t>Young Adulthood</a:t>
                      </a:r>
                      <a:endParaRPr lang="en-US" dirty="0">
                        <a:latin typeface="Adobe Garamond Pro Bold" pitchFamily="18" charset="0"/>
                      </a:endParaRPr>
                    </a:p>
                  </a:txBody>
                  <a:tcPr/>
                </a:tc>
                <a:tc>
                  <a:txBody>
                    <a:bodyPr/>
                    <a:lstStyle/>
                    <a:p>
                      <a:r>
                        <a:rPr lang="en-US" dirty="0" smtClean="0">
                          <a:latin typeface="Adobe Garamond Pro Bold" pitchFamily="18" charset="0"/>
                        </a:rPr>
                        <a:t>18</a:t>
                      </a:r>
                      <a:r>
                        <a:rPr lang="en-US" baseline="0" dirty="0" smtClean="0">
                          <a:latin typeface="Adobe Garamond Pro Bold" pitchFamily="18" charset="0"/>
                        </a:rPr>
                        <a:t> – 25 yrs</a:t>
                      </a:r>
                      <a:endParaRPr lang="en-US" dirty="0">
                        <a:latin typeface="Adobe Garamond Pro Bold" pitchFamily="18" charset="0"/>
                      </a:endParaRPr>
                    </a:p>
                  </a:txBody>
                  <a:tcPr/>
                </a:tc>
                <a:tc>
                  <a:txBody>
                    <a:bodyPr/>
                    <a:lstStyle/>
                    <a:p>
                      <a:r>
                        <a:rPr lang="en-US" dirty="0" smtClean="0">
                          <a:latin typeface="Adobe Garamond Pro Bold" pitchFamily="18" charset="0"/>
                        </a:rPr>
                        <a:t>Intimacy</a:t>
                      </a:r>
                      <a:r>
                        <a:rPr lang="en-US" baseline="0" dirty="0" smtClean="0">
                          <a:latin typeface="Adobe Garamond Pro Bold" pitchFamily="18" charset="0"/>
                        </a:rPr>
                        <a:t> VS isolation</a:t>
                      </a:r>
                    </a:p>
                    <a:p>
                      <a:r>
                        <a:rPr lang="en-US" baseline="0" dirty="0" smtClean="0">
                          <a:latin typeface="Adobe Garamond Pro Bold" pitchFamily="18" charset="0"/>
                        </a:rPr>
                        <a:t>Positive resolution: Intimate relationship &amp; commitment to work &amp; relationship</a:t>
                      </a:r>
                    </a:p>
                    <a:p>
                      <a:r>
                        <a:rPr lang="en-US" baseline="0" dirty="0" smtClean="0">
                          <a:latin typeface="Adobe Garamond Pro Bold" pitchFamily="18" charset="0"/>
                        </a:rPr>
                        <a:t>Negative resolution : avoidance</a:t>
                      </a:r>
                      <a:endParaRPr lang="en-US" dirty="0" smtClean="0">
                        <a:latin typeface="Adobe Garamond Pro Bold" pitchFamily="18" charset="0"/>
                      </a:endParaRPr>
                    </a:p>
                    <a:p>
                      <a:endParaRPr lang="en-US" dirty="0">
                        <a:latin typeface="Adobe Garamond Pro Bold" pitchFamily="18" charset="0"/>
                      </a:endParaRPr>
                    </a:p>
                  </a:txBody>
                  <a:tcPr/>
                </a:tc>
              </a:tr>
              <a:tr h="1203920">
                <a:tc>
                  <a:txBody>
                    <a:bodyPr/>
                    <a:lstStyle/>
                    <a:p>
                      <a:r>
                        <a:rPr lang="en-US" dirty="0" smtClean="0">
                          <a:latin typeface="Adobe Garamond Pro Bold" pitchFamily="18" charset="0"/>
                        </a:rPr>
                        <a:t>Adulthood</a:t>
                      </a:r>
                      <a:endParaRPr lang="en-US" dirty="0">
                        <a:latin typeface="Adobe Garamond Pro Bold" pitchFamily="18" charset="0"/>
                      </a:endParaRPr>
                    </a:p>
                  </a:txBody>
                  <a:tcPr/>
                </a:tc>
                <a:tc>
                  <a:txBody>
                    <a:bodyPr/>
                    <a:lstStyle/>
                    <a:p>
                      <a:r>
                        <a:rPr lang="en-US" dirty="0" smtClean="0">
                          <a:latin typeface="Adobe Garamond Pro Bold" pitchFamily="18" charset="0"/>
                        </a:rPr>
                        <a:t>25 -65 years</a:t>
                      </a:r>
                      <a:endParaRPr lang="en-US" dirty="0">
                        <a:latin typeface="Adobe Garamond Pro Bold" pitchFamily="18" charset="0"/>
                      </a:endParaRPr>
                    </a:p>
                  </a:txBody>
                  <a:tcPr/>
                </a:tc>
                <a:tc>
                  <a:txBody>
                    <a:bodyPr/>
                    <a:lstStyle/>
                    <a:p>
                      <a:r>
                        <a:rPr lang="en-US" dirty="0" err="1" smtClean="0">
                          <a:latin typeface="Adobe Garamond Pro Bold" pitchFamily="18" charset="0"/>
                        </a:rPr>
                        <a:t>Generativity</a:t>
                      </a:r>
                      <a:r>
                        <a:rPr lang="en-US" dirty="0" smtClean="0">
                          <a:latin typeface="Adobe Garamond Pro Bold" pitchFamily="18" charset="0"/>
                        </a:rPr>
                        <a:t> VS stagnation</a:t>
                      </a:r>
                    </a:p>
                    <a:p>
                      <a:r>
                        <a:rPr lang="en-US" baseline="0" dirty="0" smtClean="0">
                          <a:latin typeface="Adobe Garamond Pro Bold" pitchFamily="18" charset="0"/>
                        </a:rPr>
                        <a:t>Positive resolution: concern for others</a:t>
                      </a:r>
                    </a:p>
                    <a:p>
                      <a:r>
                        <a:rPr lang="en-US" baseline="0" dirty="0" smtClean="0">
                          <a:latin typeface="Adobe Garamond Pro Bold" pitchFamily="18" charset="0"/>
                        </a:rPr>
                        <a:t>Negative resolution : Self-indulgence</a:t>
                      </a:r>
                      <a:endParaRPr lang="en-US" dirty="0" smtClean="0">
                        <a:latin typeface="Adobe Garamond Pro Bold" pitchFamily="18" charset="0"/>
                      </a:endParaRPr>
                    </a:p>
                    <a:p>
                      <a:endParaRPr lang="en-US" dirty="0">
                        <a:latin typeface="Adobe Garamond Pro Bold" pitchFamily="18" charset="0"/>
                      </a:endParaRPr>
                    </a:p>
                  </a:txBody>
                  <a:tcPr/>
                </a:tc>
              </a:tr>
              <a:tr h="1203920">
                <a:tc>
                  <a:txBody>
                    <a:bodyPr/>
                    <a:lstStyle/>
                    <a:p>
                      <a:r>
                        <a:rPr lang="en-US" dirty="0" smtClean="0">
                          <a:latin typeface="Adobe Garamond Pro Bold" pitchFamily="18" charset="0"/>
                        </a:rPr>
                        <a:t>Maturity</a:t>
                      </a:r>
                      <a:endParaRPr lang="en-US" dirty="0">
                        <a:latin typeface="Adobe Garamond Pro Bold" pitchFamily="18" charset="0"/>
                      </a:endParaRPr>
                    </a:p>
                  </a:txBody>
                  <a:tcPr/>
                </a:tc>
                <a:tc>
                  <a:txBody>
                    <a:bodyPr/>
                    <a:lstStyle/>
                    <a:p>
                      <a:r>
                        <a:rPr lang="en-US" dirty="0" smtClean="0">
                          <a:latin typeface="Adobe Garamond Pro Bold" pitchFamily="18" charset="0"/>
                        </a:rPr>
                        <a:t>65 yrs to  death</a:t>
                      </a:r>
                      <a:endParaRPr lang="en-US" dirty="0">
                        <a:latin typeface="Adobe Garamond Pro Bold" pitchFamily="18" charset="0"/>
                      </a:endParaRPr>
                    </a:p>
                  </a:txBody>
                  <a:tcPr/>
                </a:tc>
                <a:tc>
                  <a:txBody>
                    <a:bodyPr/>
                    <a:lstStyle/>
                    <a:p>
                      <a:r>
                        <a:rPr lang="en-US" dirty="0" smtClean="0">
                          <a:latin typeface="Adobe Garamond Pro Bold" pitchFamily="18" charset="0"/>
                        </a:rPr>
                        <a:t>Integrity VS despair</a:t>
                      </a:r>
                    </a:p>
                    <a:p>
                      <a:r>
                        <a:rPr lang="en-US" baseline="0" dirty="0" smtClean="0">
                          <a:latin typeface="Adobe Garamond Pro Bold" pitchFamily="18" charset="0"/>
                        </a:rPr>
                        <a:t>Positive resolution:  Acceptance one’s life and death</a:t>
                      </a:r>
                    </a:p>
                    <a:p>
                      <a:r>
                        <a:rPr lang="en-US" baseline="0" dirty="0" smtClean="0">
                          <a:latin typeface="Adobe Garamond Pro Bold" pitchFamily="18" charset="0"/>
                        </a:rPr>
                        <a:t>Negative resolution : contempt for others</a:t>
                      </a:r>
                      <a:endParaRPr lang="en-US" dirty="0" smtClean="0">
                        <a:latin typeface="Adobe Garamond Pro Bold" pitchFamily="18" charset="0"/>
                      </a:endParaRPr>
                    </a:p>
                    <a:p>
                      <a:endParaRPr lang="en-US" dirty="0">
                        <a:latin typeface="Adobe Garamond Pro Bold" pitchFamily="18" charset="0"/>
                      </a:endParaRPr>
                    </a:p>
                  </a:txBody>
                  <a:tcPr/>
                </a:tc>
              </a:tr>
            </a:tbl>
          </a:graphicData>
        </a:graphic>
      </p:graphicFrame>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marL="457200" indent="-457200">
              <a:spcBef>
                <a:spcPct val="20000"/>
              </a:spcBef>
              <a:buClr>
                <a:srgbClr val="A50021"/>
              </a:buClr>
              <a:buSzPct val="75000"/>
              <a:buNone/>
            </a:pPr>
            <a:r>
              <a:rPr lang="en-US" altLang="ar-SA" sz="2800" b="1" dirty="0" smtClean="0">
                <a:solidFill>
                  <a:srgbClr val="000000"/>
                </a:solidFill>
                <a:latin typeface="Constantia" panose="02030602050306030303" pitchFamily="18" charset="0"/>
                <a:cs typeface="Arial" charset="0"/>
              </a:rPr>
              <a:t>Infancy (trust </a:t>
            </a:r>
            <a:r>
              <a:rPr lang="en-US" altLang="ar-SA" sz="2800" b="1" dirty="0" err="1" smtClean="0">
                <a:solidFill>
                  <a:srgbClr val="000000"/>
                </a:solidFill>
                <a:latin typeface="Constantia" panose="02030602050306030303" pitchFamily="18" charset="0"/>
                <a:cs typeface="Arial" charset="0"/>
              </a:rPr>
              <a:t>vs</a:t>
            </a:r>
            <a:r>
              <a:rPr lang="en-US" altLang="ar-SA" sz="2800" b="1" dirty="0" smtClean="0">
                <a:solidFill>
                  <a:srgbClr val="000000"/>
                </a:solidFill>
                <a:latin typeface="Constantia" panose="02030602050306030303" pitchFamily="18" charset="0"/>
                <a:cs typeface="Arial" charset="0"/>
              </a:rPr>
              <a:t> mistrust)</a:t>
            </a:r>
          </a:p>
          <a:p>
            <a:pPr marL="457200" indent="-457200">
              <a:spcBef>
                <a:spcPct val="20000"/>
              </a:spcBef>
              <a:spcAft>
                <a:spcPct val="20000"/>
              </a:spcAft>
              <a:buClr>
                <a:srgbClr val="A50021"/>
              </a:buClr>
              <a:buSzPct val="75000"/>
              <a:buFont typeface="Wingdings" pitchFamily="2" charset="2"/>
              <a:buChar char="n"/>
            </a:pPr>
            <a:r>
              <a:rPr lang="en-US" altLang="ar-SA" sz="2400" dirty="0" smtClean="0">
                <a:solidFill>
                  <a:srgbClr val="000000"/>
                </a:solidFill>
                <a:latin typeface="Constantia" panose="02030602050306030303" pitchFamily="18" charset="0"/>
                <a:cs typeface="Arial" charset="0"/>
              </a:rPr>
              <a:t>Child develops a belief that the environment can be counted on to meet his or her basic physiological and social needs. </a:t>
            </a:r>
          </a:p>
          <a:p>
            <a:pPr marL="457200" indent="-457200">
              <a:spcBef>
                <a:spcPct val="20000"/>
              </a:spcBef>
              <a:spcAft>
                <a:spcPct val="20000"/>
              </a:spcAft>
              <a:buClr>
                <a:srgbClr val="A50021"/>
              </a:buClr>
              <a:buSzPct val="75000"/>
              <a:buFont typeface="Wingdings" pitchFamily="2" charset="2"/>
              <a:buChar char="n"/>
            </a:pPr>
            <a:endParaRPr lang="en-US" altLang="ar-SA" sz="2400" dirty="0" smtClean="0">
              <a:solidFill>
                <a:srgbClr val="000000"/>
              </a:solidFill>
              <a:latin typeface="Constantia" panose="02030602050306030303" pitchFamily="18" charset="0"/>
              <a:cs typeface="Arial" charset="0"/>
            </a:endParaRPr>
          </a:p>
          <a:p>
            <a:pPr marL="457200" indent="-457200">
              <a:spcBef>
                <a:spcPct val="20000"/>
              </a:spcBef>
              <a:spcAft>
                <a:spcPct val="20000"/>
              </a:spcAft>
              <a:buClr>
                <a:srgbClr val="A50021"/>
              </a:buClr>
              <a:buSzPct val="75000"/>
              <a:buFont typeface="Wingdings" pitchFamily="2" charset="2"/>
              <a:buChar char="n"/>
            </a:pPr>
            <a:r>
              <a:rPr lang="en-US" altLang="ar-SA" sz="2400" dirty="0" smtClean="0">
                <a:solidFill>
                  <a:srgbClr val="000000"/>
                </a:solidFill>
                <a:latin typeface="Constantia" panose="02030602050306030303" pitchFamily="18" charset="0"/>
                <a:cs typeface="Arial" charset="0"/>
              </a:rPr>
              <a:t> if an infant’s physical and emotional needs are met in a timely manner through warm and nurturing interactions with a </a:t>
            </a:r>
            <a:r>
              <a:rPr lang="en-US" altLang="ar-SA" sz="2400" b="1" i="1" dirty="0" smtClean="0">
                <a:solidFill>
                  <a:srgbClr val="000000"/>
                </a:solidFill>
                <a:latin typeface="Constantia" panose="02030602050306030303" pitchFamily="18" charset="0"/>
                <a:cs typeface="Arial" charset="0"/>
              </a:rPr>
              <a:t>consistent, predictable and reliable </a:t>
            </a:r>
            <a:r>
              <a:rPr lang="en-US" altLang="ar-SA" sz="2400" dirty="0" smtClean="0">
                <a:solidFill>
                  <a:srgbClr val="000000"/>
                </a:solidFill>
                <a:latin typeface="Constantia" panose="02030602050306030303" pitchFamily="18" charset="0"/>
                <a:cs typeface="Arial" charset="0"/>
              </a:rPr>
              <a:t>caregiver, he begins to sense that the world is trustworthy and good. This will lead to development of</a:t>
            </a:r>
            <a:r>
              <a:rPr lang="en-US" altLang="ar-SA" sz="2400" b="1" i="1" dirty="0" smtClean="0">
                <a:solidFill>
                  <a:srgbClr val="000000"/>
                </a:solidFill>
                <a:latin typeface="Constantia" panose="02030602050306030303" pitchFamily="18" charset="0"/>
                <a:cs typeface="Arial" charset="0"/>
              </a:rPr>
              <a:t> hope </a:t>
            </a:r>
            <a:r>
              <a:rPr lang="en-US" altLang="ar-SA" sz="2400" dirty="0" smtClean="0">
                <a:solidFill>
                  <a:srgbClr val="000000"/>
                </a:solidFill>
                <a:latin typeface="Constantia" panose="02030602050306030303" pitchFamily="18" charset="0"/>
                <a:cs typeface="Arial" charset="0"/>
              </a:rPr>
              <a:t>that if new crises arise there will be people to support </a:t>
            </a:r>
          </a:p>
          <a:p>
            <a:pPr marL="457200" indent="-457200">
              <a:spcBef>
                <a:spcPct val="20000"/>
              </a:spcBef>
              <a:spcAft>
                <a:spcPct val="20000"/>
              </a:spcAft>
              <a:buClr>
                <a:srgbClr val="A50021"/>
              </a:buClr>
              <a:buSzPct val="75000"/>
              <a:buFont typeface="Wingdings" pitchFamily="2" charset="2"/>
              <a:buChar char="n"/>
            </a:pPr>
            <a:endParaRPr lang="en-US" sz="2400" dirty="0" smtClean="0"/>
          </a:p>
          <a:p>
            <a:pPr marL="457200" indent="-457200">
              <a:spcBef>
                <a:spcPct val="20000"/>
              </a:spcBef>
              <a:spcAft>
                <a:spcPct val="20000"/>
              </a:spcAft>
              <a:buClr>
                <a:srgbClr val="A50021"/>
              </a:buClr>
              <a:buSzPct val="75000"/>
              <a:buNone/>
            </a:pPr>
            <a:endParaRPr lang="en-US" altLang="ar-SA" sz="2400" dirty="0" smtClean="0">
              <a:solidFill>
                <a:srgbClr val="000000"/>
              </a:solidFill>
              <a:latin typeface="Constantia" panose="02030602050306030303" pitchFamily="18" charset="0"/>
              <a:cs typeface="Arial" charset="0"/>
            </a:endParaRPr>
          </a:p>
          <a:p>
            <a:pPr marL="0" indent="0">
              <a:spcBef>
                <a:spcPct val="20000"/>
              </a:spcBef>
              <a:spcAft>
                <a:spcPct val="20000"/>
              </a:spcAft>
              <a:buClr>
                <a:srgbClr val="A50021"/>
              </a:buClr>
              <a:buSzPct val="75000"/>
              <a:buNone/>
            </a:pPr>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a:latin typeface="Constantia" panose="02030602050306030303" pitchFamily="18" charset="0"/>
                <a:cs typeface="Arial" charset="0"/>
              </a:rPr>
              <a:t>if the care has been harsh or inconsistent, unpredictable and unreliable then the infant will develop a sense of </a:t>
            </a:r>
            <a:r>
              <a:rPr lang="en-US" sz="2400" b="1" i="1" dirty="0">
                <a:latin typeface="Constantia" panose="02030602050306030303" pitchFamily="18" charset="0"/>
                <a:cs typeface="Arial" charset="0"/>
              </a:rPr>
              <a:t>mistrust </a:t>
            </a:r>
            <a:r>
              <a:rPr lang="en-US" sz="2400" dirty="0">
                <a:latin typeface="Constantia" panose="02030602050306030303" pitchFamily="18" charset="0"/>
                <a:cs typeface="Arial" charset="0"/>
              </a:rPr>
              <a:t>and will not have confidence in the world around them or in their abilities to influence </a:t>
            </a:r>
            <a:r>
              <a:rPr lang="en-US" sz="2400" dirty="0" smtClean="0">
                <a:latin typeface="Constantia" panose="02030602050306030303" pitchFamily="18" charset="0"/>
                <a:cs typeface="Arial" charset="0"/>
              </a:rPr>
              <a:t>events</a:t>
            </a:r>
          </a:p>
          <a:p>
            <a:endParaRPr lang="en-US" sz="2400" dirty="0" smtClean="0">
              <a:latin typeface="Constantia" panose="02030602050306030303" pitchFamily="18" charset="0"/>
              <a:cs typeface="Arial" charset="0"/>
            </a:endParaRPr>
          </a:p>
          <a:p>
            <a:r>
              <a:rPr lang="en-US" sz="2400" dirty="0" smtClean="0">
                <a:latin typeface="Constantia" panose="02030602050306030303" pitchFamily="18" charset="0"/>
                <a:cs typeface="Arial" charset="0"/>
              </a:rPr>
              <a:t>The sense </a:t>
            </a:r>
            <a:r>
              <a:rPr lang="en-US" sz="2400" dirty="0">
                <a:latin typeface="Constantia" panose="02030602050306030303" pitchFamily="18" charset="0"/>
                <a:cs typeface="Arial" charset="0"/>
              </a:rPr>
              <a:t>of mistrust </a:t>
            </a:r>
            <a:r>
              <a:rPr lang="en-US" sz="2400" dirty="0" smtClean="0">
                <a:latin typeface="Constantia" panose="02030602050306030303" pitchFamily="18" charset="0"/>
                <a:cs typeface="Arial" charset="0"/>
              </a:rPr>
              <a:t>will be carried with children  to </a:t>
            </a:r>
            <a:r>
              <a:rPr lang="en-US" sz="2400" dirty="0">
                <a:latin typeface="Constantia" panose="02030602050306030303" pitchFamily="18" charset="0"/>
                <a:cs typeface="Arial" charset="0"/>
              </a:rPr>
              <a:t>other relationships. It may result in anxiety, heightened insecurities, and an over feeling of mistrust in the world around them.</a:t>
            </a:r>
          </a:p>
          <a:p>
            <a:endParaRPr lang="en-US" sz="2400" dirty="0">
              <a:latin typeface="Constantia" panose="02030602050306030303" pitchFamily="18" charset="0"/>
              <a:cs typeface="Arial" charset="0"/>
            </a:endParaRPr>
          </a:p>
          <a:p>
            <a:r>
              <a:rPr lang="en-US" sz="2400" b="1" dirty="0" smtClean="0">
                <a:latin typeface="Constantia" panose="02030602050306030303" pitchFamily="18" charset="0"/>
                <a:cs typeface="Arial" charset="0"/>
              </a:rPr>
              <a:t> </a:t>
            </a:r>
            <a:endParaRPr lang="en-US" sz="2400" dirty="0" smtClean="0">
              <a:latin typeface="Constantia" panose="02030602050306030303" pitchFamily="18" charset="0"/>
              <a:cs typeface="Arial" charset="0"/>
            </a:endParaRPr>
          </a:p>
          <a:p>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marL="457200" indent="-457200">
              <a:spcBef>
                <a:spcPct val="20000"/>
              </a:spcBef>
              <a:buClr>
                <a:srgbClr val="A50021"/>
              </a:buClr>
              <a:buSzPct val="75000"/>
              <a:buNone/>
            </a:pPr>
            <a:r>
              <a:rPr lang="en-US" altLang="ar-SA" sz="2800" dirty="0" smtClean="0">
                <a:solidFill>
                  <a:srgbClr val="000000"/>
                </a:solidFill>
                <a:latin typeface="Constantia" panose="02030602050306030303" pitchFamily="18" charset="0"/>
              </a:rPr>
              <a:t>Toddlerhood (Autonomy </a:t>
            </a:r>
            <a:r>
              <a:rPr lang="en-US" altLang="ar-SA" sz="2800" dirty="0" err="1" smtClean="0">
                <a:solidFill>
                  <a:srgbClr val="000000"/>
                </a:solidFill>
                <a:latin typeface="Constantia" panose="02030602050306030303" pitchFamily="18" charset="0"/>
              </a:rPr>
              <a:t>vs</a:t>
            </a:r>
            <a:r>
              <a:rPr lang="en-US" altLang="ar-SA" sz="2800" dirty="0" smtClean="0">
                <a:solidFill>
                  <a:srgbClr val="000000"/>
                </a:solidFill>
                <a:latin typeface="Constantia" panose="02030602050306030303" pitchFamily="18" charset="0"/>
              </a:rPr>
              <a:t> shame and doubt)</a:t>
            </a:r>
          </a:p>
          <a:p>
            <a:pPr marL="457200" indent="-457200">
              <a:spcBef>
                <a:spcPct val="20000"/>
              </a:spcBef>
              <a:buClr>
                <a:srgbClr val="A50021"/>
              </a:buClr>
              <a:buSzPct val="75000"/>
              <a:buFont typeface="Wingdings" pitchFamily="2" charset="2"/>
              <a:buChar char="n"/>
            </a:pPr>
            <a:r>
              <a:rPr lang="en-US" altLang="ar-SA" sz="2400" dirty="0" smtClean="0">
                <a:solidFill>
                  <a:srgbClr val="000000"/>
                </a:solidFill>
                <a:latin typeface="Constantia" panose="02030602050306030303" pitchFamily="18" charset="0"/>
                <a:cs typeface="Arial" charset="0"/>
              </a:rPr>
              <a:t>During this time the child is mobile and looks for his independence  and making choices about what to wear and eat.</a:t>
            </a:r>
          </a:p>
          <a:p>
            <a:pPr marL="457200" indent="-457200">
              <a:spcBef>
                <a:spcPct val="20000"/>
              </a:spcBef>
              <a:buClr>
                <a:srgbClr val="A50021"/>
              </a:buClr>
              <a:buSzPct val="75000"/>
              <a:buFont typeface="Wingdings" pitchFamily="2" charset="2"/>
              <a:buChar char="n"/>
            </a:pPr>
            <a:r>
              <a:rPr lang="en-US" altLang="ar-SA" sz="2400" dirty="0" smtClean="0">
                <a:solidFill>
                  <a:srgbClr val="000000"/>
                </a:solidFill>
                <a:latin typeface="Constantia" panose="02030602050306030303" pitchFamily="18" charset="0"/>
                <a:cs typeface="Arial" charset="0"/>
              </a:rPr>
              <a:t> Child learns what he/she can control and develops a sense of </a:t>
            </a:r>
            <a:r>
              <a:rPr lang="en-US" altLang="ar-SA" sz="2400" u="sng" dirty="0" smtClean="0">
                <a:solidFill>
                  <a:srgbClr val="000000"/>
                </a:solidFill>
                <a:latin typeface="Constantia" panose="02030602050306030303" pitchFamily="18" charset="0"/>
                <a:cs typeface="Arial" charset="0"/>
              </a:rPr>
              <a:t>free will</a:t>
            </a:r>
            <a:r>
              <a:rPr lang="en-US" altLang="ar-SA" sz="2400" dirty="0" smtClean="0">
                <a:solidFill>
                  <a:srgbClr val="000000"/>
                </a:solidFill>
                <a:latin typeface="Constantia" panose="02030602050306030303" pitchFamily="18" charset="0"/>
                <a:cs typeface="Arial" charset="0"/>
              </a:rPr>
              <a:t> and </a:t>
            </a:r>
            <a:r>
              <a:rPr lang="en-US" altLang="ar-SA" sz="2400" dirty="0">
                <a:solidFill>
                  <a:srgbClr val="000000"/>
                </a:solidFill>
                <a:latin typeface="Constantia" panose="02030602050306030303" pitchFamily="18" charset="0"/>
                <a:cs typeface="Arial" charset="0"/>
              </a:rPr>
              <a:t>inappropriate use of self-control </a:t>
            </a:r>
            <a:r>
              <a:rPr lang="en-US" altLang="ar-SA" sz="2400" dirty="0" smtClean="0">
                <a:solidFill>
                  <a:srgbClr val="000000"/>
                </a:solidFill>
                <a:latin typeface="Constantia" panose="02030602050306030303" pitchFamily="18" charset="0"/>
                <a:cs typeface="Arial" charset="0"/>
              </a:rPr>
              <a:t>causes sense of regret and sorrow for.</a:t>
            </a:r>
          </a:p>
          <a:p>
            <a:pPr marL="457200" indent="-457200">
              <a:spcBef>
                <a:spcPct val="20000"/>
              </a:spcBef>
              <a:buClr>
                <a:srgbClr val="A50021"/>
              </a:buClr>
              <a:buSzPct val="75000"/>
              <a:buFont typeface="Wingdings" pitchFamily="2" charset="2"/>
              <a:buChar char="n"/>
            </a:pPr>
            <a:r>
              <a:rPr lang="en-US" sz="2400" dirty="0" smtClean="0">
                <a:solidFill>
                  <a:srgbClr val="000000"/>
                </a:solidFill>
                <a:latin typeface="Constantia" panose="02030602050306030303" pitchFamily="18" charset="0"/>
                <a:cs typeface="Arial" charset="0"/>
              </a:rPr>
              <a:t>According to Erikson  parents  should allow </a:t>
            </a:r>
            <a:r>
              <a:rPr lang="en-US" sz="2400" dirty="0">
                <a:solidFill>
                  <a:srgbClr val="000000"/>
                </a:solidFill>
                <a:latin typeface="Constantia" panose="02030602050306030303" pitchFamily="18" charset="0"/>
                <a:cs typeface="Arial" charset="0"/>
              </a:rPr>
              <a:t>their children to explore the limits of their abilities within an encouraging environment which is tolerant of failure</a:t>
            </a:r>
            <a:r>
              <a:rPr lang="en-US" sz="2400" dirty="0" smtClean="0">
                <a:solidFill>
                  <a:srgbClr val="000000"/>
                </a:solidFill>
                <a:latin typeface="Constantia" panose="02030602050306030303" pitchFamily="18" charset="0"/>
                <a:cs typeface="Arial" charset="0"/>
              </a:rPr>
              <a:t>. Example let the child try to put on clothes until success or  asking for support</a:t>
            </a:r>
            <a:endParaRPr lang="en-US" sz="2400" dirty="0">
              <a:solidFill>
                <a:srgbClr val="000000"/>
              </a:solidFill>
              <a:latin typeface="Constantia" panose="02030602050306030303" pitchFamily="18" charset="0"/>
              <a:cs typeface="Arial" charset="0"/>
            </a:endParaRPr>
          </a:p>
          <a:p>
            <a:pPr marL="457200" indent="-457200">
              <a:spcBef>
                <a:spcPct val="20000"/>
              </a:spcBef>
              <a:buClr>
                <a:srgbClr val="A50021"/>
              </a:buClr>
              <a:buSzPct val="75000"/>
              <a:buFont typeface="Wingdings" pitchFamily="2" charset="2"/>
              <a:buChar char="n"/>
            </a:pPr>
            <a:r>
              <a:rPr lang="en-US" altLang="ar-SA" sz="2400" dirty="0" smtClean="0">
                <a:solidFill>
                  <a:srgbClr val="000000"/>
                </a:solidFill>
                <a:latin typeface="Constantia" panose="02030602050306030303" pitchFamily="18" charset="0"/>
                <a:cs typeface="Arial" charset="0"/>
              </a:rPr>
              <a:t> a positive resolution is the ability to control the body and its function (</a:t>
            </a:r>
            <a:r>
              <a:rPr lang="en-US" altLang="ar-SA" sz="2400" dirty="0" err="1" smtClean="0">
                <a:solidFill>
                  <a:srgbClr val="000000"/>
                </a:solidFill>
                <a:latin typeface="Constantia" panose="02030602050306030303" pitchFamily="18" charset="0"/>
                <a:cs typeface="Arial" charset="0"/>
              </a:rPr>
              <a:t>e.g</a:t>
            </a:r>
            <a:r>
              <a:rPr lang="en-US" altLang="ar-SA" sz="2400" dirty="0" smtClean="0">
                <a:solidFill>
                  <a:srgbClr val="000000"/>
                </a:solidFill>
                <a:latin typeface="Constantia" panose="02030602050306030303" pitchFamily="18" charset="0"/>
                <a:cs typeface="Arial" charset="0"/>
              </a:rPr>
              <a:t> elimination), success leads to the development of this    </a:t>
            </a:r>
            <a:r>
              <a:rPr lang="en-US" altLang="ar-SA" sz="2400" b="1" i="1" dirty="0" smtClean="0">
                <a:solidFill>
                  <a:srgbClr val="000000"/>
                </a:solidFill>
                <a:latin typeface="Constantia" panose="02030602050306030303" pitchFamily="18" charset="0"/>
                <a:cs typeface="Arial" charset="0"/>
              </a:rPr>
              <a:t>will</a:t>
            </a:r>
          </a:p>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lnSpc>
                <a:spcPct val="90000"/>
              </a:lnSpc>
            </a:pPr>
            <a:r>
              <a:rPr lang="en-US" sz="2400" dirty="0">
                <a:latin typeface="Constantia" panose="02030602050306030303" pitchFamily="18" charset="0"/>
              </a:rPr>
              <a:t>If children are criticized, overly controlled, or not given the opportunity to assert themselves, they begin to feel inadequate in their ability </a:t>
            </a:r>
            <a:r>
              <a:rPr lang="en-US" sz="2400" dirty="0" smtClean="0">
                <a:latin typeface="Constantia" panose="02030602050306030303" pitchFamily="18" charset="0"/>
              </a:rPr>
              <a:t> &amp; become </a:t>
            </a:r>
            <a:r>
              <a:rPr lang="en-US" sz="2400" dirty="0">
                <a:latin typeface="Constantia" panose="02030602050306030303" pitchFamily="18" charset="0"/>
              </a:rPr>
              <a:t>overly dependent upon others</a:t>
            </a:r>
            <a:r>
              <a:rPr lang="en-US" sz="2400" dirty="0" smtClean="0">
                <a:latin typeface="Constantia" panose="02030602050306030303" pitchFamily="18" charset="0"/>
              </a:rPr>
              <a:t>, low self-esteem , </a:t>
            </a:r>
            <a:r>
              <a:rPr lang="en-US" sz="2400" dirty="0">
                <a:latin typeface="Constantia" panose="02030602050306030303" pitchFamily="18" charset="0"/>
              </a:rPr>
              <a:t>and feel a sense of shame or doubt in their own abilities.</a:t>
            </a:r>
          </a:p>
          <a:p>
            <a:pPr>
              <a:lnSpc>
                <a:spcPct val="90000"/>
              </a:lnSpc>
            </a:pPr>
            <a:endParaRPr lang="en-US" sz="2400" b="1" dirty="0" smtClean="0">
              <a:latin typeface="Constantia" panose="02030602050306030303" pitchFamily="18" charset="0"/>
            </a:endParaRPr>
          </a:p>
          <a:p>
            <a:pPr>
              <a:lnSpc>
                <a:spcPct val="90000"/>
              </a:lnSpc>
            </a:pPr>
            <a:r>
              <a:rPr lang="en-US" sz="2400" b="1" dirty="0" smtClean="0">
                <a:latin typeface="Constantia" panose="02030602050306030303" pitchFamily="18" charset="0"/>
              </a:rPr>
              <a:t>Maladaptive tendency: impulsiveness</a:t>
            </a:r>
            <a:r>
              <a:rPr lang="en-GB" sz="2400" b="1" dirty="0" smtClean="0">
                <a:latin typeface="Constantia" panose="02030602050306030303" pitchFamily="18" charset="0"/>
              </a:rPr>
              <a:t> (</a:t>
            </a:r>
            <a:r>
              <a:rPr lang="ar-JO" sz="2400" b="1" dirty="0" smtClean="0">
                <a:latin typeface="Constantia" panose="02030602050306030303" pitchFamily="18" charset="0"/>
                <a:cs typeface="Times New Roman" pitchFamily="18" charset="0"/>
              </a:rPr>
              <a:t>مند فع</a:t>
            </a:r>
            <a:r>
              <a:rPr lang="en-GB" sz="2400" b="1" dirty="0" smtClean="0">
                <a:latin typeface="Constantia" panose="02030602050306030303" pitchFamily="18" charset="0"/>
              </a:rPr>
              <a:t>)</a:t>
            </a:r>
            <a:r>
              <a:rPr lang="en-US" sz="2400" b="1" dirty="0" smtClean="0">
                <a:latin typeface="Constantia" panose="02030602050306030303" pitchFamily="18" charset="0"/>
              </a:rPr>
              <a:t>, </a:t>
            </a:r>
            <a:r>
              <a:rPr lang="en-US" sz="2400" dirty="0" smtClean="0">
                <a:latin typeface="Constantia" panose="02030602050306030303" pitchFamily="18" charset="0"/>
              </a:rPr>
              <a:t>a sort of shameless  leads you, in later childhood and even adulthood, to jump into things without proper consideration of your abilities. </a:t>
            </a:r>
          </a:p>
          <a:p>
            <a:pPr>
              <a:lnSpc>
                <a:spcPct val="90000"/>
              </a:lnSpc>
            </a:pPr>
            <a:r>
              <a:rPr lang="en-US" sz="2400" b="1" dirty="0" smtClean="0">
                <a:latin typeface="Constantia" panose="02030602050306030303" pitchFamily="18" charset="0"/>
              </a:rPr>
              <a:t>Malignant tendency: </a:t>
            </a:r>
            <a:r>
              <a:rPr lang="en-US" sz="2400" dirty="0" smtClean="0">
                <a:latin typeface="Constantia" panose="02030602050306030303" pitchFamily="18" charset="0"/>
              </a:rPr>
              <a:t>too much shame and doubt, </a:t>
            </a:r>
            <a:r>
              <a:rPr lang="en-US" sz="2400" b="1" dirty="0" smtClean="0">
                <a:latin typeface="Constantia" panose="02030602050306030303" pitchFamily="18" charset="0"/>
              </a:rPr>
              <a:t>compulsiveness (</a:t>
            </a:r>
            <a:r>
              <a:rPr lang="ar-JO" sz="2400" b="1" dirty="0" smtClean="0">
                <a:latin typeface="Constantia" panose="02030602050306030303" pitchFamily="18" charset="0"/>
                <a:cs typeface="Times New Roman" pitchFamily="18" charset="0"/>
              </a:rPr>
              <a:t>مكره</a:t>
            </a:r>
            <a:r>
              <a:rPr lang="en-US" sz="2400" b="1" dirty="0" smtClean="0">
                <a:latin typeface="Constantia" panose="02030602050306030303" pitchFamily="18" charset="0"/>
                <a:cs typeface="Times New Roman" pitchFamily="18" charset="0"/>
              </a:rPr>
              <a:t>, </a:t>
            </a:r>
            <a:r>
              <a:rPr lang="ar-JO" sz="2400" b="1" dirty="0" smtClean="0">
                <a:latin typeface="Constantia" panose="02030602050306030303" pitchFamily="18" charset="0"/>
                <a:cs typeface="Times New Roman" pitchFamily="18" charset="0"/>
              </a:rPr>
              <a:t> </a:t>
            </a:r>
            <a:r>
              <a:rPr lang="ar-JO" sz="2400" b="1" dirty="0" smtClean="0">
                <a:latin typeface="Constantia" panose="02030602050306030303" pitchFamily="18" charset="0"/>
              </a:rPr>
              <a:t>ملزم</a:t>
            </a:r>
            <a:r>
              <a:rPr lang="en-US" sz="2400" b="1" dirty="0" smtClean="0">
                <a:latin typeface="Constantia" panose="02030602050306030303" pitchFamily="18" charset="0"/>
              </a:rPr>
              <a:t>). </a:t>
            </a:r>
            <a:r>
              <a:rPr lang="en-US" sz="2400" dirty="0" smtClean="0">
                <a:latin typeface="Constantia" panose="02030602050306030303" pitchFamily="18" charset="0"/>
              </a:rPr>
              <a:t>The compulsive person feels as if their entire being rides on everything they do, and so everything must be done perfectly</a:t>
            </a:r>
            <a:r>
              <a:rPr lang="en-GB" sz="2400" dirty="0" smtClean="0">
                <a:latin typeface="Constantia" panose="02030602050306030303" pitchFamily="18" charset="0"/>
              </a:rPr>
              <a:t> </a:t>
            </a: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lnSpc>
                <a:spcPct val="90000"/>
              </a:lnSpc>
              <a:buNone/>
            </a:pPr>
            <a:r>
              <a:rPr lang="en-US" altLang="ar-SA" sz="2400" b="1" dirty="0" smtClean="0">
                <a:solidFill>
                  <a:srgbClr val="000000"/>
                </a:solidFill>
                <a:latin typeface="Constantia" panose="02030602050306030303" pitchFamily="18" charset="0"/>
                <a:cs typeface="Arial" charset="0"/>
              </a:rPr>
              <a:t>Preschool age (initiative </a:t>
            </a:r>
            <a:r>
              <a:rPr lang="en-US" altLang="ar-SA" sz="2400" b="1" dirty="0" err="1" smtClean="0">
                <a:solidFill>
                  <a:srgbClr val="000000"/>
                </a:solidFill>
                <a:latin typeface="Constantia" panose="02030602050306030303" pitchFamily="18" charset="0"/>
                <a:cs typeface="Arial" charset="0"/>
              </a:rPr>
              <a:t>vs</a:t>
            </a:r>
            <a:r>
              <a:rPr lang="en-US" altLang="ar-SA" sz="2400" b="1" dirty="0" smtClean="0">
                <a:solidFill>
                  <a:srgbClr val="000000"/>
                </a:solidFill>
                <a:latin typeface="Constantia" panose="02030602050306030303" pitchFamily="18" charset="0"/>
                <a:cs typeface="Arial" charset="0"/>
              </a:rPr>
              <a:t> guilt)</a:t>
            </a:r>
          </a:p>
          <a:p>
            <a:pPr>
              <a:lnSpc>
                <a:spcPct val="90000"/>
              </a:lnSpc>
              <a:spcAft>
                <a:spcPct val="20000"/>
              </a:spcAft>
            </a:pPr>
            <a:r>
              <a:rPr lang="en-US" sz="2400" dirty="0" smtClean="0">
                <a:solidFill>
                  <a:srgbClr val="000000"/>
                </a:solidFill>
                <a:latin typeface="Constantia" panose="02030602050306030303" pitchFamily="18" charset="0"/>
                <a:cs typeface="Arial" charset="0"/>
              </a:rPr>
              <a:t>Children begin interacting </a:t>
            </a:r>
            <a:r>
              <a:rPr lang="en-US" sz="2400" dirty="0">
                <a:solidFill>
                  <a:srgbClr val="000000"/>
                </a:solidFill>
                <a:latin typeface="Constantia" panose="02030602050306030303" pitchFamily="18" charset="0"/>
                <a:cs typeface="Arial" charset="0"/>
              </a:rPr>
              <a:t>with other children at school. </a:t>
            </a:r>
            <a:r>
              <a:rPr lang="en-US" sz="2400" dirty="0" smtClean="0">
                <a:solidFill>
                  <a:srgbClr val="000000"/>
                </a:solidFill>
                <a:latin typeface="Constantia" panose="02030602050306030303" pitchFamily="18" charset="0"/>
                <a:cs typeface="Arial" charset="0"/>
              </a:rPr>
              <a:t> Play is a major issue during this stage, </a:t>
            </a:r>
            <a:r>
              <a:rPr lang="en-US" sz="2400" dirty="0">
                <a:solidFill>
                  <a:srgbClr val="000000"/>
                </a:solidFill>
                <a:latin typeface="Constantia" panose="02030602050306030303" pitchFamily="18" charset="0"/>
                <a:cs typeface="Arial" charset="0"/>
              </a:rPr>
              <a:t>as it provides children with the opportunity to explore their interpersonal skills through initiating activities.</a:t>
            </a:r>
          </a:p>
          <a:p>
            <a:pPr>
              <a:lnSpc>
                <a:spcPct val="90000"/>
              </a:lnSpc>
              <a:spcAft>
                <a:spcPct val="20000"/>
              </a:spcAft>
            </a:pPr>
            <a:r>
              <a:rPr lang="en-US" altLang="ar-SA" sz="2400" dirty="0" smtClean="0">
                <a:solidFill>
                  <a:srgbClr val="000000"/>
                </a:solidFill>
                <a:latin typeface="Constantia" panose="02030602050306030303" pitchFamily="18" charset="0"/>
                <a:cs typeface="Arial" charset="0"/>
              </a:rPr>
              <a:t>Child learns to begin action, to explore, to imagine as well as feeling remorse </a:t>
            </a:r>
            <a:r>
              <a:rPr lang="ar-SA" altLang="ar-SA" sz="2400" dirty="0" smtClean="0">
                <a:solidFill>
                  <a:srgbClr val="000000"/>
                </a:solidFill>
                <a:latin typeface="Constantia" panose="02030602050306030303" pitchFamily="18" charset="0"/>
                <a:cs typeface="Arial" charset="0"/>
              </a:rPr>
              <a:t>(ندم</a:t>
            </a:r>
            <a:r>
              <a:rPr lang="ar-JO" altLang="ar-SA" sz="2400" dirty="0" smtClean="0">
                <a:solidFill>
                  <a:srgbClr val="000000"/>
                </a:solidFill>
                <a:latin typeface="Constantia" panose="02030602050306030303" pitchFamily="18" charset="0"/>
                <a:cs typeface="Arial" charset="0"/>
              </a:rPr>
              <a:t>)</a:t>
            </a:r>
            <a:r>
              <a:rPr lang="en-US" altLang="ar-SA" sz="2400" dirty="0" smtClean="0">
                <a:solidFill>
                  <a:srgbClr val="000000"/>
                </a:solidFill>
                <a:latin typeface="Constantia" panose="02030602050306030303" pitchFamily="18" charset="0"/>
                <a:cs typeface="Arial" charset="0"/>
              </a:rPr>
              <a:t> for actions.</a:t>
            </a:r>
          </a:p>
          <a:p>
            <a:pPr>
              <a:lnSpc>
                <a:spcPct val="90000"/>
              </a:lnSpc>
              <a:spcAft>
                <a:spcPct val="20000"/>
              </a:spcAft>
            </a:pPr>
            <a:r>
              <a:rPr lang="en-US" altLang="ar-SA" sz="2400" dirty="0" smtClean="0">
                <a:solidFill>
                  <a:srgbClr val="000000"/>
                </a:solidFill>
                <a:latin typeface="Constantia" panose="02030602050306030303" pitchFamily="18" charset="0"/>
                <a:cs typeface="Arial" charset="0"/>
              </a:rPr>
              <a:t> develop a “can do” attitude about self. Behavior becomes goal-directed, competitive, and imaginative</a:t>
            </a:r>
          </a:p>
          <a:p>
            <a:pPr>
              <a:lnSpc>
                <a:spcPct val="90000"/>
              </a:lnSpc>
              <a:spcAft>
                <a:spcPct val="20000"/>
              </a:spcAft>
            </a:pPr>
            <a:r>
              <a:rPr lang="en-US" sz="2400" dirty="0" smtClean="0">
                <a:solidFill>
                  <a:srgbClr val="000000"/>
                </a:solidFill>
                <a:latin typeface="Constantia" panose="02030602050306030303" pitchFamily="18" charset="0"/>
                <a:cs typeface="Arial" charset="0"/>
              </a:rPr>
              <a:t>Children  </a:t>
            </a:r>
            <a:r>
              <a:rPr lang="en-US" sz="2400" dirty="0">
                <a:solidFill>
                  <a:srgbClr val="000000"/>
                </a:solidFill>
                <a:latin typeface="Constantia" panose="02030602050306030303" pitchFamily="18" charset="0"/>
                <a:cs typeface="Arial" charset="0"/>
              </a:rPr>
              <a:t>will begin to </a:t>
            </a:r>
            <a:r>
              <a:rPr lang="en-US" sz="2400" b="1" i="1" dirty="0">
                <a:solidFill>
                  <a:srgbClr val="000000"/>
                </a:solidFill>
                <a:latin typeface="Constantia" panose="02030602050306030303" pitchFamily="18" charset="0"/>
                <a:cs typeface="Arial" charset="0"/>
              </a:rPr>
              <a:t>ask many questions </a:t>
            </a:r>
            <a:r>
              <a:rPr lang="en-US" sz="2400" b="1" i="1" dirty="0" smtClean="0">
                <a:solidFill>
                  <a:srgbClr val="000000"/>
                </a:solidFill>
                <a:latin typeface="Constantia" panose="02030602050306030303" pitchFamily="18" charset="0"/>
                <a:cs typeface="Arial" charset="0"/>
              </a:rPr>
              <a:t> </a:t>
            </a:r>
            <a:r>
              <a:rPr lang="en-US" sz="2400" dirty="0" smtClean="0">
                <a:solidFill>
                  <a:srgbClr val="000000"/>
                </a:solidFill>
                <a:latin typeface="Constantia" panose="02030602050306030303" pitchFamily="18" charset="0"/>
                <a:cs typeface="Arial" charset="0"/>
              </a:rPr>
              <a:t>if </a:t>
            </a:r>
            <a:r>
              <a:rPr lang="en-US" sz="2400" dirty="0">
                <a:solidFill>
                  <a:srgbClr val="000000"/>
                </a:solidFill>
                <a:latin typeface="Constantia" panose="02030602050306030303" pitchFamily="18" charset="0"/>
                <a:cs typeface="Arial" charset="0"/>
              </a:rPr>
              <a:t>the parents treat the child’s questions as trivial, </a:t>
            </a:r>
            <a:r>
              <a:rPr lang="en-US" sz="2400" dirty="0" smtClean="0">
                <a:solidFill>
                  <a:srgbClr val="000000"/>
                </a:solidFill>
                <a:latin typeface="Constantia" panose="02030602050306030303" pitchFamily="18" charset="0"/>
                <a:cs typeface="Arial" charset="0"/>
              </a:rPr>
              <a:t> or </a:t>
            </a:r>
            <a:r>
              <a:rPr lang="en-US" sz="2400" dirty="0">
                <a:solidFill>
                  <a:srgbClr val="000000"/>
                </a:solidFill>
                <a:latin typeface="Constantia" panose="02030602050306030303" pitchFamily="18" charset="0"/>
                <a:cs typeface="Arial" charset="0"/>
              </a:rPr>
              <a:t>embarrassing or other aspects of their behavior as threatening then the child may have feelings of guilt for “being a annoyance”.</a:t>
            </a:r>
          </a:p>
          <a:p>
            <a:pPr>
              <a:lnSpc>
                <a:spcPct val="90000"/>
              </a:lnSpc>
              <a:spcAft>
                <a:spcPct val="20000"/>
              </a:spcAft>
            </a:pPr>
            <a:endParaRPr lang="en-US" altLang="ar-SA" sz="2400" dirty="0" smtClean="0">
              <a:solidFill>
                <a:srgbClr val="000000"/>
              </a:solidFill>
              <a:latin typeface="Constantia" panose="02030602050306030303" pitchFamily="18" charset="0"/>
              <a:cs typeface="Arial" charset="0"/>
            </a:endParaRPr>
          </a:p>
          <a:p>
            <a:pPr marL="0" indent="0">
              <a:lnSpc>
                <a:spcPct val="90000"/>
              </a:lnSpc>
              <a:spcAft>
                <a:spcPct val="20000"/>
              </a:spcAft>
              <a:buNone/>
            </a:pPr>
            <a:endParaRPr lang="en-US" altLang="ar-SA" sz="2400" dirty="0" smtClean="0">
              <a:solidFill>
                <a:srgbClr val="000000"/>
              </a:solidFill>
              <a:latin typeface="Constantia" panose="02030602050306030303" pitchFamily="18" charset="0"/>
              <a:cs typeface="Arial"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algn="ctr"/>
            <a:r>
              <a:rPr lang="en-US" sz="3600" dirty="0" smtClean="0">
                <a:latin typeface="Constantia" pitchFamily="18" charset="0"/>
              </a:rPr>
              <a:t> </a:t>
            </a:r>
            <a:r>
              <a:rPr lang="en-US" sz="3600" dirty="0">
                <a:solidFill>
                  <a:schemeClr val="tx1"/>
                </a:solidFill>
                <a:latin typeface="Constantia" pitchFamily="18" charset="0"/>
                <a:ea typeface="+mn-ea"/>
                <a:cs typeface="+mn-cs"/>
              </a:rPr>
              <a:t>LEARNING OUTCOMES</a:t>
            </a:r>
          </a:p>
        </p:txBody>
      </p:sp>
      <p:sp>
        <p:nvSpPr>
          <p:cNvPr id="3" name="Content Placeholder 2"/>
          <p:cNvSpPr>
            <a:spLocks noGrp="1"/>
          </p:cNvSpPr>
          <p:nvPr>
            <p:ph sz="quarter" idx="1"/>
          </p:nvPr>
        </p:nvSpPr>
        <p:spPr>
          <a:xfrm>
            <a:off x="152400" y="1600200"/>
            <a:ext cx="8763000" cy="4953000"/>
          </a:xfrm>
        </p:spPr>
        <p:txBody>
          <a:bodyPr>
            <a:normAutofit lnSpcReduction="10000"/>
          </a:bodyPr>
          <a:lstStyle/>
          <a:p>
            <a:r>
              <a:rPr lang="en-US" sz="3600" dirty="0">
                <a:latin typeface="Constantia" pitchFamily="18" charset="0"/>
              </a:rPr>
              <a:t>After completing this class, you will be able to:</a:t>
            </a:r>
          </a:p>
          <a:p>
            <a:r>
              <a:rPr lang="en-US" sz="2800" dirty="0" smtClean="0">
                <a:latin typeface="Constantia" pitchFamily="18" charset="0"/>
              </a:rPr>
              <a:t>Describe the stages of growth and development according to various theorists.</a:t>
            </a:r>
          </a:p>
          <a:p>
            <a:r>
              <a:rPr lang="en-US" sz="2800" dirty="0" smtClean="0">
                <a:latin typeface="Constantia" pitchFamily="18" charset="0"/>
              </a:rPr>
              <a:t>Describe characteristics and implications of Freud’s five stages of development.</a:t>
            </a:r>
          </a:p>
          <a:p>
            <a:r>
              <a:rPr lang="en-US" sz="2800" dirty="0" smtClean="0">
                <a:latin typeface="Constantia" pitchFamily="18" charset="0"/>
              </a:rPr>
              <a:t>Identify Erikson’s eight stages of development.</a:t>
            </a:r>
          </a:p>
          <a:p>
            <a:r>
              <a:rPr lang="en-US" sz="2800" dirty="0" smtClean="0">
                <a:latin typeface="Constantia" pitchFamily="18" charset="0"/>
              </a:rPr>
              <a:t>Explain Piaget’s theory of cognitive development.</a:t>
            </a:r>
          </a:p>
          <a:p>
            <a:r>
              <a:rPr lang="en-US" sz="2800" dirty="0" smtClean="0">
                <a:latin typeface="Constantia" pitchFamily="18" charset="0"/>
              </a:rPr>
              <a:t>Explain Kohlberg’s theory of moral  development.</a:t>
            </a:r>
          </a:p>
          <a:p>
            <a:r>
              <a:rPr lang="en-US" sz="2800" dirty="0">
                <a:latin typeface="Constantia" pitchFamily="18" charset="0"/>
              </a:rPr>
              <a:t>Explain </a:t>
            </a:r>
            <a:r>
              <a:rPr lang="en-US" sz="2800" dirty="0" smtClean="0">
                <a:latin typeface="Constantia" pitchFamily="18" charset="0"/>
              </a:rPr>
              <a:t>Attachment and Temperament theories   </a:t>
            </a:r>
            <a:endParaRPr lang="en-US" sz="2800" dirty="0">
              <a:latin typeface="Constanti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anose="02030602050306030303" pitchFamily="18" charset="0"/>
              </a:rPr>
              <a:t> Success </a:t>
            </a:r>
            <a:r>
              <a:rPr lang="en-US" sz="2400" dirty="0">
                <a:latin typeface="Constantia" panose="02030602050306030303" pitchFamily="18" charset="0"/>
              </a:rPr>
              <a:t>in this stage will lead to the virtue of purpose.</a:t>
            </a:r>
          </a:p>
          <a:p>
            <a:endParaRPr lang="en-US" sz="2400" b="1" dirty="0" smtClean="0">
              <a:latin typeface="Constantia" panose="02030602050306030303" pitchFamily="18" charset="0"/>
            </a:endParaRPr>
          </a:p>
          <a:p>
            <a:r>
              <a:rPr lang="en-US" sz="2400" b="1" dirty="0" smtClean="0">
                <a:latin typeface="Constantia" panose="02030602050306030303" pitchFamily="18" charset="0"/>
              </a:rPr>
              <a:t>Maladaptive tendency: </a:t>
            </a:r>
            <a:r>
              <a:rPr lang="en-US" sz="2400" dirty="0" smtClean="0">
                <a:latin typeface="Constantia" panose="02030602050306030303" pitchFamily="18" charset="0"/>
              </a:rPr>
              <a:t>too much initiative, </a:t>
            </a:r>
            <a:r>
              <a:rPr lang="en-US" sz="2400" b="1" dirty="0" smtClean="0">
                <a:latin typeface="Constantia" panose="02030602050306030303" pitchFamily="18" charset="0"/>
              </a:rPr>
              <a:t>ruthlessness (</a:t>
            </a:r>
            <a:r>
              <a:rPr lang="ar-JO" sz="2400" b="1" dirty="0" smtClean="0">
                <a:latin typeface="Constantia" panose="02030602050306030303" pitchFamily="18" charset="0"/>
                <a:cs typeface="Times New Roman" pitchFamily="18" charset="0"/>
              </a:rPr>
              <a:t>قاسي لا يرحم </a:t>
            </a:r>
            <a:r>
              <a:rPr lang="en-US" sz="2400" b="1" dirty="0" smtClean="0">
                <a:latin typeface="Constantia" panose="02030602050306030303" pitchFamily="18" charset="0"/>
              </a:rPr>
              <a:t>)</a:t>
            </a:r>
            <a:r>
              <a:rPr lang="en-US" sz="2400" dirty="0" smtClean="0">
                <a:latin typeface="Constantia" panose="02030602050306030303" pitchFamily="18" charset="0"/>
              </a:rPr>
              <a:t>. The ruthless person takes the initiative alright; They have their plans. It's just that </a:t>
            </a:r>
            <a:r>
              <a:rPr lang="en-US" sz="2400" b="1" i="1" dirty="0" smtClean="0">
                <a:latin typeface="Constantia" panose="02030602050306030303" pitchFamily="18" charset="0"/>
              </a:rPr>
              <a:t>they don't care </a:t>
            </a:r>
            <a:r>
              <a:rPr lang="en-US" sz="2400" dirty="0" smtClean="0">
                <a:latin typeface="Constantia" panose="02030602050306030303" pitchFamily="18" charset="0"/>
              </a:rPr>
              <a:t>who they step on to achieve their goals. </a:t>
            </a:r>
            <a:r>
              <a:rPr lang="en-US" sz="2400" b="1" dirty="0" smtClean="0">
                <a:latin typeface="Constantia" panose="02030602050306030303" pitchFamily="18" charset="0"/>
              </a:rPr>
              <a:t> </a:t>
            </a:r>
          </a:p>
          <a:p>
            <a:r>
              <a:rPr lang="en-US" sz="2400" b="1" dirty="0" smtClean="0">
                <a:latin typeface="Constantia" panose="02030602050306030303" pitchFamily="18" charset="0"/>
              </a:rPr>
              <a:t>Malignant tendency: </a:t>
            </a:r>
            <a:r>
              <a:rPr lang="en-US" sz="2400" dirty="0" smtClean="0">
                <a:latin typeface="Constantia" panose="02030602050306030303" pitchFamily="18" charset="0"/>
              </a:rPr>
              <a:t>too much guilt, </a:t>
            </a:r>
            <a:r>
              <a:rPr lang="en-US" sz="2400" b="1" dirty="0" smtClean="0">
                <a:latin typeface="Constantia" panose="02030602050306030303" pitchFamily="18" charset="0"/>
              </a:rPr>
              <a:t>inhibition</a:t>
            </a:r>
            <a:r>
              <a:rPr lang="en-US" sz="2400" dirty="0" smtClean="0">
                <a:latin typeface="Constantia" panose="02030602050306030303" pitchFamily="18" charset="0"/>
              </a:rPr>
              <a:t>. The inhibited person will not try things because "nothing ventured, nothing lost" and, particularly, nothing to feel guilty about. </a:t>
            </a:r>
            <a:endParaRPr lang="en-GB" sz="2400" dirty="0" smtClean="0">
              <a:latin typeface="Constantia" panose="02030602050306030303" pitchFamily="18" charset="0"/>
            </a:endParaRPr>
          </a:p>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spcAft>
                <a:spcPct val="20000"/>
              </a:spcAft>
              <a:buNone/>
            </a:pPr>
            <a:r>
              <a:rPr lang="en-US" altLang="ar-SA" sz="2400" b="1" dirty="0" smtClean="0">
                <a:latin typeface="Constantia" panose="02030602050306030303" pitchFamily="18" charset="0"/>
                <a:cs typeface="Arial" charset="0"/>
              </a:rPr>
              <a:t>School age (industry </a:t>
            </a:r>
            <a:r>
              <a:rPr lang="en-US" altLang="ar-SA" sz="2400" b="1" dirty="0" err="1" smtClean="0">
                <a:latin typeface="Constantia" panose="02030602050306030303" pitchFamily="18" charset="0"/>
                <a:cs typeface="Arial" charset="0"/>
              </a:rPr>
              <a:t>vs</a:t>
            </a:r>
            <a:r>
              <a:rPr lang="en-US" altLang="ar-SA" sz="2400" b="1" dirty="0" smtClean="0">
                <a:latin typeface="Constantia" panose="02030602050306030303" pitchFamily="18" charset="0"/>
                <a:cs typeface="Arial" charset="0"/>
              </a:rPr>
              <a:t> inferiority)</a:t>
            </a:r>
          </a:p>
          <a:p>
            <a:pPr>
              <a:spcAft>
                <a:spcPct val="20000"/>
              </a:spcAft>
            </a:pPr>
            <a:r>
              <a:rPr lang="en-US" altLang="ar-SA" sz="2400" dirty="0" smtClean="0">
                <a:latin typeface="Constantia" panose="02030602050306030303" pitchFamily="18" charset="0"/>
                <a:cs typeface="Arial" charset="0"/>
              </a:rPr>
              <a:t>Child learns to do things well or correctly in comparison to a </a:t>
            </a:r>
            <a:r>
              <a:rPr lang="en-US" altLang="ar-SA" sz="2400" b="1" i="1" dirty="0" smtClean="0">
                <a:latin typeface="Constantia" panose="02030602050306030303" pitchFamily="18" charset="0"/>
                <a:cs typeface="Arial" charset="0"/>
              </a:rPr>
              <a:t>standard </a:t>
            </a:r>
            <a:r>
              <a:rPr lang="en-US" altLang="ar-SA" sz="2400" dirty="0" smtClean="0">
                <a:latin typeface="Constantia" panose="02030602050306030303" pitchFamily="18" charset="0"/>
                <a:cs typeface="Arial" charset="0"/>
              </a:rPr>
              <a:t>or to others</a:t>
            </a:r>
          </a:p>
          <a:p>
            <a:pPr>
              <a:spcAft>
                <a:spcPct val="20000"/>
              </a:spcAft>
            </a:pPr>
            <a:r>
              <a:rPr lang="en-US" altLang="ar-SA" sz="2400" dirty="0" smtClean="0">
                <a:latin typeface="Constantia" panose="02030602050306030303" pitchFamily="18" charset="0"/>
                <a:cs typeface="Arial" charset="0"/>
              </a:rPr>
              <a:t> </a:t>
            </a:r>
            <a:r>
              <a:rPr lang="en-US" altLang="ar-SA" sz="2400" b="1" i="1" dirty="0" smtClean="0">
                <a:latin typeface="Constantia" panose="02030602050306030303" pitchFamily="18" charset="0"/>
                <a:cs typeface="Arial" charset="0"/>
              </a:rPr>
              <a:t>mastering useful skills </a:t>
            </a:r>
            <a:r>
              <a:rPr lang="en-US" altLang="ar-SA" sz="2400" dirty="0" smtClean="0">
                <a:latin typeface="Constantia" panose="02030602050306030303" pitchFamily="18" charset="0"/>
                <a:cs typeface="Arial" charset="0"/>
              </a:rPr>
              <a:t>; as reading writing</a:t>
            </a:r>
          </a:p>
          <a:p>
            <a:pPr>
              <a:spcAft>
                <a:spcPct val="20000"/>
              </a:spcAft>
            </a:pPr>
            <a:r>
              <a:rPr lang="en-US" altLang="ar-SA" sz="2400" dirty="0" smtClean="0">
                <a:latin typeface="Constantia" panose="02030602050306030303" pitchFamily="18" charset="0"/>
                <a:cs typeface="Arial" charset="0"/>
              </a:rPr>
              <a:t> learning how to play and work with peers</a:t>
            </a:r>
          </a:p>
          <a:p>
            <a:pPr>
              <a:spcAft>
                <a:spcPct val="20000"/>
              </a:spcAft>
            </a:pPr>
            <a:r>
              <a:rPr lang="en-US" altLang="ar-SA" sz="2400" b="1" i="1" dirty="0" smtClean="0">
                <a:latin typeface="Constantia" panose="02030602050306030303" pitchFamily="18" charset="0"/>
                <a:cs typeface="Arial" charset="0"/>
              </a:rPr>
              <a:t>Teacher</a:t>
            </a:r>
            <a:r>
              <a:rPr lang="en-US" altLang="ar-SA" sz="2400" dirty="0" smtClean="0">
                <a:latin typeface="Constantia" panose="02030602050306030303" pitchFamily="18" charset="0"/>
                <a:cs typeface="Arial" charset="0"/>
              </a:rPr>
              <a:t>s have an important role in children’s life</a:t>
            </a:r>
          </a:p>
          <a:p>
            <a:pPr>
              <a:spcAft>
                <a:spcPct val="20000"/>
              </a:spcAft>
            </a:pPr>
            <a:r>
              <a:rPr lang="en-US" altLang="ar-SA" sz="2400" b="1" i="1" dirty="0" smtClean="0">
                <a:latin typeface="Constantia" panose="02030602050306030303" pitchFamily="18" charset="0"/>
                <a:cs typeface="Arial" charset="0"/>
              </a:rPr>
              <a:t>Peers</a:t>
            </a:r>
            <a:r>
              <a:rPr lang="en-US" altLang="ar-SA" sz="2400" dirty="0" smtClean="0">
                <a:latin typeface="Constantia" panose="02030602050306030303" pitchFamily="18" charset="0"/>
                <a:cs typeface="Arial" charset="0"/>
              </a:rPr>
              <a:t> are major source of child’s self-esteem</a:t>
            </a:r>
          </a:p>
          <a:p>
            <a:pPr>
              <a:spcAft>
                <a:spcPct val="20000"/>
              </a:spcAft>
            </a:pPr>
            <a:r>
              <a:rPr lang="en-US" sz="2400" dirty="0">
                <a:latin typeface="Constantia" panose="02030602050306030303" pitchFamily="18" charset="0"/>
                <a:cs typeface="Arial" charset="0"/>
              </a:rPr>
              <a:t>The </a:t>
            </a:r>
            <a:r>
              <a:rPr lang="en-US" sz="2400" dirty="0" smtClean="0">
                <a:latin typeface="Constantia" panose="02030602050306030303" pitchFamily="18" charset="0"/>
                <a:cs typeface="Arial" charset="0"/>
              </a:rPr>
              <a:t>children feel  </a:t>
            </a:r>
            <a:r>
              <a:rPr lang="en-US" sz="2400" dirty="0">
                <a:latin typeface="Constantia" panose="02030602050306030303" pitchFamily="18" charset="0"/>
                <a:cs typeface="Arial" charset="0"/>
              </a:rPr>
              <a:t>the need to win approval by demonstrating specific competencies that are valued by society, and begin to develop </a:t>
            </a:r>
            <a:r>
              <a:rPr lang="en-US" sz="2400" b="1" i="1" dirty="0">
                <a:latin typeface="Constantia" panose="02030602050306030303" pitchFamily="18" charset="0"/>
                <a:cs typeface="Arial" charset="0"/>
              </a:rPr>
              <a:t>a sense of pride in their accomplishments</a:t>
            </a:r>
            <a:r>
              <a:rPr lang="en-US" sz="2400" dirty="0">
                <a:latin typeface="Constantia" panose="02030602050306030303" pitchFamily="18" charset="0"/>
                <a:cs typeface="Arial" charset="0"/>
              </a:rPr>
              <a:t>.</a:t>
            </a:r>
            <a:endParaRPr lang="en-US" altLang="ar-SA" sz="2400" dirty="0">
              <a:latin typeface="Constantia" panose="02030602050306030303" pitchFamily="18" charset="0"/>
              <a:cs typeface="Arial" charset="0"/>
            </a:endParaRPr>
          </a:p>
          <a:p>
            <a:pPr>
              <a:spcAft>
                <a:spcPct val="20000"/>
              </a:spcAft>
            </a:pPr>
            <a:r>
              <a:rPr lang="en-US" altLang="ar-SA" sz="2400" dirty="0" smtClean="0">
                <a:latin typeface="Constantia" panose="02030602050306030303" pitchFamily="18" charset="0"/>
                <a:cs typeface="Arial" charset="0"/>
              </a:rPr>
              <a:t> </a:t>
            </a:r>
            <a:r>
              <a:rPr lang="en-US" sz="2400" dirty="0">
                <a:latin typeface="Constantia" panose="02030602050306030303" pitchFamily="18" charset="0"/>
              </a:rPr>
              <a:t>Success in this stage will lead to the virtue </a:t>
            </a:r>
            <a:r>
              <a:rPr lang="en-US" sz="2400" dirty="0" smtClean="0">
                <a:latin typeface="Constantia" panose="02030602050306030303" pitchFamily="18" charset="0"/>
              </a:rPr>
              <a:t>of competence</a:t>
            </a:r>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lnSpc>
                <a:spcPct val="80000"/>
              </a:lnSpc>
              <a:spcAft>
                <a:spcPct val="20000"/>
              </a:spcAft>
            </a:pPr>
            <a:r>
              <a:rPr lang="en-US" sz="2400" b="1" dirty="0" smtClean="0">
                <a:latin typeface="Constantia" panose="02030602050306030303" pitchFamily="18" charset="0"/>
                <a:cs typeface="Arial" charset="0"/>
              </a:rPr>
              <a:t>Maladaptive tendency: narrow virtuosity (</a:t>
            </a:r>
            <a:r>
              <a:rPr lang="ar-JO" sz="2400" b="1" dirty="0" smtClean="0">
                <a:latin typeface="Constantia" panose="02030602050306030303" pitchFamily="18" charset="0"/>
                <a:cs typeface="Arial" charset="0"/>
              </a:rPr>
              <a:t>براعة فنية</a:t>
            </a:r>
            <a:r>
              <a:rPr lang="en-US" sz="2400" b="1" dirty="0" smtClean="0">
                <a:latin typeface="Constantia" panose="02030602050306030303" pitchFamily="18" charset="0"/>
                <a:cs typeface="Arial" charset="0"/>
              </a:rPr>
              <a:t>)</a:t>
            </a:r>
            <a:r>
              <a:rPr lang="en-US" sz="2400" dirty="0" smtClean="0">
                <a:latin typeface="Constantia" panose="02030602050306030303" pitchFamily="18" charset="0"/>
                <a:cs typeface="Arial" charset="0"/>
              </a:rPr>
              <a:t>: We see this in children who aren't allowed to "be children," the ones that parents or teachers push </a:t>
            </a:r>
            <a:r>
              <a:rPr lang="en-US" sz="2400" b="1" i="1" dirty="0" smtClean="0">
                <a:latin typeface="Constantia" panose="02030602050306030303" pitchFamily="18" charset="0"/>
                <a:cs typeface="Arial" charset="0"/>
              </a:rPr>
              <a:t>into one area of competence</a:t>
            </a:r>
            <a:r>
              <a:rPr lang="en-US" sz="2400" dirty="0" smtClean="0">
                <a:latin typeface="Constantia" panose="02030602050306030303" pitchFamily="18" charset="0"/>
                <a:cs typeface="Arial" charset="0"/>
              </a:rPr>
              <a:t>, without allowing the development of broader interests. These are the kids without a life: </a:t>
            </a:r>
            <a:r>
              <a:rPr lang="en-US" sz="2400" dirty="0" err="1" smtClean="0">
                <a:latin typeface="Constantia" panose="02030602050306030303" pitchFamily="18" charset="0"/>
                <a:cs typeface="Arial" charset="0"/>
              </a:rPr>
              <a:t>e.g</a:t>
            </a:r>
            <a:r>
              <a:rPr lang="en-US" sz="2400" dirty="0" smtClean="0">
                <a:latin typeface="Constantia" panose="02030602050306030303" pitchFamily="18" charset="0"/>
                <a:cs typeface="Arial" charset="0"/>
              </a:rPr>
              <a:t> child actors, child athletes, child musicians</a:t>
            </a:r>
            <a:r>
              <a:rPr lang="en-GB" sz="2400" dirty="0" smtClean="0">
                <a:latin typeface="Constantia" panose="02030602050306030303" pitchFamily="18" charset="0"/>
                <a:cs typeface="Arial" charset="0"/>
              </a:rPr>
              <a:t>.</a:t>
            </a:r>
            <a:r>
              <a:rPr lang="en-US" sz="2400" dirty="0" smtClean="0">
                <a:latin typeface="Constantia" panose="02030602050306030303" pitchFamily="18" charset="0"/>
                <a:cs typeface="Arial" charset="0"/>
              </a:rPr>
              <a:t> </a:t>
            </a:r>
            <a:r>
              <a:rPr lang="en-GB" sz="2400" dirty="0" smtClean="0">
                <a:latin typeface="Constantia" panose="02030602050306030303" pitchFamily="18" charset="0"/>
                <a:cs typeface="Arial" charset="0"/>
              </a:rPr>
              <a:t> </a:t>
            </a:r>
          </a:p>
          <a:p>
            <a:pPr>
              <a:lnSpc>
                <a:spcPct val="80000"/>
              </a:lnSpc>
              <a:spcAft>
                <a:spcPct val="20000"/>
              </a:spcAft>
            </a:pPr>
            <a:r>
              <a:rPr lang="en-US" sz="2400" dirty="0">
                <a:latin typeface="Constantia" panose="02030602050306030303" pitchFamily="18" charset="0"/>
                <a:cs typeface="Arial" charset="0"/>
              </a:rPr>
              <a:t>If the child cannot develop the specific skill they feel society is demanding </a:t>
            </a:r>
            <a:r>
              <a:rPr lang="en-US" sz="2400" dirty="0" smtClean="0">
                <a:latin typeface="Constantia" panose="02030602050306030303" pitchFamily="18" charset="0"/>
                <a:cs typeface="Arial" charset="0"/>
              </a:rPr>
              <a:t> then </a:t>
            </a:r>
            <a:r>
              <a:rPr lang="en-US" sz="2400" dirty="0">
                <a:latin typeface="Constantia" panose="02030602050306030303" pitchFamily="18" charset="0"/>
                <a:cs typeface="Arial" charset="0"/>
              </a:rPr>
              <a:t>they may develop a sense of inferiority</a:t>
            </a:r>
          </a:p>
          <a:p>
            <a:pPr>
              <a:lnSpc>
                <a:spcPct val="80000"/>
              </a:lnSpc>
              <a:spcAft>
                <a:spcPct val="20000"/>
              </a:spcAft>
            </a:pPr>
            <a:r>
              <a:rPr lang="en-US" sz="2400" b="1" dirty="0" smtClean="0">
                <a:latin typeface="Constantia" panose="02030602050306030303" pitchFamily="18" charset="0"/>
                <a:cs typeface="Arial" charset="0"/>
              </a:rPr>
              <a:t>Malignant tendency: inertia (</a:t>
            </a:r>
            <a:r>
              <a:rPr lang="ar-JO" sz="2400" b="1" dirty="0" smtClean="0">
                <a:latin typeface="Constantia" panose="02030602050306030303" pitchFamily="18" charset="0"/>
                <a:cs typeface="Arial" charset="0"/>
              </a:rPr>
              <a:t>قصور ذاتي</a:t>
            </a:r>
            <a:r>
              <a:rPr lang="en-US" sz="2400" b="1" dirty="0" smtClean="0">
                <a:latin typeface="Constantia" panose="02030602050306030303" pitchFamily="18" charset="0"/>
                <a:cs typeface="Arial" charset="0"/>
              </a:rPr>
              <a:t>). </a:t>
            </a:r>
            <a:r>
              <a:rPr lang="en-US" sz="2400" dirty="0" smtClean="0">
                <a:latin typeface="Constantia" panose="02030602050306030303" pitchFamily="18" charset="0"/>
                <a:cs typeface="Arial" charset="0"/>
              </a:rPr>
              <a:t> "inferiority complexes". If at first you don't succeed, don't ever try again  </a:t>
            </a:r>
            <a:endParaRPr lang="en-GB" sz="2400" dirty="0" smtClean="0">
              <a:latin typeface="Constantia" panose="02030602050306030303" pitchFamily="18" charset="0"/>
              <a:cs typeface="Arial" charset="0"/>
            </a:endParaRPr>
          </a:p>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spcAft>
                <a:spcPct val="20000"/>
              </a:spcAft>
              <a:buNone/>
            </a:pPr>
            <a:r>
              <a:rPr lang="en-US" altLang="ar-SA" sz="3200" b="1" dirty="0" smtClean="0">
                <a:solidFill>
                  <a:srgbClr val="000000"/>
                </a:solidFill>
                <a:latin typeface="Constantia" panose="02030602050306030303" pitchFamily="18" charset="0"/>
              </a:rPr>
              <a:t>Adolescence (identity </a:t>
            </a:r>
            <a:r>
              <a:rPr lang="en-US" altLang="ar-SA" sz="3200" b="1" dirty="0" err="1" smtClean="0">
                <a:solidFill>
                  <a:srgbClr val="000000"/>
                </a:solidFill>
                <a:latin typeface="Constantia" panose="02030602050306030303" pitchFamily="18" charset="0"/>
              </a:rPr>
              <a:t>vs</a:t>
            </a:r>
            <a:r>
              <a:rPr lang="en-US" altLang="ar-SA" sz="3200" b="1" dirty="0" smtClean="0">
                <a:solidFill>
                  <a:srgbClr val="000000"/>
                </a:solidFill>
                <a:latin typeface="Constantia" panose="02030602050306030303" pitchFamily="18" charset="0"/>
              </a:rPr>
              <a:t> role confusion)</a:t>
            </a:r>
          </a:p>
          <a:p>
            <a:pPr>
              <a:spcAft>
                <a:spcPct val="20000"/>
              </a:spcAft>
            </a:pPr>
            <a:r>
              <a:rPr lang="en-US" dirty="0">
                <a:solidFill>
                  <a:srgbClr val="000000"/>
                </a:solidFill>
                <a:latin typeface="Constantia" panose="02030602050306030303" pitchFamily="18" charset="0"/>
                <a:cs typeface="Arial" charset="0"/>
              </a:rPr>
              <a:t>T</a:t>
            </a:r>
            <a:r>
              <a:rPr lang="en-US" dirty="0" smtClean="0">
                <a:solidFill>
                  <a:srgbClr val="000000"/>
                </a:solidFill>
                <a:latin typeface="Constantia" panose="02030602050306030303" pitchFamily="18" charset="0"/>
                <a:cs typeface="Arial" charset="0"/>
              </a:rPr>
              <a:t>ransition </a:t>
            </a:r>
            <a:r>
              <a:rPr lang="en-US" dirty="0">
                <a:solidFill>
                  <a:srgbClr val="000000"/>
                </a:solidFill>
                <a:latin typeface="Constantia" panose="02030602050306030303" pitchFamily="18" charset="0"/>
                <a:cs typeface="Arial" charset="0"/>
              </a:rPr>
              <a:t>from childhood to adulthood </a:t>
            </a:r>
            <a:r>
              <a:rPr lang="en-US" dirty="0" smtClean="0">
                <a:solidFill>
                  <a:srgbClr val="000000"/>
                </a:solidFill>
                <a:latin typeface="Constantia" panose="02030602050306030303" pitchFamily="18" charset="0"/>
                <a:cs typeface="Arial" charset="0"/>
              </a:rPr>
              <a:t> </a:t>
            </a:r>
          </a:p>
          <a:p>
            <a:pPr>
              <a:spcAft>
                <a:spcPct val="20000"/>
              </a:spcAft>
            </a:pPr>
            <a:r>
              <a:rPr lang="en-US" dirty="0" smtClean="0">
                <a:solidFill>
                  <a:srgbClr val="000000"/>
                </a:solidFill>
                <a:latin typeface="Constantia" panose="02030602050306030303" pitchFamily="18" charset="0"/>
                <a:cs typeface="Arial" charset="0"/>
              </a:rPr>
              <a:t> </a:t>
            </a:r>
            <a:r>
              <a:rPr lang="en-US" dirty="0">
                <a:solidFill>
                  <a:srgbClr val="000000"/>
                </a:solidFill>
                <a:latin typeface="Constantia" panose="02030602050306030303" pitchFamily="18" charset="0"/>
                <a:cs typeface="Arial" charset="0"/>
              </a:rPr>
              <a:t>Children are becoming more independent, and begin to look at the future in terms of career, relationships, families, </a:t>
            </a:r>
            <a:r>
              <a:rPr lang="en-US" dirty="0" smtClean="0">
                <a:solidFill>
                  <a:srgbClr val="000000"/>
                </a:solidFill>
                <a:latin typeface="Constantia" panose="02030602050306030303" pitchFamily="18" charset="0"/>
                <a:cs typeface="Arial" charset="0"/>
              </a:rPr>
              <a:t>housing</a:t>
            </a:r>
          </a:p>
          <a:p>
            <a:pPr>
              <a:spcAft>
                <a:spcPct val="20000"/>
              </a:spcAft>
            </a:pPr>
            <a:r>
              <a:rPr lang="en-US" altLang="en-US" sz="3100" dirty="0">
                <a:solidFill>
                  <a:srgbClr val="000000"/>
                </a:solidFill>
                <a:latin typeface="Constantia" panose="02030602050306030303" pitchFamily="18" charset="0"/>
                <a:cs typeface="Arial" charset="0"/>
              </a:rPr>
              <a:t>Peers become very important</a:t>
            </a:r>
          </a:p>
          <a:p>
            <a:pPr>
              <a:spcAft>
                <a:spcPct val="20000"/>
              </a:spcAft>
            </a:pPr>
            <a:r>
              <a:rPr lang="en-US" altLang="en-US" sz="3100" dirty="0">
                <a:solidFill>
                  <a:srgbClr val="000000"/>
                </a:solidFill>
                <a:latin typeface="Constantia" panose="02030602050306030303" pitchFamily="18" charset="0"/>
                <a:cs typeface="Arial" charset="0"/>
              </a:rPr>
              <a:t>They gain independence from parents</a:t>
            </a:r>
          </a:p>
          <a:p>
            <a:pPr>
              <a:spcAft>
                <a:spcPct val="20000"/>
              </a:spcAft>
            </a:pPr>
            <a:r>
              <a:rPr lang="en-US" altLang="en-US" sz="3100" dirty="0">
                <a:solidFill>
                  <a:srgbClr val="000000"/>
                </a:solidFill>
                <a:latin typeface="Constantia" panose="02030602050306030303" pitchFamily="18" charset="0"/>
                <a:cs typeface="Arial" charset="0"/>
              </a:rPr>
              <a:t>Characterized </a:t>
            </a:r>
            <a:r>
              <a:rPr lang="en-US" altLang="en-US" sz="3100" dirty="0" smtClean="0">
                <a:solidFill>
                  <a:srgbClr val="000000"/>
                </a:solidFill>
                <a:latin typeface="Constantia" panose="02030602050306030303" pitchFamily="18" charset="0"/>
                <a:cs typeface="Arial" charset="0"/>
              </a:rPr>
              <a:t>by the development of self </a:t>
            </a:r>
            <a:endParaRPr lang="en-US" dirty="0">
              <a:solidFill>
                <a:srgbClr val="000000"/>
              </a:solidFill>
              <a:latin typeface="Constantia" panose="02030602050306030303" pitchFamily="18" charset="0"/>
              <a:cs typeface="Arial" charset="0"/>
            </a:endParaRPr>
          </a:p>
          <a:p>
            <a:pPr marL="366713" lvl="1" indent="0">
              <a:spcAft>
                <a:spcPct val="20000"/>
              </a:spcAft>
              <a:buNone/>
            </a:pPr>
            <a:endParaRPr lang="en-US" altLang="en-US" sz="2800" dirty="0" smtClean="0">
              <a:solidFill>
                <a:srgbClr val="000000"/>
              </a:solidFill>
              <a:latin typeface="Constantia" panose="02030602050306030303" pitchFamily="18" charset="0"/>
              <a:cs typeface="Arial" charset="0"/>
            </a:endParaRPr>
          </a:p>
          <a:p>
            <a:pPr marL="0" indent="0">
              <a:buNone/>
            </a:pPr>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spcAft>
                <a:spcPct val="20000"/>
              </a:spcAft>
              <a:buNone/>
            </a:pPr>
            <a:r>
              <a:rPr lang="en-US" altLang="ar-SA" sz="2800" b="1" dirty="0" smtClean="0">
                <a:solidFill>
                  <a:srgbClr val="000000"/>
                </a:solidFill>
                <a:latin typeface="Constantia" panose="02030602050306030303" pitchFamily="18" charset="0"/>
              </a:rPr>
              <a:t>Adolescence (identity vs role confusion)</a:t>
            </a:r>
          </a:p>
          <a:p>
            <a:pPr>
              <a:spcAft>
                <a:spcPct val="20000"/>
              </a:spcAft>
            </a:pPr>
            <a:r>
              <a:rPr lang="en-US" altLang="ar-SA" sz="2400" dirty="0">
                <a:solidFill>
                  <a:srgbClr val="000000"/>
                </a:solidFill>
                <a:latin typeface="Constantia" panose="02030602050306030303" pitchFamily="18" charset="0"/>
                <a:cs typeface="Arial" charset="0"/>
              </a:rPr>
              <a:t>Develops a sense of self (I)  </a:t>
            </a:r>
          </a:p>
          <a:p>
            <a:pPr lvl="2">
              <a:spcAft>
                <a:spcPct val="20000"/>
              </a:spcAft>
            </a:pPr>
            <a:r>
              <a:rPr lang="en-US" altLang="ar-SA" sz="2000" dirty="0" smtClean="0">
                <a:solidFill>
                  <a:srgbClr val="000000"/>
                </a:solidFill>
                <a:latin typeface="Constantia" panose="02030602050306030303" pitchFamily="18" charset="0"/>
                <a:cs typeface="Arial" charset="0"/>
              </a:rPr>
              <a:t>personal </a:t>
            </a:r>
            <a:r>
              <a:rPr lang="en-US" altLang="ar-SA" sz="2000" dirty="0">
                <a:solidFill>
                  <a:srgbClr val="000000"/>
                </a:solidFill>
                <a:latin typeface="Constantia" panose="02030602050306030303" pitchFamily="18" charset="0"/>
                <a:cs typeface="Arial" charset="0"/>
              </a:rPr>
              <a:t>identity:  relationship to others and to own internal thoughts and </a:t>
            </a:r>
            <a:r>
              <a:rPr lang="en-US" altLang="ar-SA" sz="2000" dirty="0" smtClean="0">
                <a:solidFill>
                  <a:srgbClr val="000000"/>
                </a:solidFill>
                <a:latin typeface="Constantia" panose="02030602050306030303" pitchFamily="18" charset="0"/>
                <a:cs typeface="Arial" charset="0"/>
              </a:rPr>
              <a:t>desires</a:t>
            </a:r>
          </a:p>
          <a:p>
            <a:pPr lvl="2">
              <a:spcAft>
                <a:spcPct val="20000"/>
              </a:spcAft>
            </a:pPr>
            <a:r>
              <a:rPr lang="en-US" altLang="ar-SA" sz="2000" dirty="0">
                <a:solidFill>
                  <a:srgbClr val="000000"/>
                </a:solidFill>
                <a:latin typeface="Constantia" panose="02030602050306030303" pitchFamily="18" charset="0"/>
                <a:cs typeface="Arial" charset="0"/>
              </a:rPr>
              <a:t> social identity :</a:t>
            </a:r>
            <a:r>
              <a:rPr lang="en-US" sz="2000" dirty="0">
                <a:solidFill>
                  <a:srgbClr val="000000"/>
                </a:solidFill>
                <a:latin typeface="Constantia" panose="02030602050306030303" pitchFamily="18" charset="0"/>
                <a:cs typeface="Arial" charset="0"/>
              </a:rPr>
              <a:t> The individual wants to belong to a society and fit in</a:t>
            </a:r>
            <a:endParaRPr lang="en-US" altLang="ar-SA" sz="2000" dirty="0">
              <a:solidFill>
                <a:srgbClr val="000000"/>
              </a:solidFill>
              <a:latin typeface="Constantia" panose="02030602050306030303" pitchFamily="18" charset="0"/>
              <a:cs typeface="Arial" charset="0"/>
            </a:endParaRPr>
          </a:p>
          <a:p>
            <a:pPr lvl="2">
              <a:spcAft>
                <a:spcPct val="20000"/>
              </a:spcAft>
            </a:pPr>
            <a:r>
              <a:rPr lang="en-US" altLang="ar-SA" sz="2000" dirty="0" smtClean="0">
                <a:solidFill>
                  <a:srgbClr val="000000"/>
                </a:solidFill>
                <a:latin typeface="Constantia" panose="02030602050306030303" pitchFamily="18" charset="0"/>
                <a:cs typeface="Arial" charset="0"/>
              </a:rPr>
              <a:t> sexual identity: appropriate sex role</a:t>
            </a:r>
          </a:p>
          <a:p>
            <a:pPr lvl="1">
              <a:spcAft>
                <a:spcPct val="20000"/>
              </a:spcAft>
            </a:pPr>
            <a:r>
              <a:rPr lang="en-US" sz="2400" dirty="0">
                <a:latin typeface="Constantia" panose="02030602050306030303" pitchFamily="18" charset="0"/>
              </a:rPr>
              <a:t>Success in this stage will lead to the virtue of </a:t>
            </a:r>
            <a:r>
              <a:rPr lang="en-US" sz="2400" b="1" i="1" dirty="0" smtClean="0">
                <a:latin typeface="Constantia" panose="02030602050306030303" pitchFamily="18" charset="0"/>
              </a:rPr>
              <a:t>fidelity or  </a:t>
            </a:r>
            <a:r>
              <a:rPr lang="en-US" altLang="en-US" sz="2400" b="1" i="1" dirty="0">
                <a:solidFill>
                  <a:srgbClr val="000000"/>
                </a:solidFill>
                <a:latin typeface="Constantia" panose="02030602050306030303" pitchFamily="18" charset="0"/>
                <a:cs typeface="Arial" charset="0"/>
              </a:rPr>
              <a:t>faith in </a:t>
            </a:r>
            <a:r>
              <a:rPr lang="en-US" altLang="en-US" sz="2400" b="1" i="1" dirty="0" smtClean="0">
                <a:solidFill>
                  <a:srgbClr val="000000"/>
                </a:solidFill>
                <a:latin typeface="Constantia" panose="02030602050306030303" pitchFamily="18" charset="0"/>
                <a:cs typeface="Arial" charset="0"/>
              </a:rPr>
              <a:t>self</a:t>
            </a:r>
          </a:p>
          <a:p>
            <a:pPr lvl="1">
              <a:spcAft>
                <a:spcPct val="20000"/>
              </a:spcAft>
            </a:pPr>
            <a:r>
              <a:rPr lang="en-US" sz="2400" dirty="0">
                <a:latin typeface="Constantia" panose="02030602050306030303" pitchFamily="18" charset="0"/>
              </a:rPr>
              <a:t>Failure to establish a sense of identity within society ("I don’t know what I want to be when I grow up") can lead to role confusion. Role confusion involves the individual not being sure about themselves or their place in society.</a:t>
            </a:r>
            <a:endParaRPr lang="en-US" altLang="en-US" sz="2400" dirty="0">
              <a:latin typeface="Constantia" panose="02030602050306030303" pitchFamily="18" charset="0"/>
            </a:endParaRPr>
          </a:p>
          <a:p>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34703892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lnSpc>
                <a:spcPct val="90000"/>
              </a:lnSpc>
              <a:spcAft>
                <a:spcPct val="20000"/>
              </a:spcAft>
            </a:pPr>
            <a:r>
              <a:rPr lang="en-US" sz="2400" dirty="0" smtClean="0">
                <a:latin typeface="Constantia" panose="02030602050306030303" pitchFamily="18" charset="0"/>
                <a:cs typeface="Arial" charset="0"/>
              </a:rPr>
              <a:t>Pressuring </a:t>
            </a:r>
            <a:r>
              <a:rPr lang="en-US" sz="2400" dirty="0">
                <a:latin typeface="Constantia" panose="02030602050306030303" pitchFamily="18" charset="0"/>
                <a:cs typeface="Arial" charset="0"/>
              </a:rPr>
              <a:t>someone into an identity can result in </a:t>
            </a:r>
            <a:r>
              <a:rPr lang="en-US" sz="2400" b="1" i="1" dirty="0">
                <a:latin typeface="Constantia" panose="02030602050306030303" pitchFamily="18" charset="0"/>
                <a:cs typeface="Arial" charset="0"/>
              </a:rPr>
              <a:t>rebellion</a:t>
            </a:r>
            <a:r>
              <a:rPr lang="en-US" sz="2400" dirty="0">
                <a:latin typeface="Constantia" panose="02030602050306030303" pitchFamily="18" charset="0"/>
                <a:cs typeface="Arial" charset="0"/>
              </a:rPr>
              <a:t> in the form of establishing a negative identity, and in addition to this feelings of unhappiness.</a:t>
            </a:r>
          </a:p>
          <a:p>
            <a:pPr>
              <a:lnSpc>
                <a:spcPct val="90000"/>
              </a:lnSpc>
              <a:spcAft>
                <a:spcPct val="20000"/>
              </a:spcAft>
            </a:pPr>
            <a:r>
              <a:rPr lang="en-US" sz="2400" b="1" dirty="0" smtClean="0">
                <a:latin typeface="Constantia" panose="02030602050306030303" pitchFamily="18" charset="0"/>
                <a:cs typeface="Arial" charset="0"/>
              </a:rPr>
              <a:t>Maladaptive tendency:</a:t>
            </a:r>
            <a:r>
              <a:rPr lang="ar-JO" sz="2400" b="1" dirty="0" smtClean="0">
                <a:latin typeface="Constantia" panose="02030602050306030303" pitchFamily="18" charset="0"/>
                <a:cs typeface="Arial" charset="0"/>
              </a:rPr>
              <a:t> </a:t>
            </a:r>
            <a:r>
              <a:rPr lang="en-GB" sz="2400" b="1" dirty="0" smtClean="0">
                <a:latin typeface="Constantia" panose="02030602050306030303" pitchFamily="18" charset="0"/>
                <a:cs typeface="Arial" charset="0"/>
              </a:rPr>
              <a:t> </a:t>
            </a:r>
            <a:r>
              <a:rPr lang="en-US" sz="2400" b="1" dirty="0" smtClean="0">
                <a:latin typeface="Constantia" panose="02030602050306030303" pitchFamily="18" charset="0"/>
                <a:cs typeface="Arial" charset="0"/>
              </a:rPr>
              <a:t>fanaticism (</a:t>
            </a:r>
            <a:r>
              <a:rPr lang="ar-JO" sz="2400" dirty="0" smtClean="0">
                <a:latin typeface="Constantia" panose="02030602050306030303" pitchFamily="18" charset="0"/>
                <a:cs typeface="Arial" charset="0"/>
              </a:rPr>
              <a:t>تعصب</a:t>
            </a:r>
            <a:r>
              <a:rPr lang="en-GB" sz="2400" dirty="0" smtClean="0">
                <a:latin typeface="Constantia" panose="02030602050306030303" pitchFamily="18" charset="0"/>
                <a:cs typeface="Arial" charset="0"/>
              </a:rPr>
              <a:t>)</a:t>
            </a:r>
            <a:r>
              <a:rPr lang="en-US" sz="2400" dirty="0" smtClean="0">
                <a:latin typeface="Constantia" panose="02030602050306030303" pitchFamily="18" charset="0"/>
                <a:cs typeface="Arial" charset="0"/>
              </a:rPr>
              <a:t>. A fanatic believes that his way is the only way. Adolescents are known for </a:t>
            </a:r>
            <a:r>
              <a:rPr lang="en-US" sz="2400" b="1" i="1" dirty="0" smtClean="0">
                <a:latin typeface="Constantia" panose="02030602050306030303" pitchFamily="18" charset="0"/>
                <a:cs typeface="Arial" charset="0"/>
              </a:rPr>
              <a:t>idealism,</a:t>
            </a:r>
            <a:r>
              <a:rPr lang="en-US" sz="2400" dirty="0" smtClean="0">
                <a:latin typeface="Constantia" panose="02030602050306030303" pitchFamily="18" charset="0"/>
                <a:cs typeface="Arial" charset="0"/>
              </a:rPr>
              <a:t> and for their tendency to see things in </a:t>
            </a:r>
            <a:r>
              <a:rPr lang="en-US" sz="2400" b="1" i="1" dirty="0" smtClean="0">
                <a:latin typeface="Constantia" panose="02030602050306030303" pitchFamily="18" charset="0"/>
                <a:cs typeface="Arial" charset="0"/>
              </a:rPr>
              <a:t>black-and-white</a:t>
            </a:r>
            <a:r>
              <a:rPr lang="en-US" sz="2400" dirty="0" smtClean="0">
                <a:latin typeface="Constantia" panose="02030602050306030303" pitchFamily="18" charset="0"/>
                <a:cs typeface="Arial" charset="0"/>
              </a:rPr>
              <a:t>. These people will gather others around them and promote their beliefs and life-styles without regard to others' rights to disagree</a:t>
            </a:r>
            <a:r>
              <a:rPr lang="en-GB" sz="2400" dirty="0" smtClean="0">
                <a:latin typeface="Constantia" panose="02030602050306030303" pitchFamily="18" charset="0"/>
                <a:cs typeface="Arial" charset="0"/>
              </a:rPr>
              <a:t> </a:t>
            </a:r>
            <a:r>
              <a:rPr lang="en-US" sz="2400" dirty="0" smtClean="0">
                <a:latin typeface="Constantia" panose="02030602050306030303" pitchFamily="18" charset="0"/>
                <a:cs typeface="Arial" charset="0"/>
              </a:rPr>
              <a:t> </a:t>
            </a:r>
            <a:r>
              <a:rPr lang="en-GB" sz="2400" dirty="0" smtClean="0">
                <a:latin typeface="Constantia" panose="02030602050306030303" pitchFamily="18" charset="0"/>
                <a:cs typeface="Arial" charset="0"/>
              </a:rPr>
              <a:t> </a:t>
            </a:r>
          </a:p>
          <a:p>
            <a:pPr>
              <a:lnSpc>
                <a:spcPct val="90000"/>
              </a:lnSpc>
              <a:spcAft>
                <a:spcPct val="20000"/>
              </a:spcAft>
            </a:pPr>
            <a:r>
              <a:rPr lang="en-US" sz="2400" b="1" dirty="0" smtClean="0">
                <a:latin typeface="Constantia" panose="02030602050306030303" pitchFamily="18" charset="0"/>
                <a:cs typeface="Arial" charset="0"/>
              </a:rPr>
              <a:t>Malignant tendency: repudiation </a:t>
            </a:r>
            <a:r>
              <a:rPr lang="ar-JO" sz="2400" dirty="0" smtClean="0">
                <a:latin typeface="Constantia" panose="02030602050306030303" pitchFamily="18" charset="0"/>
                <a:cs typeface="Arial" charset="0"/>
              </a:rPr>
              <a:t>جحود</a:t>
            </a:r>
            <a:r>
              <a:rPr lang="en-US" sz="2400" dirty="0" smtClean="0">
                <a:latin typeface="Constantia" panose="02030602050306030303" pitchFamily="18" charset="0"/>
                <a:cs typeface="Arial" charset="0"/>
              </a:rPr>
              <a:t>. They repudiate (</a:t>
            </a:r>
            <a:r>
              <a:rPr lang="ar-JO" sz="2400" dirty="0" smtClean="0">
                <a:latin typeface="Constantia" panose="02030602050306030303" pitchFamily="18" charset="0"/>
                <a:cs typeface="Arial" charset="0"/>
              </a:rPr>
              <a:t>ينكر</a:t>
            </a:r>
            <a:r>
              <a:rPr lang="en-US" sz="2400" dirty="0" smtClean="0">
                <a:latin typeface="Constantia" panose="02030602050306030303" pitchFamily="18" charset="0"/>
                <a:cs typeface="Arial" charset="0"/>
              </a:rPr>
              <a:t>) their membership in the world of adults and repudiate their need for an identity. They may become involved in destructive activities, drugs, alcohol, or may </a:t>
            </a:r>
            <a:r>
              <a:rPr lang="en-US" sz="2400" b="1" i="1" dirty="0" smtClean="0">
                <a:latin typeface="Constantia" panose="02030602050306030303" pitchFamily="18" charset="0"/>
                <a:cs typeface="Arial" charset="0"/>
              </a:rPr>
              <a:t>withdraw</a:t>
            </a:r>
            <a:r>
              <a:rPr lang="en-US" sz="2400" dirty="0" smtClean="0">
                <a:latin typeface="Constantia" panose="02030602050306030303" pitchFamily="18" charset="0"/>
                <a:cs typeface="Arial" charset="0"/>
              </a:rPr>
              <a:t> into their own psychotic fantasies</a:t>
            </a:r>
            <a:r>
              <a:rPr lang="en-GB" sz="2400" dirty="0" smtClean="0">
                <a:latin typeface="Constantia" panose="02030602050306030303" pitchFamily="18" charset="0"/>
                <a:cs typeface="Arial" charset="0"/>
              </a:rPr>
              <a:t> </a:t>
            </a:r>
          </a:p>
          <a:p>
            <a:endParaRPr lang="en-US" sz="2400" dirty="0" smtClean="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spcBef>
                <a:spcPts val="500"/>
              </a:spcBef>
              <a:spcAft>
                <a:spcPts val="500"/>
              </a:spcAft>
              <a:buNone/>
            </a:pPr>
            <a:r>
              <a:rPr lang="en-US" altLang="ar-SA" sz="2400" b="1" dirty="0" smtClean="0">
                <a:solidFill>
                  <a:srgbClr val="000000"/>
                </a:solidFill>
                <a:latin typeface="Constantia" panose="02030602050306030303" pitchFamily="18" charset="0"/>
              </a:rPr>
              <a:t>Young adulthood (intimacy </a:t>
            </a:r>
            <a:r>
              <a:rPr lang="en-US" altLang="ar-SA" sz="2400" b="1" dirty="0" err="1" smtClean="0">
                <a:solidFill>
                  <a:srgbClr val="000000"/>
                </a:solidFill>
                <a:latin typeface="Constantia" panose="02030602050306030303" pitchFamily="18" charset="0"/>
              </a:rPr>
              <a:t>vs</a:t>
            </a:r>
            <a:r>
              <a:rPr lang="en-US" altLang="ar-SA" sz="2400" b="1" dirty="0" smtClean="0">
                <a:solidFill>
                  <a:srgbClr val="000000"/>
                </a:solidFill>
                <a:latin typeface="Constantia" panose="02030602050306030303" pitchFamily="18" charset="0"/>
              </a:rPr>
              <a:t> isolation)</a:t>
            </a:r>
          </a:p>
          <a:p>
            <a:pPr>
              <a:spcBef>
                <a:spcPts val="500"/>
              </a:spcBef>
              <a:spcAft>
                <a:spcPts val="500"/>
              </a:spcAft>
            </a:pPr>
            <a:r>
              <a:rPr lang="en-US" altLang="ar-SA" sz="2400" dirty="0" smtClean="0">
                <a:solidFill>
                  <a:srgbClr val="000000"/>
                </a:solidFill>
                <a:latin typeface="Constantia" panose="02030602050306030303" pitchFamily="18" charset="0"/>
                <a:cs typeface="Arial" charset="0"/>
              </a:rPr>
              <a:t>Develops ability to give and receive love; begins to make long-term commitment to relationships other than family members</a:t>
            </a:r>
          </a:p>
          <a:p>
            <a:pPr>
              <a:spcBef>
                <a:spcPts val="500"/>
              </a:spcBef>
              <a:spcAft>
                <a:spcPts val="500"/>
              </a:spcAft>
            </a:pPr>
            <a:r>
              <a:rPr lang="en-US" altLang="ar-SA" sz="2400" dirty="0" smtClean="0">
                <a:solidFill>
                  <a:srgbClr val="000000"/>
                </a:solidFill>
                <a:latin typeface="Constantia" panose="02030602050306030303" pitchFamily="18" charset="0"/>
                <a:cs typeface="Arial" charset="0"/>
              </a:rPr>
              <a:t> Ability to lose the self in genuine mutuality with another</a:t>
            </a:r>
          </a:p>
          <a:p>
            <a:pPr>
              <a:spcAft>
                <a:spcPct val="20000"/>
              </a:spcAft>
            </a:pPr>
            <a:r>
              <a:rPr lang="en-US" altLang="ar-SA" sz="2400" dirty="0" smtClean="0">
                <a:solidFill>
                  <a:srgbClr val="000000"/>
                </a:solidFill>
                <a:latin typeface="Constantia" panose="02030602050306030303" pitchFamily="18" charset="0"/>
                <a:cs typeface="Arial" charset="0"/>
              </a:rPr>
              <a:t> </a:t>
            </a:r>
            <a:r>
              <a:rPr lang="en-US" sz="2400" dirty="0">
                <a:latin typeface="Constantia" panose="02030602050306030303" pitchFamily="18" charset="0"/>
              </a:rPr>
              <a:t>Success in this stage will lead to the virtue of </a:t>
            </a:r>
            <a:r>
              <a:rPr lang="en-US" sz="2400" b="1" i="1" dirty="0" smtClean="0">
                <a:latin typeface="Constantia" panose="02030602050306030303" pitchFamily="18" charset="0"/>
              </a:rPr>
              <a:t>love</a:t>
            </a:r>
            <a:endParaRPr lang="en-US" sz="2400" b="1" i="1" dirty="0">
              <a:latin typeface="Constantia" panose="02030602050306030303" pitchFamily="18" charset="0"/>
            </a:endParaRPr>
          </a:p>
          <a:p>
            <a:r>
              <a:rPr lang="en-US" sz="2400" dirty="0" smtClean="0">
                <a:latin typeface="Constantia" panose="02030602050306030303" pitchFamily="18" charset="0"/>
              </a:rPr>
              <a:t> </a:t>
            </a: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spcAft>
                <a:spcPct val="20000"/>
              </a:spcAft>
            </a:pPr>
            <a:r>
              <a:rPr lang="en-US" sz="2400" b="1" dirty="0" smtClean="0">
                <a:latin typeface="Constantia" panose="02030602050306030303" pitchFamily="18" charset="0"/>
                <a:cs typeface="Arial" charset="0"/>
              </a:rPr>
              <a:t>Maladaptive tendency:</a:t>
            </a:r>
            <a:r>
              <a:rPr lang="en-US" sz="2400" dirty="0" smtClean="0">
                <a:latin typeface="Constantia" panose="02030602050306030303" pitchFamily="18" charset="0"/>
                <a:cs typeface="Arial" charset="0"/>
              </a:rPr>
              <a:t> </a:t>
            </a:r>
            <a:r>
              <a:rPr lang="en-US" sz="2400" b="1" dirty="0" smtClean="0">
                <a:latin typeface="Constantia" panose="02030602050306030303" pitchFamily="18" charset="0"/>
                <a:cs typeface="Arial" charset="0"/>
              </a:rPr>
              <a:t>promiscuity</a:t>
            </a:r>
            <a:r>
              <a:rPr lang="en-US" sz="2400" dirty="0" smtClean="0">
                <a:latin typeface="Constantia" panose="02030602050306030303" pitchFamily="18" charset="0"/>
                <a:cs typeface="Arial" charset="0"/>
              </a:rPr>
              <a:t>, tendency to become intimate too freely, too easily, and without any depth to your intimacy</a:t>
            </a:r>
            <a:r>
              <a:rPr lang="en-GB" sz="2400" dirty="0" smtClean="0">
                <a:latin typeface="Constantia" panose="02030602050306030303" pitchFamily="18" charset="0"/>
                <a:cs typeface="Arial" charset="0"/>
              </a:rPr>
              <a:t>  </a:t>
            </a:r>
          </a:p>
          <a:p>
            <a:pPr>
              <a:spcAft>
                <a:spcPct val="20000"/>
              </a:spcAft>
            </a:pPr>
            <a:r>
              <a:rPr lang="en-US" sz="2400" b="1" dirty="0" smtClean="0">
                <a:latin typeface="Constantia" panose="02030602050306030303" pitchFamily="18" charset="0"/>
                <a:cs typeface="Arial" charset="0"/>
              </a:rPr>
              <a:t>Malignant tendency: exclusion</a:t>
            </a:r>
            <a:r>
              <a:rPr lang="en-US" sz="2400" dirty="0" smtClean="0">
                <a:latin typeface="Constantia" panose="02030602050306030303" pitchFamily="18" charset="0"/>
                <a:cs typeface="Arial" charset="0"/>
              </a:rPr>
              <a:t>, </a:t>
            </a:r>
            <a:r>
              <a:rPr lang="en-US" sz="2400" dirty="0">
                <a:latin typeface="Constantia" panose="02030602050306030303" pitchFamily="18" charset="0"/>
                <a:cs typeface="Arial" charset="0"/>
              </a:rPr>
              <a:t>fearing commitment leading to </a:t>
            </a:r>
            <a:r>
              <a:rPr lang="en-US" sz="2400" dirty="0" smtClean="0">
                <a:latin typeface="Constantia" panose="02030602050306030303" pitchFamily="18" charset="0"/>
                <a:cs typeface="Arial" charset="0"/>
              </a:rPr>
              <a:t> isolation  from love, friendship, and community,  which may lead to depression  </a:t>
            </a:r>
            <a:endParaRPr lang="en-GB" sz="2400" dirty="0" smtClean="0">
              <a:latin typeface="Constantia" panose="02030602050306030303" pitchFamily="18" charset="0"/>
              <a:cs typeface="Arial" charset="0"/>
            </a:endParaRPr>
          </a:p>
          <a:p>
            <a:r>
              <a:rPr lang="en-US" sz="2400" dirty="0" smtClean="0">
                <a:latin typeface="Constantia" pitchFamily="18" charset="0"/>
              </a:rPr>
              <a:t> </a:t>
            </a: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spcAft>
                <a:spcPct val="20000"/>
              </a:spcAft>
              <a:buNone/>
            </a:pPr>
            <a:r>
              <a:rPr lang="en-US" altLang="ar-SA" sz="2400" b="1" dirty="0" smtClean="0">
                <a:latin typeface="Constantia" panose="02030602050306030303" pitchFamily="18" charset="0"/>
                <a:cs typeface="Arial" charset="0"/>
              </a:rPr>
              <a:t>Middle adulthood (</a:t>
            </a:r>
            <a:r>
              <a:rPr lang="en-US" altLang="ar-SA" sz="2400" b="1" dirty="0" err="1" smtClean="0">
                <a:latin typeface="Constantia" panose="02030602050306030303" pitchFamily="18" charset="0"/>
                <a:cs typeface="Arial" charset="0"/>
              </a:rPr>
              <a:t>Generativity</a:t>
            </a:r>
            <a:r>
              <a:rPr lang="en-US" altLang="ar-SA" sz="2400" b="1" dirty="0" smtClean="0">
                <a:latin typeface="Constantia" panose="02030602050306030303" pitchFamily="18" charset="0"/>
                <a:cs typeface="Arial" charset="0"/>
              </a:rPr>
              <a:t> </a:t>
            </a:r>
            <a:r>
              <a:rPr lang="en-US" altLang="ar-SA" sz="2400" b="1" dirty="0" err="1" smtClean="0">
                <a:latin typeface="Constantia" panose="02030602050306030303" pitchFamily="18" charset="0"/>
                <a:cs typeface="Arial" charset="0"/>
              </a:rPr>
              <a:t>vs</a:t>
            </a:r>
            <a:r>
              <a:rPr lang="en-US" altLang="ar-SA" sz="2400" b="1" dirty="0" smtClean="0">
                <a:latin typeface="Constantia" panose="02030602050306030303" pitchFamily="18" charset="0"/>
                <a:cs typeface="Arial" charset="0"/>
              </a:rPr>
              <a:t> stagnation/self-absorption)</a:t>
            </a:r>
          </a:p>
          <a:p>
            <a:pPr>
              <a:spcAft>
                <a:spcPct val="20000"/>
              </a:spcAft>
            </a:pPr>
            <a:r>
              <a:rPr lang="en-US" sz="2400" dirty="0">
                <a:latin typeface="Constantia" panose="02030602050306030303" pitchFamily="18" charset="0"/>
                <a:cs typeface="Arial" charset="0"/>
              </a:rPr>
              <a:t>B</a:t>
            </a:r>
            <a:r>
              <a:rPr lang="en-US" sz="2400" dirty="0" smtClean="0">
                <a:latin typeface="Constantia" panose="02030602050306030303" pitchFamily="18" charset="0"/>
                <a:cs typeface="Arial" charset="0"/>
              </a:rPr>
              <a:t>egin  </a:t>
            </a:r>
            <a:r>
              <a:rPr lang="en-US" sz="2400" dirty="0">
                <a:latin typeface="Constantia" panose="02030602050306030303" pitchFamily="18" charset="0"/>
                <a:cs typeface="Arial" charset="0"/>
              </a:rPr>
              <a:t>families </a:t>
            </a:r>
            <a:endParaRPr lang="en-US" altLang="ar-SA" sz="2400" dirty="0">
              <a:latin typeface="Constantia" panose="02030602050306030303" pitchFamily="18" charset="0"/>
              <a:cs typeface="Arial" charset="0"/>
            </a:endParaRPr>
          </a:p>
          <a:p>
            <a:pPr>
              <a:spcAft>
                <a:spcPct val="20000"/>
              </a:spcAft>
            </a:pPr>
            <a:r>
              <a:rPr lang="en-US" altLang="ar-SA" sz="2400" dirty="0" smtClean="0">
                <a:latin typeface="Constantia" panose="02030602050306030303" pitchFamily="18" charset="0"/>
                <a:cs typeface="Arial" charset="0"/>
              </a:rPr>
              <a:t>Develops interest in guiding the development of the next generation  </a:t>
            </a:r>
            <a:endParaRPr lang="en-US" altLang="ar-SA" sz="2400" dirty="0">
              <a:latin typeface="Constantia" panose="02030602050306030303" pitchFamily="18" charset="0"/>
              <a:cs typeface="Arial" charset="0"/>
            </a:endParaRPr>
          </a:p>
          <a:p>
            <a:pPr>
              <a:spcAft>
                <a:spcPct val="20000"/>
              </a:spcAft>
            </a:pPr>
            <a:r>
              <a:rPr lang="en-US" sz="2400" dirty="0" smtClean="0">
                <a:latin typeface="Constantia" panose="02030602050306030303" pitchFamily="18" charset="0"/>
                <a:cs typeface="Arial" charset="0"/>
              </a:rPr>
              <a:t>Involved </a:t>
            </a:r>
            <a:r>
              <a:rPr lang="en-US" sz="2400" dirty="0">
                <a:latin typeface="Constantia" panose="02030602050306030303" pitchFamily="18" charset="0"/>
                <a:cs typeface="Arial" charset="0"/>
              </a:rPr>
              <a:t>in community activities and </a:t>
            </a:r>
            <a:r>
              <a:rPr lang="en-US" sz="2400" dirty="0" smtClean="0">
                <a:latin typeface="Constantia" panose="02030602050306030303" pitchFamily="18" charset="0"/>
                <a:cs typeface="Arial" charset="0"/>
              </a:rPr>
              <a:t>organization. </a:t>
            </a:r>
            <a:r>
              <a:rPr lang="en-US" altLang="ar-SA" sz="2400" dirty="0" smtClean="0">
                <a:latin typeface="Constantia" panose="02030602050306030303" pitchFamily="18" charset="0"/>
                <a:cs typeface="Arial" charset="0"/>
              </a:rPr>
              <a:t>Production </a:t>
            </a:r>
            <a:r>
              <a:rPr lang="en-US" altLang="ar-SA" sz="2400" dirty="0">
                <a:latin typeface="Constantia" panose="02030602050306030303" pitchFamily="18" charset="0"/>
                <a:cs typeface="Arial" charset="0"/>
              </a:rPr>
              <a:t>of ideas and materials through work</a:t>
            </a:r>
          </a:p>
          <a:p>
            <a:pPr>
              <a:spcAft>
                <a:spcPct val="20000"/>
              </a:spcAft>
            </a:pPr>
            <a:r>
              <a:rPr lang="en-US" sz="2400" dirty="0" smtClean="0">
                <a:latin typeface="Constantia" panose="02030602050306030303" pitchFamily="18" charset="0"/>
              </a:rPr>
              <a:t>Success </a:t>
            </a:r>
            <a:r>
              <a:rPr lang="en-US" sz="2400" dirty="0">
                <a:latin typeface="Constantia" panose="02030602050306030303" pitchFamily="18" charset="0"/>
              </a:rPr>
              <a:t>in this stage will lead to the virtue of </a:t>
            </a:r>
            <a:r>
              <a:rPr lang="en-US" sz="2400" b="1" i="1" dirty="0" smtClean="0">
                <a:latin typeface="Constantia" panose="02030602050306030303" pitchFamily="18" charset="0"/>
              </a:rPr>
              <a:t>Care</a:t>
            </a:r>
            <a:endParaRPr lang="en-US" sz="2400" b="1" i="1" dirty="0">
              <a:latin typeface="Constantia" panose="02030602050306030303" pitchFamily="18" charset="0"/>
            </a:endParaRPr>
          </a:p>
          <a:p>
            <a:r>
              <a:rPr lang="en-US" sz="2400" dirty="0" smtClean="0">
                <a:latin typeface="Constantia" pitchFamily="18" charset="0"/>
              </a:rPr>
              <a:t> </a:t>
            </a:r>
            <a:r>
              <a:rPr lang="en-US" sz="2400" dirty="0" smtClean="0">
                <a:latin typeface="Constantia" panose="02030602050306030303" pitchFamily="18" charset="0"/>
                <a:cs typeface="Arial" charset="0"/>
              </a:rPr>
              <a:t>failing </a:t>
            </a:r>
            <a:r>
              <a:rPr lang="en-US" sz="2400" dirty="0">
                <a:latin typeface="Constantia" panose="02030602050306030303" pitchFamily="18" charset="0"/>
                <a:cs typeface="Arial" charset="0"/>
              </a:rPr>
              <a:t>to achieve these objectives, </a:t>
            </a:r>
            <a:r>
              <a:rPr lang="en-US" sz="2400" dirty="0" smtClean="0">
                <a:latin typeface="Constantia" panose="02030602050306030303" pitchFamily="18" charset="0"/>
                <a:cs typeface="Arial" charset="0"/>
              </a:rPr>
              <a:t>leads to feeling of  unproductive &amp; stagnant. </a:t>
            </a:r>
            <a:endParaRPr lang="en-US" sz="2400" dirty="0">
              <a:latin typeface="Constantia" panose="02030602050306030303" pitchFamily="18" charset="0"/>
              <a:cs typeface="Arial" charset="0"/>
            </a:endParaRPr>
          </a:p>
          <a:p>
            <a:endParaRPr lang="en-US" sz="2400" dirty="0">
              <a:latin typeface="Constantia" panose="02030602050306030303" pitchFamily="18" charset="0"/>
              <a:cs typeface="Arial"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spcAft>
                <a:spcPct val="20000"/>
              </a:spcAft>
            </a:pPr>
            <a:r>
              <a:rPr lang="en-US" sz="2400" b="1" dirty="0" smtClean="0">
                <a:latin typeface="Constantia" panose="02030602050306030303" pitchFamily="18" charset="0"/>
                <a:cs typeface="Arial" charset="0"/>
              </a:rPr>
              <a:t>Maladaptive tendency: overextension</a:t>
            </a:r>
            <a:r>
              <a:rPr lang="en-US" sz="2400" dirty="0" smtClean="0">
                <a:latin typeface="Constantia" panose="02030602050306030303" pitchFamily="18" charset="0"/>
                <a:cs typeface="Arial" charset="0"/>
              </a:rPr>
              <a:t>: Some people try to be so generative that they </a:t>
            </a:r>
            <a:r>
              <a:rPr lang="en-US" sz="2400" b="1" i="1" dirty="0" smtClean="0">
                <a:latin typeface="Constantia" panose="02030602050306030303" pitchFamily="18" charset="0"/>
                <a:cs typeface="Arial" charset="0"/>
              </a:rPr>
              <a:t>no longer allow time for themselves</a:t>
            </a:r>
            <a:r>
              <a:rPr lang="en-US" sz="2400" dirty="0" smtClean="0">
                <a:latin typeface="Constantia" panose="02030602050306030303" pitchFamily="18" charset="0"/>
                <a:cs typeface="Arial" charset="0"/>
              </a:rPr>
              <a:t>, for rest and relaxation</a:t>
            </a:r>
            <a:r>
              <a:rPr lang="en-GB" sz="2400" dirty="0" smtClean="0">
                <a:latin typeface="Constantia" panose="02030602050306030303" pitchFamily="18" charset="0"/>
                <a:cs typeface="Arial" charset="0"/>
              </a:rPr>
              <a:t> </a:t>
            </a:r>
            <a:r>
              <a:rPr lang="en-US" sz="2400" dirty="0" smtClean="0">
                <a:latin typeface="Constantia" panose="02030602050306030303" pitchFamily="18" charset="0"/>
                <a:cs typeface="Arial" charset="0"/>
              </a:rPr>
              <a:t> </a:t>
            </a:r>
            <a:r>
              <a:rPr lang="en-GB" sz="2400" dirty="0" smtClean="0">
                <a:latin typeface="Constantia" panose="02030602050306030303" pitchFamily="18" charset="0"/>
                <a:cs typeface="Arial" charset="0"/>
              </a:rPr>
              <a:t> </a:t>
            </a:r>
          </a:p>
          <a:p>
            <a:pPr>
              <a:spcAft>
                <a:spcPct val="20000"/>
              </a:spcAft>
            </a:pPr>
            <a:endParaRPr lang="en-GB" sz="2400" dirty="0" smtClean="0">
              <a:latin typeface="Constantia" panose="02030602050306030303" pitchFamily="18" charset="0"/>
              <a:cs typeface="Arial" charset="0"/>
            </a:endParaRPr>
          </a:p>
          <a:p>
            <a:pPr>
              <a:spcAft>
                <a:spcPct val="20000"/>
              </a:spcAft>
            </a:pPr>
            <a:r>
              <a:rPr lang="en-US" sz="2400" b="1" dirty="0" smtClean="0">
                <a:latin typeface="Constantia" panose="02030602050306030303" pitchFamily="18" charset="0"/>
                <a:cs typeface="Arial" charset="0"/>
              </a:rPr>
              <a:t>Malignant tendency: </a:t>
            </a:r>
            <a:r>
              <a:rPr lang="en-US" sz="2400" b="1" dirty="0" err="1" smtClean="0">
                <a:latin typeface="Constantia" panose="02030602050306030303" pitchFamily="18" charset="0"/>
                <a:cs typeface="Arial" charset="0"/>
              </a:rPr>
              <a:t>rejectivity</a:t>
            </a:r>
            <a:r>
              <a:rPr lang="en-US" sz="2400" dirty="0" smtClean="0">
                <a:latin typeface="Constantia" panose="02030602050306030303" pitchFamily="18" charset="0"/>
                <a:cs typeface="Arial" charset="0"/>
              </a:rPr>
              <a:t>. Too little generativity and too much stagnation and you are </a:t>
            </a:r>
            <a:r>
              <a:rPr lang="en-US" sz="2400" b="1" i="1" dirty="0" smtClean="0">
                <a:latin typeface="Constantia" panose="02030602050306030303" pitchFamily="18" charset="0"/>
                <a:cs typeface="Arial" charset="0"/>
              </a:rPr>
              <a:t>no longer participating in or contributing to society.</a:t>
            </a:r>
            <a:r>
              <a:rPr lang="en-US" sz="2400" dirty="0" smtClean="0">
                <a:latin typeface="Constantia" panose="02030602050306030303" pitchFamily="18" charset="0"/>
                <a:cs typeface="Arial" charset="0"/>
              </a:rPr>
              <a:t>  </a:t>
            </a:r>
            <a:r>
              <a:rPr lang="en-GB" sz="2400" dirty="0" smtClean="0">
                <a:latin typeface="Constantia" panose="02030602050306030303" pitchFamily="18" charset="0"/>
                <a:cs typeface="Arial" charset="0"/>
              </a:rPr>
              <a:t> </a:t>
            </a:r>
          </a:p>
          <a:p>
            <a:endParaRPr lang="en-US" sz="2400" dirty="0" smtClean="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Growth </a:t>
            </a:r>
            <a:r>
              <a:rPr lang="en-US" sz="3700" b="1" dirty="0">
                <a:solidFill>
                  <a:schemeClr val="tx1"/>
                </a:solidFill>
                <a:latin typeface="Constantia" pitchFamily="18" charset="0"/>
                <a:ea typeface="+mn-ea"/>
                <a:cs typeface="+mn-cs"/>
              </a:rPr>
              <a:t>and Development</a:t>
            </a:r>
            <a:br>
              <a:rPr lang="en-US" sz="3700" b="1" dirty="0">
                <a:solidFill>
                  <a:schemeClr val="tx1"/>
                </a:solidFill>
                <a:latin typeface="Constantia" pitchFamily="18" charset="0"/>
                <a:ea typeface="+mn-ea"/>
                <a:cs typeface="+mn-cs"/>
              </a:rPr>
            </a:br>
            <a:r>
              <a:rPr lang="en-US" sz="3700" b="1" dirty="0">
                <a:solidFill>
                  <a:schemeClr val="tx1"/>
                </a:solidFill>
                <a:latin typeface="Constantia" pitchFamily="18" charset="0"/>
                <a:ea typeface="+mn-ea"/>
                <a:cs typeface="+mn-cs"/>
              </a:rPr>
              <a:t>Theories</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marL="0" indent="0">
              <a:buNone/>
            </a:pPr>
            <a:r>
              <a:rPr lang="en-US" sz="3200" dirty="0">
                <a:latin typeface="Constantia" pitchFamily="18" charset="0"/>
              </a:rPr>
              <a:t>Growth and development theories commonly include </a:t>
            </a:r>
            <a:r>
              <a:rPr lang="en-US" sz="3200" dirty="0" smtClean="0">
                <a:latin typeface="Constantia" pitchFamily="18" charset="0"/>
              </a:rPr>
              <a:t>the following </a:t>
            </a:r>
            <a:r>
              <a:rPr lang="en-US" sz="3200" dirty="0">
                <a:latin typeface="Constantia" pitchFamily="18" charset="0"/>
              </a:rPr>
              <a:t>major </a:t>
            </a:r>
            <a:r>
              <a:rPr lang="en-US" sz="3200" dirty="0" smtClean="0">
                <a:latin typeface="Constantia" pitchFamily="18" charset="0"/>
              </a:rPr>
              <a:t>components</a:t>
            </a:r>
          </a:p>
          <a:p>
            <a:r>
              <a:rPr lang="en-US" sz="2800" dirty="0" smtClean="0">
                <a:latin typeface="Constantia" pitchFamily="18" charset="0"/>
              </a:rPr>
              <a:t>Biophysical</a:t>
            </a:r>
          </a:p>
          <a:p>
            <a:r>
              <a:rPr lang="en-US" sz="2800" dirty="0" smtClean="0">
                <a:latin typeface="Constantia" pitchFamily="18" charset="0"/>
              </a:rPr>
              <a:t>Psychosocial</a:t>
            </a:r>
          </a:p>
          <a:p>
            <a:r>
              <a:rPr lang="en-US" sz="2800" dirty="0" smtClean="0">
                <a:latin typeface="Constantia" pitchFamily="18" charset="0"/>
              </a:rPr>
              <a:t>Cognitive </a:t>
            </a:r>
            <a:endParaRPr lang="en-US" sz="2800" dirty="0">
              <a:latin typeface="Constantia" pitchFamily="18" charset="0"/>
            </a:endParaRPr>
          </a:p>
          <a:p>
            <a:r>
              <a:rPr lang="en-US" sz="2800" dirty="0" smtClean="0">
                <a:latin typeface="Constantia" pitchFamily="18" charset="0"/>
              </a:rPr>
              <a:t>Moral  </a:t>
            </a:r>
            <a:r>
              <a:rPr lang="en-US" sz="2800" dirty="0">
                <a:latin typeface="Constantia" pitchFamily="18" charset="0"/>
              </a:rPr>
              <a:t>and </a:t>
            </a:r>
            <a:r>
              <a:rPr lang="en-US" sz="2800" dirty="0" smtClean="0">
                <a:latin typeface="Constantia" pitchFamily="18" charset="0"/>
              </a:rPr>
              <a:t>spiritual</a:t>
            </a:r>
            <a:endParaRPr lang="en-US" sz="2400" dirty="0">
              <a:latin typeface="Constantia" pitchFamily="18" charset="0"/>
            </a:endParaRPr>
          </a:p>
          <a:p>
            <a:endParaRPr lang="en-US" sz="30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a:spcBef>
                <a:spcPts val="500"/>
              </a:spcBef>
              <a:spcAft>
                <a:spcPts val="500"/>
              </a:spcAft>
              <a:buNone/>
            </a:pPr>
            <a:r>
              <a:rPr lang="en-US" altLang="ar-SA" sz="2400" b="1" dirty="0" smtClean="0">
                <a:solidFill>
                  <a:srgbClr val="000000"/>
                </a:solidFill>
                <a:latin typeface="Constantia" panose="02030602050306030303" pitchFamily="18" charset="0"/>
              </a:rPr>
              <a:t>Late adulthood (ego integrity </a:t>
            </a:r>
            <a:r>
              <a:rPr lang="en-US" altLang="ar-SA" sz="2400" b="1" dirty="0" err="1" smtClean="0">
                <a:solidFill>
                  <a:srgbClr val="000000"/>
                </a:solidFill>
                <a:latin typeface="Constantia" panose="02030602050306030303" pitchFamily="18" charset="0"/>
              </a:rPr>
              <a:t>vs</a:t>
            </a:r>
            <a:r>
              <a:rPr lang="en-US" altLang="ar-SA" sz="2400" b="1" dirty="0" smtClean="0">
                <a:solidFill>
                  <a:srgbClr val="000000"/>
                </a:solidFill>
                <a:latin typeface="Constantia" panose="02030602050306030303" pitchFamily="18" charset="0"/>
              </a:rPr>
              <a:t> despair)</a:t>
            </a:r>
          </a:p>
          <a:p>
            <a:pPr>
              <a:spcBef>
                <a:spcPts val="500"/>
              </a:spcBef>
              <a:spcAft>
                <a:spcPts val="500"/>
              </a:spcAft>
            </a:pPr>
            <a:r>
              <a:rPr lang="en-US" altLang="ar-SA" sz="2400" dirty="0" smtClean="0">
                <a:solidFill>
                  <a:srgbClr val="000000"/>
                </a:solidFill>
                <a:latin typeface="Constantia" panose="02030602050306030303" pitchFamily="18" charset="0"/>
                <a:cs typeface="Arial" charset="0"/>
              </a:rPr>
              <a:t>Develops a sense of acceptance of life as it was lived and the importance of people and relationships that individual developed over the lifespan </a:t>
            </a:r>
          </a:p>
          <a:p>
            <a:pPr>
              <a:spcBef>
                <a:spcPts val="500"/>
              </a:spcBef>
              <a:spcAft>
                <a:spcPts val="500"/>
              </a:spcAft>
            </a:pPr>
            <a:r>
              <a:rPr lang="en-US" altLang="ar-SA" sz="2400" dirty="0" smtClean="0">
                <a:solidFill>
                  <a:srgbClr val="000000"/>
                </a:solidFill>
                <a:latin typeface="Constantia" panose="02030602050306030303" pitchFamily="18" charset="0"/>
                <a:cs typeface="Arial" charset="0"/>
              </a:rPr>
              <a:t>  </a:t>
            </a:r>
            <a:r>
              <a:rPr lang="en-US" sz="2400" dirty="0" smtClean="0">
                <a:latin typeface="Constantia" panose="02030602050306030303" pitchFamily="18" charset="0"/>
              </a:rPr>
              <a:t>Success </a:t>
            </a:r>
            <a:r>
              <a:rPr lang="en-US" sz="2400" dirty="0">
                <a:latin typeface="Constantia" panose="02030602050306030303" pitchFamily="18" charset="0"/>
              </a:rPr>
              <a:t>in this stage will lead to the virtue of </a:t>
            </a:r>
            <a:r>
              <a:rPr lang="en-US" sz="2400" dirty="0" smtClean="0">
                <a:latin typeface="Constantia" panose="02030602050306030303" pitchFamily="18" charset="0"/>
              </a:rPr>
              <a:t> </a:t>
            </a:r>
            <a:r>
              <a:rPr lang="en-US" altLang="ar-SA" sz="2400" b="1" i="1" dirty="0" smtClean="0">
                <a:solidFill>
                  <a:srgbClr val="000000"/>
                </a:solidFill>
                <a:latin typeface="Constantia" panose="02030602050306030303" pitchFamily="18" charset="0"/>
                <a:cs typeface="Arial" charset="0"/>
              </a:rPr>
              <a:t>wisdom</a:t>
            </a:r>
          </a:p>
          <a:p>
            <a:r>
              <a:rPr lang="en-US" sz="2400" dirty="0">
                <a:latin typeface="Constantia" panose="02030602050306030303" pitchFamily="18" charset="0"/>
              </a:rPr>
              <a:t> </a:t>
            </a:r>
            <a:r>
              <a:rPr lang="en-US" sz="2400" dirty="0" smtClean="0">
                <a:latin typeface="Constantia" panose="02030602050306030303" pitchFamily="18" charset="0"/>
              </a:rPr>
              <a:t>feeling of  </a:t>
            </a:r>
            <a:r>
              <a:rPr lang="en-US" sz="2400" dirty="0">
                <a:latin typeface="Constantia" panose="02030602050306030303" pitchFamily="18" charset="0"/>
              </a:rPr>
              <a:t>guilt about </a:t>
            </a:r>
            <a:r>
              <a:rPr lang="en-US" sz="2400" dirty="0" smtClean="0">
                <a:latin typeface="Constantia" panose="02030602050306030303" pitchFamily="18" charset="0"/>
              </a:rPr>
              <a:t>the past</a:t>
            </a:r>
            <a:r>
              <a:rPr lang="en-US" sz="2400" dirty="0">
                <a:latin typeface="Constantia" panose="02030602050306030303" pitchFamily="18" charset="0"/>
              </a:rPr>
              <a:t>, or </a:t>
            </a:r>
            <a:r>
              <a:rPr lang="en-US" sz="2400" dirty="0" smtClean="0">
                <a:latin typeface="Constantia" panose="02030602050306030303" pitchFamily="18" charset="0"/>
              </a:rPr>
              <a:t>feeling  </a:t>
            </a:r>
            <a:r>
              <a:rPr lang="en-US" sz="2400" dirty="0">
                <a:latin typeface="Constantia" panose="02030602050306030303" pitchFamily="18" charset="0"/>
              </a:rPr>
              <a:t>that </a:t>
            </a:r>
            <a:r>
              <a:rPr lang="en-US" sz="2400" dirty="0" smtClean="0">
                <a:latin typeface="Constantia" panose="02030602050306030303" pitchFamily="18" charset="0"/>
              </a:rPr>
              <a:t>nothing was  accomplished  in  life  &amp; </a:t>
            </a:r>
            <a:r>
              <a:rPr lang="en-US" sz="2400" dirty="0">
                <a:latin typeface="Constantia" panose="02030602050306030303" pitchFamily="18" charset="0"/>
              </a:rPr>
              <a:t>dissatisfied with </a:t>
            </a:r>
            <a:r>
              <a:rPr lang="en-US" sz="2400" dirty="0" smtClean="0">
                <a:latin typeface="Constantia" panose="02030602050306030303" pitchFamily="18" charset="0"/>
              </a:rPr>
              <a:t>life, this leads to   despair</a:t>
            </a:r>
            <a:r>
              <a:rPr lang="en-US" sz="2400" dirty="0">
                <a:latin typeface="Constantia" panose="02030602050306030303" pitchFamily="18" charset="0"/>
              </a:rPr>
              <a:t>, often leading to depression and hopelessness. </a:t>
            </a:r>
          </a:p>
          <a:p>
            <a:endParaRPr lang="en-US" sz="2400" dirty="0" smtClean="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Psychosocial  Theories </a:t>
            </a:r>
            <a:r>
              <a:rPr lang="en-US" sz="4000" b="1" dirty="0" smtClean="0">
                <a:solidFill>
                  <a:schemeClr val="tx1"/>
                </a:solidFill>
                <a:latin typeface="Constantia" pitchFamily="18" charset="0"/>
              </a:rPr>
              <a:t/>
            </a:r>
            <a:br>
              <a:rPr lang="en-US" sz="4000" b="1" dirty="0" smtClean="0">
                <a:solidFill>
                  <a:schemeClr val="tx1"/>
                </a:solidFill>
                <a:latin typeface="Constantia" pitchFamily="18" charset="0"/>
              </a:rPr>
            </a:br>
            <a:r>
              <a:rPr lang="en-US" sz="3200" b="1" dirty="0" smtClean="0">
                <a:solidFill>
                  <a:schemeClr val="tx1"/>
                </a:solidFill>
                <a:latin typeface="Constantia" pitchFamily="18" charset="0"/>
              </a:rPr>
              <a:t>Erikson (1902–1994) Continues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b="1" dirty="0" smtClean="0">
                <a:latin typeface="Constantia" panose="02030602050306030303" pitchFamily="18" charset="0"/>
                <a:cs typeface="Arial" charset="0"/>
              </a:rPr>
              <a:t>Maladaptive tendency: (</a:t>
            </a:r>
            <a:r>
              <a:rPr lang="ar-JO" sz="2400" b="1" dirty="0" smtClean="0">
                <a:latin typeface="Constantia" panose="02030602050306030303" pitchFamily="18" charset="0"/>
                <a:cs typeface="Arial" charset="0"/>
              </a:rPr>
              <a:t>جراءة </a:t>
            </a:r>
            <a:r>
              <a:rPr lang="en-US" sz="2400" b="1" dirty="0" smtClean="0">
                <a:latin typeface="Constantia" panose="02030602050306030303" pitchFamily="18" charset="0"/>
                <a:cs typeface="Arial" charset="0"/>
              </a:rPr>
              <a:t>) presumption</a:t>
            </a:r>
            <a:r>
              <a:rPr lang="en-US" sz="2400" dirty="0" smtClean="0">
                <a:latin typeface="Constantia" panose="02030602050306030303" pitchFamily="18" charset="0"/>
                <a:cs typeface="Arial" charset="0"/>
              </a:rPr>
              <a:t>. This is what happens when a person "presumes" ego integrity without actually facing the difficulties of old age. </a:t>
            </a:r>
          </a:p>
          <a:p>
            <a:r>
              <a:rPr lang="en-US" sz="2400" b="1" dirty="0" smtClean="0">
                <a:latin typeface="Constantia" panose="02030602050306030303" pitchFamily="18" charset="0"/>
                <a:cs typeface="Arial" charset="0"/>
              </a:rPr>
              <a:t>Malignant tendency: disdain(</a:t>
            </a:r>
            <a:r>
              <a:rPr lang="ar-JO" sz="2400" b="1" dirty="0" smtClean="0">
                <a:latin typeface="Constantia" panose="02030602050306030303" pitchFamily="18" charset="0"/>
                <a:cs typeface="Arial" charset="0"/>
              </a:rPr>
              <a:t>يزدري</a:t>
            </a:r>
            <a:r>
              <a:rPr lang="en-US" sz="2400" b="1" dirty="0" smtClean="0">
                <a:latin typeface="Constantia" panose="02030602050306030303" pitchFamily="18" charset="0"/>
                <a:cs typeface="Arial" charset="0"/>
              </a:rPr>
              <a:t>)</a:t>
            </a:r>
            <a:r>
              <a:rPr lang="en-US" sz="2400" dirty="0" smtClean="0">
                <a:latin typeface="Constantia" panose="02030602050306030303" pitchFamily="18" charset="0"/>
                <a:cs typeface="Arial" charset="0"/>
              </a:rPr>
              <a:t>, by which Erikson means a</a:t>
            </a:r>
            <a:r>
              <a:rPr lang="en-US" sz="2400" b="1" i="1" dirty="0" smtClean="0">
                <a:latin typeface="Constantia" panose="02030602050306030303" pitchFamily="18" charset="0"/>
                <a:cs typeface="Arial" charset="0"/>
              </a:rPr>
              <a:t> contempt </a:t>
            </a:r>
            <a:r>
              <a:rPr lang="en-US" sz="2400" dirty="0" smtClean="0">
                <a:latin typeface="Constantia" panose="02030602050306030303" pitchFamily="18" charset="0"/>
                <a:cs typeface="Arial" charset="0"/>
              </a:rPr>
              <a:t>of life, one's own or anyone's.  </a:t>
            </a:r>
            <a:r>
              <a:rPr lang="en-GB" sz="2400" dirty="0" smtClean="0">
                <a:latin typeface="Constantia" panose="02030602050306030303" pitchFamily="18" charset="0"/>
                <a:cs typeface="Arial" charset="0"/>
              </a:rPr>
              <a:t> </a:t>
            </a:r>
          </a:p>
          <a:p>
            <a:r>
              <a:rPr lang="en-US" sz="2400" dirty="0" smtClean="0">
                <a:latin typeface="Constantia" pitchFamily="18" charset="0"/>
              </a:rPr>
              <a:t> </a:t>
            </a: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Cognitive  Theory </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800" dirty="0" smtClean="0">
                <a:latin typeface="Constantia" pitchFamily="18" charset="0"/>
              </a:rPr>
              <a:t>Cognitive development refers to the manner in which people learn to think, reason, and use language and other symbols  which progresses from simple to complex and from understanding </a:t>
            </a:r>
            <a:r>
              <a:rPr lang="en-US" sz="2800" b="1" i="1" dirty="0" smtClean="0">
                <a:latin typeface="Constantia" pitchFamily="18" charset="0"/>
              </a:rPr>
              <a:t>concrete </a:t>
            </a:r>
            <a:r>
              <a:rPr lang="en-US" sz="2800" dirty="0" smtClean="0">
                <a:latin typeface="Constantia" pitchFamily="18" charset="0"/>
              </a:rPr>
              <a:t>ideas to </a:t>
            </a:r>
            <a:r>
              <a:rPr lang="en-US" sz="2800" b="1" i="1" dirty="0">
                <a:latin typeface="Constantia" pitchFamily="18" charset="0"/>
              </a:rPr>
              <a:t>abstract </a:t>
            </a:r>
            <a:r>
              <a:rPr lang="en-US" sz="2800" dirty="0" smtClean="0">
                <a:latin typeface="Constantia" pitchFamily="18" charset="0"/>
              </a:rPr>
              <a:t>ones. </a:t>
            </a:r>
          </a:p>
          <a:p>
            <a:r>
              <a:rPr lang="en-US" sz="2800" dirty="0" smtClean="0">
                <a:latin typeface="Constantia" pitchFamily="18" charset="0"/>
              </a:rPr>
              <a:t>Jean Piaget ( 1896- 1980) is the most well known  cognitive theorist. </a:t>
            </a:r>
          </a:p>
          <a:p>
            <a:r>
              <a:rPr lang="en-US" sz="2800" dirty="0" smtClean="0">
                <a:latin typeface="Constantia" pitchFamily="18" charset="0"/>
              </a:rPr>
              <a:t>Piaget developed this theory by observing his own children and testing children cognitively</a:t>
            </a:r>
          </a:p>
          <a:p>
            <a:r>
              <a:rPr lang="en-US" sz="2800" dirty="0">
                <a:latin typeface="Constantia" pitchFamily="18" charset="0"/>
              </a:rPr>
              <a:t>Piaget showed that young children think in </a:t>
            </a:r>
            <a:r>
              <a:rPr lang="en-US" sz="2800" dirty="0" smtClean="0">
                <a:latin typeface="Constantia" pitchFamily="18" charset="0"/>
              </a:rPr>
              <a:t> different </a:t>
            </a:r>
            <a:r>
              <a:rPr lang="en-US" sz="2800" dirty="0">
                <a:latin typeface="Constantia" pitchFamily="18" charset="0"/>
              </a:rPr>
              <a:t>ways compared to adults</a:t>
            </a:r>
          </a:p>
          <a:p>
            <a:endParaRPr lang="en-US" sz="2000" dirty="0" smtClean="0">
              <a:latin typeface="Constantia" pitchFamily="18" charset="0"/>
            </a:endParaRPr>
          </a:p>
          <a:p>
            <a:endParaRPr lang="en-US" sz="3200" dirty="0" smtClean="0">
              <a:latin typeface="Constantia" pitchFamily="18" charset="0"/>
            </a:endParaRPr>
          </a:p>
          <a:p>
            <a:pPr>
              <a:buNone/>
            </a:pPr>
            <a:r>
              <a:rPr lang="en-US" sz="3200" dirty="0" smtClean="0">
                <a:latin typeface="Constantia" pitchFamily="18" charset="0"/>
              </a:rPr>
              <a:t> </a:t>
            </a:r>
            <a:endParaRPr lang="en-US" sz="3200" dirty="0">
              <a:latin typeface="Constantia" pitchFamily="18" charset="0"/>
            </a:endParaRPr>
          </a:p>
          <a:p>
            <a:endParaRPr lang="en-US" sz="32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Cognitive  Theory</a:t>
            </a:r>
            <a:br>
              <a:rPr lang="en-US" sz="4000" b="1" dirty="0" smtClean="0">
                <a:solidFill>
                  <a:schemeClr val="tx1"/>
                </a:solidFill>
                <a:latin typeface="Constantia" pitchFamily="18" charset="0"/>
              </a:rPr>
            </a:br>
            <a:r>
              <a:rPr lang="en-US" sz="4000" b="1" dirty="0" smtClean="0">
                <a:solidFill>
                  <a:schemeClr val="tx1"/>
                </a:solidFill>
                <a:latin typeface="Constantia" pitchFamily="18" charset="0"/>
              </a:rPr>
              <a:t> Jean Piaget ( 1896- 1980) </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800" dirty="0">
                <a:latin typeface="Constantia" pitchFamily="18" charset="0"/>
              </a:rPr>
              <a:t>To Piaget, cognitive development was a </a:t>
            </a:r>
            <a:r>
              <a:rPr lang="en-US" sz="2800" dirty="0" smtClean="0">
                <a:latin typeface="Constantia" pitchFamily="18" charset="0"/>
              </a:rPr>
              <a:t> sequential progressive </a:t>
            </a:r>
            <a:r>
              <a:rPr lang="en-US" sz="2800" dirty="0">
                <a:latin typeface="Constantia" pitchFamily="18" charset="0"/>
              </a:rPr>
              <a:t>reorganization of mental processes as a result of </a:t>
            </a:r>
            <a:r>
              <a:rPr lang="en-US" sz="2800" b="1" i="1" dirty="0">
                <a:latin typeface="Constantia" pitchFamily="18" charset="0"/>
              </a:rPr>
              <a:t>biological maturation </a:t>
            </a:r>
            <a:r>
              <a:rPr lang="en-US" sz="2800" dirty="0">
                <a:latin typeface="Constantia" pitchFamily="18" charset="0"/>
              </a:rPr>
              <a:t>and environmental </a:t>
            </a:r>
            <a:r>
              <a:rPr lang="en-US" sz="2800" b="1" i="1" dirty="0" smtClean="0">
                <a:latin typeface="Constantia" pitchFamily="18" charset="0"/>
              </a:rPr>
              <a:t>experience</a:t>
            </a:r>
          </a:p>
          <a:p>
            <a:endParaRPr lang="en-US" sz="2800" dirty="0" smtClean="0">
              <a:latin typeface="Constantia" pitchFamily="18" charset="0"/>
            </a:endParaRPr>
          </a:p>
          <a:p>
            <a:pPr lvl="1"/>
            <a:r>
              <a:rPr lang="en-US" sz="2500" dirty="0">
                <a:latin typeface="Constantia" pitchFamily="18" charset="0"/>
              </a:rPr>
              <a:t>Piaget stated that, children are born with a very basic mental structure (genetically inherited ) on which all subsequent learning and knowledge is based</a:t>
            </a:r>
          </a:p>
          <a:p>
            <a:pPr lvl="1"/>
            <a:endParaRPr lang="en-US" sz="2500" dirty="0">
              <a:latin typeface="Constantia" pitchFamily="18" charset="0"/>
            </a:endParaRPr>
          </a:p>
          <a:p>
            <a:pPr lvl="1"/>
            <a:r>
              <a:rPr lang="en-US" sz="2500" dirty="0" smtClean="0">
                <a:latin typeface="Constantia" pitchFamily="18" charset="0"/>
              </a:rPr>
              <a:t> </a:t>
            </a:r>
            <a:r>
              <a:rPr lang="en-US" sz="2500" b="1" i="1" dirty="0" smtClean="0">
                <a:latin typeface="Constantia" pitchFamily="18" charset="0"/>
              </a:rPr>
              <a:t>stimuli </a:t>
            </a:r>
            <a:r>
              <a:rPr lang="en-US" sz="2500" b="1" i="1" dirty="0">
                <a:latin typeface="Constantia" pitchFamily="18" charset="0"/>
              </a:rPr>
              <a:t>(new  experiences) must exist before</a:t>
            </a:r>
            <a:r>
              <a:rPr lang="en-US" sz="2500" dirty="0">
                <a:latin typeface="Constantia" pitchFamily="18" charset="0"/>
              </a:rPr>
              <a:t> intellectual abilities can develop</a:t>
            </a:r>
            <a:r>
              <a:rPr lang="en-US" sz="2500" dirty="0" smtClean="0">
                <a:latin typeface="Constantia" pitchFamily="18" charset="0"/>
              </a:rPr>
              <a:t>.</a:t>
            </a:r>
          </a:p>
          <a:p>
            <a:endParaRPr lang="en-US" sz="2000" dirty="0">
              <a:latin typeface="Constantia" pitchFamily="18" charset="0"/>
            </a:endParaRPr>
          </a:p>
          <a:p>
            <a:r>
              <a:rPr lang="en-US" sz="2000" dirty="0" smtClean="0">
                <a:latin typeface="Constantia" pitchFamily="18" charset="0"/>
              </a:rPr>
              <a:t> </a:t>
            </a:r>
            <a:endParaRPr lang="en-US" sz="2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Cognitive  Theory</a:t>
            </a:r>
            <a:br>
              <a:rPr lang="en-US" sz="4000" b="1" dirty="0" smtClean="0">
                <a:solidFill>
                  <a:schemeClr val="tx1"/>
                </a:solidFill>
                <a:latin typeface="Constantia" pitchFamily="18" charset="0"/>
              </a:rPr>
            </a:br>
            <a:r>
              <a:rPr lang="en-US" sz="4000" b="1" dirty="0" smtClean="0">
                <a:solidFill>
                  <a:schemeClr val="tx1"/>
                </a:solidFill>
                <a:latin typeface="Constantia" pitchFamily="18" charset="0"/>
              </a:rPr>
              <a:t> Jean Piaget ( 1896- 1980) </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a:latin typeface="Constantia" pitchFamily="18" charset="0"/>
              </a:rPr>
              <a:t> </a:t>
            </a:r>
            <a:r>
              <a:rPr lang="en-US" sz="2400" b="1" i="1" dirty="0">
                <a:latin typeface="Constantia" pitchFamily="18" charset="0"/>
              </a:rPr>
              <a:t>Schema</a:t>
            </a:r>
            <a:r>
              <a:rPr lang="en-US" sz="2400" dirty="0">
                <a:latin typeface="Constantia" pitchFamily="18" charset="0"/>
              </a:rPr>
              <a:t> is the building  blocks of knowledge, the cards telling an individual how to </a:t>
            </a:r>
            <a:r>
              <a:rPr lang="en-US" sz="2400" b="1" i="1" dirty="0">
                <a:latin typeface="Constantia" pitchFamily="18" charset="0"/>
              </a:rPr>
              <a:t>react </a:t>
            </a:r>
            <a:r>
              <a:rPr lang="en-US" sz="2400" dirty="0">
                <a:latin typeface="Constantia" pitchFamily="18" charset="0"/>
              </a:rPr>
              <a:t>to incoming stimuli or information. Producing  intelligent </a:t>
            </a:r>
            <a:r>
              <a:rPr lang="en-US" sz="2400" b="1" i="1" dirty="0">
                <a:latin typeface="Constantia" pitchFamily="18" charset="0"/>
              </a:rPr>
              <a:t>behaviors</a:t>
            </a:r>
          </a:p>
          <a:p>
            <a:endParaRPr lang="en-US" sz="2400" dirty="0">
              <a:latin typeface="Constantia" pitchFamily="18" charset="0"/>
            </a:endParaRPr>
          </a:p>
          <a:p>
            <a:r>
              <a:rPr lang="en-US" sz="2400" dirty="0">
                <a:latin typeface="Constantia" pitchFamily="18" charset="0"/>
              </a:rPr>
              <a:t>A schema can be defined as a set of linked mental representations of the world, which ones use’s both to understand and to respond to situations.</a:t>
            </a:r>
          </a:p>
          <a:p>
            <a:endParaRPr lang="en-US" sz="2400" dirty="0">
              <a:latin typeface="Constantia" pitchFamily="18" charset="0"/>
            </a:endParaRPr>
          </a:p>
          <a:p>
            <a:r>
              <a:rPr lang="en-US" sz="2400" dirty="0">
                <a:latin typeface="Constantia" pitchFamily="18" charset="0"/>
              </a:rPr>
              <a:t>Piaget believed that newborn babies have a small number of innate schemas - even before they have had much opportunity to experience the </a:t>
            </a:r>
            <a:r>
              <a:rPr lang="en-US" sz="2400" dirty="0" smtClean="0">
                <a:latin typeface="Constantia" pitchFamily="18" charset="0"/>
              </a:rPr>
              <a:t>world (neonatal innate reflexes) . For example sucking reflex is sucking </a:t>
            </a:r>
            <a:r>
              <a:rPr lang="en-US" sz="2400" dirty="0" err="1" smtClean="0">
                <a:latin typeface="Constantia" pitchFamily="18" charset="0"/>
              </a:rPr>
              <a:t>sechemata</a:t>
            </a:r>
            <a:r>
              <a:rPr lang="en-US" sz="2400" dirty="0" smtClean="0"/>
              <a:t> . </a:t>
            </a:r>
            <a:endParaRPr lang="en-US" sz="2400" dirty="0">
              <a:latin typeface="Constantia" pitchFamily="18" charset="0"/>
            </a:endParaRPr>
          </a:p>
          <a:p>
            <a:endParaRPr lang="en-US" sz="2000" dirty="0">
              <a:latin typeface="Constantia" pitchFamily="18" charset="0"/>
            </a:endParaRPr>
          </a:p>
          <a:p>
            <a:endParaRPr lang="en-US" sz="2000" dirty="0">
              <a:latin typeface="Constantia" pitchFamily="18" charset="0"/>
            </a:endParaRPr>
          </a:p>
        </p:txBody>
      </p:sp>
    </p:spTree>
    <p:extLst>
      <p:ext uri="{BB962C8B-B14F-4D97-AF65-F5344CB8AC3E}">
        <p14:creationId xmlns="" xmlns:p14="http://schemas.microsoft.com/office/powerpoint/2010/main" val="85790264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Cognitive  Theory</a:t>
            </a:r>
            <a:br>
              <a:rPr lang="en-US" sz="4000" b="1" dirty="0" smtClean="0">
                <a:solidFill>
                  <a:schemeClr val="tx1"/>
                </a:solidFill>
                <a:latin typeface="Constantia" pitchFamily="18" charset="0"/>
              </a:rPr>
            </a:br>
            <a:r>
              <a:rPr lang="en-US" sz="4000" b="1" dirty="0" smtClean="0">
                <a:solidFill>
                  <a:schemeClr val="tx1"/>
                </a:solidFill>
                <a:latin typeface="Constantia" pitchFamily="18" charset="0"/>
              </a:rPr>
              <a:t> Jean Piaget ( 1896- 1980) </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Piaget’s </a:t>
            </a:r>
            <a:r>
              <a:rPr lang="en-US" sz="2400" dirty="0">
                <a:latin typeface="Constantia" pitchFamily="18" charset="0"/>
              </a:rPr>
              <a:t>cognitive developmental process is divided into five   phases  &amp; sub-stages :</a:t>
            </a:r>
          </a:p>
          <a:p>
            <a:pPr lvl="1"/>
            <a:r>
              <a:rPr lang="en-US" sz="2000" dirty="0">
                <a:latin typeface="Constantia" pitchFamily="18" charset="0"/>
              </a:rPr>
              <a:t>(1) the sensorimotor phase, (2, 3)the </a:t>
            </a:r>
            <a:r>
              <a:rPr lang="en-US" sz="2000" dirty="0" err="1">
                <a:latin typeface="Constantia" pitchFamily="18" charset="0"/>
              </a:rPr>
              <a:t>preconceptual</a:t>
            </a:r>
            <a:r>
              <a:rPr lang="en-US" sz="2000" dirty="0">
                <a:latin typeface="Constantia" pitchFamily="18" charset="0"/>
              </a:rPr>
              <a:t> phase  &amp; the intuitive thought phase, (4)the concrete operations phase  and (5)the formal operations phase.  </a:t>
            </a:r>
            <a:endParaRPr lang="en-US" sz="2000" dirty="0" smtClean="0">
              <a:latin typeface="Constantia" pitchFamily="18" charset="0"/>
            </a:endParaRPr>
          </a:p>
          <a:p>
            <a:pPr lvl="1"/>
            <a:endParaRPr lang="en-US" sz="2000" dirty="0">
              <a:latin typeface="Constantia" pitchFamily="18" charset="0"/>
            </a:endParaRPr>
          </a:p>
          <a:p>
            <a:r>
              <a:rPr lang="en-US" sz="2400" dirty="0">
                <a:latin typeface="Constantia" pitchFamily="18" charset="0"/>
              </a:rPr>
              <a:t> In each phase, the person uses three primary abilities: </a:t>
            </a:r>
            <a:r>
              <a:rPr lang="en-US" sz="2400" b="1" i="1" dirty="0">
                <a:latin typeface="Constantia" pitchFamily="18" charset="0"/>
              </a:rPr>
              <a:t>assimilation, accommodation, and </a:t>
            </a:r>
            <a:r>
              <a:rPr lang="en-US" sz="2400" b="1" i="1" dirty="0" smtClean="0">
                <a:latin typeface="Constantia" pitchFamily="18" charset="0"/>
              </a:rPr>
              <a:t>adaptation to attain equilibration</a:t>
            </a:r>
            <a:r>
              <a:rPr lang="en-US" sz="2400" dirty="0" smtClean="0">
                <a:latin typeface="Constantia" pitchFamily="18" charset="0"/>
              </a:rPr>
              <a:t>.</a:t>
            </a:r>
            <a:endParaRPr lang="en-US" sz="2400" dirty="0">
              <a:latin typeface="Constantia" pitchFamily="18" charset="0"/>
            </a:endParaRPr>
          </a:p>
          <a:p>
            <a:endParaRPr lang="en-US" sz="2300" dirty="0">
              <a:latin typeface="Constantia" pitchFamily="18" charset="0"/>
            </a:endParaRPr>
          </a:p>
          <a:p>
            <a:endParaRPr lang="en-US" sz="2000" dirty="0">
              <a:latin typeface="Constantia" pitchFamily="18" charset="0"/>
            </a:endParaRPr>
          </a:p>
        </p:txBody>
      </p:sp>
    </p:spTree>
    <p:extLst>
      <p:ext uri="{BB962C8B-B14F-4D97-AF65-F5344CB8AC3E}">
        <p14:creationId xmlns="" xmlns:p14="http://schemas.microsoft.com/office/powerpoint/2010/main" val="25180065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Cognitive  Theory</a:t>
            </a:r>
            <a:br>
              <a:rPr lang="en-US" sz="4000" b="1" dirty="0" smtClean="0">
                <a:solidFill>
                  <a:schemeClr val="tx1"/>
                </a:solidFill>
                <a:latin typeface="Constantia" pitchFamily="18" charset="0"/>
              </a:rPr>
            </a:br>
            <a:r>
              <a:rPr lang="en-US" sz="4000" b="1" dirty="0" smtClean="0">
                <a:solidFill>
                  <a:schemeClr val="tx1"/>
                </a:solidFill>
                <a:latin typeface="Constantia" pitchFamily="18" charset="0"/>
              </a:rPr>
              <a:t> Jean Piaget ( 1896- 1980) </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000" dirty="0" smtClean="0">
                <a:latin typeface="Constantia" pitchFamily="18" charset="0"/>
              </a:rPr>
              <a:t> </a:t>
            </a:r>
            <a:r>
              <a:rPr lang="en-US" sz="2000" b="1" i="1" dirty="0" smtClean="0">
                <a:latin typeface="Constantia" pitchFamily="18" charset="0"/>
              </a:rPr>
              <a:t>Assimilation </a:t>
            </a:r>
            <a:r>
              <a:rPr lang="en-US" sz="2000" dirty="0" smtClean="0">
                <a:latin typeface="Constantia" pitchFamily="18" charset="0"/>
              </a:rPr>
              <a:t>:  humans encounter and </a:t>
            </a:r>
            <a:r>
              <a:rPr lang="en-US" sz="2000" b="1" i="1" dirty="0" smtClean="0">
                <a:latin typeface="Constantia" pitchFamily="18" charset="0"/>
              </a:rPr>
              <a:t>react</a:t>
            </a:r>
            <a:r>
              <a:rPr lang="en-US" sz="2000" dirty="0" smtClean="0">
                <a:latin typeface="Constantia" pitchFamily="18" charset="0"/>
              </a:rPr>
              <a:t> to new situations by using the knowledge &amp; skills they </a:t>
            </a:r>
            <a:r>
              <a:rPr lang="en-US" sz="2000" b="1" i="1" dirty="0" smtClean="0">
                <a:latin typeface="Constantia" pitchFamily="18" charset="0"/>
              </a:rPr>
              <a:t>already possess</a:t>
            </a:r>
            <a:r>
              <a:rPr lang="en-US" sz="2000" dirty="0" smtClean="0">
                <a:latin typeface="Constantia" pitchFamily="18" charset="0"/>
              </a:rPr>
              <a:t>.  </a:t>
            </a:r>
          </a:p>
          <a:p>
            <a:endParaRPr lang="en-US" sz="2000" dirty="0" smtClean="0">
              <a:latin typeface="Constantia" pitchFamily="18" charset="0"/>
            </a:endParaRPr>
          </a:p>
          <a:p>
            <a:r>
              <a:rPr lang="en-US" sz="2000" dirty="0" smtClean="0">
                <a:latin typeface="Constantia" pitchFamily="18" charset="0"/>
              </a:rPr>
              <a:t> </a:t>
            </a:r>
            <a:r>
              <a:rPr lang="en-US" sz="2000" b="1" i="1" dirty="0" smtClean="0">
                <a:latin typeface="Constantia" pitchFamily="18" charset="0"/>
              </a:rPr>
              <a:t>Accommodation </a:t>
            </a:r>
            <a:r>
              <a:rPr lang="en-US" sz="2000" dirty="0" smtClean="0">
                <a:latin typeface="Constantia" pitchFamily="18" charset="0"/>
              </a:rPr>
              <a:t>: cognitive processes mature enough to allow the person to solve problems that were </a:t>
            </a:r>
            <a:r>
              <a:rPr lang="en-US" sz="2000" b="1" i="1" dirty="0" smtClean="0">
                <a:latin typeface="Constantia" pitchFamily="18" charset="0"/>
              </a:rPr>
              <a:t>unsolvable</a:t>
            </a:r>
            <a:r>
              <a:rPr lang="en-US" sz="2000" dirty="0" smtClean="0">
                <a:latin typeface="Constantia" pitchFamily="18" charset="0"/>
              </a:rPr>
              <a:t> before by </a:t>
            </a:r>
            <a:r>
              <a:rPr lang="en-US" sz="2000" i="1" dirty="0" smtClean="0">
                <a:latin typeface="Constantia" pitchFamily="18" charset="0"/>
              </a:rPr>
              <a:t>assimilation a </a:t>
            </a:r>
            <a:r>
              <a:rPr lang="en-US" sz="2000" i="1" dirty="0">
                <a:latin typeface="Constantia" pitchFamily="18" charset="0"/>
              </a:rPr>
              <a:t>new knowledge.</a:t>
            </a:r>
            <a:r>
              <a:rPr lang="en-US" sz="2000" dirty="0">
                <a:latin typeface="Constantia" pitchFamily="18" charset="0"/>
              </a:rPr>
              <a:t> This happens when the existing schema (knowledge) does not work, and needs to be changed to deal with a new object or </a:t>
            </a:r>
            <a:r>
              <a:rPr lang="en-US" sz="2000" dirty="0" smtClean="0">
                <a:latin typeface="Constantia" pitchFamily="18" charset="0"/>
              </a:rPr>
              <a:t>situation</a:t>
            </a:r>
          </a:p>
          <a:p>
            <a:endParaRPr lang="en-US" sz="2000" dirty="0">
              <a:latin typeface="Constantia" pitchFamily="18" charset="0"/>
            </a:endParaRPr>
          </a:p>
          <a:p>
            <a:r>
              <a:rPr lang="en-US" sz="2000" b="1" i="1" dirty="0">
                <a:latin typeface="Constantia" pitchFamily="18" charset="0"/>
              </a:rPr>
              <a:t>Equilibration:  </a:t>
            </a:r>
            <a:r>
              <a:rPr lang="en-US" sz="2000" dirty="0">
                <a:latin typeface="Constantia" pitchFamily="18" charset="0"/>
              </a:rPr>
              <a:t>the force   moving development. </a:t>
            </a:r>
            <a:endParaRPr lang="en-US" sz="2000" dirty="0" smtClean="0">
              <a:latin typeface="Constantia" pitchFamily="18" charset="0"/>
            </a:endParaRPr>
          </a:p>
          <a:p>
            <a:pPr lvl="1"/>
            <a:r>
              <a:rPr lang="en-US" sz="1700" dirty="0" smtClean="0">
                <a:latin typeface="Constantia" pitchFamily="18" charset="0"/>
              </a:rPr>
              <a:t>Equilibrium </a:t>
            </a:r>
            <a:r>
              <a:rPr lang="en-US" sz="1700" dirty="0">
                <a:latin typeface="Constantia" pitchFamily="18" charset="0"/>
              </a:rPr>
              <a:t>occurs when a child's schemas can deal with most new information through assimilation </a:t>
            </a:r>
            <a:endParaRPr lang="en-US" sz="1700" dirty="0" smtClean="0">
              <a:latin typeface="Constantia" pitchFamily="18" charset="0"/>
            </a:endParaRPr>
          </a:p>
          <a:p>
            <a:pPr lvl="1"/>
            <a:r>
              <a:rPr lang="en-US" sz="1700" dirty="0" smtClean="0">
                <a:latin typeface="Constantia" pitchFamily="18" charset="0"/>
              </a:rPr>
              <a:t>Disequilibrium </a:t>
            </a:r>
            <a:r>
              <a:rPr lang="en-US" sz="1700" dirty="0">
                <a:latin typeface="Constantia" pitchFamily="18" charset="0"/>
              </a:rPr>
              <a:t>occurs when new information cannot be fitted into existing schemas (assimilation).</a:t>
            </a:r>
          </a:p>
          <a:p>
            <a:r>
              <a:rPr lang="en-US" sz="2000" b="1" i="1" dirty="0" smtClean="0">
                <a:latin typeface="Constantia" pitchFamily="18" charset="0"/>
              </a:rPr>
              <a:t>Adaptation, or coping behavior, </a:t>
            </a:r>
            <a:r>
              <a:rPr lang="en-US" sz="2000" dirty="0" smtClean="0">
                <a:latin typeface="Constantia" pitchFamily="18" charset="0"/>
              </a:rPr>
              <a:t>is the ability to handle the demands made by the environment : in another way it’s a development .</a:t>
            </a:r>
          </a:p>
          <a:p>
            <a:pPr marL="0" indent="0">
              <a:buNone/>
            </a:pPr>
            <a:endParaRPr lang="en-US" sz="3200" dirty="0">
              <a:latin typeface="Constantia" pitchFamily="18" charset="0"/>
            </a:endParaRPr>
          </a:p>
          <a:p>
            <a:endParaRPr lang="en-US" sz="32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171012265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Cognitive  Theory </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endParaRPr lang="en-US" sz="3200" dirty="0" smtClean="0">
              <a:latin typeface="Constantia" pitchFamily="18" charset="0"/>
            </a:endParaRPr>
          </a:p>
          <a:p>
            <a:pPr>
              <a:buNone/>
            </a:pPr>
            <a:r>
              <a:rPr lang="en-US" sz="3200" dirty="0" smtClean="0">
                <a:latin typeface="Constantia" pitchFamily="18" charset="0"/>
              </a:rPr>
              <a:t> </a:t>
            </a:r>
            <a:endParaRPr lang="en-US" sz="3200" dirty="0">
              <a:latin typeface="Constantia" pitchFamily="18" charset="0"/>
            </a:endParaRPr>
          </a:p>
          <a:p>
            <a:endParaRPr lang="en-US" sz="3200" dirty="0">
              <a:latin typeface="Constantia" pitchFamily="18" charset="0"/>
            </a:endParaRPr>
          </a:p>
          <a:p>
            <a:endParaRPr lang="en-US" sz="3000" dirty="0">
              <a:latin typeface="Constantia" pitchFamily="18" charset="0"/>
            </a:endParaRPr>
          </a:p>
        </p:txBody>
      </p:sp>
      <p:pic>
        <p:nvPicPr>
          <p:cNvPr id="1026" name="Picture 2" descr="Jean Piaget's concept of adaptati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219200"/>
            <a:ext cx="5867400" cy="5572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505623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752790631"/>
              </p:ext>
            </p:extLst>
          </p:nvPr>
        </p:nvGraphicFramePr>
        <p:xfrm>
          <a:off x="76200" y="989222"/>
          <a:ext cx="9067800" cy="5868778"/>
        </p:xfrm>
        <a:graphic>
          <a:graphicData uri="http://schemas.openxmlformats.org/drawingml/2006/table">
            <a:tbl>
              <a:tblPr firstRow="1" bandRow="1">
                <a:tableStyleId>{5C22544A-7EE6-4342-B048-85BDC9FD1C3A}</a:tableStyleId>
              </a:tblPr>
              <a:tblGrid>
                <a:gridCol w="3200400"/>
                <a:gridCol w="1333500"/>
                <a:gridCol w="495300"/>
                <a:gridCol w="4038600"/>
              </a:tblGrid>
              <a:tr h="437460">
                <a:tc>
                  <a:txBody>
                    <a:bodyPr/>
                    <a:lstStyle/>
                    <a:p>
                      <a:r>
                        <a:rPr lang="en-US" dirty="0" smtClean="0">
                          <a:latin typeface="Adobe Garamond Pro Bold" pitchFamily="18" charset="0"/>
                        </a:rPr>
                        <a:t>Phase</a:t>
                      </a:r>
                      <a:endParaRPr lang="en-US" dirty="0">
                        <a:latin typeface="Adobe Garamond Pro Bold" pitchFamily="18" charset="0"/>
                      </a:endParaRPr>
                    </a:p>
                  </a:txBody>
                  <a:tcPr/>
                </a:tc>
                <a:tc gridSpan="2">
                  <a:txBody>
                    <a:bodyPr/>
                    <a:lstStyle/>
                    <a:p>
                      <a:r>
                        <a:rPr lang="en-US" dirty="0" smtClean="0">
                          <a:latin typeface="Adobe Garamond Pro Bold" pitchFamily="18" charset="0"/>
                        </a:rPr>
                        <a:t>Age</a:t>
                      </a:r>
                      <a:endParaRPr lang="en-US" dirty="0">
                        <a:latin typeface="Adobe Garamond Pro Bold" pitchFamily="18" charset="0"/>
                      </a:endParaRPr>
                    </a:p>
                  </a:txBody>
                  <a:tcPr/>
                </a:tc>
                <a:tc hMerge="1">
                  <a:txBody>
                    <a:bodyPr/>
                    <a:lstStyle/>
                    <a:p>
                      <a:endParaRPr lang="en-US"/>
                    </a:p>
                  </a:txBody>
                  <a:tcPr/>
                </a:tc>
                <a:tc>
                  <a:txBody>
                    <a:bodyPr/>
                    <a:lstStyle/>
                    <a:p>
                      <a:r>
                        <a:rPr lang="en-US" dirty="0" smtClean="0">
                          <a:latin typeface="Adobe Garamond Pro Bold" pitchFamily="18" charset="0"/>
                        </a:rPr>
                        <a:t>Significant</a:t>
                      </a:r>
                      <a:r>
                        <a:rPr lang="en-US" baseline="0" dirty="0" smtClean="0">
                          <a:latin typeface="Adobe Garamond Pro Bold" pitchFamily="18" charset="0"/>
                        </a:rPr>
                        <a:t> Behaviors</a:t>
                      </a:r>
                      <a:endParaRPr lang="en-US" dirty="0">
                        <a:latin typeface="Adobe Garamond Pro Bold" pitchFamily="18" charset="0"/>
                      </a:endParaRPr>
                    </a:p>
                  </a:txBody>
                  <a:tcPr/>
                </a:tc>
              </a:tr>
              <a:tr h="518357">
                <a:tc gridSpan="2">
                  <a:txBody>
                    <a:bodyPr/>
                    <a:lstStyle/>
                    <a:p>
                      <a:r>
                        <a:rPr kumimoji="0" lang="en-US" sz="2400" kern="1200" dirty="0" smtClean="0">
                          <a:solidFill>
                            <a:schemeClr val="dk1"/>
                          </a:solidFill>
                          <a:latin typeface="Adobe Garamond Pro Bold" pitchFamily="18" charset="0"/>
                          <a:ea typeface="+mn-ea"/>
                          <a:cs typeface="+mn-cs"/>
                        </a:rPr>
                        <a:t>I  </a:t>
                      </a:r>
                      <a:r>
                        <a:rPr kumimoji="0" lang="en-US" sz="2400" kern="1200" dirty="0" err="1" smtClean="0">
                          <a:solidFill>
                            <a:schemeClr val="dk1"/>
                          </a:solidFill>
                          <a:latin typeface="Adobe Garamond Pro Bold" pitchFamily="18" charset="0"/>
                          <a:ea typeface="+mn-ea"/>
                          <a:cs typeface="+mn-cs"/>
                        </a:rPr>
                        <a:t>Sensorimotor</a:t>
                      </a:r>
                      <a:r>
                        <a:rPr kumimoji="0" lang="en-US" sz="2400" kern="1200" dirty="0" smtClean="0">
                          <a:solidFill>
                            <a:schemeClr val="dk1"/>
                          </a:solidFill>
                          <a:latin typeface="Adobe Garamond Pro Bold" pitchFamily="18" charset="0"/>
                          <a:ea typeface="+mn-ea"/>
                          <a:cs typeface="+mn-cs"/>
                        </a:rPr>
                        <a:t> </a:t>
                      </a:r>
                      <a:r>
                        <a:rPr kumimoji="0" lang="en-US" sz="2400" b="1" kern="1200" baseline="0" dirty="0" smtClean="0">
                          <a:solidFill>
                            <a:schemeClr val="dk1"/>
                          </a:solidFill>
                          <a:latin typeface="+mn-lt"/>
                          <a:ea typeface="+mn-ea"/>
                          <a:cs typeface="+mn-cs"/>
                        </a:rPr>
                        <a:t> </a:t>
                      </a:r>
                      <a:r>
                        <a:rPr lang="en-US" sz="2400" dirty="0" smtClean="0">
                          <a:latin typeface="Adobe Garamond Pro Bold" pitchFamily="18" charset="0"/>
                        </a:rPr>
                        <a:t>Birth to 2 yrs</a:t>
                      </a:r>
                      <a:endParaRPr lang="en-US" sz="2400" dirty="0">
                        <a:latin typeface="Adobe Garamond Pro Bold" pitchFamily="18" charset="0"/>
                      </a:endParaRPr>
                    </a:p>
                  </a:txBody>
                  <a:tcPr>
                    <a:solidFill>
                      <a:schemeClr val="accent2">
                        <a:lumMod val="40000"/>
                        <a:lumOff val="60000"/>
                      </a:schemeClr>
                    </a:solidFill>
                  </a:tcPr>
                </a:tc>
                <a:tc hMerge="1">
                  <a:txBody>
                    <a:bodyPr/>
                    <a:lstStyle/>
                    <a:p>
                      <a:endParaRPr lang="en-US" sz="2400" dirty="0">
                        <a:latin typeface="Adobe Garamond Pro Bold" pitchFamily="18" charset="0"/>
                      </a:endParaRPr>
                    </a:p>
                  </a:txBody>
                  <a:tcPr/>
                </a:tc>
                <a:tc gridSpan="2">
                  <a:txBody>
                    <a:bodyPr/>
                    <a:lstStyle/>
                    <a:p>
                      <a:r>
                        <a:rPr lang="en-US" sz="2000" dirty="0" smtClean="0">
                          <a:latin typeface="Adobe Garamond Pro Bold" pitchFamily="18" charset="0"/>
                        </a:rPr>
                        <a:t>  Rapid cognitive development Coordination between sensory input and motor response</a:t>
                      </a:r>
                    </a:p>
                    <a:p>
                      <a:r>
                        <a:rPr lang="en-US" sz="2000" b="1" i="1" dirty="0" smtClean="0">
                          <a:latin typeface="Adobe Garamond Pro Bold" pitchFamily="18" charset="0"/>
                        </a:rPr>
                        <a:t>Key feature:</a:t>
                      </a:r>
                      <a:r>
                        <a:rPr lang="en-US" sz="2000" b="1" i="1" baseline="0" dirty="0" smtClean="0">
                          <a:latin typeface="Adobe Garamond Pro Bold" pitchFamily="18" charset="0"/>
                        </a:rPr>
                        <a:t> object permanence (8 mon)</a:t>
                      </a:r>
                      <a:endParaRPr lang="en-US" sz="2000" b="1" i="1" dirty="0">
                        <a:latin typeface="Adobe Garamond Pro Bold" pitchFamily="18" charset="0"/>
                      </a:endParaRPr>
                    </a:p>
                  </a:txBody>
                  <a:tcPr>
                    <a:solidFill>
                      <a:schemeClr val="accent2">
                        <a:lumMod val="40000"/>
                        <a:lumOff val="60000"/>
                      </a:schemeClr>
                    </a:solidFill>
                  </a:tcPr>
                </a:tc>
                <a:tc hMerge="1">
                  <a:txBody>
                    <a:bodyPr/>
                    <a:lstStyle/>
                    <a:p>
                      <a:endParaRPr lang="en-US" dirty="0" smtClean="0">
                        <a:latin typeface="Adobe Garamond Pro Bold" pitchFamily="18" charset="0"/>
                      </a:endParaRPr>
                    </a:p>
                  </a:txBody>
                  <a:tcPr/>
                </a:tc>
              </a:tr>
              <a:tr h="546181">
                <a:tc>
                  <a:txBody>
                    <a:bodyPr/>
                    <a:lstStyle/>
                    <a:p>
                      <a:pPr algn="ctr"/>
                      <a:r>
                        <a:rPr lang="en-US" dirty="0" smtClean="0">
                          <a:latin typeface="Adobe Garamond Pro Bold" pitchFamily="18" charset="0"/>
                        </a:rPr>
                        <a:t>     Stage  1 Use of reflexes  </a:t>
                      </a:r>
                      <a:endParaRPr lang="en-US" dirty="0">
                        <a:latin typeface="Adobe Garamond Pro Bold" pitchFamily="18" charset="0"/>
                      </a:endParaRPr>
                    </a:p>
                  </a:txBody>
                  <a:tcPr/>
                </a:tc>
                <a:tc gridSpan="2">
                  <a:txBody>
                    <a:bodyPr/>
                    <a:lstStyle/>
                    <a:p>
                      <a:r>
                        <a:rPr lang="en-US" dirty="0" smtClean="0">
                          <a:latin typeface="Adobe Garamond Pro Bold" pitchFamily="18" charset="0"/>
                        </a:rPr>
                        <a:t>Birth – 1 month</a:t>
                      </a:r>
                      <a:endParaRPr lang="en-US" dirty="0">
                        <a:latin typeface="Adobe Garamond Pro Bold" pitchFamily="18" charset="0"/>
                      </a:endParaRPr>
                    </a:p>
                  </a:txBody>
                  <a:tcPr/>
                </a:tc>
                <a:tc hMerge="1">
                  <a:txBody>
                    <a:bodyPr/>
                    <a:lstStyle/>
                    <a:p>
                      <a:endParaRPr lang="en-US"/>
                    </a:p>
                  </a:txBody>
                  <a:tcPr/>
                </a:tc>
                <a:tc>
                  <a:txBody>
                    <a:bodyPr/>
                    <a:lstStyle/>
                    <a:p>
                      <a:r>
                        <a:rPr lang="en-US" dirty="0" smtClean="0">
                          <a:latin typeface="Adobe Garamond Pro Bold" pitchFamily="18" charset="0"/>
                        </a:rPr>
                        <a:t>Most action is reflexive</a:t>
                      </a:r>
                    </a:p>
                  </a:txBody>
                  <a:tcPr/>
                </a:tc>
              </a:tr>
              <a:tr h="601319">
                <a:tc>
                  <a:txBody>
                    <a:bodyPr/>
                    <a:lstStyle/>
                    <a:p>
                      <a:pPr algn="ctr"/>
                      <a:r>
                        <a:rPr lang="en-US" dirty="0" smtClean="0">
                          <a:latin typeface="Adobe Garamond Pro Bold" pitchFamily="18" charset="0"/>
                        </a:rPr>
                        <a:t>    Stage 2 Primary</a:t>
                      </a:r>
                      <a:r>
                        <a:rPr lang="en-US" baseline="0" dirty="0" smtClean="0">
                          <a:latin typeface="Adobe Garamond Pro Bold" pitchFamily="18" charset="0"/>
                        </a:rPr>
                        <a:t> circular  reaction</a:t>
                      </a:r>
                      <a:endParaRPr lang="en-US" dirty="0">
                        <a:latin typeface="Adobe Garamond Pro Bold" pitchFamily="18" charset="0"/>
                      </a:endParaRPr>
                    </a:p>
                  </a:txBody>
                  <a:tcPr/>
                </a:tc>
                <a:tc gridSpan="2">
                  <a:txBody>
                    <a:bodyPr/>
                    <a:lstStyle/>
                    <a:p>
                      <a:r>
                        <a:rPr lang="en-US" dirty="0" smtClean="0">
                          <a:latin typeface="Adobe Garamond Pro Bold" pitchFamily="18" charset="0"/>
                        </a:rPr>
                        <a:t>1 -4</a:t>
                      </a:r>
                      <a:r>
                        <a:rPr lang="en-US" baseline="0" dirty="0" smtClean="0">
                          <a:latin typeface="Adobe Garamond Pro Bold" pitchFamily="18" charset="0"/>
                        </a:rPr>
                        <a:t> months</a:t>
                      </a:r>
                      <a:endParaRPr lang="en-US" dirty="0">
                        <a:latin typeface="Adobe Garamond Pro Bold" pitchFamily="18" charset="0"/>
                      </a:endParaRPr>
                    </a:p>
                  </a:txBody>
                  <a:tcPr/>
                </a:tc>
                <a:tc hMerge="1">
                  <a:txBody>
                    <a:bodyPr/>
                    <a:lstStyle/>
                    <a:p>
                      <a:endParaRPr lang="en-US"/>
                    </a:p>
                  </a:txBody>
                  <a:tcPr/>
                </a:tc>
                <a:tc>
                  <a:txBody>
                    <a:bodyPr/>
                    <a:lstStyle/>
                    <a:p>
                      <a:r>
                        <a:rPr lang="en-US" dirty="0" smtClean="0">
                          <a:latin typeface="Adobe Garamond Pro Bold" pitchFamily="18" charset="0"/>
                        </a:rPr>
                        <a:t>Perception of events is centered</a:t>
                      </a:r>
                      <a:r>
                        <a:rPr lang="en-US" baseline="0" dirty="0" smtClean="0">
                          <a:latin typeface="Adobe Garamond Pro Bold" pitchFamily="18" charset="0"/>
                        </a:rPr>
                        <a:t> on the body</a:t>
                      </a:r>
                      <a:endParaRPr lang="en-US" dirty="0" smtClean="0">
                        <a:latin typeface="Adobe Garamond Pro Bold" pitchFamily="18" charset="0"/>
                      </a:endParaRPr>
                    </a:p>
                  </a:txBody>
                  <a:tcPr/>
                </a:tc>
              </a:tr>
              <a:tr h="673339">
                <a:tc>
                  <a:txBody>
                    <a:bodyPr/>
                    <a:lstStyle/>
                    <a:p>
                      <a:pPr algn="ctr"/>
                      <a:r>
                        <a:rPr lang="en-US" dirty="0" smtClean="0">
                          <a:latin typeface="Adobe Garamond Pro Bold" pitchFamily="18" charset="0"/>
                        </a:rPr>
                        <a:t>        Stage 3 Secondary circular reaction</a:t>
                      </a:r>
                      <a:endParaRPr lang="en-US" dirty="0">
                        <a:latin typeface="Adobe Garamond Pro Bold" pitchFamily="18" charset="0"/>
                      </a:endParaRPr>
                    </a:p>
                  </a:txBody>
                  <a:tcPr/>
                </a:tc>
                <a:tc gridSpan="2">
                  <a:txBody>
                    <a:bodyPr/>
                    <a:lstStyle/>
                    <a:p>
                      <a:r>
                        <a:rPr lang="en-US" dirty="0" smtClean="0">
                          <a:latin typeface="Adobe Garamond Pro Bold" pitchFamily="18" charset="0"/>
                        </a:rPr>
                        <a:t>4 – 8 months</a:t>
                      </a:r>
                      <a:endParaRPr lang="en-US" dirty="0">
                        <a:latin typeface="Adobe Garamond Pro Bold" pitchFamily="18" charset="0"/>
                      </a:endParaRPr>
                    </a:p>
                  </a:txBody>
                  <a:tcPr/>
                </a:tc>
                <a:tc hMerge="1">
                  <a:txBody>
                    <a:bodyPr/>
                    <a:lstStyle/>
                    <a:p>
                      <a:endParaRPr lang="en-US"/>
                    </a:p>
                  </a:txBody>
                  <a:tcPr/>
                </a:tc>
                <a:tc>
                  <a:txBody>
                    <a:bodyPr/>
                    <a:lstStyle/>
                    <a:p>
                      <a:r>
                        <a:rPr lang="en-US" dirty="0" smtClean="0">
                          <a:latin typeface="Adobe Garamond Pro Bold" pitchFamily="18" charset="0"/>
                        </a:rPr>
                        <a:t>Aware of the external environment </a:t>
                      </a:r>
                    </a:p>
                    <a:p>
                      <a:r>
                        <a:rPr lang="en-US" dirty="0" smtClean="0">
                          <a:latin typeface="Adobe Garamond Pro Bold" pitchFamily="18" charset="0"/>
                        </a:rPr>
                        <a:t>Object permanence</a:t>
                      </a:r>
                      <a:endParaRPr lang="en-US" dirty="0">
                        <a:latin typeface="Adobe Garamond Pro Bold" pitchFamily="18" charset="0"/>
                      </a:endParaRPr>
                    </a:p>
                  </a:txBody>
                  <a:tcPr/>
                </a:tc>
              </a:tr>
              <a:tr h="673339">
                <a:tc>
                  <a:txBody>
                    <a:bodyPr/>
                    <a:lstStyle/>
                    <a:p>
                      <a:pPr algn="ctr"/>
                      <a:r>
                        <a:rPr lang="en-US" dirty="0" smtClean="0">
                          <a:latin typeface="Adobe Garamond Pro Bold" pitchFamily="18" charset="0"/>
                        </a:rPr>
                        <a:t>  Stage 4 Coordination of secondary schemata</a:t>
                      </a:r>
                      <a:endParaRPr lang="en-US" dirty="0">
                        <a:latin typeface="Adobe Garamond Pro Bold" pitchFamily="18" charset="0"/>
                      </a:endParaRPr>
                    </a:p>
                  </a:txBody>
                  <a:tcPr/>
                </a:tc>
                <a:tc gridSpan="2">
                  <a:txBody>
                    <a:bodyPr/>
                    <a:lstStyle/>
                    <a:p>
                      <a:r>
                        <a:rPr lang="en-US" dirty="0" smtClean="0">
                          <a:latin typeface="Adobe Garamond Pro Bold" pitchFamily="18" charset="0"/>
                        </a:rPr>
                        <a:t>8</a:t>
                      </a:r>
                      <a:r>
                        <a:rPr lang="en-US" baseline="0" dirty="0" smtClean="0">
                          <a:latin typeface="Adobe Garamond Pro Bold" pitchFamily="18" charset="0"/>
                        </a:rPr>
                        <a:t> – 12 months</a:t>
                      </a:r>
                      <a:endParaRPr lang="en-US" dirty="0">
                        <a:latin typeface="Adobe Garamond Pro Bold" pitchFamily="18" charset="0"/>
                      </a:endParaRPr>
                    </a:p>
                  </a:txBody>
                  <a:tcPr/>
                </a:tc>
                <a:tc hMerge="1">
                  <a:txBody>
                    <a:bodyPr/>
                    <a:lstStyle/>
                    <a:p>
                      <a:endParaRPr lang="en-US"/>
                    </a:p>
                  </a:txBody>
                  <a:tcPr/>
                </a:tc>
                <a:tc>
                  <a:txBody>
                    <a:bodyPr/>
                    <a:lstStyle/>
                    <a:p>
                      <a:r>
                        <a:rPr lang="en-US" dirty="0" smtClean="0">
                          <a:latin typeface="Adobe Garamond Pro Bold" pitchFamily="18" charset="0"/>
                        </a:rPr>
                        <a:t>Aware of means</a:t>
                      </a:r>
                      <a:r>
                        <a:rPr lang="en-US" baseline="0" dirty="0" smtClean="0">
                          <a:latin typeface="Adobe Garamond Pro Bold" pitchFamily="18" charset="0"/>
                        </a:rPr>
                        <a:t> to attain goals</a:t>
                      </a:r>
                      <a:endParaRPr lang="en-US" dirty="0">
                        <a:latin typeface="Adobe Garamond Pro Bold" pitchFamily="18" charset="0"/>
                      </a:endParaRPr>
                    </a:p>
                  </a:txBody>
                  <a:tcPr/>
                </a:tc>
              </a:tr>
              <a:tr h="673339">
                <a:tc>
                  <a:txBody>
                    <a:bodyPr/>
                    <a:lstStyle/>
                    <a:p>
                      <a:pPr algn="ctr"/>
                      <a:r>
                        <a:rPr lang="en-US" dirty="0" smtClean="0">
                          <a:latin typeface="Adobe Garamond Pro Bold" pitchFamily="18" charset="0"/>
                        </a:rPr>
                        <a:t>  Stage 5 Tertiary circular</a:t>
                      </a:r>
                      <a:r>
                        <a:rPr lang="en-US" baseline="0" dirty="0" smtClean="0">
                          <a:latin typeface="Adobe Garamond Pro Bold" pitchFamily="18" charset="0"/>
                        </a:rPr>
                        <a:t> reaction</a:t>
                      </a:r>
                      <a:endParaRPr lang="en-US" dirty="0">
                        <a:latin typeface="Adobe Garamond Pro Bold" pitchFamily="18" charset="0"/>
                      </a:endParaRPr>
                    </a:p>
                  </a:txBody>
                  <a:tcPr/>
                </a:tc>
                <a:tc gridSpan="2">
                  <a:txBody>
                    <a:bodyPr/>
                    <a:lstStyle/>
                    <a:p>
                      <a:r>
                        <a:rPr lang="en-US" dirty="0" smtClean="0">
                          <a:latin typeface="Adobe Garamond Pro Bold" pitchFamily="18" charset="0"/>
                        </a:rPr>
                        <a:t> 12 – 18 months</a:t>
                      </a:r>
                      <a:endParaRPr lang="en-US" dirty="0">
                        <a:latin typeface="Adobe Garamond Pro Bold" pitchFamily="18" charset="0"/>
                      </a:endParaRPr>
                    </a:p>
                  </a:txBody>
                  <a:tcPr/>
                </a:tc>
                <a:tc hMerge="1">
                  <a:txBody>
                    <a:bodyPr/>
                    <a:lstStyle/>
                    <a:p>
                      <a:endParaRPr lang="en-US"/>
                    </a:p>
                  </a:txBody>
                  <a:tcPr/>
                </a:tc>
                <a:tc>
                  <a:txBody>
                    <a:bodyPr/>
                    <a:lstStyle/>
                    <a:p>
                      <a:r>
                        <a:rPr lang="en-US" dirty="0" smtClean="0">
                          <a:latin typeface="Adobe Garamond Pro Bold" pitchFamily="18" charset="0"/>
                        </a:rPr>
                        <a:t>Discover new goals and means to attain them</a:t>
                      </a:r>
                      <a:endParaRPr lang="en-US" dirty="0">
                        <a:latin typeface="Adobe Garamond Pro Bold" pitchFamily="18" charset="0"/>
                      </a:endParaRPr>
                    </a:p>
                  </a:txBody>
                  <a:tcPr/>
                </a:tc>
              </a:tr>
              <a:tr h="743589">
                <a:tc>
                  <a:txBody>
                    <a:bodyPr/>
                    <a:lstStyle/>
                    <a:p>
                      <a:pPr algn="ctr"/>
                      <a:r>
                        <a:rPr lang="en-US" dirty="0" smtClean="0">
                          <a:latin typeface="Adobe Garamond Pro Bold" pitchFamily="18" charset="0"/>
                        </a:rPr>
                        <a:t>      Stage 6 Inventions of new means</a:t>
                      </a:r>
                      <a:endParaRPr lang="en-US" dirty="0">
                        <a:latin typeface="Adobe Garamond Pro Bold" pitchFamily="18" charset="0"/>
                      </a:endParaRPr>
                    </a:p>
                  </a:txBody>
                  <a:tcPr/>
                </a:tc>
                <a:tc gridSpan="2">
                  <a:txBody>
                    <a:bodyPr/>
                    <a:lstStyle/>
                    <a:p>
                      <a:r>
                        <a:rPr lang="en-US" dirty="0" smtClean="0">
                          <a:latin typeface="Adobe Garamond Pro Bold" pitchFamily="18" charset="0"/>
                        </a:rPr>
                        <a:t>18</a:t>
                      </a:r>
                      <a:r>
                        <a:rPr lang="en-US" baseline="0" dirty="0" smtClean="0">
                          <a:latin typeface="Adobe Garamond Pro Bold" pitchFamily="18" charset="0"/>
                        </a:rPr>
                        <a:t> – 24 months</a:t>
                      </a:r>
                      <a:endParaRPr lang="en-US" dirty="0">
                        <a:latin typeface="Adobe Garamond Pro Bold" pitchFamily="18" charset="0"/>
                      </a:endParaRPr>
                    </a:p>
                  </a:txBody>
                  <a:tcPr/>
                </a:tc>
                <a:tc hMerge="1">
                  <a:txBody>
                    <a:bodyPr/>
                    <a:lstStyle/>
                    <a:p>
                      <a:endParaRPr lang="en-US"/>
                    </a:p>
                  </a:txBody>
                  <a:tcPr/>
                </a:tc>
                <a:tc>
                  <a:txBody>
                    <a:bodyPr/>
                    <a:lstStyle/>
                    <a:p>
                      <a:r>
                        <a:rPr lang="en-US" dirty="0" smtClean="0">
                          <a:latin typeface="Adobe Garamond Pro Bold" pitchFamily="18" charset="0"/>
                        </a:rPr>
                        <a:t>Interprets the environment</a:t>
                      </a:r>
                      <a:r>
                        <a:rPr lang="en-US" baseline="0" dirty="0" smtClean="0">
                          <a:latin typeface="Adobe Garamond Pro Bold" pitchFamily="18" charset="0"/>
                        </a:rPr>
                        <a:t> by mental image;   some symbolic (language)  developed</a:t>
                      </a:r>
                      <a:endParaRPr lang="en-US" dirty="0">
                        <a:latin typeface="Adobe Garamond Pro Bold" pitchFamily="18" charset="0"/>
                      </a:endParaRPr>
                    </a:p>
                  </a:txBody>
                  <a:tcPr/>
                </a:tc>
              </a:tr>
            </a:tbl>
          </a:graphicData>
        </a:graphic>
      </p:graphicFrame>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a:t>
            </a:r>
            <a:br>
              <a:rPr lang="en-US" sz="3200" b="1" dirty="0" smtClean="0">
                <a:solidFill>
                  <a:schemeClr val="tx1"/>
                </a:solidFill>
                <a:latin typeface="Constantia" pitchFamily="18" charset="0"/>
              </a:rPr>
            </a:br>
            <a:r>
              <a:rPr lang="en-US" sz="3200" b="1" dirty="0" smtClean="0">
                <a:solidFill>
                  <a:schemeClr val="tx1"/>
                </a:solidFill>
                <a:latin typeface="Constantia" pitchFamily="18" charset="0"/>
              </a:rPr>
              <a:t>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752600"/>
            <a:ext cx="8915400" cy="4648200"/>
          </a:xfrm>
        </p:spPr>
        <p:txBody>
          <a:bodyPr/>
          <a:lstStyle/>
          <a:p>
            <a:r>
              <a:rPr lang="en-US" sz="2800" dirty="0">
                <a:solidFill>
                  <a:schemeClr val="dk1"/>
                </a:solidFill>
                <a:latin typeface="Adobe Garamond Pro Bold" pitchFamily="18" charset="0"/>
              </a:rPr>
              <a:t>Sensorimotor </a:t>
            </a:r>
            <a:r>
              <a:rPr lang="en-US" sz="2800" b="1" dirty="0">
                <a:solidFill>
                  <a:schemeClr val="dk1"/>
                </a:solidFill>
              </a:rPr>
              <a:t> </a:t>
            </a:r>
            <a:r>
              <a:rPr lang="en-US" sz="2800" dirty="0">
                <a:latin typeface="Adobe Garamond Pro Bold" pitchFamily="18" charset="0"/>
              </a:rPr>
              <a:t>Birth to 2 </a:t>
            </a:r>
            <a:r>
              <a:rPr lang="en-US" sz="2800" dirty="0" err="1">
                <a:latin typeface="Adobe Garamond Pro Bold" pitchFamily="18" charset="0"/>
              </a:rPr>
              <a:t>yrs</a:t>
            </a:r>
            <a:endParaRPr lang="en-US" sz="2800" dirty="0" smtClean="0"/>
          </a:p>
          <a:p>
            <a:pPr lvl="1"/>
            <a:r>
              <a:rPr lang="en-US" sz="2400" dirty="0">
                <a:latin typeface="Constantia" pitchFamily="18" charset="0"/>
              </a:rPr>
              <a:t>During the sensorimotor stage infants learn mostly through trial and error learning.</a:t>
            </a:r>
          </a:p>
          <a:p>
            <a:pPr lvl="1"/>
            <a:r>
              <a:rPr lang="en-US" sz="2400" dirty="0">
                <a:latin typeface="Constantia" pitchFamily="18" charset="0"/>
              </a:rPr>
              <a:t> Children initially rely on reflexes. </a:t>
            </a:r>
          </a:p>
          <a:p>
            <a:pPr lvl="1"/>
            <a:r>
              <a:rPr lang="en-US" sz="2400" dirty="0">
                <a:latin typeface="Constantia" pitchFamily="18" charset="0"/>
              </a:rPr>
              <a:t> Behaviors become goal directed, progressing from concrete to abstract goals. </a:t>
            </a:r>
          </a:p>
          <a:p>
            <a:pPr lvl="1"/>
            <a:r>
              <a:rPr lang="en-US" sz="2400" dirty="0" smtClean="0">
                <a:latin typeface="Constantia" pitchFamily="18" charset="0"/>
              </a:rPr>
              <a:t>Object permanence is the infant’s  awareness of the existence  of the a thing </a:t>
            </a:r>
            <a:r>
              <a:rPr lang="en-US" sz="2400" dirty="0">
                <a:latin typeface="Constantia" pitchFamily="18" charset="0"/>
              </a:rPr>
              <a:t>even when </a:t>
            </a:r>
            <a:r>
              <a:rPr lang="en-US" sz="2400" dirty="0" smtClean="0">
                <a:latin typeface="Constantia" pitchFamily="18" charset="0"/>
              </a:rPr>
              <a:t>it </a:t>
            </a:r>
            <a:r>
              <a:rPr lang="en-US" sz="2400" dirty="0">
                <a:latin typeface="Constantia" pitchFamily="18" charset="0"/>
              </a:rPr>
              <a:t>cannot be observed </a:t>
            </a:r>
            <a:r>
              <a:rPr lang="en-US" sz="2400" dirty="0" smtClean="0">
                <a:latin typeface="Constantia" pitchFamily="18" charset="0"/>
              </a:rPr>
              <a:t> </a:t>
            </a:r>
          </a:p>
          <a:p>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Why Theories of Growth </a:t>
            </a:r>
            <a:r>
              <a:rPr lang="en-US" sz="3700" b="1" dirty="0">
                <a:solidFill>
                  <a:schemeClr val="tx1"/>
                </a:solidFill>
                <a:latin typeface="Constantia" pitchFamily="18" charset="0"/>
                <a:ea typeface="+mn-ea"/>
                <a:cs typeface="+mn-cs"/>
              </a:rPr>
              <a:t>and Development</a:t>
            </a:r>
            <a:br>
              <a:rPr lang="en-US" sz="3700" b="1" dirty="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3200" dirty="0" smtClean="0">
                <a:latin typeface="Constantia" pitchFamily="18" charset="0"/>
              </a:rPr>
              <a:t>Developmental theories focus on changes in physiology, psychology, and behavior that </a:t>
            </a:r>
            <a:r>
              <a:rPr lang="en-US" sz="3200" b="1" i="1" dirty="0" smtClean="0">
                <a:latin typeface="Constantia" pitchFamily="18" charset="0"/>
              </a:rPr>
              <a:t>occur normally at different stages</a:t>
            </a:r>
            <a:r>
              <a:rPr lang="en-US" sz="3200" dirty="0" smtClean="0">
                <a:latin typeface="Constantia" pitchFamily="18" charset="0"/>
              </a:rPr>
              <a:t> in the lifespan.</a:t>
            </a:r>
            <a:r>
              <a:rPr lang="en-GB" sz="3200" dirty="0" smtClean="0">
                <a:latin typeface="Constantia" pitchFamily="18" charset="0"/>
              </a:rPr>
              <a:t> </a:t>
            </a:r>
          </a:p>
          <a:p>
            <a:r>
              <a:rPr lang="en-US" sz="3200" dirty="0" smtClean="0">
                <a:latin typeface="Constantia" pitchFamily="18" charset="0"/>
              </a:rPr>
              <a:t>Understanding what </a:t>
            </a:r>
            <a:r>
              <a:rPr lang="en-US" sz="3200" b="1" i="1" dirty="0" smtClean="0">
                <a:latin typeface="Constantia" pitchFamily="18" charset="0"/>
              </a:rPr>
              <a:t>affects</a:t>
            </a:r>
            <a:r>
              <a:rPr lang="en-US" sz="3200" dirty="0" smtClean="0">
                <a:latin typeface="Constantia" pitchFamily="18" charset="0"/>
              </a:rPr>
              <a:t> growth and development, in both a </a:t>
            </a:r>
            <a:r>
              <a:rPr lang="en-US" sz="3200" b="1" i="1" dirty="0" smtClean="0">
                <a:latin typeface="Constantia" pitchFamily="18" charset="0"/>
              </a:rPr>
              <a:t>positive and negative </a:t>
            </a:r>
            <a:r>
              <a:rPr lang="en-US" sz="3200" dirty="0" smtClean="0">
                <a:latin typeface="Constantia" pitchFamily="18" charset="0"/>
              </a:rPr>
              <a:t>way, helps to </a:t>
            </a:r>
            <a:r>
              <a:rPr lang="en-US" sz="3200" b="1" i="1" dirty="0" smtClean="0">
                <a:latin typeface="Constantia" pitchFamily="18" charset="0"/>
              </a:rPr>
              <a:t>predict behaviors</a:t>
            </a:r>
            <a:r>
              <a:rPr lang="en-US" sz="3200" dirty="0" smtClean="0">
                <a:latin typeface="Constantia" pitchFamily="18" charset="0"/>
              </a:rPr>
              <a:t>, as well as responses, at each stage and therefore understand why adults may behave in certain ways.</a:t>
            </a:r>
            <a:r>
              <a:rPr lang="en-US" sz="3200" dirty="0" smtClean="0"/>
              <a:t> </a:t>
            </a:r>
            <a:endParaRPr lang="en-GB" sz="3200" dirty="0" smtClean="0"/>
          </a:p>
          <a:p>
            <a:endParaRPr lang="en-US" sz="30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a:t>
            </a:r>
            <a:br>
              <a:rPr lang="en-US" sz="3200" b="1" dirty="0" smtClean="0">
                <a:solidFill>
                  <a:schemeClr val="tx1"/>
                </a:solidFill>
                <a:latin typeface="Constantia" pitchFamily="18" charset="0"/>
              </a:rPr>
            </a:br>
            <a:r>
              <a:rPr lang="en-US" sz="3200" b="1" dirty="0" smtClean="0">
                <a:solidFill>
                  <a:schemeClr val="tx1"/>
                </a:solidFill>
                <a:latin typeface="Constantia" pitchFamily="18" charset="0"/>
              </a:rPr>
              <a:t>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752600"/>
            <a:ext cx="8915400" cy="4648200"/>
          </a:xfrm>
        </p:spPr>
        <p:txBody>
          <a:bodyPr/>
          <a:lstStyle/>
          <a:p>
            <a:r>
              <a:rPr lang="en-US" sz="2000" dirty="0" smtClean="0">
                <a:latin typeface="Constantia" pitchFamily="18" charset="0"/>
              </a:rPr>
              <a:t>Object permanence is the infant’s  awareness of the existence  of the a thing </a:t>
            </a:r>
            <a:r>
              <a:rPr lang="en-US" sz="2000" dirty="0">
                <a:latin typeface="Constantia" pitchFamily="18" charset="0"/>
              </a:rPr>
              <a:t>even when it cannot be observed</a:t>
            </a:r>
            <a:r>
              <a:rPr lang="en-US" sz="2000" dirty="0" smtClean="0">
                <a:latin typeface="Constantia" pitchFamily="18" charset="0"/>
              </a:rPr>
              <a:t>. (around 8 months of age)  </a:t>
            </a:r>
            <a:r>
              <a:rPr lang="en-US" sz="2000" dirty="0">
                <a:latin typeface="Constantia" pitchFamily="18" charset="0"/>
              </a:rPr>
              <a:t>It requires the ability to form a mental representation (i.e. a schema) of the object</a:t>
            </a:r>
            <a:r>
              <a:rPr lang="en-US" sz="2000" dirty="0" smtClean="0">
                <a:latin typeface="Constantia" pitchFamily="18" charset="0"/>
              </a:rPr>
              <a:t>.  </a:t>
            </a:r>
            <a:r>
              <a:rPr lang="en-US" sz="2000" dirty="0">
                <a:latin typeface="Constantia" pitchFamily="18" charset="0"/>
              </a:rPr>
              <a:t>The attainment of object permanence </a:t>
            </a:r>
            <a:r>
              <a:rPr lang="en-US" sz="2000" dirty="0" smtClean="0">
                <a:latin typeface="Constantia" pitchFamily="18" charset="0"/>
              </a:rPr>
              <a:t> signals </a:t>
            </a:r>
            <a:r>
              <a:rPr lang="en-US" sz="2000" dirty="0">
                <a:latin typeface="Constantia" pitchFamily="18" charset="0"/>
              </a:rPr>
              <a:t>the transition to the next stage of </a:t>
            </a:r>
            <a:r>
              <a:rPr lang="en-US" sz="2000" dirty="0" smtClean="0">
                <a:latin typeface="Constantia" pitchFamily="18" charset="0"/>
              </a:rPr>
              <a:t> cognitive development  </a:t>
            </a:r>
            <a:endParaRPr lang="en-US" sz="2000" dirty="0">
              <a:latin typeface="Constantia" pitchFamily="18" charset="0"/>
            </a:endParaRPr>
          </a:p>
          <a:p>
            <a:r>
              <a:rPr lang="en-US" sz="2400" dirty="0" smtClean="0">
                <a:latin typeface="Constantia" pitchFamily="18" charset="0"/>
              </a:rPr>
              <a:t>  </a:t>
            </a:r>
          </a:p>
          <a:p>
            <a:endParaRPr lang="en-US" sz="2400" dirty="0">
              <a:latin typeface="Constantia" pitchFamily="18" charset="0"/>
            </a:endParaRPr>
          </a:p>
          <a:p>
            <a:endParaRPr lang="en-US" sz="3000" dirty="0">
              <a:latin typeface="Constantia" pitchFamily="18" charset="0"/>
            </a:endParaRPr>
          </a:p>
        </p:txBody>
      </p:sp>
      <p:pic>
        <p:nvPicPr>
          <p:cNvPr id="5" name="Picture 4" descr="un04-p129-middle"/>
          <p:cNvPicPr>
            <a:picLocks noChangeAspect="1" noChangeArrowheads="1"/>
          </p:cNvPicPr>
          <p:nvPr/>
        </p:nvPicPr>
        <p:blipFill>
          <a:blip r:embed="rId3" cstate="print"/>
          <a:srcRect/>
          <a:stretch>
            <a:fillRect/>
          </a:stretch>
        </p:blipFill>
        <p:spPr bwMode="auto">
          <a:xfrm>
            <a:off x="762000" y="3429000"/>
            <a:ext cx="8026400" cy="3352800"/>
          </a:xfrm>
          <a:prstGeom prst="rect">
            <a:avLst/>
          </a:prstGeom>
          <a:noFill/>
        </p:spPr>
      </p:pic>
    </p:spTree>
    <p:extLst>
      <p:ext uri="{BB962C8B-B14F-4D97-AF65-F5344CB8AC3E}">
        <p14:creationId xmlns="" xmlns:p14="http://schemas.microsoft.com/office/powerpoint/2010/main" val="370082602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55716888"/>
              </p:ext>
            </p:extLst>
          </p:nvPr>
        </p:nvGraphicFramePr>
        <p:xfrm>
          <a:off x="228601" y="1447800"/>
          <a:ext cx="8762999" cy="5352905"/>
        </p:xfrm>
        <a:graphic>
          <a:graphicData uri="http://schemas.openxmlformats.org/drawingml/2006/table">
            <a:tbl>
              <a:tblPr firstRow="1" bandRow="1">
                <a:tableStyleId>{5C22544A-7EE6-4342-B048-85BDC9FD1C3A}</a:tableStyleId>
              </a:tblPr>
              <a:tblGrid>
                <a:gridCol w="2362199"/>
                <a:gridCol w="2590800"/>
                <a:gridCol w="3810000"/>
              </a:tblGrid>
              <a:tr h="424740">
                <a:tc>
                  <a:txBody>
                    <a:bodyPr/>
                    <a:lstStyle/>
                    <a:p>
                      <a:r>
                        <a:rPr lang="en-US" dirty="0" smtClean="0">
                          <a:latin typeface="Adobe Garamond Pro Bold" pitchFamily="18" charset="0"/>
                        </a:rPr>
                        <a:t>Phase</a:t>
                      </a:r>
                      <a:endParaRPr lang="en-US" dirty="0">
                        <a:latin typeface="Adobe Garamond Pro Bold" pitchFamily="18" charset="0"/>
                      </a:endParaRPr>
                    </a:p>
                  </a:txBody>
                  <a:tcPr/>
                </a:tc>
                <a:tc>
                  <a:txBody>
                    <a:bodyPr/>
                    <a:lstStyle/>
                    <a:p>
                      <a:r>
                        <a:rPr lang="en-US" dirty="0" smtClean="0">
                          <a:latin typeface="Adobe Garamond Pro Bold" pitchFamily="18" charset="0"/>
                        </a:rPr>
                        <a:t>Age</a:t>
                      </a:r>
                      <a:endParaRPr lang="en-US" dirty="0">
                        <a:latin typeface="Adobe Garamond Pro Bold" pitchFamily="18" charset="0"/>
                      </a:endParaRPr>
                    </a:p>
                  </a:txBody>
                  <a:tcPr/>
                </a:tc>
                <a:tc>
                  <a:txBody>
                    <a:bodyPr/>
                    <a:lstStyle/>
                    <a:p>
                      <a:r>
                        <a:rPr lang="en-US" dirty="0" smtClean="0">
                          <a:latin typeface="Adobe Garamond Pro Bold" pitchFamily="18" charset="0"/>
                        </a:rPr>
                        <a:t>Significant</a:t>
                      </a:r>
                      <a:r>
                        <a:rPr lang="en-US" baseline="0" dirty="0" smtClean="0">
                          <a:latin typeface="Adobe Garamond Pro Bold" pitchFamily="18" charset="0"/>
                        </a:rPr>
                        <a:t> Behaviors</a:t>
                      </a:r>
                      <a:endParaRPr lang="en-US" dirty="0">
                        <a:latin typeface="Adobe Garamond Pro Bold" pitchFamily="18" charset="0"/>
                      </a:endParaRPr>
                    </a:p>
                  </a:txBody>
                  <a:tcPr/>
                </a:tc>
              </a:tr>
              <a:tr h="1953186">
                <a:tc>
                  <a:txBody>
                    <a:bodyPr/>
                    <a:lstStyle/>
                    <a:p>
                      <a:pPr algn="l"/>
                      <a:r>
                        <a:rPr lang="en-US" sz="2400" dirty="0" smtClean="0">
                          <a:latin typeface="Adobe Garamond Pro Bold" pitchFamily="18" charset="0"/>
                        </a:rPr>
                        <a:t>Pre-conceptual</a:t>
                      </a:r>
                      <a:r>
                        <a:rPr lang="en-US" sz="2400" baseline="0" dirty="0" smtClean="0">
                          <a:latin typeface="Adobe Garamond Pro Bold" pitchFamily="18" charset="0"/>
                        </a:rPr>
                        <a:t> </a:t>
                      </a:r>
                      <a:r>
                        <a:rPr lang="en-US" sz="2400" dirty="0" smtClean="0">
                          <a:latin typeface="Adobe Garamond Pro Bold" pitchFamily="18" charset="0"/>
                        </a:rPr>
                        <a:t> </a:t>
                      </a:r>
                      <a:endParaRPr lang="en-US" sz="2400" dirty="0">
                        <a:latin typeface="Adobe Garamond Pro Bold" pitchFamily="18" charset="0"/>
                      </a:endParaRPr>
                    </a:p>
                  </a:txBody>
                  <a:tcPr/>
                </a:tc>
                <a:tc>
                  <a:txBody>
                    <a:bodyPr/>
                    <a:lstStyle/>
                    <a:p>
                      <a:r>
                        <a:rPr kumimoji="0" lang="en-US" sz="2400" kern="1200" baseline="0" dirty="0" smtClean="0">
                          <a:solidFill>
                            <a:schemeClr val="dk1"/>
                          </a:solidFill>
                          <a:latin typeface="Adobe Garamond Pro Bold" pitchFamily="18" charset="0"/>
                          <a:ea typeface="+mn-ea"/>
                          <a:cs typeface="+mn-cs"/>
                        </a:rPr>
                        <a:t>2 – 7 </a:t>
                      </a:r>
                      <a:r>
                        <a:rPr kumimoji="0" lang="en-US" sz="2400" kern="1200" baseline="0" dirty="0" err="1" smtClean="0">
                          <a:solidFill>
                            <a:schemeClr val="dk1"/>
                          </a:solidFill>
                          <a:latin typeface="Adobe Garamond Pro Bold" pitchFamily="18" charset="0"/>
                          <a:ea typeface="+mn-ea"/>
                          <a:cs typeface="+mn-cs"/>
                        </a:rPr>
                        <a:t>yrs</a:t>
                      </a:r>
                      <a:endParaRPr kumimoji="0" lang="en-US" sz="2400" kern="1200" baseline="0" dirty="0" smtClean="0">
                        <a:solidFill>
                          <a:schemeClr val="dk1"/>
                        </a:solidFill>
                        <a:latin typeface="Adobe Garamond Pro Bold"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baseline="0" dirty="0" smtClean="0">
                          <a:solidFill>
                            <a:schemeClr val="dk1"/>
                          </a:solidFill>
                          <a:latin typeface="Adobe Garamond Pro Bold" pitchFamily="18" charset="0"/>
                          <a:ea typeface="+mn-ea"/>
                          <a:cs typeface="+mn-cs"/>
                        </a:rPr>
                        <a:t>(Intuitive thought 4 – 7 </a:t>
                      </a:r>
                      <a:r>
                        <a:rPr kumimoji="0" lang="en-US" sz="2400" kern="1200" baseline="0" dirty="0" err="1" smtClean="0">
                          <a:solidFill>
                            <a:schemeClr val="dk1"/>
                          </a:solidFill>
                          <a:latin typeface="Adobe Garamond Pro Bold" pitchFamily="18" charset="0"/>
                          <a:ea typeface="+mn-ea"/>
                          <a:cs typeface="+mn-cs"/>
                        </a:rPr>
                        <a:t>yrs</a:t>
                      </a:r>
                      <a:r>
                        <a:rPr kumimoji="0" lang="en-US" sz="2400" kern="1200" baseline="0" dirty="0" smtClean="0">
                          <a:solidFill>
                            <a:schemeClr val="dk1"/>
                          </a:solidFill>
                          <a:latin typeface="Adobe Garamond Pro Bold" pitchFamily="18" charset="0"/>
                          <a:ea typeface="+mn-ea"/>
                          <a:cs typeface="+mn-cs"/>
                        </a:rPr>
                        <a:t> )</a:t>
                      </a:r>
                    </a:p>
                    <a:p>
                      <a:endParaRPr kumimoji="0" lang="en-US" sz="2400" kern="1200" baseline="0" dirty="0">
                        <a:solidFill>
                          <a:schemeClr val="dk1"/>
                        </a:solidFill>
                        <a:latin typeface="Adobe Garamond Pro Bold" pitchFamily="18" charset="0"/>
                        <a:ea typeface="+mn-ea"/>
                        <a:cs typeface="+mn-cs"/>
                      </a:endParaRPr>
                    </a:p>
                  </a:txBody>
                  <a:tcPr/>
                </a:tc>
                <a:tc>
                  <a:txBody>
                    <a:bodyPr/>
                    <a:lstStyle/>
                    <a:p>
                      <a:r>
                        <a:rPr kumimoji="0" lang="en-US" sz="2400" kern="1200" baseline="0" dirty="0" smtClean="0">
                          <a:solidFill>
                            <a:schemeClr val="dk1"/>
                          </a:solidFill>
                          <a:latin typeface="Adobe Garamond Pro Bold" pitchFamily="18" charset="0"/>
                          <a:ea typeface="+mn-ea"/>
                          <a:cs typeface="+mn-cs"/>
                        </a:rPr>
                        <a:t> </a:t>
                      </a:r>
                      <a:endParaRPr lang="en-US" sz="2400" baseline="0" dirty="0" smtClean="0">
                        <a:latin typeface="Adobe Garamond Pro Bold" pitchFamily="18" charset="0"/>
                      </a:endParaRPr>
                    </a:p>
                    <a:p>
                      <a:r>
                        <a:rPr lang="en-US" sz="2400" b="1" i="1" baseline="0" dirty="0" smtClean="0">
                          <a:latin typeface="Adobe Garamond Pro Bold" pitchFamily="18" charset="0"/>
                        </a:rPr>
                        <a:t>Key Feature: egocentrism &amp; Animism</a:t>
                      </a:r>
                      <a:endParaRPr lang="en-US" sz="2400" b="1" i="1" dirty="0" smtClean="0">
                        <a:latin typeface="Adobe Garamond Pro Bold" pitchFamily="18" charset="0"/>
                      </a:endParaRPr>
                    </a:p>
                  </a:txBody>
                  <a:tcPr/>
                </a:tc>
              </a:tr>
              <a:tr h="1420499">
                <a:tc>
                  <a:txBody>
                    <a:bodyPr/>
                    <a:lstStyle/>
                    <a:p>
                      <a:pPr algn="l"/>
                      <a:r>
                        <a:rPr lang="en-US" sz="2400" dirty="0" smtClean="0">
                          <a:latin typeface="Adobe Garamond Pro Bold" pitchFamily="18" charset="0"/>
                        </a:rPr>
                        <a:t>Concrete operations </a:t>
                      </a:r>
                      <a:endParaRPr lang="en-US" sz="2400" dirty="0">
                        <a:latin typeface="Adobe Garamond Pro Bold" pitchFamily="18" charset="0"/>
                      </a:endParaRPr>
                    </a:p>
                  </a:txBody>
                  <a:tcPr/>
                </a:tc>
                <a:tc>
                  <a:txBody>
                    <a:bodyPr/>
                    <a:lstStyle/>
                    <a:p>
                      <a:r>
                        <a:rPr lang="en-US" sz="2400" dirty="0" smtClean="0">
                          <a:latin typeface="Adobe Garamond Pro Bold" pitchFamily="18" charset="0"/>
                        </a:rPr>
                        <a:t>7</a:t>
                      </a:r>
                      <a:r>
                        <a:rPr lang="en-US" sz="2400" baseline="0" dirty="0" smtClean="0">
                          <a:latin typeface="Adobe Garamond Pro Bold" pitchFamily="18" charset="0"/>
                        </a:rPr>
                        <a:t> – 11 yrs</a:t>
                      </a:r>
                      <a:endParaRPr lang="en-US" sz="2400" dirty="0">
                        <a:latin typeface="Adobe Garamond Pro Bold"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baseline="0" dirty="0" smtClean="0">
                          <a:latin typeface="Adobe Garamond Pro Bold" pitchFamily="18" charset="0"/>
                        </a:rPr>
                        <a:t>Concrete thinking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i="1" baseline="0" dirty="0" smtClean="0">
                          <a:latin typeface="Adobe Garamond Pro Bold" pitchFamily="18" charset="0"/>
                        </a:rPr>
                        <a:t>Key Feature: Conservation</a:t>
                      </a:r>
                      <a:endParaRPr lang="en-US" sz="2400" b="1" i="1" dirty="0" smtClean="0">
                        <a:latin typeface="Adobe Garamond Pro Bold" pitchFamily="18" charset="0"/>
                      </a:endParaRPr>
                    </a:p>
                    <a:p>
                      <a:endParaRPr lang="en-US" sz="2400" dirty="0">
                        <a:latin typeface="Adobe Garamond Pro Bold" pitchFamily="18" charset="0"/>
                      </a:endParaRPr>
                    </a:p>
                  </a:txBody>
                  <a:tcPr/>
                </a:tc>
              </a:tr>
              <a:tr h="653760">
                <a:tc>
                  <a:txBody>
                    <a:bodyPr/>
                    <a:lstStyle/>
                    <a:p>
                      <a:pPr algn="l"/>
                      <a:r>
                        <a:rPr lang="en-US" sz="2400" dirty="0" smtClean="0">
                          <a:latin typeface="Adobe Garamond Pro Bold" pitchFamily="18" charset="0"/>
                        </a:rPr>
                        <a:t>Formal operations</a:t>
                      </a:r>
                      <a:r>
                        <a:rPr lang="en-US" sz="2400" baseline="0" dirty="0" smtClean="0">
                          <a:latin typeface="Adobe Garamond Pro Bold" pitchFamily="18" charset="0"/>
                        </a:rPr>
                        <a:t> </a:t>
                      </a:r>
                      <a:endParaRPr lang="en-US" sz="2400" dirty="0">
                        <a:latin typeface="Adobe Garamond Pro Bold" pitchFamily="18" charset="0"/>
                      </a:endParaRPr>
                    </a:p>
                  </a:txBody>
                  <a:tcPr/>
                </a:tc>
                <a:tc>
                  <a:txBody>
                    <a:bodyPr/>
                    <a:lstStyle/>
                    <a:p>
                      <a:r>
                        <a:rPr lang="en-US" sz="2400" dirty="0" smtClean="0">
                          <a:latin typeface="Adobe Garamond Pro Bold" pitchFamily="18" charset="0"/>
                        </a:rPr>
                        <a:t>11</a:t>
                      </a:r>
                      <a:r>
                        <a:rPr lang="en-US" sz="2400" baseline="0" dirty="0" smtClean="0">
                          <a:latin typeface="Adobe Garamond Pro Bold" pitchFamily="18" charset="0"/>
                        </a:rPr>
                        <a:t> – 15 yrs</a:t>
                      </a:r>
                      <a:endParaRPr lang="en-US" sz="2400" dirty="0">
                        <a:latin typeface="Adobe Garamond Pro Bold" pitchFamily="18" charset="0"/>
                      </a:endParaRPr>
                    </a:p>
                  </a:txBody>
                  <a:tcPr/>
                </a:tc>
                <a:tc>
                  <a:txBody>
                    <a:bodyPr/>
                    <a:lstStyle/>
                    <a:p>
                      <a:r>
                        <a:rPr lang="en-US" sz="2400" dirty="0" smtClean="0">
                          <a:latin typeface="Adobe Garamond Pro Bold" pitchFamily="18" charset="0"/>
                        </a:rPr>
                        <a:t>Uses rational thinking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i="1" baseline="0" dirty="0" smtClean="0">
                          <a:latin typeface="Adobe Garamond Pro Bold" pitchFamily="18" charset="0"/>
                        </a:rPr>
                        <a:t>Key </a:t>
                      </a:r>
                      <a:r>
                        <a:rPr kumimoji="0" lang="en-US" sz="2400" b="1" i="1" kern="1200" baseline="0" dirty="0" smtClean="0">
                          <a:solidFill>
                            <a:schemeClr val="dk1"/>
                          </a:solidFill>
                          <a:latin typeface="Adobe Garamond Pro Bold" pitchFamily="18" charset="0"/>
                          <a:ea typeface="+mn-ea"/>
                          <a:cs typeface="+mn-cs"/>
                        </a:rPr>
                        <a:t>Feature: Manipulate ideas in head, e.g. Abstract Reasoning</a:t>
                      </a:r>
                      <a:endParaRPr kumimoji="0" lang="en-US" sz="2400" b="1" i="1" kern="1200" baseline="0" dirty="0">
                        <a:solidFill>
                          <a:schemeClr val="dk1"/>
                        </a:solidFill>
                        <a:latin typeface="Adobe Garamond Pro Bold" pitchFamily="18" charset="0"/>
                        <a:ea typeface="+mn-ea"/>
                        <a:cs typeface="+mn-cs"/>
                      </a:endParaRPr>
                    </a:p>
                  </a:txBody>
                  <a:tcPr/>
                </a:tc>
              </a:tr>
            </a:tbl>
          </a:graphicData>
        </a:graphic>
      </p:graphicFrame>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800" dirty="0" err="1">
                <a:latin typeface="Constantia" pitchFamily="18" charset="0"/>
              </a:rPr>
              <a:t>Preconceptual</a:t>
            </a:r>
            <a:r>
              <a:rPr lang="en-US" sz="2800" dirty="0">
                <a:latin typeface="Constantia" pitchFamily="18" charset="0"/>
              </a:rPr>
              <a:t> stage 2- 7 years </a:t>
            </a:r>
          </a:p>
          <a:p>
            <a:r>
              <a:rPr lang="en-US" sz="2000" dirty="0" smtClean="0">
                <a:latin typeface="Constantia" pitchFamily="18" charset="0"/>
              </a:rPr>
              <a:t> Explore environment and </a:t>
            </a:r>
            <a:r>
              <a:rPr lang="en-US" sz="2000" b="1" i="1" dirty="0" smtClean="0">
                <a:latin typeface="Constantia" pitchFamily="18" charset="0"/>
              </a:rPr>
              <a:t>language</a:t>
            </a:r>
            <a:r>
              <a:rPr lang="en-US" sz="2000" dirty="0" smtClean="0">
                <a:latin typeface="Constantia" pitchFamily="18" charset="0"/>
              </a:rPr>
              <a:t> development</a:t>
            </a:r>
          </a:p>
          <a:p>
            <a:r>
              <a:rPr lang="en-US" altLang="ar-SA" sz="2000" b="1" i="1" dirty="0" smtClean="0">
                <a:latin typeface="Constantia" pitchFamily="18" charset="0"/>
              </a:rPr>
              <a:t>memory and imagination </a:t>
            </a:r>
            <a:r>
              <a:rPr lang="en-US" altLang="ar-SA" sz="2000" dirty="0" smtClean="0">
                <a:latin typeface="Constantia" pitchFamily="18" charset="0"/>
              </a:rPr>
              <a:t>are developed (believes that events occur because of wishing).</a:t>
            </a:r>
          </a:p>
          <a:p>
            <a:r>
              <a:rPr lang="en-US" altLang="ar-SA" sz="2000" dirty="0" smtClean="0">
                <a:latin typeface="Constantia" pitchFamily="18" charset="0"/>
              </a:rPr>
              <a:t> </a:t>
            </a:r>
            <a:r>
              <a:rPr lang="en-US" sz="2000" dirty="0" smtClean="0">
                <a:latin typeface="Constantia" pitchFamily="18" charset="0"/>
              </a:rPr>
              <a:t>Think of one idea at a time and words express thoughts</a:t>
            </a:r>
          </a:p>
          <a:p>
            <a:r>
              <a:rPr lang="en-US" sz="1800" b="1" i="1" dirty="0" smtClean="0">
                <a:latin typeface="Adobe Garamond Pro Bold" pitchFamily="18" charset="0"/>
              </a:rPr>
              <a:t> </a:t>
            </a:r>
            <a:r>
              <a:rPr lang="en-US" sz="2000" b="1" i="1" dirty="0" smtClean="0">
                <a:latin typeface="Constantia" pitchFamily="18" charset="0"/>
              </a:rPr>
              <a:t>Egocentrism</a:t>
            </a:r>
            <a:r>
              <a:rPr lang="en-US" sz="2000" dirty="0" smtClean="0">
                <a:latin typeface="Constantia" pitchFamily="18" charset="0"/>
              </a:rPr>
              <a:t> refers to the child's inability to see a situation from another person's point of view.  the egocentric child assumes that other people see, hear, and feel exactly the same as the child does. at age 7 thinking is no longer egocentric which signals the transition to the next phase of cognitive development</a:t>
            </a:r>
          </a:p>
          <a:p>
            <a:r>
              <a:rPr lang="en-US" sz="2000" b="1" i="1" dirty="0" smtClean="0">
                <a:latin typeface="Constantia" pitchFamily="18" charset="0"/>
              </a:rPr>
              <a:t>Animism </a:t>
            </a:r>
            <a:r>
              <a:rPr lang="en-US" sz="2000" dirty="0" smtClean="0">
                <a:latin typeface="Constantia" pitchFamily="18" charset="0"/>
              </a:rPr>
              <a:t> </a:t>
            </a:r>
            <a:r>
              <a:rPr lang="en-US" sz="2000" dirty="0">
                <a:latin typeface="Constantia" pitchFamily="18" charset="0"/>
              </a:rPr>
              <a:t>is the belief that inanimate objects (such as toys and teddy bears) have </a:t>
            </a:r>
            <a:r>
              <a:rPr lang="en-US" sz="2000" dirty="0" smtClean="0">
                <a:latin typeface="Constantia" pitchFamily="18" charset="0"/>
              </a:rPr>
              <a:t> life and  human </a:t>
            </a:r>
            <a:r>
              <a:rPr lang="en-US" sz="2000" dirty="0">
                <a:latin typeface="Constantia" pitchFamily="18" charset="0"/>
              </a:rPr>
              <a:t>feelings </a:t>
            </a:r>
            <a:r>
              <a:rPr lang="en-US" sz="2000" dirty="0" smtClean="0">
                <a:latin typeface="Constantia" pitchFamily="18" charset="0"/>
              </a:rPr>
              <a:t> </a:t>
            </a:r>
            <a:endParaRPr lang="en-US" sz="2000" dirty="0">
              <a:latin typeface="Constantia" pitchFamily="18" charset="0"/>
            </a:endParaRPr>
          </a:p>
          <a:p>
            <a:r>
              <a:rPr lang="en-US" sz="2000" dirty="0" smtClean="0">
                <a:latin typeface="Constantia" pitchFamily="18" charset="0"/>
              </a:rPr>
              <a:t>   </a:t>
            </a:r>
            <a:endParaRPr lang="en-US" sz="3000" dirty="0">
              <a:latin typeface="Constantia" pitchFamily="18" charset="0"/>
            </a:endParaRPr>
          </a:p>
        </p:txBody>
      </p:sp>
    </p:spTree>
    <p:extLst>
      <p:ext uri="{BB962C8B-B14F-4D97-AF65-F5344CB8AC3E}">
        <p14:creationId xmlns="" xmlns:p14="http://schemas.microsoft.com/office/powerpoint/2010/main" val="30421114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800" dirty="0" err="1" smtClean="0">
                <a:latin typeface="Constantia" pitchFamily="18" charset="0"/>
              </a:rPr>
              <a:t>Preconceptual</a:t>
            </a:r>
            <a:r>
              <a:rPr lang="en-US" sz="2800" dirty="0" smtClean="0">
                <a:latin typeface="Constantia" pitchFamily="18" charset="0"/>
              </a:rPr>
              <a:t> stage 2- 7 years </a:t>
            </a:r>
          </a:p>
          <a:p>
            <a:endParaRPr lang="en-US" sz="1800" dirty="0">
              <a:latin typeface="Constantia" pitchFamily="18" charset="0"/>
            </a:endParaRPr>
          </a:p>
          <a:p>
            <a:r>
              <a:rPr lang="en-US" sz="2000" dirty="0" smtClean="0">
                <a:latin typeface="Constantia" pitchFamily="18" charset="0"/>
              </a:rPr>
              <a:t>The child is drawn by changes in the appearance of the materials to conclude that a change has occurred ( no conservation).</a:t>
            </a:r>
          </a:p>
          <a:p>
            <a:r>
              <a:rPr lang="en-US" sz="2000" dirty="0" smtClean="0">
                <a:latin typeface="Constantia" pitchFamily="18" charset="0"/>
              </a:rPr>
              <a:t>Thinking is </a:t>
            </a:r>
            <a:r>
              <a:rPr lang="en-US" sz="2000" b="1" i="1" dirty="0" smtClean="0">
                <a:latin typeface="Constantia" pitchFamily="18" charset="0"/>
              </a:rPr>
              <a:t>'centered' </a:t>
            </a:r>
            <a:r>
              <a:rPr lang="en-US" sz="2000" dirty="0" smtClean="0">
                <a:latin typeface="Constantia" pitchFamily="18" charset="0"/>
              </a:rPr>
              <a:t>on one aspect of the situation.  </a:t>
            </a:r>
          </a:p>
          <a:p>
            <a:r>
              <a:rPr lang="en-US" sz="2000" dirty="0" smtClean="0">
                <a:latin typeface="Constantia" pitchFamily="18" charset="0"/>
              </a:rPr>
              <a:t>Thinking </a:t>
            </a:r>
            <a:r>
              <a:rPr lang="en-US" sz="2000" dirty="0">
                <a:latin typeface="Constantia" pitchFamily="18" charset="0"/>
              </a:rPr>
              <a:t>is focused on </a:t>
            </a:r>
            <a:r>
              <a:rPr lang="en-US" sz="2000" b="1" i="1" dirty="0">
                <a:latin typeface="Constantia" pitchFamily="18" charset="0"/>
              </a:rPr>
              <a:t>states</a:t>
            </a:r>
            <a:r>
              <a:rPr lang="en-US" sz="2000" dirty="0">
                <a:latin typeface="Constantia" pitchFamily="18" charset="0"/>
              </a:rPr>
              <a:t> rather than on transformations. </a:t>
            </a:r>
            <a:r>
              <a:rPr lang="en-US" sz="2000" dirty="0" smtClean="0">
                <a:latin typeface="Constantia" pitchFamily="18" charset="0"/>
              </a:rPr>
              <a:t> </a:t>
            </a:r>
            <a:endParaRPr lang="en-US" sz="2000" dirty="0">
              <a:latin typeface="Constantia" pitchFamily="18" charset="0"/>
            </a:endParaRPr>
          </a:p>
          <a:p>
            <a:r>
              <a:rPr lang="en-US" sz="2000" dirty="0" smtClean="0">
                <a:latin typeface="Constantia" pitchFamily="18" charset="0"/>
              </a:rPr>
              <a:t>Thinking </a:t>
            </a:r>
            <a:r>
              <a:rPr lang="en-US" sz="2000" dirty="0">
                <a:latin typeface="Constantia" pitchFamily="18" charset="0"/>
              </a:rPr>
              <a:t>is '</a:t>
            </a:r>
            <a:r>
              <a:rPr lang="en-US" sz="2000" b="1" i="1" dirty="0">
                <a:latin typeface="Constantia" pitchFamily="18" charset="0"/>
              </a:rPr>
              <a:t>irreversible</a:t>
            </a:r>
            <a:r>
              <a:rPr lang="en-US" sz="2000" dirty="0">
                <a:latin typeface="Constantia" pitchFamily="18" charset="0"/>
              </a:rPr>
              <a:t>' in that the child cannot appreciate that a reverse transformation would return the material to its original </a:t>
            </a:r>
            <a:r>
              <a:rPr lang="en-US" sz="1800" dirty="0">
                <a:latin typeface="Constantia" pitchFamily="18" charset="0"/>
              </a:rPr>
              <a:t>state. </a:t>
            </a:r>
            <a:r>
              <a:rPr lang="en-US" sz="1800" dirty="0" smtClean="0">
                <a:latin typeface="Constantia" pitchFamily="18" charset="0"/>
              </a:rPr>
              <a:t> </a:t>
            </a:r>
            <a:endParaRPr lang="en-US" sz="1800" dirty="0">
              <a:latin typeface="Constantia" pitchFamily="18" charset="0"/>
            </a:endParaRPr>
          </a:p>
          <a:p>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304211145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a:t>
            </a:r>
            <a:br>
              <a:rPr lang="en-US" sz="3200" b="1" dirty="0" smtClean="0">
                <a:solidFill>
                  <a:schemeClr val="tx1"/>
                </a:solidFill>
                <a:latin typeface="Constantia" pitchFamily="18" charset="0"/>
              </a:rPr>
            </a:br>
            <a:r>
              <a:rPr lang="en-US" sz="3200" b="1" dirty="0" smtClean="0">
                <a:solidFill>
                  <a:schemeClr val="tx1"/>
                </a:solidFill>
                <a:latin typeface="Constantia" pitchFamily="18" charset="0"/>
              </a:rPr>
              <a:t>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Conservation : </a:t>
            </a:r>
            <a:r>
              <a:rPr lang="en-US" altLang="ar-SA" sz="2400" dirty="0" smtClean="0">
                <a:latin typeface="Constantia" pitchFamily="18" charset="0"/>
              </a:rPr>
              <a:t>– the ability to recognize that the physical properties of an object remain the same, despite changes in physical appearance.</a:t>
            </a:r>
            <a:endParaRPr lang="en-US" sz="2400" dirty="0" smtClean="0">
              <a:latin typeface="Constantia" pitchFamily="18" charset="0"/>
            </a:endParaRPr>
          </a:p>
          <a:p>
            <a:endParaRPr lang="en-US" sz="2400" dirty="0" smtClean="0">
              <a:latin typeface="Constantia" pitchFamily="18" charset="0"/>
            </a:endParaRPr>
          </a:p>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pic>
        <p:nvPicPr>
          <p:cNvPr id="5" name="Picture 5" descr="WW323"/>
          <p:cNvPicPr>
            <a:picLocks noChangeAspect="1" noChangeArrowheads="1"/>
          </p:cNvPicPr>
          <p:nvPr/>
        </p:nvPicPr>
        <p:blipFill>
          <a:blip r:embed="rId3" cstate="print"/>
          <a:srcRect/>
          <a:stretch>
            <a:fillRect/>
          </a:stretch>
        </p:blipFill>
        <p:spPr bwMode="auto">
          <a:xfrm>
            <a:off x="609600" y="2819400"/>
            <a:ext cx="8001000" cy="3705225"/>
          </a:xfrm>
          <a:prstGeom prst="rect">
            <a:avLst/>
          </a:prstGeom>
          <a:noFill/>
          <a:ln w="9525">
            <a:noFill/>
            <a:miter lim="800000"/>
            <a:headEnd/>
            <a:tailEnd/>
          </a:ln>
        </p:spPr>
      </p:pic>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800" dirty="0" smtClean="0">
                <a:latin typeface="Adobe Garamond Pro Bold" pitchFamily="18" charset="0"/>
              </a:rPr>
              <a:t>Concrete operations phase </a:t>
            </a:r>
            <a:r>
              <a:rPr lang="en-US" sz="2800" dirty="0" smtClean="0">
                <a:latin typeface="Constantia" pitchFamily="18" charset="0"/>
              </a:rPr>
              <a:t> 7-11 years </a:t>
            </a:r>
          </a:p>
          <a:p>
            <a:endParaRPr lang="en-US" sz="1800" dirty="0">
              <a:latin typeface="Constantia" pitchFamily="18" charset="0"/>
            </a:endParaRPr>
          </a:p>
          <a:p>
            <a:r>
              <a:rPr lang="en-US" sz="2000" dirty="0" smtClean="0">
                <a:latin typeface="Constantia" pitchFamily="18" charset="0"/>
              </a:rPr>
              <a:t>Its  the beginning of logical or operational thought.</a:t>
            </a:r>
          </a:p>
          <a:p>
            <a:r>
              <a:rPr lang="en-US" sz="2000" dirty="0" smtClean="0">
                <a:latin typeface="Constantia" pitchFamily="18" charset="0"/>
              </a:rPr>
              <a:t> use of  logic or operations (i.e. rules) but its concrete that can only apply logic to physical objects  </a:t>
            </a:r>
          </a:p>
          <a:p>
            <a:r>
              <a:rPr lang="en-US" sz="2000" dirty="0" smtClean="0">
                <a:latin typeface="Constantia" pitchFamily="18" charset="0"/>
              </a:rPr>
              <a:t>Solve concrete problems and understand relationships</a:t>
            </a:r>
          </a:p>
          <a:p>
            <a:r>
              <a:rPr lang="en-US" sz="2000" dirty="0" smtClean="0">
                <a:latin typeface="Constantia" pitchFamily="18" charset="0"/>
              </a:rPr>
              <a:t>Classification; Able to perform mathematical operations (e.g., addition, subtraction)</a:t>
            </a:r>
          </a:p>
          <a:p>
            <a:r>
              <a:rPr lang="en-US" sz="2000" dirty="0" smtClean="0">
                <a:latin typeface="Constantia" pitchFamily="18" charset="0"/>
              </a:rPr>
              <a:t>Concept of time becomes   clear  </a:t>
            </a:r>
            <a:endParaRPr lang="en-US" altLang="ar-SA" sz="2000" dirty="0" smtClean="0">
              <a:latin typeface="Constantia" pitchFamily="18" charset="0"/>
            </a:endParaRPr>
          </a:p>
          <a:p>
            <a:r>
              <a:rPr lang="en-US" sz="2000" dirty="0" smtClean="0">
                <a:latin typeface="Constantia" pitchFamily="18" charset="0"/>
              </a:rPr>
              <a:t> A child becomes less egocentric </a:t>
            </a:r>
          </a:p>
          <a:p>
            <a:r>
              <a:rPr lang="en-US" sz="2000" dirty="0" smtClean="0">
                <a:latin typeface="Constantia" pitchFamily="18" charset="0"/>
              </a:rPr>
              <a:t>Better understanding of conservation  </a:t>
            </a:r>
          </a:p>
          <a:p>
            <a:r>
              <a:rPr lang="en-US" sz="2000" dirty="0" smtClean="0">
                <a:latin typeface="Constantia" pitchFamily="18" charset="0"/>
              </a:rPr>
              <a:t> </a:t>
            </a:r>
          </a:p>
          <a:p>
            <a:r>
              <a:rPr lang="en-US" sz="2000" dirty="0" smtClean="0">
                <a:latin typeface="Constantia" pitchFamily="18" charset="0"/>
              </a:rPr>
              <a:t> </a:t>
            </a:r>
            <a:r>
              <a:rPr lang="en-US" sz="1800" dirty="0" smtClean="0">
                <a:latin typeface="Constantia" pitchFamily="18" charset="0"/>
              </a:rPr>
              <a:t> </a:t>
            </a:r>
            <a:endParaRPr lang="en-US" sz="1800" dirty="0">
              <a:latin typeface="Constantia" pitchFamily="18" charset="0"/>
            </a:endParaRPr>
          </a:p>
          <a:p>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304211145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a:t>
            </a:r>
            <a:r>
              <a:rPr lang="en-US" sz="3200" b="1" dirty="0" smtClean="0">
                <a:solidFill>
                  <a:schemeClr val="tx1"/>
                </a:solidFill>
                <a:latin typeface="Constantia" pitchFamily="18" charset="0"/>
              </a:rPr>
              <a:t> Cognitive  Theory  Jean Piaget ( 1896- 1980)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800" dirty="0" smtClean="0">
                <a:latin typeface="Adobe Garamond Pro Bold" pitchFamily="18" charset="0"/>
              </a:rPr>
              <a:t>Formal operations phase </a:t>
            </a:r>
            <a:r>
              <a:rPr lang="en-US" sz="2800" dirty="0" smtClean="0">
                <a:latin typeface="Constantia" pitchFamily="18" charset="0"/>
              </a:rPr>
              <a:t> 11-15 years </a:t>
            </a:r>
          </a:p>
          <a:p>
            <a:r>
              <a:rPr lang="en-US" sz="2400" dirty="0" smtClean="0">
                <a:latin typeface="Constantia" pitchFamily="18" charset="0"/>
              </a:rPr>
              <a:t>During this stage the child gain the:</a:t>
            </a:r>
          </a:p>
          <a:p>
            <a:endParaRPr lang="en-US" sz="1800" dirty="0">
              <a:latin typeface="Constantia" pitchFamily="18" charset="0"/>
            </a:endParaRPr>
          </a:p>
          <a:p>
            <a:r>
              <a:rPr lang="en-US" sz="2400" dirty="0" smtClean="0">
                <a:latin typeface="Constantia" pitchFamily="18" charset="0"/>
              </a:rPr>
              <a:t>ability to think in an abstract manner</a:t>
            </a:r>
          </a:p>
          <a:p>
            <a:r>
              <a:rPr lang="en-US" sz="2400" dirty="0" smtClean="0">
                <a:latin typeface="Constantia" pitchFamily="18" charset="0"/>
              </a:rPr>
              <a:t>ability to combine and classify items in a more sophisticated way</a:t>
            </a:r>
          </a:p>
          <a:p>
            <a:r>
              <a:rPr lang="en-US" sz="2400" dirty="0" smtClean="0">
                <a:latin typeface="Constantia" pitchFamily="18" charset="0"/>
              </a:rPr>
              <a:t>higher-order (abstract) reasoning (inferential reasoning ) and imagine the outcome of particular actions.</a:t>
            </a:r>
          </a:p>
          <a:p>
            <a:pPr lvl="1"/>
            <a:r>
              <a:rPr lang="en-US" sz="2100" dirty="0" smtClean="0">
                <a:latin typeface="Constantia" pitchFamily="18" charset="0"/>
              </a:rPr>
              <a:t>Example of inferential reasoning, “If Kelly is taller than Ali and Ali is taller than Jo, who is tallest?”  .</a:t>
            </a:r>
          </a:p>
          <a:p>
            <a:r>
              <a:rPr lang="en-US" sz="2400" dirty="0" smtClean="0">
                <a:latin typeface="Constantia" pitchFamily="18" charset="0"/>
              </a:rPr>
              <a:t>To  do mathematical calculations</a:t>
            </a:r>
          </a:p>
          <a:p>
            <a:r>
              <a:rPr lang="en-US" sz="2400" dirty="0" smtClean="0">
                <a:latin typeface="Constantia" pitchFamily="18" charset="0"/>
              </a:rPr>
              <a:t>To think creatively </a:t>
            </a:r>
          </a:p>
          <a:p>
            <a:endParaRPr lang="en-US" sz="2000" dirty="0" smtClean="0">
              <a:latin typeface="Constantia" pitchFamily="18" charset="0"/>
            </a:endParaRPr>
          </a:p>
          <a:p>
            <a:r>
              <a:rPr lang="en-US" sz="2000" dirty="0" smtClean="0">
                <a:latin typeface="Constantia" pitchFamily="18" charset="0"/>
              </a:rPr>
              <a:t> </a:t>
            </a:r>
            <a:endParaRPr lang="en-US" sz="3000" dirty="0">
              <a:latin typeface="Constantia" pitchFamily="18" charset="0"/>
            </a:endParaRPr>
          </a:p>
        </p:txBody>
      </p:sp>
    </p:spTree>
    <p:extLst>
      <p:ext uri="{BB962C8B-B14F-4D97-AF65-F5344CB8AC3E}">
        <p14:creationId xmlns="" xmlns:p14="http://schemas.microsoft.com/office/powerpoint/2010/main" val="30421114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r>
              <a:rPr lang="en-US" sz="4000" b="1" dirty="0" smtClean="0">
                <a:solidFill>
                  <a:schemeClr val="tx1"/>
                </a:solidFill>
                <a:latin typeface="Constantia" pitchFamily="18" charset="0"/>
              </a:rPr>
              <a:t>  </a:t>
            </a:r>
            <a:br>
              <a:rPr lang="en-US" sz="4000" b="1" dirty="0" smtClean="0">
                <a:solidFill>
                  <a:schemeClr val="tx1"/>
                </a:solidFill>
                <a:latin typeface="Constantia" pitchFamily="18" charset="0"/>
              </a:rPr>
            </a:br>
            <a:r>
              <a:rPr lang="en-US" sz="4000" dirty="0" smtClean="0">
                <a:latin typeface="Constantia" pitchFamily="18" charset="0"/>
              </a:rPr>
              <a:t> </a:t>
            </a:r>
            <a:r>
              <a:rPr lang="en-US" sz="4000" b="1" dirty="0" smtClean="0">
                <a:solidFill>
                  <a:schemeClr val="tx1"/>
                </a:solidFill>
                <a:latin typeface="Constantia" pitchFamily="18" charset="0"/>
              </a:rPr>
              <a:t>Theories of Moral Development</a:t>
            </a:r>
            <a:r>
              <a:rPr lang="en-US" sz="4800" b="1" dirty="0" smtClean="0">
                <a:solidFill>
                  <a:schemeClr val="tx1"/>
                </a:solidFill>
                <a:latin typeface="Constantia" pitchFamily="18" charset="0"/>
              </a:rPr>
              <a:t/>
            </a:r>
            <a:br>
              <a:rPr lang="en-US" sz="4800" b="1" dirty="0" smtClean="0">
                <a:solidFill>
                  <a:schemeClr val="tx1"/>
                </a:solidFill>
                <a:latin typeface="Constantia" pitchFamily="18" charset="0"/>
              </a:rPr>
            </a:br>
            <a:r>
              <a:rPr lang="en-US" sz="40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The term moral means “relating to right and wrong.”</a:t>
            </a:r>
          </a:p>
          <a:p>
            <a:r>
              <a:rPr lang="en-US" sz="2400" dirty="0" smtClean="0">
                <a:latin typeface="Constantia" pitchFamily="18" charset="0"/>
              </a:rPr>
              <a:t>moral development is the pattern of change in moral behavior with age </a:t>
            </a:r>
          </a:p>
          <a:p>
            <a:r>
              <a:rPr lang="en-US" sz="2400" dirty="0" smtClean="0">
                <a:latin typeface="Constantia" pitchFamily="18" charset="0"/>
              </a:rPr>
              <a:t>Lawrence Kohlberg is a well known theorist of moral development in children and adults  </a:t>
            </a:r>
          </a:p>
          <a:p>
            <a:r>
              <a:rPr lang="en-US" sz="2400" dirty="0" smtClean="0">
                <a:latin typeface="Constantia" pitchFamily="18" charset="0"/>
              </a:rPr>
              <a:t>According to Kohlberg, moral development progresses through three levels and six stages.</a:t>
            </a:r>
          </a:p>
          <a:p>
            <a:r>
              <a:rPr lang="en-US" sz="2400" dirty="0" smtClean="0">
                <a:latin typeface="Constantia" pitchFamily="18" charset="0"/>
              </a:rPr>
              <a:t>These levels and stages are not always linked to a certain  age</a:t>
            </a:r>
            <a:r>
              <a:rPr lang="en-US" sz="2400" dirty="0" smtClean="0"/>
              <a:t>.</a:t>
            </a:r>
            <a:endParaRPr lang="en-US" sz="2400" dirty="0" smtClean="0">
              <a:latin typeface="Constantia" pitchFamily="18" charset="0"/>
            </a:endParaRPr>
          </a:p>
          <a:p>
            <a:endParaRPr lang="en-US" sz="3200" dirty="0" smtClean="0">
              <a:latin typeface="Constantia" pitchFamily="18" charset="0"/>
            </a:endParaRPr>
          </a:p>
          <a:p>
            <a:pPr>
              <a:buNone/>
            </a:pPr>
            <a:r>
              <a:rPr lang="en-US" sz="3200" dirty="0" smtClean="0">
                <a:latin typeface="Constantia" pitchFamily="18" charset="0"/>
              </a:rPr>
              <a:t> </a:t>
            </a:r>
            <a:endParaRPr lang="en-US" sz="3200" dirty="0">
              <a:latin typeface="Constantia" pitchFamily="18" charset="0"/>
            </a:endParaRPr>
          </a:p>
          <a:p>
            <a:endParaRPr lang="en-US" sz="32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200" b="1" dirty="0" smtClean="0">
                <a:solidFill>
                  <a:schemeClr val="tx1"/>
                </a:solidFill>
                <a:latin typeface="Constantia" pitchFamily="18" charset="0"/>
              </a:rPr>
              <a:t>  Moral Development Theory</a:t>
            </a:r>
            <a:br>
              <a:rPr lang="en-US" sz="3200" b="1" dirty="0" smtClean="0">
                <a:solidFill>
                  <a:schemeClr val="tx1"/>
                </a:solidFill>
                <a:latin typeface="Constantia" pitchFamily="18" charset="0"/>
              </a:rPr>
            </a:br>
            <a:r>
              <a:rPr lang="en-US" sz="3200" b="1" dirty="0" smtClean="0">
                <a:solidFill>
                  <a:schemeClr val="tx1"/>
                </a:solidFill>
                <a:latin typeface="Constantia" pitchFamily="18" charset="0"/>
              </a:rPr>
              <a:t> Lawrence Kohlberg ( 1927- 1987)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graphicFrame>
        <p:nvGraphicFramePr>
          <p:cNvPr id="4" name="Table 3"/>
          <p:cNvGraphicFramePr>
            <a:graphicFrameLocks noGrp="1"/>
          </p:cNvGraphicFramePr>
          <p:nvPr/>
        </p:nvGraphicFramePr>
        <p:xfrm>
          <a:off x="0" y="1328337"/>
          <a:ext cx="9067801" cy="5529663"/>
        </p:xfrm>
        <a:graphic>
          <a:graphicData uri="http://schemas.openxmlformats.org/drawingml/2006/table">
            <a:tbl>
              <a:tblPr firstRow="1" bandRow="1">
                <a:tableStyleId>{5C22544A-7EE6-4342-B048-85BDC9FD1C3A}</a:tableStyleId>
              </a:tblPr>
              <a:tblGrid>
                <a:gridCol w="1981200"/>
                <a:gridCol w="2203939"/>
                <a:gridCol w="1521869"/>
                <a:gridCol w="3360793"/>
              </a:tblGrid>
              <a:tr h="442631">
                <a:tc>
                  <a:txBody>
                    <a:bodyPr/>
                    <a:lstStyle/>
                    <a:p>
                      <a:pPr algn="ctr"/>
                      <a:r>
                        <a:rPr lang="en-US" sz="2400" dirty="0" smtClean="0">
                          <a:latin typeface="Adobe Garamond Pro Bold" pitchFamily="18" charset="0"/>
                        </a:rPr>
                        <a:t>Level</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Stage</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Age</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Significant</a:t>
                      </a:r>
                      <a:r>
                        <a:rPr lang="en-US" sz="2400" baseline="0" dirty="0" smtClean="0">
                          <a:latin typeface="Adobe Garamond Pro Bold" pitchFamily="18" charset="0"/>
                        </a:rPr>
                        <a:t> Behaviors</a:t>
                      </a:r>
                      <a:endParaRPr lang="en-US" sz="2400" dirty="0">
                        <a:latin typeface="Adobe Garamond Pro Bold" pitchFamily="18" charset="0"/>
                      </a:endParaRPr>
                    </a:p>
                  </a:txBody>
                  <a:tcPr/>
                </a:tc>
              </a:tr>
              <a:tr h="423177">
                <a:tc rowSpan="3">
                  <a:txBody>
                    <a:bodyPr/>
                    <a:lstStyle/>
                    <a:p>
                      <a:pPr algn="l"/>
                      <a:r>
                        <a:rPr lang="en-US" dirty="0" smtClean="0">
                          <a:latin typeface="Adobe Garamond Pro Bold" pitchFamily="18" charset="0"/>
                        </a:rPr>
                        <a:t> </a:t>
                      </a:r>
                      <a:r>
                        <a:rPr lang="en-US" dirty="0" err="1" smtClean="0">
                          <a:latin typeface="Adobe Garamond Pro Bold" pitchFamily="18" charset="0"/>
                        </a:rPr>
                        <a:t>Preconventional</a:t>
                      </a:r>
                      <a:endParaRPr lang="en-US" dirty="0">
                        <a:latin typeface="Adobe Garamond Pro Bold" pitchFamily="18" charset="0"/>
                      </a:endParaRPr>
                    </a:p>
                    <a:p>
                      <a:pPr algn="l"/>
                      <a:r>
                        <a:rPr lang="en-US" dirty="0" smtClean="0">
                          <a:latin typeface="Adobe Garamond Pro Bold" pitchFamily="18" charset="0"/>
                        </a:rPr>
                        <a:t> </a:t>
                      </a:r>
                      <a:endParaRPr lang="en-US" dirty="0">
                        <a:latin typeface="Adobe Garamond Pro Bold" pitchFamily="18" charset="0"/>
                      </a:endParaRPr>
                    </a:p>
                    <a:p>
                      <a:pPr algn="l"/>
                      <a:r>
                        <a:rPr lang="en-US" dirty="0" smtClean="0">
                          <a:latin typeface="Adobe Garamond Pro Bold" pitchFamily="18" charset="0"/>
                        </a:rPr>
                        <a:t>         </a:t>
                      </a:r>
                      <a:endParaRPr lang="en-US" dirty="0">
                        <a:latin typeface="Adobe Garamond Pro Bold" pitchFamily="18" charset="0"/>
                      </a:endParaRPr>
                    </a:p>
                  </a:txBody>
                  <a:tcPr/>
                </a:tc>
                <a:tc>
                  <a:txBody>
                    <a:bodyPr/>
                    <a:lstStyle/>
                    <a:p>
                      <a:endParaRPr lang="en-US" dirty="0">
                        <a:latin typeface="Adobe Garamond Pro Bold" pitchFamily="18" charset="0"/>
                      </a:endParaRPr>
                    </a:p>
                  </a:txBody>
                  <a:tcPr/>
                </a:tc>
                <a:tc>
                  <a:txBody>
                    <a:bodyPr/>
                    <a:lstStyle/>
                    <a:p>
                      <a:r>
                        <a:rPr lang="en-US" dirty="0" smtClean="0">
                          <a:latin typeface="Adobe Garamond Pro Bold" pitchFamily="18" charset="0"/>
                        </a:rPr>
                        <a:t> </a:t>
                      </a:r>
                      <a:endParaRPr lang="en-US" dirty="0">
                        <a:latin typeface="Adobe Garamond Pro Bold" pitchFamily="18" charset="0"/>
                      </a:endParaRPr>
                    </a:p>
                  </a:txBody>
                  <a:tcPr/>
                </a:tc>
                <a:tc>
                  <a:txBody>
                    <a:bodyPr/>
                    <a:lstStyle/>
                    <a:p>
                      <a:r>
                        <a:rPr lang="en-US" dirty="0" smtClean="0">
                          <a:latin typeface="Adobe Garamond Pro Bold" pitchFamily="18" charset="0"/>
                        </a:rPr>
                        <a:t> </a:t>
                      </a:r>
                    </a:p>
                  </a:txBody>
                  <a:tcPr/>
                </a:tc>
              </a:tr>
              <a:tr h="885263">
                <a:tc vMerge="1">
                  <a:txBody>
                    <a:bodyPr/>
                    <a:lstStyle/>
                    <a:p>
                      <a:pPr algn="l"/>
                      <a:endParaRPr lang="en-US" dirty="0">
                        <a:latin typeface="Adobe Garamond Pro Bold" pitchFamily="18" charset="0"/>
                      </a:endParaRPr>
                    </a:p>
                  </a:txBody>
                  <a:tcPr/>
                </a:tc>
                <a:tc>
                  <a:txBody>
                    <a:bodyPr/>
                    <a:lstStyle/>
                    <a:p>
                      <a:r>
                        <a:rPr lang="en-US" dirty="0" smtClean="0">
                          <a:latin typeface="Adobe Garamond Pro Bold" pitchFamily="18" charset="0"/>
                        </a:rPr>
                        <a:t>1- Punishment</a:t>
                      </a:r>
                      <a:r>
                        <a:rPr lang="en-US" baseline="0" dirty="0" smtClean="0">
                          <a:latin typeface="Adobe Garamond Pro Bold" pitchFamily="18" charset="0"/>
                        </a:rPr>
                        <a:t>  &amp; Obedient Orientation</a:t>
                      </a:r>
                      <a:endParaRPr lang="en-US" dirty="0">
                        <a:latin typeface="Adobe Garamond Pro Bold" pitchFamily="18" charset="0"/>
                      </a:endParaRPr>
                    </a:p>
                  </a:txBody>
                  <a:tcPr/>
                </a:tc>
                <a:tc>
                  <a:txBody>
                    <a:bodyPr/>
                    <a:lstStyle/>
                    <a:p>
                      <a:r>
                        <a:rPr lang="en-US" dirty="0" smtClean="0">
                          <a:latin typeface="Adobe Garamond Pro Bold" pitchFamily="18" charset="0"/>
                        </a:rPr>
                        <a:t>Toddler</a:t>
                      </a:r>
                      <a:r>
                        <a:rPr lang="en-US" baseline="0" dirty="0" smtClean="0">
                          <a:latin typeface="Adobe Garamond Pro Bold" pitchFamily="18" charset="0"/>
                        </a:rPr>
                        <a:t> to 7 yrs</a:t>
                      </a:r>
                      <a:endParaRPr lang="en-US" dirty="0">
                        <a:latin typeface="Adobe Garamond Pro Bold" pitchFamily="18" charset="0"/>
                      </a:endParaRPr>
                    </a:p>
                  </a:txBody>
                  <a:tcPr/>
                </a:tc>
                <a:tc>
                  <a:txBody>
                    <a:bodyPr/>
                    <a:lstStyle/>
                    <a:p>
                      <a:r>
                        <a:rPr lang="en-US" dirty="0" smtClean="0">
                          <a:latin typeface="Adobe Garamond Pro Bold" pitchFamily="18" charset="0"/>
                        </a:rPr>
                        <a:t>Fear of punishment</a:t>
                      </a:r>
                    </a:p>
                    <a:p>
                      <a:r>
                        <a:rPr kumimoji="0" lang="en-US" kern="1200" dirty="0" smtClean="0">
                          <a:solidFill>
                            <a:schemeClr val="dk1"/>
                          </a:solidFill>
                          <a:latin typeface="Adobe Garamond Pro Bold" pitchFamily="18" charset="0"/>
                          <a:ea typeface="+mn-ea"/>
                          <a:cs typeface="+mn-cs"/>
                        </a:rPr>
                        <a:t>physical consequences</a:t>
                      </a:r>
                    </a:p>
                    <a:p>
                      <a:endParaRPr lang="en-US" dirty="0">
                        <a:latin typeface="Adobe Garamond Pro Bold" pitchFamily="18" charset="0"/>
                      </a:endParaRPr>
                    </a:p>
                  </a:txBody>
                  <a:tcPr/>
                </a:tc>
              </a:tr>
              <a:tr h="1150841">
                <a:tc vMerge="1">
                  <a:txBody>
                    <a:bodyPr/>
                    <a:lstStyle/>
                    <a:p>
                      <a:pPr algn="l"/>
                      <a:endParaRPr lang="en-US" dirty="0">
                        <a:latin typeface="Adobe Garamond Pro Bold" pitchFamily="18" charset="0"/>
                      </a:endParaRPr>
                    </a:p>
                  </a:txBody>
                  <a:tcPr/>
                </a:tc>
                <a:tc>
                  <a:txBody>
                    <a:bodyPr/>
                    <a:lstStyle/>
                    <a:p>
                      <a:r>
                        <a:rPr lang="en-US" dirty="0" smtClean="0">
                          <a:latin typeface="Adobe Garamond Pro Bold" pitchFamily="18" charset="0"/>
                        </a:rPr>
                        <a:t>2- Instrumental Relativist Orientation</a:t>
                      </a:r>
                      <a:endParaRPr lang="en-US" dirty="0">
                        <a:latin typeface="Adobe Garamond Pro Bold" pitchFamily="18" charset="0"/>
                      </a:endParaRPr>
                    </a:p>
                  </a:txBody>
                  <a:tcPr/>
                </a:tc>
                <a:tc>
                  <a:txBody>
                    <a:bodyPr/>
                    <a:lstStyle/>
                    <a:p>
                      <a:r>
                        <a:rPr lang="en-US" dirty="0" smtClean="0">
                          <a:latin typeface="Adobe Garamond Pro Bold" pitchFamily="18" charset="0"/>
                        </a:rPr>
                        <a:t>Preschool – school age</a:t>
                      </a:r>
                      <a:endParaRPr lang="en-US" dirty="0">
                        <a:latin typeface="Adobe Garamond Pro Bold" pitchFamily="18" charset="0"/>
                      </a:endParaRPr>
                    </a:p>
                  </a:txBody>
                  <a:tcPr/>
                </a:tc>
                <a:tc>
                  <a:txBody>
                    <a:bodyPr/>
                    <a:lstStyle/>
                    <a:p>
                      <a:r>
                        <a:rPr lang="en-US" dirty="0" smtClean="0">
                          <a:latin typeface="Adobe Garamond Pro Bold" pitchFamily="18" charset="0"/>
                        </a:rPr>
                        <a:t>Egocentricity :  I will  do something</a:t>
                      </a:r>
                      <a:r>
                        <a:rPr lang="en-US" baseline="0" dirty="0" smtClean="0">
                          <a:latin typeface="Adobe Garamond Pro Bold" pitchFamily="18" charset="0"/>
                        </a:rPr>
                        <a:t> if it pleases me or I get something in return</a:t>
                      </a:r>
                      <a:endParaRPr lang="en-US" dirty="0" smtClean="0">
                        <a:latin typeface="Adobe Garamond Pro Bold" pitchFamily="18" charset="0"/>
                      </a:endParaRPr>
                    </a:p>
                    <a:p>
                      <a:endParaRPr lang="en-US" dirty="0">
                        <a:latin typeface="Adobe Garamond Pro Bold" pitchFamily="18" charset="0"/>
                      </a:endParaRPr>
                    </a:p>
                  </a:txBody>
                  <a:tcPr/>
                </a:tc>
              </a:tr>
              <a:tr h="521699">
                <a:tc>
                  <a:txBody>
                    <a:bodyPr/>
                    <a:lstStyle/>
                    <a:p>
                      <a:pPr algn="l"/>
                      <a:r>
                        <a:rPr lang="en-US" dirty="0" smtClean="0">
                          <a:latin typeface="Adobe Garamond Pro Bold" pitchFamily="18" charset="0"/>
                        </a:rPr>
                        <a:t>Conventional</a:t>
                      </a:r>
                      <a:endParaRPr lang="en-US" dirty="0">
                        <a:latin typeface="Adobe Garamond Pro Bold" pitchFamily="18" charset="0"/>
                      </a:endParaRPr>
                    </a:p>
                  </a:txBody>
                  <a:tcPr/>
                </a:tc>
                <a:tc>
                  <a:txBody>
                    <a:bodyPr/>
                    <a:lstStyle/>
                    <a:p>
                      <a:endParaRPr lang="en-US" dirty="0">
                        <a:latin typeface="Adobe Garamond Pro Bold" pitchFamily="18" charset="0"/>
                      </a:endParaRPr>
                    </a:p>
                  </a:txBody>
                  <a:tcPr/>
                </a:tc>
                <a:tc>
                  <a:txBody>
                    <a:bodyPr/>
                    <a:lstStyle/>
                    <a:p>
                      <a:r>
                        <a:rPr lang="en-US" dirty="0" smtClean="0">
                          <a:latin typeface="Adobe Garamond Pro Bold" pitchFamily="18" charset="0"/>
                        </a:rPr>
                        <a:t> </a:t>
                      </a:r>
                      <a:endParaRPr lang="en-US" dirty="0">
                        <a:latin typeface="Adobe Garamond Pro Bold" pitchFamily="18" charset="0"/>
                      </a:endParaRPr>
                    </a:p>
                  </a:txBody>
                  <a:tcPr/>
                </a:tc>
                <a:tc>
                  <a:txBody>
                    <a:bodyPr/>
                    <a:lstStyle/>
                    <a:p>
                      <a:r>
                        <a:rPr lang="en-US" dirty="0" smtClean="0">
                          <a:latin typeface="Adobe Garamond Pro Bold" pitchFamily="18" charset="0"/>
                        </a:rPr>
                        <a:t> </a:t>
                      </a:r>
                      <a:endParaRPr lang="en-US" dirty="0">
                        <a:latin typeface="Adobe Garamond Pro Bold" pitchFamily="18" charset="0"/>
                      </a:endParaRPr>
                    </a:p>
                  </a:txBody>
                  <a:tcPr/>
                </a:tc>
              </a:tr>
              <a:tr h="1150841">
                <a:tc>
                  <a:txBody>
                    <a:bodyPr/>
                    <a:lstStyle/>
                    <a:p>
                      <a:pPr algn="l"/>
                      <a:r>
                        <a:rPr lang="en-US" dirty="0" smtClean="0">
                          <a:latin typeface="Adobe Garamond Pro Bold" pitchFamily="18" charset="0"/>
                        </a:rPr>
                        <a:t> </a:t>
                      </a:r>
                      <a:endParaRPr lang="en-US" dirty="0">
                        <a:latin typeface="Adobe Garamond Pro Bold" pitchFamily="18" charset="0"/>
                      </a:endParaRPr>
                    </a:p>
                  </a:txBody>
                  <a:tcPr/>
                </a:tc>
                <a:tc>
                  <a:txBody>
                    <a:bodyPr/>
                    <a:lstStyle/>
                    <a:p>
                      <a:r>
                        <a:rPr lang="en-US" dirty="0" smtClean="0">
                          <a:latin typeface="Adobe Garamond Pro Bold" pitchFamily="18" charset="0"/>
                        </a:rPr>
                        <a:t>3- Interpersonal Concordance Orientation</a:t>
                      </a:r>
                      <a:endParaRPr lang="en-US" dirty="0">
                        <a:latin typeface="Adobe Garamond Pro Bold" pitchFamily="18" charset="0"/>
                      </a:endParaRPr>
                    </a:p>
                  </a:txBody>
                  <a:tcPr/>
                </a:tc>
                <a:tc>
                  <a:txBody>
                    <a:bodyPr/>
                    <a:lstStyle/>
                    <a:p>
                      <a:r>
                        <a:rPr lang="en-US" dirty="0" smtClean="0">
                          <a:latin typeface="Adobe Garamond Pro Bold" pitchFamily="18" charset="0"/>
                        </a:rPr>
                        <a:t>School age - adulthood</a:t>
                      </a:r>
                      <a:endParaRPr lang="en-US" dirty="0">
                        <a:latin typeface="Adobe Garamond Pro Bold" pitchFamily="18" charset="0"/>
                      </a:endParaRPr>
                    </a:p>
                  </a:txBody>
                  <a:tcPr/>
                </a:tc>
                <a:tc>
                  <a:txBody>
                    <a:bodyPr/>
                    <a:lstStyle/>
                    <a:p>
                      <a:r>
                        <a:rPr lang="en-US" dirty="0" smtClean="0">
                          <a:latin typeface="Adobe Garamond Pro Bold" pitchFamily="18" charset="0"/>
                        </a:rPr>
                        <a:t>Maintaining</a:t>
                      </a:r>
                      <a:r>
                        <a:rPr lang="en-US" baseline="0" dirty="0" smtClean="0">
                          <a:latin typeface="Adobe Garamond Pro Bold" pitchFamily="18" charset="0"/>
                        </a:rPr>
                        <a:t> expectations of family , groups</a:t>
                      </a:r>
                      <a:r>
                        <a:rPr lang="en-US" dirty="0" smtClean="0">
                          <a:latin typeface="Adobe Garamond Pro Bold" pitchFamily="18" charset="0"/>
                        </a:rPr>
                        <a:t> </a:t>
                      </a:r>
                    </a:p>
                    <a:p>
                      <a:r>
                        <a:rPr lang="en-US" dirty="0" smtClean="0">
                          <a:latin typeface="Adobe Garamond Pro Bold" pitchFamily="18" charset="0"/>
                        </a:rPr>
                        <a:t>seeks others’ approval &amp;</a:t>
                      </a:r>
                      <a:r>
                        <a:rPr lang="en-US" baseline="0" dirty="0" smtClean="0">
                          <a:latin typeface="Adobe Garamond Pro Bold" pitchFamily="18" charset="0"/>
                        </a:rPr>
                        <a:t> concerns of others’ reaction</a:t>
                      </a:r>
                      <a:endParaRPr lang="en-US" dirty="0">
                        <a:latin typeface="Adobe Garamond Pro Bold" pitchFamily="18" charset="0"/>
                      </a:endParaRPr>
                    </a:p>
                  </a:txBody>
                  <a:tcPr/>
                </a:tc>
              </a:tr>
              <a:tr h="835747">
                <a:tc>
                  <a:txBody>
                    <a:bodyPr/>
                    <a:lstStyle/>
                    <a:p>
                      <a:pPr algn="l"/>
                      <a:r>
                        <a:rPr lang="en-US" dirty="0" smtClean="0">
                          <a:latin typeface="Adobe Garamond Pro Bold" pitchFamily="18" charset="0"/>
                        </a:rPr>
                        <a:t>       </a:t>
                      </a:r>
                      <a:endParaRPr lang="en-US" dirty="0">
                        <a:latin typeface="Adobe Garamond Pro Bold" pitchFamily="18" charset="0"/>
                      </a:endParaRPr>
                    </a:p>
                  </a:txBody>
                  <a:tcPr/>
                </a:tc>
                <a:tc>
                  <a:txBody>
                    <a:bodyPr/>
                    <a:lstStyle/>
                    <a:p>
                      <a:r>
                        <a:rPr lang="en-US" dirty="0" smtClean="0">
                          <a:latin typeface="Adobe Garamond Pro Bold" pitchFamily="18" charset="0"/>
                        </a:rPr>
                        <a:t>4- Law &amp; Order Orientation</a:t>
                      </a:r>
                      <a:endParaRPr lang="en-US" dirty="0">
                        <a:latin typeface="Adobe Garamond Pro Bold" pitchFamily="18" charset="0"/>
                      </a:endParaRPr>
                    </a:p>
                  </a:txBody>
                  <a:tcPr/>
                </a:tc>
                <a:tc>
                  <a:txBody>
                    <a:bodyPr/>
                    <a:lstStyle/>
                    <a:p>
                      <a:r>
                        <a:rPr lang="en-US" dirty="0" smtClean="0">
                          <a:latin typeface="Adobe Garamond Pro Bold" pitchFamily="18" charset="0"/>
                        </a:rPr>
                        <a:t>Adolescence &amp; adulthood</a:t>
                      </a:r>
                      <a:endParaRPr lang="en-US" dirty="0">
                        <a:latin typeface="Adobe Garamond Pro Bold" pitchFamily="18" charset="0"/>
                      </a:endParaRPr>
                    </a:p>
                  </a:txBody>
                  <a:tcPr/>
                </a:tc>
                <a:tc>
                  <a:txBody>
                    <a:bodyPr/>
                    <a:lstStyle/>
                    <a:p>
                      <a:r>
                        <a:rPr lang="en-US" dirty="0" smtClean="0">
                          <a:latin typeface="Adobe Garamond Pro Bold" pitchFamily="18" charset="0"/>
                        </a:rPr>
                        <a:t>Respect of authorities, social  rules</a:t>
                      </a:r>
                      <a:endParaRPr lang="en-US" dirty="0">
                        <a:latin typeface="Adobe Garamond Pro Bold" pitchFamily="18" charset="0"/>
                      </a:endParaRPr>
                    </a:p>
                  </a:txBody>
                  <a:tcPr/>
                </a:tc>
              </a:tr>
            </a:tbl>
          </a:graphicData>
        </a:graphic>
      </p:graphicFrame>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200" b="1" dirty="0" smtClean="0">
                <a:solidFill>
                  <a:schemeClr val="tx1"/>
                </a:solidFill>
                <a:latin typeface="Constantia" pitchFamily="18" charset="0"/>
              </a:rPr>
              <a:t>  Moral Development Theory</a:t>
            </a:r>
            <a:br>
              <a:rPr lang="en-US" sz="3200" b="1" dirty="0" smtClean="0">
                <a:solidFill>
                  <a:schemeClr val="tx1"/>
                </a:solidFill>
                <a:latin typeface="Constantia" pitchFamily="18" charset="0"/>
              </a:rPr>
            </a:br>
            <a:r>
              <a:rPr lang="en-US" sz="3200" b="1" dirty="0" smtClean="0">
                <a:solidFill>
                  <a:schemeClr val="tx1"/>
                </a:solidFill>
                <a:latin typeface="Constantia" pitchFamily="18" charset="0"/>
              </a:rPr>
              <a:t> Lawrence Kohlberg ( 1927- 1987) </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graphicFrame>
        <p:nvGraphicFramePr>
          <p:cNvPr id="4" name="Table 3"/>
          <p:cNvGraphicFramePr>
            <a:graphicFrameLocks noGrp="1"/>
          </p:cNvGraphicFramePr>
          <p:nvPr/>
        </p:nvGraphicFramePr>
        <p:xfrm>
          <a:off x="0" y="1624390"/>
          <a:ext cx="9067800" cy="5029200"/>
        </p:xfrm>
        <a:graphic>
          <a:graphicData uri="http://schemas.openxmlformats.org/drawingml/2006/table">
            <a:tbl>
              <a:tblPr firstRow="1" bandRow="1">
                <a:tableStyleId>{5C22544A-7EE6-4342-B048-85BDC9FD1C3A}</a:tableStyleId>
              </a:tblPr>
              <a:tblGrid>
                <a:gridCol w="1828799"/>
                <a:gridCol w="1828801"/>
                <a:gridCol w="1981200"/>
                <a:gridCol w="3429000"/>
              </a:tblGrid>
              <a:tr h="757257">
                <a:tc>
                  <a:txBody>
                    <a:bodyPr/>
                    <a:lstStyle/>
                    <a:p>
                      <a:pPr algn="ctr"/>
                      <a:r>
                        <a:rPr lang="en-US" sz="2400" dirty="0" smtClean="0">
                          <a:latin typeface="Adobe Garamond Pro Bold" pitchFamily="18" charset="0"/>
                        </a:rPr>
                        <a:t>Level</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Stage</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Age</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Significant</a:t>
                      </a:r>
                      <a:r>
                        <a:rPr lang="en-US" sz="2400" baseline="0" dirty="0" smtClean="0">
                          <a:latin typeface="Adobe Garamond Pro Bold" pitchFamily="18" charset="0"/>
                        </a:rPr>
                        <a:t> Behaviors</a:t>
                      </a:r>
                      <a:endParaRPr lang="en-US" sz="2400" dirty="0">
                        <a:latin typeface="Adobe Garamond Pro Bold" pitchFamily="18" charset="0"/>
                      </a:endParaRPr>
                    </a:p>
                  </a:txBody>
                  <a:tcPr/>
                </a:tc>
              </a:tr>
              <a:tr h="422058">
                <a:tc rowSpan="3">
                  <a:txBody>
                    <a:bodyPr/>
                    <a:lstStyle/>
                    <a:p>
                      <a:pPr algn="l"/>
                      <a:r>
                        <a:rPr lang="en-US" dirty="0" smtClean="0">
                          <a:latin typeface="Adobe Garamond Pro Bold" pitchFamily="18" charset="0"/>
                        </a:rPr>
                        <a:t> </a:t>
                      </a:r>
                      <a:r>
                        <a:rPr lang="en-US" dirty="0" err="1" smtClean="0">
                          <a:latin typeface="Adobe Garamond Pro Bold" pitchFamily="18" charset="0"/>
                        </a:rPr>
                        <a:t>Postconventional</a:t>
                      </a:r>
                      <a:endParaRPr lang="en-US" dirty="0">
                        <a:latin typeface="Adobe Garamond Pro Bold" pitchFamily="18" charset="0"/>
                      </a:endParaRPr>
                    </a:p>
                    <a:p>
                      <a:pPr algn="l"/>
                      <a:r>
                        <a:rPr lang="en-US" dirty="0" smtClean="0">
                          <a:latin typeface="Adobe Garamond Pro Bold" pitchFamily="18" charset="0"/>
                        </a:rPr>
                        <a:t> </a:t>
                      </a:r>
                      <a:endParaRPr lang="en-US" dirty="0">
                        <a:latin typeface="Adobe Garamond Pro Bold" pitchFamily="18" charset="0"/>
                      </a:endParaRPr>
                    </a:p>
                    <a:p>
                      <a:pPr algn="l"/>
                      <a:r>
                        <a:rPr lang="en-US" dirty="0" smtClean="0">
                          <a:latin typeface="Adobe Garamond Pro Bold" pitchFamily="18" charset="0"/>
                        </a:rPr>
                        <a:t>         </a:t>
                      </a:r>
                      <a:endParaRPr lang="en-US" dirty="0">
                        <a:latin typeface="Adobe Garamond Pro Bold" pitchFamily="18" charset="0"/>
                      </a:endParaRPr>
                    </a:p>
                  </a:txBody>
                  <a:tcPr/>
                </a:tc>
                <a:tc>
                  <a:txBody>
                    <a:bodyPr/>
                    <a:lstStyle/>
                    <a:p>
                      <a:endParaRPr lang="en-US" dirty="0">
                        <a:latin typeface="Adobe Garamond Pro Bold" pitchFamily="18" charset="0"/>
                      </a:endParaRPr>
                    </a:p>
                  </a:txBody>
                  <a:tcPr/>
                </a:tc>
                <a:tc>
                  <a:txBody>
                    <a:bodyPr/>
                    <a:lstStyle/>
                    <a:p>
                      <a:r>
                        <a:rPr lang="en-US" dirty="0" smtClean="0">
                          <a:latin typeface="Adobe Garamond Pro Bold" pitchFamily="18" charset="0"/>
                        </a:rPr>
                        <a:t> </a:t>
                      </a:r>
                      <a:endParaRPr lang="en-US" dirty="0">
                        <a:latin typeface="Adobe Garamond Pro Bold" pitchFamily="18" charset="0"/>
                      </a:endParaRPr>
                    </a:p>
                  </a:txBody>
                  <a:tcPr/>
                </a:tc>
                <a:tc>
                  <a:txBody>
                    <a:bodyPr/>
                    <a:lstStyle/>
                    <a:p>
                      <a:r>
                        <a:rPr lang="en-US" dirty="0" smtClean="0">
                          <a:latin typeface="Adobe Garamond Pro Bold" pitchFamily="18" charset="0"/>
                        </a:rPr>
                        <a:t> </a:t>
                      </a:r>
                    </a:p>
                  </a:txBody>
                  <a:tcPr/>
                </a:tc>
              </a:tr>
              <a:tr h="1598653">
                <a:tc vMerge="1">
                  <a:txBody>
                    <a:bodyPr/>
                    <a:lstStyle/>
                    <a:p>
                      <a:pPr algn="l"/>
                      <a:endParaRPr lang="en-US" dirty="0">
                        <a:latin typeface="Adobe Garamond Pro Bold" pitchFamily="18" charset="0"/>
                      </a:endParaRPr>
                    </a:p>
                  </a:txBody>
                  <a:tcPr/>
                </a:tc>
                <a:tc>
                  <a:txBody>
                    <a:bodyPr/>
                    <a:lstStyle/>
                    <a:p>
                      <a:r>
                        <a:rPr kumimoji="0" lang="en-US" kern="1200" dirty="0" smtClean="0">
                          <a:solidFill>
                            <a:schemeClr val="dk1"/>
                          </a:solidFill>
                          <a:latin typeface="Adobe Garamond Pro Bold" pitchFamily="18" charset="0"/>
                          <a:ea typeface="+mn-ea"/>
                          <a:cs typeface="+mn-cs"/>
                        </a:rPr>
                        <a:t>5- Social Contract Legalistic Orientation</a:t>
                      </a:r>
                    </a:p>
                  </a:txBody>
                  <a:tcPr/>
                </a:tc>
                <a:tc>
                  <a:txBody>
                    <a:bodyPr/>
                    <a:lstStyle/>
                    <a:p>
                      <a:r>
                        <a:rPr kumimoji="0" lang="en-US" kern="1200" dirty="0" smtClean="0">
                          <a:solidFill>
                            <a:schemeClr val="dk1"/>
                          </a:solidFill>
                          <a:latin typeface="Adobe Garamond Pro Bold" pitchFamily="18" charset="0"/>
                          <a:ea typeface="+mn-ea"/>
                          <a:cs typeface="+mn-cs"/>
                        </a:rPr>
                        <a:t>Middle-age or older</a:t>
                      </a:r>
                    </a:p>
                    <a:p>
                      <a:r>
                        <a:rPr kumimoji="0" lang="en-US" kern="1200" dirty="0" smtClean="0">
                          <a:solidFill>
                            <a:schemeClr val="dk1"/>
                          </a:solidFill>
                          <a:latin typeface="Adobe Garamond Pro Bold" pitchFamily="18" charset="0"/>
                          <a:ea typeface="+mn-ea"/>
                          <a:cs typeface="+mn-cs"/>
                        </a:rPr>
                        <a:t>adult.</a:t>
                      </a:r>
                    </a:p>
                  </a:txBody>
                  <a:tcPr/>
                </a:tc>
                <a:tc>
                  <a:txBody>
                    <a:bodyPr/>
                    <a:lstStyle/>
                    <a:p>
                      <a:r>
                        <a:rPr lang="en-US" dirty="0" smtClean="0">
                          <a:latin typeface="Adobe Garamond Pro Bold" pitchFamily="18" charset="0"/>
                        </a:rPr>
                        <a:t> besides the social rules  decisions</a:t>
                      </a:r>
                      <a:r>
                        <a:rPr lang="en-US" baseline="0" dirty="0" smtClean="0">
                          <a:latin typeface="Adobe Garamond Pro Bold" pitchFamily="18" charset="0"/>
                        </a:rPr>
                        <a:t> are based on principles such as equality  &amp; justice</a:t>
                      </a:r>
                      <a:endParaRPr lang="en-US" dirty="0" smtClean="0">
                        <a:latin typeface="Adobe Garamond Pro Bold" pitchFamily="18" charset="0"/>
                      </a:endParaRPr>
                    </a:p>
                  </a:txBody>
                  <a:tcPr/>
                </a:tc>
              </a:tr>
              <a:tr h="2251232">
                <a:tc vMerge="1">
                  <a:txBody>
                    <a:bodyPr/>
                    <a:lstStyle/>
                    <a:p>
                      <a:pPr algn="l"/>
                      <a:endParaRPr lang="en-US" dirty="0">
                        <a:latin typeface="Adobe Garamond Pro Bold" pitchFamily="18" charset="0"/>
                      </a:endParaRPr>
                    </a:p>
                  </a:txBody>
                  <a:tcPr/>
                </a:tc>
                <a:tc>
                  <a:txBody>
                    <a:bodyPr/>
                    <a:lstStyle/>
                    <a:p>
                      <a:r>
                        <a:rPr kumimoji="0" lang="en-US" kern="1200" dirty="0" smtClean="0">
                          <a:solidFill>
                            <a:schemeClr val="dk1"/>
                          </a:solidFill>
                          <a:latin typeface="Adobe Garamond Pro Bold" pitchFamily="18" charset="0"/>
                          <a:ea typeface="+mn-ea"/>
                          <a:cs typeface="+mn-cs"/>
                        </a:rPr>
                        <a:t>6- Universal Ethical Principle Orientation</a:t>
                      </a:r>
                    </a:p>
                  </a:txBody>
                  <a:tcPr/>
                </a:tc>
                <a:tc>
                  <a:txBody>
                    <a:bodyPr/>
                    <a:lstStyle/>
                    <a:p>
                      <a:r>
                        <a:rPr kumimoji="0" lang="en-US" kern="1200" dirty="0" smtClean="0">
                          <a:solidFill>
                            <a:schemeClr val="dk1"/>
                          </a:solidFill>
                          <a:latin typeface="Adobe Garamond Pro Bold" pitchFamily="18" charset="0"/>
                          <a:ea typeface="+mn-ea"/>
                          <a:cs typeface="+mn-cs"/>
                        </a:rPr>
                        <a:t>Middle-age or older</a:t>
                      </a:r>
                    </a:p>
                    <a:p>
                      <a:r>
                        <a:rPr kumimoji="0" lang="en-US" kern="1200" dirty="0" smtClean="0">
                          <a:solidFill>
                            <a:schemeClr val="dk1"/>
                          </a:solidFill>
                          <a:latin typeface="Adobe Garamond Pro Bold" pitchFamily="18" charset="0"/>
                          <a:ea typeface="+mn-ea"/>
                          <a:cs typeface="+mn-cs"/>
                        </a:rPr>
                        <a:t>adult.</a:t>
                      </a:r>
                    </a:p>
                  </a:txBody>
                  <a:tcPr/>
                </a:tc>
                <a:tc>
                  <a:txBody>
                    <a:bodyPr/>
                    <a:lstStyle/>
                    <a:p>
                      <a:r>
                        <a:rPr lang="en-US" dirty="0" smtClean="0">
                          <a:latin typeface="Adobe Garamond Pro Bold" pitchFamily="18" charset="0"/>
                        </a:rPr>
                        <a:t>Decisions are based on self-defined valid values &amp;  </a:t>
                      </a:r>
                      <a:r>
                        <a:rPr lang="en-US" baseline="0" dirty="0" smtClean="0">
                          <a:latin typeface="Adobe Garamond Pro Bold" pitchFamily="18" charset="0"/>
                        </a:rPr>
                        <a:t>principles without regard to outside authority &amp; others expectations. These principles are universal, comprehensive and consistent</a:t>
                      </a:r>
                      <a:endParaRPr lang="en-US" dirty="0" smtClean="0">
                        <a:latin typeface="Adobe Garamond Pro Bold" pitchFamily="18" charset="0"/>
                      </a:endParaRPr>
                    </a:p>
                    <a:p>
                      <a:r>
                        <a:rPr kumimoji="0" lang="en-US" sz="1800" kern="1200" baseline="0" dirty="0" smtClean="0">
                          <a:solidFill>
                            <a:schemeClr val="dk1"/>
                          </a:solidFill>
                          <a:latin typeface="+mn-lt"/>
                          <a:ea typeface="+mn-ea"/>
                          <a:cs typeface="+mn-cs"/>
                        </a:rPr>
                        <a:t> </a:t>
                      </a:r>
                      <a:endParaRPr lang="en-US" dirty="0">
                        <a:latin typeface="Adobe Garamond Pro Bold" pitchFamily="18" charset="0"/>
                      </a:endParaRPr>
                    </a:p>
                  </a:txBody>
                  <a:tcPr/>
                </a:tc>
              </a:tr>
            </a:tbl>
          </a:graphicData>
        </a:graphic>
      </p:graphicFrame>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 </a:t>
            </a:r>
            <a:br>
              <a:rPr lang="en-US" sz="3700" b="1"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ea typeface="+mn-ea"/>
                <a:cs typeface="+mn-cs"/>
              </a:rPr>
              <a:t>Growth </a:t>
            </a:r>
            <a:r>
              <a:rPr lang="en-US" sz="3700" b="1" dirty="0">
                <a:solidFill>
                  <a:schemeClr val="tx1"/>
                </a:solidFill>
                <a:latin typeface="Constantia" pitchFamily="18" charset="0"/>
                <a:ea typeface="+mn-ea"/>
                <a:cs typeface="+mn-cs"/>
              </a:rPr>
              <a:t>and </a:t>
            </a:r>
            <a:r>
              <a:rPr lang="en-US" sz="3700" b="1" dirty="0" smtClean="0">
                <a:solidFill>
                  <a:schemeClr val="tx1"/>
                </a:solidFill>
                <a:latin typeface="Constantia" pitchFamily="18" charset="0"/>
                <a:ea typeface="+mn-ea"/>
                <a:cs typeface="+mn-cs"/>
              </a:rPr>
              <a:t>Development Theories: Biophysical Theories </a:t>
            </a:r>
            <a:r>
              <a:rPr lang="en-US" sz="6000" dirty="0" smtClean="0">
                <a:latin typeface="Constantia" pitchFamily="18" charset="0"/>
              </a:rPr>
              <a:t/>
            </a:r>
            <a:br>
              <a:rPr lang="en-US" sz="6000" dirty="0" smtClean="0">
                <a:latin typeface="Constantia" pitchFamily="18" charset="0"/>
              </a:rPr>
            </a:b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r>
              <a:rPr lang="en-US" sz="3200" dirty="0" smtClean="0">
                <a:latin typeface="Constantia" pitchFamily="18" charset="0"/>
              </a:rPr>
              <a:t>these theories describe the development of the physical body, explaining how human body grows and changes</a:t>
            </a:r>
          </a:p>
          <a:p>
            <a:endParaRPr lang="en-US" sz="3200" dirty="0" smtClean="0">
              <a:latin typeface="Constantia" pitchFamily="18" charset="0"/>
            </a:endParaRPr>
          </a:p>
          <a:p>
            <a:r>
              <a:rPr lang="en-US" sz="3200" dirty="0" smtClean="0">
                <a:latin typeface="Constantia" pitchFamily="18" charset="0"/>
              </a:rPr>
              <a:t>The theorist Gesell stated that   that child development is a process of maturation, or differentiation and refining of abilities and skills, based on an in-born “timetable (genetic make-up)</a:t>
            </a:r>
            <a:endParaRPr lang="en-US" sz="3200" dirty="0">
              <a:latin typeface="Constantia" pitchFamily="18" charset="0"/>
            </a:endParaRPr>
          </a:p>
          <a:p>
            <a:endParaRPr lang="en-US" sz="30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2B4177EF-26D8-4FB1-B57C-1D593B57B34C}" type="slidenum">
              <a:rPr lang="ar-SA" altLang="en-US"/>
              <a:pPr/>
              <a:t>50</a:t>
            </a:fld>
            <a:endParaRPr lang="en-US" altLang="en-US" sz="1400"/>
          </a:p>
        </p:txBody>
      </p:sp>
      <p:sp>
        <p:nvSpPr>
          <p:cNvPr id="18434" name="Rectangle 2"/>
          <p:cNvSpPr>
            <a:spLocks noGrp="1" noChangeArrowheads="1"/>
          </p:cNvSpPr>
          <p:nvPr>
            <p:ph type="title"/>
          </p:nvPr>
        </p:nvSpPr>
        <p:spPr>
          <a:xfrm>
            <a:off x="152400" y="228600"/>
            <a:ext cx="8763000" cy="914400"/>
          </a:xfrm>
        </p:spPr>
        <p:txBody>
          <a:bodyPr/>
          <a:lstStyle/>
          <a:p>
            <a:r>
              <a:rPr lang="en-US" sz="3200" b="1" dirty="0" smtClean="0">
                <a:solidFill>
                  <a:schemeClr val="tx1"/>
                </a:solidFill>
                <a:latin typeface="Constantia" pitchFamily="18" charset="0"/>
              </a:rPr>
              <a:t>Kohlberg’s </a:t>
            </a:r>
            <a:r>
              <a:rPr lang="en-US" altLang="ar-SA" sz="3200" b="1" dirty="0" smtClean="0">
                <a:solidFill>
                  <a:schemeClr val="tx1"/>
                </a:solidFill>
                <a:latin typeface="Constantia" pitchFamily="18" charset="0"/>
              </a:rPr>
              <a:t>Stages of Moral Development</a:t>
            </a:r>
          </a:p>
        </p:txBody>
      </p:sp>
      <p:pic>
        <p:nvPicPr>
          <p:cNvPr id="18437" name="Picture 5" descr="WW325"/>
          <p:cNvPicPr>
            <a:picLocks noGrp="1" noChangeAspect="1" noChangeArrowheads="1"/>
          </p:cNvPicPr>
          <p:nvPr>
            <p:ph type="clipArt" sz="half" idx="1"/>
          </p:nvPr>
        </p:nvPicPr>
        <p:blipFill>
          <a:blip r:embed="rId2" cstate="print"/>
          <a:srcRect/>
          <a:stretch>
            <a:fillRect/>
          </a:stretch>
        </p:blipFill>
        <p:spPr>
          <a:xfrm>
            <a:off x="838200" y="1828800"/>
            <a:ext cx="8001000" cy="47244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normAutofit fontScale="85000" lnSpcReduction="20000"/>
          </a:bodyPr>
          <a:lstStyle/>
          <a:p>
            <a:fld id="{9533E588-2B8A-425A-A50C-767B74A19CC6}" type="slidenum">
              <a:rPr lang="ar-SA" altLang="en-US"/>
              <a:pPr/>
              <a:t>51</a:t>
            </a:fld>
            <a:endParaRPr lang="en-US" altLang="en-US" sz="1400"/>
          </a:p>
        </p:txBody>
      </p:sp>
      <p:sp>
        <p:nvSpPr>
          <p:cNvPr id="113666" name="Rectangle 2"/>
          <p:cNvSpPr>
            <a:spLocks noGrp="1" noChangeArrowheads="1"/>
          </p:cNvSpPr>
          <p:nvPr>
            <p:ph type="title"/>
          </p:nvPr>
        </p:nvSpPr>
        <p:spPr>
          <a:xfrm>
            <a:off x="152400" y="533400"/>
            <a:ext cx="8991600" cy="576263"/>
          </a:xfrm>
        </p:spPr>
        <p:txBody>
          <a:bodyPr/>
          <a:lstStyle/>
          <a:p>
            <a:r>
              <a:rPr lang="en-US" sz="3600" b="1" dirty="0" smtClean="0">
                <a:solidFill>
                  <a:schemeClr val="tx1"/>
                </a:solidFill>
                <a:latin typeface="Constantia" pitchFamily="18" charset="0"/>
              </a:rPr>
              <a:t>Kohlberg’s </a:t>
            </a:r>
            <a:r>
              <a:rPr lang="en-US" altLang="ar-SA" sz="3600" b="1" dirty="0" smtClean="0">
                <a:solidFill>
                  <a:schemeClr val="tx1"/>
                </a:solidFill>
                <a:latin typeface="Constantia" pitchFamily="18" charset="0"/>
              </a:rPr>
              <a:t>Stages of Moral Development</a:t>
            </a:r>
            <a:endParaRPr lang="en-US" sz="3600" dirty="0"/>
          </a:p>
        </p:txBody>
      </p:sp>
      <p:sp>
        <p:nvSpPr>
          <p:cNvPr id="113667" name="Rectangle 3"/>
          <p:cNvSpPr>
            <a:spLocks noGrp="1" noChangeArrowheads="1"/>
          </p:cNvSpPr>
          <p:nvPr>
            <p:ph type="body" idx="1"/>
          </p:nvPr>
        </p:nvSpPr>
        <p:spPr>
          <a:xfrm>
            <a:off x="304800" y="1628775"/>
            <a:ext cx="8534400" cy="4587875"/>
          </a:xfrm>
        </p:spPr>
        <p:txBody>
          <a:bodyPr/>
          <a:lstStyle/>
          <a:p>
            <a:pPr>
              <a:lnSpc>
                <a:spcPct val="80000"/>
              </a:lnSpc>
              <a:spcAft>
                <a:spcPct val="20000"/>
              </a:spcAft>
            </a:pPr>
            <a:r>
              <a:rPr lang="en-US" sz="2800" b="1" dirty="0">
                <a:latin typeface="Constantia" panose="02030602050306030303" pitchFamily="18" charset="0"/>
              </a:rPr>
              <a:t>Level 1: </a:t>
            </a:r>
            <a:r>
              <a:rPr lang="en-US" sz="2800" b="1" dirty="0" smtClean="0">
                <a:latin typeface="Constantia" panose="02030602050306030303" pitchFamily="18" charset="0"/>
              </a:rPr>
              <a:t>Pre-conventional </a:t>
            </a:r>
            <a:r>
              <a:rPr lang="en-US" sz="2800" b="1" dirty="0">
                <a:latin typeface="Constantia" panose="02030602050306030303" pitchFamily="18" charset="0"/>
              </a:rPr>
              <a:t>morality</a:t>
            </a:r>
            <a:r>
              <a:rPr lang="en-US" sz="2800" dirty="0">
                <a:latin typeface="Constantia" panose="02030602050306030303" pitchFamily="18" charset="0"/>
              </a:rPr>
              <a:t>: believing rules to be external to the self rather than internal</a:t>
            </a:r>
            <a:r>
              <a:rPr lang="en-US" sz="2800" dirty="0" smtClean="0">
                <a:latin typeface="Constantia" panose="02030602050306030303" pitchFamily="18" charset="0"/>
              </a:rPr>
              <a:t>:</a:t>
            </a:r>
          </a:p>
          <a:p>
            <a:pPr>
              <a:lnSpc>
                <a:spcPct val="80000"/>
              </a:lnSpc>
              <a:spcAft>
                <a:spcPct val="20000"/>
              </a:spcAft>
            </a:pPr>
            <a:endParaRPr lang="en-US" sz="2800" dirty="0">
              <a:latin typeface="Constantia" panose="02030602050306030303" pitchFamily="18" charset="0"/>
            </a:endParaRPr>
          </a:p>
          <a:p>
            <a:pPr lvl="1">
              <a:lnSpc>
                <a:spcPct val="80000"/>
              </a:lnSpc>
              <a:spcAft>
                <a:spcPct val="20000"/>
              </a:spcAft>
            </a:pPr>
            <a:r>
              <a:rPr lang="en-US" sz="2400" dirty="0">
                <a:latin typeface="Constantia" panose="02030602050306030303" pitchFamily="18" charset="0"/>
              </a:rPr>
              <a:t>Stage 1 (2-3 </a:t>
            </a:r>
            <a:r>
              <a:rPr lang="en-US" sz="2400" dirty="0" err="1">
                <a:latin typeface="Constantia" panose="02030602050306030303" pitchFamily="18" charset="0"/>
              </a:rPr>
              <a:t>yrs</a:t>
            </a:r>
            <a:r>
              <a:rPr lang="en-US" sz="2400" dirty="0">
                <a:latin typeface="Constantia" panose="02030602050306030303" pitchFamily="18" charset="0"/>
              </a:rPr>
              <a:t>): punishment-and-obedience orientation: </a:t>
            </a:r>
          </a:p>
          <a:p>
            <a:pPr lvl="2">
              <a:lnSpc>
                <a:spcPct val="80000"/>
              </a:lnSpc>
              <a:spcAft>
                <a:spcPct val="20000"/>
              </a:spcAft>
            </a:pPr>
            <a:r>
              <a:rPr lang="en-US" sz="2100" dirty="0">
                <a:latin typeface="Constantia" panose="02030602050306030303" pitchFamily="18" charset="0"/>
              </a:rPr>
              <a:t>the physical consequences of an action determine morality (whether its good or bad). Right and wrong is determined by what is punished. Follow rules to avoid punishment. </a:t>
            </a:r>
          </a:p>
          <a:p>
            <a:pPr lvl="2">
              <a:lnSpc>
                <a:spcPct val="80000"/>
              </a:lnSpc>
              <a:spcAft>
                <a:spcPct val="20000"/>
              </a:spcAft>
            </a:pPr>
            <a:r>
              <a:rPr lang="en-US" sz="2100" dirty="0">
                <a:latin typeface="Constantia" panose="02030602050306030303" pitchFamily="18" charset="0"/>
              </a:rPr>
              <a:t>(</a:t>
            </a:r>
            <a:r>
              <a:rPr lang="en-US" sz="2100" dirty="0" err="1">
                <a:latin typeface="Constantia" panose="02030602050306030303" pitchFamily="18" charset="0"/>
              </a:rPr>
              <a:t>e.g</a:t>
            </a:r>
            <a:r>
              <a:rPr lang="en-US" sz="2100" dirty="0">
                <a:latin typeface="Constantia" panose="02030602050306030303" pitchFamily="18" charset="0"/>
              </a:rPr>
              <a:t> “if I get caught and punished for doing it, it’s wrong. If </a:t>
            </a:r>
            <a:r>
              <a:rPr lang="en-US" sz="2100" dirty="0" smtClean="0">
                <a:latin typeface="Constantia" panose="02030602050306030303" pitchFamily="18" charset="0"/>
              </a:rPr>
              <a:t>I’m </a:t>
            </a:r>
            <a:r>
              <a:rPr lang="en-US" sz="2100" dirty="0">
                <a:latin typeface="Constantia" panose="02030602050306030303" pitchFamily="18" charset="0"/>
              </a:rPr>
              <a:t>not caught or punished then it must be right”).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normAutofit fontScale="85000" lnSpcReduction="20000"/>
          </a:bodyPr>
          <a:lstStyle/>
          <a:p>
            <a:fld id="{083689A8-7824-4177-845F-65EDD5A19C45}" type="slidenum">
              <a:rPr lang="ar-SA" altLang="en-US"/>
              <a:pPr/>
              <a:t>52</a:t>
            </a:fld>
            <a:endParaRPr lang="en-US" altLang="en-US" sz="1400"/>
          </a:p>
        </p:txBody>
      </p:sp>
      <p:sp>
        <p:nvSpPr>
          <p:cNvPr id="200707" name="Rectangle 3"/>
          <p:cNvSpPr>
            <a:spLocks noGrp="1" noChangeArrowheads="1"/>
          </p:cNvSpPr>
          <p:nvPr>
            <p:ph type="body" idx="1"/>
          </p:nvPr>
        </p:nvSpPr>
        <p:spPr>
          <a:xfrm>
            <a:off x="381000" y="1828800"/>
            <a:ext cx="8458200" cy="4387850"/>
          </a:xfrm>
        </p:spPr>
        <p:txBody>
          <a:bodyPr/>
          <a:lstStyle/>
          <a:p>
            <a:pPr lvl="1">
              <a:spcAft>
                <a:spcPct val="20000"/>
              </a:spcAft>
              <a:buFont typeface="Wingdings" pitchFamily="2" charset="2"/>
              <a:buNone/>
            </a:pPr>
            <a:r>
              <a:rPr lang="en-US" sz="2800" b="1" dirty="0" smtClean="0">
                <a:latin typeface="Constantia" panose="02030602050306030303" pitchFamily="18" charset="0"/>
              </a:rPr>
              <a:t>Level 1: Pre-conventional morality</a:t>
            </a:r>
          </a:p>
          <a:p>
            <a:pPr>
              <a:spcAft>
                <a:spcPct val="20000"/>
              </a:spcAft>
            </a:pPr>
            <a:r>
              <a:rPr lang="en-US" dirty="0" smtClean="0">
                <a:latin typeface="Constantia" panose="02030602050306030303" pitchFamily="18" charset="0"/>
              </a:rPr>
              <a:t>Stage </a:t>
            </a:r>
            <a:r>
              <a:rPr lang="en-US" dirty="0">
                <a:latin typeface="Constantia" panose="02030602050306030303" pitchFamily="18" charset="0"/>
              </a:rPr>
              <a:t>2 (4-7 yrs): Naïve </a:t>
            </a:r>
            <a:r>
              <a:rPr lang="en-US" dirty="0" smtClean="0">
                <a:latin typeface="Constantia" panose="02030602050306030303" pitchFamily="18" charset="0"/>
              </a:rPr>
              <a:t>hedonism (self-satisfaction): </a:t>
            </a:r>
            <a:endParaRPr lang="en-US" dirty="0">
              <a:latin typeface="Constantia" panose="02030602050306030303" pitchFamily="18" charset="0"/>
            </a:endParaRPr>
          </a:p>
          <a:p>
            <a:pPr lvl="1">
              <a:spcAft>
                <a:spcPct val="20000"/>
              </a:spcAft>
            </a:pPr>
            <a:r>
              <a:rPr lang="en-US" dirty="0">
                <a:latin typeface="Constantia" panose="02030602050306030303" pitchFamily="18" charset="0"/>
              </a:rPr>
              <a:t>looking to gain rewards or satisfy personal objectives (needs). Right and wrong is determined by what is rewarded. </a:t>
            </a:r>
          </a:p>
          <a:p>
            <a:pPr lvl="1">
              <a:spcAft>
                <a:spcPct val="20000"/>
              </a:spcAft>
            </a:pPr>
            <a:r>
              <a:rPr lang="en-US" dirty="0">
                <a:latin typeface="Constantia" panose="02030602050306030303" pitchFamily="18" charset="0"/>
              </a:rPr>
              <a:t>(</a:t>
            </a:r>
            <a:r>
              <a:rPr lang="en-US" dirty="0" err="1">
                <a:latin typeface="Constantia" panose="02030602050306030303" pitchFamily="18" charset="0"/>
              </a:rPr>
              <a:t>e.g</a:t>
            </a:r>
            <a:r>
              <a:rPr lang="en-US" dirty="0">
                <a:latin typeface="Constantia" panose="02030602050306030303" pitchFamily="18" charset="0"/>
              </a:rPr>
              <a:t> “I’ll do this for you if you do this for me” OR “if you do something bad to me then it’s okay if I do something bad to you”)</a:t>
            </a:r>
          </a:p>
          <a:p>
            <a:endParaRPr lang="en-US" dirty="0"/>
          </a:p>
        </p:txBody>
      </p:sp>
      <p:sp>
        <p:nvSpPr>
          <p:cNvPr id="6" name="Rectangle 2"/>
          <p:cNvSpPr>
            <a:spLocks noGrp="1" noChangeArrowheads="1"/>
          </p:cNvSpPr>
          <p:nvPr>
            <p:ph type="title"/>
          </p:nvPr>
        </p:nvSpPr>
        <p:spPr>
          <a:xfrm>
            <a:off x="152400" y="228600"/>
            <a:ext cx="8839200" cy="990600"/>
          </a:xfrm>
        </p:spPr>
        <p:txBody>
          <a:bodyPr/>
          <a:lstStyle/>
          <a:p>
            <a:r>
              <a:rPr lang="en-US" sz="3200" b="1" dirty="0" smtClean="0">
                <a:solidFill>
                  <a:schemeClr val="tx1"/>
                </a:solidFill>
                <a:latin typeface="Constantia" pitchFamily="18" charset="0"/>
              </a:rPr>
              <a:t>Kohlberg’s </a:t>
            </a:r>
            <a:r>
              <a:rPr lang="en-US" altLang="ar-SA" sz="3200" b="1" dirty="0" smtClean="0">
                <a:solidFill>
                  <a:schemeClr val="tx1"/>
                </a:solidFill>
                <a:latin typeface="Constantia" pitchFamily="18" charset="0"/>
              </a:rPr>
              <a:t>Stages of Moral Development</a:t>
            </a:r>
            <a:endParaRPr 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normAutofit fontScale="85000" lnSpcReduction="20000"/>
          </a:bodyPr>
          <a:lstStyle/>
          <a:p>
            <a:fld id="{A340636E-FF8D-4F17-87B5-9288B9498194}" type="slidenum">
              <a:rPr lang="ar-SA" altLang="en-US"/>
              <a:pPr/>
              <a:t>53</a:t>
            </a:fld>
            <a:endParaRPr lang="en-US" altLang="en-US" sz="1400"/>
          </a:p>
        </p:txBody>
      </p:sp>
      <p:sp>
        <p:nvSpPr>
          <p:cNvPr id="114691" name="Rectangle 3"/>
          <p:cNvSpPr>
            <a:spLocks noGrp="1" noChangeArrowheads="1"/>
          </p:cNvSpPr>
          <p:nvPr>
            <p:ph type="body" idx="1"/>
          </p:nvPr>
        </p:nvSpPr>
        <p:spPr>
          <a:xfrm>
            <a:off x="228600" y="1600200"/>
            <a:ext cx="8540750" cy="4875212"/>
          </a:xfrm>
        </p:spPr>
        <p:txBody>
          <a:bodyPr/>
          <a:lstStyle/>
          <a:p>
            <a:pPr>
              <a:lnSpc>
                <a:spcPct val="90000"/>
              </a:lnSpc>
              <a:spcAft>
                <a:spcPct val="20000"/>
              </a:spcAft>
            </a:pPr>
            <a:r>
              <a:rPr lang="en-US" sz="2400" b="1" dirty="0">
                <a:latin typeface="Constantia" panose="02030602050306030303" pitchFamily="18" charset="0"/>
              </a:rPr>
              <a:t>Level 2: conventional morality: (9-20 yrs) </a:t>
            </a:r>
            <a:endParaRPr lang="en-US" sz="2400" b="1" dirty="0" smtClean="0">
              <a:latin typeface="Constantia" panose="02030602050306030303" pitchFamily="18" charset="0"/>
            </a:endParaRPr>
          </a:p>
          <a:p>
            <a:pPr>
              <a:lnSpc>
                <a:spcPct val="90000"/>
              </a:lnSpc>
              <a:spcAft>
                <a:spcPct val="20000"/>
              </a:spcAft>
            </a:pPr>
            <a:r>
              <a:rPr lang="en-US" sz="2400" dirty="0" smtClean="0">
                <a:latin typeface="Constantia" panose="02030602050306030303" pitchFamily="18" charset="0"/>
              </a:rPr>
              <a:t>striving </a:t>
            </a:r>
            <a:r>
              <a:rPr lang="en-US" sz="2400" dirty="0">
                <a:latin typeface="Constantia" panose="02030602050306030303" pitchFamily="18" charset="0"/>
              </a:rPr>
              <a:t>to obey rules and social norms to win other’s approval or to maintain social order.</a:t>
            </a:r>
          </a:p>
          <a:p>
            <a:pPr lvl="1">
              <a:lnSpc>
                <a:spcPct val="90000"/>
              </a:lnSpc>
              <a:spcAft>
                <a:spcPct val="20000"/>
              </a:spcAft>
            </a:pPr>
            <a:r>
              <a:rPr lang="en-US" sz="2400" dirty="0">
                <a:latin typeface="Constantia" panose="02030602050306030303" pitchFamily="18" charset="0"/>
              </a:rPr>
              <a:t>Stage 3 (7-10 </a:t>
            </a:r>
            <a:r>
              <a:rPr lang="en-US" sz="2400" dirty="0" err="1">
                <a:latin typeface="Constantia" panose="02030602050306030303" pitchFamily="18" charset="0"/>
              </a:rPr>
              <a:t>yrs</a:t>
            </a:r>
            <a:r>
              <a:rPr lang="en-US" sz="2400" dirty="0">
                <a:latin typeface="Constantia" panose="02030602050306030303" pitchFamily="18" charset="0"/>
              </a:rPr>
              <a:t>): “Good-boy” and “Good-girl” orientation: wanting to please others. Right and wrong is determined by close others</a:t>
            </a:r>
            <a:r>
              <a:rPr lang="en-US" sz="2400" b="1" dirty="0">
                <a:latin typeface="Constantia" panose="02030602050306030303" pitchFamily="18" charset="0"/>
              </a:rPr>
              <a:t>’ approval or disapproval</a:t>
            </a:r>
            <a:r>
              <a:rPr lang="en-US" sz="2400" dirty="0">
                <a:latin typeface="Constantia" panose="02030602050306030303" pitchFamily="18" charset="0"/>
              </a:rPr>
              <a:t>. Child is becoming socially </a:t>
            </a:r>
            <a:r>
              <a:rPr lang="en-US" sz="2400" dirty="0" smtClean="0">
                <a:latin typeface="Constantia" panose="02030602050306030303" pitchFamily="18" charset="0"/>
              </a:rPr>
              <a:t>sensitive.</a:t>
            </a:r>
            <a:endParaRPr lang="en-US" sz="2400" dirty="0">
              <a:latin typeface="Constantia" panose="02030602050306030303" pitchFamily="18" charset="0"/>
            </a:endParaRPr>
          </a:p>
          <a:p>
            <a:pPr lvl="1">
              <a:lnSpc>
                <a:spcPct val="90000"/>
              </a:lnSpc>
              <a:spcAft>
                <a:spcPct val="20000"/>
              </a:spcAft>
            </a:pPr>
            <a:r>
              <a:rPr lang="en-US" sz="2400" dirty="0">
                <a:latin typeface="Constantia" panose="02030602050306030303" pitchFamily="18" charset="0"/>
              </a:rPr>
              <a:t>Stage 4 (10-12 </a:t>
            </a:r>
            <a:r>
              <a:rPr lang="en-US" sz="2400" dirty="0" err="1">
                <a:latin typeface="Constantia" panose="02030602050306030303" pitchFamily="18" charset="0"/>
              </a:rPr>
              <a:t>yrs</a:t>
            </a:r>
            <a:r>
              <a:rPr lang="en-US" sz="2400" dirty="0">
                <a:latin typeface="Constantia" panose="02030602050306030303" pitchFamily="18" charset="0"/>
              </a:rPr>
              <a:t>): social-law &amp; order-maintaining morality: conforming to the rules of legal authority. Right and wrong is determined by society’s rules and laws, which should be obeyed rigidly.</a:t>
            </a:r>
          </a:p>
          <a:p>
            <a:pPr lvl="1">
              <a:lnSpc>
                <a:spcPct val="90000"/>
              </a:lnSpc>
            </a:pPr>
            <a:endParaRPr lang="en-US" sz="2400" b="1" dirty="0"/>
          </a:p>
        </p:txBody>
      </p:sp>
      <p:sp>
        <p:nvSpPr>
          <p:cNvPr id="6" name="Rectangle 2"/>
          <p:cNvSpPr txBox="1">
            <a:spLocks noChangeArrowheads="1"/>
          </p:cNvSpPr>
          <p:nvPr/>
        </p:nvSpPr>
        <p:spPr bwMode="auto">
          <a:xfrm>
            <a:off x="0" y="304800"/>
            <a:ext cx="89916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Constantia" pitchFamily="18" charset="0"/>
                <a:ea typeface="+mj-ea"/>
                <a:cs typeface="+mj-cs"/>
              </a:rPr>
              <a:t>Kohlberg’s </a:t>
            </a:r>
            <a:r>
              <a:rPr kumimoji="0" lang="en-US" altLang="ar-SA" sz="3600" b="1" i="0" u="none" strike="noStrike" kern="1200" cap="none" spc="0" normalizeH="0" baseline="0" noProof="0" dirty="0" smtClean="0">
                <a:ln>
                  <a:noFill/>
                </a:ln>
                <a:solidFill>
                  <a:schemeClr val="tx1"/>
                </a:solidFill>
                <a:effectLst/>
                <a:uLnTx/>
                <a:uFillTx/>
                <a:latin typeface="Constantia" pitchFamily="18" charset="0"/>
                <a:ea typeface="+mj-ea"/>
                <a:cs typeface="+mj-cs"/>
              </a:rPr>
              <a:t>Stages of Moral Development</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normAutofit fontScale="85000" lnSpcReduction="20000"/>
          </a:bodyPr>
          <a:lstStyle/>
          <a:p>
            <a:fld id="{9C1CDA16-94F9-42B8-A574-9564A65F1945}" type="slidenum">
              <a:rPr lang="ar-SA" altLang="en-US"/>
              <a:pPr/>
              <a:t>54</a:t>
            </a:fld>
            <a:endParaRPr lang="en-US" altLang="en-US" sz="1400"/>
          </a:p>
        </p:txBody>
      </p:sp>
      <p:sp>
        <p:nvSpPr>
          <p:cNvPr id="115715" name="Rectangle 3"/>
          <p:cNvSpPr>
            <a:spLocks noGrp="1" noChangeArrowheads="1"/>
          </p:cNvSpPr>
          <p:nvPr>
            <p:ph type="body" idx="1"/>
          </p:nvPr>
        </p:nvSpPr>
        <p:spPr>
          <a:xfrm>
            <a:off x="228600" y="1524000"/>
            <a:ext cx="8686800" cy="5184775"/>
          </a:xfrm>
        </p:spPr>
        <p:txBody>
          <a:bodyPr/>
          <a:lstStyle/>
          <a:p>
            <a:pPr>
              <a:lnSpc>
                <a:spcPct val="80000"/>
              </a:lnSpc>
              <a:spcAft>
                <a:spcPct val="20000"/>
              </a:spcAft>
              <a:buNone/>
            </a:pPr>
            <a:r>
              <a:rPr lang="en-US" sz="2800" b="1" dirty="0">
                <a:latin typeface="Constantia" panose="02030602050306030303" pitchFamily="18" charset="0"/>
              </a:rPr>
              <a:t>Level 3: </a:t>
            </a:r>
            <a:r>
              <a:rPr lang="en-US" sz="2800" b="1" dirty="0" smtClean="0">
                <a:latin typeface="Constantia" panose="02030602050306030303" pitchFamily="18" charset="0"/>
              </a:rPr>
              <a:t>Post-conventional </a:t>
            </a:r>
            <a:r>
              <a:rPr lang="en-US" sz="2800" b="1" dirty="0">
                <a:latin typeface="Constantia" panose="02030602050306030303" pitchFamily="18" charset="0"/>
              </a:rPr>
              <a:t>(or principled) morality</a:t>
            </a:r>
            <a:r>
              <a:rPr lang="en-US" sz="2800" b="1" dirty="0" smtClean="0">
                <a:latin typeface="Constantia" panose="02030602050306030303" pitchFamily="18" charset="0"/>
              </a:rPr>
              <a:t>:</a:t>
            </a:r>
          </a:p>
          <a:p>
            <a:pPr>
              <a:lnSpc>
                <a:spcPct val="80000"/>
              </a:lnSpc>
              <a:spcAft>
                <a:spcPct val="20000"/>
              </a:spcAft>
              <a:buNone/>
            </a:pPr>
            <a:r>
              <a:rPr lang="en-US" sz="2800" b="1" dirty="0" smtClean="0">
                <a:latin typeface="Constantia" panose="02030602050306030303" pitchFamily="18" charset="0"/>
              </a:rPr>
              <a:t> </a:t>
            </a:r>
            <a:r>
              <a:rPr lang="en-US" sz="2800" dirty="0">
                <a:latin typeface="Constantia" panose="02030602050306030303" pitchFamily="18" charset="0"/>
              </a:rPr>
              <a:t>defining right and wrong based on broad principles of justice.</a:t>
            </a:r>
          </a:p>
          <a:p>
            <a:pPr>
              <a:lnSpc>
                <a:spcPct val="80000"/>
              </a:lnSpc>
              <a:spcAft>
                <a:spcPct val="20000"/>
              </a:spcAft>
            </a:pPr>
            <a:r>
              <a:rPr lang="en-US" sz="2800" dirty="0">
                <a:latin typeface="Constantia" panose="02030602050306030303" pitchFamily="18" charset="0"/>
              </a:rPr>
              <a:t>Stage 5: the social-contract orientation: </a:t>
            </a:r>
          </a:p>
          <a:p>
            <a:pPr lvl="1">
              <a:lnSpc>
                <a:spcPct val="80000"/>
              </a:lnSpc>
              <a:spcAft>
                <a:spcPct val="20000"/>
              </a:spcAft>
            </a:pPr>
            <a:r>
              <a:rPr lang="en-US" sz="2400" dirty="0">
                <a:latin typeface="Constantia" panose="02030602050306030303" pitchFamily="18" charset="0"/>
              </a:rPr>
              <a:t>obeying laws because laws express the will of the majority.</a:t>
            </a:r>
          </a:p>
          <a:p>
            <a:pPr lvl="1">
              <a:lnSpc>
                <a:spcPct val="80000"/>
              </a:lnSpc>
              <a:spcAft>
                <a:spcPct val="20000"/>
              </a:spcAft>
            </a:pPr>
            <a:r>
              <a:rPr lang="en-US" sz="2400" dirty="0">
                <a:latin typeface="Constantia" panose="02030602050306030303" pitchFamily="18" charset="0"/>
              </a:rPr>
              <a:t>Right and wrong is determined by society's rules and laws which are viewed as </a:t>
            </a:r>
            <a:r>
              <a:rPr lang="en-US" sz="2400" dirty="0" smtClean="0">
                <a:latin typeface="Constantia" panose="02030602050306030303" pitchFamily="18" charset="0"/>
              </a:rPr>
              <a:t>fallible (imperfect) </a:t>
            </a:r>
            <a:r>
              <a:rPr lang="en-US" sz="2400" dirty="0">
                <a:latin typeface="Constantia" panose="02030602050306030303" pitchFamily="18" charset="0"/>
              </a:rPr>
              <a:t>rather than absolute. </a:t>
            </a:r>
          </a:p>
          <a:p>
            <a:pPr lvl="1">
              <a:lnSpc>
                <a:spcPct val="80000"/>
              </a:lnSpc>
              <a:spcAft>
                <a:spcPct val="20000"/>
              </a:spcAft>
            </a:pPr>
            <a:r>
              <a:rPr lang="en-US" sz="2400" dirty="0">
                <a:latin typeface="Constantia" panose="02030602050306030303" pitchFamily="18" charset="0"/>
              </a:rPr>
              <a:t>Right is determined by what is best for the majority.</a:t>
            </a:r>
          </a:p>
          <a:p>
            <a:pPr lvl="1">
              <a:lnSpc>
                <a:spcPct val="80000"/>
              </a:lnSpc>
              <a:spcAft>
                <a:spcPct val="20000"/>
              </a:spcAft>
            </a:pPr>
            <a:r>
              <a:rPr lang="en-US" sz="2400" dirty="0">
                <a:latin typeface="Constantia" panose="02030602050306030303" pitchFamily="18" charset="0"/>
              </a:rPr>
              <a:t>Exceptions to rules can be made if a person’s welfare is violated. </a:t>
            </a:r>
          </a:p>
          <a:p>
            <a:pPr lvl="1">
              <a:lnSpc>
                <a:spcPct val="80000"/>
              </a:lnSpc>
              <a:spcAft>
                <a:spcPct val="20000"/>
              </a:spcAft>
            </a:pPr>
            <a:r>
              <a:rPr lang="en-US" sz="2400" dirty="0">
                <a:latin typeface="Constantia" panose="02030602050306030303" pitchFamily="18" charset="0"/>
              </a:rPr>
              <a:t>The end no longer justifies the means.</a:t>
            </a:r>
          </a:p>
        </p:txBody>
      </p:sp>
      <p:sp>
        <p:nvSpPr>
          <p:cNvPr id="7" name="Rectangle 2"/>
          <p:cNvSpPr>
            <a:spLocks noGrp="1" noChangeArrowheads="1"/>
          </p:cNvSpPr>
          <p:nvPr>
            <p:ph type="title"/>
          </p:nvPr>
        </p:nvSpPr>
        <p:spPr>
          <a:xfrm>
            <a:off x="228600" y="228600"/>
            <a:ext cx="8686800" cy="990600"/>
          </a:xfrm>
        </p:spPr>
        <p:txBody>
          <a:bodyPr/>
          <a:lstStyle/>
          <a:p>
            <a:r>
              <a:rPr lang="en-US" sz="3200" b="1" dirty="0" smtClean="0">
                <a:solidFill>
                  <a:schemeClr val="tx1"/>
                </a:solidFill>
                <a:latin typeface="Constantia" pitchFamily="18" charset="0"/>
              </a:rPr>
              <a:t>Kohlberg’s </a:t>
            </a:r>
            <a:r>
              <a:rPr lang="en-US" altLang="ar-SA" sz="3200" b="1" dirty="0" smtClean="0">
                <a:solidFill>
                  <a:schemeClr val="tx1"/>
                </a:solidFill>
                <a:latin typeface="Constantia" pitchFamily="18" charset="0"/>
              </a:rPr>
              <a:t>Stages of Moral Development</a:t>
            </a:r>
            <a:endParaRPr 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normAutofit fontScale="85000" lnSpcReduction="20000"/>
          </a:bodyPr>
          <a:lstStyle/>
          <a:p>
            <a:fld id="{B1DCE06B-DFA4-4FEF-961D-E5B8DCDF1080}" type="slidenum">
              <a:rPr lang="ar-SA" altLang="en-US"/>
              <a:pPr/>
              <a:t>55</a:t>
            </a:fld>
            <a:endParaRPr lang="en-US" altLang="en-US" sz="1400"/>
          </a:p>
        </p:txBody>
      </p:sp>
      <p:sp>
        <p:nvSpPr>
          <p:cNvPr id="201731" name="Rectangle 3"/>
          <p:cNvSpPr>
            <a:spLocks noGrp="1" noChangeArrowheads="1"/>
          </p:cNvSpPr>
          <p:nvPr>
            <p:ph type="body" idx="1"/>
          </p:nvPr>
        </p:nvSpPr>
        <p:spPr>
          <a:xfrm>
            <a:off x="228600" y="1447800"/>
            <a:ext cx="8763000" cy="5091112"/>
          </a:xfrm>
        </p:spPr>
        <p:txBody>
          <a:bodyPr/>
          <a:lstStyle/>
          <a:p>
            <a:pPr lvl="1">
              <a:spcAft>
                <a:spcPct val="20000"/>
              </a:spcAft>
              <a:buFont typeface="Wingdings" pitchFamily="2" charset="2"/>
              <a:buNone/>
            </a:pPr>
            <a:r>
              <a:rPr lang="en-US" sz="2800" b="1" dirty="0" smtClean="0">
                <a:latin typeface="Constantia" panose="02030602050306030303" pitchFamily="18" charset="0"/>
              </a:rPr>
              <a:t>Level 3: Post-conventional</a:t>
            </a:r>
            <a:endParaRPr lang="en-US" sz="2800" dirty="0" smtClean="0">
              <a:latin typeface="Constantia" panose="02030602050306030303" pitchFamily="18" charset="0"/>
            </a:endParaRPr>
          </a:p>
          <a:p>
            <a:pPr>
              <a:spcAft>
                <a:spcPct val="20000"/>
              </a:spcAft>
            </a:pPr>
            <a:r>
              <a:rPr lang="en-US" sz="2700" dirty="0" smtClean="0">
                <a:latin typeface="Constantia" panose="02030602050306030303" pitchFamily="18" charset="0"/>
              </a:rPr>
              <a:t>Stage </a:t>
            </a:r>
            <a:r>
              <a:rPr lang="en-US" sz="2700" dirty="0">
                <a:latin typeface="Constantia" panose="02030602050306030303" pitchFamily="18" charset="0"/>
              </a:rPr>
              <a:t>6: morality of individual principles of conscience: </a:t>
            </a:r>
          </a:p>
          <a:p>
            <a:pPr lvl="1">
              <a:spcAft>
                <a:spcPct val="20000"/>
              </a:spcAft>
            </a:pPr>
            <a:r>
              <a:rPr lang="en-US" sz="2400" dirty="0">
                <a:latin typeface="Constantia" panose="02030602050306030303" pitchFamily="18" charset="0"/>
              </a:rPr>
              <a:t>following self-chosen ethical principles whether there is a conflict with written laws or not. </a:t>
            </a:r>
          </a:p>
          <a:p>
            <a:pPr lvl="1">
              <a:spcAft>
                <a:spcPct val="20000"/>
              </a:spcAft>
            </a:pPr>
            <a:r>
              <a:rPr lang="en-US" sz="2400" dirty="0">
                <a:latin typeface="Constantia" panose="02030602050306030303" pitchFamily="18" charset="0"/>
              </a:rPr>
              <a:t> achieved by only morally mature individuals.</a:t>
            </a:r>
          </a:p>
          <a:p>
            <a:pPr lvl="1">
              <a:spcAft>
                <a:spcPct val="20000"/>
              </a:spcAft>
            </a:pPr>
            <a:r>
              <a:rPr lang="en-US" sz="2400" dirty="0">
                <a:latin typeface="Constantia" panose="02030602050306030303" pitchFamily="18" charset="0"/>
              </a:rPr>
              <a:t>These people do what they think is right regardless of other’s opinions and legal law.</a:t>
            </a:r>
          </a:p>
          <a:p>
            <a:pPr lvl="1">
              <a:spcAft>
                <a:spcPct val="20000"/>
              </a:spcAft>
            </a:pPr>
            <a:r>
              <a:rPr lang="en-US" sz="2400" dirty="0">
                <a:latin typeface="Constantia" panose="02030602050306030303" pitchFamily="18" charset="0"/>
              </a:rPr>
              <a:t>Actions are guided by internal standards</a:t>
            </a:r>
          </a:p>
          <a:p>
            <a:pPr lvl="1">
              <a:spcAft>
                <a:spcPct val="20000"/>
              </a:spcAft>
            </a:pPr>
            <a:r>
              <a:rPr lang="en-US" sz="2400" dirty="0">
                <a:latin typeface="Constantia" panose="02030602050306030303" pitchFamily="18" charset="0"/>
              </a:rPr>
              <a:t>Willing to die for their beliefs</a:t>
            </a:r>
          </a:p>
          <a:p>
            <a:pPr lvl="1">
              <a:spcAft>
                <a:spcPct val="20000"/>
              </a:spcAft>
            </a:pPr>
            <a:r>
              <a:rPr lang="en-US" sz="2400" dirty="0">
                <a:latin typeface="Constantia" panose="02030602050306030303" pitchFamily="18" charset="0"/>
              </a:rPr>
              <a:t>Right and wrong is determined by abstract ethical principles that emphasize equity and justice. </a:t>
            </a:r>
          </a:p>
          <a:p>
            <a:endParaRPr lang="en-US" sz="2800" dirty="0"/>
          </a:p>
        </p:txBody>
      </p:sp>
      <p:sp>
        <p:nvSpPr>
          <p:cNvPr id="6" name="Rectangle 2"/>
          <p:cNvSpPr>
            <a:spLocks noGrp="1" noChangeArrowheads="1"/>
          </p:cNvSpPr>
          <p:nvPr>
            <p:ph type="title"/>
          </p:nvPr>
        </p:nvSpPr>
        <p:spPr>
          <a:xfrm>
            <a:off x="152400" y="228600"/>
            <a:ext cx="8763000" cy="990600"/>
          </a:xfrm>
        </p:spPr>
        <p:txBody>
          <a:bodyPr/>
          <a:lstStyle/>
          <a:p>
            <a:r>
              <a:rPr lang="en-US" sz="3200" b="1" dirty="0" smtClean="0">
                <a:solidFill>
                  <a:schemeClr val="tx1"/>
                </a:solidFill>
                <a:latin typeface="Constantia" pitchFamily="18" charset="0"/>
              </a:rPr>
              <a:t>Kohlberg’s </a:t>
            </a:r>
            <a:r>
              <a:rPr lang="en-US" altLang="ar-SA" sz="3200" b="1" dirty="0" smtClean="0">
                <a:solidFill>
                  <a:schemeClr val="tx1"/>
                </a:solidFill>
                <a:latin typeface="Constantia" pitchFamily="18" charset="0"/>
              </a:rPr>
              <a:t>Stages of Moral Development</a:t>
            </a:r>
            <a:endParaRPr lang="en-US" sz="3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normAutofit fontScale="85000" lnSpcReduction="20000"/>
          </a:bodyPr>
          <a:lstStyle/>
          <a:p>
            <a:fld id="{0BC235EA-2281-4923-9C0C-9924E6B9D0C8}" type="slidenum">
              <a:rPr lang="ar-SA" altLang="en-US"/>
              <a:pPr/>
              <a:t>56</a:t>
            </a:fld>
            <a:endParaRPr lang="en-US" altLang="en-US" sz="1400"/>
          </a:p>
        </p:txBody>
      </p:sp>
      <p:sp>
        <p:nvSpPr>
          <p:cNvPr id="196610" name="Rectangle 2"/>
          <p:cNvSpPr>
            <a:spLocks noGrp="1" noChangeArrowheads="1"/>
          </p:cNvSpPr>
          <p:nvPr>
            <p:ph type="title"/>
          </p:nvPr>
        </p:nvSpPr>
        <p:spPr>
          <a:xfrm>
            <a:off x="685800" y="381000"/>
            <a:ext cx="7772400" cy="790575"/>
          </a:xfrm>
        </p:spPr>
        <p:txBody>
          <a:bodyPr/>
          <a:lstStyle/>
          <a:p>
            <a:r>
              <a:rPr lang="en-US" sz="3600" dirty="0" smtClean="0"/>
              <a:t> </a:t>
            </a:r>
            <a:endParaRPr lang="en-US" sz="3600" dirty="0"/>
          </a:p>
        </p:txBody>
      </p:sp>
      <p:sp>
        <p:nvSpPr>
          <p:cNvPr id="196611" name="Rectangle 3"/>
          <p:cNvSpPr>
            <a:spLocks noGrp="1" noChangeArrowheads="1"/>
          </p:cNvSpPr>
          <p:nvPr>
            <p:ph type="body" idx="1"/>
          </p:nvPr>
        </p:nvSpPr>
        <p:spPr>
          <a:xfrm>
            <a:off x="381000" y="1628775"/>
            <a:ext cx="8458200" cy="4587875"/>
          </a:xfrm>
        </p:spPr>
        <p:txBody>
          <a:bodyPr/>
          <a:lstStyle/>
          <a:p>
            <a:pPr>
              <a:lnSpc>
                <a:spcPct val="90000"/>
              </a:lnSpc>
              <a:spcAft>
                <a:spcPct val="20000"/>
              </a:spcAft>
            </a:pPr>
            <a:r>
              <a:rPr lang="en-US" sz="2800" dirty="0">
                <a:latin typeface="Constantia" panose="02030602050306030303" pitchFamily="18" charset="0"/>
              </a:rPr>
              <a:t> As moral development progress, the focus of concern moves from the self to the wider social word.</a:t>
            </a:r>
          </a:p>
          <a:p>
            <a:pPr>
              <a:lnSpc>
                <a:spcPct val="90000"/>
              </a:lnSpc>
              <a:spcAft>
                <a:spcPct val="20000"/>
              </a:spcAft>
            </a:pPr>
            <a:r>
              <a:rPr lang="en-US" sz="2800" dirty="0">
                <a:latin typeface="Constantia" panose="02030602050306030303" pitchFamily="18" charset="0"/>
              </a:rPr>
              <a:t> 1</a:t>
            </a:r>
            <a:r>
              <a:rPr lang="en-US" sz="2800" baseline="30000" dirty="0">
                <a:latin typeface="Constantia" panose="02030602050306030303" pitchFamily="18" charset="0"/>
              </a:rPr>
              <a:t>st</a:t>
            </a:r>
            <a:r>
              <a:rPr lang="en-US" sz="2800" dirty="0">
                <a:latin typeface="Constantia" panose="02030602050306030303" pitchFamily="18" charset="0"/>
              </a:rPr>
              <a:t>. morality of self interest: to avoid punishments or gain concrete rewards.</a:t>
            </a:r>
          </a:p>
          <a:p>
            <a:pPr>
              <a:lnSpc>
                <a:spcPct val="90000"/>
              </a:lnSpc>
              <a:spcAft>
                <a:spcPct val="20000"/>
              </a:spcAft>
            </a:pPr>
            <a:r>
              <a:rPr lang="en-US" sz="2800" dirty="0">
                <a:latin typeface="Constantia" panose="02030602050306030303" pitchFamily="18" charset="0"/>
              </a:rPr>
              <a:t> 2</a:t>
            </a:r>
            <a:r>
              <a:rPr lang="en-US" sz="2800" baseline="30000" dirty="0">
                <a:latin typeface="Constantia" panose="02030602050306030303" pitchFamily="18" charset="0"/>
              </a:rPr>
              <a:t>nd</a:t>
            </a:r>
            <a:r>
              <a:rPr lang="en-US" sz="2800" dirty="0">
                <a:latin typeface="Constantia" panose="02030602050306030303" pitchFamily="18" charset="0"/>
              </a:rPr>
              <a:t>. Morality of law and social rules: to again approval or avoid disapproval.</a:t>
            </a:r>
          </a:p>
          <a:p>
            <a:pPr>
              <a:lnSpc>
                <a:spcPct val="90000"/>
              </a:lnSpc>
              <a:spcAft>
                <a:spcPct val="20000"/>
              </a:spcAft>
            </a:pPr>
            <a:r>
              <a:rPr lang="en-US" sz="2800" dirty="0">
                <a:latin typeface="Constantia" panose="02030602050306030303" pitchFamily="18" charset="0"/>
              </a:rPr>
              <a:t> 3</a:t>
            </a:r>
            <a:r>
              <a:rPr lang="en-US" sz="2800" baseline="30000" dirty="0">
                <a:latin typeface="Constantia" panose="02030602050306030303" pitchFamily="18" charset="0"/>
              </a:rPr>
              <a:t>rd</a:t>
            </a:r>
            <a:r>
              <a:rPr lang="en-US" sz="2800" dirty="0">
                <a:latin typeface="Constantia" panose="02030602050306030303" pitchFamily="18" charset="0"/>
              </a:rPr>
              <a:t>: morality of abstract principles: to affirm agreed-upon rights and personal ethical principles</a:t>
            </a:r>
            <a:r>
              <a:rPr lang="en-US" sz="2800" dirty="0"/>
              <a:t>.</a:t>
            </a:r>
          </a:p>
        </p:txBody>
      </p:sp>
      <p:sp>
        <p:nvSpPr>
          <p:cNvPr id="6" name="Rectangle 2"/>
          <p:cNvSpPr txBox="1">
            <a:spLocks noChangeArrowheads="1"/>
          </p:cNvSpPr>
          <p:nvPr/>
        </p:nvSpPr>
        <p:spPr bwMode="auto">
          <a:xfrm>
            <a:off x="152400" y="533400"/>
            <a:ext cx="89916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Constantia" pitchFamily="18" charset="0"/>
                <a:ea typeface="+mj-ea"/>
                <a:cs typeface="+mj-cs"/>
              </a:rPr>
              <a:t>Kohlberg’s </a:t>
            </a:r>
            <a:r>
              <a:rPr kumimoji="0" lang="en-US" altLang="ar-SA" sz="3600" b="1" i="0" u="none" strike="noStrike" kern="1200" cap="none" spc="0" normalizeH="0" baseline="0" noProof="0" smtClean="0">
                <a:ln>
                  <a:noFill/>
                </a:ln>
                <a:solidFill>
                  <a:schemeClr val="tx1"/>
                </a:solidFill>
                <a:effectLst/>
                <a:uLnTx/>
                <a:uFillTx/>
                <a:latin typeface="Constantia" pitchFamily="18" charset="0"/>
                <a:ea typeface="+mj-ea"/>
                <a:cs typeface="+mj-cs"/>
              </a:rPr>
              <a:t>Stages of Moral Development</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610600" cy="990600"/>
          </a:xfrm>
        </p:spPr>
        <p:txBody>
          <a:bodyPr>
            <a:normAutofit fontScale="90000"/>
          </a:bodyPr>
          <a:lstStyle/>
          <a:p>
            <a:pPr lvl="1" algn="ctr" fontAlgn="auto">
              <a:spcBef>
                <a:spcPts val="0"/>
              </a:spcBef>
              <a:spcAft>
                <a:spcPts val="0"/>
              </a:spcAft>
              <a:defRPr/>
            </a:pP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2400" b="1" dirty="0" smtClean="0">
                <a:solidFill>
                  <a:sysClr val="windowText" lastClr="000000"/>
                </a:solidFill>
              </a:rPr>
              <a:t/>
            </a:r>
            <a:br>
              <a:rPr lang="en-US" sz="2400" b="1" dirty="0" smtClean="0">
                <a:solidFill>
                  <a:sysClr val="windowText" lastClr="000000"/>
                </a:solidFill>
              </a:rPr>
            </a:br>
            <a:r>
              <a:rPr lang="en-US" sz="2400" b="1" dirty="0">
                <a:solidFill>
                  <a:sysClr val="windowText" lastClr="000000"/>
                </a:solidFill>
              </a:rPr>
              <a:t/>
            </a:r>
            <a:br>
              <a:rPr lang="en-US" sz="2400" b="1" dirty="0">
                <a:solidFill>
                  <a:sysClr val="windowText" lastClr="000000"/>
                </a:solidFill>
              </a:rPr>
            </a:br>
            <a:r>
              <a:rPr lang="en-US" sz="2400" b="1" dirty="0" smtClean="0">
                <a:solidFill>
                  <a:sysClr val="windowText" lastClr="000000"/>
                </a:solidFill>
              </a:rPr>
              <a:t/>
            </a:r>
            <a:br>
              <a:rPr lang="en-US" sz="2400" b="1" dirty="0" smtClean="0">
                <a:solidFill>
                  <a:sysClr val="windowText" lastClr="000000"/>
                </a:solidFill>
              </a:rPr>
            </a:br>
            <a:r>
              <a:rPr lang="en-US" dirty="0" smtClean="0">
                <a:latin typeface="Constantia" pitchFamily="18" charset="0"/>
              </a:rPr>
              <a:t> </a:t>
            </a:r>
            <a:r>
              <a:rPr lang="en-US" sz="3600" dirty="0" smtClean="0">
                <a:latin typeface="Constantia" pitchFamily="18" charset="0"/>
              </a:rPr>
              <a:t>Maslow’s Hierarchy of Needs</a:t>
            </a:r>
            <a:br>
              <a:rPr lang="en-US" sz="3600" dirty="0" smtClean="0">
                <a:latin typeface="Constantia" pitchFamily="18" charset="0"/>
              </a:rPr>
            </a:br>
            <a:r>
              <a:rPr lang="en-US" sz="2400" dirty="0">
                <a:latin typeface="Constantia" pitchFamily="18" charset="0"/>
              </a:rPr>
              <a:t/>
            </a:r>
            <a:br>
              <a:rPr lang="en-US" sz="2400" dirty="0">
                <a:latin typeface="Constantia" pitchFamily="18" charset="0"/>
              </a:rPr>
            </a:br>
            <a:r>
              <a:rPr lang="en-US" sz="2800" dirty="0" smtClean="0"/>
              <a:t/>
            </a:r>
            <a:br>
              <a:rPr lang="en-US" sz="2800" dirty="0" smtClean="0"/>
            </a:b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800" b="1" dirty="0">
                <a:solidFill>
                  <a:sysClr val="windowText" lastClr="000000"/>
                </a:solidFill>
                <a:latin typeface="Cooper Black"/>
              </a:rPr>
              <a:t> </a:t>
            </a:r>
          </a:p>
        </p:txBody>
      </p:sp>
      <p:sp>
        <p:nvSpPr>
          <p:cNvPr id="101378" name="Content Placeholder 2"/>
          <p:cNvSpPr>
            <a:spLocks noGrp="1"/>
          </p:cNvSpPr>
          <p:nvPr>
            <p:ph sz="quarter" idx="1"/>
          </p:nvPr>
        </p:nvSpPr>
        <p:spPr>
          <a:xfrm>
            <a:off x="228600" y="1676400"/>
            <a:ext cx="8077200" cy="4876800"/>
          </a:xfrm>
        </p:spPr>
        <p:txBody>
          <a:bodyPr/>
          <a:lstStyle/>
          <a:p>
            <a:r>
              <a:rPr lang="en-US" sz="2800" dirty="0" smtClean="0">
                <a:latin typeface="Constantia" pitchFamily="18" charset="0"/>
              </a:rPr>
              <a:t>Maslow’s Hierarchy of Needs</a:t>
            </a:r>
          </a:p>
          <a:p>
            <a:pPr lvl="1"/>
            <a:r>
              <a:rPr lang="en-US" sz="2500" dirty="0" smtClean="0">
                <a:latin typeface="Constantia" pitchFamily="18" charset="0"/>
              </a:rPr>
              <a:t> Human needs are ranked on an ascending </a:t>
            </a:r>
            <a:r>
              <a:rPr lang="ar-JO" sz="2400" dirty="0" smtClean="0"/>
              <a:t>تصاعدي </a:t>
            </a:r>
            <a:r>
              <a:rPr lang="en-US" sz="2500" dirty="0" smtClean="0">
                <a:latin typeface="Constantia" pitchFamily="18" charset="0"/>
              </a:rPr>
              <a:t>scale according to essentiality </a:t>
            </a:r>
            <a:r>
              <a:rPr lang="ar-JO" sz="2500" dirty="0" smtClean="0"/>
              <a:t>الإستخدامات الأساسية</a:t>
            </a:r>
            <a:r>
              <a:rPr lang="en-US" sz="2500" dirty="0" smtClean="0">
                <a:latin typeface="Constantia" pitchFamily="18" charset="0"/>
              </a:rPr>
              <a:t> of the needs for survival </a:t>
            </a:r>
            <a:r>
              <a:rPr lang="ar-JO" sz="2500" dirty="0" smtClean="0"/>
              <a:t>بقاء</a:t>
            </a:r>
            <a:endParaRPr lang="en-US" sz="2500" dirty="0" smtClean="0"/>
          </a:p>
          <a:p>
            <a:pPr lvl="1"/>
            <a:endParaRPr lang="en-US" sz="2500" dirty="0" smtClean="0"/>
          </a:p>
          <a:p>
            <a:pPr lvl="1"/>
            <a:r>
              <a:rPr lang="en-US" sz="2500" dirty="0" smtClean="0">
                <a:latin typeface="Constantia" pitchFamily="18" charset="0"/>
              </a:rPr>
              <a:t>There are five levels  of human needs</a:t>
            </a:r>
          </a:p>
          <a:p>
            <a:pPr lvl="1"/>
            <a:r>
              <a:rPr lang="en-US" sz="2200" dirty="0" smtClean="0">
                <a:latin typeface="Constantia" pitchFamily="18" charset="0"/>
              </a:rPr>
              <a:t>When basic needs are met the individual can move to higher levels of thought and self-fulfillment.</a:t>
            </a:r>
            <a:r>
              <a:rPr lang="en-GB" sz="2200" dirty="0" smtClean="0">
                <a:latin typeface="Constantia" pitchFamily="18" charset="0"/>
              </a:rPr>
              <a:t> </a:t>
            </a:r>
          </a:p>
          <a:p>
            <a:pPr lvl="1"/>
            <a:r>
              <a:rPr lang="en-US" sz="2200" dirty="0" smtClean="0">
                <a:latin typeface="Constantia" pitchFamily="18" charset="0"/>
              </a:rPr>
              <a:t>The base of the triangle represents the basic physiological needs of survival.</a:t>
            </a:r>
            <a:r>
              <a:rPr lang="en-GB" sz="2200" dirty="0" smtClean="0">
                <a:latin typeface="Constantia" pitchFamily="18" charset="0"/>
              </a:rPr>
              <a:t> </a:t>
            </a:r>
          </a:p>
          <a:p>
            <a:pPr lvl="1"/>
            <a:r>
              <a:rPr lang="en-US" sz="2200" dirty="0" smtClean="0">
                <a:latin typeface="Constantia" pitchFamily="18" charset="0"/>
              </a:rPr>
              <a:t>Once basic needs are met, a person can move toward self-actualization</a:t>
            </a:r>
          </a:p>
          <a:p>
            <a:pPr lvl="2"/>
            <a:endParaRPr lang="en-US" sz="2200" dirty="0">
              <a:latin typeface="Constantia" pitchFamily="18" charset="0"/>
            </a:endParaRPr>
          </a:p>
        </p:txBody>
      </p:sp>
    </p:spTree>
    <p:extLst>
      <p:ext uri="{BB962C8B-B14F-4D97-AF65-F5344CB8AC3E}">
        <p14:creationId xmlns="" xmlns:p14="http://schemas.microsoft.com/office/powerpoint/2010/main" val="202371399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537575" cy="990600"/>
          </a:xfrm>
        </p:spPr>
        <p:txBody>
          <a:bodyPr>
            <a:normAutofit fontScale="90000"/>
          </a:bodyPr>
          <a:lstStyle/>
          <a:p>
            <a:pPr lvl="1" algn="ctr" fontAlgn="auto">
              <a:spcBef>
                <a:spcPts val="0"/>
              </a:spcBef>
              <a:spcAft>
                <a:spcPts val="0"/>
              </a:spcAft>
              <a:defRPr/>
            </a:pP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2400" b="1" dirty="0" smtClean="0">
                <a:solidFill>
                  <a:sysClr val="windowText" lastClr="000000"/>
                </a:solidFill>
              </a:rPr>
              <a:t/>
            </a:r>
            <a:br>
              <a:rPr lang="en-US" sz="2400" b="1" dirty="0" smtClean="0">
                <a:solidFill>
                  <a:sysClr val="windowText" lastClr="000000"/>
                </a:solidFill>
              </a:rPr>
            </a:br>
            <a:r>
              <a:rPr lang="en-US" sz="2400" b="1" dirty="0">
                <a:solidFill>
                  <a:sysClr val="windowText" lastClr="000000"/>
                </a:solidFill>
              </a:rPr>
              <a:t/>
            </a:r>
            <a:br>
              <a:rPr lang="en-US" sz="2400" b="1" dirty="0">
                <a:solidFill>
                  <a:sysClr val="windowText" lastClr="000000"/>
                </a:solidFill>
              </a:rPr>
            </a:br>
            <a:r>
              <a:rPr lang="en-US" dirty="0" smtClean="0">
                <a:latin typeface="Constantia" pitchFamily="18" charset="0"/>
              </a:rPr>
              <a:t>  </a:t>
            </a:r>
            <a:r>
              <a:rPr lang="en-US" sz="3600" dirty="0" smtClean="0">
                <a:latin typeface="Constantia" pitchFamily="18" charset="0"/>
              </a:rPr>
              <a:t>Maslow’s Hierarchy of Needs </a:t>
            </a:r>
            <a:r>
              <a:rPr lang="en-US" sz="2400" dirty="0">
                <a:latin typeface="Constantia" pitchFamily="18" charset="0"/>
              </a:rPr>
              <a:t/>
            </a:r>
            <a:br>
              <a:rPr lang="en-US" sz="2400" dirty="0">
                <a:latin typeface="Constantia" pitchFamily="18" charset="0"/>
              </a:rPr>
            </a:br>
            <a:r>
              <a:rPr lang="en-US" sz="2800" dirty="0" smtClean="0"/>
              <a:t/>
            </a:r>
            <a:br>
              <a:rPr lang="en-US" sz="2800" dirty="0" smtClean="0"/>
            </a:b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800" b="1" dirty="0">
                <a:solidFill>
                  <a:sysClr val="windowText" lastClr="000000"/>
                </a:solidFill>
                <a:latin typeface="Cooper Black"/>
              </a:rPr>
              <a:t> </a:t>
            </a:r>
          </a:p>
        </p:txBody>
      </p:sp>
      <p:sp>
        <p:nvSpPr>
          <p:cNvPr id="101378" name="Content Placeholder 2"/>
          <p:cNvSpPr>
            <a:spLocks noGrp="1"/>
          </p:cNvSpPr>
          <p:nvPr>
            <p:ph sz="quarter" idx="1"/>
          </p:nvPr>
        </p:nvSpPr>
        <p:spPr>
          <a:xfrm>
            <a:off x="228600" y="1676400"/>
            <a:ext cx="2895600" cy="4876800"/>
          </a:xfrm>
        </p:spPr>
        <p:txBody>
          <a:bodyPr/>
          <a:lstStyle/>
          <a:p>
            <a:r>
              <a:rPr lang="en-US" sz="2400" dirty="0" smtClean="0">
                <a:latin typeface="Constantia" pitchFamily="18" charset="0"/>
              </a:rPr>
              <a:t> </a:t>
            </a:r>
            <a:endParaRPr lang="en-US" sz="2400" dirty="0">
              <a:latin typeface="Constantia" pitchFamily="18" charset="0"/>
            </a:endParaRPr>
          </a:p>
        </p:txBody>
      </p:sp>
      <p:pic>
        <p:nvPicPr>
          <p:cNvPr id="1026" name="Picture 2" descr="http://timvandevall.com/wp-content/uploads/2013/11/Maslows-Hierarchy-of-Needs.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 y="1447800"/>
            <a:ext cx="7620000" cy="495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248099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610600" cy="990600"/>
          </a:xfrm>
        </p:spPr>
        <p:txBody>
          <a:bodyPr>
            <a:normAutofit fontScale="90000"/>
          </a:bodyPr>
          <a:lstStyle/>
          <a:p>
            <a:pPr lvl="1" algn="ctr" fontAlgn="auto">
              <a:spcBef>
                <a:spcPts val="0"/>
              </a:spcBef>
              <a:spcAft>
                <a:spcPts val="0"/>
              </a:spcAft>
              <a:defRPr/>
            </a:pP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2400" b="1" dirty="0" smtClean="0">
                <a:solidFill>
                  <a:sysClr val="windowText" lastClr="000000"/>
                </a:solidFill>
              </a:rPr>
              <a:t/>
            </a:r>
            <a:br>
              <a:rPr lang="en-US" sz="2400" b="1" dirty="0" smtClean="0">
                <a:solidFill>
                  <a:sysClr val="windowText" lastClr="000000"/>
                </a:solidFill>
              </a:rPr>
            </a:br>
            <a:r>
              <a:rPr lang="en-US" sz="2400" b="1" dirty="0">
                <a:solidFill>
                  <a:sysClr val="windowText" lastClr="000000"/>
                </a:solidFill>
              </a:rPr>
              <a:t/>
            </a:r>
            <a:br>
              <a:rPr lang="en-US" sz="2400" b="1" dirty="0">
                <a:solidFill>
                  <a:sysClr val="windowText" lastClr="000000"/>
                </a:solidFill>
              </a:rPr>
            </a:br>
            <a:r>
              <a:rPr lang="en-US" sz="2400" b="1" dirty="0" smtClean="0">
                <a:solidFill>
                  <a:sysClr val="windowText" lastClr="000000"/>
                </a:solidFill>
              </a:rPr>
              <a:t/>
            </a:r>
            <a:br>
              <a:rPr lang="en-US" sz="2400" b="1" dirty="0" smtClean="0">
                <a:solidFill>
                  <a:sysClr val="windowText" lastClr="000000"/>
                </a:solidFill>
              </a:rPr>
            </a:br>
            <a:r>
              <a:rPr lang="en-US" dirty="0" smtClean="0">
                <a:latin typeface="Constantia" pitchFamily="18" charset="0"/>
              </a:rPr>
              <a:t> </a:t>
            </a:r>
            <a:r>
              <a:rPr lang="en-US" sz="3600" dirty="0" smtClean="0">
                <a:latin typeface="Constantia" pitchFamily="18" charset="0"/>
              </a:rPr>
              <a:t>Maslow’s Hierarchy of Needs</a:t>
            </a:r>
            <a:br>
              <a:rPr lang="en-US" sz="3600" dirty="0" smtClean="0">
                <a:latin typeface="Constantia" pitchFamily="18" charset="0"/>
              </a:rPr>
            </a:br>
            <a:r>
              <a:rPr lang="en-US" sz="2400" dirty="0">
                <a:latin typeface="Constantia" pitchFamily="18" charset="0"/>
              </a:rPr>
              <a:t/>
            </a:r>
            <a:br>
              <a:rPr lang="en-US" sz="2400" dirty="0">
                <a:latin typeface="Constantia" pitchFamily="18" charset="0"/>
              </a:rPr>
            </a:br>
            <a:r>
              <a:rPr lang="en-US" sz="2800" dirty="0" smtClean="0"/>
              <a:t/>
            </a:r>
            <a:br>
              <a:rPr lang="en-US" sz="2800" dirty="0" smtClean="0"/>
            </a:b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800" b="1" dirty="0">
                <a:solidFill>
                  <a:sysClr val="windowText" lastClr="000000"/>
                </a:solidFill>
                <a:latin typeface="Cooper Black"/>
              </a:rPr>
              <a:t> </a:t>
            </a:r>
          </a:p>
        </p:txBody>
      </p:sp>
      <p:sp>
        <p:nvSpPr>
          <p:cNvPr id="101378" name="Content Placeholder 2"/>
          <p:cNvSpPr>
            <a:spLocks noGrp="1"/>
          </p:cNvSpPr>
          <p:nvPr>
            <p:ph sz="quarter" idx="1"/>
          </p:nvPr>
        </p:nvSpPr>
        <p:spPr>
          <a:xfrm>
            <a:off x="228600" y="1676400"/>
            <a:ext cx="8077200" cy="4876800"/>
          </a:xfrm>
        </p:spPr>
        <p:txBody>
          <a:bodyPr/>
          <a:lstStyle/>
          <a:p>
            <a:r>
              <a:rPr lang="en-US" sz="2400" dirty="0" smtClean="0">
                <a:latin typeface="Constantia" pitchFamily="18" charset="0"/>
              </a:rPr>
              <a:t>Self-esteem needs : feelings of independence, competence, self-respect, recognition </a:t>
            </a:r>
            <a:r>
              <a:rPr lang="ar-JO" sz="2400" dirty="0" smtClean="0"/>
              <a:t>تقدير</a:t>
            </a:r>
            <a:r>
              <a:rPr lang="en-US" sz="2400" dirty="0" smtClean="0">
                <a:latin typeface="Constantia" pitchFamily="18" charset="0"/>
              </a:rPr>
              <a:t>, respect, appreciation).</a:t>
            </a:r>
          </a:p>
          <a:p>
            <a:r>
              <a:rPr lang="en-US" sz="2400" dirty="0" smtClean="0">
                <a:latin typeface="Constantia" pitchFamily="18" charset="0"/>
              </a:rPr>
              <a:t>Self-actualization </a:t>
            </a:r>
            <a:r>
              <a:rPr lang="ar-JO" sz="2400" dirty="0" smtClean="0"/>
              <a:t>تحقيق الذات</a:t>
            </a:r>
            <a:endParaRPr lang="en-US" sz="2400" dirty="0" smtClean="0">
              <a:latin typeface="Constantia" pitchFamily="18" charset="0"/>
            </a:endParaRPr>
          </a:p>
          <a:p>
            <a:pPr lvl="1"/>
            <a:r>
              <a:rPr lang="en-US" sz="2000" dirty="0" smtClean="0">
                <a:latin typeface="Constantia" pitchFamily="18" charset="0"/>
              </a:rPr>
              <a:t>Sees life clearly and realistically &amp; Accepts the world for what it is</a:t>
            </a:r>
          </a:p>
          <a:p>
            <a:pPr lvl="1"/>
            <a:r>
              <a:rPr lang="en-US" sz="2000" dirty="0" smtClean="0">
                <a:latin typeface="Constantia" pitchFamily="18" charset="0"/>
              </a:rPr>
              <a:t>Open to new ideas</a:t>
            </a:r>
          </a:p>
          <a:p>
            <a:pPr lvl="1"/>
            <a:r>
              <a:rPr lang="en-US" sz="2000" dirty="0" smtClean="0">
                <a:latin typeface="Constantia" pitchFamily="18" charset="0"/>
              </a:rPr>
              <a:t>Has superior perception</a:t>
            </a:r>
          </a:p>
          <a:p>
            <a:pPr lvl="1"/>
            <a:r>
              <a:rPr lang="en-US" sz="2000" dirty="0" smtClean="0">
                <a:latin typeface="Constantia" pitchFamily="18" charset="0"/>
              </a:rPr>
              <a:t>Understand art, music, politics and philosophy</a:t>
            </a:r>
          </a:p>
          <a:p>
            <a:pPr lvl="1"/>
            <a:r>
              <a:rPr lang="en-US" sz="2000" dirty="0" smtClean="0">
                <a:latin typeface="Constantia" pitchFamily="18" charset="0"/>
              </a:rPr>
              <a:t>Highly creative, flexible and courageous</a:t>
            </a:r>
          </a:p>
          <a:p>
            <a:pPr lvl="1"/>
            <a:r>
              <a:rPr lang="en-US" sz="2000" dirty="0" smtClean="0">
                <a:latin typeface="Constantia" pitchFamily="18" charset="0"/>
              </a:rPr>
              <a:t>Dedicated to some work</a:t>
            </a:r>
          </a:p>
          <a:p>
            <a:pPr lvl="1"/>
            <a:r>
              <a:rPr lang="en-US" sz="2000" dirty="0" smtClean="0">
                <a:latin typeface="Constantia" pitchFamily="18" charset="0"/>
              </a:rPr>
              <a:t>Self-confident and self respected</a:t>
            </a:r>
          </a:p>
          <a:p>
            <a:pPr lvl="1"/>
            <a:r>
              <a:rPr lang="en-US" sz="2000" b="1" i="1" dirty="0" smtClean="0">
                <a:latin typeface="Constantia" pitchFamily="18" charset="0"/>
              </a:rPr>
              <a:t>Highly</a:t>
            </a:r>
            <a:r>
              <a:rPr lang="en-US" sz="2000" dirty="0" smtClean="0">
                <a:latin typeface="Constantia" pitchFamily="18" charset="0"/>
              </a:rPr>
              <a:t> independent</a:t>
            </a:r>
          </a:p>
          <a:p>
            <a:pPr lvl="1"/>
            <a:r>
              <a:rPr lang="en-US" sz="2000" dirty="0" smtClean="0">
                <a:latin typeface="Constantia" pitchFamily="18" charset="0"/>
              </a:rPr>
              <a:t>Friendly and loving</a:t>
            </a:r>
          </a:p>
          <a:p>
            <a:endParaRPr lang="en-US" sz="2800" dirty="0" smtClean="0">
              <a:latin typeface="Constantia" pitchFamily="18" charset="0"/>
            </a:endParaRPr>
          </a:p>
          <a:p>
            <a:pPr lvl="1"/>
            <a:endParaRPr lang="en-US" sz="2200" dirty="0" smtClean="0">
              <a:latin typeface="Constantia" pitchFamily="18" charset="0"/>
            </a:endParaRPr>
          </a:p>
          <a:p>
            <a:pPr lvl="2"/>
            <a:endParaRPr lang="en-US" sz="2200" dirty="0">
              <a:latin typeface="Constantia" pitchFamily="18" charset="0"/>
            </a:endParaRPr>
          </a:p>
        </p:txBody>
      </p:sp>
    </p:spTree>
    <p:extLst>
      <p:ext uri="{BB962C8B-B14F-4D97-AF65-F5344CB8AC3E}">
        <p14:creationId xmlns="" xmlns:p14="http://schemas.microsoft.com/office/powerpoint/2010/main" val="20237139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Growth and Development Theories: Psychosocial  Theories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marL="0" indent="0">
              <a:buFont typeface="Wingdings" pitchFamily="2" charset="2"/>
              <a:buChar char="q"/>
            </a:pPr>
            <a:r>
              <a:rPr lang="en-US" sz="2400" dirty="0" smtClean="0">
                <a:latin typeface="Constantia" pitchFamily="18" charset="0"/>
              </a:rPr>
              <a:t> Psychosocial(psychoanalytical )development refers to the development of </a:t>
            </a:r>
            <a:r>
              <a:rPr lang="en-US" sz="2400" b="1" i="1" dirty="0" smtClean="0">
                <a:latin typeface="Constantia" pitchFamily="18" charset="0"/>
              </a:rPr>
              <a:t>personality (ego).</a:t>
            </a:r>
          </a:p>
          <a:p>
            <a:r>
              <a:rPr lang="en-US" sz="2400" b="1" dirty="0" smtClean="0">
                <a:latin typeface="Constantia" pitchFamily="18" charset="0"/>
              </a:rPr>
              <a:t>Personality</a:t>
            </a:r>
            <a:r>
              <a:rPr lang="en-US" sz="2400" dirty="0" smtClean="0">
                <a:latin typeface="Constantia" pitchFamily="18" charset="0"/>
              </a:rPr>
              <a:t> can be considered as the outward  expression of the inner self. It includes a person’s </a:t>
            </a:r>
          </a:p>
          <a:p>
            <a:pPr lvl="1"/>
            <a:r>
              <a:rPr lang="en-US" sz="2100" dirty="0" smtClean="0">
                <a:latin typeface="Constantia" pitchFamily="18" charset="0"/>
              </a:rPr>
              <a:t>temperament,</a:t>
            </a:r>
          </a:p>
          <a:p>
            <a:pPr lvl="1"/>
            <a:r>
              <a:rPr lang="en-US" sz="2100" dirty="0" smtClean="0">
                <a:latin typeface="Constantia" pitchFamily="18" charset="0"/>
              </a:rPr>
              <a:t> feelings</a:t>
            </a:r>
          </a:p>
          <a:p>
            <a:pPr lvl="1"/>
            <a:r>
              <a:rPr lang="en-US" sz="2100" dirty="0" smtClean="0">
                <a:latin typeface="Constantia" pitchFamily="18" charset="0"/>
              </a:rPr>
              <a:t>character traits</a:t>
            </a:r>
          </a:p>
          <a:p>
            <a:pPr lvl="1"/>
            <a:r>
              <a:rPr lang="en-US" sz="2100" dirty="0" smtClean="0">
                <a:latin typeface="Constantia" pitchFamily="18" charset="0"/>
              </a:rPr>
              <a:t>Independence</a:t>
            </a:r>
          </a:p>
          <a:p>
            <a:pPr lvl="1"/>
            <a:r>
              <a:rPr lang="en-US" sz="2100" dirty="0" smtClean="0">
                <a:latin typeface="Constantia" pitchFamily="18" charset="0"/>
              </a:rPr>
              <a:t>self-concept</a:t>
            </a:r>
          </a:p>
          <a:p>
            <a:pPr lvl="1"/>
            <a:r>
              <a:rPr lang="en-US" sz="2100" dirty="0" smtClean="0">
                <a:latin typeface="Constantia" pitchFamily="18" charset="0"/>
              </a:rPr>
              <a:t>Behaviors</a:t>
            </a:r>
          </a:p>
          <a:p>
            <a:pPr lvl="1"/>
            <a:r>
              <a:rPr lang="en-US" sz="2100" dirty="0" smtClean="0">
                <a:latin typeface="Constantia" pitchFamily="18" charset="0"/>
              </a:rPr>
              <a:t>ability to interact with others</a:t>
            </a:r>
          </a:p>
          <a:p>
            <a:pPr lvl="1"/>
            <a:r>
              <a:rPr lang="en-US" sz="2100" dirty="0" smtClean="0">
                <a:latin typeface="Constantia" pitchFamily="18" charset="0"/>
              </a:rPr>
              <a:t> ability to adapt to life changes.</a:t>
            </a:r>
          </a:p>
          <a:p>
            <a:endParaRPr lang="en-US" sz="2400" dirty="0">
              <a:latin typeface="Constantia" pitchFamily="18" charset="0"/>
            </a:endParaRPr>
          </a:p>
          <a:p>
            <a:pPr>
              <a:buNone/>
            </a:pPr>
            <a:endParaRPr lang="en-US" sz="2400" b="1"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610600" cy="990600"/>
          </a:xfrm>
        </p:spPr>
        <p:txBody>
          <a:bodyPr>
            <a:normAutofit fontScale="90000"/>
          </a:bodyPr>
          <a:lstStyle/>
          <a:p>
            <a:pPr lvl="1" algn="ctr" fontAlgn="auto">
              <a:spcBef>
                <a:spcPts val="0"/>
              </a:spcBef>
              <a:spcAft>
                <a:spcPts val="0"/>
              </a:spcAft>
              <a:defRPr/>
            </a:pP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2400" b="1" dirty="0" smtClean="0">
                <a:solidFill>
                  <a:sysClr val="windowText" lastClr="000000"/>
                </a:solidFill>
              </a:rPr>
              <a:t/>
            </a:r>
            <a:br>
              <a:rPr lang="en-US" sz="2400" b="1" dirty="0" smtClean="0">
                <a:solidFill>
                  <a:sysClr val="windowText" lastClr="000000"/>
                </a:solidFill>
              </a:rPr>
            </a:br>
            <a:r>
              <a:rPr lang="en-US" sz="2400" b="1" dirty="0" smtClean="0">
                <a:solidFill>
                  <a:sysClr val="windowText" lastClr="000000"/>
                </a:solidFill>
              </a:rPr>
              <a:t/>
            </a:r>
            <a:br>
              <a:rPr lang="en-US" sz="2400" b="1" dirty="0" smtClean="0">
                <a:solidFill>
                  <a:sysClr val="windowText" lastClr="000000"/>
                </a:solidFill>
              </a:rPr>
            </a:br>
            <a:r>
              <a:rPr lang="en-US" sz="2400" b="1" dirty="0">
                <a:solidFill>
                  <a:sysClr val="windowText" lastClr="000000"/>
                </a:solidFill>
              </a:rPr>
              <a:t/>
            </a:r>
            <a:br>
              <a:rPr lang="en-US" sz="2400" b="1" dirty="0">
                <a:solidFill>
                  <a:sysClr val="windowText" lastClr="000000"/>
                </a:solidFill>
              </a:rPr>
            </a:br>
            <a:r>
              <a:rPr lang="en-US" sz="3600" dirty="0" smtClean="0">
                <a:latin typeface="Constantia" pitchFamily="18" charset="0"/>
              </a:rPr>
              <a:t>Temperament</a:t>
            </a:r>
            <a:r>
              <a:rPr lang="en-US" sz="2000" b="1" dirty="0" smtClean="0"/>
              <a:t> </a:t>
            </a:r>
            <a:r>
              <a:rPr lang="en-US" sz="3600" dirty="0">
                <a:latin typeface="Constantia" pitchFamily="18" charset="0"/>
              </a:rPr>
              <a:t>Theories</a:t>
            </a:r>
            <a:r>
              <a:rPr lang="en-US" sz="3600" dirty="0" smtClean="0">
                <a:latin typeface="Constantia" pitchFamily="18" charset="0"/>
              </a:rPr>
              <a:t/>
            </a:r>
            <a:br>
              <a:rPr lang="en-US" sz="3600" dirty="0" smtClean="0">
                <a:latin typeface="Constantia" pitchFamily="18" charset="0"/>
              </a:rPr>
            </a:br>
            <a:r>
              <a:rPr lang="en-US" sz="2400" dirty="0">
                <a:latin typeface="Constantia" pitchFamily="18" charset="0"/>
              </a:rPr>
              <a:t/>
            </a:r>
            <a:br>
              <a:rPr lang="en-US" sz="2400" dirty="0">
                <a:latin typeface="Constantia" pitchFamily="18" charset="0"/>
              </a:rPr>
            </a:br>
            <a:r>
              <a:rPr lang="en-US" sz="2800" dirty="0" smtClean="0"/>
              <a:t/>
            </a:r>
            <a:br>
              <a:rPr lang="en-US" sz="2800" dirty="0" smtClean="0"/>
            </a:b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800" b="1" dirty="0">
                <a:solidFill>
                  <a:sysClr val="windowText" lastClr="000000"/>
                </a:solidFill>
                <a:latin typeface="Cooper Black"/>
              </a:rPr>
              <a:t> </a:t>
            </a:r>
          </a:p>
        </p:txBody>
      </p:sp>
      <p:sp>
        <p:nvSpPr>
          <p:cNvPr id="101378" name="Content Placeholder 2"/>
          <p:cNvSpPr>
            <a:spLocks noGrp="1"/>
          </p:cNvSpPr>
          <p:nvPr>
            <p:ph sz="quarter" idx="1"/>
          </p:nvPr>
        </p:nvSpPr>
        <p:spPr>
          <a:xfrm>
            <a:off x="228600" y="1676400"/>
            <a:ext cx="8610600" cy="4876800"/>
          </a:xfrm>
        </p:spPr>
        <p:txBody>
          <a:bodyPr/>
          <a:lstStyle/>
          <a:p>
            <a:r>
              <a:rPr lang="en-US" sz="2400" dirty="0" smtClean="0">
                <a:latin typeface="Constantia" panose="02030602050306030303" pitchFamily="18" charset="0"/>
              </a:rPr>
              <a:t>Nine temperamental  qualities  were seen </a:t>
            </a:r>
            <a:r>
              <a:rPr lang="en-US" sz="2400" dirty="0">
                <a:latin typeface="Constantia" panose="02030602050306030303" pitchFamily="18" charset="0"/>
              </a:rPr>
              <a:t>in children’s </a:t>
            </a:r>
            <a:r>
              <a:rPr lang="en-US" sz="2400" dirty="0" smtClean="0">
                <a:latin typeface="Constantia" panose="02030602050306030303" pitchFamily="18" charset="0"/>
              </a:rPr>
              <a:t>behavior</a:t>
            </a:r>
          </a:p>
          <a:p>
            <a:pPr marL="1509712" lvl="3" indent="-457200">
              <a:buFont typeface="+mj-lt"/>
              <a:buAutoNum type="arabicPeriod"/>
            </a:pPr>
            <a:r>
              <a:rPr lang="en-US" sz="1500" dirty="0" smtClean="0">
                <a:latin typeface="Constantia" panose="02030602050306030303" pitchFamily="18" charset="0"/>
              </a:rPr>
              <a:t>Activity level</a:t>
            </a:r>
          </a:p>
          <a:p>
            <a:pPr marL="1509712" lvl="3" indent="-457200">
              <a:buFont typeface="+mj-lt"/>
              <a:buAutoNum type="arabicPeriod"/>
            </a:pPr>
            <a:r>
              <a:rPr lang="en-US" sz="1500" dirty="0" smtClean="0">
                <a:latin typeface="Constantia" panose="02030602050306030303" pitchFamily="18" charset="0"/>
              </a:rPr>
              <a:t>Sensitivity</a:t>
            </a:r>
          </a:p>
          <a:p>
            <a:pPr marL="1509712" lvl="3" indent="-457200">
              <a:buFont typeface="+mj-lt"/>
              <a:buAutoNum type="arabicPeriod"/>
            </a:pPr>
            <a:r>
              <a:rPr lang="en-US" sz="1500" dirty="0" smtClean="0">
                <a:latin typeface="Constantia" panose="02030602050306030303" pitchFamily="18" charset="0"/>
              </a:rPr>
              <a:t>Intensity</a:t>
            </a:r>
          </a:p>
          <a:p>
            <a:pPr marL="1509712" lvl="3" indent="-457200">
              <a:buFont typeface="+mj-lt"/>
              <a:buAutoNum type="arabicPeriod"/>
            </a:pPr>
            <a:r>
              <a:rPr lang="en-US" sz="1500" dirty="0" smtClean="0">
                <a:latin typeface="Constantia" panose="02030602050306030303" pitchFamily="18" charset="0"/>
              </a:rPr>
              <a:t>Adaptability</a:t>
            </a:r>
          </a:p>
          <a:p>
            <a:pPr marL="1509712" lvl="3" indent="-457200">
              <a:buFont typeface="+mj-lt"/>
              <a:buAutoNum type="arabicPeriod"/>
            </a:pPr>
            <a:r>
              <a:rPr lang="en-US" sz="1500" dirty="0" smtClean="0">
                <a:latin typeface="Constantia" panose="02030602050306030303" pitchFamily="18" charset="0"/>
              </a:rPr>
              <a:t>Distractibility</a:t>
            </a:r>
          </a:p>
          <a:p>
            <a:pPr marL="1509712" lvl="3" indent="-457200">
              <a:buFont typeface="+mj-lt"/>
              <a:buAutoNum type="arabicPeriod"/>
            </a:pPr>
            <a:r>
              <a:rPr lang="en-US" sz="1500" dirty="0" smtClean="0">
                <a:latin typeface="Constantia" panose="02030602050306030303" pitchFamily="18" charset="0"/>
              </a:rPr>
              <a:t>Approach/ Withdrawal</a:t>
            </a:r>
          </a:p>
          <a:p>
            <a:pPr marL="1509712" lvl="3" indent="-457200">
              <a:buFont typeface="+mj-lt"/>
              <a:buAutoNum type="arabicPeriod"/>
            </a:pPr>
            <a:r>
              <a:rPr lang="en-US" sz="1500" dirty="0" smtClean="0">
                <a:latin typeface="Constantia" panose="02030602050306030303" pitchFamily="18" charset="0"/>
              </a:rPr>
              <a:t>Mood</a:t>
            </a:r>
          </a:p>
          <a:p>
            <a:pPr marL="1509712" lvl="3" indent="-457200">
              <a:buFont typeface="+mj-lt"/>
              <a:buAutoNum type="arabicPeriod"/>
            </a:pPr>
            <a:r>
              <a:rPr lang="en-US" sz="1500" dirty="0" smtClean="0">
                <a:latin typeface="Constantia" panose="02030602050306030303" pitchFamily="18" charset="0"/>
              </a:rPr>
              <a:t>Persistence</a:t>
            </a:r>
          </a:p>
          <a:p>
            <a:pPr marL="1509712" lvl="3" indent="-457200">
              <a:buFont typeface="+mj-lt"/>
              <a:buAutoNum type="arabicPeriod"/>
            </a:pPr>
            <a:r>
              <a:rPr lang="en-US" sz="1500" dirty="0" smtClean="0">
                <a:latin typeface="Constantia" panose="02030602050306030303" pitchFamily="18" charset="0"/>
              </a:rPr>
              <a:t>Regularity</a:t>
            </a:r>
          </a:p>
          <a:p>
            <a:r>
              <a:rPr lang="en-US" sz="2400" dirty="0" smtClean="0">
                <a:latin typeface="Constantia" panose="02030602050306030303" pitchFamily="18" charset="0"/>
              </a:rPr>
              <a:t>Good fit between </a:t>
            </a:r>
            <a:r>
              <a:rPr lang="en-US" sz="2400" dirty="0">
                <a:latin typeface="Constantia" panose="02030602050306030303" pitchFamily="18" charset="0"/>
              </a:rPr>
              <a:t>children’s temperamental </a:t>
            </a:r>
            <a:r>
              <a:rPr lang="en-US" sz="2400" dirty="0" smtClean="0">
                <a:latin typeface="Constantia" panose="02030602050306030303" pitchFamily="18" charset="0"/>
              </a:rPr>
              <a:t>qualities and </a:t>
            </a:r>
            <a:r>
              <a:rPr lang="en-US" sz="2400" dirty="0">
                <a:latin typeface="Constantia" panose="02030602050306030303" pitchFamily="18" charset="0"/>
              </a:rPr>
              <a:t>the demands of their environment contributes to </a:t>
            </a:r>
            <a:r>
              <a:rPr lang="en-US" sz="2400" dirty="0" smtClean="0">
                <a:latin typeface="Constantia" panose="02030602050306030303" pitchFamily="18" charset="0"/>
              </a:rPr>
              <a:t>positive interaction </a:t>
            </a:r>
            <a:r>
              <a:rPr lang="en-US" sz="2400" dirty="0">
                <a:latin typeface="Constantia" panose="02030602050306030303" pitchFamily="18" charset="0"/>
              </a:rPr>
              <a:t>and positive growth and </a:t>
            </a:r>
            <a:r>
              <a:rPr lang="en-US" sz="2400" dirty="0" smtClean="0">
                <a:latin typeface="Constantia" panose="02030602050306030303" pitchFamily="18" charset="0"/>
              </a:rPr>
              <a:t>development</a:t>
            </a:r>
          </a:p>
          <a:p>
            <a:endParaRPr lang="en-US" sz="2200" dirty="0">
              <a:latin typeface="Constantia" pitchFamily="18" charset="0"/>
            </a:endParaRPr>
          </a:p>
        </p:txBody>
      </p:sp>
    </p:spTree>
    <p:extLst>
      <p:ext uri="{BB962C8B-B14F-4D97-AF65-F5344CB8AC3E}">
        <p14:creationId xmlns="" xmlns:p14="http://schemas.microsoft.com/office/powerpoint/2010/main" val="133327293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610600" cy="990600"/>
          </a:xfrm>
        </p:spPr>
        <p:txBody>
          <a:bodyPr>
            <a:normAutofit fontScale="90000"/>
          </a:bodyPr>
          <a:lstStyle/>
          <a:p>
            <a:pPr lvl="1" algn="ctr" fontAlgn="auto">
              <a:spcBef>
                <a:spcPts val="0"/>
              </a:spcBef>
              <a:spcAft>
                <a:spcPts val="0"/>
              </a:spcAft>
              <a:defRPr/>
            </a:pP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2400" b="1" dirty="0" smtClean="0">
                <a:solidFill>
                  <a:sysClr val="windowText" lastClr="000000"/>
                </a:solidFill>
              </a:rPr>
              <a:t/>
            </a:r>
            <a:br>
              <a:rPr lang="en-US" sz="2400" b="1" dirty="0" smtClean="0">
                <a:solidFill>
                  <a:sysClr val="windowText" lastClr="000000"/>
                </a:solidFill>
              </a:rPr>
            </a:br>
            <a:r>
              <a:rPr lang="en-US" sz="2400" b="1" dirty="0" smtClean="0">
                <a:solidFill>
                  <a:sysClr val="windowText" lastClr="000000"/>
                </a:solidFill>
              </a:rPr>
              <a:t/>
            </a:r>
            <a:br>
              <a:rPr lang="en-US" sz="2400" b="1" dirty="0" smtClean="0">
                <a:solidFill>
                  <a:sysClr val="windowText" lastClr="000000"/>
                </a:solidFill>
              </a:rPr>
            </a:br>
            <a:r>
              <a:rPr lang="en-US" sz="2400" b="1" dirty="0">
                <a:solidFill>
                  <a:sysClr val="windowText" lastClr="000000"/>
                </a:solidFill>
              </a:rPr>
              <a:t/>
            </a:r>
            <a:br>
              <a:rPr lang="en-US" sz="2400" b="1" dirty="0">
                <a:solidFill>
                  <a:sysClr val="windowText" lastClr="000000"/>
                </a:solidFill>
              </a:rPr>
            </a:br>
            <a:r>
              <a:rPr lang="en-US" sz="3600" dirty="0" smtClean="0">
                <a:latin typeface="Constantia" pitchFamily="18" charset="0"/>
              </a:rPr>
              <a:t>Temperament</a:t>
            </a:r>
            <a:r>
              <a:rPr lang="en-US" sz="2000" b="1" dirty="0" smtClean="0"/>
              <a:t> </a:t>
            </a:r>
            <a:r>
              <a:rPr lang="en-US" sz="3600" dirty="0">
                <a:latin typeface="Constantia" pitchFamily="18" charset="0"/>
              </a:rPr>
              <a:t>Theories</a:t>
            </a:r>
            <a:r>
              <a:rPr lang="en-US" sz="3600" dirty="0" smtClean="0">
                <a:latin typeface="Constantia" pitchFamily="18" charset="0"/>
              </a:rPr>
              <a:t/>
            </a:r>
            <a:br>
              <a:rPr lang="en-US" sz="3600" dirty="0" smtClean="0">
                <a:latin typeface="Constantia" pitchFamily="18" charset="0"/>
              </a:rPr>
            </a:br>
            <a:r>
              <a:rPr lang="en-US" sz="2400" dirty="0">
                <a:latin typeface="Constantia" pitchFamily="18" charset="0"/>
              </a:rPr>
              <a:t/>
            </a:r>
            <a:br>
              <a:rPr lang="en-US" sz="2400" dirty="0">
                <a:latin typeface="Constantia" pitchFamily="18" charset="0"/>
              </a:rPr>
            </a:br>
            <a:r>
              <a:rPr lang="en-US" sz="2800" dirty="0" smtClean="0"/>
              <a:t/>
            </a:r>
            <a:br>
              <a:rPr lang="en-US" sz="2800" dirty="0" smtClean="0"/>
            </a:b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800" b="1" dirty="0">
                <a:solidFill>
                  <a:sysClr val="windowText" lastClr="000000"/>
                </a:solidFill>
                <a:latin typeface="Cooper Black"/>
              </a:rPr>
              <a:t> </a:t>
            </a:r>
          </a:p>
        </p:txBody>
      </p:sp>
      <p:sp>
        <p:nvSpPr>
          <p:cNvPr id="101378" name="Content Placeholder 2"/>
          <p:cNvSpPr>
            <a:spLocks noGrp="1"/>
          </p:cNvSpPr>
          <p:nvPr>
            <p:ph sz="quarter" idx="1"/>
          </p:nvPr>
        </p:nvSpPr>
        <p:spPr>
          <a:xfrm>
            <a:off x="228600" y="1676400"/>
            <a:ext cx="8610600" cy="4876800"/>
          </a:xfrm>
        </p:spPr>
        <p:txBody>
          <a:bodyPr/>
          <a:lstStyle/>
          <a:p>
            <a:r>
              <a:rPr lang="en-US" sz="2400" dirty="0" smtClean="0"/>
              <a:t> </a:t>
            </a:r>
            <a:endParaRPr lang="en-US" sz="2200" dirty="0">
              <a:latin typeface="Constant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06198538"/>
              </p:ext>
            </p:extLst>
          </p:nvPr>
        </p:nvGraphicFramePr>
        <p:xfrm>
          <a:off x="0" y="1086544"/>
          <a:ext cx="9067800" cy="5737627"/>
        </p:xfrm>
        <a:graphic>
          <a:graphicData uri="http://schemas.openxmlformats.org/drawingml/2006/table">
            <a:tbl>
              <a:tblPr firstRow="1" bandRow="1">
                <a:tableStyleId>{5C22544A-7EE6-4342-B048-85BDC9FD1C3A}</a:tableStyleId>
              </a:tblPr>
              <a:tblGrid>
                <a:gridCol w="2286000"/>
                <a:gridCol w="6781800"/>
              </a:tblGrid>
              <a:tr h="506047">
                <a:tc>
                  <a:txBody>
                    <a:bodyPr/>
                    <a:lstStyle/>
                    <a:p>
                      <a:r>
                        <a:rPr lang="en-US" sz="2000" dirty="0" smtClean="0">
                          <a:latin typeface="Adobe Garamond Pro Bold" pitchFamily="18" charset="0"/>
                        </a:rPr>
                        <a:t>Quality</a:t>
                      </a:r>
                      <a:endParaRPr lang="en-US" sz="2000" dirty="0">
                        <a:latin typeface="Adobe Garamond Pro Bold" pitchFamily="18" charset="0"/>
                      </a:endParaRPr>
                    </a:p>
                  </a:txBody>
                  <a:tcPr/>
                </a:tc>
                <a:tc>
                  <a:txBody>
                    <a:bodyPr/>
                    <a:lstStyle/>
                    <a:p>
                      <a:r>
                        <a:rPr lang="en-US" sz="2000" dirty="0" smtClean="0">
                          <a:latin typeface="Adobe Garamond Pro Bold" pitchFamily="18" charset="0"/>
                        </a:rPr>
                        <a:t>Character</a:t>
                      </a:r>
                      <a:endParaRPr lang="en-US" sz="2000" dirty="0">
                        <a:latin typeface="Adobe Garamond Pro Bold" pitchFamily="18" charset="0"/>
                      </a:endParaRPr>
                    </a:p>
                  </a:txBody>
                  <a:tcPr/>
                </a:tc>
              </a:tr>
              <a:tr h="678601">
                <a:tc>
                  <a:txBody>
                    <a:bodyPr/>
                    <a:lstStyle/>
                    <a:p>
                      <a:r>
                        <a:rPr lang="en-US" sz="2000" dirty="0" smtClean="0">
                          <a:latin typeface="Adobe Garamond Pro Bold" pitchFamily="18" charset="0"/>
                        </a:rPr>
                        <a:t>Activity level</a:t>
                      </a:r>
                      <a:endParaRPr lang="en-US" sz="2000" dirty="0">
                        <a:latin typeface="Adobe Garamond Pro Bold" pitchFamily="18" charset="0"/>
                      </a:endParaRPr>
                    </a:p>
                  </a:txBody>
                  <a:tcPr/>
                </a:tc>
                <a:tc>
                  <a:txBody>
                    <a:bodyPr/>
                    <a:lstStyle/>
                    <a:p>
                      <a:pPr marL="0" algn="l" rtl="0" eaLnBrk="1" latinLnBrk="0" hangingPunct="1"/>
                      <a:r>
                        <a:rPr kumimoji="0" lang="en-US" sz="2000" kern="1200" baseline="0" dirty="0" smtClean="0">
                          <a:solidFill>
                            <a:schemeClr val="dk1"/>
                          </a:solidFill>
                          <a:latin typeface="Adobe Garamond Pro Bold" pitchFamily="18" charset="0"/>
                          <a:ea typeface="+mn-ea"/>
                          <a:cs typeface="+mn-cs"/>
                        </a:rPr>
                        <a:t>Active, restless, always on the </a:t>
                      </a:r>
                      <a:r>
                        <a:rPr kumimoji="0" lang="en-US" sz="2000" kern="1200" baseline="0" dirty="0" smtClean="0">
                          <a:solidFill>
                            <a:schemeClr val="dk1"/>
                          </a:solidFill>
                          <a:latin typeface="Adobe Garamond Pro Bold" pitchFamily="18" charset="0"/>
                          <a:ea typeface="+mn-ea"/>
                          <a:cs typeface="+mn-cs"/>
                        </a:rPr>
                        <a:t>move V/S  </a:t>
                      </a:r>
                      <a:r>
                        <a:rPr kumimoji="0" lang="en-US" sz="2000" kern="1200" baseline="0" dirty="0" smtClean="0">
                          <a:solidFill>
                            <a:schemeClr val="dk1"/>
                          </a:solidFill>
                          <a:latin typeface="Adobe Garamond Pro Bold" pitchFamily="18" charset="0"/>
                          <a:ea typeface="+mn-ea"/>
                          <a:cs typeface="+mn-cs"/>
                        </a:rPr>
                        <a:t>quiet, inactive</a:t>
                      </a:r>
                      <a:endParaRPr kumimoji="0" lang="en-US" sz="2000" kern="1200" baseline="0" dirty="0">
                        <a:solidFill>
                          <a:schemeClr val="dk1"/>
                        </a:solidFill>
                        <a:latin typeface="Adobe Garamond Pro Bold" pitchFamily="18" charset="0"/>
                        <a:ea typeface="+mn-ea"/>
                        <a:cs typeface="+mn-cs"/>
                      </a:endParaRPr>
                    </a:p>
                  </a:txBody>
                  <a:tcPr/>
                </a:tc>
              </a:tr>
              <a:tr h="710789">
                <a:tc>
                  <a:txBody>
                    <a:bodyPr/>
                    <a:lstStyle/>
                    <a:p>
                      <a:r>
                        <a:rPr lang="en-US" sz="2000" dirty="0" smtClean="0">
                          <a:latin typeface="Adobe Garamond Pro Bold" pitchFamily="18" charset="0"/>
                        </a:rPr>
                        <a:t>Sensitivity</a:t>
                      </a:r>
                      <a:endParaRPr lang="en-US" sz="2000" dirty="0">
                        <a:latin typeface="Adobe Garamond Pro Bold" pitchFamily="18" charset="0"/>
                      </a:endParaRPr>
                    </a:p>
                  </a:txBody>
                  <a:tcPr/>
                </a:tc>
                <a:tc>
                  <a:txBody>
                    <a:bodyPr/>
                    <a:lstStyle/>
                    <a:p>
                      <a:pPr marL="0" algn="l" rtl="0" eaLnBrk="1" latinLnBrk="0" hangingPunct="1"/>
                      <a:r>
                        <a:rPr kumimoji="0" lang="en-US" sz="2000" kern="1200" baseline="0" dirty="0" smtClean="0">
                          <a:solidFill>
                            <a:schemeClr val="dk1"/>
                          </a:solidFill>
                          <a:latin typeface="Adobe Garamond Pro Bold" pitchFamily="18" charset="0"/>
                          <a:ea typeface="+mn-ea"/>
                          <a:cs typeface="+mn-cs"/>
                        </a:rPr>
                        <a:t>Apparently oblivious to stimuli </a:t>
                      </a:r>
                      <a:r>
                        <a:rPr kumimoji="0" lang="en-US" sz="2000" kern="1200" baseline="0" dirty="0" smtClean="0">
                          <a:solidFill>
                            <a:schemeClr val="dk1"/>
                          </a:solidFill>
                          <a:latin typeface="Adobe Garamond Pro Bold" pitchFamily="18" charset="0"/>
                          <a:ea typeface="+mn-ea"/>
                          <a:cs typeface="+mn-cs"/>
                        </a:rPr>
                        <a:t>V/S reacts </a:t>
                      </a:r>
                      <a:r>
                        <a:rPr kumimoji="0" lang="en-US" sz="2000" kern="1200" baseline="0" dirty="0" smtClean="0">
                          <a:solidFill>
                            <a:schemeClr val="dk1"/>
                          </a:solidFill>
                          <a:latin typeface="Adobe Garamond Pro Bold" pitchFamily="18" charset="0"/>
                          <a:ea typeface="+mn-ea"/>
                          <a:cs typeface="+mn-cs"/>
                        </a:rPr>
                        <a:t>to minimal stimuli</a:t>
                      </a:r>
                      <a:endParaRPr kumimoji="0" lang="en-US" sz="2000" kern="1200" baseline="0" dirty="0">
                        <a:solidFill>
                          <a:schemeClr val="dk1"/>
                        </a:solidFill>
                        <a:latin typeface="Adobe Garamond Pro Bold" pitchFamily="18" charset="0"/>
                        <a:ea typeface="+mn-ea"/>
                        <a:cs typeface="+mn-cs"/>
                      </a:endParaRPr>
                    </a:p>
                  </a:txBody>
                  <a:tcPr/>
                </a:tc>
              </a:tr>
              <a:tr h="710789">
                <a:tc>
                  <a:txBody>
                    <a:bodyPr/>
                    <a:lstStyle/>
                    <a:p>
                      <a:r>
                        <a:rPr lang="en-US" sz="2000" dirty="0" smtClean="0">
                          <a:latin typeface="Adobe Garamond Pro Bold" pitchFamily="18" charset="0"/>
                        </a:rPr>
                        <a:t>Intensity</a:t>
                      </a:r>
                      <a:endParaRPr lang="en-US" sz="2000" dirty="0">
                        <a:latin typeface="Adobe Garamond Pro Bold" pitchFamily="18" charset="0"/>
                      </a:endParaRPr>
                    </a:p>
                  </a:txBody>
                  <a:tcPr/>
                </a:tc>
                <a:tc>
                  <a:txBody>
                    <a:bodyPr/>
                    <a:lstStyle/>
                    <a:p>
                      <a:pPr marL="0" algn="l" rtl="0" eaLnBrk="1" latinLnBrk="0" hangingPunct="1"/>
                      <a:r>
                        <a:rPr kumimoji="0" lang="en-US" sz="2000" kern="1200" baseline="0" dirty="0" smtClean="0">
                          <a:solidFill>
                            <a:schemeClr val="dk1"/>
                          </a:solidFill>
                          <a:latin typeface="Adobe Garamond Pro Bold" pitchFamily="18" charset="0"/>
                          <a:ea typeface="+mn-ea"/>
                          <a:cs typeface="+mn-cs"/>
                        </a:rPr>
                        <a:t>Minimal reaction to stimuli </a:t>
                      </a:r>
                      <a:r>
                        <a:rPr kumimoji="0" lang="en-US" sz="2000" kern="1200" baseline="0" dirty="0" smtClean="0">
                          <a:solidFill>
                            <a:schemeClr val="dk1"/>
                          </a:solidFill>
                          <a:latin typeface="Adobe Garamond Pro Bold" pitchFamily="18" charset="0"/>
                          <a:ea typeface="+mn-ea"/>
                          <a:cs typeface="+mn-cs"/>
                        </a:rPr>
                        <a:t>V/S reacts strongly </a:t>
                      </a:r>
                      <a:r>
                        <a:rPr kumimoji="0" lang="en-US" sz="2000" kern="1200" baseline="0" dirty="0" smtClean="0">
                          <a:solidFill>
                            <a:schemeClr val="dk1"/>
                          </a:solidFill>
                          <a:latin typeface="Adobe Garamond Pro Bold" pitchFamily="18" charset="0"/>
                          <a:ea typeface="+mn-ea"/>
                          <a:cs typeface="+mn-cs"/>
                        </a:rPr>
                        <a:t>and intensely</a:t>
                      </a:r>
                      <a:endParaRPr kumimoji="0" lang="en-US" sz="2000" kern="1200" baseline="0" dirty="0">
                        <a:solidFill>
                          <a:schemeClr val="dk1"/>
                        </a:solidFill>
                        <a:latin typeface="Adobe Garamond Pro Bold" pitchFamily="18" charset="0"/>
                        <a:ea typeface="+mn-ea"/>
                        <a:cs typeface="+mn-cs"/>
                      </a:endParaRPr>
                    </a:p>
                  </a:txBody>
                  <a:tcPr/>
                </a:tc>
              </a:tr>
              <a:tr h="611349">
                <a:tc>
                  <a:txBody>
                    <a:bodyPr/>
                    <a:lstStyle/>
                    <a:p>
                      <a:r>
                        <a:rPr lang="en-US" sz="2000" dirty="0" smtClean="0">
                          <a:latin typeface="Adobe Garamond Pro Bold" pitchFamily="18" charset="0"/>
                        </a:rPr>
                        <a:t>Adaptability</a:t>
                      </a:r>
                      <a:endParaRPr lang="en-US" sz="2000" dirty="0">
                        <a:latin typeface="Adobe Garamond Pro Bold" pitchFamily="18" charset="0"/>
                      </a:endParaRPr>
                    </a:p>
                  </a:txBody>
                  <a:tcPr/>
                </a:tc>
                <a:tc>
                  <a:txBody>
                    <a:bodyPr/>
                    <a:lstStyle/>
                    <a:p>
                      <a:r>
                        <a:rPr kumimoji="0" lang="en-US" sz="2000" kern="1200" baseline="0" dirty="0" smtClean="0">
                          <a:solidFill>
                            <a:schemeClr val="dk1"/>
                          </a:solidFill>
                          <a:latin typeface="Adobe Garamond Pro Bold" pitchFamily="18" charset="0"/>
                          <a:ea typeface="+mn-ea"/>
                          <a:cs typeface="+mn-cs"/>
                        </a:rPr>
                        <a:t> Responds smoothly to unexpected events V/S resists change</a:t>
                      </a:r>
                      <a:endParaRPr kumimoji="0" lang="en-US" sz="2000" kern="1200" baseline="0" dirty="0">
                        <a:solidFill>
                          <a:schemeClr val="dk1"/>
                        </a:solidFill>
                        <a:latin typeface="Adobe Garamond Pro Bold" pitchFamily="18" charset="0"/>
                        <a:ea typeface="+mn-ea"/>
                        <a:cs typeface="+mn-cs"/>
                      </a:endParaRPr>
                    </a:p>
                  </a:txBody>
                  <a:tcPr/>
                </a:tc>
              </a:tr>
              <a:tr h="506047">
                <a:tc>
                  <a:txBody>
                    <a:bodyPr/>
                    <a:lstStyle/>
                    <a:p>
                      <a:r>
                        <a:rPr lang="en-US" sz="2000" dirty="0" smtClean="0">
                          <a:latin typeface="Adobe Garamond Pro Bold" pitchFamily="18" charset="0"/>
                        </a:rPr>
                        <a:t>Distractibility</a:t>
                      </a:r>
                      <a:endParaRPr lang="en-US" sz="2000" dirty="0">
                        <a:latin typeface="Adobe Garamond Pro Bold" pitchFamily="18" charset="0"/>
                      </a:endParaRPr>
                    </a:p>
                  </a:txBody>
                  <a:tcPr/>
                </a:tc>
                <a:tc>
                  <a:txBody>
                    <a:bodyPr/>
                    <a:lstStyle/>
                    <a:p>
                      <a:pPr marL="0" algn="l" rtl="0" eaLnBrk="1" latinLnBrk="0" hangingPunct="1"/>
                      <a:r>
                        <a:rPr kumimoji="0" lang="en-US" sz="2000" kern="1200" baseline="0" dirty="0" smtClean="0">
                          <a:solidFill>
                            <a:schemeClr val="dk1"/>
                          </a:solidFill>
                          <a:latin typeface="Adobe Garamond Pro Bold" pitchFamily="18" charset="0"/>
                          <a:ea typeface="+mn-ea"/>
                          <a:cs typeface="+mn-cs"/>
                        </a:rPr>
                        <a:t>Focuses on tasks </a:t>
                      </a:r>
                      <a:r>
                        <a:rPr kumimoji="0" lang="en-US" sz="2000" kern="1200" baseline="0" dirty="0" smtClean="0">
                          <a:solidFill>
                            <a:schemeClr val="dk1"/>
                          </a:solidFill>
                          <a:latin typeface="Adobe Garamond Pro Bold" pitchFamily="18" charset="0"/>
                          <a:ea typeface="+mn-ea"/>
                          <a:cs typeface="+mn-cs"/>
                        </a:rPr>
                        <a:t>V/S </a:t>
                      </a:r>
                      <a:r>
                        <a:rPr kumimoji="0" lang="en-US" sz="2000" kern="1200" baseline="0" dirty="0" smtClean="0">
                          <a:solidFill>
                            <a:schemeClr val="dk1"/>
                          </a:solidFill>
                          <a:latin typeface="Adobe Garamond Pro Bold" pitchFamily="18" charset="0"/>
                          <a:ea typeface="+mn-ea"/>
                          <a:cs typeface="+mn-cs"/>
                        </a:rPr>
                        <a:t>easily </a:t>
                      </a:r>
                      <a:r>
                        <a:rPr kumimoji="0" lang="en-US" sz="2000" kern="1200" baseline="0" dirty="0" smtClean="0">
                          <a:solidFill>
                            <a:schemeClr val="dk1"/>
                          </a:solidFill>
                          <a:latin typeface="Adobe Garamond Pro Bold" pitchFamily="18" charset="0"/>
                          <a:ea typeface="+mn-ea"/>
                          <a:cs typeface="+mn-cs"/>
                        </a:rPr>
                        <a:t>distracted by </a:t>
                      </a:r>
                      <a:r>
                        <a:rPr kumimoji="0" lang="en-US" sz="2000" kern="1200" baseline="0" dirty="0" smtClean="0">
                          <a:solidFill>
                            <a:schemeClr val="dk1"/>
                          </a:solidFill>
                          <a:latin typeface="Adobe Garamond Pro Bold" pitchFamily="18" charset="0"/>
                          <a:ea typeface="+mn-ea"/>
                          <a:cs typeface="+mn-cs"/>
                        </a:rPr>
                        <a:t>minimal stimuli</a:t>
                      </a:r>
                      <a:endParaRPr kumimoji="0" lang="en-US" sz="2000" kern="1200" baseline="0" dirty="0">
                        <a:solidFill>
                          <a:schemeClr val="dk1"/>
                        </a:solidFill>
                        <a:latin typeface="Adobe Garamond Pro Bold" pitchFamily="18" charset="0"/>
                        <a:ea typeface="+mn-ea"/>
                        <a:cs typeface="+mn-cs"/>
                      </a:endParaRPr>
                    </a:p>
                  </a:txBody>
                  <a:tcPr/>
                </a:tc>
              </a:tr>
              <a:tr h="599624">
                <a:tc>
                  <a:txBody>
                    <a:bodyPr/>
                    <a:lstStyle/>
                    <a:p>
                      <a:r>
                        <a:rPr lang="en-US" sz="2000" dirty="0" smtClean="0">
                          <a:latin typeface="Adobe Garamond Pro Bold" pitchFamily="18" charset="0"/>
                        </a:rPr>
                        <a:t>Approach/withdrawal</a:t>
                      </a:r>
                      <a:endParaRPr lang="en-US" sz="2000" dirty="0">
                        <a:latin typeface="Adobe Garamond Pro Bold" pitchFamily="18" charset="0"/>
                      </a:endParaRPr>
                    </a:p>
                  </a:txBody>
                  <a:tcPr/>
                </a:tc>
                <a:tc>
                  <a:txBody>
                    <a:bodyPr/>
                    <a:lstStyle/>
                    <a:p>
                      <a:pPr marL="0" algn="l" rtl="0" eaLnBrk="1" latinLnBrk="0" hangingPunct="1"/>
                      <a:r>
                        <a:rPr kumimoji="0" lang="en-US" sz="2000" kern="1200" baseline="0" dirty="0" smtClean="0">
                          <a:solidFill>
                            <a:schemeClr val="dk1"/>
                          </a:solidFill>
                          <a:latin typeface="Adobe Garamond Pro Bold" pitchFamily="18" charset="0"/>
                          <a:ea typeface="+mn-ea"/>
                          <a:cs typeface="+mn-cs"/>
                        </a:rPr>
                        <a:t>Jumps right into activities </a:t>
                      </a:r>
                      <a:r>
                        <a:rPr kumimoji="0" lang="en-US" sz="2000" kern="1200" baseline="0" dirty="0" smtClean="0">
                          <a:solidFill>
                            <a:schemeClr val="dk1"/>
                          </a:solidFill>
                          <a:latin typeface="Adobe Garamond Pro Bold" pitchFamily="18" charset="0"/>
                          <a:ea typeface="+mn-ea"/>
                          <a:cs typeface="+mn-cs"/>
                        </a:rPr>
                        <a:t>V/S hesitant to </a:t>
                      </a:r>
                      <a:r>
                        <a:rPr kumimoji="0" lang="en-US" sz="2000" kern="1200" baseline="0" dirty="0" smtClean="0">
                          <a:solidFill>
                            <a:schemeClr val="dk1"/>
                          </a:solidFill>
                          <a:latin typeface="Adobe Garamond Pro Bold" pitchFamily="18" charset="0"/>
                          <a:ea typeface="+mn-ea"/>
                          <a:cs typeface="+mn-cs"/>
                        </a:rPr>
                        <a:t>engage, slow to warm up</a:t>
                      </a:r>
                    </a:p>
                  </a:txBody>
                  <a:tcPr/>
                </a:tc>
              </a:tr>
              <a:tr h="379087">
                <a:tc>
                  <a:txBody>
                    <a:bodyPr/>
                    <a:lstStyle/>
                    <a:p>
                      <a:r>
                        <a:rPr lang="en-US" sz="2000" dirty="0" smtClean="0">
                          <a:latin typeface="Adobe Garamond Pro Bold" pitchFamily="18" charset="0"/>
                        </a:rPr>
                        <a:t>Mood</a:t>
                      </a:r>
                      <a:endParaRPr lang="en-US" sz="2000" dirty="0">
                        <a:latin typeface="Adobe Garamond Pro Bold"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Adobe Garamond Pro Bold" pitchFamily="18" charset="0"/>
                          <a:ea typeface="+mn-ea"/>
                          <a:cs typeface="+mn-cs"/>
                        </a:rPr>
                        <a:t>Cheerful, happy </a:t>
                      </a:r>
                      <a:r>
                        <a:rPr kumimoji="0" lang="en-US" sz="2000" kern="1200" baseline="0" dirty="0" smtClean="0">
                          <a:solidFill>
                            <a:schemeClr val="dk1"/>
                          </a:solidFill>
                          <a:latin typeface="Adobe Garamond Pro Bold" pitchFamily="18" charset="0"/>
                          <a:ea typeface="+mn-ea"/>
                          <a:cs typeface="+mn-cs"/>
                        </a:rPr>
                        <a:t>V/S </a:t>
                      </a:r>
                      <a:r>
                        <a:rPr kumimoji="0" lang="en-US" sz="2000" kern="1200" baseline="0" dirty="0" smtClean="0">
                          <a:solidFill>
                            <a:schemeClr val="dk1"/>
                          </a:solidFill>
                          <a:latin typeface="Adobe Garamond Pro Bold" pitchFamily="18" charset="0"/>
                          <a:ea typeface="+mn-ea"/>
                          <a:cs typeface="+mn-cs"/>
                        </a:rPr>
                        <a:t>serious, </a:t>
                      </a:r>
                      <a:r>
                        <a:rPr kumimoji="0" lang="en-US" sz="2000" kern="1200" baseline="0" dirty="0" smtClean="0">
                          <a:solidFill>
                            <a:schemeClr val="dk1"/>
                          </a:solidFill>
                          <a:latin typeface="Adobe Garamond Pro Bold" pitchFamily="18" charset="0"/>
                          <a:ea typeface="+mn-ea"/>
                          <a:cs typeface="+mn-cs"/>
                        </a:rPr>
                        <a:t>sad</a:t>
                      </a:r>
                      <a:endParaRPr kumimoji="0" lang="en-US" sz="2000" kern="1200" baseline="0" dirty="0" smtClean="0">
                        <a:solidFill>
                          <a:schemeClr val="dk1"/>
                        </a:solidFill>
                        <a:latin typeface="Adobe Garamond Pro Bold" pitchFamily="18" charset="0"/>
                        <a:ea typeface="+mn-ea"/>
                        <a:cs typeface="+mn-cs"/>
                      </a:endParaRPr>
                    </a:p>
                  </a:txBody>
                  <a:tcPr/>
                </a:tc>
              </a:tr>
              <a:tr h="410678">
                <a:tc>
                  <a:txBody>
                    <a:bodyPr/>
                    <a:lstStyle/>
                    <a:p>
                      <a:r>
                        <a:rPr lang="en-US" sz="2000" dirty="0" smtClean="0">
                          <a:latin typeface="Adobe Garamond Pro Bold" pitchFamily="18" charset="0"/>
                        </a:rPr>
                        <a:t>Persistence</a:t>
                      </a:r>
                      <a:endParaRPr lang="en-US" sz="2000" dirty="0">
                        <a:latin typeface="Adobe Garamond Pro Bold"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Adobe Garamond Pro Bold" pitchFamily="18" charset="0"/>
                          <a:ea typeface="+mn-ea"/>
                          <a:cs typeface="+mn-cs"/>
                        </a:rPr>
                        <a:t>Sticks to tasks </a:t>
                      </a:r>
                      <a:r>
                        <a:rPr kumimoji="0" lang="en-US" sz="2000" kern="1200" baseline="0" dirty="0" smtClean="0">
                          <a:solidFill>
                            <a:schemeClr val="dk1"/>
                          </a:solidFill>
                          <a:latin typeface="Adobe Garamond Pro Bold" pitchFamily="18" charset="0"/>
                          <a:ea typeface="+mn-ea"/>
                          <a:cs typeface="+mn-cs"/>
                        </a:rPr>
                        <a:t>V/S easily </a:t>
                      </a:r>
                      <a:r>
                        <a:rPr kumimoji="0" lang="en-US" sz="2000" kern="1200" baseline="0" dirty="0" smtClean="0">
                          <a:solidFill>
                            <a:schemeClr val="dk1"/>
                          </a:solidFill>
                          <a:latin typeface="Adobe Garamond Pro Bold" pitchFamily="18" charset="0"/>
                          <a:ea typeface="+mn-ea"/>
                          <a:cs typeface="+mn-cs"/>
                        </a:rPr>
                        <a:t>gives up</a:t>
                      </a:r>
                    </a:p>
                  </a:txBody>
                  <a:tcPr/>
                </a:tc>
              </a:tr>
              <a:tr h="506047">
                <a:tc>
                  <a:txBody>
                    <a:bodyPr/>
                    <a:lstStyle/>
                    <a:p>
                      <a:r>
                        <a:rPr lang="en-US" sz="2000" dirty="0" smtClean="0">
                          <a:latin typeface="Adobe Garamond Pro Bold" pitchFamily="18" charset="0"/>
                        </a:rPr>
                        <a:t>Regularity</a:t>
                      </a:r>
                      <a:endParaRPr lang="en-US" sz="2000" dirty="0">
                        <a:latin typeface="Adobe Garamond Pro Bold" pitchFamily="18" charset="0"/>
                      </a:endParaRPr>
                    </a:p>
                  </a:txBody>
                  <a:tcPr/>
                </a:tc>
                <a:tc>
                  <a:txBody>
                    <a:bodyPr/>
                    <a:lstStyle/>
                    <a:p>
                      <a:pPr marL="0" algn="l" rtl="0" eaLnBrk="1" latinLnBrk="0" hangingPunct="1"/>
                      <a:r>
                        <a:rPr kumimoji="0" lang="en-US" sz="2000" kern="1200" baseline="0" dirty="0" smtClean="0">
                          <a:solidFill>
                            <a:schemeClr val="dk1"/>
                          </a:solidFill>
                          <a:latin typeface="Adobe Garamond Pro Bold" pitchFamily="18" charset="0"/>
                          <a:ea typeface="+mn-ea"/>
                          <a:cs typeface="+mn-cs"/>
                        </a:rPr>
                        <a:t>Demonstrates patterns of behavior </a:t>
                      </a:r>
                      <a:r>
                        <a:rPr kumimoji="0" lang="en-US" sz="2000" kern="1200" baseline="0" dirty="0" smtClean="0">
                          <a:solidFill>
                            <a:schemeClr val="dk1"/>
                          </a:solidFill>
                          <a:latin typeface="Adobe Garamond Pro Bold" pitchFamily="18" charset="0"/>
                          <a:ea typeface="+mn-ea"/>
                          <a:cs typeface="+mn-cs"/>
                        </a:rPr>
                        <a:t>V/S </a:t>
                      </a:r>
                      <a:r>
                        <a:rPr kumimoji="0" lang="en-US" sz="2000" kern="1200" baseline="0" dirty="0" smtClean="0">
                          <a:solidFill>
                            <a:schemeClr val="dk1"/>
                          </a:solidFill>
                          <a:latin typeface="Adobe Garamond Pro Bold" pitchFamily="18" charset="0"/>
                          <a:ea typeface="+mn-ea"/>
                          <a:cs typeface="+mn-cs"/>
                        </a:rPr>
                        <a:t>random activity</a:t>
                      </a:r>
                      <a:endParaRPr kumimoji="0" lang="en-US" sz="2000" kern="1200" baseline="0" dirty="0">
                        <a:solidFill>
                          <a:schemeClr val="dk1"/>
                        </a:solidFill>
                        <a:latin typeface="Adobe Garamond Pro Bold" pitchFamily="18" charset="0"/>
                        <a:ea typeface="+mn-ea"/>
                        <a:cs typeface="+mn-cs"/>
                      </a:endParaRPr>
                    </a:p>
                  </a:txBody>
                  <a:tcPr/>
                </a:tc>
              </a:tr>
            </a:tbl>
          </a:graphicData>
        </a:graphic>
      </p:graphicFrame>
    </p:spTree>
    <p:extLst>
      <p:ext uri="{BB962C8B-B14F-4D97-AF65-F5344CB8AC3E}">
        <p14:creationId xmlns="" xmlns:p14="http://schemas.microsoft.com/office/powerpoint/2010/main" val="157130682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610600" cy="990600"/>
          </a:xfrm>
        </p:spPr>
        <p:txBody>
          <a:bodyPr>
            <a:normAutofit fontScale="90000"/>
          </a:bodyPr>
          <a:lstStyle/>
          <a:p>
            <a:pPr lvl="1" algn="ctr" fontAlgn="auto">
              <a:spcBef>
                <a:spcPts val="0"/>
              </a:spcBef>
              <a:spcAft>
                <a:spcPts val="0"/>
              </a:spcAft>
              <a:defRPr/>
            </a:pP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2400" b="1" dirty="0" smtClean="0">
                <a:solidFill>
                  <a:sysClr val="windowText" lastClr="000000"/>
                </a:solidFill>
              </a:rPr>
              <a:t/>
            </a:r>
            <a:br>
              <a:rPr lang="en-US" sz="2400" b="1" dirty="0" smtClean="0">
                <a:solidFill>
                  <a:sysClr val="windowText" lastClr="000000"/>
                </a:solidFill>
              </a:rPr>
            </a:br>
            <a:r>
              <a:rPr lang="en-US" sz="2400" b="1" dirty="0">
                <a:solidFill>
                  <a:sysClr val="windowText" lastClr="000000"/>
                </a:solidFill>
              </a:rPr>
              <a:t/>
            </a:r>
            <a:br>
              <a:rPr lang="en-US" sz="2400" b="1" dirty="0">
                <a:solidFill>
                  <a:sysClr val="windowText" lastClr="000000"/>
                </a:solidFill>
              </a:rPr>
            </a:br>
            <a:r>
              <a:rPr lang="en-US" sz="2400" b="1" dirty="0" smtClean="0">
                <a:solidFill>
                  <a:sysClr val="windowText" lastClr="000000"/>
                </a:solidFill>
              </a:rPr>
              <a:t/>
            </a:r>
            <a:br>
              <a:rPr lang="en-US" sz="2400" b="1" dirty="0" smtClean="0">
                <a:solidFill>
                  <a:sysClr val="windowText" lastClr="000000"/>
                </a:solidFill>
              </a:rPr>
            </a:br>
            <a:r>
              <a:rPr lang="en-US" dirty="0" smtClean="0">
                <a:latin typeface="Constantia" pitchFamily="18" charset="0"/>
              </a:rPr>
              <a:t> </a:t>
            </a:r>
            <a:r>
              <a:rPr lang="en-US" sz="3600" dirty="0" smtClean="0">
                <a:latin typeface="Constantia" pitchFamily="18" charset="0"/>
              </a:rPr>
              <a:t>Bowlby’s Attachment Theory</a:t>
            </a:r>
            <a:br>
              <a:rPr lang="en-US" sz="3600" dirty="0" smtClean="0">
                <a:latin typeface="Constantia" pitchFamily="18" charset="0"/>
              </a:rPr>
            </a:br>
            <a:r>
              <a:rPr lang="en-US" sz="2400" dirty="0">
                <a:latin typeface="Constantia" pitchFamily="18" charset="0"/>
              </a:rPr>
              <a:t/>
            </a:r>
            <a:br>
              <a:rPr lang="en-US" sz="2400" dirty="0">
                <a:latin typeface="Constantia" pitchFamily="18" charset="0"/>
              </a:rPr>
            </a:br>
            <a:r>
              <a:rPr lang="en-US" sz="2800" dirty="0" smtClean="0"/>
              <a:t/>
            </a:r>
            <a:br>
              <a:rPr lang="en-US" sz="2800" dirty="0" smtClean="0"/>
            </a:b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800" b="1" dirty="0">
                <a:solidFill>
                  <a:sysClr val="windowText" lastClr="000000"/>
                </a:solidFill>
                <a:latin typeface="Cooper Black"/>
              </a:rPr>
              <a:t> </a:t>
            </a:r>
          </a:p>
        </p:txBody>
      </p:sp>
      <p:sp>
        <p:nvSpPr>
          <p:cNvPr id="101378" name="Content Placeholder 2"/>
          <p:cNvSpPr>
            <a:spLocks noGrp="1"/>
          </p:cNvSpPr>
          <p:nvPr>
            <p:ph sz="quarter" idx="1"/>
          </p:nvPr>
        </p:nvSpPr>
        <p:spPr>
          <a:xfrm>
            <a:off x="228600" y="1676400"/>
            <a:ext cx="8534400" cy="4876800"/>
          </a:xfrm>
        </p:spPr>
        <p:txBody>
          <a:bodyPr/>
          <a:lstStyle/>
          <a:p>
            <a:r>
              <a:rPr lang="en-US" sz="2400" b="1" dirty="0" smtClean="0">
                <a:latin typeface="Constantia" panose="02030602050306030303" pitchFamily="18" charset="0"/>
              </a:rPr>
              <a:t>Attachment</a:t>
            </a:r>
            <a:r>
              <a:rPr lang="en-US" sz="2400" dirty="0" smtClean="0">
                <a:latin typeface="Constantia" panose="02030602050306030303" pitchFamily="18" charset="0"/>
              </a:rPr>
              <a:t> is the strong emotional bonds to others</a:t>
            </a:r>
          </a:p>
          <a:p>
            <a:r>
              <a:rPr lang="en-US" sz="2400" dirty="0" smtClean="0">
                <a:latin typeface="Constantia" panose="02030602050306030303" pitchFamily="18" charset="0"/>
              </a:rPr>
              <a:t>humans </a:t>
            </a:r>
            <a:r>
              <a:rPr lang="en-US" sz="2400" dirty="0">
                <a:latin typeface="Constantia" panose="02030602050306030303" pitchFamily="18" charset="0"/>
              </a:rPr>
              <a:t>have an essential need for </a:t>
            </a:r>
            <a:r>
              <a:rPr lang="en-US" sz="2400" b="1" dirty="0" smtClean="0">
                <a:latin typeface="Constantia" panose="02030602050306030303" pitchFamily="18" charset="0"/>
              </a:rPr>
              <a:t>attachment either young or old,</a:t>
            </a:r>
            <a:endParaRPr lang="en-US" sz="2400" b="1" dirty="0">
              <a:latin typeface="Constantia" panose="02030602050306030303" pitchFamily="18" charset="0"/>
            </a:endParaRPr>
          </a:p>
          <a:p>
            <a:r>
              <a:rPr lang="en-US" sz="2400" dirty="0" smtClean="0">
                <a:latin typeface="Constantia" panose="02030602050306030303" pitchFamily="18" charset="0"/>
              </a:rPr>
              <a:t> Infant–caregiver </a:t>
            </a:r>
            <a:r>
              <a:rPr lang="en-US" sz="2400" dirty="0">
                <a:latin typeface="Constantia" panose="02030602050306030303" pitchFamily="18" charset="0"/>
              </a:rPr>
              <a:t>relationship is the first such attachment. </a:t>
            </a:r>
            <a:r>
              <a:rPr lang="en-US" sz="2400" dirty="0" smtClean="0">
                <a:latin typeface="Constantia" panose="02030602050306030303" pitchFamily="18" charset="0"/>
              </a:rPr>
              <a:t> Attachment serves </a:t>
            </a:r>
            <a:r>
              <a:rPr lang="en-US" sz="2400" dirty="0">
                <a:latin typeface="Constantia" panose="02030602050306030303" pitchFamily="18" charset="0"/>
              </a:rPr>
              <a:t>as a </a:t>
            </a:r>
            <a:r>
              <a:rPr lang="en-US" sz="2400" b="1" i="1" dirty="0">
                <a:latin typeface="Constantia" panose="02030602050306030303" pitchFamily="18" charset="0"/>
              </a:rPr>
              <a:t>protective or </a:t>
            </a:r>
            <a:r>
              <a:rPr lang="en-US" sz="2400" b="1" i="1" dirty="0" smtClean="0">
                <a:latin typeface="Constantia" panose="02030602050306030303" pitchFamily="18" charset="0"/>
              </a:rPr>
              <a:t>survival </a:t>
            </a:r>
            <a:r>
              <a:rPr lang="en-US" sz="2400" dirty="0" smtClean="0">
                <a:latin typeface="Constantia" panose="02030602050306030303" pitchFamily="18" charset="0"/>
              </a:rPr>
              <a:t>mechanism </a:t>
            </a:r>
            <a:r>
              <a:rPr lang="en-US" sz="2400" dirty="0">
                <a:latin typeface="Constantia" panose="02030602050306030303" pitchFamily="18" charset="0"/>
              </a:rPr>
              <a:t>for the infant. </a:t>
            </a:r>
            <a:endParaRPr lang="en-US" sz="2400" dirty="0" smtClean="0">
              <a:latin typeface="Constantia" panose="02030602050306030303" pitchFamily="18" charset="0"/>
            </a:endParaRPr>
          </a:p>
          <a:p>
            <a:r>
              <a:rPr lang="en-US" sz="2400" dirty="0" smtClean="0">
                <a:latin typeface="Constantia" panose="02030602050306030303" pitchFamily="18" charset="0"/>
              </a:rPr>
              <a:t>Characteristics </a:t>
            </a:r>
            <a:r>
              <a:rPr lang="en-US" sz="2400" dirty="0">
                <a:latin typeface="Constantia" panose="02030602050306030303" pitchFamily="18" charset="0"/>
              </a:rPr>
              <a:t>of Bowlby’s </a:t>
            </a:r>
            <a:r>
              <a:rPr lang="en-US" sz="2400" dirty="0" smtClean="0">
                <a:latin typeface="Constantia" panose="02030602050306030303" pitchFamily="18" charset="0"/>
              </a:rPr>
              <a:t>attachment theory include:</a:t>
            </a:r>
          </a:p>
          <a:p>
            <a:pPr lvl="1"/>
            <a:r>
              <a:rPr lang="en-US" sz="1700" dirty="0" smtClean="0">
                <a:latin typeface="Constantia" panose="02030602050306030303" pitchFamily="18" charset="0"/>
              </a:rPr>
              <a:t> </a:t>
            </a:r>
            <a:r>
              <a:rPr lang="en-US" sz="2000" dirty="0">
                <a:latin typeface="Constantia" panose="02030602050306030303" pitchFamily="18" charset="0"/>
              </a:rPr>
              <a:t>the desire to </a:t>
            </a:r>
            <a:r>
              <a:rPr lang="en-US" sz="2000" b="1" i="1" dirty="0">
                <a:latin typeface="Constantia" panose="02030602050306030303" pitchFamily="18" charset="0"/>
              </a:rPr>
              <a:t>be near </a:t>
            </a:r>
            <a:r>
              <a:rPr lang="en-US" sz="2000" dirty="0">
                <a:latin typeface="Constantia" panose="02030602050306030303" pitchFamily="18" charset="0"/>
              </a:rPr>
              <a:t>the attachment figure</a:t>
            </a:r>
            <a:r>
              <a:rPr lang="en-US" sz="2000" dirty="0" smtClean="0">
                <a:latin typeface="Constantia" panose="02030602050306030303" pitchFamily="18" charset="0"/>
              </a:rPr>
              <a:t>,</a:t>
            </a:r>
          </a:p>
          <a:p>
            <a:pPr lvl="1"/>
            <a:r>
              <a:rPr lang="en-US" sz="2000" dirty="0" smtClean="0">
                <a:latin typeface="Constantia" panose="02030602050306030303" pitchFamily="18" charset="0"/>
              </a:rPr>
              <a:t>return to </a:t>
            </a:r>
            <a:r>
              <a:rPr lang="en-US" sz="2000" dirty="0">
                <a:latin typeface="Constantia" panose="02030602050306030303" pitchFamily="18" charset="0"/>
              </a:rPr>
              <a:t>the attachment figure when </a:t>
            </a:r>
            <a:r>
              <a:rPr lang="en-US" sz="2000" b="1" i="1" dirty="0">
                <a:latin typeface="Constantia" panose="02030602050306030303" pitchFamily="18" charset="0"/>
              </a:rPr>
              <a:t>threatened or for </a:t>
            </a:r>
            <a:r>
              <a:rPr lang="en-US" sz="2000" b="1" i="1" dirty="0" smtClean="0">
                <a:latin typeface="Constantia" panose="02030602050306030303" pitchFamily="18" charset="0"/>
              </a:rPr>
              <a:t>comfort</a:t>
            </a:r>
          </a:p>
          <a:p>
            <a:pPr lvl="1"/>
            <a:r>
              <a:rPr lang="en-US" sz="2000" dirty="0" smtClean="0">
                <a:latin typeface="Constantia" panose="02030602050306030303" pitchFamily="18" charset="0"/>
              </a:rPr>
              <a:t>use of </a:t>
            </a:r>
            <a:r>
              <a:rPr lang="en-US" sz="2000" dirty="0">
                <a:latin typeface="Constantia" panose="02030602050306030303" pitchFamily="18" charset="0"/>
              </a:rPr>
              <a:t>the attachment figure as a security base from which the </a:t>
            </a:r>
            <a:r>
              <a:rPr lang="en-US" sz="2000" dirty="0" smtClean="0">
                <a:latin typeface="Constantia" panose="02030602050306030303" pitchFamily="18" charset="0"/>
              </a:rPr>
              <a:t>child can </a:t>
            </a:r>
            <a:r>
              <a:rPr lang="en-US" sz="2000" b="1" i="1" dirty="0">
                <a:latin typeface="Constantia" panose="02030602050306030303" pitchFamily="18" charset="0"/>
              </a:rPr>
              <a:t>explore</a:t>
            </a:r>
            <a:r>
              <a:rPr lang="en-US" sz="2000" dirty="0">
                <a:latin typeface="Constantia" panose="02030602050306030303" pitchFamily="18" charset="0"/>
              </a:rPr>
              <a:t> the surrounding environment</a:t>
            </a:r>
            <a:r>
              <a:rPr lang="en-US" sz="2000" dirty="0" smtClean="0">
                <a:latin typeface="Constantia" panose="02030602050306030303" pitchFamily="18" charset="0"/>
              </a:rPr>
              <a:t>,</a:t>
            </a:r>
          </a:p>
          <a:p>
            <a:pPr lvl="1"/>
            <a:r>
              <a:rPr lang="en-US" sz="2000" dirty="0" smtClean="0">
                <a:latin typeface="Constantia" panose="02030602050306030303" pitchFamily="18" charset="0"/>
              </a:rPr>
              <a:t>expression </a:t>
            </a:r>
            <a:r>
              <a:rPr lang="en-US" sz="2000" dirty="0">
                <a:latin typeface="Constantia" panose="02030602050306030303" pitchFamily="18" charset="0"/>
              </a:rPr>
              <a:t>of </a:t>
            </a:r>
            <a:r>
              <a:rPr lang="en-US" sz="2000" dirty="0" smtClean="0">
                <a:latin typeface="Constantia" panose="02030602050306030303" pitchFamily="18" charset="0"/>
              </a:rPr>
              <a:t>anxiety (</a:t>
            </a:r>
            <a:r>
              <a:rPr lang="en-US" sz="2000" b="1" i="1" dirty="0">
                <a:latin typeface="Constantia" panose="02030602050306030303" pitchFamily="18" charset="0"/>
              </a:rPr>
              <a:t>separation anxiety</a:t>
            </a:r>
            <a:r>
              <a:rPr lang="en-US" sz="2000" dirty="0">
                <a:latin typeface="Constantia" panose="02030602050306030303" pitchFamily="18" charset="0"/>
              </a:rPr>
              <a:t>) when the attachment figure is </a:t>
            </a:r>
            <a:r>
              <a:rPr lang="en-US" sz="2000" dirty="0" smtClean="0">
                <a:latin typeface="Constantia" panose="02030602050306030303" pitchFamily="18" charset="0"/>
              </a:rPr>
              <a:t>absent</a:t>
            </a:r>
          </a:p>
          <a:p>
            <a:endParaRPr lang="en-US" sz="2800" dirty="0" smtClean="0">
              <a:latin typeface="Constantia" pitchFamily="18" charset="0"/>
            </a:endParaRPr>
          </a:p>
          <a:p>
            <a:pPr lvl="1"/>
            <a:endParaRPr lang="en-US" sz="2200" dirty="0" smtClean="0">
              <a:latin typeface="Constantia" pitchFamily="18" charset="0"/>
            </a:endParaRPr>
          </a:p>
          <a:p>
            <a:pPr lvl="2"/>
            <a:endParaRPr lang="en-US" sz="2200" dirty="0">
              <a:latin typeface="Constantia" pitchFamily="18" charset="0"/>
            </a:endParaRPr>
          </a:p>
        </p:txBody>
      </p:sp>
    </p:spTree>
    <p:extLst>
      <p:ext uri="{BB962C8B-B14F-4D97-AF65-F5344CB8AC3E}">
        <p14:creationId xmlns="" xmlns:p14="http://schemas.microsoft.com/office/powerpoint/2010/main" val="163867191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610600" cy="990600"/>
          </a:xfrm>
        </p:spPr>
        <p:txBody>
          <a:bodyPr>
            <a:normAutofit fontScale="90000"/>
          </a:bodyPr>
          <a:lstStyle/>
          <a:p>
            <a:pPr lvl="1" algn="ctr" fontAlgn="auto">
              <a:spcBef>
                <a:spcPts val="0"/>
              </a:spcBef>
              <a:spcAft>
                <a:spcPts val="0"/>
              </a:spcAft>
              <a:defRPr/>
            </a:pP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2400" b="1" dirty="0" smtClean="0">
                <a:solidFill>
                  <a:sysClr val="windowText" lastClr="000000"/>
                </a:solidFill>
              </a:rPr>
              <a:t/>
            </a:r>
            <a:br>
              <a:rPr lang="en-US" sz="2400" b="1" dirty="0" smtClean="0">
                <a:solidFill>
                  <a:sysClr val="windowText" lastClr="000000"/>
                </a:solidFill>
              </a:rPr>
            </a:br>
            <a:r>
              <a:rPr lang="en-US" sz="2400" b="1" dirty="0">
                <a:solidFill>
                  <a:sysClr val="windowText" lastClr="000000"/>
                </a:solidFill>
              </a:rPr>
              <a:t/>
            </a:r>
            <a:br>
              <a:rPr lang="en-US" sz="2400" b="1" dirty="0">
                <a:solidFill>
                  <a:sysClr val="windowText" lastClr="000000"/>
                </a:solidFill>
              </a:rPr>
            </a:br>
            <a:r>
              <a:rPr lang="en-US" sz="2400" b="1" i="1" dirty="0" smtClean="0">
                <a:latin typeface="Constantia" panose="02030602050306030303" pitchFamily="18" charset="0"/>
              </a:rPr>
              <a:t> </a:t>
            </a:r>
            <a:r>
              <a:rPr lang="en-US" sz="4000" b="1" i="1" dirty="0" smtClean="0">
                <a:solidFill>
                  <a:schemeClr val="tx1"/>
                </a:solidFill>
                <a:latin typeface="Constantia" panose="02030602050306030303" pitchFamily="18" charset="0"/>
              </a:rPr>
              <a:t>Separation Anxiety </a:t>
            </a:r>
            <a:r>
              <a:rPr lang="en-US" sz="3600" dirty="0" smtClean="0">
                <a:latin typeface="Constantia" pitchFamily="18" charset="0"/>
              </a:rPr>
              <a:t/>
            </a:r>
            <a:br>
              <a:rPr lang="en-US" sz="3600" dirty="0" smtClean="0">
                <a:latin typeface="Constantia" pitchFamily="18" charset="0"/>
              </a:rPr>
            </a:br>
            <a:r>
              <a:rPr lang="en-US" sz="2400" dirty="0">
                <a:latin typeface="Constantia" pitchFamily="18" charset="0"/>
              </a:rPr>
              <a:t/>
            </a:r>
            <a:br>
              <a:rPr lang="en-US" sz="2400" dirty="0">
                <a:latin typeface="Constantia" pitchFamily="18" charset="0"/>
              </a:rPr>
            </a:br>
            <a:r>
              <a:rPr lang="en-US" sz="2800" dirty="0" smtClean="0"/>
              <a:t/>
            </a:r>
            <a:br>
              <a:rPr lang="en-US" sz="2800" dirty="0" smtClean="0"/>
            </a:b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800" b="1" dirty="0">
                <a:solidFill>
                  <a:sysClr val="windowText" lastClr="000000"/>
                </a:solidFill>
                <a:latin typeface="Cooper Black"/>
              </a:rPr>
              <a:t> </a:t>
            </a:r>
          </a:p>
        </p:txBody>
      </p:sp>
      <p:sp>
        <p:nvSpPr>
          <p:cNvPr id="101378" name="Content Placeholder 2"/>
          <p:cNvSpPr>
            <a:spLocks noGrp="1"/>
          </p:cNvSpPr>
          <p:nvPr>
            <p:ph sz="quarter" idx="1"/>
          </p:nvPr>
        </p:nvSpPr>
        <p:spPr>
          <a:xfrm>
            <a:off x="152400" y="1676400"/>
            <a:ext cx="8839200" cy="4876800"/>
          </a:xfrm>
        </p:spPr>
        <p:txBody>
          <a:bodyPr/>
          <a:lstStyle/>
          <a:p>
            <a:r>
              <a:rPr lang="en-US" sz="2400" dirty="0" smtClean="0">
                <a:latin typeface="Constantia" panose="02030602050306030303" pitchFamily="18" charset="0"/>
              </a:rPr>
              <a:t>Separation anxiety</a:t>
            </a:r>
          </a:p>
          <a:p>
            <a:pPr lvl="1"/>
            <a:r>
              <a:rPr lang="en-US" sz="2100" dirty="0" smtClean="0">
                <a:latin typeface="Constantia" panose="02030602050306030303" pitchFamily="18" charset="0"/>
              </a:rPr>
              <a:t> </a:t>
            </a:r>
            <a:r>
              <a:rPr lang="en-US" sz="2100" dirty="0" smtClean="0">
                <a:latin typeface="Constantia" panose="02030602050306030303" pitchFamily="18" charset="0"/>
              </a:rPr>
              <a:t>can be </a:t>
            </a:r>
            <a:r>
              <a:rPr lang="en-US" sz="2100" dirty="0" smtClean="0">
                <a:latin typeface="Constantia" panose="02030602050306030303" pitchFamily="18" charset="0"/>
              </a:rPr>
              <a:t>manifested </a:t>
            </a:r>
            <a:r>
              <a:rPr lang="en-US" sz="2100" dirty="0" smtClean="0">
                <a:latin typeface="Constantia" panose="02030602050306030303" pitchFamily="18" charset="0"/>
              </a:rPr>
              <a:t>by crying, fussing</a:t>
            </a:r>
            <a:r>
              <a:rPr lang="en-US" sz="2100" dirty="0" smtClean="0">
                <a:latin typeface="Constantia" panose="02030602050306030303" pitchFamily="18" charset="0"/>
              </a:rPr>
              <a:t>, </a:t>
            </a:r>
            <a:r>
              <a:rPr lang="en-US" sz="2100" dirty="0" smtClean="0">
                <a:latin typeface="Constantia" panose="02030602050306030303" pitchFamily="18" charset="0"/>
              </a:rPr>
              <a:t>screaming  and have tantrums, refuse to leave their </a:t>
            </a:r>
            <a:r>
              <a:rPr lang="en-US" sz="2100" dirty="0" smtClean="0">
                <a:latin typeface="Constantia" panose="02030602050306030303" pitchFamily="18" charset="0"/>
              </a:rPr>
              <a:t>parents</a:t>
            </a:r>
            <a:endParaRPr lang="en-US" sz="2100" dirty="0" smtClean="0">
              <a:latin typeface="Constantia" panose="02030602050306030303" pitchFamily="18" charset="0"/>
            </a:endParaRPr>
          </a:p>
          <a:p>
            <a:pPr lvl="1"/>
            <a:r>
              <a:rPr lang="en-US" sz="2100" dirty="0" smtClean="0">
                <a:latin typeface="Constantia" panose="02030602050306030303" pitchFamily="18" charset="0"/>
              </a:rPr>
              <a:t> is </a:t>
            </a:r>
            <a:r>
              <a:rPr lang="en-US" sz="2100" dirty="0" smtClean="0">
                <a:latin typeface="Constantia" panose="02030602050306030303" pitchFamily="18" charset="0"/>
              </a:rPr>
              <a:t>a normal stage of development and typically begins at about 8 mo, peaks in intensity between 10 and 18 mo, and generally resolves by 24 </a:t>
            </a:r>
            <a:r>
              <a:rPr lang="en-US" sz="2100" dirty="0" smtClean="0">
                <a:latin typeface="Constantia" panose="02030602050306030303" pitchFamily="18" charset="0"/>
              </a:rPr>
              <a:t>months. </a:t>
            </a:r>
            <a:endParaRPr lang="en-US" sz="2100" dirty="0" smtClean="0">
              <a:latin typeface="Constantia" panose="02030602050306030303" pitchFamily="18" charset="0"/>
            </a:endParaRPr>
          </a:p>
          <a:p>
            <a:pPr lvl="1"/>
            <a:r>
              <a:rPr lang="en-US" sz="2100" dirty="0" smtClean="0">
                <a:latin typeface="Constantia" panose="02030602050306030303" pitchFamily="18" charset="0"/>
              </a:rPr>
              <a:t>If it persists beyond age 2, separation anxiety may or may not be a problem depending how much it interferes with the child's development.</a:t>
            </a:r>
          </a:p>
          <a:p>
            <a:pPr lvl="1"/>
            <a:r>
              <a:rPr lang="en-US" sz="2100" dirty="0" smtClean="0"/>
              <a:t> </a:t>
            </a:r>
            <a:r>
              <a:rPr lang="en-US" sz="2100" dirty="0" smtClean="0">
                <a:latin typeface="Constantia" panose="02030602050306030303" pitchFamily="18" charset="0"/>
              </a:rPr>
              <a:t>For children, feeling some fear when they leave for preschool or kindergarten is normal this feeling will fade gradually.  </a:t>
            </a:r>
            <a:r>
              <a:rPr lang="en-US" sz="2100" dirty="0" smtClean="0">
                <a:latin typeface="Constantia" panose="02030602050306030303" pitchFamily="18" charset="0"/>
              </a:rPr>
              <a:t>While excessive fear of separation that inhibits a child from going to preschool and interacting with other kids  could be diagnosed as separation anxiety disorder which needs therapy.  </a:t>
            </a:r>
            <a:endParaRPr lang="en-US" sz="2100" dirty="0">
              <a:latin typeface="Constantia" panose="02030602050306030303" pitchFamily="18" charset="0"/>
            </a:endParaRPr>
          </a:p>
        </p:txBody>
      </p:sp>
    </p:spTree>
    <p:extLst>
      <p:ext uri="{BB962C8B-B14F-4D97-AF65-F5344CB8AC3E}">
        <p14:creationId xmlns="" xmlns:p14="http://schemas.microsoft.com/office/powerpoint/2010/main" val="163867191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610600" cy="990600"/>
          </a:xfrm>
        </p:spPr>
        <p:txBody>
          <a:bodyPr>
            <a:normAutofit fontScale="90000"/>
          </a:bodyPr>
          <a:lstStyle/>
          <a:p>
            <a:pPr lvl="1" algn="ctr" fontAlgn="auto">
              <a:spcBef>
                <a:spcPts val="0"/>
              </a:spcBef>
              <a:spcAft>
                <a:spcPts val="0"/>
              </a:spcAft>
              <a:defRPr/>
            </a:pP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2400" b="1" dirty="0" smtClean="0">
                <a:solidFill>
                  <a:sysClr val="windowText" lastClr="000000"/>
                </a:solidFill>
              </a:rPr>
              <a:t/>
            </a:r>
            <a:br>
              <a:rPr lang="en-US" sz="2400" b="1" dirty="0" smtClean="0">
                <a:solidFill>
                  <a:sysClr val="windowText" lastClr="000000"/>
                </a:solidFill>
              </a:rPr>
            </a:br>
            <a:r>
              <a:rPr lang="en-US" sz="2400" b="1" dirty="0">
                <a:solidFill>
                  <a:sysClr val="windowText" lastClr="000000"/>
                </a:solidFill>
              </a:rPr>
              <a:t/>
            </a:r>
            <a:br>
              <a:rPr lang="en-US" sz="2400" b="1" dirty="0">
                <a:solidFill>
                  <a:sysClr val="windowText" lastClr="000000"/>
                </a:solidFill>
              </a:rPr>
            </a:br>
            <a:r>
              <a:rPr lang="en-US" sz="2400" b="1" i="1" dirty="0" smtClean="0">
                <a:latin typeface="Constantia" panose="02030602050306030303" pitchFamily="18" charset="0"/>
              </a:rPr>
              <a:t> </a:t>
            </a:r>
            <a:r>
              <a:rPr lang="en-US" sz="4000" b="1" i="1" dirty="0" smtClean="0">
                <a:solidFill>
                  <a:schemeClr val="tx1"/>
                </a:solidFill>
                <a:latin typeface="Constantia" panose="02030602050306030303" pitchFamily="18" charset="0"/>
              </a:rPr>
              <a:t>Stranger anxiety </a:t>
            </a:r>
            <a:r>
              <a:rPr lang="en-US" sz="4000" b="1" i="1" dirty="0" smtClean="0">
                <a:solidFill>
                  <a:schemeClr val="tx1"/>
                </a:solidFill>
                <a:latin typeface="Constantia" panose="02030602050306030303" pitchFamily="18" charset="0"/>
              </a:rPr>
              <a:t> </a:t>
            </a:r>
            <a:r>
              <a:rPr lang="en-US" sz="3600" dirty="0" smtClean="0">
                <a:latin typeface="Constantia" pitchFamily="18" charset="0"/>
              </a:rPr>
              <a:t/>
            </a:r>
            <a:br>
              <a:rPr lang="en-US" sz="3600" dirty="0" smtClean="0">
                <a:latin typeface="Constantia" pitchFamily="18" charset="0"/>
              </a:rPr>
            </a:br>
            <a:r>
              <a:rPr lang="en-US" sz="2400" dirty="0">
                <a:latin typeface="Constantia" pitchFamily="18" charset="0"/>
              </a:rPr>
              <a:t/>
            </a:r>
            <a:br>
              <a:rPr lang="en-US" sz="2400" dirty="0">
                <a:latin typeface="Constantia" pitchFamily="18" charset="0"/>
              </a:rPr>
            </a:br>
            <a:r>
              <a:rPr lang="en-US" sz="2800" dirty="0" smtClean="0"/>
              <a:t/>
            </a:r>
            <a:br>
              <a:rPr lang="en-US" sz="2800" dirty="0" smtClean="0"/>
            </a:b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800" b="1" dirty="0">
                <a:solidFill>
                  <a:sysClr val="windowText" lastClr="000000"/>
                </a:solidFill>
                <a:latin typeface="Cooper Black"/>
              </a:rPr>
              <a:t> </a:t>
            </a:r>
          </a:p>
        </p:txBody>
      </p:sp>
      <p:sp>
        <p:nvSpPr>
          <p:cNvPr id="101378" name="Content Placeholder 2"/>
          <p:cNvSpPr>
            <a:spLocks noGrp="1"/>
          </p:cNvSpPr>
          <p:nvPr>
            <p:ph sz="quarter" idx="1"/>
          </p:nvPr>
        </p:nvSpPr>
        <p:spPr>
          <a:xfrm>
            <a:off x="152400" y="1676400"/>
            <a:ext cx="8839200" cy="4876800"/>
          </a:xfrm>
        </p:spPr>
        <p:txBody>
          <a:bodyPr/>
          <a:lstStyle/>
          <a:p>
            <a:r>
              <a:rPr lang="en-US" sz="2800" dirty="0" smtClean="0">
                <a:latin typeface="Constantia" panose="02030602050306030303" pitchFamily="18" charset="0"/>
              </a:rPr>
              <a:t>Stranger anxiety </a:t>
            </a:r>
            <a:r>
              <a:rPr lang="en-US" sz="2800" dirty="0" smtClean="0">
                <a:latin typeface="Constantia" panose="02030602050306030303" pitchFamily="18" charset="0"/>
              </a:rPr>
              <a:t> </a:t>
            </a:r>
          </a:p>
          <a:p>
            <a:r>
              <a:rPr lang="en-US" sz="2400" dirty="0" smtClean="0">
                <a:latin typeface="Constantia" panose="02030602050306030303" pitchFamily="18" charset="0"/>
              </a:rPr>
              <a:t>Is manifested by crying when an unfamiliar person approaches.</a:t>
            </a:r>
          </a:p>
          <a:p>
            <a:r>
              <a:rPr lang="en-US" sz="2400" dirty="0" smtClean="0">
                <a:latin typeface="Constantia" panose="02030602050306030303" pitchFamily="18" charset="0"/>
              </a:rPr>
              <a:t> It is normal when it starts at about 8 to 9 mo and usually abates by age 2 yr. </a:t>
            </a:r>
          </a:p>
          <a:p>
            <a:r>
              <a:rPr lang="en-US" sz="2400" dirty="0" smtClean="0">
                <a:latin typeface="Constantia" panose="02030602050306030303" pitchFamily="18" charset="0"/>
              </a:rPr>
              <a:t>Stranger anxiety is linked with the infant's developmental task of distinguishing the familiar from the unfamiliar.</a:t>
            </a:r>
          </a:p>
          <a:p>
            <a:r>
              <a:rPr lang="en-US" sz="2400" dirty="0" smtClean="0">
                <a:latin typeface="Constantia" panose="02030602050306030303" pitchFamily="18" charset="0"/>
              </a:rPr>
              <a:t> Individual variation of duration and intensity of this anxiety is seen in children .  </a:t>
            </a:r>
            <a:endParaRPr lang="en-US" sz="2400" dirty="0" smtClean="0">
              <a:latin typeface="Constantia" panose="02030602050306030303" pitchFamily="18" charset="0"/>
            </a:endParaRPr>
          </a:p>
          <a:p>
            <a:r>
              <a:rPr lang="en-US" sz="2400" dirty="0" smtClean="0">
                <a:latin typeface="Constantia" panose="02030602050306030303" pitchFamily="18" charset="0"/>
              </a:rPr>
              <a:t>If the anxiety is great or  extended  for long time it </a:t>
            </a:r>
            <a:r>
              <a:rPr lang="en-US" sz="2400" dirty="0" smtClean="0">
                <a:latin typeface="Constantia" panose="02030602050306030303" pitchFamily="18" charset="0"/>
              </a:rPr>
              <a:t>may be a sign of more generalized anxiety and </a:t>
            </a:r>
            <a:r>
              <a:rPr lang="en-US" sz="2400" dirty="0" smtClean="0">
                <a:latin typeface="Constantia" panose="02030602050306030303" pitchFamily="18" charset="0"/>
              </a:rPr>
              <a:t> the child’s emotional state, family and parenting practices .  </a:t>
            </a:r>
            <a:endParaRPr lang="en-US" sz="2400" dirty="0" smtClean="0">
              <a:latin typeface="Constantia" panose="02030602050306030303" pitchFamily="18" charset="0"/>
            </a:endParaRPr>
          </a:p>
          <a:p>
            <a:r>
              <a:rPr lang="en-US" dirty="0" smtClean="0"/>
              <a:t/>
            </a:r>
            <a:br>
              <a:rPr lang="en-US" dirty="0" smtClean="0"/>
            </a:br>
            <a:endParaRPr lang="en-US" sz="2100" dirty="0">
              <a:latin typeface="Constantia" panose="02030602050306030303" pitchFamily="18" charset="0"/>
            </a:endParaRPr>
          </a:p>
        </p:txBody>
      </p:sp>
    </p:spTree>
    <p:extLst>
      <p:ext uri="{BB962C8B-B14F-4D97-AF65-F5344CB8AC3E}">
        <p14:creationId xmlns="" xmlns:p14="http://schemas.microsoft.com/office/powerpoint/2010/main" val="16386719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Growth and Development Theories: Psychosocial  Theories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pPr marL="0" indent="0">
              <a:buFont typeface="Wingdings" pitchFamily="2" charset="2"/>
              <a:buChar char="q"/>
            </a:pPr>
            <a:r>
              <a:rPr lang="en-US" sz="2400" dirty="0" smtClean="0">
                <a:latin typeface="Constantia" pitchFamily="18" charset="0"/>
              </a:rPr>
              <a:t> </a:t>
            </a:r>
            <a:r>
              <a:rPr lang="en-US" sz="3200" dirty="0" smtClean="0">
                <a:latin typeface="Constantia" pitchFamily="18" charset="0"/>
              </a:rPr>
              <a:t>Major theorists are:</a:t>
            </a:r>
          </a:p>
          <a:p>
            <a:endParaRPr lang="en-US" sz="2400" dirty="0">
              <a:latin typeface="Constantia" pitchFamily="18" charset="0"/>
            </a:endParaRPr>
          </a:p>
          <a:p>
            <a:r>
              <a:rPr lang="en-US" sz="2400" b="1" dirty="0" smtClean="0">
                <a:latin typeface="Constantia" pitchFamily="18" charset="0"/>
              </a:rPr>
              <a:t>Freud (1856–1939)</a:t>
            </a:r>
          </a:p>
          <a:p>
            <a:r>
              <a:rPr lang="en-US" sz="2400" b="1" dirty="0" smtClean="0">
                <a:latin typeface="Constantia" pitchFamily="18" charset="0"/>
              </a:rPr>
              <a:t>Erikson (1902–1994)</a:t>
            </a:r>
            <a:endParaRPr lang="en-US" sz="2400" b="1"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Psychosocial  Theories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Freud (1856–1939)</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Aspect of the personality  introduced by Freud the id, ego, and superego.  </a:t>
            </a:r>
            <a:r>
              <a:rPr lang="en-US" sz="2400" dirty="0" smtClean="0"/>
              <a:t> </a:t>
            </a:r>
            <a:endParaRPr lang="en-US" sz="2400" dirty="0" smtClean="0">
              <a:latin typeface="Constantia" pitchFamily="18" charset="0"/>
            </a:endParaRPr>
          </a:p>
          <a:p>
            <a:r>
              <a:rPr lang="en-US" sz="2400" dirty="0" smtClean="0">
                <a:latin typeface="Constantia" pitchFamily="18" charset="0"/>
              </a:rPr>
              <a:t>The </a:t>
            </a:r>
            <a:r>
              <a:rPr lang="en-US" sz="2400" b="1" i="1" dirty="0">
                <a:latin typeface="Constantia" pitchFamily="18" charset="0"/>
              </a:rPr>
              <a:t>id</a:t>
            </a:r>
            <a:r>
              <a:rPr lang="en-US" sz="2400" dirty="0" smtClean="0">
                <a:latin typeface="Constantia" pitchFamily="18" charset="0"/>
              </a:rPr>
              <a:t> resides in the unconscious,  seeks immediate pleasure and gratification. </a:t>
            </a:r>
          </a:p>
          <a:p>
            <a:r>
              <a:rPr lang="en-US" sz="2400" dirty="0" smtClean="0">
                <a:latin typeface="Constantia" pitchFamily="18" charset="0"/>
              </a:rPr>
              <a:t>The </a:t>
            </a:r>
            <a:r>
              <a:rPr lang="en-US" sz="2400" b="1" i="1" dirty="0" smtClean="0">
                <a:latin typeface="Constantia" pitchFamily="18" charset="0"/>
              </a:rPr>
              <a:t>ego</a:t>
            </a:r>
            <a:r>
              <a:rPr lang="en-US" sz="2400" dirty="0" smtClean="0">
                <a:latin typeface="Constantia" pitchFamily="18" charset="0"/>
              </a:rPr>
              <a:t>, the realistic part of the person, balances the gratification demands of the id with the limitations of social and physical circumstances.</a:t>
            </a:r>
          </a:p>
          <a:p>
            <a:r>
              <a:rPr lang="en-US" sz="2400" dirty="0" smtClean="0">
                <a:latin typeface="Constantia" pitchFamily="18" charset="0"/>
              </a:rPr>
              <a:t>The </a:t>
            </a:r>
            <a:r>
              <a:rPr lang="en-US" sz="2400" b="1" i="1" dirty="0">
                <a:latin typeface="Constantia" pitchFamily="18" charset="0"/>
              </a:rPr>
              <a:t>superego</a:t>
            </a:r>
            <a:r>
              <a:rPr lang="en-US" sz="2400" dirty="0" smtClean="0">
                <a:latin typeface="Constantia" pitchFamily="18" charset="0"/>
              </a:rPr>
              <a:t> contains the conscience and the </a:t>
            </a:r>
            <a:r>
              <a:rPr lang="en-US" sz="2400" b="1" i="1" dirty="0" smtClean="0">
                <a:latin typeface="Constantia" pitchFamily="18" charset="0"/>
              </a:rPr>
              <a:t>ego ideal</a:t>
            </a:r>
            <a:r>
              <a:rPr lang="en-US" sz="2400" dirty="0" smtClean="0">
                <a:latin typeface="Constantia" pitchFamily="18" charset="0"/>
              </a:rPr>
              <a:t>, comprises the standards of </a:t>
            </a:r>
            <a:r>
              <a:rPr lang="en-US" sz="2400" b="1" i="1" dirty="0" smtClean="0">
                <a:latin typeface="Constantia" pitchFamily="18" charset="0"/>
              </a:rPr>
              <a:t>perfection</a:t>
            </a:r>
            <a:r>
              <a:rPr lang="en-US" sz="2400" dirty="0" smtClean="0">
                <a:latin typeface="Constantia" pitchFamily="18" charset="0"/>
              </a:rPr>
              <a:t> toward which the individual strives</a:t>
            </a:r>
          </a:p>
          <a:p>
            <a:r>
              <a:rPr lang="en-US" sz="2400" dirty="0" smtClean="0">
                <a:latin typeface="Constantia" pitchFamily="18" charset="0"/>
              </a:rPr>
              <a:t> Human development is  motivated by a dynamic, psychic energy (</a:t>
            </a:r>
            <a:r>
              <a:rPr lang="en-US" sz="2400" b="1" i="1" dirty="0" smtClean="0">
                <a:latin typeface="Constantia" pitchFamily="18" charset="0"/>
              </a:rPr>
              <a:t>libido</a:t>
            </a:r>
            <a:r>
              <a:rPr lang="en-US" sz="2400" dirty="0" smtClean="0">
                <a:latin typeface="Constantia" pitchFamily="18" charset="0"/>
              </a:rPr>
              <a:t>).</a:t>
            </a:r>
          </a:p>
          <a:p>
            <a:endParaRPr lang="en-US" sz="2400" dirty="0">
              <a:latin typeface="Constantia" pitchFamily="18" charset="0"/>
            </a:endParaRP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Freud’s theory of psychosexual development </a:t>
            </a:r>
            <a:r>
              <a:rPr lang="en-US" sz="3700" b="1" dirty="0" smtClean="0">
                <a:solidFill>
                  <a:schemeClr val="tx1"/>
                </a:solidFill>
                <a:latin typeface="Constantia" pitchFamily="18" charset="0"/>
              </a:rPr>
              <a:t/>
            </a:r>
            <a:br>
              <a:rPr lang="en-US" sz="3700" b="1" dirty="0" smtClean="0">
                <a:solidFill>
                  <a:schemeClr val="tx1"/>
                </a:solidFill>
                <a:latin typeface="Constantia" pitchFamily="18" charset="0"/>
              </a:rPr>
            </a:br>
            <a:r>
              <a:rPr lang="en-US" sz="3100" b="1" dirty="0" smtClean="0">
                <a:solidFill>
                  <a:schemeClr val="tx1"/>
                </a:solidFill>
                <a:latin typeface="Constantia" pitchFamily="18" charset="0"/>
              </a:rPr>
              <a:t> (1856–1939)</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According to Freud’s theory the personality develops in five overlapping stages from </a:t>
            </a:r>
            <a:r>
              <a:rPr lang="en-US" sz="2400" b="1" i="1" dirty="0" smtClean="0">
                <a:latin typeface="Constantia" pitchFamily="18" charset="0"/>
              </a:rPr>
              <a:t>birth to adulthood</a:t>
            </a:r>
          </a:p>
          <a:p>
            <a:pPr lvl="1"/>
            <a:endParaRPr lang="en-US" sz="2400" dirty="0" smtClean="0">
              <a:latin typeface="Constantia" pitchFamily="18" charset="0"/>
            </a:endParaRPr>
          </a:p>
          <a:p>
            <a:pPr lvl="1"/>
            <a:r>
              <a:rPr lang="en-US" sz="2400" dirty="0" smtClean="0">
                <a:latin typeface="Constantia" pitchFamily="18" charset="0"/>
              </a:rPr>
              <a:t>Stages are: oral, anal, phallic, latency and genital</a:t>
            </a:r>
          </a:p>
          <a:p>
            <a:pPr lvl="1"/>
            <a:endParaRPr lang="en-US" sz="2400" dirty="0" smtClean="0">
              <a:latin typeface="Constantia" pitchFamily="18" charset="0"/>
            </a:endParaRPr>
          </a:p>
          <a:p>
            <a:pPr lvl="1"/>
            <a:r>
              <a:rPr lang="en-US" sz="2400" dirty="0" smtClean="0">
                <a:latin typeface="Constantia" pitchFamily="18" charset="0"/>
              </a:rPr>
              <a:t>Individual progresses through each stage with balance between the id, ego, and superego.</a:t>
            </a:r>
          </a:p>
          <a:p>
            <a:pPr lvl="1"/>
            <a:endParaRPr lang="en-US" sz="2400" dirty="0" smtClean="0">
              <a:latin typeface="Constantia" pitchFamily="18" charset="0"/>
            </a:endParaRPr>
          </a:p>
          <a:p>
            <a:pPr lvl="1"/>
            <a:r>
              <a:rPr lang="en-US" sz="2400" dirty="0" smtClean="0">
                <a:latin typeface="Constantia" pitchFamily="18" charset="0"/>
              </a:rPr>
              <a:t>If the person does not achieve satisfactory progression at one stage, the personality becomes </a:t>
            </a:r>
            <a:r>
              <a:rPr lang="en-US" sz="2400" b="1" dirty="0" smtClean="0">
                <a:latin typeface="Constantia" pitchFamily="18" charset="0"/>
              </a:rPr>
              <a:t>fixated or immobilized  </a:t>
            </a:r>
            <a:r>
              <a:rPr lang="en-US" sz="2400" dirty="0" smtClean="0">
                <a:latin typeface="Constantia" pitchFamily="18" charset="0"/>
              </a:rPr>
              <a:t>at that stage which means that the development of the personality cannot proceed to the next stage due to anxiety</a:t>
            </a:r>
          </a:p>
          <a:p>
            <a:endParaRPr lang="en-US" sz="3000" dirty="0">
              <a:latin typeface="Constantia" pitchFamily="18" charset="0"/>
            </a:endParaRPr>
          </a:p>
        </p:txBody>
      </p:sp>
    </p:spTree>
    <p:extLst>
      <p:ext uri="{BB962C8B-B14F-4D97-AF65-F5344CB8AC3E}">
        <p14:creationId xmlns="" xmlns:p14="http://schemas.microsoft.com/office/powerpoint/2010/main" val="416659888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Angles</Template>
  <TotalTime>11080</TotalTime>
  <Words>11128</Words>
  <Application>Microsoft Office PowerPoint</Application>
  <PresentationFormat>On-screen Show (4:3)</PresentationFormat>
  <Paragraphs>1361</Paragraphs>
  <Slides>64</Slides>
  <Notes>57</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Median</vt:lpstr>
      <vt:lpstr>                     Growth and Development theories      </vt:lpstr>
      <vt:lpstr> LEARNING OUTCOMES</vt:lpstr>
      <vt:lpstr>      Growth and Development Theories  </vt:lpstr>
      <vt:lpstr>      Why Theories of Growth and Development    </vt:lpstr>
      <vt:lpstr>       Growth and Development Theories: Biophysical Theories    </vt:lpstr>
      <vt:lpstr>      Growth and Development Theories: Psychosocial  Theories   </vt:lpstr>
      <vt:lpstr>      Growth and Development Theories: Psychosocial  Theories   </vt:lpstr>
      <vt:lpstr>        Psychosocial  Theories  Freud (1856–1939)    </vt:lpstr>
      <vt:lpstr>        Freud’s theory of psychosexual development   (1856–1939)    </vt:lpstr>
      <vt:lpstr>        Psychosocial  Theories  Freud (1856–1939)    </vt:lpstr>
      <vt:lpstr>       Psychosocial  Theories  Erikson (1902–1994)  </vt:lpstr>
      <vt:lpstr>       Psychosocial  Theories  Erikson (1902–1994)  </vt:lpstr>
      <vt:lpstr>        Psychosocial  Theories  Erikson (1902–1994)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Psychosocial  Theories  Erikson (1902–1994) Continues     </vt:lpstr>
      <vt:lpstr>       Cognitive  Theory     </vt:lpstr>
      <vt:lpstr>       Cognitive  Theory  Jean Piaget ( 1896- 1980)     </vt:lpstr>
      <vt:lpstr>       Cognitive  Theory  Jean Piaget ( 1896- 1980)     </vt:lpstr>
      <vt:lpstr>       Cognitive  Theory  Jean Piaget ( 1896- 1980)     </vt:lpstr>
      <vt:lpstr>       Cognitive  Theory  Jean Piaget ( 1896- 1980)     </vt:lpstr>
      <vt:lpstr>       Cognitive  Theory     </vt:lpstr>
      <vt:lpstr>       Cognitive  Theory  Jean Piaget ( 1896- 1980)     </vt:lpstr>
      <vt:lpstr>         Cognitive  Theory  Jean Piaget ( 1896- 1980)     </vt:lpstr>
      <vt:lpstr>         Cognitive  Theory  Jean Piaget ( 1896- 1980)     </vt:lpstr>
      <vt:lpstr>       Cognitive  Theory  Jean Piaget ( 1896- 1980)     </vt:lpstr>
      <vt:lpstr>       Cognitive  Theory  Jean Piaget ( 1896- 1980)     </vt:lpstr>
      <vt:lpstr>       Cognitive  Theory  Jean Piaget ( 1896- 1980)     </vt:lpstr>
      <vt:lpstr>         Cognitive  Theory  Jean Piaget ( 1896- 1980)     </vt:lpstr>
      <vt:lpstr>       Cognitive  Theory  Jean Piaget ( 1896- 1980)     </vt:lpstr>
      <vt:lpstr>       Cognitive  Theory  Jean Piaget ( 1896- 1980)     </vt:lpstr>
      <vt:lpstr>          Theories of Moral Development    </vt:lpstr>
      <vt:lpstr>         Moral Development Theory  Lawrence Kohlberg ( 1927- 1987)     </vt:lpstr>
      <vt:lpstr>         Moral Development Theory  Lawrence Kohlberg ( 1927- 1987)     </vt:lpstr>
      <vt:lpstr>Kohlberg’s Stages of Moral Development</vt:lpstr>
      <vt:lpstr>Kohlberg’s Stages of Moral Development</vt:lpstr>
      <vt:lpstr>Kohlberg’s Stages of Moral Development</vt:lpstr>
      <vt:lpstr>Slide 53</vt:lpstr>
      <vt:lpstr>Kohlberg’s Stages of Moral Development</vt:lpstr>
      <vt:lpstr>Kohlberg’s Stages of Moral Development</vt:lpstr>
      <vt:lpstr> </vt:lpstr>
      <vt:lpstr>      Maslow’s Hierarchy of Needs     </vt:lpstr>
      <vt:lpstr>      Maslow’s Hierarchy of Needs     </vt:lpstr>
      <vt:lpstr>      Maslow’s Hierarchy of Needs     </vt:lpstr>
      <vt:lpstr>     Temperament Theories     </vt:lpstr>
      <vt:lpstr>     Temperament Theories     </vt:lpstr>
      <vt:lpstr>      Bowlby’s Attachment Theory     </vt:lpstr>
      <vt:lpstr>     Separation Anxiety      </vt:lpstr>
      <vt:lpstr>     Stranger anxiety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of Newborns &amp; Infants  (MW 412)</dc:title>
  <dc:creator>Tahani</dc:creator>
  <cp:lastModifiedBy>Reem</cp:lastModifiedBy>
  <cp:revision>684</cp:revision>
  <dcterms:created xsi:type="dcterms:W3CDTF">2011-02-07T20:45:47Z</dcterms:created>
  <dcterms:modified xsi:type="dcterms:W3CDTF">2015-02-22T17:17:59Z</dcterms:modified>
</cp:coreProperties>
</file>