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73" r:id="rId1"/>
  </p:sldMasterIdLst>
  <p:notesMasterIdLst>
    <p:notesMasterId r:id="rId36"/>
  </p:notesMasterIdLst>
  <p:sldIdLst>
    <p:sldId id="278" r:id="rId2"/>
    <p:sldId id="280" r:id="rId3"/>
    <p:sldId id="256" r:id="rId4"/>
    <p:sldId id="281" r:id="rId5"/>
    <p:sldId id="283" r:id="rId6"/>
    <p:sldId id="286" r:id="rId7"/>
    <p:sldId id="285" r:id="rId8"/>
    <p:sldId id="282" r:id="rId9"/>
    <p:sldId id="288" r:id="rId10"/>
    <p:sldId id="289"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6" r:id="rId26"/>
    <p:sldId id="305" r:id="rId27"/>
    <p:sldId id="270" r:id="rId28"/>
    <p:sldId id="307" r:id="rId29"/>
    <p:sldId id="308" r:id="rId30"/>
    <p:sldId id="309" r:id="rId31"/>
    <p:sldId id="311" r:id="rId32"/>
    <p:sldId id="312" r:id="rId33"/>
    <p:sldId id="313" r:id="rId34"/>
    <p:sldId id="314" r:id="rId35"/>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1"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1" eaLnBrk="1" hangingPunct="1">
              <a:defRPr sz="1200">
                <a:latin typeface="Arial" charset="0"/>
                <a:cs typeface="Arial" charset="0"/>
              </a:defRPr>
            </a:lvl1pPr>
          </a:lstStyle>
          <a:p>
            <a:pPr>
              <a:defRPr/>
            </a:pPr>
            <a:fld id="{F1CE6F0B-5BF4-415F-BB7B-E893EDFF9BF3}" type="datetimeFigureOut">
              <a:rPr lang="en-US"/>
              <a:pPr>
                <a:defRPr/>
              </a:pPr>
              <a:t>10/13/2015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1"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rtl="1" eaLnBrk="1" hangingPunct="1">
              <a:defRPr sz="1200"/>
            </a:lvl1pPr>
          </a:lstStyle>
          <a:p>
            <a:fld id="{113C0315-3960-485A-80E3-EA319B12FCE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cs typeface="Arial" charset="0"/>
            </a:endParaRPr>
          </a:p>
        </p:txBody>
      </p:sp>
      <p:sp>
        <p:nvSpPr>
          <p:cNvPr id="32772" name="Slide Number Placeholder 3"/>
          <p:cNvSpPr>
            <a:spLocks noGrp="1"/>
          </p:cNvSpPr>
          <p:nvPr>
            <p:ph type="sldNum" sz="quarter" idx="5"/>
          </p:nvPr>
        </p:nvSpPr>
        <p:spPr bwMode="auto">
          <a:noFill/>
          <a:ln>
            <a:miter lim="800000"/>
            <a:headEnd/>
            <a:tailEnd/>
          </a:ln>
        </p:spPr>
        <p:txBody>
          <a:bodyPr/>
          <a:lstStyle/>
          <a:p>
            <a:fld id="{3B8C1B9F-4D34-466E-8559-BF8070A8E5B9}"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fld id="{C812C58C-46FE-4758-B509-3D7DDFE61B95}" type="slidenum">
              <a:rPr lang="ar-SA"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427ECDB-58D7-4EE7-89FE-AC422FA537C7}" type="slidenum">
              <a:rPr lang="ar-SA"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CEBCB23-3AAE-4E4F-94A6-1C13D4B68F1E}" type="slidenum">
              <a:rPr lang="ar-SA"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BCC70FB-63BB-418E-98B3-786F47DA48C5}" type="slidenum">
              <a:rPr lang="ar-SA"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7A93D63-DC2E-4C63-97A1-C3A5869F786E}" type="slidenum">
              <a:rPr lang="ar-SA"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0172B74-2DB0-4CF3-820A-1FD12ECD50B8}" type="slidenum">
              <a:rPr lang="ar-SA"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A1E958C9-76B2-49A4-B231-6A8FFD47E449}" type="slidenum">
              <a:rPr lang="ar-SA"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2CC5AFC4-1BC0-4EC9-8315-DC74BC0DEC91}" type="slidenum">
              <a:rPr lang="ar-SA"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7119415-926B-4085-805A-D6959B2CDE34}" type="slidenum">
              <a:rPr lang="ar-SA"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CE2C107-C8BD-41A5-9705-AA5AB94AB258}" type="slidenum">
              <a:rPr lang="ar-SA"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E5AC17D-CEB4-4A35-BA8F-CEC8F6EC5E9B}" type="slidenum">
              <a:rPr lang="ar-SA"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F842CE-1A9A-4CB8-BE25-9B592020DFC3}" type="slidenum">
              <a:rPr lang="ar-SA"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143000" y="1122363"/>
            <a:ext cx="6858000" cy="1711325"/>
          </a:xfrm>
        </p:spPr>
        <p:txBody>
          <a:bodyPr/>
          <a:lstStyle/>
          <a:p>
            <a:pPr algn="ctr" eaLnBrk="1" hangingPunct="1"/>
            <a:r>
              <a:rPr lang="en-US" b="1" smtClean="0">
                <a:latin typeface="Times New Roman" pitchFamily="18" charset="0"/>
                <a:ea typeface="Batang" pitchFamily="18" charset="-127"/>
                <a:cs typeface="Times New Roman" pitchFamily="18" charset="0"/>
              </a:rPr>
              <a:t>Verbal Messages</a:t>
            </a:r>
            <a:endParaRPr lang="en-US" b="1" dirty="0" smtClean="0">
              <a:latin typeface="Times New Roman" pitchFamily="18" charset="0"/>
              <a:cs typeface="Times New Roman" pitchFamily="18" charset="0"/>
            </a:endParaRPr>
          </a:p>
        </p:txBody>
      </p:sp>
      <p:sp>
        <p:nvSpPr>
          <p:cNvPr id="3075" name="Subtitle 2"/>
          <p:cNvSpPr>
            <a:spLocks noGrp="1"/>
          </p:cNvSpPr>
          <p:nvPr>
            <p:ph type="subTitle" idx="1"/>
          </p:nvPr>
        </p:nvSpPr>
        <p:spPr>
          <a:xfrm>
            <a:off x="1428728" y="3714752"/>
            <a:ext cx="6400800" cy="1081088"/>
          </a:xfrm>
        </p:spPr>
        <p:txBody>
          <a:bodyPr/>
          <a:lstStyle/>
          <a:p>
            <a:pPr algn="ctr" eaLnBrk="1" hangingPunct="1"/>
            <a:r>
              <a:rPr lang="en-US" sz="3600" b="1" dirty="0" smtClean="0">
                <a:cs typeface="Arial" charset="0"/>
              </a:rPr>
              <a:t>Chapter 5</a:t>
            </a:r>
          </a:p>
        </p:txBody>
      </p:sp>
      <p:sp>
        <p:nvSpPr>
          <p:cNvPr id="3076" name="Slide Number Placeholder 3"/>
          <p:cNvSpPr>
            <a:spLocks noGrp="1"/>
          </p:cNvSpPr>
          <p:nvPr>
            <p:ph type="sldNum" sz="quarter" idx="12"/>
          </p:nvPr>
        </p:nvSpPr>
        <p:spPr bwMode="auto">
          <a:noFill/>
          <a:ln>
            <a:miter lim="800000"/>
            <a:headEnd/>
            <a:tailEnd/>
          </a:ln>
        </p:spPr>
        <p:txBody>
          <a:bodyPr/>
          <a:lstStyle/>
          <a:p>
            <a:fld id="{A0EC097C-09EF-4E8B-8C9D-D7FB59E6732F}" type="slidenum">
              <a:rPr lang="ar-SA">
                <a:solidFill>
                  <a:schemeClr val="tx1"/>
                </a:solidFill>
              </a:rPr>
              <a:pPr/>
              <a:t>1</a:t>
            </a:fld>
            <a:endParaRPr lang="en-US">
              <a:solidFill>
                <a:schemeClr val="tx1"/>
              </a:solidFill>
            </a:endParaRPr>
          </a:p>
        </p:txBody>
      </p:sp>
      <p:pic>
        <p:nvPicPr>
          <p:cNvPr id="3077" name="Picture 4" descr="C:\Users\hp\Desktop\15-months-talking-article.jpg"/>
          <p:cNvPicPr>
            <a:picLocks noChangeAspect="1" noChangeArrowheads="1"/>
          </p:cNvPicPr>
          <p:nvPr/>
        </p:nvPicPr>
        <p:blipFill>
          <a:blip r:embed="rId3"/>
          <a:srcRect/>
          <a:stretch>
            <a:fillRect/>
          </a:stretch>
        </p:blipFill>
        <p:spPr bwMode="auto">
          <a:xfrm>
            <a:off x="6357950" y="4643446"/>
            <a:ext cx="2786050" cy="2214554"/>
          </a:xfrm>
          <a:prstGeom prst="rect">
            <a:avLst/>
          </a:prstGeom>
          <a:noFill/>
          <a:ln w="9525">
            <a:noFill/>
            <a:miter lim="800000"/>
            <a:headEnd/>
            <a:tailEnd/>
          </a:ln>
        </p:spPr>
      </p:pic>
      <p:pic>
        <p:nvPicPr>
          <p:cNvPr id="3078" name="Picture 5" descr="C:\Users\hp\Desktop\nonverbal.gif"/>
          <p:cNvPicPr>
            <a:picLocks noChangeAspect="1" noChangeArrowheads="1" noCrop="1"/>
          </p:cNvPicPr>
          <p:nvPr/>
        </p:nvPicPr>
        <p:blipFill>
          <a:blip r:embed="rId4"/>
          <a:srcRect/>
          <a:stretch>
            <a:fillRect/>
          </a:stretch>
        </p:blipFill>
        <p:spPr bwMode="auto">
          <a:xfrm>
            <a:off x="0" y="4429132"/>
            <a:ext cx="3094038" cy="24288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28600"/>
            <a:ext cx="8229600" cy="679450"/>
          </a:xfrm>
        </p:spPr>
        <p:txBody>
          <a:bodyPr anchor="t"/>
          <a:lstStyle/>
          <a:p>
            <a:pPr algn="ctr" eaLnBrk="1" hangingPunct="1"/>
            <a:r>
              <a:rPr lang="en-US" sz="4000" b="1" smtClean="0">
                <a:latin typeface="Times New Roman" pitchFamily="18" charset="0"/>
                <a:cs typeface="Times New Roman" pitchFamily="18" charset="0"/>
              </a:rPr>
              <a:t>Message meanings are in people</a:t>
            </a:r>
          </a:p>
        </p:txBody>
      </p:sp>
      <p:sp>
        <p:nvSpPr>
          <p:cNvPr id="10243" name="Content Placeholder 2"/>
          <p:cNvSpPr>
            <a:spLocks noGrp="1"/>
          </p:cNvSpPr>
          <p:nvPr>
            <p:ph idx="1"/>
          </p:nvPr>
        </p:nvSpPr>
        <p:spPr>
          <a:xfrm>
            <a:off x="179388" y="1268413"/>
            <a:ext cx="8785225" cy="4827587"/>
          </a:xfrm>
        </p:spPr>
        <p:txBody>
          <a:bodyPr rtlCol="0">
            <a:noAutofit/>
          </a:bodyPr>
          <a:lstStyle/>
          <a:p>
            <a:pPr eaLnBrk="1" fontAlgn="auto" hangingPunct="1">
              <a:spcAft>
                <a:spcPts val="0"/>
              </a:spcAft>
              <a:buFont typeface="Arial" panose="020B0604020202020204" pitchFamily="34" charset="0"/>
              <a:buChar char="•"/>
              <a:defRPr/>
            </a:pPr>
            <a:r>
              <a:rPr lang="en-US" sz="3600" b="1" dirty="0" smtClean="0">
                <a:latin typeface="Times New Roman" panose="02020603050405020304" pitchFamily="18" charset="0"/>
                <a:cs typeface="Times New Roman" panose="02020603050405020304" pitchFamily="18" charset="0"/>
              </a:rPr>
              <a:t>If you want to know the meaning of word  love you turn to the dictionary “affection felt for a person, attraction, desire for person who arouse admiration”. The denotative meaning.</a:t>
            </a:r>
          </a:p>
          <a:p>
            <a:pPr marL="0" indent="0" eaLnBrk="1" fontAlgn="auto" hangingPunct="1">
              <a:spcAft>
                <a:spcPts val="0"/>
              </a:spcAft>
              <a:buFont typeface="Arial" panose="020B0604020202020204" pitchFamily="34" charset="0"/>
              <a:buNone/>
              <a:defRPr/>
            </a:pPr>
            <a:endParaRPr lang="en-US" sz="3600" b="1"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3600" b="1" dirty="0" smtClean="0">
                <a:latin typeface="Times New Roman" panose="02020603050405020304" pitchFamily="18" charset="0"/>
                <a:cs typeface="Times New Roman" panose="02020603050405020304" pitchFamily="18" charset="0"/>
              </a:rPr>
              <a:t>But if you want to know what Ali mean when he says “I'm in love “ you should turn to Ali to discover his meaning.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228600"/>
            <a:ext cx="8964613" cy="823913"/>
          </a:xfrm>
        </p:spPr>
        <p:txBody>
          <a:bodyPr anchor="t"/>
          <a:lstStyle/>
          <a:p>
            <a:pPr algn="ctr" eaLnBrk="1" hangingPunct="1"/>
            <a:r>
              <a:rPr lang="en-US" sz="3600" b="1" smtClean="0">
                <a:latin typeface="Times New Roman" pitchFamily="18" charset="0"/>
                <a:cs typeface="Times New Roman" pitchFamily="18" charset="0"/>
              </a:rPr>
              <a:t>Message meanings are in people- </a:t>
            </a:r>
            <a:r>
              <a:rPr lang="en-US" sz="3600" b="1" i="1" smtClean="0">
                <a:latin typeface="Times New Roman" pitchFamily="18" charset="0"/>
                <a:cs typeface="Times New Roman" pitchFamily="18" charset="0"/>
              </a:rPr>
              <a:t>Cont</a:t>
            </a:r>
            <a:r>
              <a:rPr lang="en-US" sz="3600" b="1" smtClean="0">
                <a:latin typeface="Times New Roman" pitchFamily="18" charset="0"/>
                <a:cs typeface="Times New Roman" pitchFamily="18" charset="0"/>
              </a:rPr>
              <a:t>.</a:t>
            </a:r>
            <a:endParaRPr lang="en-US" sz="3600" smtClean="0">
              <a:latin typeface="Times New Roman" pitchFamily="18" charset="0"/>
              <a:cs typeface="Times New Roman" pitchFamily="18" charset="0"/>
            </a:endParaRPr>
          </a:p>
        </p:txBody>
      </p:sp>
      <p:sp>
        <p:nvSpPr>
          <p:cNvPr id="11267" name="Content Placeholder 2"/>
          <p:cNvSpPr>
            <a:spLocks noGrp="1"/>
          </p:cNvSpPr>
          <p:nvPr>
            <p:ph idx="1"/>
          </p:nvPr>
        </p:nvSpPr>
        <p:spPr>
          <a:xfrm>
            <a:off x="179388" y="1268413"/>
            <a:ext cx="8507412" cy="5473700"/>
          </a:xfrm>
        </p:spPr>
        <p:txBody>
          <a:bodyPr rtlCol="0">
            <a:normAutofit/>
          </a:bodyPr>
          <a:lstStyle/>
          <a:p>
            <a:pPr eaLnBrk="1" fontAlgn="auto" hangingPunct="1">
              <a:spcAft>
                <a:spcPts val="0"/>
              </a:spcAft>
              <a:buFont typeface="Arial" panose="020B0604020202020204" pitchFamily="34" charset="0"/>
              <a:buChar char="•"/>
              <a:defRPr/>
            </a:pPr>
            <a:r>
              <a:rPr lang="en-US" sz="3600" dirty="0" smtClean="0">
                <a:latin typeface="Times New Roman" panose="02020603050405020304" pitchFamily="18" charset="0"/>
                <a:cs typeface="Times New Roman" panose="02020603050405020304" pitchFamily="18" charset="0"/>
              </a:rPr>
              <a:t>So meanings are not in words but in people.</a:t>
            </a:r>
          </a:p>
          <a:p>
            <a:pPr eaLnBrk="1" fontAlgn="auto" hangingPunct="1">
              <a:spcAft>
                <a:spcPts val="0"/>
              </a:spcAft>
              <a:buFont typeface="Arial" panose="020B0604020202020204" pitchFamily="34" charset="0"/>
              <a:buChar char="•"/>
              <a:defRPr/>
            </a:pPr>
            <a:r>
              <a:rPr lang="en-US" sz="3600" dirty="0" smtClean="0">
                <a:latin typeface="Times New Roman" panose="02020603050405020304" pitchFamily="18" charset="0"/>
                <a:cs typeface="Times New Roman" panose="02020603050405020304" pitchFamily="18" charset="0"/>
              </a:rPr>
              <a:t>As you change, the meaning in people is also change. </a:t>
            </a:r>
          </a:p>
          <a:p>
            <a:pPr eaLnBrk="1" fontAlgn="auto" hangingPunct="1">
              <a:spcAft>
                <a:spcPts val="0"/>
              </a:spcAft>
              <a:buFont typeface="Arial" panose="020B0604020202020204" pitchFamily="34" charset="0"/>
              <a:buChar char="•"/>
              <a:defRPr/>
            </a:pPr>
            <a:r>
              <a:rPr lang="en-US" sz="3600" dirty="0" smtClean="0">
                <a:latin typeface="Times New Roman" panose="02020603050405020304" pitchFamily="18" charset="0"/>
                <a:cs typeface="Times New Roman" panose="02020603050405020304" pitchFamily="18" charset="0"/>
              </a:rPr>
              <a:t>Example if someone said I love you created certain meaning but when you heard that the same word was said to three other people you drastically change the meaning you draw from these three words.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196975"/>
          </a:xfrm>
        </p:spPr>
        <p:txBody>
          <a:bodyPr anchor="t"/>
          <a:lstStyle/>
          <a:p>
            <a:pPr eaLnBrk="1" hangingPunct="1"/>
            <a:r>
              <a:rPr lang="en-US" sz="3600" b="1" smtClean="0">
                <a:latin typeface="Times New Roman" pitchFamily="18" charset="0"/>
                <a:cs typeface="Times New Roman" pitchFamily="18" charset="0"/>
              </a:rPr>
              <a:t>Messages meanings depend on context</a:t>
            </a:r>
          </a:p>
        </p:txBody>
      </p:sp>
      <p:sp>
        <p:nvSpPr>
          <p:cNvPr id="12291" name="Content Placeholder 2"/>
          <p:cNvSpPr>
            <a:spLocks noGrp="1"/>
          </p:cNvSpPr>
          <p:nvPr>
            <p:ph idx="1"/>
          </p:nvPr>
        </p:nvSpPr>
        <p:spPr>
          <a:xfrm>
            <a:off x="0" y="908050"/>
            <a:ext cx="9144000" cy="5949950"/>
          </a:xfrm>
        </p:spPr>
        <p:txBody>
          <a:bodyPr rtlCol="0">
            <a:normAutofit fontScale="92500" lnSpcReduction="10000"/>
          </a:bodyPr>
          <a:lstStyle/>
          <a:p>
            <a:pPr eaLnBrk="1" fontAlgn="auto" hangingPunct="1">
              <a:spcAft>
                <a:spcPts val="0"/>
              </a:spcAft>
              <a:buFont typeface="Arial" panose="020B0604020202020204" pitchFamily="34" charset="0"/>
              <a:buChar char="•"/>
              <a:defRPr/>
            </a:pPr>
            <a:r>
              <a:rPr lang="en-US" sz="3200" b="1" dirty="0" smtClean="0">
                <a:latin typeface="Times New Roman" panose="02020603050405020304" pitchFamily="18" charset="0"/>
                <a:cs typeface="Times New Roman" panose="02020603050405020304" pitchFamily="18" charset="0"/>
              </a:rPr>
              <a:t>According to the context the meaning of any verbal or nonverbal behavior is determined</a:t>
            </a:r>
          </a:p>
          <a:p>
            <a:pPr marL="0" indent="0" eaLnBrk="1" fontAlgn="auto" hangingPunct="1">
              <a:spcAft>
                <a:spcPts val="0"/>
              </a:spcAft>
              <a:buFont typeface="Arial" panose="020B0604020202020204" pitchFamily="34" charset="0"/>
              <a:buNone/>
              <a:defRPr/>
            </a:pPr>
            <a:endParaRPr lang="en-US" sz="3200" b="1"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3200" b="1" dirty="0" smtClean="0">
                <a:latin typeface="Times New Roman" panose="02020603050405020304" pitchFamily="18" charset="0"/>
                <a:cs typeface="Times New Roman" panose="02020603050405020304" pitchFamily="18" charset="0"/>
              </a:rPr>
              <a:t>In terms of verbal messages the same words may have different meanings when they occur in different context. </a:t>
            </a:r>
          </a:p>
          <a:p>
            <a:pPr marL="0" indent="0" eaLnBrk="1" fontAlgn="auto" hangingPunct="1">
              <a:spcAft>
                <a:spcPts val="0"/>
              </a:spcAft>
              <a:buFont typeface="Arial" panose="020B0604020202020204" pitchFamily="34" charset="0"/>
              <a:buNone/>
              <a:defRPr/>
            </a:pPr>
            <a:endParaRPr lang="en-US" sz="3200" b="1"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3200" b="1" dirty="0" smtClean="0">
                <a:latin typeface="Times New Roman" panose="02020603050405020304" pitchFamily="18" charset="0"/>
                <a:cs typeface="Times New Roman" panose="02020603050405020304" pitchFamily="18" charset="0"/>
              </a:rPr>
              <a:t>example” how are you?’’ means “hello “ if you ask it in the street , but means different if you are in a hospital.</a:t>
            </a:r>
          </a:p>
          <a:p>
            <a:pPr marL="0" indent="0" eaLnBrk="1" fontAlgn="auto" hangingPunct="1">
              <a:spcAft>
                <a:spcPts val="0"/>
              </a:spcAft>
              <a:buFont typeface="Arial" panose="020B0604020202020204" pitchFamily="34" charset="0"/>
              <a:buNone/>
              <a:defRPr/>
            </a:pPr>
            <a:endParaRPr lang="en-US" sz="3200" b="1"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3200" b="1" dirty="0" smtClean="0">
                <a:latin typeface="Times New Roman" panose="02020603050405020304" pitchFamily="18" charset="0"/>
                <a:cs typeface="Times New Roman" panose="02020603050405020304" pitchFamily="18" charset="0"/>
              </a:rPr>
              <a:t>Cultural context is important in massages meanings.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06437"/>
          </a:xfrm>
        </p:spPr>
        <p:txBody>
          <a:bodyPr anchor="t"/>
          <a:lstStyle/>
          <a:p>
            <a:pPr algn="ctr" eaLnBrk="1" hangingPunct="1"/>
            <a:r>
              <a:rPr lang="en-US" sz="3600" b="1" smtClean="0">
                <a:latin typeface="Times New Roman" pitchFamily="18" charset="0"/>
                <a:cs typeface="Times New Roman" pitchFamily="18" charset="0"/>
              </a:rPr>
              <a:t>Messages vary in inclusion</a:t>
            </a:r>
          </a:p>
        </p:txBody>
      </p:sp>
      <p:sp>
        <p:nvSpPr>
          <p:cNvPr id="3" name="Content Placeholder 2"/>
          <p:cNvSpPr>
            <a:spLocks noGrp="1"/>
          </p:cNvSpPr>
          <p:nvPr>
            <p:ph idx="1"/>
          </p:nvPr>
        </p:nvSpPr>
        <p:spPr>
          <a:xfrm>
            <a:off x="179388" y="1125538"/>
            <a:ext cx="8507412" cy="5543550"/>
          </a:xfrm>
        </p:spPr>
        <p:txBody>
          <a:bodyPr rtlCol="0">
            <a:noAutofit/>
          </a:bodyPr>
          <a:lstStyle/>
          <a:p>
            <a:pPr eaLnBrk="1" fontAlgn="auto" hangingPunct="1">
              <a:spcAft>
                <a:spcPts val="0"/>
              </a:spcAft>
              <a:buFont typeface="Arial" panose="020B0604020202020204" pitchFamily="34" charset="0"/>
              <a:buChar char="•"/>
              <a:defRPr/>
            </a:pPr>
            <a:r>
              <a:rPr lang="en-US" sz="3200" dirty="0" smtClean="0">
                <a:latin typeface="Times New Roman" panose="02020603050405020304" pitchFamily="18" charset="0"/>
                <a:cs typeface="Times New Roman" panose="02020603050405020304" pitchFamily="18" charset="0"/>
              </a:rPr>
              <a:t>Some messages are inclusive, they include all people present and they acknowledge the relevance of others.</a:t>
            </a:r>
          </a:p>
          <a:p>
            <a:pPr eaLnBrk="1" fontAlgn="auto" hangingPunct="1">
              <a:spcAft>
                <a:spcPts val="0"/>
              </a:spcAft>
              <a:buFont typeface="Arial" panose="020B0604020202020204" pitchFamily="34" charset="0"/>
              <a:buChar char="•"/>
              <a:defRPr/>
            </a:pPr>
            <a:r>
              <a:rPr lang="en-US" sz="3200" dirty="0" smtClean="0">
                <a:latin typeface="Times New Roman" panose="02020603050405020304" pitchFamily="18" charset="0"/>
                <a:cs typeface="Times New Roman" panose="02020603050405020304" pitchFamily="18" charset="0"/>
              </a:rPr>
              <a:t>You see messages of exclusion in the use of in- group language in the presence of an out –group member.</a:t>
            </a:r>
          </a:p>
          <a:p>
            <a:pPr eaLnBrk="1" fontAlgn="auto" hangingPunct="1">
              <a:spcAft>
                <a:spcPts val="0"/>
              </a:spcAft>
              <a:buFont typeface="Arial" panose="020B0604020202020204" pitchFamily="34" charset="0"/>
              <a:buChar char="•"/>
              <a:defRPr/>
            </a:pPr>
            <a:r>
              <a:rPr lang="en-US" sz="3200" dirty="0" smtClean="0">
                <a:latin typeface="Times New Roman" panose="02020603050405020304" pitchFamily="18" charset="0"/>
                <a:cs typeface="Times New Roman" panose="02020603050405020304" pitchFamily="18" charset="0"/>
              </a:rPr>
              <a:t>ex “ when doctors get together &amp; discuss medicine, there's no problem, when there is someone who is not a doctor they often fail to adjust to that new person and continue talking about medicine. </a:t>
            </a:r>
          </a:p>
          <a:p>
            <a:pPr marL="0" indent="0" eaLnBrk="1" fontAlgn="auto" hangingPunct="1">
              <a:spcAft>
                <a:spcPts val="0"/>
              </a:spcAft>
              <a:buFont typeface="Arial" panose="020B0604020202020204" pitchFamily="34" charset="0"/>
              <a:buNone/>
              <a:defRPr/>
            </a:pP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777875"/>
          </a:xfrm>
        </p:spPr>
        <p:txBody>
          <a:bodyPr/>
          <a:lstStyle/>
          <a:p>
            <a:pPr algn="ctr" eaLnBrk="1" hangingPunct="1"/>
            <a:r>
              <a:rPr lang="en-US" sz="3600" b="1" smtClean="0">
                <a:latin typeface="Times New Roman" pitchFamily="18" charset="0"/>
                <a:cs typeface="Times New Roman" pitchFamily="18" charset="0"/>
              </a:rPr>
              <a:t>Messages vary in inclusion- </a:t>
            </a:r>
            <a:r>
              <a:rPr lang="en-US" sz="3600" b="1" i="1" smtClean="0">
                <a:latin typeface="Times New Roman" pitchFamily="18" charset="0"/>
                <a:cs typeface="Times New Roman" pitchFamily="18" charset="0"/>
              </a:rPr>
              <a:t>Cont</a:t>
            </a:r>
            <a:r>
              <a:rPr lang="en-US" sz="3600" b="1" smtClean="0">
                <a:latin typeface="Times New Roman" pitchFamily="18" charset="0"/>
                <a:cs typeface="Times New Roman" pitchFamily="18" charset="0"/>
              </a:rPr>
              <a:t>.</a:t>
            </a:r>
            <a:endParaRPr lang="en-US" sz="3600" smtClean="0">
              <a:latin typeface="Times New Roman" pitchFamily="18" charset="0"/>
              <a:cs typeface="Times New Roman" pitchFamily="18" charset="0"/>
            </a:endParaRPr>
          </a:p>
        </p:txBody>
      </p:sp>
      <p:sp>
        <p:nvSpPr>
          <p:cNvPr id="3" name="Content Placeholder 2"/>
          <p:cNvSpPr>
            <a:spLocks noGrp="1"/>
          </p:cNvSpPr>
          <p:nvPr>
            <p:ph idx="1"/>
          </p:nvPr>
        </p:nvSpPr>
        <p:spPr>
          <a:xfrm>
            <a:off x="107950" y="1196975"/>
            <a:ext cx="9036050" cy="5661025"/>
          </a:xfrm>
        </p:spPr>
        <p:txBody>
          <a:bodyPr rtlCol="0">
            <a:noAutofit/>
          </a:bodyPr>
          <a:lstStyle/>
          <a:p>
            <a:pPr eaLnBrk="1" fontAlgn="auto" hangingPunct="1">
              <a:spcAft>
                <a:spcPts val="0"/>
              </a:spcAft>
              <a:buFont typeface="Arial" panose="020B0604020202020204" pitchFamily="34" charset="0"/>
              <a:buChar char="•"/>
              <a:defRPr/>
            </a:pPr>
            <a:r>
              <a:rPr lang="en-US" sz="2800" dirty="0" smtClean="0">
                <a:latin typeface="Times New Roman" panose="02020603050405020304" pitchFamily="18" charset="0"/>
                <a:cs typeface="Times New Roman" panose="02020603050405020304" pitchFamily="18" charset="0"/>
              </a:rPr>
              <a:t>Another form of exclusion using terms of own cultural group as universal terms that can be applied to everyone. Example using the mosque or church when the audience are from different religions. </a:t>
            </a:r>
          </a:p>
          <a:p>
            <a:pPr marL="0" indent="0" eaLnBrk="1" fontAlgn="auto" hangingPunct="1">
              <a:spcAft>
                <a:spcPts val="0"/>
              </a:spcAft>
              <a:buFont typeface="Arial" panose="020B0604020202020204" pitchFamily="34" charset="0"/>
              <a:buNone/>
              <a:defRPr/>
            </a:pPr>
            <a:endParaRPr lang="en-US" sz="2800"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2800" dirty="0" smtClean="0">
                <a:latin typeface="Times New Roman" panose="02020603050405020304" pitchFamily="18" charset="0"/>
                <a:cs typeface="Times New Roman" panose="02020603050405020304" pitchFamily="18" charset="0"/>
              </a:rPr>
              <a:t>try to find ways to include everyone in the interaction by filling in relevant details for those who are unaware of topic or try to include them by drawing an analogy from their fields.</a:t>
            </a:r>
          </a:p>
          <a:p>
            <a:pPr eaLnBrk="1" fontAlgn="auto" hangingPunct="1">
              <a:spcAft>
                <a:spcPts val="0"/>
              </a:spcAft>
              <a:buFont typeface="Arial" panose="020B0604020202020204" pitchFamily="34" charset="0"/>
              <a:buChar char="•"/>
              <a:defRPr/>
            </a:pPr>
            <a:r>
              <a:rPr lang="en-US" sz="2800" dirty="0" smtClean="0">
                <a:latin typeface="Times New Roman" panose="02020603050405020304" pitchFamily="18" charset="0"/>
                <a:cs typeface="Times New Roman" panose="02020603050405020304" pitchFamily="18" charset="0"/>
              </a:rPr>
              <a:t>E.g. use alternative terms such as the word “place” of worship instead of use church or mosque, committed relationships instead of marriage.</a:t>
            </a:r>
          </a:p>
          <a:p>
            <a:pPr eaLnBrk="1" fontAlgn="auto" hangingPunct="1">
              <a:spcAft>
                <a:spcPts val="0"/>
              </a:spcAft>
              <a:buFont typeface="Arial" panose="020B0604020202020204" pitchFamily="34" charset="0"/>
              <a:buChar char="•"/>
              <a:defRPr/>
            </a:pPr>
            <a:endParaRPr lang="en-US" sz="28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250825" y="476250"/>
            <a:ext cx="8642350" cy="5545138"/>
          </a:xfrm>
        </p:spPr>
        <p:txBody>
          <a:bodyPr rtlCol="0">
            <a:normAutofit/>
          </a:bodyPr>
          <a:lstStyle/>
          <a:p>
            <a:pPr marL="0" indent="0" algn="ctr" eaLnBrk="1" fontAlgn="auto" hangingPunct="1">
              <a:spcAft>
                <a:spcPts val="0"/>
              </a:spcAft>
              <a:buFont typeface="Arial" panose="020B0604020202020204" pitchFamily="34" charset="0"/>
              <a:buNone/>
              <a:defRPr/>
            </a:pPr>
            <a:endParaRPr lang="en-US" b="1" dirty="0" smtClean="0"/>
          </a:p>
          <a:p>
            <a:pPr marL="0" indent="0" algn="ctr" eaLnBrk="1" fontAlgn="auto" hangingPunct="1">
              <a:spcAft>
                <a:spcPts val="0"/>
              </a:spcAft>
              <a:buFont typeface="Arial" panose="020B0604020202020204" pitchFamily="34" charset="0"/>
              <a:buNone/>
              <a:defRPr/>
            </a:pPr>
            <a:endParaRPr lang="en-US" b="1" dirty="0" smtClean="0"/>
          </a:p>
          <a:p>
            <a:pPr marL="0" indent="0" algn="ctr" eaLnBrk="1" fontAlgn="auto" hangingPunct="1">
              <a:spcAft>
                <a:spcPts val="0"/>
              </a:spcAft>
              <a:buFont typeface="Arial" panose="020B0604020202020204" pitchFamily="34" charset="0"/>
              <a:buNone/>
              <a:defRPr/>
            </a:pPr>
            <a:endParaRPr lang="en-US" b="1" dirty="0" smtClean="0"/>
          </a:p>
          <a:p>
            <a:pPr marL="0" indent="0" algn="ctr" eaLnBrk="1" fontAlgn="auto" hangingPunct="1">
              <a:spcAft>
                <a:spcPts val="0"/>
              </a:spcAft>
              <a:buFont typeface="Arial" panose="020B0604020202020204" pitchFamily="34" charset="0"/>
              <a:buNone/>
              <a:defRPr/>
            </a:pPr>
            <a:endParaRPr lang="en-US" b="1" dirty="0" smtClean="0"/>
          </a:p>
          <a:p>
            <a:pPr marL="0" indent="0" algn="ctr" eaLnBrk="1" fontAlgn="auto" hangingPunct="1">
              <a:spcAft>
                <a:spcPts val="0"/>
              </a:spcAft>
              <a:buFont typeface="Arial" panose="020B0604020202020204" pitchFamily="34" charset="0"/>
              <a:buNone/>
              <a:defRPr/>
            </a:pPr>
            <a:r>
              <a:rPr lang="en-US" sz="4000" b="1" dirty="0" smtClean="0"/>
              <a:t>CONFIRMATION &amp;DISCONFIRMATION</a:t>
            </a:r>
            <a:endParaRPr lang="en-US" sz="4000" dirty="0" smtClean="0"/>
          </a:p>
          <a:p>
            <a:pPr marL="0" indent="0" algn="ctr" eaLnBrk="1" fontAlgn="auto" hangingPunct="1">
              <a:spcAft>
                <a:spcPts val="0"/>
              </a:spcAft>
              <a:buFont typeface="Arial" panose="020B0604020202020204" pitchFamily="34" charset="0"/>
              <a:buNone/>
              <a:defRPr/>
            </a:pPr>
            <a:r>
              <a:rPr lang="en-US" sz="4000" dirty="0" smtClean="0"/>
              <a:t> </a:t>
            </a:r>
          </a:p>
          <a:p>
            <a:pPr eaLnBrk="1" fontAlgn="auto" hangingPunct="1">
              <a:spcAft>
                <a:spcPts val="0"/>
              </a:spcAft>
              <a:buFontTx/>
              <a:buNone/>
              <a:defRPr/>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28650" y="365125"/>
            <a:ext cx="7886700" cy="831850"/>
          </a:xfrm>
        </p:spPr>
        <p:txBody>
          <a:bodyPr anchor="t"/>
          <a:lstStyle/>
          <a:p>
            <a:pPr algn="ctr" eaLnBrk="1" hangingPunct="1"/>
            <a:r>
              <a:rPr lang="en-US" sz="4000" b="1" smtClean="0">
                <a:latin typeface="Times New Roman" pitchFamily="18" charset="0"/>
                <a:cs typeface="Times New Roman" pitchFamily="18" charset="0"/>
              </a:rPr>
              <a:t>Disconfirmation</a:t>
            </a:r>
            <a:endParaRPr lang="en-US" sz="4000" smtClean="0">
              <a:latin typeface="Times New Roman" pitchFamily="18" charset="0"/>
              <a:cs typeface="Times New Roman" pitchFamily="18" charset="0"/>
            </a:endParaRPr>
          </a:p>
        </p:txBody>
      </p:sp>
      <p:sp>
        <p:nvSpPr>
          <p:cNvPr id="3" name="Content Placeholder 2"/>
          <p:cNvSpPr>
            <a:spLocks noGrp="1"/>
          </p:cNvSpPr>
          <p:nvPr>
            <p:ph idx="1"/>
          </p:nvPr>
        </p:nvSpPr>
        <p:spPr>
          <a:xfrm>
            <a:off x="0" y="1268413"/>
            <a:ext cx="9036050" cy="5473700"/>
          </a:xfrm>
        </p:spPr>
        <p:txBody>
          <a:bodyPr rtlCol="0">
            <a:noAutofit/>
          </a:bodyPr>
          <a:lstStyle/>
          <a:p>
            <a:pPr marL="0" indent="0" eaLnBrk="1" fontAlgn="auto" hangingPunct="1">
              <a:spcAft>
                <a:spcPts val="0"/>
              </a:spcAft>
              <a:buFont typeface="Arial" panose="020B0604020202020204" pitchFamily="34" charset="0"/>
              <a:buNone/>
              <a:defRPr/>
            </a:pPr>
            <a:r>
              <a:rPr lang="en-US" sz="2800" dirty="0">
                <a:latin typeface="Times New Roman" panose="02020603050405020304" pitchFamily="18" charset="0"/>
                <a:cs typeface="Times New Roman" panose="02020603050405020304" pitchFamily="18" charset="0"/>
              </a:rPr>
              <a:t>It  is the communication pattern in which you ignore someone's presence as well as that person's </a:t>
            </a:r>
            <a:r>
              <a:rPr lang="en-US" sz="2800" dirty="0" smtClean="0">
                <a:latin typeface="Times New Roman" panose="02020603050405020304" pitchFamily="18" charset="0"/>
                <a:cs typeface="Times New Roman" panose="02020603050405020304" pitchFamily="18" charset="0"/>
              </a:rPr>
              <a:t>communications.</a:t>
            </a:r>
          </a:p>
          <a:p>
            <a:pPr marL="0" indent="0" eaLnBrk="1" fontAlgn="auto" hangingPunct="1">
              <a:spcAft>
                <a:spcPts val="0"/>
              </a:spcAft>
              <a:buFont typeface="Arial" panose="020B0604020202020204" pitchFamily="34" charset="0"/>
              <a:buNone/>
              <a:defRPr/>
            </a:pPr>
            <a:endParaRPr lang="en-US" sz="2800" dirty="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2800" dirty="0">
                <a:latin typeface="Times New Roman" panose="02020603050405020304" pitchFamily="18" charset="0"/>
                <a:cs typeface="Times New Roman" panose="02020603050405020304" pitchFamily="18" charset="0"/>
              </a:rPr>
              <a:t>-Ex” this person &amp; what he has to say are not important or not worth serious attention</a:t>
            </a:r>
            <a:r>
              <a:rPr lang="en-US" sz="2800" dirty="0" smtClean="0">
                <a:latin typeface="Times New Roman" panose="02020603050405020304" pitchFamily="18" charset="0"/>
                <a:cs typeface="Times New Roman" panose="02020603050405020304" pitchFamily="18" charset="0"/>
              </a:rPr>
              <a:t>”.</a:t>
            </a:r>
          </a:p>
          <a:p>
            <a:pPr marL="0" indent="0" eaLnBrk="1" fontAlgn="auto" hangingPunct="1">
              <a:spcAft>
                <a:spcPts val="0"/>
              </a:spcAft>
              <a:buFont typeface="Arial" panose="020B0604020202020204" pitchFamily="34" charset="0"/>
              <a:buNone/>
              <a:defRPr/>
            </a:pPr>
            <a:endParaRPr lang="en-US" sz="2800" dirty="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2800" dirty="0">
                <a:latin typeface="Times New Roman" panose="02020603050405020304" pitchFamily="18" charset="0"/>
                <a:cs typeface="Times New Roman" panose="02020603050405020304" pitchFamily="18" charset="0"/>
              </a:rPr>
              <a:t>This person’s contribution is unimportant or insignificant that there is no reason to concern yourself with them. </a:t>
            </a:r>
          </a:p>
          <a:p>
            <a:pPr eaLnBrk="1" fontAlgn="auto" hangingPunct="1">
              <a:spcAft>
                <a:spcPts val="0"/>
              </a:spcAft>
              <a:buFont typeface="Arial" panose="020B0604020202020204" pitchFamily="34" charset="0"/>
              <a:buChar char="•"/>
              <a:defRPr/>
            </a:pPr>
            <a:endParaRPr lang="en-US"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28650" y="365125"/>
            <a:ext cx="7886700" cy="831850"/>
          </a:xfrm>
        </p:spPr>
        <p:txBody>
          <a:bodyPr anchor="t"/>
          <a:lstStyle/>
          <a:p>
            <a:pPr algn="ctr" eaLnBrk="1" hangingPunct="1"/>
            <a:r>
              <a:rPr lang="en-US" sz="4000" b="1" smtClean="0">
                <a:latin typeface="Times New Roman" pitchFamily="18" charset="0"/>
                <a:cs typeface="Times New Roman" pitchFamily="18" charset="0"/>
              </a:rPr>
              <a:t>Rejection </a:t>
            </a:r>
          </a:p>
        </p:txBody>
      </p:sp>
      <p:sp>
        <p:nvSpPr>
          <p:cNvPr id="17411" name="Rectangle 3"/>
          <p:cNvSpPr>
            <a:spLocks noGrp="1" noChangeArrowheads="1"/>
          </p:cNvSpPr>
          <p:nvPr>
            <p:ph idx="1"/>
          </p:nvPr>
        </p:nvSpPr>
        <p:spPr>
          <a:xfrm>
            <a:off x="107950" y="1196975"/>
            <a:ext cx="8928100" cy="5545138"/>
          </a:xfrm>
        </p:spPr>
        <p:txBody>
          <a:bodyPr rtlCol="0">
            <a:normAutofit fontScale="92500" lnSpcReduction="10000"/>
          </a:bodyPr>
          <a:lstStyle/>
          <a:p>
            <a:pPr eaLnBrk="1" fontAlgn="auto" hangingPunct="1">
              <a:spcAft>
                <a:spcPts val="0"/>
              </a:spcAft>
              <a:buFont typeface="Arial" panose="020B0604020202020204" pitchFamily="34" charset="0"/>
              <a:buChar char="•"/>
              <a:defRPr/>
            </a:pPr>
            <a:r>
              <a:rPr lang="en-US" sz="3600" dirty="0" smtClean="0">
                <a:latin typeface="Times New Roman" panose="02020603050405020304" pitchFamily="18" charset="0"/>
                <a:cs typeface="Times New Roman" panose="02020603050405020304" pitchFamily="18" charset="0"/>
              </a:rPr>
              <a:t>Different than disconfirmation.</a:t>
            </a:r>
          </a:p>
          <a:p>
            <a:pPr marL="0" indent="0" eaLnBrk="1" fontAlgn="auto" hangingPunct="1">
              <a:spcAft>
                <a:spcPts val="0"/>
              </a:spcAft>
              <a:buFont typeface="Arial" panose="020B0604020202020204" pitchFamily="34" charset="0"/>
              <a:buNone/>
              <a:defRPr/>
            </a:pPr>
            <a:endParaRPr lang="en-US" sz="3600"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3600" dirty="0" smtClean="0">
                <a:latin typeface="Times New Roman" panose="02020603050405020304" pitchFamily="18" charset="0"/>
                <a:cs typeface="Times New Roman" panose="02020603050405020304" pitchFamily="18" charset="0"/>
              </a:rPr>
              <a:t>You disagree with the person. </a:t>
            </a:r>
          </a:p>
          <a:p>
            <a:pPr marL="0" indent="0" eaLnBrk="1" fontAlgn="auto" hangingPunct="1">
              <a:spcAft>
                <a:spcPts val="0"/>
              </a:spcAft>
              <a:buFont typeface="Arial" panose="020B0604020202020204" pitchFamily="34" charset="0"/>
              <a:buNone/>
              <a:defRPr/>
            </a:pPr>
            <a:endParaRPr lang="en-US" sz="3600"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3600" dirty="0" smtClean="0">
                <a:latin typeface="Times New Roman" panose="02020603050405020304" pitchFamily="18" charset="0"/>
                <a:cs typeface="Times New Roman" panose="02020603050405020304" pitchFamily="18" charset="0"/>
              </a:rPr>
              <a:t>You indicate your unwillingness to accept something the other says or does.</a:t>
            </a:r>
          </a:p>
          <a:p>
            <a:pPr marL="0" indent="0" eaLnBrk="1" fontAlgn="auto" hangingPunct="1">
              <a:spcAft>
                <a:spcPts val="0"/>
              </a:spcAft>
              <a:buFont typeface="Arial" panose="020B0604020202020204" pitchFamily="34" charset="0"/>
              <a:buNone/>
              <a:defRPr/>
            </a:pPr>
            <a:endParaRPr lang="en-US" sz="3600"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3600" dirty="0" smtClean="0">
                <a:latin typeface="Times New Roman" panose="02020603050405020304" pitchFamily="18" charset="0"/>
                <a:cs typeface="Times New Roman" panose="02020603050405020304" pitchFamily="18" charset="0"/>
              </a:rPr>
              <a:t>In disconfirmation however you deny the persons significance everything related to that person doesn’t count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704088"/>
            <a:ext cx="8229600" cy="938962"/>
          </a:xfrm>
        </p:spPr>
        <p:txBody>
          <a:bodyPr/>
          <a:lstStyle/>
          <a:p>
            <a:pPr algn="ctr" eaLnBrk="1" hangingPunct="1"/>
            <a:r>
              <a:rPr lang="en-US" sz="4000" b="1" dirty="0" smtClean="0">
                <a:latin typeface="Times New Roman" pitchFamily="18" charset="0"/>
                <a:cs typeface="Times New Roman" pitchFamily="18" charset="0"/>
              </a:rPr>
              <a:t>Confirmation</a:t>
            </a:r>
            <a:endParaRPr lang="en-US" sz="4000" dirty="0" smtClean="0">
              <a:latin typeface="Times New Roman" pitchFamily="18" charset="0"/>
              <a:cs typeface="Times New Roman" pitchFamily="18" charset="0"/>
            </a:endParaRPr>
          </a:p>
        </p:txBody>
      </p:sp>
      <p:sp>
        <p:nvSpPr>
          <p:cNvPr id="18435" name="Content Placeholder 2"/>
          <p:cNvSpPr>
            <a:spLocks noGrp="1"/>
          </p:cNvSpPr>
          <p:nvPr>
            <p:ph idx="1"/>
          </p:nvPr>
        </p:nvSpPr>
        <p:spPr>
          <a:xfrm>
            <a:off x="107950" y="1773238"/>
            <a:ext cx="8856663" cy="4403725"/>
          </a:xfrm>
        </p:spPr>
        <p:txBody>
          <a:bodyPr rtlCol="0">
            <a:normAutofit/>
          </a:bodyPr>
          <a:lstStyle/>
          <a:p>
            <a:pPr eaLnBrk="1" fontAlgn="auto" hangingPunct="1">
              <a:spcAft>
                <a:spcPts val="0"/>
              </a:spcAft>
              <a:buFont typeface="Arial" panose="020B0604020202020204" pitchFamily="34" charset="0"/>
              <a:buChar char="•"/>
              <a:defRPr/>
            </a:pPr>
            <a:r>
              <a:rPr lang="en-US" sz="2800" dirty="0" smtClean="0">
                <a:latin typeface="Times New Roman" panose="02020603050405020304" pitchFamily="18" charset="0"/>
                <a:cs typeface="Times New Roman" panose="02020603050405020304" pitchFamily="18" charset="0"/>
              </a:rPr>
              <a:t>It is the opposite communication pattern of disconfirmation.</a:t>
            </a:r>
          </a:p>
          <a:p>
            <a:pPr marL="0" indent="0" eaLnBrk="1" fontAlgn="auto" hangingPunct="1">
              <a:spcAft>
                <a:spcPts val="0"/>
              </a:spcAft>
              <a:buFont typeface="Arial" panose="020B0604020202020204" pitchFamily="34" charset="0"/>
              <a:buNone/>
              <a:defRPr/>
            </a:pPr>
            <a:endParaRPr lang="en-US" sz="2800"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2800" dirty="0" smtClean="0">
                <a:latin typeface="Times New Roman" panose="02020603050405020304" pitchFamily="18" charset="0"/>
                <a:cs typeface="Times New Roman" panose="02020603050405020304" pitchFamily="18" charset="0"/>
              </a:rPr>
              <a:t> you not only acknowledge the presence of the other person but also indicate your acceptance of this person.</a:t>
            </a:r>
          </a:p>
          <a:p>
            <a:pPr eaLnBrk="1" fontAlgn="auto" hangingPunct="1">
              <a:spcAft>
                <a:spcPts val="0"/>
              </a:spcAft>
              <a:buFont typeface="Arial" panose="020B0604020202020204" pitchFamily="34" charset="0"/>
              <a:buChar char="•"/>
              <a:defRPr/>
            </a:pPr>
            <a:endParaRPr lang="en-US" sz="3600" b="1"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9144000" cy="760413"/>
          </a:xfrm>
        </p:spPr>
        <p:txBody>
          <a:bodyPr rtlCol="0" anchor="t">
            <a:normAutofit fontScale="90000"/>
          </a:bodyPr>
          <a:lstStyle/>
          <a:p>
            <a:pPr algn="ctr" eaLnBrk="1" fontAlgn="auto" hangingPunct="1">
              <a:spcAft>
                <a:spcPts val="0"/>
              </a:spcAft>
              <a:defRPr/>
            </a:pPr>
            <a:r>
              <a:rPr lang="en-US" b="1" dirty="0" smtClean="0">
                <a:latin typeface="Times New Roman" panose="02020603050405020304" pitchFamily="18" charset="0"/>
                <a:cs typeface="Times New Roman" panose="02020603050405020304" pitchFamily="18" charset="0"/>
              </a:rPr>
              <a:t>Examples disconfirmation rejection &amp; confirmation</a:t>
            </a:r>
          </a:p>
        </p:txBody>
      </p:sp>
      <p:sp>
        <p:nvSpPr>
          <p:cNvPr id="21507" name="Content Placeholder 2"/>
          <p:cNvSpPr>
            <a:spLocks noGrp="1"/>
          </p:cNvSpPr>
          <p:nvPr>
            <p:ph idx="1"/>
          </p:nvPr>
        </p:nvSpPr>
        <p:spPr>
          <a:xfrm>
            <a:off x="0" y="1989138"/>
            <a:ext cx="9144000" cy="4732337"/>
          </a:xfrm>
        </p:spPr>
        <p:txBody>
          <a:bodyPr/>
          <a:lstStyle/>
          <a:p>
            <a:pPr eaLnBrk="1" hangingPunct="1">
              <a:buFont typeface="Arial" charset="0"/>
              <a:buNone/>
            </a:pPr>
            <a:r>
              <a:rPr lang="en-US" sz="2800" b="1" smtClean="0">
                <a:latin typeface="Times New Roman" pitchFamily="18" charset="0"/>
                <a:cs typeface="Times New Roman" pitchFamily="18" charset="0"/>
              </a:rPr>
              <a:t>Why are you so angry? You get late last week. Stop screaming. I'll do what I want (Rejection). </a:t>
            </a:r>
          </a:p>
          <a:p>
            <a:pPr eaLnBrk="1" hangingPunct="1">
              <a:buFont typeface="Arial" charset="0"/>
              <a:buNone/>
            </a:pPr>
            <a:endParaRPr lang="en-US" sz="2800" b="1" smtClean="0">
              <a:latin typeface="Times New Roman" pitchFamily="18" charset="0"/>
              <a:cs typeface="Times New Roman" pitchFamily="18" charset="0"/>
            </a:endParaRPr>
          </a:p>
          <a:p>
            <a:pPr eaLnBrk="1" hangingPunct="1">
              <a:buFont typeface="Arial" charset="0"/>
              <a:buNone/>
            </a:pPr>
            <a:r>
              <a:rPr lang="en-US" sz="2800" b="1" smtClean="0">
                <a:latin typeface="Times New Roman" pitchFamily="18" charset="0"/>
                <a:cs typeface="Times New Roman" pitchFamily="18" charset="0"/>
              </a:rPr>
              <a:t>you have a right to be angry. I should tell you that I will  be late. ( Confirmation) </a:t>
            </a:r>
          </a:p>
          <a:p>
            <a:pPr eaLnBrk="1" hangingPunct="1">
              <a:buFont typeface="Arial" charset="0"/>
              <a:buNone/>
            </a:pPr>
            <a:endParaRPr lang="en-US" sz="2800" b="1" smtClean="0">
              <a:latin typeface="Times New Roman" pitchFamily="18" charset="0"/>
              <a:cs typeface="Times New Roman" pitchFamily="18" charset="0"/>
            </a:endParaRPr>
          </a:p>
          <a:p>
            <a:pPr eaLnBrk="1" hangingPunct="1">
              <a:buFont typeface="Arial" charset="0"/>
              <a:buNone/>
            </a:pPr>
            <a:r>
              <a:rPr lang="en-US" sz="2800" b="1" smtClean="0">
                <a:latin typeface="Times New Roman" pitchFamily="18" charset="0"/>
                <a:cs typeface="Times New Roman" pitchFamily="18" charset="0"/>
              </a:rPr>
              <a:t> Deny the person significances. (Disconfirmation)</a:t>
            </a:r>
          </a:p>
          <a:p>
            <a:pPr eaLnBrk="1" hangingPunct="1">
              <a:buFont typeface="Arial" charset="0"/>
              <a:buNone/>
            </a:pPr>
            <a:endParaRPr lang="en-US" sz="280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C6DE5F6-E72D-4D82-AC55-8D85A0B5CFC9}" type="slidenum">
              <a:rPr lang="ar-SA"/>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320675"/>
            <a:ext cx="9144000" cy="731838"/>
          </a:xfrm>
        </p:spPr>
        <p:txBody>
          <a:bodyPr anchor="t"/>
          <a:lstStyle/>
          <a:p>
            <a:pPr algn="ctr" eaLnBrk="1" hangingPunct="1"/>
            <a:r>
              <a:rPr lang="en-US" sz="3600" b="1" smtClean="0">
                <a:latin typeface="Times New Roman" pitchFamily="18" charset="0"/>
                <a:cs typeface="Times New Roman" pitchFamily="18" charset="0"/>
              </a:rPr>
              <a:t>PRINCIPLES OF VERBAL MESSAGES</a:t>
            </a:r>
            <a:endParaRPr lang="en-US" sz="3600" smtClean="0">
              <a:latin typeface="Times New Roman" pitchFamily="18" charset="0"/>
              <a:cs typeface="Times New Roman" pitchFamily="18" charset="0"/>
            </a:endParaRPr>
          </a:p>
        </p:txBody>
      </p:sp>
      <p:sp>
        <p:nvSpPr>
          <p:cNvPr id="3" name="Content Placeholder 2"/>
          <p:cNvSpPr>
            <a:spLocks noGrp="1"/>
          </p:cNvSpPr>
          <p:nvPr>
            <p:ph idx="1"/>
          </p:nvPr>
        </p:nvSpPr>
        <p:spPr>
          <a:xfrm>
            <a:off x="179388" y="1825625"/>
            <a:ext cx="8856662" cy="4351338"/>
          </a:xfrm>
        </p:spPr>
        <p:txBody>
          <a:bodyPr rtlCol="0">
            <a:normAutofit fontScale="85000" lnSpcReduction="20000"/>
          </a:bodyPr>
          <a:lstStyle/>
          <a:p>
            <a:pPr eaLnBrk="1" fontAlgn="auto" hangingPunct="1">
              <a:lnSpc>
                <a:spcPct val="150000"/>
              </a:lnSpc>
              <a:spcAft>
                <a:spcPts val="0"/>
              </a:spcAft>
              <a:buFont typeface="Arial" panose="020B0604020202020204" pitchFamily="34" charset="0"/>
              <a:buChar char="•"/>
              <a:defRPr/>
            </a:pPr>
            <a:r>
              <a:rPr lang="en-US" sz="3600" b="1" dirty="0" smtClean="0">
                <a:latin typeface="Times New Roman" panose="02020603050405020304" pitchFamily="18" charset="0"/>
                <a:cs typeface="Times New Roman" panose="02020603050405020304" pitchFamily="18" charset="0"/>
              </a:rPr>
              <a:t>Messages are denotative &amp; connotative</a:t>
            </a:r>
          </a:p>
          <a:p>
            <a:pPr eaLnBrk="1" fontAlgn="auto" hangingPunct="1">
              <a:lnSpc>
                <a:spcPct val="150000"/>
              </a:lnSpc>
              <a:spcAft>
                <a:spcPts val="0"/>
              </a:spcAft>
              <a:buFont typeface="Arial" panose="020B0604020202020204" pitchFamily="34" charset="0"/>
              <a:buChar char="•"/>
              <a:defRPr/>
            </a:pPr>
            <a:r>
              <a:rPr lang="en-US" sz="3600" b="1" dirty="0" smtClean="0">
                <a:latin typeface="Times New Roman" panose="02020603050405020304" pitchFamily="18" charset="0"/>
                <a:cs typeface="Times New Roman" panose="02020603050405020304" pitchFamily="18" charset="0"/>
              </a:rPr>
              <a:t>Messages vary in directness</a:t>
            </a:r>
          </a:p>
          <a:p>
            <a:pPr eaLnBrk="1" fontAlgn="auto" hangingPunct="1">
              <a:lnSpc>
                <a:spcPct val="150000"/>
              </a:lnSpc>
              <a:spcAft>
                <a:spcPts val="0"/>
              </a:spcAft>
              <a:buFont typeface="Arial" panose="020B0604020202020204" pitchFamily="34" charset="0"/>
              <a:buChar char="•"/>
              <a:defRPr/>
            </a:pPr>
            <a:r>
              <a:rPr lang="en-US" sz="3600" b="1" dirty="0" smtClean="0">
                <a:latin typeface="Times New Roman" panose="02020603050405020304" pitchFamily="18" charset="0"/>
                <a:cs typeface="Times New Roman" panose="02020603050405020304" pitchFamily="18" charset="0"/>
              </a:rPr>
              <a:t>Messages vary in abstraction</a:t>
            </a:r>
          </a:p>
          <a:p>
            <a:pPr eaLnBrk="1" fontAlgn="auto" hangingPunct="1">
              <a:lnSpc>
                <a:spcPct val="150000"/>
              </a:lnSpc>
              <a:spcAft>
                <a:spcPts val="0"/>
              </a:spcAft>
              <a:buFont typeface="Arial" panose="020B0604020202020204" pitchFamily="34" charset="0"/>
              <a:buChar char="•"/>
              <a:defRPr/>
            </a:pPr>
            <a:r>
              <a:rPr lang="en-US" sz="3600" b="1" dirty="0" smtClean="0">
                <a:latin typeface="Times New Roman" panose="02020603050405020304" pitchFamily="18" charset="0"/>
                <a:cs typeface="Times New Roman" panose="02020603050405020304" pitchFamily="18" charset="0"/>
              </a:rPr>
              <a:t>Message meanings are in people</a:t>
            </a:r>
          </a:p>
          <a:p>
            <a:pPr eaLnBrk="1" fontAlgn="auto" hangingPunct="1">
              <a:lnSpc>
                <a:spcPct val="150000"/>
              </a:lnSpc>
              <a:spcAft>
                <a:spcPts val="0"/>
              </a:spcAft>
              <a:buFont typeface="Arial" panose="020B0604020202020204" pitchFamily="34" charset="0"/>
              <a:buChar char="•"/>
              <a:defRPr/>
            </a:pPr>
            <a:r>
              <a:rPr lang="en-US" sz="3600" b="1" dirty="0" smtClean="0">
                <a:latin typeface="Times New Roman" panose="02020603050405020304" pitchFamily="18" charset="0"/>
                <a:cs typeface="Times New Roman" panose="02020603050405020304" pitchFamily="18" charset="0"/>
              </a:rPr>
              <a:t>Messages meanings depend on context</a:t>
            </a:r>
          </a:p>
          <a:p>
            <a:pPr eaLnBrk="1" fontAlgn="auto" hangingPunct="1">
              <a:lnSpc>
                <a:spcPct val="150000"/>
              </a:lnSpc>
              <a:spcAft>
                <a:spcPts val="0"/>
              </a:spcAft>
              <a:buFont typeface="Arial" panose="020B0604020202020204" pitchFamily="34" charset="0"/>
              <a:buChar char="•"/>
              <a:defRPr/>
            </a:pPr>
            <a:r>
              <a:rPr lang="en-US" sz="3600" b="1" dirty="0" smtClean="0">
                <a:latin typeface="Times New Roman" panose="02020603050405020304" pitchFamily="18" charset="0"/>
                <a:cs typeface="Times New Roman" panose="02020603050405020304" pitchFamily="18" charset="0"/>
              </a:rPr>
              <a:t>Messages vary in inclusion</a:t>
            </a:r>
            <a:endParaRPr lang="en-US" sz="36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6FB603C-E20F-4C04-A0E5-9DF4A54C4ACD}" type="slidenum">
              <a:rPr lang="ar-SA"/>
              <a:pPr/>
              <a:t>2</a:t>
            </a:fld>
            <a:endParaRPr lang="en-US" dirty="0"/>
          </a:p>
        </p:txBody>
      </p:sp>
      <p:pic>
        <p:nvPicPr>
          <p:cNvPr id="4102" name="Picture 6" descr="C:\Users\Lec. Nabeela Jada'\Desktop\images[1].jpg"/>
          <p:cNvPicPr>
            <a:picLocks noChangeAspect="1" noChangeArrowheads="1"/>
          </p:cNvPicPr>
          <p:nvPr/>
        </p:nvPicPr>
        <p:blipFill>
          <a:blip r:embed="rId3"/>
          <a:srcRect/>
          <a:stretch>
            <a:fillRect/>
          </a:stretch>
        </p:blipFill>
        <p:spPr bwMode="auto">
          <a:xfrm>
            <a:off x="7143769" y="5072074"/>
            <a:ext cx="2000232" cy="1785926"/>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615950"/>
          </a:xfrm>
        </p:spPr>
        <p:txBody>
          <a:bodyPr rtlCol="0" anchor="t">
            <a:normAutofit fontScale="90000"/>
          </a:bodyPr>
          <a:lstStyle/>
          <a:p>
            <a:pPr algn="ctr" eaLnBrk="1" fontAlgn="auto" hangingPunct="1">
              <a:spcAft>
                <a:spcPts val="0"/>
              </a:spcAft>
              <a:defRPr/>
            </a:pPr>
            <a:r>
              <a:rPr lang="en-US" sz="4000" b="1" dirty="0" smtClean="0">
                <a:latin typeface="Times New Roman" panose="02020603050405020304" pitchFamily="18" charset="0"/>
                <a:cs typeface="Times New Roman" panose="02020603050405020304" pitchFamily="18" charset="0"/>
              </a:rPr>
              <a:t>Sexism</a:t>
            </a:r>
            <a:endParaRPr lang="en-US" sz="4000"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9388" y="981075"/>
            <a:ext cx="8856662" cy="5740400"/>
          </a:xfrm>
        </p:spPr>
        <p:txBody>
          <a:bodyPr rtlCol="0">
            <a:noAutofit/>
          </a:bodyPr>
          <a:lstStyle/>
          <a:p>
            <a:pPr eaLnBrk="1" fontAlgn="auto" hangingPunct="1">
              <a:lnSpc>
                <a:spcPct val="80000"/>
              </a:lnSpc>
              <a:spcAft>
                <a:spcPts val="0"/>
              </a:spcAft>
              <a:buFont typeface="Arial" panose="020B0604020202020204" pitchFamily="34" charset="0"/>
              <a:buChar char="•"/>
              <a:defRPr/>
            </a:pPr>
            <a:r>
              <a:rPr lang="en-US" sz="32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Widespread </a:t>
            </a:r>
            <a:r>
              <a:rPr lang="en-US" sz="2800" dirty="0">
                <a:latin typeface="Times New Roman" panose="02020603050405020304" pitchFamily="18" charset="0"/>
                <a:cs typeface="Times New Roman" panose="02020603050405020304" pitchFamily="18" charset="0"/>
              </a:rPr>
              <a:t>expression of sexism is called sexist language. </a:t>
            </a:r>
            <a:endParaRPr lang="en-US" sz="2800" dirty="0" smtClean="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Arial" panose="020B0604020202020204" pitchFamily="34" charset="0"/>
              <a:buChar char="•"/>
              <a:defRPr/>
            </a:pPr>
            <a:r>
              <a:rPr lang="en-US" sz="2800" dirty="0" smtClean="0">
                <a:latin typeface="Times New Roman" panose="02020603050405020304" pitchFamily="18" charset="0"/>
                <a:cs typeface="Times New Roman" panose="02020603050405020304" pitchFamily="18" charset="0"/>
              </a:rPr>
              <a:t> Language </a:t>
            </a:r>
            <a:r>
              <a:rPr lang="en-US" sz="2800" dirty="0">
                <a:latin typeface="Times New Roman" panose="02020603050405020304" pitchFamily="18" charset="0"/>
                <a:cs typeface="Times New Roman" panose="02020603050405020304" pitchFamily="18" charset="0"/>
              </a:rPr>
              <a:t>that puts down someone because of his or her gender</a:t>
            </a:r>
            <a:r>
              <a:rPr lang="en-US" sz="2800" dirty="0" smtClean="0">
                <a:latin typeface="Times New Roman" panose="02020603050405020304" pitchFamily="18" charset="0"/>
                <a:cs typeface="Times New Roman" panose="02020603050405020304" pitchFamily="18" charset="0"/>
              </a:rPr>
              <a:t>.</a:t>
            </a:r>
          </a:p>
          <a:p>
            <a:pPr eaLnBrk="1" fontAlgn="auto" hangingPunct="1">
              <a:lnSpc>
                <a:spcPct val="80000"/>
              </a:lnSpc>
              <a:spcAft>
                <a:spcPts val="0"/>
              </a:spcAft>
              <a:buFont typeface="Arial" panose="020B0604020202020204" pitchFamily="34" charset="0"/>
              <a:buChar char="•"/>
              <a:defRPr/>
            </a:pPr>
            <a:r>
              <a:rPr lang="en-US" sz="2800" dirty="0" smtClean="0">
                <a:latin typeface="Times New Roman" panose="02020603050405020304" pitchFamily="18" charset="0"/>
                <a:cs typeface="Times New Roman" panose="02020603050405020304" pitchFamily="18" charset="0"/>
              </a:rPr>
              <a:t> Guidelines </a:t>
            </a:r>
            <a:r>
              <a:rPr lang="en-US" sz="2800" dirty="0">
                <a:latin typeface="Times New Roman" panose="02020603050405020304" pitchFamily="18" charset="0"/>
                <a:cs typeface="Times New Roman" panose="02020603050405020304" pitchFamily="18" charset="0"/>
              </a:rPr>
              <a:t>for nonsexist ( gender free, gender </a:t>
            </a:r>
            <a:r>
              <a:rPr lang="en-US" sz="2800" dirty="0" smtClean="0">
                <a:latin typeface="Times New Roman" panose="02020603050405020304" pitchFamily="18" charset="0"/>
                <a:cs typeface="Times New Roman" panose="02020603050405020304" pitchFamily="18" charset="0"/>
              </a:rPr>
              <a:t>neutral </a:t>
            </a:r>
            <a:r>
              <a:rPr lang="en-US" sz="2800" dirty="0">
                <a:latin typeface="Times New Roman" panose="02020603050405020304" pitchFamily="18" charset="0"/>
                <a:cs typeface="Times New Roman" panose="02020603050405020304" pitchFamily="18" charset="0"/>
              </a:rPr>
              <a:t>or fair). These guidelines  concern the use  instead </a:t>
            </a:r>
            <a:r>
              <a:rPr lang="en-US" sz="2800" dirty="0" smtClean="0">
                <a:latin typeface="Times New Roman" panose="02020603050405020304" pitchFamily="18" charset="0"/>
                <a:cs typeface="Times New Roman" panose="02020603050405020304" pitchFamily="18" charset="0"/>
              </a:rPr>
              <a:t>of generic </a:t>
            </a:r>
            <a:r>
              <a:rPr lang="en-US" sz="2800" dirty="0">
                <a:latin typeface="Times New Roman" panose="02020603050405020304" pitchFamily="18" charset="0"/>
                <a:cs typeface="Times New Roman" panose="02020603050405020304" pitchFamily="18" charset="0"/>
              </a:rPr>
              <a:t>man person </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(e.g.  police officer instead of police man).</a:t>
            </a:r>
          </a:p>
          <a:p>
            <a:pPr marL="0" indent="0" eaLnBrk="1" fontAlgn="auto" hangingPunct="1">
              <a:lnSpc>
                <a:spcPct val="80000"/>
              </a:lnSpc>
              <a:spcAft>
                <a:spcPts val="0"/>
              </a:spcAft>
              <a:buFont typeface="Arial" panose="020B0604020202020204" pitchFamily="34" charset="0"/>
              <a:buNone/>
              <a:defRPr/>
            </a:pPr>
            <a:endParaRPr lang="en-US" sz="2800"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Arial" panose="020B0604020202020204" pitchFamily="34" charset="0"/>
              <a:buChar char="•"/>
              <a:defRPr/>
            </a:pPr>
            <a:r>
              <a:rPr lang="en-US" sz="2800" dirty="0" smtClean="0">
                <a:latin typeface="Times New Roman" panose="02020603050405020304" pitchFamily="18" charset="0"/>
                <a:cs typeface="Times New Roman" panose="02020603050405020304" pitchFamily="18" charset="0"/>
              </a:rPr>
              <a:t> Generic </a:t>
            </a:r>
            <a:r>
              <a:rPr lang="en-US" sz="2800" dirty="0">
                <a:latin typeface="Times New Roman" panose="02020603050405020304" pitchFamily="18" charset="0"/>
                <a:cs typeface="Times New Roman" panose="02020603050405020304" pitchFamily="18" charset="0"/>
              </a:rPr>
              <a:t>he\she and </a:t>
            </a:r>
            <a:r>
              <a:rPr lang="en-US" sz="2800" dirty="0" smtClean="0">
                <a:latin typeface="Times New Roman" panose="02020603050405020304" pitchFamily="18" charset="0"/>
                <a:cs typeface="Times New Roman" panose="02020603050405020304" pitchFamily="18" charset="0"/>
              </a:rPr>
              <a:t>his\here,  </a:t>
            </a:r>
            <a:r>
              <a:rPr lang="en-US" sz="2800" dirty="0">
                <a:latin typeface="Times New Roman" panose="02020603050405020304" pitchFamily="18" charset="0"/>
                <a:cs typeface="Times New Roman" panose="02020603050405020304" pitchFamily="18" charset="0"/>
              </a:rPr>
              <a:t>(e.g. the average student is worried about his grade VS the average </a:t>
            </a:r>
            <a:r>
              <a:rPr lang="en-US" sz="2800" dirty="0" smtClean="0">
                <a:latin typeface="Times New Roman" panose="02020603050405020304" pitchFamily="18" charset="0"/>
                <a:cs typeface="Times New Roman" panose="02020603050405020304" pitchFamily="18" charset="0"/>
              </a:rPr>
              <a:t>student </a:t>
            </a:r>
            <a:r>
              <a:rPr lang="en-US" sz="2800" dirty="0">
                <a:latin typeface="Times New Roman" panose="02020603050405020304" pitchFamily="18" charset="0"/>
                <a:cs typeface="Times New Roman" panose="02020603050405020304" pitchFamily="18" charset="0"/>
              </a:rPr>
              <a:t>is worried about </a:t>
            </a:r>
            <a:r>
              <a:rPr lang="en-US" sz="2800" dirty="0" smtClean="0">
                <a:latin typeface="Times New Roman" panose="02020603050405020304" pitchFamily="18" charset="0"/>
                <a:cs typeface="Times New Roman" panose="02020603050405020304" pitchFamily="18" charset="0"/>
              </a:rPr>
              <a:t>grades. Talk plural so as to include sexes.</a:t>
            </a:r>
            <a:endParaRPr lang="en-US" sz="2800" dirty="0">
              <a:latin typeface="Times New Roman" panose="02020603050405020304" pitchFamily="18" charset="0"/>
              <a:cs typeface="Times New Roman" panose="02020603050405020304" pitchFamily="18" charset="0"/>
            </a:endParaRPr>
          </a:p>
          <a:p>
            <a:pPr marL="0" indent="0" eaLnBrk="1" fontAlgn="auto" hangingPunct="1">
              <a:lnSpc>
                <a:spcPct val="80000"/>
              </a:lnSpc>
              <a:spcAft>
                <a:spcPts val="0"/>
              </a:spcAft>
              <a:buFont typeface="Arial" panose="020B0604020202020204" pitchFamily="34" charset="0"/>
              <a:buNone/>
              <a:defRPr/>
            </a:pPr>
            <a:endParaRPr lang="en-US" sz="3200" dirty="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endParaRPr lang="en-US" sz="32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378EE01-B19F-443E-A457-B981A6883897}" type="slidenum">
              <a:rPr lang="ar-SA"/>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28650" y="0"/>
            <a:ext cx="7886700" cy="692150"/>
          </a:xfrm>
        </p:spPr>
        <p:txBody>
          <a:bodyPr anchor="t"/>
          <a:lstStyle/>
          <a:p>
            <a:pPr algn="ctr" eaLnBrk="1" hangingPunct="1"/>
            <a:r>
              <a:rPr lang="en-US" sz="3600" b="1" smtClean="0">
                <a:latin typeface="Times New Roman" pitchFamily="18" charset="0"/>
                <a:cs typeface="Times New Roman" pitchFamily="18" charset="0"/>
              </a:rPr>
              <a:t>Sexism- </a:t>
            </a:r>
            <a:r>
              <a:rPr lang="en-US" sz="3600" b="1" i="1" smtClean="0">
                <a:latin typeface="Times New Roman" pitchFamily="18" charset="0"/>
                <a:cs typeface="Times New Roman" pitchFamily="18" charset="0"/>
              </a:rPr>
              <a:t>cont</a:t>
            </a:r>
            <a:r>
              <a:rPr lang="en-US" sz="3600" b="1" smtClean="0">
                <a:latin typeface="Times New Roman" pitchFamily="18" charset="0"/>
                <a:cs typeface="Times New Roman" pitchFamily="18" charset="0"/>
              </a:rPr>
              <a:t>.</a:t>
            </a:r>
            <a:endParaRPr lang="en-US" smtClean="0">
              <a:cs typeface="Times New Roman" pitchFamily="18" charset="0"/>
            </a:endParaRPr>
          </a:p>
        </p:txBody>
      </p:sp>
      <p:sp>
        <p:nvSpPr>
          <p:cNvPr id="3" name="Content Placeholder 2"/>
          <p:cNvSpPr>
            <a:spLocks noGrp="1"/>
          </p:cNvSpPr>
          <p:nvPr>
            <p:ph idx="1"/>
          </p:nvPr>
        </p:nvSpPr>
        <p:spPr>
          <a:xfrm>
            <a:off x="107950" y="765175"/>
            <a:ext cx="8928100" cy="5956300"/>
          </a:xfrm>
        </p:spPr>
        <p:txBody>
          <a:bodyPr rtlCol="0">
            <a:normAutofit/>
          </a:bodyPr>
          <a:lstStyle/>
          <a:p>
            <a:pPr eaLnBrk="1" fontAlgn="auto" hangingPunct="1">
              <a:lnSpc>
                <a:spcPct val="80000"/>
              </a:lnSpc>
              <a:spcAft>
                <a:spcPts val="0"/>
              </a:spcAft>
              <a:buFont typeface="Arial" panose="020B0604020202020204" pitchFamily="34" charset="0"/>
              <a:buChar char="•"/>
              <a:defRPr/>
            </a:pPr>
            <a:r>
              <a:rPr lang="en-US" sz="2800" b="1" dirty="0">
                <a:latin typeface="Times New Roman" panose="02020603050405020304" pitchFamily="18" charset="0"/>
                <a:cs typeface="Times New Roman" panose="02020603050405020304" pitchFamily="18" charset="0"/>
              </a:rPr>
              <a:t>Use sex role Stereotyping: the word you use often reflect a sex role </a:t>
            </a:r>
            <a:r>
              <a:rPr lang="en-US" sz="2800" b="1" dirty="0" smtClean="0">
                <a:latin typeface="Times New Roman" panose="02020603050405020304" pitchFamily="18" charset="0"/>
                <a:cs typeface="Times New Roman" panose="02020603050405020304" pitchFamily="18" charset="0"/>
              </a:rPr>
              <a:t>bias</a:t>
            </a:r>
          </a:p>
          <a:p>
            <a:pPr marL="0" indent="0" eaLnBrk="1" fontAlgn="auto" hangingPunct="1">
              <a:lnSpc>
                <a:spcPct val="80000"/>
              </a:lnSpc>
              <a:spcAft>
                <a:spcPts val="0"/>
              </a:spcAft>
              <a:buFont typeface="Arial" panose="020B0604020202020204" pitchFamily="34" charset="0"/>
              <a:buNone/>
              <a:defRPr/>
            </a:pPr>
            <a:endParaRPr lang="en-US" sz="2800" b="1"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Arial" panose="020B0604020202020204" pitchFamily="34" charset="0"/>
              <a:buChar char="•"/>
              <a:defRPr/>
            </a:pPr>
            <a:r>
              <a:rPr lang="en-US" sz="2800" b="1" dirty="0">
                <a:latin typeface="Times New Roman" panose="02020603050405020304" pitchFamily="18" charset="0"/>
                <a:cs typeface="Times New Roman" panose="02020603050405020304" pitchFamily="18" charset="0"/>
              </a:rPr>
              <a:t>The assumption that certain roles or professions belong men and others belong to women </a:t>
            </a:r>
            <a:endParaRPr lang="en-US" sz="2800" b="1" dirty="0" smtClean="0">
              <a:latin typeface="Times New Roman" panose="02020603050405020304" pitchFamily="18" charset="0"/>
              <a:cs typeface="Times New Roman" panose="02020603050405020304" pitchFamily="18" charset="0"/>
            </a:endParaRPr>
          </a:p>
          <a:p>
            <a:pPr marL="0" indent="0" eaLnBrk="1" fontAlgn="auto" hangingPunct="1">
              <a:lnSpc>
                <a:spcPct val="80000"/>
              </a:lnSpc>
              <a:spcAft>
                <a:spcPts val="0"/>
              </a:spcAft>
              <a:buFont typeface="Arial" panose="020B0604020202020204" pitchFamily="34" charset="0"/>
              <a:buNone/>
              <a:defRPr/>
            </a:pPr>
            <a:endParaRPr lang="en-US" sz="2800" b="1"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Arial" panose="020B0604020202020204" pitchFamily="34" charset="0"/>
              <a:buChar char="•"/>
              <a:defRPr/>
            </a:pPr>
            <a:r>
              <a:rPr lang="en-US" sz="2800" b="1" dirty="0">
                <a:latin typeface="Times New Roman" panose="02020603050405020304" pitchFamily="18" charset="0"/>
                <a:cs typeface="Times New Roman" panose="02020603050405020304" pitchFamily="18" charset="0"/>
              </a:rPr>
              <a:t>E.g. when you refer to elementary school teacher as female and the college professor as a male</a:t>
            </a:r>
            <a:r>
              <a:rPr lang="en-US" sz="2800" b="1" dirty="0" smtClean="0">
                <a:latin typeface="Times New Roman" panose="02020603050405020304" pitchFamily="18" charset="0"/>
                <a:cs typeface="Times New Roman" panose="02020603050405020304" pitchFamily="18" charset="0"/>
              </a:rPr>
              <a:t>.</a:t>
            </a:r>
          </a:p>
          <a:p>
            <a:pPr marL="0" indent="0" eaLnBrk="1" fontAlgn="auto" hangingPunct="1">
              <a:lnSpc>
                <a:spcPct val="80000"/>
              </a:lnSpc>
              <a:spcAft>
                <a:spcPts val="0"/>
              </a:spcAft>
              <a:buFont typeface="Arial" panose="020B0604020202020204" pitchFamily="34" charset="0"/>
              <a:buNone/>
              <a:defRPr/>
            </a:pPr>
            <a:endParaRPr lang="en-US" sz="2800" b="1"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Arial" panose="020B0604020202020204" pitchFamily="34" charset="0"/>
              <a:buChar char="•"/>
              <a:defRPr/>
            </a:pPr>
            <a:r>
              <a:rPr lang="en-US" sz="2800" b="1" dirty="0">
                <a:latin typeface="Times New Roman" panose="02020603050405020304" pitchFamily="18" charset="0"/>
                <a:cs typeface="Times New Roman" panose="02020603050405020304" pitchFamily="18" charset="0"/>
              </a:rPr>
              <a:t>E.g. When you refer to nurse as a female and to the doctor as a </a:t>
            </a:r>
            <a:r>
              <a:rPr lang="en-US" sz="2800" b="1" dirty="0" smtClean="0">
                <a:latin typeface="Times New Roman" panose="02020603050405020304" pitchFamily="18" charset="0"/>
                <a:cs typeface="Times New Roman" panose="02020603050405020304" pitchFamily="18" charset="0"/>
              </a:rPr>
              <a:t>male</a:t>
            </a:r>
          </a:p>
          <a:p>
            <a:pPr marL="0" indent="0" eaLnBrk="1" fontAlgn="auto" hangingPunct="1">
              <a:lnSpc>
                <a:spcPct val="80000"/>
              </a:lnSpc>
              <a:spcAft>
                <a:spcPts val="0"/>
              </a:spcAft>
              <a:buFont typeface="Arial" panose="020B0604020202020204" pitchFamily="34" charset="0"/>
              <a:buNone/>
              <a:defRPr/>
            </a:pPr>
            <a:endParaRPr lang="en-US" sz="2800" b="1"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Arial" panose="020B0604020202020204" pitchFamily="34" charset="0"/>
              <a:buChar char="•"/>
              <a:defRPr/>
            </a:pPr>
            <a:r>
              <a:rPr lang="en-US" sz="2800" b="1" dirty="0">
                <a:latin typeface="Times New Roman" panose="02020603050405020304" pitchFamily="18" charset="0"/>
                <a:cs typeface="Times New Roman" panose="02020603050405020304" pitchFamily="18" charset="0"/>
              </a:rPr>
              <a:t>“ so use appropriate pronoun. e.g. female nurse ,,,male doctor or vice versa</a:t>
            </a:r>
          </a:p>
          <a:p>
            <a:pPr eaLnBrk="1" fontAlgn="auto" hangingPunct="1">
              <a:lnSpc>
                <a:spcPct val="80000"/>
              </a:lnSpc>
              <a:spcAft>
                <a:spcPts val="0"/>
              </a:spcAft>
              <a:buFont typeface="Arial" panose="020B0604020202020204" pitchFamily="34" charset="0"/>
              <a:buChar char="•"/>
              <a:defRPr/>
            </a:pP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255CCCB9-461C-45DE-9E0C-6F70D443E65C}" type="slidenum">
              <a:rPr lang="ar-SA"/>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28650" y="365125"/>
            <a:ext cx="7886700" cy="687388"/>
          </a:xfrm>
        </p:spPr>
        <p:txBody>
          <a:bodyPr anchor="t"/>
          <a:lstStyle/>
          <a:p>
            <a:pPr algn="ctr"/>
            <a:r>
              <a:rPr lang="en-US" sz="4000" b="1" smtClean="0">
                <a:latin typeface="Times New Roman" pitchFamily="18" charset="0"/>
                <a:cs typeface="Times New Roman" pitchFamily="18" charset="0"/>
              </a:rPr>
              <a:t>Conceptual distortion (</a:t>
            </a:r>
            <a:r>
              <a:rPr lang="ar-JO" sz="4000" b="1" smtClean="0">
                <a:latin typeface="Times New Roman" pitchFamily="18" charset="0"/>
              </a:rPr>
              <a:t>تحريف</a:t>
            </a:r>
            <a:r>
              <a:rPr lang="en-US" sz="4000" b="1" smtClean="0">
                <a:latin typeface="Times New Roman" pitchFamily="18" charset="0"/>
                <a:cs typeface="Times New Roman" pitchFamily="18" charset="0"/>
              </a:rPr>
              <a:t>)</a:t>
            </a:r>
          </a:p>
        </p:txBody>
      </p:sp>
      <p:sp>
        <p:nvSpPr>
          <p:cNvPr id="3" name="Content Placeholder 2"/>
          <p:cNvSpPr>
            <a:spLocks noGrp="1"/>
          </p:cNvSpPr>
          <p:nvPr>
            <p:ph idx="1"/>
          </p:nvPr>
        </p:nvSpPr>
        <p:spPr>
          <a:xfrm>
            <a:off x="179388" y="1196975"/>
            <a:ext cx="8856662" cy="5524500"/>
          </a:xfrm>
        </p:spPr>
        <p:txBody>
          <a:bodyPr>
            <a:normAutofit lnSpcReduction="10000"/>
          </a:bodyPr>
          <a:lstStyle/>
          <a:p>
            <a:pPr marL="0" indent="0">
              <a:buFont typeface="Arial" panose="020B0604020202020204" pitchFamily="34" charset="0"/>
              <a:buNone/>
              <a:defRPr/>
            </a:pPr>
            <a:r>
              <a:rPr lang="en-US" sz="3600" dirty="0" smtClean="0">
                <a:latin typeface="Times New Roman" panose="02020603050405020304" pitchFamily="18" charset="0"/>
                <a:cs typeface="Times New Roman" panose="02020603050405020304" pitchFamily="18" charset="0"/>
              </a:rPr>
              <a:t>Using verbal messages might be susceptible to conceptual distortion which is:</a:t>
            </a:r>
          </a:p>
          <a:p>
            <a:pPr>
              <a:buFont typeface="Arial" panose="020B0604020202020204" pitchFamily="34" charset="0"/>
              <a:buChar char="•"/>
              <a:defRPr/>
            </a:pPr>
            <a:r>
              <a:rPr lang="en-US" sz="3600" dirty="0" smtClean="0">
                <a:latin typeface="Times New Roman" panose="02020603050405020304" pitchFamily="18" charset="0"/>
                <a:cs typeface="Times New Roman" panose="02020603050405020304" pitchFamily="18" charset="0"/>
              </a:rPr>
              <a:t>Mental mistakes</a:t>
            </a:r>
          </a:p>
          <a:p>
            <a:pPr>
              <a:buFont typeface="Arial" panose="020B0604020202020204" pitchFamily="34" charset="0"/>
              <a:buChar char="•"/>
              <a:defRPr/>
            </a:pPr>
            <a:r>
              <a:rPr lang="en-US" sz="3600" dirty="0" smtClean="0">
                <a:latin typeface="Times New Roman" panose="02020603050405020304" pitchFamily="18" charset="0"/>
                <a:cs typeface="Times New Roman" panose="02020603050405020304" pitchFamily="18" charset="0"/>
              </a:rPr>
              <a:t>Misinterpretations or</a:t>
            </a:r>
          </a:p>
          <a:p>
            <a:pPr>
              <a:buFont typeface="Arial" panose="020B0604020202020204" pitchFamily="34" charset="0"/>
              <a:buChar char="•"/>
              <a:defRPr/>
            </a:pPr>
            <a:r>
              <a:rPr lang="en-US" sz="3600" dirty="0" smtClean="0">
                <a:latin typeface="Times New Roman" panose="02020603050405020304" pitchFamily="18" charset="0"/>
                <a:cs typeface="Times New Roman" panose="02020603050405020304" pitchFamily="18" charset="0"/>
              </a:rPr>
              <a:t>Reasoning fallacies (misjudgment) </a:t>
            </a:r>
          </a:p>
          <a:p>
            <a:pPr marL="0" indent="0">
              <a:buFont typeface="Arial" panose="020B0604020202020204" pitchFamily="34" charset="0"/>
              <a:buNone/>
              <a:defRPr/>
            </a:pPr>
            <a:endParaRPr lang="en-US" sz="3600"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defRPr/>
            </a:pPr>
            <a:r>
              <a:rPr lang="en-US" sz="3600" dirty="0" smtClean="0">
                <a:latin typeface="Times New Roman" panose="02020603050405020304" pitchFamily="18" charset="0"/>
                <a:cs typeface="Times New Roman" panose="02020603050405020304" pitchFamily="18" charset="0"/>
              </a:rPr>
              <a:t>Therefore avoiding these distortions requires critical more realistic analysis to improve your own use of verbal messages </a:t>
            </a:r>
          </a:p>
        </p:txBody>
      </p:sp>
      <p:sp>
        <p:nvSpPr>
          <p:cNvPr id="4" name="Slide Number Placeholder 3"/>
          <p:cNvSpPr>
            <a:spLocks noGrp="1"/>
          </p:cNvSpPr>
          <p:nvPr>
            <p:ph type="sldNum" sz="quarter" idx="12"/>
          </p:nvPr>
        </p:nvSpPr>
        <p:spPr/>
        <p:txBody>
          <a:bodyPr/>
          <a:lstStyle/>
          <a:p>
            <a:fld id="{D713CAB8-F579-4080-9C53-0CE23F90CE41}" type="slidenum">
              <a:rPr lang="ar-SA"/>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28650" y="365125"/>
            <a:ext cx="7886700" cy="760413"/>
          </a:xfrm>
        </p:spPr>
        <p:txBody>
          <a:bodyPr anchor="t">
            <a:normAutofit fontScale="90000"/>
          </a:bodyPr>
          <a:lstStyle/>
          <a:p>
            <a:pPr algn="ctr"/>
            <a:r>
              <a:rPr lang="en-US" b="1" smtClean="0">
                <a:latin typeface="Times New Roman" pitchFamily="18" charset="0"/>
                <a:cs typeface="Times New Roman" pitchFamily="18" charset="0"/>
              </a:rPr>
              <a:t>General principles of verbal messages</a:t>
            </a:r>
          </a:p>
        </p:txBody>
      </p:sp>
      <p:sp>
        <p:nvSpPr>
          <p:cNvPr id="3" name="Content Placeholder 2"/>
          <p:cNvSpPr>
            <a:spLocks noGrp="1"/>
          </p:cNvSpPr>
          <p:nvPr>
            <p:ph idx="1"/>
          </p:nvPr>
        </p:nvSpPr>
        <p:spPr>
          <a:xfrm>
            <a:off x="107950" y="1125538"/>
            <a:ext cx="8928100" cy="5472112"/>
          </a:xfrm>
        </p:spPr>
        <p:txBody>
          <a:bodyPr/>
          <a:lstStyle/>
          <a:p>
            <a:pPr marL="0" indent="0">
              <a:buFont typeface="Arial" panose="020B0604020202020204" pitchFamily="34" charset="0"/>
              <a:buNone/>
              <a:defRPr/>
            </a:pPr>
            <a:r>
              <a:rPr lang="en-US" sz="3200" b="1" dirty="0" smtClean="0">
                <a:latin typeface="Times New Roman" panose="02020603050405020304" pitchFamily="18" charset="0"/>
                <a:cs typeface="Times New Roman" panose="02020603050405020304" pitchFamily="18" charset="0"/>
              </a:rPr>
              <a:t>To explore conceptual distortion we examine three general principles of verbal messages:</a:t>
            </a:r>
          </a:p>
          <a:p>
            <a:pPr marL="0" indent="0">
              <a:buFont typeface="Arial" panose="020B0604020202020204" pitchFamily="34" charset="0"/>
              <a:buNone/>
              <a:defRPr/>
            </a:pPr>
            <a:r>
              <a:rPr lang="en-US" sz="3200" b="1" dirty="0" smtClean="0">
                <a:latin typeface="Times New Roman" panose="02020603050405020304" pitchFamily="18" charset="0"/>
                <a:cs typeface="Times New Roman" panose="02020603050405020304" pitchFamily="18" charset="0"/>
              </a:rPr>
              <a:t> </a:t>
            </a:r>
          </a:p>
          <a:p>
            <a:pPr>
              <a:buFont typeface="Arial" panose="020B0604020202020204" pitchFamily="34" charset="0"/>
              <a:buChar char="•"/>
              <a:defRPr/>
            </a:pPr>
            <a:r>
              <a:rPr lang="en-US" sz="3200" dirty="0" smtClean="0">
                <a:latin typeface="Times New Roman" panose="02020603050405020304" pitchFamily="18" charset="0"/>
                <a:cs typeface="Times New Roman" panose="02020603050405020304" pitchFamily="18" charset="0"/>
              </a:rPr>
              <a:t>Messages symbolize reality but are not the reality itself</a:t>
            </a:r>
          </a:p>
          <a:p>
            <a:pPr>
              <a:buFont typeface="Arial" panose="020B0604020202020204" pitchFamily="34" charset="0"/>
              <a:buChar char="•"/>
              <a:defRPr/>
            </a:pPr>
            <a:r>
              <a:rPr lang="en-US" sz="3200" dirty="0" smtClean="0">
                <a:latin typeface="Times New Roman" panose="02020603050405020304" pitchFamily="18" charset="0"/>
                <a:cs typeface="Times New Roman" panose="02020603050405020304" pitchFamily="18" charset="0"/>
              </a:rPr>
              <a:t>Messages can express facts and /or inferences but may not always make the necessary distinction between these two types of statements </a:t>
            </a:r>
          </a:p>
          <a:p>
            <a:pPr>
              <a:buFont typeface="Arial" panose="020B0604020202020204" pitchFamily="34" charset="0"/>
              <a:buChar char="•"/>
              <a:defRPr/>
            </a:pPr>
            <a:r>
              <a:rPr lang="en-US" sz="3200" dirty="0" smtClean="0">
                <a:latin typeface="Times New Roman" panose="02020603050405020304" pitchFamily="18" charset="0"/>
                <a:cs typeface="Times New Roman" panose="02020603050405020304" pitchFamily="18" charset="0"/>
              </a:rPr>
              <a:t>Messages can obscure important distinctions</a:t>
            </a:r>
          </a:p>
          <a:p>
            <a:pPr marL="0" indent="0">
              <a:buFont typeface="Arial" panose="020B0604020202020204" pitchFamily="34" charset="0"/>
              <a:buNone/>
              <a:defRPr/>
            </a:pPr>
            <a:endParaRPr lang="en-US" sz="3200" dirty="0"/>
          </a:p>
        </p:txBody>
      </p:sp>
      <p:sp>
        <p:nvSpPr>
          <p:cNvPr id="4" name="Slide Number Placeholder 3"/>
          <p:cNvSpPr>
            <a:spLocks noGrp="1"/>
          </p:cNvSpPr>
          <p:nvPr>
            <p:ph type="sldNum" sz="quarter" idx="12"/>
          </p:nvPr>
        </p:nvSpPr>
        <p:spPr/>
        <p:txBody>
          <a:bodyPr/>
          <a:lstStyle/>
          <a:p>
            <a:fld id="{2F534D49-D399-40F2-9CBC-48469A0245CD}" type="slidenum">
              <a:rPr lang="ar-SA"/>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188913"/>
            <a:ext cx="9144000" cy="863600"/>
          </a:xfrm>
        </p:spPr>
        <p:txBody>
          <a:bodyPr anchor="t">
            <a:normAutofit fontScale="90000"/>
          </a:bodyPr>
          <a:lstStyle/>
          <a:p>
            <a:pPr algn="ctr"/>
            <a:r>
              <a:rPr lang="en-US" sz="3200" b="1" smtClean="0">
                <a:latin typeface="Times New Roman" pitchFamily="18" charset="0"/>
                <a:cs typeface="Times New Roman" pitchFamily="18" charset="0"/>
              </a:rPr>
              <a:t>Messages symbolize reality, it's not reality itself.</a:t>
            </a:r>
            <a:br>
              <a:rPr lang="en-US" sz="3200" b="1" smtClean="0">
                <a:latin typeface="Times New Roman" pitchFamily="18" charset="0"/>
                <a:cs typeface="Times New Roman" pitchFamily="18" charset="0"/>
              </a:rPr>
            </a:br>
            <a:endParaRPr lang="en-US" sz="3200" smtClean="0">
              <a:latin typeface="Times New Roman" pitchFamily="18" charset="0"/>
              <a:cs typeface="Times New Roman" pitchFamily="18" charset="0"/>
            </a:endParaRPr>
          </a:p>
        </p:txBody>
      </p:sp>
      <p:sp>
        <p:nvSpPr>
          <p:cNvPr id="3" name="Content Placeholder 2"/>
          <p:cNvSpPr>
            <a:spLocks noGrp="1"/>
          </p:cNvSpPr>
          <p:nvPr>
            <p:ph idx="1"/>
          </p:nvPr>
        </p:nvSpPr>
        <p:spPr>
          <a:xfrm>
            <a:off x="179388" y="1196975"/>
            <a:ext cx="8856662" cy="5524500"/>
          </a:xfrm>
        </p:spPr>
        <p:txBody>
          <a:bodyPr/>
          <a:lstStyle/>
          <a:p>
            <a:pPr marL="0" indent="0" eaLnBrk="1" fontAlgn="auto" hangingPunct="1">
              <a:spcAft>
                <a:spcPts val="0"/>
              </a:spcAft>
              <a:buFontTx/>
              <a:buNone/>
              <a:defRPr/>
            </a:pPr>
            <a:r>
              <a:rPr lang="en-US" sz="3200" b="1" dirty="0" smtClean="0">
                <a:latin typeface="Times New Roman" panose="02020603050405020304" pitchFamily="18" charset="0"/>
                <a:cs typeface="Times New Roman" panose="02020603050405020304" pitchFamily="18" charset="0"/>
              </a:rPr>
              <a:t> </a:t>
            </a:r>
            <a:r>
              <a:rPr lang="en-US" sz="3200" i="1" dirty="0" smtClean="0">
                <a:latin typeface="Times New Roman" panose="02020603050405020304" pitchFamily="18" charset="0"/>
                <a:cs typeface="Times New Roman" panose="02020603050405020304" pitchFamily="18" charset="0"/>
              </a:rPr>
              <a:t>Consider the following to understand this first principle:</a:t>
            </a:r>
            <a:endParaRPr lang="en-US" sz="3200" b="1"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3200" dirty="0" smtClean="0">
                <a:latin typeface="Times New Roman" panose="02020603050405020304" pitchFamily="18" charset="0"/>
                <a:cs typeface="Times New Roman" panose="02020603050405020304" pitchFamily="18" charset="0"/>
              </a:rPr>
              <a:t>Have you ever react to the way something was labeled or described rather than the actual item? </a:t>
            </a:r>
          </a:p>
          <a:p>
            <a:pPr marL="0" indent="0" eaLnBrk="1" fontAlgn="auto" hangingPunct="1">
              <a:spcAft>
                <a:spcPts val="0"/>
              </a:spcAft>
              <a:buFont typeface="Arial" panose="020B0604020202020204" pitchFamily="34" charset="0"/>
              <a:buNone/>
              <a:defRPr/>
            </a:pPr>
            <a:endParaRPr lang="en-US" sz="3200"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3200" dirty="0" smtClean="0">
                <a:latin typeface="Times New Roman" panose="02020603050405020304" pitchFamily="18" charset="0"/>
                <a:cs typeface="Times New Roman" panose="02020603050405020304" pitchFamily="18" charset="0"/>
              </a:rPr>
              <a:t>Have you ever bought something because of its name rather than because of the actual object?</a:t>
            </a:r>
            <a:endParaRPr lang="en-US"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B3025CE-30AC-43D9-9A33-16FD113A3E19}" type="slidenum">
              <a:rPr lang="ar-SA"/>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698981-8918-42D0-A2D6-4E191F48A0F0}" type="slidenum">
              <a:rPr lang="ar-SA"/>
              <a:pPr/>
              <a:t>25</a:t>
            </a:fld>
            <a:endParaRPr lang="en-US"/>
          </a:p>
        </p:txBody>
      </p:sp>
      <p:pic>
        <p:nvPicPr>
          <p:cNvPr id="27651" name="Picture 2" descr="http://blog.globalknowledge.com/wp-content/uploads/2010/09/Photoxpress_1390512.jpg"/>
          <p:cNvPicPr>
            <a:picLocks noChangeAspect="1" noChangeArrowheads="1"/>
          </p:cNvPicPr>
          <p:nvPr/>
        </p:nvPicPr>
        <p:blipFill>
          <a:blip r:embed="rId3"/>
          <a:srcRect/>
          <a:stretch>
            <a:fillRect/>
          </a:stretch>
        </p:blipFill>
        <p:spPr bwMode="auto">
          <a:xfrm>
            <a:off x="1258888" y="549275"/>
            <a:ext cx="6481762" cy="3095625"/>
          </a:xfrm>
          <a:prstGeom prst="rect">
            <a:avLst/>
          </a:prstGeom>
          <a:noFill/>
          <a:ln w="9525">
            <a:noFill/>
            <a:miter lim="800000"/>
            <a:headEnd/>
            <a:tailEnd/>
          </a:ln>
        </p:spPr>
      </p:pic>
      <p:pic>
        <p:nvPicPr>
          <p:cNvPr id="27652" name="Picture 4" descr="http://www.tactics.com/a/4izp/2/2.jpg"/>
          <p:cNvPicPr>
            <a:picLocks noChangeAspect="1" noChangeArrowheads="1"/>
          </p:cNvPicPr>
          <p:nvPr/>
        </p:nvPicPr>
        <p:blipFill>
          <a:blip r:embed="rId4"/>
          <a:srcRect/>
          <a:stretch>
            <a:fillRect/>
          </a:stretch>
        </p:blipFill>
        <p:spPr bwMode="auto">
          <a:xfrm>
            <a:off x="1403350" y="3856038"/>
            <a:ext cx="6337300" cy="287655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365125"/>
            <a:ext cx="9144000" cy="760413"/>
          </a:xfrm>
        </p:spPr>
        <p:txBody>
          <a:bodyPr anchor="t">
            <a:normAutofit fontScale="90000"/>
          </a:bodyPr>
          <a:lstStyle/>
          <a:p>
            <a:pPr algn="ctr"/>
            <a:r>
              <a:rPr lang="en-US" sz="3000" b="1" smtClean="0">
                <a:latin typeface="Times New Roman" pitchFamily="18" charset="0"/>
                <a:cs typeface="Times New Roman" pitchFamily="18" charset="0"/>
              </a:rPr>
              <a:t>Messages symbolize reality, it's not reality itself- </a:t>
            </a:r>
            <a:r>
              <a:rPr lang="en-US" sz="3000" b="1" i="1" smtClean="0">
                <a:latin typeface="Times New Roman" pitchFamily="18" charset="0"/>
                <a:cs typeface="Times New Roman" pitchFamily="18" charset="0"/>
              </a:rPr>
              <a:t>Cont</a:t>
            </a:r>
            <a:r>
              <a:rPr lang="en-US" sz="3000" b="1" smtClean="0">
                <a:latin typeface="Times New Roman" pitchFamily="18" charset="0"/>
                <a:cs typeface="Times New Roman" pitchFamily="18" charset="0"/>
              </a:rPr>
              <a:t>.</a:t>
            </a:r>
            <a:br>
              <a:rPr lang="en-US" sz="3000" b="1" smtClean="0">
                <a:latin typeface="Times New Roman" pitchFamily="18" charset="0"/>
                <a:cs typeface="Times New Roman" pitchFamily="18" charset="0"/>
              </a:rPr>
            </a:br>
            <a:endParaRPr lang="en-US" sz="3000" smtClean="0">
              <a:cs typeface="Times New Roman" pitchFamily="18" charset="0"/>
            </a:endParaRPr>
          </a:p>
        </p:txBody>
      </p:sp>
      <p:sp>
        <p:nvSpPr>
          <p:cNvPr id="3" name="Content Placeholder 2"/>
          <p:cNvSpPr>
            <a:spLocks noGrp="1"/>
          </p:cNvSpPr>
          <p:nvPr>
            <p:ph idx="1"/>
          </p:nvPr>
        </p:nvSpPr>
        <p:spPr>
          <a:xfrm>
            <a:off x="107950" y="1125538"/>
            <a:ext cx="8856663" cy="5595937"/>
          </a:xfrm>
        </p:spPr>
        <p:txBody>
          <a:bodyPr>
            <a:normAutofit/>
          </a:bodyPr>
          <a:lstStyle/>
          <a:p>
            <a:pPr eaLnBrk="1" fontAlgn="auto" hangingPunct="1">
              <a:spcAft>
                <a:spcPts val="0"/>
              </a:spcAft>
              <a:buFontTx/>
              <a:buNone/>
              <a:defRPr/>
            </a:pPr>
            <a:r>
              <a:rPr lang="en-US" sz="2800" i="1" u="sng" dirty="0">
                <a:latin typeface="Times New Roman" panose="02020603050405020304" pitchFamily="18" charset="0"/>
                <a:cs typeface="Times New Roman" panose="02020603050405020304" pitchFamily="18" charset="0"/>
              </a:rPr>
              <a:t>I</a:t>
            </a:r>
            <a:r>
              <a:rPr lang="en-US" sz="2800" i="1" u="sng" dirty="0" smtClean="0">
                <a:latin typeface="Times New Roman" panose="02020603050405020304" pitchFamily="18" charset="0"/>
                <a:cs typeface="Times New Roman" panose="02020603050405020304" pitchFamily="18" charset="0"/>
              </a:rPr>
              <a:t>ntentional </a:t>
            </a:r>
            <a:r>
              <a:rPr lang="en-US" sz="2800" i="1" u="sng" dirty="0">
                <a:latin typeface="Times New Roman" panose="02020603050405020304" pitchFamily="18" charset="0"/>
                <a:cs typeface="Times New Roman" panose="02020603050405020304" pitchFamily="18" charset="0"/>
              </a:rPr>
              <a:t>orientation </a:t>
            </a:r>
            <a:r>
              <a:rPr lang="en-US" sz="2800" dirty="0">
                <a:latin typeface="Times New Roman" panose="02020603050405020304" pitchFamily="18" charset="0"/>
                <a:cs typeface="Times New Roman" panose="02020603050405020304" pitchFamily="18" charset="0"/>
              </a:rPr>
              <a:t>( refers to our tendency to view people, objects and events in the way they are talked about or labeled.</a:t>
            </a:r>
          </a:p>
          <a:p>
            <a:pPr marL="0" indent="0" eaLnBrk="1" fontAlgn="auto" hangingPunct="1">
              <a:spcAft>
                <a:spcPts val="0"/>
              </a:spcAft>
              <a:buFontTx/>
              <a:buNone/>
              <a:defRPr/>
            </a:pPr>
            <a:r>
              <a:rPr lang="en-US" sz="2800" dirty="0">
                <a:latin typeface="Times New Roman" panose="02020603050405020304" pitchFamily="18" charset="0"/>
                <a:cs typeface="Times New Roman" panose="02020603050405020304" pitchFamily="18" charset="0"/>
              </a:rPr>
              <a:t>E.g. trade marks ,cosmetic or major stores  </a:t>
            </a:r>
            <a:r>
              <a:rPr lang="en-US" sz="2800" dirty="0" smtClean="0">
                <a:latin typeface="Times New Roman" panose="02020603050405020304" pitchFamily="18" charset="0"/>
                <a:cs typeface="Times New Roman" panose="02020603050405020304" pitchFamily="18" charset="0"/>
              </a:rPr>
              <a:t>…</a:t>
            </a:r>
          </a:p>
          <a:p>
            <a:pPr marL="0" indent="0" eaLnBrk="1" fontAlgn="auto" hangingPunct="1">
              <a:spcAft>
                <a:spcPts val="0"/>
              </a:spcAft>
              <a:buFontTx/>
              <a:buNone/>
              <a:defRPr/>
            </a:pPr>
            <a:r>
              <a:rPr lang="en-US" sz="2800" dirty="0" smtClean="0">
                <a:latin typeface="Times New Roman" panose="02020603050405020304" pitchFamily="18" charset="0"/>
                <a:cs typeface="Times New Roman" panose="02020603050405020304" pitchFamily="18" charset="0"/>
              </a:rPr>
              <a:t>E.g. Sally is labeled as uninteresting , you respond intentionally and evaluate her as uninteresting.</a:t>
            </a:r>
            <a:endParaRPr lang="en-US" sz="2800" dirty="0">
              <a:latin typeface="Times New Roman" panose="02020603050405020304" pitchFamily="18" charset="0"/>
              <a:cs typeface="Times New Roman" panose="02020603050405020304" pitchFamily="18" charset="0"/>
            </a:endParaRPr>
          </a:p>
          <a:p>
            <a:pPr eaLnBrk="1" fontAlgn="auto" hangingPunct="1">
              <a:spcAft>
                <a:spcPts val="0"/>
              </a:spcAft>
              <a:buFontTx/>
              <a:buNone/>
              <a:defRPr/>
            </a:pPr>
            <a:endParaRPr lang="en-US" sz="2800" i="1" u="sng" dirty="0">
              <a:latin typeface="Times New Roman" panose="02020603050405020304" pitchFamily="18" charset="0"/>
              <a:cs typeface="Times New Roman" panose="02020603050405020304" pitchFamily="18" charset="0"/>
            </a:endParaRPr>
          </a:p>
          <a:p>
            <a:pPr eaLnBrk="1" fontAlgn="auto" hangingPunct="1">
              <a:spcAft>
                <a:spcPts val="0"/>
              </a:spcAft>
              <a:buFontTx/>
              <a:buNone/>
              <a:defRPr/>
            </a:pPr>
            <a:r>
              <a:rPr lang="en-US" sz="2800" i="1" u="sng" dirty="0" smtClean="0">
                <a:latin typeface="Times New Roman" panose="02020603050405020304" pitchFamily="18" charset="0"/>
                <a:cs typeface="Times New Roman" panose="02020603050405020304" pitchFamily="18" charset="0"/>
              </a:rPr>
              <a:t>Extensional </a:t>
            </a:r>
            <a:r>
              <a:rPr lang="en-US" sz="2800" i="1" u="sng" dirty="0">
                <a:latin typeface="Times New Roman" panose="02020603050405020304" pitchFamily="18" charset="0"/>
                <a:cs typeface="Times New Roman" panose="02020603050405020304" pitchFamily="18" charset="0"/>
              </a:rPr>
              <a:t>orientation</a:t>
            </a:r>
            <a:r>
              <a:rPr lang="en-US" sz="2800" dirty="0">
                <a:latin typeface="Times New Roman" panose="02020603050405020304" pitchFamily="18" charset="0"/>
                <a:cs typeface="Times New Roman" panose="02020603050405020304" pitchFamily="18" charset="0"/>
              </a:rPr>
              <a:t>: tendency to look first at actual people ,object ,and event and only afterwards at their labels.</a:t>
            </a:r>
          </a:p>
          <a:p>
            <a:pPr eaLnBrk="1" fontAlgn="auto" hangingPunct="1">
              <a:spcAft>
                <a:spcPts val="0"/>
              </a:spcAft>
              <a:buFontTx/>
              <a:buNone/>
              <a:defRPr/>
            </a:pPr>
            <a:r>
              <a:rPr lang="en-US" sz="2800" i="1" dirty="0" smtClean="0">
                <a:latin typeface="Times New Roman" panose="02020603050405020304" pitchFamily="18" charset="0"/>
                <a:cs typeface="Times New Roman" panose="02020603050405020304" pitchFamily="18" charset="0"/>
              </a:rPr>
              <a:t>          keep </a:t>
            </a:r>
            <a:r>
              <a:rPr lang="en-US" sz="2800" i="1" dirty="0">
                <a:latin typeface="Times New Roman" panose="02020603050405020304" pitchFamily="18" charset="0"/>
                <a:cs typeface="Times New Roman" panose="02020603050405020304" pitchFamily="18" charset="0"/>
              </a:rPr>
              <a:t>your mind free of any preconceived ideas.</a:t>
            </a:r>
          </a:p>
          <a:p>
            <a:pPr eaLnBrk="1" fontAlgn="auto" hangingPunct="1">
              <a:spcAft>
                <a:spcPts val="0"/>
              </a:spcAft>
              <a:buFontTx/>
              <a:buNone/>
              <a:defRPr/>
            </a:pPr>
            <a:endParaRPr lang="en-US" sz="3200" dirty="0">
              <a:latin typeface="Times New Roman" panose="02020603050405020304" pitchFamily="18" charset="0"/>
              <a:cs typeface="Times New Roman" panose="02020603050405020304" pitchFamily="18" charset="0"/>
            </a:endParaRPr>
          </a:p>
          <a:p>
            <a:pPr>
              <a:buFont typeface="Arial" panose="020B0604020202020204" pitchFamily="34" charset="0"/>
              <a:buChar char="•"/>
              <a:defRPr/>
            </a:pPr>
            <a:endParaRPr lang="en-US"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AD7389A-8690-44E5-BF9C-6D09675AE413}" type="slidenum">
              <a:rPr lang="ar-SA"/>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107950" y="115888"/>
            <a:ext cx="9036050" cy="6742112"/>
          </a:xfrm>
        </p:spPr>
        <p:txBody>
          <a:bodyPr/>
          <a:lstStyle/>
          <a:p>
            <a:pPr marL="0" indent="0" eaLnBrk="1" hangingPunct="1">
              <a:buFont typeface="Arial" panose="020B0604020202020204" pitchFamily="34" charset="0"/>
              <a:buNone/>
              <a:defRPr/>
            </a:pPr>
            <a:r>
              <a:rPr lang="en-US" sz="2400" b="1" dirty="0" smtClean="0">
                <a:latin typeface="Times New Roman" panose="02020603050405020304" pitchFamily="18" charset="0"/>
                <a:cs typeface="Times New Roman" panose="02020603050405020304" pitchFamily="18" charset="0"/>
              </a:rPr>
              <a:t>A related distortion is to forget that language symbolize only a portion of reality never the whole. </a:t>
            </a:r>
          </a:p>
          <a:p>
            <a:pPr marL="0" indent="0" eaLnBrk="1" hangingPunct="1">
              <a:buFont typeface="Arial" panose="020B0604020202020204" pitchFamily="34" charset="0"/>
              <a:buNone/>
              <a:defRPr/>
            </a:pPr>
            <a:r>
              <a:rPr lang="en-US" sz="2400" b="1" dirty="0" smtClean="0">
                <a:latin typeface="Times New Roman" panose="02020603050405020304" pitchFamily="18" charset="0"/>
                <a:cs typeface="Times New Roman" panose="02020603050405020304" pitchFamily="18" charset="0"/>
              </a:rPr>
              <a:t>So a person might be in one of the two patterns:</a:t>
            </a:r>
          </a:p>
          <a:p>
            <a:pPr marL="0" indent="0" eaLnBrk="1" hangingPunct="1">
              <a:buFont typeface="Arial" panose="020B0604020202020204" pitchFamily="34" charset="0"/>
              <a:buNone/>
              <a:defRPr/>
            </a:pPr>
            <a:endParaRPr lang="en-US" sz="2400" b="1" dirty="0" smtClean="0">
              <a:latin typeface="Times New Roman" panose="02020603050405020304" pitchFamily="18" charset="0"/>
              <a:cs typeface="Times New Roman" panose="02020603050405020304" pitchFamily="18" charset="0"/>
            </a:endParaRPr>
          </a:p>
          <a:p>
            <a:pPr marL="0" indent="0" eaLnBrk="1" hangingPunct="1">
              <a:buFont typeface="Arial" panose="020B0604020202020204" pitchFamily="34" charset="0"/>
              <a:buNone/>
              <a:defRPr/>
            </a:pPr>
            <a:r>
              <a:rPr lang="en-US" sz="2400" b="1" dirty="0" err="1">
                <a:latin typeface="Times New Roman" panose="02020603050405020304" pitchFamily="18" charset="0"/>
                <a:cs typeface="Times New Roman" panose="02020603050405020304" pitchFamily="18" charset="0"/>
              </a:rPr>
              <a:t>A</a:t>
            </a:r>
            <a:r>
              <a:rPr lang="en-US" sz="2400" b="1" dirty="0" err="1" smtClean="0">
                <a:latin typeface="Times New Roman" panose="02020603050405020304" pitchFamily="18" charset="0"/>
                <a:cs typeface="Times New Roman" panose="02020603050405020304" pitchFamily="18" charset="0"/>
              </a:rPr>
              <a:t>llness</a:t>
            </a:r>
            <a:r>
              <a:rPr lang="en-US" sz="2400" b="1" dirty="0" smtClean="0">
                <a:latin typeface="Times New Roman" panose="02020603050405020304" pitchFamily="18" charset="0"/>
                <a:cs typeface="Times New Roman" panose="02020603050405020304" pitchFamily="18" charset="0"/>
              </a:rPr>
              <a:t>: </a:t>
            </a:r>
          </a:p>
          <a:p>
            <a:pPr marL="0" indent="0" eaLnBrk="1" hangingPunct="1">
              <a:buFont typeface="Arial" panose="020B0604020202020204" pitchFamily="34" charset="0"/>
              <a:buNone/>
              <a:defRPr/>
            </a:pPr>
            <a:r>
              <a:rPr lang="en-US" sz="2400" b="1" dirty="0" smtClean="0">
                <a:latin typeface="Times New Roman" panose="02020603050405020304" pitchFamily="18" charset="0"/>
                <a:cs typeface="Times New Roman" panose="02020603050405020304" pitchFamily="18" charset="0"/>
              </a:rPr>
              <a:t>When you assume that you can know all or say all about anything. </a:t>
            </a:r>
          </a:p>
          <a:p>
            <a:pPr marL="0" indent="0" eaLnBrk="1" hangingPunct="1">
              <a:buFont typeface="Arial" panose="020B0604020202020204" pitchFamily="34" charset="0"/>
              <a:buNone/>
              <a:defRPr/>
            </a:pPr>
            <a:r>
              <a:rPr lang="en-US" sz="2400" b="1" dirty="0" smtClean="0">
                <a:latin typeface="Times New Roman" panose="02020603050405020304" pitchFamily="18" charset="0"/>
                <a:cs typeface="Times New Roman" panose="02020603050405020304" pitchFamily="18" charset="0"/>
              </a:rPr>
              <a:t>This is what you think but the reality is: You never see all of anything, you never experience anything fully, you see a part then conclude what the whole is like.</a:t>
            </a:r>
          </a:p>
          <a:p>
            <a:pPr marL="0" indent="0" eaLnBrk="1" hangingPunct="1">
              <a:buFont typeface="Arial" panose="020B0604020202020204" pitchFamily="34" charset="0"/>
              <a:buNone/>
              <a:defRPr/>
            </a:pPr>
            <a:endParaRPr lang="en-US" sz="2400" b="1" dirty="0" smtClean="0">
              <a:latin typeface="Times New Roman" panose="02020603050405020304" pitchFamily="18" charset="0"/>
              <a:cs typeface="Times New Roman" panose="02020603050405020304" pitchFamily="18" charset="0"/>
            </a:endParaRPr>
          </a:p>
          <a:p>
            <a:pPr marL="0" indent="0" eaLnBrk="1" hangingPunct="1">
              <a:buFont typeface="Arial" panose="020B0604020202020204" pitchFamily="34" charset="0"/>
              <a:buNone/>
              <a:defRPr/>
            </a:pPr>
            <a:r>
              <a:rPr lang="en-US" sz="2400" b="1" dirty="0" err="1" smtClean="0">
                <a:latin typeface="Times New Roman" panose="02020603050405020304" pitchFamily="18" charset="0"/>
                <a:cs typeface="Times New Roman" panose="02020603050405020304" pitchFamily="18" charset="0"/>
              </a:rPr>
              <a:t>Nonallness</a:t>
            </a:r>
            <a:r>
              <a:rPr lang="en-US" sz="2400" b="1" dirty="0" smtClean="0">
                <a:latin typeface="Times New Roman" panose="02020603050405020304" pitchFamily="18" charset="0"/>
                <a:cs typeface="Times New Roman" panose="02020603050405020304" pitchFamily="18" charset="0"/>
              </a:rPr>
              <a:t> : </a:t>
            </a:r>
          </a:p>
          <a:p>
            <a:pPr marL="0" indent="0" eaLnBrk="1" hangingPunct="1">
              <a:buFont typeface="Arial" panose="020B0604020202020204" pitchFamily="34" charset="0"/>
              <a:buNone/>
              <a:defRPr/>
            </a:pPr>
            <a:r>
              <a:rPr lang="en-US" sz="2400" b="1" dirty="0" smtClean="0">
                <a:latin typeface="Times New Roman" panose="02020603050405020304" pitchFamily="18" charset="0"/>
                <a:cs typeface="Times New Roman" panose="02020603050405020304" pitchFamily="18" charset="0"/>
              </a:rPr>
              <a:t>When you recognize that language symbolizes only apportion of reality not the whole. In this situation What ever a person says regardless of what it is or how extensive you believe, it is only a part of the story.</a:t>
            </a:r>
          </a:p>
          <a:p>
            <a:pPr eaLnBrk="1" hangingPunct="1">
              <a:buFont typeface="Arial" panose="020B0604020202020204" pitchFamily="34" charset="0"/>
              <a:buChar char="•"/>
              <a:defRPr/>
            </a:pPr>
            <a:endParaRPr lang="en-US" sz="2400" b="1" dirty="0"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Char char="•"/>
              <a:defRPr/>
            </a:pPr>
            <a:endParaRPr lang="en-US" sz="2400" b="1" dirty="0"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Char char="•"/>
              <a:defRPr/>
            </a:pPr>
            <a:endParaRPr lang="en-US" sz="2400" b="1" dirty="0"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Char char="•"/>
              <a:defRPr/>
            </a:pPr>
            <a:endParaRPr lang="en-US" dirty="0" smtClean="0">
              <a:latin typeface="Times New Roman" panose="02020603050405020304" pitchFamily="18" charset="0"/>
              <a:cs typeface="Times New Roman" panose="02020603050405020304" pitchFamily="18" charset="0"/>
            </a:endParaRPr>
          </a:p>
        </p:txBody>
      </p:sp>
      <p:sp>
        <p:nvSpPr>
          <p:cNvPr id="29699" name="Slide Number Placeholder 1"/>
          <p:cNvSpPr>
            <a:spLocks noGrp="1"/>
          </p:cNvSpPr>
          <p:nvPr>
            <p:ph type="sldNum" sz="quarter" idx="12"/>
          </p:nvPr>
        </p:nvSpPr>
        <p:spPr bwMode="auto">
          <a:noFill/>
          <a:ln>
            <a:miter lim="800000"/>
            <a:headEnd/>
            <a:tailEnd/>
          </a:ln>
        </p:spPr>
        <p:txBody>
          <a:bodyPr/>
          <a:lstStyle/>
          <a:p>
            <a:fld id="{D4BA8197-2F20-48E8-8EA6-09975C24E465}" type="slidenum">
              <a:rPr lang="ar-SA">
                <a:solidFill>
                  <a:schemeClr val="tx1"/>
                </a:solidFill>
              </a:rPr>
              <a:pPr/>
              <a:t>27</a:t>
            </a:fld>
            <a:endParaRPr lang="en-US">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28650" y="365125"/>
            <a:ext cx="7886700" cy="542925"/>
          </a:xfrm>
        </p:spPr>
        <p:txBody>
          <a:bodyPr anchor="t">
            <a:normAutofit fontScale="90000"/>
          </a:bodyPr>
          <a:lstStyle/>
          <a:p>
            <a:pPr algn="ctr"/>
            <a:r>
              <a:rPr lang="en-US" sz="3600" b="1" smtClean="0">
                <a:latin typeface="Times New Roman" pitchFamily="18" charset="0"/>
                <a:cs typeface="Times New Roman" pitchFamily="18" charset="0"/>
              </a:rPr>
              <a:t>Messages express facts &amp; inferences</a:t>
            </a:r>
            <a:br>
              <a:rPr lang="en-US" sz="3600" b="1" smtClean="0">
                <a:latin typeface="Times New Roman" pitchFamily="18" charset="0"/>
                <a:cs typeface="Times New Roman" pitchFamily="18" charset="0"/>
              </a:rPr>
            </a:br>
            <a:endParaRPr lang="en-US" smtClean="0">
              <a:cs typeface="Times New Roman" pitchFamily="18" charset="0"/>
            </a:endParaRPr>
          </a:p>
        </p:txBody>
      </p:sp>
      <p:sp>
        <p:nvSpPr>
          <p:cNvPr id="3" name="Content Placeholder 2"/>
          <p:cNvSpPr>
            <a:spLocks noGrp="1"/>
          </p:cNvSpPr>
          <p:nvPr>
            <p:ph idx="1"/>
          </p:nvPr>
        </p:nvSpPr>
        <p:spPr>
          <a:xfrm>
            <a:off x="0" y="1052513"/>
            <a:ext cx="9144000" cy="5668962"/>
          </a:xfrm>
        </p:spPr>
        <p:txBody>
          <a:bodyPr>
            <a:normAutofit lnSpcReduction="10000"/>
          </a:bodyPr>
          <a:lstStyle/>
          <a:p>
            <a:pPr marL="0" indent="0">
              <a:buFont typeface="Arial" panose="020B0604020202020204" pitchFamily="34" charset="0"/>
              <a:buNone/>
              <a:defRPr/>
            </a:pPr>
            <a:r>
              <a:rPr lang="en-US" sz="2800" b="1" dirty="0" smtClean="0">
                <a:latin typeface="Times New Roman" panose="02020603050405020304" pitchFamily="18" charset="0"/>
                <a:cs typeface="Times New Roman" panose="02020603050405020304" pitchFamily="18" charset="0"/>
              </a:rPr>
              <a:t>There are two types of statements</a:t>
            </a:r>
          </a:p>
          <a:p>
            <a:pPr>
              <a:buFont typeface="Arial" panose="020B0604020202020204" pitchFamily="34" charset="0"/>
              <a:buChar char="•"/>
              <a:defRPr/>
            </a:pPr>
            <a:r>
              <a:rPr lang="en-US" sz="2800" b="1" dirty="0" smtClean="0">
                <a:latin typeface="Times New Roman" panose="02020603050405020304" pitchFamily="18" charset="0"/>
                <a:cs typeface="Times New Roman" panose="02020603050405020304" pitchFamily="18" charset="0"/>
              </a:rPr>
              <a:t>Factual statement </a:t>
            </a:r>
            <a:r>
              <a:rPr lang="en-US" sz="2800" dirty="0" smtClean="0">
                <a:latin typeface="Times New Roman" panose="02020603050405020304" pitchFamily="18" charset="0"/>
                <a:cs typeface="Times New Roman" panose="02020603050405020304" pitchFamily="18" charset="0"/>
              </a:rPr>
              <a:t>: A statement that you make only after you observe the person or event and limited to what you have observed. E.g. “She is standing on the stairs”</a:t>
            </a:r>
          </a:p>
          <a:p>
            <a:pPr marL="0" indent="0">
              <a:buFont typeface="Arial" panose="020B0604020202020204" pitchFamily="34" charset="0"/>
              <a:buNone/>
              <a:defRPr/>
            </a:pPr>
            <a:endParaRPr lang="en-US" sz="28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defRPr/>
            </a:pPr>
            <a:r>
              <a:rPr lang="en-US" sz="2800" b="1" dirty="0">
                <a:latin typeface="Times New Roman" panose="02020603050405020304" pitchFamily="18" charset="0"/>
                <a:cs typeface="Times New Roman" panose="02020603050405020304" pitchFamily="18" charset="0"/>
              </a:rPr>
              <a:t>I</a:t>
            </a:r>
            <a:r>
              <a:rPr lang="en-US" sz="2800" b="1" dirty="0" smtClean="0">
                <a:latin typeface="Times New Roman" panose="02020603050405020304" pitchFamily="18" charset="0"/>
                <a:cs typeface="Times New Roman" panose="02020603050405020304" pitchFamily="18" charset="0"/>
              </a:rPr>
              <a:t>nferential statement</a:t>
            </a:r>
            <a:r>
              <a:rPr lang="en-US" sz="2800" dirty="0" smtClean="0">
                <a:latin typeface="Times New Roman" panose="02020603050405020304" pitchFamily="18" charset="0"/>
                <a:cs typeface="Times New Roman" panose="02020603050405020304" pitchFamily="18" charset="0"/>
              </a:rPr>
              <a:t>: A statement that can be made without observation or go beyond what you have observed; It is a guess. E.g. “She is feeling uncomfortable on the stairs”</a:t>
            </a:r>
          </a:p>
          <a:p>
            <a:pPr marL="0" indent="0">
              <a:buFont typeface="Arial" panose="020B0604020202020204" pitchFamily="34" charset="0"/>
              <a:buNone/>
              <a:defRPr/>
            </a:pPr>
            <a:endParaRPr lang="en-US" sz="28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defRPr/>
            </a:pPr>
            <a:r>
              <a:rPr lang="en-US" sz="2800" dirty="0" smtClean="0">
                <a:latin typeface="Times New Roman" panose="02020603050405020304" pitchFamily="18" charset="0"/>
                <a:cs typeface="Times New Roman" panose="02020603050405020304" pitchFamily="18" charset="0"/>
              </a:rPr>
              <a:t>Barriers to clear thinking can be created when inferences are treated as facts a tendency called :</a:t>
            </a:r>
          </a:p>
          <a:p>
            <a:pPr marL="0" indent="0">
              <a:buFont typeface="Arial" panose="020B0604020202020204" pitchFamily="34" charset="0"/>
              <a:buNone/>
              <a:defRPr/>
            </a:pPr>
            <a:r>
              <a:rPr lang="en-US"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Fact- inference confusion”</a:t>
            </a:r>
          </a:p>
          <a:p>
            <a:pPr marL="0" indent="0">
              <a:buFont typeface="Arial" panose="020B0604020202020204" pitchFamily="34" charset="0"/>
              <a:buNone/>
              <a:defRPr/>
            </a:pPr>
            <a:endParaRPr lang="en-US" sz="28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F2C24B13-0430-4F9F-8C5D-36ADCA6E2B9D}" type="slidenum">
              <a:rPr lang="ar-SA"/>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28650" y="115888"/>
            <a:ext cx="7886700" cy="576262"/>
          </a:xfrm>
        </p:spPr>
        <p:txBody>
          <a:bodyPr anchor="t">
            <a:normAutofit fontScale="90000"/>
          </a:bodyPr>
          <a:lstStyle/>
          <a:p>
            <a:r>
              <a:rPr lang="en-US" sz="3200" b="1" smtClean="0">
                <a:latin typeface="Times New Roman" pitchFamily="18" charset="0"/>
                <a:cs typeface="Times New Roman" pitchFamily="18" charset="0"/>
              </a:rPr>
              <a:t>Messages express facts &amp; inferences- </a:t>
            </a:r>
            <a:r>
              <a:rPr lang="en-US" sz="3200" b="1" i="1" smtClean="0">
                <a:latin typeface="Times New Roman" pitchFamily="18" charset="0"/>
                <a:cs typeface="Times New Roman" pitchFamily="18" charset="0"/>
              </a:rPr>
              <a:t>Cont</a:t>
            </a:r>
            <a:r>
              <a:rPr lang="en-US" sz="3200" b="1" smtClean="0">
                <a:latin typeface="Times New Roman" pitchFamily="18" charset="0"/>
                <a:cs typeface="Times New Roman" pitchFamily="18" charset="0"/>
              </a:rPr>
              <a:t>.</a:t>
            </a:r>
            <a:br>
              <a:rPr lang="en-US" sz="3200" b="1" smtClean="0">
                <a:latin typeface="Times New Roman" pitchFamily="18" charset="0"/>
                <a:cs typeface="Times New Roman" pitchFamily="18" charset="0"/>
              </a:rPr>
            </a:br>
            <a:endParaRPr lang="en-US" smtClean="0">
              <a:cs typeface="Times New Roman" pitchFamily="18" charset="0"/>
            </a:endParaRPr>
          </a:p>
        </p:txBody>
      </p:sp>
      <p:sp>
        <p:nvSpPr>
          <p:cNvPr id="3" name="Content Placeholder 2"/>
          <p:cNvSpPr>
            <a:spLocks noGrp="1"/>
          </p:cNvSpPr>
          <p:nvPr>
            <p:ph idx="1"/>
          </p:nvPr>
        </p:nvSpPr>
        <p:spPr>
          <a:xfrm>
            <a:off x="0" y="765175"/>
            <a:ext cx="9144000" cy="5956300"/>
          </a:xfrm>
        </p:spPr>
        <p:txBody>
          <a:bodyPr>
            <a:normAutofit fontScale="85000" lnSpcReduction="10000"/>
          </a:bodyPr>
          <a:lstStyle/>
          <a:p>
            <a:pPr marL="0" indent="0" eaLnBrk="1" hangingPunct="1">
              <a:buFont typeface="Arial" panose="020B0604020202020204" pitchFamily="34" charset="0"/>
              <a:buNone/>
              <a:defRPr/>
            </a:pPr>
            <a:endParaRPr lang="en-US" sz="3200" dirty="0" smtClean="0">
              <a:latin typeface="Times New Roman" panose="02020603050405020304" pitchFamily="18" charset="0"/>
              <a:cs typeface="Times New Roman" panose="02020603050405020304" pitchFamily="18" charset="0"/>
            </a:endParaRPr>
          </a:p>
          <a:p>
            <a:pPr marL="0" indent="0" eaLnBrk="1" hangingPunct="1">
              <a:buFont typeface="Arial" panose="020B0604020202020204" pitchFamily="34" charset="0"/>
              <a:buNone/>
              <a:defRPr/>
            </a:pPr>
            <a:r>
              <a:rPr lang="en-US" sz="3200" dirty="0" smtClean="0">
                <a:latin typeface="Times New Roman" panose="02020603050405020304" pitchFamily="18" charset="0"/>
                <a:cs typeface="Times New Roman" panose="02020603050405020304" pitchFamily="18" charset="0"/>
              </a:rPr>
              <a:t>Lying: </a:t>
            </a:r>
          </a:p>
          <a:p>
            <a:pPr marL="0" indent="0" eaLnBrk="1" hangingPunct="1">
              <a:buFont typeface="Arial" panose="020B0604020202020204" pitchFamily="34" charset="0"/>
              <a:buNone/>
              <a:defRPr/>
            </a:pPr>
            <a:r>
              <a:rPr lang="en-US" sz="3200" dirty="0">
                <a:latin typeface="Times New Roman" panose="02020603050405020304" pitchFamily="18" charset="0"/>
                <a:cs typeface="Times New Roman" panose="02020603050405020304" pitchFamily="18" charset="0"/>
              </a:rPr>
              <a:t>I</a:t>
            </a:r>
            <a:r>
              <a:rPr lang="en-US" sz="3200" dirty="0" smtClean="0">
                <a:latin typeface="Times New Roman" panose="02020603050405020304" pitchFamily="18" charset="0"/>
                <a:cs typeface="Times New Roman" panose="02020603050405020304" pitchFamily="18" charset="0"/>
              </a:rPr>
              <a:t>s an intentional inferential pattern in which one person intends to mislead another by verbal and nonverbal communication</a:t>
            </a:r>
          </a:p>
          <a:p>
            <a:pPr marL="0" indent="0" eaLnBrk="1" hangingPunct="1">
              <a:buFont typeface="Arial" panose="020B0604020202020204" pitchFamily="34" charset="0"/>
              <a:buNone/>
              <a:defRPr/>
            </a:pPr>
            <a:endParaRPr lang="en-US" sz="3200" dirty="0" smtClean="0">
              <a:latin typeface="Times New Roman" panose="02020603050405020304" pitchFamily="18" charset="0"/>
              <a:cs typeface="Times New Roman" panose="02020603050405020304" pitchFamily="18" charset="0"/>
            </a:endParaRPr>
          </a:p>
          <a:p>
            <a:pPr marL="0" indent="0" eaLnBrk="1" hangingPunct="1">
              <a:buFont typeface="Arial" panose="020B0604020202020204" pitchFamily="34" charset="0"/>
              <a:buNone/>
              <a:defRPr/>
            </a:pPr>
            <a:r>
              <a:rPr lang="en-US" sz="3200" dirty="0" smtClean="0">
                <a:latin typeface="Times New Roman" panose="02020603050405020304" pitchFamily="18" charset="0"/>
                <a:cs typeface="Times New Roman" panose="02020603050405020304" pitchFamily="18" charset="0"/>
              </a:rPr>
              <a:t>Why lying?</a:t>
            </a:r>
          </a:p>
          <a:p>
            <a:pPr eaLnBrk="1" hangingPunct="1">
              <a:buFont typeface="Arial" panose="020B0604020202020204" pitchFamily="34" charset="0"/>
              <a:buChar char="•"/>
              <a:defRPr/>
            </a:pPr>
            <a:r>
              <a:rPr lang="en-US" sz="3200" dirty="0" smtClean="0">
                <a:latin typeface="Times New Roman" panose="02020603050405020304" pitchFamily="18" charset="0"/>
                <a:cs typeface="Times New Roman" panose="02020603050405020304" pitchFamily="18" charset="0"/>
              </a:rPr>
              <a:t>Lie to make another person feel good</a:t>
            </a:r>
          </a:p>
          <a:p>
            <a:pPr eaLnBrk="1" hangingPunct="1">
              <a:buFont typeface="Arial" panose="020B0604020202020204" pitchFamily="34" charset="0"/>
              <a:buChar char="•"/>
              <a:defRPr/>
            </a:pPr>
            <a:r>
              <a:rPr lang="en-US" sz="3200" dirty="0" smtClean="0">
                <a:latin typeface="Times New Roman" panose="02020603050405020304" pitchFamily="18" charset="0"/>
                <a:cs typeface="Times New Roman" panose="02020603050405020304" pitchFamily="18" charset="0"/>
              </a:rPr>
              <a:t>Lie to enable another person to save face </a:t>
            </a:r>
          </a:p>
          <a:p>
            <a:pPr eaLnBrk="1" hangingPunct="1">
              <a:buFont typeface="Arial" panose="020B0604020202020204" pitchFamily="34" charset="0"/>
              <a:buChar char="•"/>
              <a:defRPr/>
            </a:pPr>
            <a:r>
              <a:rPr lang="en-US" sz="3200" dirty="0" smtClean="0">
                <a:latin typeface="Times New Roman" panose="02020603050405020304" pitchFamily="18" charset="0"/>
                <a:cs typeface="Times New Roman" panose="02020603050405020304" pitchFamily="18" charset="0"/>
              </a:rPr>
              <a:t>Lie to get what you deserved but couldn't get any other way.</a:t>
            </a:r>
          </a:p>
          <a:p>
            <a:pPr eaLnBrk="1" hangingPunct="1">
              <a:buFont typeface="Arial" panose="020B0604020202020204" pitchFamily="34" charset="0"/>
              <a:buChar char="•"/>
              <a:defRPr/>
            </a:pPr>
            <a:r>
              <a:rPr lang="en-US" sz="3200" dirty="0" smtClean="0">
                <a:latin typeface="Times New Roman" panose="02020603050405020304" pitchFamily="18" charset="0"/>
                <a:cs typeface="Times New Roman" panose="02020603050405020304" pitchFamily="18" charset="0"/>
              </a:rPr>
              <a:t>Lie to get your self out of an unpleasant situation.</a:t>
            </a:r>
          </a:p>
          <a:p>
            <a:pPr eaLnBrk="1" hangingPunct="1">
              <a:buFontTx/>
              <a:buNone/>
              <a:defRPr/>
            </a:pPr>
            <a:r>
              <a:rPr lang="en-US" sz="3200" b="1" dirty="0" smtClean="0">
                <a:latin typeface="Times New Roman" panose="02020603050405020304" pitchFamily="18" charset="0"/>
                <a:cs typeface="Times New Roman" panose="02020603050405020304" pitchFamily="18" charset="0"/>
              </a:rPr>
              <a:t> </a:t>
            </a:r>
          </a:p>
          <a:p>
            <a:pPr eaLnBrk="1" hangingPunct="1">
              <a:buFontTx/>
              <a:buNone/>
              <a:defRPr/>
            </a:pPr>
            <a:r>
              <a:rPr lang="en-US" sz="3200" b="1" dirty="0" smtClean="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defRPr/>
            </a:pPr>
            <a:endParaRPr lang="en-US" sz="3200" b="1"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7C15C99-ABEC-43CF-8400-33FAB66B682F}" type="slidenum">
              <a:rPr lang="ar-SA"/>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68313" y="0"/>
            <a:ext cx="8229600" cy="1143000"/>
          </a:xfrm>
        </p:spPr>
        <p:txBody>
          <a:bodyPr rtlCol="0">
            <a:normAutofit fontScale="90000"/>
          </a:bodyPr>
          <a:lstStyle/>
          <a:p>
            <a:pPr eaLnBrk="1" fontAlgn="auto" hangingPunct="1">
              <a:spcAft>
                <a:spcPts val="0"/>
              </a:spcAft>
              <a:defRPr/>
            </a:pPr>
            <a:r>
              <a:rPr lang="en-US" sz="4000" b="1" dirty="0">
                <a:latin typeface="Times New Roman" panose="02020603050405020304" pitchFamily="18" charset="0"/>
                <a:cs typeface="Times New Roman" panose="02020603050405020304" pitchFamily="18" charset="0"/>
              </a:rPr>
              <a:t>Messages are denotative &amp; connotative</a:t>
            </a:r>
            <a:br>
              <a:rPr lang="en-US" sz="4000" b="1" dirty="0">
                <a:latin typeface="Times New Roman" panose="02020603050405020304" pitchFamily="18" charset="0"/>
                <a:cs typeface="Times New Roman" panose="02020603050405020304" pitchFamily="18" charset="0"/>
              </a:rPr>
            </a:br>
            <a:endParaRPr lang="en-US" sz="4000" b="1" dirty="0" smtClean="0">
              <a:latin typeface="Times New Roman" panose="02020603050405020304" pitchFamily="18" charset="0"/>
              <a:cs typeface="Times New Roman" panose="02020603050405020304" pitchFamily="18" charset="0"/>
            </a:endParaRPr>
          </a:p>
        </p:txBody>
      </p:sp>
      <p:sp>
        <p:nvSpPr>
          <p:cNvPr id="2053" name="Rectangle 5"/>
          <p:cNvSpPr>
            <a:spLocks noGrp="1" noChangeArrowheads="1"/>
          </p:cNvSpPr>
          <p:nvPr>
            <p:ph idx="1"/>
          </p:nvPr>
        </p:nvSpPr>
        <p:spPr>
          <a:xfrm>
            <a:off x="304800" y="1268413"/>
            <a:ext cx="8229600" cy="4968875"/>
          </a:xfrm>
        </p:spPr>
        <p:txBody>
          <a:bodyPr rtlCol="0">
            <a:normAutofit/>
          </a:bodyPr>
          <a:lstStyle/>
          <a:p>
            <a:pPr eaLnBrk="1" fontAlgn="auto" hangingPunct="1">
              <a:lnSpc>
                <a:spcPct val="80000"/>
              </a:lnSpc>
              <a:spcAft>
                <a:spcPts val="0"/>
              </a:spcAft>
              <a:buFont typeface="Arial" panose="020B0604020202020204" pitchFamily="34" charset="0"/>
              <a:buChar char="•"/>
              <a:defRPr/>
            </a:pPr>
            <a:r>
              <a:rPr lang="en-US" sz="3200" b="1" u="sng" dirty="0" smtClean="0">
                <a:latin typeface="Times New Roman" panose="02020603050405020304" pitchFamily="18" charset="0"/>
                <a:cs typeface="Times New Roman" panose="02020603050405020304" pitchFamily="18" charset="0"/>
              </a:rPr>
              <a:t>Denotative: </a:t>
            </a:r>
            <a:r>
              <a:rPr lang="en-US" sz="3200" dirty="0" smtClean="0">
                <a:latin typeface="Times New Roman" panose="02020603050405020304" pitchFamily="18" charset="0"/>
                <a:cs typeface="Times New Roman" panose="02020603050405020304" pitchFamily="18" charset="0"/>
              </a:rPr>
              <a:t>( The objective definition): refers to the meaning that you would find in dictionary). It’s the meaning members of the culture assign to a word.</a:t>
            </a:r>
          </a:p>
          <a:p>
            <a:pPr marL="0" indent="0" eaLnBrk="1" fontAlgn="auto" hangingPunct="1">
              <a:lnSpc>
                <a:spcPct val="80000"/>
              </a:lnSpc>
              <a:spcAft>
                <a:spcPts val="0"/>
              </a:spcAft>
              <a:buFont typeface="Arial" panose="020B0604020202020204" pitchFamily="34" charset="0"/>
              <a:buNone/>
              <a:defRPr/>
            </a:pPr>
            <a:endParaRPr lang="en-US" sz="3200" dirty="0" smtClean="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Arial" panose="020B0604020202020204" pitchFamily="34" charset="0"/>
              <a:buChar char="•"/>
              <a:defRPr/>
            </a:pPr>
            <a:r>
              <a:rPr lang="en-US" sz="3200" b="1" u="sng" dirty="0" smtClean="0">
                <a:latin typeface="Times New Roman" panose="02020603050405020304" pitchFamily="18" charset="0"/>
                <a:cs typeface="Times New Roman" panose="02020603050405020304" pitchFamily="18" charset="0"/>
              </a:rPr>
              <a:t>Connotative: </a:t>
            </a:r>
            <a:r>
              <a:rPr lang="en-US" sz="3200" dirty="0" smtClean="0">
                <a:latin typeface="Times New Roman" panose="02020603050405020304" pitchFamily="18" charset="0"/>
                <a:cs typeface="Times New Roman" panose="02020603050405020304" pitchFamily="18" charset="0"/>
              </a:rPr>
              <a:t>( The subjective meaning): it is the emotional meaning that speakers / listeners give to a word).</a:t>
            </a:r>
          </a:p>
          <a:p>
            <a:pPr eaLnBrk="1" fontAlgn="auto" hangingPunct="1">
              <a:lnSpc>
                <a:spcPct val="80000"/>
              </a:lnSpc>
              <a:spcAft>
                <a:spcPts val="0"/>
              </a:spcAft>
              <a:buFont typeface="Arial" panose="020B0604020202020204" pitchFamily="34" charset="0"/>
              <a:buChar char="•"/>
              <a:defRPr/>
            </a:pPr>
            <a:r>
              <a:rPr lang="en-US" sz="3200" dirty="0" smtClean="0">
                <a:latin typeface="Times New Roman" panose="02020603050405020304" pitchFamily="18" charset="0"/>
                <a:cs typeface="Times New Roman" panose="02020603050405020304" pitchFamily="18" charset="0"/>
              </a:rPr>
              <a:t> E.X. The word death for a doctor means when the heart stops for a mother emotional feelings that recalls her sons youth, illness and so on. </a:t>
            </a:r>
          </a:p>
          <a:p>
            <a:pPr eaLnBrk="1" fontAlgn="auto" hangingPunct="1">
              <a:spcAft>
                <a:spcPts val="0"/>
              </a:spcAft>
              <a:buFont typeface="Arial" panose="020B0604020202020204" pitchFamily="34" charset="0"/>
              <a:buChar char="•"/>
              <a:defRPr/>
            </a:pPr>
            <a:endParaRPr lang="en-US" sz="3200" dirty="0" smtClean="0">
              <a:latin typeface="Times New Roman" panose="02020603050405020304" pitchFamily="18" charset="0"/>
              <a:cs typeface="Times New Roman" panose="02020603050405020304" pitchFamily="18" charset="0"/>
            </a:endParaRPr>
          </a:p>
          <a:p>
            <a:pPr marL="0" indent="0" eaLnBrk="1" fontAlgn="auto" hangingPunct="1">
              <a:lnSpc>
                <a:spcPct val="80000"/>
              </a:lnSpc>
              <a:spcAft>
                <a:spcPts val="0"/>
              </a:spcAft>
              <a:buFontTx/>
              <a:buNone/>
              <a:defRPr/>
            </a:pPr>
            <a:endParaRPr lang="en-US" sz="3200" b="1" dirty="0" smtClean="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Arial" panose="020B0604020202020204" pitchFamily="34" charset="0"/>
              <a:buChar char="•"/>
              <a:defRPr/>
            </a:pPr>
            <a:endParaRPr lang="en-US" sz="3200" dirty="0" smtClean="0">
              <a:latin typeface="Times New Roman" panose="02020603050405020304" pitchFamily="18" charset="0"/>
              <a:cs typeface="Times New Roman" panose="02020603050405020304" pitchFamily="18" charset="0"/>
            </a:endParaRPr>
          </a:p>
        </p:txBody>
      </p:sp>
      <p:sp>
        <p:nvSpPr>
          <p:cNvPr id="5124" name="Slide Number Placeholder 1"/>
          <p:cNvSpPr>
            <a:spLocks noGrp="1"/>
          </p:cNvSpPr>
          <p:nvPr>
            <p:ph type="sldNum" sz="quarter" idx="12"/>
          </p:nvPr>
        </p:nvSpPr>
        <p:spPr bwMode="auto">
          <a:noFill/>
          <a:ln>
            <a:miter lim="800000"/>
            <a:headEnd/>
            <a:tailEnd/>
          </a:ln>
        </p:spPr>
        <p:txBody>
          <a:bodyPr/>
          <a:lstStyle/>
          <a:p>
            <a:fld id="{A04562B4-3341-441D-A618-A327177DDBC6}" type="slidenum">
              <a:rPr lang="ar-SA">
                <a:solidFill>
                  <a:schemeClr val="tx1"/>
                </a:solidFill>
              </a:rPr>
              <a:pPr/>
              <a:t>3</a:t>
            </a:fld>
            <a:endParaRPr lang="en-US">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07950" y="0"/>
            <a:ext cx="8928100" cy="692150"/>
          </a:xfrm>
        </p:spPr>
        <p:txBody>
          <a:bodyPr anchor="t"/>
          <a:lstStyle/>
          <a:p>
            <a:pPr algn="ctr"/>
            <a:r>
              <a:rPr lang="en-US" sz="3600" b="1" smtClean="0">
                <a:latin typeface="Times New Roman" pitchFamily="18" charset="0"/>
                <a:cs typeface="Times New Roman" pitchFamily="18" charset="0"/>
              </a:rPr>
              <a:t> Messages can obscure(</a:t>
            </a:r>
            <a:r>
              <a:rPr lang="ar-JO" sz="3600" b="1" smtClean="0">
                <a:latin typeface="Times New Roman" pitchFamily="18" charset="0"/>
              </a:rPr>
              <a:t>يحجب</a:t>
            </a:r>
            <a:r>
              <a:rPr lang="en-US" sz="3600" b="1" smtClean="0">
                <a:latin typeface="Times New Roman" pitchFamily="18" charset="0"/>
                <a:cs typeface="Times New Roman" pitchFamily="18" charset="0"/>
              </a:rPr>
              <a:t> )</a:t>
            </a:r>
            <a:r>
              <a:rPr lang="ar-JO" sz="3600" b="1" smtClean="0">
                <a:latin typeface="Times New Roman" pitchFamily="18" charset="0"/>
              </a:rPr>
              <a:t> </a:t>
            </a:r>
            <a:r>
              <a:rPr lang="en-US" sz="3600" b="1" smtClean="0">
                <a:latin typeface="Times New Roman" pitchFamily="18" charset="0"/>
                <a:cs typeface="Times New Roman" pitchFamily="18" charset="0"/>
              </a:rPr>
              <a:t>distinction</a:t>
            </a:r>
          </a:p>
        </p:txBody>
      </p:sp>
      <p:sp>
        <p:nvSpPr>
          <p:cNvPr id="33795" name="Content Placeholder 2"/>
          <p:cNvSpPr>
            <a:spLocks noGrp="1"/>
          </p:cNvSpPr>
          <p:nvPr>
            <p:ph idx="1"/>
          </p:nvPr>
        </p:nvSpPr>
        <p:spPr>
          <a:xfrm>
            <a:off x="107950" y="1628775"/>
            <a:ext cx="8928100" cy="5092700"/>
          </a:xfrm>
        </p:spPr>
        <p:txBody>
          <a:bodyPr>
            <a:normAutofit fontScale="92500" lnSpcReduction="10000"/>
          </a:bodyPr>
          <a:lstStyle/>
          <a:p>
            <a:pPr eaLnBrk="1" hangingPunct="1">
              <a:buFontTx/>
              <a:buNone/>
            </a:pPr>
            <a:r>
              <a:rPr lang="en-US" sz="3600" smtClean="0">
                <a:latin typeface="Times New Roman" pitchFamily="18" charset="0"/>
                <a:cs typeface="Times New Roman" pitchFamily="18" charset="0"/>
              </a:rPr>
              <a:t>Messages can obscure distinctions both by generalizing about people or events that are covered by the same label but are really quite different. </a:t>
            </a:r>
          </a:p>
          <a:p>
            <a:pPr eaLnBrk="1" hangingPunct="1">
              <a:buFontTx/>
              <a:buNone/>
            </a:pPr>
            <a:endParaRPr lang="en-US" sz="3600" smtClean="0">
              <a:latin typeface="Times New Roman" pitchFamily="18" charset="0"/>
              <a:cs typeface="Times New Roman" pitchFamily="18" charset="0"/>
            </a:endParaRPr>
          </a:p>
          <a:p>
            <a:pPr eaLnBrk="1" hangingPunct="1">
              <a:buFontTx/>
              <a:buNone/>
            </a:pPr>
            <a:r>
              <a:rPr lang="en-US" sz="3600" smtClean="0">
                <a:latin typeface="Times New Roman" pitchFamily="18" charset="0"/>
                <a:cs typeface="Times New Roman" pitchFamily="18" charset="0"/>
              </a:rPr>
              <a:t>When you allow the general term to obscure the specific differences, you are into a pattern called </a:t>
            </a:r>
            <a:r>
              <a:rPr lang="en-US" sz="3600" b="1" u="sng" smtClean="0">
                <a:latin typeface="Times New Roman" pitchFamily="18" charset="0"/>
                <a:cs typeface="Times New Roman" pitchFamily="18" charset="0"/>
              </a:rPr>
              <a:t>indiscrimination</a:t>
            </a:r>
          </a:p>
          <a:p>
            <a:pPr eaLnBrk="1" hangingPunct="1">
              <a:buFontTx/>
              <a:buNone/>
            </a:pPr>
            <a:endParaRPr lang="en-US" sz="3600" b="1" u="sng" smtClean="0">
              <a:latin typeface="Times New Roman" pitchFamily="18" charset="0"/>
              <a:cs typeface="Times New Roman" pitchFamily="18" charset="0"/>
            </a:endParaRPr>
          </a:p>
          <a:p>
            <a:pPr eaLnBrk="1" hangingPunct="1">
              <a:buFontTx/>
              <a:buNone/>
            </a:pPr>
            <a:r>
              <a:rPr lang="en-US" sz="3600" b="1" u="sng" smtClean="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BE0EB1F4-2E0F-4F4E-AFB3-ED42999A8AD5}" type="slidenum">
              <a:rPr lang="ar-SA"/>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28650" y="115888"/>
            <a:ext cx="7886700" cy="720725"/>
          </a:xfrm>
        </p:spPr>
        <p:txBody>
          <a:bodyPr anchor="t"/>
          <a:lstStyle/>
          <a:p>
            <a:pPr algn="ctr"/>
            <a:r>
              <a:rPr lang="en-US" sz="3200" b="1" smtClean="0">
                <a:latin typeface="Times New Roman" pitchFamily="18" charset="0"/>
                <a:cs typeface="Times New Roman" pitchFamily="18" charset="0"/>
              </a:rPr>
              <a:t>Indiscrimination</a:t>
            </a:r>
            <a:endParaRPr lang="en-US" smtClean="0">
              <a:cs typeface="Times New Roman" pitchFamily="18" charset="0"/>
            </a:endParaRPr>
          </a:p>
        </p:txBody>
      </p:sp>
      <p:sp>
        <p:nvSpPr>
          <p:cNvPr id="3" name="Content Placeholder 2"/>
          <p:cNvSpPr>
            <a:spLocks noGrp="1"/>
          </p:cNvSpPr>
          <p:nvPr>
            <p:ph idx="1"/>
          </p:nvPr>
        </p:nvSpPr>
        <p:spPr>
          <a:xfrm>
            <a:off x="0" y="836613"/>
            <a:ext cx="9144000" cy="5884862"/>
          </a:xfrm>
        </p:spPr>
        <p:txBody>
          <a:bodyPr/>
          <a:lstStyle/>
          <a:p>
            <a:pPr>
              <a:buFont typeface="Arial" panose="020B0604020202020204" pitchFamily="34" charset="0"/>
              <a:buChar char="•"/>
              <a:defRPr/>
            </a:pPr>
            <a:r>
              <a:rPr lang="en-US" sz="2400" dirty="0" smtClean="0">
                <a:latin typeface="Times New Roman" panose="02020603050405020304" pitchFamily="18" charset="0"/>
                <a:cs typeface="Times New Roman" panose="02020603050405020304" pitchFamily="18" charset="0"/>
              </a:rPr>
              <a:t>It is the failure to distinguish between similar but different people , objects or events. </a:t>
            </a:r>
          </a:p>
          <a:p>
            <a:pPr marL="0" indent="0">
              <a:buFont typeface="Arial" panose="020B0604020202020204" pitchFamily="34" charset="0"/>
              <a:buNone/>
              <a:defRPr/>
            </a:pPr>
            <a:endParaRPr lang="en-US" sz="2400" dirty="0"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Char char="•"/>
              <a:defRPr/>
            </a:pPr>
            <a:r>
              <a:rPr lang="en-US" sz="2400" dirty="0" smtClean="0">
                <a:latin typeface="Times New Roman" panose="02020603050405020304" pitchFamily="18" charset="0"/>
                <a:cs typeface="Times New Roman" panose="02020603050405020304" pitchFamily="18" charset="0"/>
              </a:rPr>
              <a:t>It occurs when you focus on the classes and fail to see that each phenomenon is unique and needs to be looked at individually </a:t>
            </a:r>
          </a:p>
          <a:p>
            <a:pPr eaLnBrk="1" hangingPunct="1">
              <a:buFont typeface="Arial" panose="020B0604020202020204" pitchFamily="34" charset="0"/>
              <a:buChar char="•"/>
              <a:defRPr/>
            </a:pPr>
            <a:r>
              <a:rPr lang="en-US" sz="2400" dirty="0" smtClean="0">
                <a:latin typeface="Times New Roman" panose="02020603050405020304" pitchFamily="18" charset="0"/>
                <a:cs typeface="Times New Roman" panose="02020603050405020304" pitchFamily="18" charset="0"/>
              </a:rPr>
              <a:t>Example: group together teachers, students politicians, such terms lead you to focus on similarities, at the same time the term divert attention away from the uniqueness of each person</a:t>
            </a:r>
          </a:p>
          <a:p>
            <a:pPr marL="0" indent="0" eaLnBrk="1" hangingPunct="1">
              <a:buFont typeface="Arial" panose="020B0604020202020204" pitchFamily="34" charset="0"/>
              <a:buNone/>
              <a:defRPr/>
            </a:pPr>
            <a:endParaRPr lang="en-US" sz="2400" dirty="0"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Char char="•"/>
              <a:defRPr/>
            </a:pPr>
            <a:r>
              <a:rPr lang="en-US" sz="2400" dirty="0" smtClean="0">
                <a:latin typeface="Times New Roman" panose="02020603050405020304" pitchFamily="18" charset="0"/>
                <a:cs typeface="Times New Roman" panose="02020603050405020304" pitchFamily="18" charset="0"/>
              </a:rPr>
              <a:t>This kind of misevaluation is the heart of stereotyping </a:t>
            </a:r>
          </a:p>
          <a:p>
            <a:pPr marL="0" indent="0" eaLnBrk="1" hangingPunct="1">
              <a:buFont typeface="Arial" panose="020B0604020202020204" pitchFamily="34" charset="0"/>
              <a:buNone/>
              <a:defRPr/>
            </a:pPr>
            <a:endParaRPr lang="en-US" sz="2400" dirty="0"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Char char="•"/>
              <a:defRPr/>
            </a:pPr>
            <a:r>
              <a:rPr lang="en-US" sz="2400" dirty="0" smtClean="0">
                <a:latin typeface="Times New Roman" panose="02020603050405020304" pitchFamily="18" charset="0"/>
                <a:cs typeface="Times New Roman" panose="02020603050405020304" pitchFamily="18" charset="0"/>
              </a:rPr>
              <a:t>Stereotyping is: A fixed mental picture of a group that is applied to each individual in a group without regard to his or her unique qualities</a:t>
            </a:r>
          </a:p>
          <a:p>
            <a:pPr>
              <a:buFont typeface="Arial" panose="020B0604020202020204" pitchFamily="34" charset="0"/>
              <a:buChar char="•"/>
              <a:defRPr/>
            </a:pPr>
            <a:endParaRPr lang="en-US" sz="2400" b="1"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defRPr/>
            </a:pPr>
            <a:endParaRPr lang="en-US" dirty="0"/>
          </a:p>
        </p:txBody>
      </p:sp>
      <p:sp>
        <p:nvSpPr>
          <p:cNvPr id="4" name="Slide Number Placeholder 3"/>
          <p:cNvSpPr>
            <a:spLocks noGrp="1"/>
          </p:cNvSpPr>
          <p:nvPr>
            <p:ph type="sldNum" sz="quarter" idx="12"/>
          </p:nvPr>
        </p:nvSpPr>
        <p:spPr/>
        <p:txBody>
          <a:bodyPr/>
          <a:lstStyle/>
          <a:p>
            <a:fld id="{53FDD23E-EA20-49EE-8E7D-A71248A430CF}" type="slidenum">
              <a:rPr lang="ar-SA"/>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28650" y="365125"/>
            <a:ext cx="7886700" cy="687388"/>
          </a:xfrm>
        </p:spPr>
        <p:txBody>
          <a:bodyPr anchor="t"/>
          <a:lstStyle/>
          <a:p>
            <a:pPr algn="ctr"/>
            <a:r>
              <a:rPr lang="en-US" sz="3600" b="1" smtClean="0">
                <a:latin typeface="Times New Roman" pitchFamily="18" charset="0"/>
                <a:cs typeface="Times New Roman" pitchFamily="18" charset="0"/>
              </a:rPr>
              <a:t>Indiscrimination- </a:t>
            </a:r>
            <a:r>
              <a:rPr lang="en-US" sz="3600" b="1" i="1" smtClean="0">
                <a:latin typeface="Times New Roman" pitchFamily="18" charset="0"/>
                <a:cs typeface="Times New Roman" pitchFamily="18" charset="0"/>
              </a:rPr>
              <a:t>Cont</a:t>
            </a:r>
            <a:r>
              <a:rPr lang="en-US" sz="3600" b="1" smtClean="0">
                <a:latin typeface="Times New Roman" pitchFamily="18" charset="0"/>
                <a:cs typeface="Times New Roman" pitchFamily="18" charset="0"/>
              </a:rPr>
              <a:t>.</a:t>
            </a:r>
            <a:endParaRPr lang="en-US" smtClean="0">
              <a:cs typeface="Times New Roman" pitchFamily="18" charset="0"/>
            </a:endParaRPr>
          </a:p>
        </p:txBody>
      </p:sp>
      <p:sp>
        <p:nvSpPr>
          <p:cNvPr id="35843" name="Content Placeholder 2"/>
          <p:cNvSpPr>
            <a:spLocks noGrp="1"/>
          </p:cNvSpPr>
          <p:nvPr>
            <p:ph idx="1"/>
          </p:nvPr>
        </p:nvSpPr>
        <p:spPr>
          <a:xfrm>
            <a:off x="107950" y="1196975"/>
            <a:ext cx="8856663" cy="5524500"/>
          </a:xfrm>
        </p:spPr>
        <p:txBody>
          <a:bodyPr>
            <a:normAutofit lnSpcReduction="10000"/>
          </a:bodyPr>
          <a:lstStyle/>
          <a:p>
            <a:pPr eaLnBrk="1" hangingPunct="1">
              <a:buFontTx/>
              <a:buNone/>
            </a:pPr>
            <a:r>
              <a:rPr lang="en-US" sz="3200" dirty="0" smtClean="0">
                <a:latin typeface="Times New Roman" pitchFamily="18" charset="0"/>
                <a:cs typeface="Times New Roman" pitchFamily="18" charset="0"/>
              </a:rPr>
              <a:t>To treat indiscrimination use the antidote which is the </a:t>
            </a:r>
            <a:r>
              <a:rPr lang="en-US" sz="3200" u="sng" dirty="0" smtClean="0">
                <a:latin typeface="Times New Roman" pitchFamily="18" charset="0"/>
                <a:cs typeface="Times New Roman" pitchFamily="18" charset="0"/>
              </a:rPr>
              <a:t>index</a:t>
            </a:r>
          </a:p>
          <a:p>
            <a:pPr eaLnBrk="1" hangingPunct="1">
              <a:buFontTx/>
              <a:buNone/>
            </a:pPr>
            <a:endParaRPr lang="en-US" sz="3200" dirty="0" smtClean="0">
              <a:latin typeface="Times New Roman" pitchFamily="18" charset="0"/>
              <a:cs typeface="Times New Roman" pitchFamily="18" charset="0"/>
            </a:endParaRPr>
          </a:p>
          <a:p>
            <a:pPr eaLnBrk="1" hangingPunct="1">
              <a:buFontTx/>
              <a:buNone/>
            </a:pPr>
            <a:r>
              <a:rPr lang="en-US" sz="3200" dirty="0" smtClean="0">
                <a:latin typeface="Times New Roman" pitchFamily="18" charset="0"/>
                <a:cs typeface="Times New Roman" pitchFamily="18" charset="0"/>
              </a:rPr>
              <a:t>Index : is mental subscript identifies each individuals as an individual even thought both may covered by the same label</a:t>
            </a:r>
          </a:p>
          <a:p>
            <a:pPr eaLnBrk="1" hangingPunct="1">
              <a:buFontTx/>
              <a:buNone/>
            </a:pPr>
            <a:endParaRPr lang="en-US" sz="3200" dirty="0" smtClean="0">
              <a:latin typeface="Times New Roman" pitchFamily="18" charset="0"/>
              <a:cs typeface="Times New Roman" pitchFamily="18" charset="0"/>
            </a:endParaRPr>
          </a:p>
          <a:p>
            <a:pPr eaLnBrk="1" hangingPunct="1">
              <a:buFontTx/>
              <a:buNone/>
            </a:pPr>
            <a:r>
              <a:rPr lang="en-US" sz="3200" dirty="0" smtClean="0">
                <a:latin typeface="Times New Roman" pitchFamily="18" charset="0"/>
                <a:cs typeface="Times New Roman" pitchFamily="18" charset="0"/>
              </a:rPr>
              <a:t>Avoid stereotypes e.g. Americans are intelligent.</a:t>
            </a:r>
          </a:p>
          <a:p>
            <a:pPr eaLnBrk="1" hangingPunct="1">
              <a:buFontTx/>
              <a:buNone/>
            </a:pPr>
            <a:r>
              <a:rPr lang="en-US" sz="3200" dirty="0" smtClean="0">
                <a:latin typeface="Times New Roman" pitchFamily="18" charset="0"/>
                <a:cs typeface="Times New Roman" pitchFamily="18" charset="0"/>
              </a:rPr>
              <a:t>African American are criminals</a:t>
            </a:r>
          </a:p>
          <a:p>
            <a:pPr eaLnBrk="1" hangingPunct="1">
              <a:buFontTx/>
              <a:buNone/>
            </a:pPr>
            <a:r>
              <a:rPr lang="en-US" sz="3200" dirty="0" smtClean="0">
                <a:latin typeface="Times New Roman" pitchFamily="18" charset="0"/>
                <a:cs typeface="Times New Roman" pitchFamily="18" charset="0"/>
              </a:rPr>
              <a:t>Muslims are terrorists </a:t>
            </a:r>
          </a:p>
          <a:p>
            <a:pPr eaLnBrk="1" hangingPunct="1">
              <a:buFontTx/>
              <a:buNone/>
            </a:pPr>
            <a:endParaRPr lang="en-US" sz="3200"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74C1D65-7D7F-4B30-BFD4-1317291EE6D4}" type="slidenum">
              <a:rPr lang="ar-SA"/>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07950" y="115888"/>
            <a:ext cx="9072563" cy="576262"/>
          </a:xfrm>
        </p:spPr>
        <p:txBody>
          <a:bodyPr anchor="t"/>
          <a:lstStyle/>
          <a:p>
            <a:pPr algn="ctr"/>
            <a:r>
              <a:rPr lang="en-US" sz="2800" b="1" smtClean="0">
                <a:latin typeface="Times New Roman" pitchFamily="18" charset="0"/>
                <a:cs typeface="Times New Roman" pitchFamily="18" charset="0"/>
              </a:rPr>
              <a:t>Messages can obscure(</a:t>
            </a:r>
            <a:r>
              <a:rPr lang="ar-JO" sz="2800" b="1" smtClean="0">
                <a:latin typeface="Times New Roman" pitchFamily="18" charset="0"/>
              </a:rPr>
              <a:t>يحجب</a:t>
            </a:r>
            <a:r>
              <a:rPr lang="en-US" sz="2800" b="1" smtClean="0">
                <a:latin typeface="Times New Roman" pitchFamily="18" charset="0"/>
                <a:cs typeface="Times New Roman" pitchFamily="18" charset="0"/>
              </a:rPr>
              <a:t> )</a:t>
            </a:r>
            <a:r>
              <a:rPr lang="ar-JO" sz="2800" b="1" smtClean="0">
                <a:latin typeface="Times New Roman" pitchFamily="18" charset="0"/>
              </a:rPr>
              <a:t> </a:t>
            </a:r>
            <a:r>
              <a:rPr lang="en-US" sz="2800" b="1" smtClean="0">
                <a:latin typeface="Times New Roman" pitchFamily="18" charset="0"/>
                <a:cs typeface="Times New Roman" pitchFamily="18" charset="0"/>
              </a:rPr>
              <a:t>distinction- Polarization</a:t>
            </a:r>
            <a:endParaRPr lang="en-US" sz="2800" smtClean="0">
              <a:latin typeface="Times New Roman" pitchFamily="18" charset="0"/>
              <a:cs typeface="Times New Roman" pitchFamily="18" charset="0"/>
            </a:endParaRPr>
          </a:p>
        </p:txBody>
      </p:sp>
      <p:sp>
        <p:nvSpPr>
          <p:cNvPr id="3" name="Content Placeholder 2"/>
          <p:cNvSpPr>
            <a:spLocks noGrp="1"/>
          </p:cNvSpPr>
          <p:nvPr>
            <p:ph idx="1"/>
          </p:nvPr>
        </p:nvSpPr>
        <p:spPr>
          <a:xfrm>
            <a:off x="0" y="692150"/>
            <a:ext cx="9144000" cy="6029325"/>
          </a:xfrm>
        </p:spPr>
        <p:txBody>
          <a:bodyPr/>
          <a:lstStyle/>
          <a:p>
            <a:pPr marL="0" indent="0">
              <a:buFont typeface="Arial" panose="020B0604020202020204" pitchFamily="34" charset="0"/>
              <a:buNone/>
              <a:defRPr/>
            </a:pPr>
            <a:r>
              <a:rPr lang="en-US" sz="2400" b="1" dirty="0" smtClean="0">
                <a:latin typeface="Times New Roman" panose="02020603050405020304" pitchFamily="18" charset="0"/>
                <a:cs typeface="Times New Roman" panose="02020603050405020304" pitchFamily="18" charset="0"/>
              </a:rPr>
              <a:t>Using Polarization in Messages can obscure distinction</a:t>
            </a:r>
            <a:endParaRPr lang="en-US" sz="2400"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defRPr/>
            </a:pPr>
            <a:r>
              <a:rPr lang="en-US" sz="2400" b="1" dirty="0" smtClean="0">
                <a:latin typeface="Times New Roman" panose="02020603050405020304" pitchFamily="18" charset="0"/>
                <a:cs typeface="Times New Roman" panose="02020603050405020304" pitchFamily="18" charset="0"/>
              </a:rPr>
              <a:t>Polarization</a:t>
            </a:r>
            <a:r>
              <a:rPr lang="en-US" sz="2400" dirty="0" smtClean="0">
                <a:latin typeface="Times New Roman" panose="02020603050405020304" pitchFamily="18" charset="0"/>
                <a:cs typeface="Times New Roman" panose="02020603050405020304" pitchFamily="18" charset="0"/>
              </a:rPr>
              <a:t> is:</a:t>
            </a:r>
          </a:p>
          <a:p>
            <a:pPr>
              <a:buFont typeface="Arial" panose="020B0604020202020204" pitchFamily="34" charset="0"/>
              <a:buChar char="•"/>
              <a:defRP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he tendency to look at the world in terms of opposites and to describe it in extremes</a:t>
            </a:r>
          </a:p>
          <a:p>
            <a:pPr>
              <a:buFont typeface="Arial" panose="020B0604020202020204" pitchFamily="34" charset="0"/>
              <a:buChar char="•"/>
              <a:defRPr/>
            </a:pPr>
            <a:r>
              <a:rPr lang="en-US" sz="2400" dirty="0" smtClean="0">
                <a:latin typeface="Times New Roman" panose="02020603050405020304" pitchFamily="18" charset="0"/>
                <a:cs typeface="Times New Roman" panose="02020603050405020304" pitchFamily="18" charset="0"/>
              </a:rPr>
              <a:t>Referred to as fallacy of either black or white</a:t>
            </a:r>
          </a:p>
          <a:p>
            <a:pPr>
              <a:buFont typeface="Arial" panose="020B0604020202020204" pitchFamily="34" charset="0"/>
              <a:buChar char="•"/>
              <a:defRPr/>
            </a:pPr>
            <a:r>
              <a:rPr lang="en-US" sz="2400" dirty="0" smtClean="0">
                <a:latin typeface="Times New Roman" panose="02020603050405020304" pitchFamily="18" charset="0"/>
                <a:cs typeface="Times New Roman" panose="02020603050405020304" pitchFamily="18" charset="0"/>
              </a:rPr>
              <a:t>There is a tendency to view only the extremes and categorize people objects and events in terms of those polar opposites</a:t>
            </a:r>
          </a:p>
          <a:p>
            <a:pPr>
              <a:buFont typeface="Arial" panose="020B0604020202020204" pitchFamily="34" charset="0"/>
              <a:buChar char="•"/>
              <a:defRPr/>
            </a:pPr>
            <a:r>
              <a:rPr lang="en-US" sz="2400" dirty="0" smtClean="0">
                <a:latin typeface="Times New Roman" panose="02020603050405020304" pitchFamily="18" charset="0"/>
                <a:cs typeface="Times New Roman" panose="02020603050405020304" pitchFamily="18" charset="0"/>
              </a:rPr>
              <a:t>Example: extremes such as:</a:t>
            </a:r>
          </a:p>
          <a:p>
            <a:pPr marL="0" indent="0">
              <a:buFont typeface="Arial" panose="020B0604020202020204" pitchFamily="34" charset="0"/>
              <a:buNone/>
              <a:defRPr/>
            </a:pPr>
            <a:r>
              <a:rPr lang="en-US" sz="2400" dirty="0" smtClean="0">
                <a:latin typeface="Times New Roman" panose="02020603050405020304" pitchFamily="18" charset="0"/>
                <a:cs typeface="Times New Roman" panose="02020603050405020304" pitchFamily="18" charset="0"/>
              </a:rPr>
              <a:t>Good, Bad		Positive, Negative		Happy, Unhappy</a:t>
            </a:r>
          </a:p>
          <a:p>
            <a:pPr marL="0" indent="0">
              <a:buFont typeface="Arial" panose="020B0604020202020204" pitchFamily="34" charset="0"/>
              <a:buNone/>
              <a:defRPr/>
            </a:pPr>
            <a:r>
              <a:rPr lang="en-US" sz="2400" dirty="0" smtClean="0">
                <a:latin typeface="Times New Roman" panose="02020603050405020304" pitchFamily="18" charset="0"/>
                <a:cs typeface="Times New Roman" panose="02020603050405020304" pitchFamily="18" charset="0"/>
              </a:rPr>
              <a:t>However the middle ground terms that reflects the situation in the middle are few . This creates a problem when we use the opposites in inappropriate situations.</a:t>
            </a:r>
          </a:p>
          <a:p>
            <a:pPr marL="0" indent="0">
              <a:buFont typeface="Arial" panose="020B0604020202020204" pitchFamily="34" charset="0"/>
              <a:buNone/>
              <a:defRPr/>
            </a:pPr>
            <a:r>
              <a:rPr lang="en-US" sz="2400" dirty="0" smtClean="0">
                <a:latin typeface="Times New Roman" panose="02020603050405020304" pitchFamily="18" charset="0"/>
                <a:cs typeface="Times New Roman" panose="02020603050405020304" pitchFamily="18" charset="0"/>
              </a:rPr>
              <a:t>For example some times I am not good but I am not bad however I am in between. </a:t>
            </a:r>
          </a:p>
        </p:txBody>
      </p:sp>
      <p:sp>
        <p:nvSpPr>
          <p:cNvPr id="4" name="Slide Number Placeholder 3"/>
          <p:cNvSpPr>
            <a:spLocks noGrp="1"/>
          </p:cNvSpPr>
          <p:nvPr>
            <p:ph type="sldNum" sz="quarter" idx="12"/>
          </p:nvPr>
        </p:nvSpPr>
        <p:spPr/>
        <p:txBody>
          <a:bodyPr/>
          <a:lstStyle/>
          <a:p>
            <a:fld id="{4849FE90-E7B2-46CD-A15D-A51AA2C11C9C}" type="slidenum">
              <a:rPr lang="ar-SA"/>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714620"/>
            <a:ext cx="8305800" cy="1500198"/>
          </a:xfrm>
        </p:spPr>
        <p:txBody>
          <a:bodyPr>
            <a:normAutofit fontScale="90000"/>
          </a:bodyPr>
          <a:lstStyle/>
          <a:p>
            <a:pPr algn="ctr"/>
            <a:r>
              <a:rPr lang="en-US" sz="9600" dirty="0" smtClean="0">
                <a:latin typeface="Algerian" pitchFamily="82" charset="0"/>
              </a:rPr>
              <a:t>THANK YOU</a:t>
            </a:r>
            <a:endParaRPr lang="en-US" sz="9600" dirty="0">
              <a:latin typeface="Algerian" pitchFamily="82" charset="0"/>
            </a:endParaRPr>
          </a:p>
        </p:txBody>
      </p:sp>
      <p:sp>
        <p:nvSpPr>
          <p:cNvPr id="3" name="Slide Number Placeholder 2"/>
          <p:cNvSpPr>
            <a:spLocks noGrp="1"/>
          </p:cNvSpPr>
          <p:nvPr>
            <p:ph type="sldNum" sz="quarter" idx="12"/>
          </p:nvPr>
        </p:nvSpPr>
        <p:spPr/>
        <p:txBody>
          <a:bodyPr/>
          <a:lstStyle/>
          <a:p>
            <a:fld id="{2CC5AFC4-1BC0-4EC9-8315-DC74BC0DEC91}" type="slidenum">
              <a:rPr lang="ar-SA" smtClean="0"/>
              <a:pPr/>
              <a:t>34</a:t>
            </a:fld>
            <a:endParaRPr lang="en-US"/>
          </a:p>
        </p:txBody>
      </p:sp>
      <p:pic>
        <p:nvPicPr>
          <p:cNvPr id="94210" name="Picture 2" descr="C:\Users\Lec. Nabeela Jada'\Desktop\imagesCAV8QMDT.jpg"/>
          <p:cNvPicPr>
            <a:picLocks noChangeAspect="1" noChangeArrowheads="1"/>
          </p:cNvPicPr>
          <p:nvPr/>
        </p:nvPicPr>
        <p:blipFill>
          <a:blip r:embed="rId3"/>
          <a:srcRect/>
          <a:stretch>
            <a:fillRect/>
          </a:stretch>
        </p:blipFill>
        <p:spPr bwMode="auto">
          <a:xfrm>
            <a:off x="3500430" y="4500570"/>
            <a:ext cx="2514600" cy="18192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28650" y="365125"/>
            <a:ext cx="7886700" cy="831850"/>
          </a:xfrm>
        </p:spPr>
        <p:txBody>
          <a:bodyPr anchor="t">
            <a:normAutofit fontScale="90000"/>
          </a:bodyPr>
          <a:lstStyle/>
          <a:p>
            <a:pPr algn="ctr" eaLnBrk="1" hangingPunct="1"/>
            <a:r>
              <a:rPr lang="en-US" sz="4000" b="1" smtClean="0">
                <a:latin typeface="Times New Roman" pitchFamily="18" charset="0"/>
                <a:cs typeface="Times New Roman" pitchFamily="18" charset="0"/>
              </a:rPr>
              <a:t>Messages vary in directness</a:t>
            </a:r>
            <a:br>
              <a:rPr lang="en-US" sz="4000" b="1" smtClean="0">
                <a:latin typeface="Times New Roman" pitchFamily="18" charset="0"/>
                <a:cs typeface="Times New Roman" pitchFamily="18" charset="0"/>
              </a:rPr>
            </a:br>
            <a:endParaRPr lang="en-US" sz="4000" smtClean="0">
              <a:cs typeface="Times New Roman" pitchFamily="18" charset="0"/>
            </a:endParaRPr>
          </a:p>
        </p:txBody>
      </p:sp>
      <p:sp>
        <p:nvSpPr>
          <p:cNvPr id="3" name="Content Placeholder 2"/>
          <p:cNvSpPr>
            <a:spLocks noGrp="1"/>
          </p:cNvSpPr>
          <p:nvPr>
            <p:ph idx="1"/>
          </p:nvPr>
        </p:nvSpPr>
        <p:spPr>
          <a:xfrm>
            <a:off x="107950" y="1825625"/>
            <a:ext cx="8856663" cy="4351338"/>
          </a:xfrm>
        </p:spPr>
        <p:txBody>
          <a:bodyPr rtlCol="0">
            <a:normAutofit/>
          </a:bodyPr>
          <a:lstStyle/>
          <a:p>
            <a:pPr eaLnBrk="1" fontAlgn="auto" hangingPunct="1">
              <a:spcAft>
                <a:spcPts val="0"/>
              </a:spcAft>
              <a:buFont typeface="Arial" panose="020B0604020202020204" pitchFamily="34" charset="0"/>
              <a:buChar char="•"/>
              <a:defRPr/>
            </a:pPr>
            <a:r>
              <a:rPr lang="en-US" sz="3600" dirty="0" smtClean="0">
                <a:latin typeface="Times New Roman" panose="02020603050405020304" pitchFamily="18" charset="0"/>
                <a:cs typeface="Times New Roman" panose="02020603050405020304" pitchFamily="18" charset="0"/>
              </a:rPr>
              <a:t>Indirect messages: attempts to get the listener to say or do something without committing the speaker. ( ex: isn't, cold ?)</a:t>
            </a:r>
          </a:p>
          <a:p>
            <a:pPr marL="0" indent="0" eaLnBrk="1" fontAlgn="auto" hangingPunct="1">
              <a:spcAft>
                <a:spcPts val="0"/>
              </a:spcAft>
              <a:buFont typeface="Arial" panose="020B0604020202020204" pitchFamily="34" charset="0"/>
              <a:buNone/>
              <a:defRPr/>
            </a:pPr>
            <a:endParaRPr lang="en-US" sz="3600"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3600" dirty="0" smtClean="0">
                <a:latin typeface="Times New Roman" panose="02020603050405020304" pitchFamily="18" charset="0"/>
                <a:cs typeface="Times New Roman" panose="02020603050405020304" pitchFamily="18" charset="0"/>
              </a:rPr>
              <a:t>Direct messages: Express the speaker's preferences clearly (ex: Ali  , please close the window).</a:t>
            </a:r>
          </a:p>
          <a:p>
            <a:pPr eaLnBrk="1" fontAlgn="auto" hangingPunct="1">
              <a:spcAft>
                <a:spcPts val="0"/>
              </a:spcAft>
              <a:buFont typeface="Arial" panose="020B0604020202020204" pitchFamily="34" charset="0"/>
              <a:buChar char="•"/>
              <a:defRPr/>
            </a:pPr>
            <a:endParaRPr lang="en-US" sz="3600"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endParaRPr lang="en-US" sz="36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3DBF94D-18CC-4095-B005-8DAE36FA6C21}" type="slidenum">
              <a:rPr lang="ar-SA"/>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0" y="333375"/>
            <a:ext cx="9144000" cy="6264275"/>
          </a:xfrm>
        </p:spPr>
        <p:txBody>
          <a:bodyPr rtlCol="0">
            <a:normAutofit/>
          </a:bodyPr>
          <a:lstStyle/>
          <a:p>
            <a:pPr marL="0" indent="0" eaLnBrk="1" fontAlgn="auto" hangingPunct="1">
              <a:spcAft>
                <a:spcPts val="0"/>
              </a:spcAft>
              <a:buFont typeface="Arial" panose="020B0604020202020204" pitchFamily="34" charset="0"/>
              <a:buNone/>
              <a:defRPr/>
            </a:pPr>
            <a:endParaRPr lang="en-US" sz="3200" b="1" u="sng" dirty="0" smtClean="0">
              <a:latin typeface="Times New Roman" panose="02020603050405020304" pitchFamily="18" charset="0"/>
              <a:cs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n-US" sz="2800" b="1" u="sng" dirty="0" smtClean="0">
                <a:latin typeface="Times New Roman" panose="02020603050405020304" pitchFamily="18" charset="0"/>
                <a:cs typeface="Times New Roman" panose="02020603050405020304" pitchFamily="18" charset="0"/>
              </a:rPr>
              <a:t>Advantages of indirect messages</a:t>
            </a:r>
          </a:p>
          <a:p>
            <a:pPr marL="768985" lvl="1" indent="-403225">
              <a:buFont typeface="Arial" panose="020B0604020202020204" pitchFamily="34" charset="0"/>
              <a:buNone/>
              <a:defRPr/>
            </a:pPr>
            <a:r>
              <a:rPr lang="en-US" sz="3000" dirty="0" smtClean="0">
                <a:latin typeface="Times New Roman" panose="02020603050405020304" pitchFamily="18" charset="0"/>
                <a:cs typeface="Times New Roman" panose="02020603050405020304" pitchFamily="18" charset="0"/>
              </a:rPr>
              <a:t>1- Allow you to express a thought without offending anyone.</a:t>
            </a:r>
          </a:p>
          <a:p>
            <a:pPr marL="365760" lvl="1" indent="0">
              <a:buFont typeface="Arial" panose="020B0604020202020204" pitchFamily="34" charset="0"/>
              <a:buNone/>
              <a:defRPr/>
            </a:pPr>
            <a:r>
              <a:rPr lang="en-US" sz="3000" dirty="0" smtClean="0">
                <a:latin typeface="Times New Roman" panose="02020603050405020304" pitchFamily="18" charset="0"/>
                <a:cs typeface="Times New Roman" panose="02020603050405020304" pitchFamily="18" charset="0"/>
              </a:rPr>
              <a:t>2- Allow you to observe the rules of polite interaction.</a:t>
            </a:r>
          </a:p>
          <a:p>
            <a:pPr marL="715010" lvl="1" indent="-349250">
              <a:buFont typeface="Arial" panose="020B0604020202020204" pitchFamily="34" charset="0"/>
              <a:buNone/>
              <a:defRPr/>
            </a:pP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e.g</a:t>
            </a:r>
            <a:r>
              <a:rPr lang="en-US" sz="3000" dirty="0" smtClean="0">
                <a:latin typeface="Times New Roman" panose="02020603050405020304" pitchFamily="18" charset="0"/>
                <a:cs typeface="Times New Roman" panose="02020603050405020304" pitchFamily="18" charset="0"/>
              </a:rPr>
              <a:t>: instead of saying “I am bored with this group” you      say “It’s getting late and I have to get up early tomorrow”</a:t>
            </a:r>
          </a:p>
          <a:p>
            <a:pPr marL="768985" lvl="1" indent="-403225">
              <a:buFont typeface="Arial" panose="020B0604020202020204" pitchFamily="34" charset="0"/>
              <a:buNone/>
              <a:defRPr/>
            </a:pPr>
            <a:r>
              <a:rPr lang="en-US" sz="3000" dirty="0" smtClean="0">
                <a:latin typeface="Times New Roman" panose="02020603050405020304" pitchFamily="18" charset="0"/>
                <a:cs typeface="Times New Roman" panose="02020603050405020304" pitchFamily="18" charset="0"/>
              </a:rPr>
              <a:t>3- Allow you to ask for compliments in socially acceptable manner.</a:t>
            </a:r>
          </a:p>
          <a:p>
            <a:pPr marL="0" indent="0" eaLnBrk="1" fontAlgn="auto" hangingPunct="1">
              <a:spcAft>
                <a:spcPts val="0"/>
              </a:spcAft>
              <a:buFont typeface="Arial" panose="020B0604020202020204" pitchFamily="34" charset="0"/>
              <a:buNone/>
              <a:defRPr/>
            </a:pPr>
            <a:r>
              <a:rPr lang="en-US" sz="2800" b="1" u="sng" dirty="0" smtClean="0">
                <a:latin typeface="Times New Roman" panose="02020603050405020304" pitchFamily="18" charset="0"/>
                <a:cs typeface="Times New Roman" panose="02020603050405020304" pitchFamily="18" charset="0"/>
              </a:rPr>
              <a:t>Disadvantages of indirect messages</a:t>
            </a:r>
          </a:p>
          <a:p>
            <a:pPr eaLnBrk="1" fontAlgn="auto" hangingPunct="1">
              <a:spcAft>
                <a:spcPts val="0"/>
              </a:spcAft>
              <a:buFont typeface="Arial" panose="020B0604020202020204" pitchFamily="34" charset="0"/>
              <a:buChar char="•"/>
              <a:defRPr/>
            </a:pPr>
            <a:r>
              <a:rPr lang="en-US" sz="3200" dirty="0" smtClean="0">
                <a:latin typeface="Times New Roman" panose="02020603050405020304" pitchFamily="18" charset="0"/>
                <a:cs typeface="Times New Roman" panose="02020603050405020304" pitchFamily="18" charset="0"/>
              </a:rPr>
              <a:t> Can create problems due to misunderstanding.</a:t>
            </a:r>
          </a:p>
          <a:p>
            <a:pPr marL="0" indent="0" eaLnBrk="1" fontAlgn="auto" hangingPunct="1">
              <a:spcAft>
                <a:spcPts val="0"/>
              </a:spcAft>
              <a:buFont typeface="Arial" panose="020B0604020202020204" pitchFamily="34" charset="0"/>
              <a:buNone/>
              <a:defRPr/>
            </a:pPr>
            <a:endParaRPr lang="en-US" sz="3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365125"/>
            <a:ext cx="9144000" cy="903288"/>
          </a:xfrm>
        </p:spPr>
        <p:txBody>
          <a:bodyPr anchor="t">
            <a:normAutofit fontScale="90000"/>
          </a:bodyPr>
          <a:lstStyle/>
          <a:p>
            <a:pPr algn="ctr" eaLnBrk="1" hangingPunct="1"/>
            <a:r>
              <a:rPr lang="en-US" sz="3600" b="1" smtClean="0">
                <a:latin typeface="Times New Roman" pitchFamily="18" charset="0"/>
                <a:cs typeface="Times New Roman" pitchFamily="18" charset="0"/>
              </a:rPr>
              <a:t>Gender &amp; cultural differences in directness</a:t>
            </a:r>
            <a:br>
              <a:rPr lang="en-US" sz="3600" b="1" smtClean="0">
                <a:latin typeface="Times New Roman" pitchFamily="18" charset="0"/>
                <a:cs typeface="Times New Roman" pitchFamily="18" charset="0"/>
              </a:rPr>
            </a:br>
            <a:endParaRPr lang="en-US" sz="3600" smtClean="0">
              <a:cs typeface="Times New Roman" pitchFamily="18" charset="0"/>
            </a:endParaRPr>
          </a:p>
        </p:txBody>
      </p:sp>
      <p:sp>
        <p:nvSpPr>
          <p:cNvPr id="3" name="Content Placeholder 2"/>
          <p:cNvSpPr>
            <a:spLocks noGrp="1"/>
          </p:cNvSpPr>
          <p:nvPr>
            <p:ph idx="1"/>
          </p:nvPr>
        </p:nvSpPr>
        <p:spPr>
          <a:xfrm>
            <a:off x="358775" y="1214422"/>
            <a:ext cx="8785225" cy="5308600"/>
          </a:xfrm>
        </p:spPr>
        <p:txBody>
          <a:bodyPr rtlCol="0">
            <a:noAutofit/>
          </a:bodyPr>
          <a:lstStyle/>
          <a:p>
            <a:pPr eaLnBrk="1" fontAlgn="auto" hangingPunct="1">
              <a:spcAft>
                <a:spcPts val="0"/>
              </a:spcAft>
              <a:buFont typeface="Arial" panose="020B0604020202020204" pitchFamily="34" charset="0"/>
              <a:buChar char="•"/>
              <a:defRPr/>
            </a:pPr>
            <a:r>
              <a:rPr lang="en-US" sz="2800" b="1" dirty="0">
                <a:latin typeface="Times New Roman" panose="02020603050405020304" pitchFamily="18" charset="0"/>
                <a:cs typeface="Times New Roman" panose="02020603050405020304" pitchFamily="18" charset="0"/>
              </a:rPr>
              <a:t>Women are indirect in making requests and giving orders.</a:t>
            </a:r>
          </a:p>
          <a:p>
            <a:pPr marL="0" indent="0" eaLnBrk="1" fontAlgn="auto" hangingPunct="1">
              <a:spcAft>
                <a:spcPts val="0"/>
              </a:spcAft>
              <a:buFont typeface="Arial" panose="020B0604020202020204" pitchFamily="34" charset="0"/>
              <a:buNone/>
              <a:defRPr/>
            </a:pPr>
            <a:endParaRPr lang="en-US" sz="2800" b="1" dirty="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2800" b="1" dirty="0">
                <a:latin typeface="Times New Roman" panose="02020603050405020304" pitchFamily="18" charset="0"/>
                <a:cs typeface="Times New Roman" panose="02020603050405020304" pitchFamily="18" charset="0"/>
              </a:rPr>
              <a:t>This indirectness communicates powerlessness, a discomfort with authority.</a:t>
            </a:r>
          </a:p>
          <a:p>
            <a:pPr marL="0" indent="0" eaLnBrk="1" fontAlgn="auto" hangingPunct="1">
              <a:spcAft>
                <a:spcPts val="0"/>
              </a:spcAft>
              <a:buFont typeface="Arial" panose="020B0604020202020204" pitchFamily="34" charset="0"/>
              <a:buNone/>
              <a:defRPr/>
            </a:pPr>
            <a:endParaRPr lang="en-US" sz="2800" b="1" dirty="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2800" b="1" dirty="0">
                <a:latin typeface="Times New Roman" panose="02020603050405020304" pitchFamily="18" charset="0"/>
                <a:cs typeface="Times New Roman" panose="02020603050405020304" pitchFamily="18" charset="0"/>
              </a:rPr>
              <a:t>Women for example are more likely to say:</a:t>
            </a:r>
          </a:p>
          <a:p>
            <a:pPr marL="349250" indent="-349250" eaLnBrk="1" fontAlgn="auto" hangingPunct="1">
              <a:spcAft>
                <a:spcPts val="0"/>
              </a:spcAft>
              <a:buFont typeface="Arial" panose="020B0604020202020204" pitchFamily="34" charset="0"/>
              <a:buNone/>
              <a:defRPr/>
            </a:pPr>
            <a:r>
              <a:rPr lang="en-US" sz="2800" b="1" dirty="0">
                <a:latin typeface="Times New Roman" panose="02020603050405020304" pitchFamily="18" charset="0"/>
                <a:cs typeface="Times New Roman" panose="02020603050405020304" pitchFamily="18" charset="0"/>
              </a:rPr>
              <a:t>“it would be great if these letters would go out today” </a:t>
            </a:r>
          </a:p>
          <a:p>
            <a:pPr eaLnBrk="1" fontAlgn="auto" hangingPunct="1">
              <a:spcAft>
                <a:spcPts val="0"/>
              </a:spcAft>
              <a:buFont typeface="Arial" panose="020B0604020202020204" pitchFamily="34" charset="0"/>
              <a:buChar char="•"/>
              <a:defRPr/>
            </a:pPr>
            <a:endParaRPr lang="en-US" sz="3600" dirty="0" smtClean="0"/>
          </a:p>
        </p:txBody>
      </p:sp>
      <p:sp>
        <p:nvSpPr>
          <p:cNvPr id="4" name="Slide Number Placeholder 3"/>
          <p:cNvSpPr>
            <a:spLocks noGrp="1"/>
          </p:cNvSpPr>
          <p:nvPr>
            <p:ph type="sldNum" sz="quarter" idx="12"/>
          </p:nvPr>
        </p:nvSpPr>
        <p:spPr/>
        <p:txBody>
          <a:bodyPr/>
          <a:lstStyle/>
          <a:p>
            <a:fld id="{726B91DC-1663-4995-B638-A2FEA1561F4A}" type="slidenum">
              <a:rPr lang="ar-SA"/>
              <a:pPr/>
              <a:t>6</a:t>
            </a:fld>
            <a:endParaRPr lang="en-US"/>
          </a:p>
        </p:txBody>
      </p:sp>
      <p:pic>
        <p:nvPicPr>
          <p:cNvPr id="5" name="Picture 6" descr="C:\Users\Lec. Nabeela Jada'\Desktop\shutterstock_45992485-300x144[1].jpg"/>
          <p:cNvPicPr>
            <a:picLocks noChangeAspect="1" noChangeArrowheads="1"/>
          </p:cNvPicPr>
          <p:nvPr/>
        </p:nvPicPr>
        <p:blipFill>
          <a:blip r:embed="rId3"/>
          <a:srcRect/>
          <a:stretch>
            <a:fillRect/>
          </a:stretch>
        </p:blipFill>
        <p:spPr bwMode="auto">
          <a:xfrm>
            <a:off x="5715008" y="5214950"/>
            <a:ext cx="3428992" cy="17859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274638"/>
            <a:ext cx="9144000" cy="706437"/>
          </a:xfrm>
        </p:spPr>
        <p:txBody>
          <a:bodyPr anchor="t">
            <a:normAutofit fontScale="90000"/>
          </a:bodyPr>
          <a:lstStyle/>
          <a:p>
            <a:pPr algn="ctr" eaLnBrk="1" hangingPunct="1"/>
            <a:r>
              <a:rPr lang="en-US" sz="3600" b="1" smtClean="0">
                <a:latin typeface="Times New Roman" pitchFamily="18" charset="0"/>
                <a:cs typeface="Times New Roman" pitchFamily="18" charset="0"/>
              </a:rPr>
              <a:t>Gender &amp; cultural differences in directness</a:t>
            </a:r>
            <a:r>
              <a:rPr lang="en-US" sz="3600" smtClean="0">
                <a:latin typeface="Times New Roman" pitchFamily="18" charset="0"/>
                <a:cs typeface="Times New Roman" pitchFamily="18" charset="0"/>
              </a:rPr>
              <a:t/>
            </a:r>
            <a:br>
              <a:rPr lang="en-US" sz="3600" smtClean="0">
                <a:latin typeface="Times New Roman" pitchFamily="18" charset="0"/>
                <a:cs typeface="Times New Roman" pitchFamily="18" charset="0"/>
              </a:rPr>
            </a:br>
            <a:endParaRPr lang="en-US" sz="3600" smtClean="0">
              <a:latin typeface="Times New Roman" pitchFamily="18" charset="0"/>
              <a:cs typeface="Times New Roman" pitchFamily="18" charset="0"/>
            </a:endParaRPr>
          </a:p>
        </p:txBody>
      </p:sp>
      <p:sp>
        <p:nvSpPr>
          <p:cNvPr id="3" name="Content Placeholder 2"/>
          <p:cNvSpPr>
            <a:spLocks noGrp="1"/>
          </p:cNvSpPr>
          <p:nvPr>
            <p:ph idx="1"/>
          </p:nvPr>
        </p:nvSpPr>
        <p:spPr>
          <a:xfrm>
            <a:off x="179388" y="1916113"/>
            <a:ext cx="8964612" cy="4826000"/>
          </a:xfrm>
        </p:spPr>
        <p:txBody>
          <a:bodyPr rtlCol="0">
            <a:normAutofit/>
          </a:bodyPr>
          <a:lstStyle/>
          <a:p>
            <a:pPr eaLnBrk="1" fontAlgn="auto" hangingPunct="1">
              <a:spcAft>
                <a:spcPts val="0"/>
              </a:spcAft>
              <a:buFont typeface="Arial" panose="020B0604020202020204" pitchFamily="34" charset="0"/>
              <a:buChar char="•"/>
              <a:defRPr/>
            </a:pPr>
            <a:r>
              <a:rPr lang="en-US" sz="2800" b="1" dirty="0">
                <a:latin typeface="Times New Roman" panose="02020603050405020304" pitchFamily="18" charset="0"/>
                <a:cs typeface="Times New Roman" panose="02020603050405020304" pitchFamily="18" charset="0"/>
              </a:rPr>
              <a:t>Men are direct </a:t>
            </a:r>
            <a:r>
              <a:rPr lang="en-US" sz="2800" b="1" dirty="0" smtClean="0">
                <a:latin typeface="Times New Roman" panose="02020603050405020304" pitchFamily="18" charset="0"/>
                <a:cs typeface="Times New Roman" panose="02020603050405020304" pitchFamily="18" charset="0"/>
              </a:rPr>
              <a:t>sometimes to the point of being blunt or rude.</a:t>
            </a:r>
          </a:p>
          <a:p>
            <a:pPr marL="0" indent="0" eaLnBrk="1" fontAlgn="auto" hangingPunct="1">
              <a:spcAft>
                <a:spcPts val="0"/>
              </a:spcAft>
              <a:buFont typeface="Arial" panose="020B0604020202020204" pitchFamily="34" charset="0"/>
              <a:buNone/>
              <a:defRPr/>
            </a:pPr>
            <a:endParaRPr lang="en-US" sz="2800" b="1"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2800" b="1" dirty="0" smtClean="0">
                <a:latin typeface="Times New Roman" panose="02020603050405020304" pitchFamily="18" charset="0"/>
                <a:cs typeface="Times New Roman" panose="02020603050405020304" pitchFamily="18" charset="0"/>
              </a:rPr>
              <a:t>However men are </a:t>
            </a:r>
            <a:r>
              <a:rPr lang="en-US" sz="2800" b="1" dirty="0">
                <a:latin typeface="Times New Roman" panose="02020603050405020304" pitchFamily="18" charset="0"/>
                <a:cs typeface="Times New Roman" panose="02020603050405020304" pitchFamily="18" charset="0"/>
              </a:rPr>
              <a:t>more likely to speak indirectly in </a:t>
            </a:r>
            <a:r>
              <a:rPr lang="en-US" sz="2800" b="1" dirty="0" smtClean="0">
                <a:latin typeface="Times New Roman" panose="02020603050405020304" pitchFamily="18" charset="0"/>
                <a:cs typeface="Times New Roman" panose="02020603050405020304" pitchFamily="18" charset="0"/>
              </a:rPr>
              <a:t>expressing emotions </a:t>
            </a:r>
            <a:r>
              <a:rPr lang="en-US" sz="2800" b="1" dirty="0">
                <a:latin typeface="Times New Roman" panose="02020603050405020304" pitchFamily="18" charset="0"/>
                <a:cs typeface="Times New Roman" panose="02020603050405020304" pitchFamily="18" charset="0"/>
              </a:rPr>
              <a:t>other than </a:t>
            </a:r>
            <a:r>
              <a:rPr lang="en-US" sz="2800" b="1" dirty="0" smtClean="0">
                <a:latin typeface="Times New Roman" panose="02020603050405020304" pitchFamily="18" charset="0"/>
                <a:cs typeface="Times New Roman" panose="02020603050405020304" pitchFamily="18" charset="0"/>
              </a:rPr>
              <a:t>anger, reveal weakness, a problem or admit an error.</a:t>
            </a:r>
          </a:p>
          <a:p>
            <a:pPr eaLnBrk="1" fontAlgn="auto" hangingPunct="1">
              <a:spcAft>
                <a:spcPts val="0"/>
              </a:spcAft>
              <a:buFont typeface="Arial" panose="020B0604020202020204" pitchFamily="34" charset="0"/>
              <a:buChar char="•"/>
              <a:defRPr/>
            </a:pPr>
            <a:endParaRPr lang="en-US" sz="2800" b="1" dirty="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endParaRPr lang="en-US" sz="3600" b="1" dirty="0">
              <a:latin typeface="Times New Roman" panose="02020603050405020304" pitchFamily="18" charset="0"/>
              <a:cs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n-US" sz="3600" b="1" dirty="0" smtClean="0">
              <a:latin typeface="Times New Roman" panose="02020603050405020304" pitchFamily="18" charset="0"/>
              <a:cs typeface="Times New Roman" panose="02020603050405020304" pitchFamily="18" charset="0"/>
            </a:endParaRPr>
          </a:p>
        </p:txBody>
      </p:sp>
      <p:pic>
        <p:nvPicPr>
          <p:cNvPr id="9224" name="Picture 8" descr="نتيجة بحث الصور عن ‪verbal messages‬‏"/>
          <p:cNvPicPr>
            <a:picLocks noChangeAspect="1" noChangeArrowheads="1"/>
          </p:cNvPicPr>
          <p:nvPr/>
        </p:nvPicPr>
        <p:blipFill>
          <a:blip r:embed="rId3"/>
          <a:srcRect/>
          <a:stretch>
            <a:fillRect/>
          </a:stretch>
        </p:blipFill>
        <p:spPr bwMode="auto">
          <a:xfrm>
            <a:off x="5715008" y="4643446"/>
            <a:ext cx="3428992" cy="221455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28600"/>
            <a:ext cx="8229600" cy="896938"/>
          </a:xfrm>
        </p:spPr>
        <p:txBody>
          <a:bodyPr/>
          <a:lstStyle/>
          <a:p>
            <a:pPr algn="ctr" eaLnBrk="1" hangingPunct="1"/>
            <a:r>
              <a:rPr lang="en-US" sz="3600" b="1" smtClean="0">
                <a:latin typeface="Times New Roman" pitchFamily="18" charset="0"/>
                <a:cs typeface="Times New Roman" pitchFamily="18" charset="0"/>
              </a:rPr>
              <a:t>Messages vary in abstraction</a:t>
            </a:r>
            <a:endParaRPr lang="en-US" sz="3600" smtClean="0">
              <a:latin typeface="Times New Roman" pitchFamily="18" charset="0"/>
              <a:cs typeface="Times New Roman" pitchFamily="18" charset="0"/>
            </a:endParaRPr>
          </a:p>
        </p:txBody>
      </p:sp>
      <p:sp>
        <p:nvSpPr>
          <p:cNvPr id="3" name="Content Placeholder 2"/>
          <p:cNvSpPr>
            <a:spLocks noGrp="1"/>
          </p:cNvSpPr>
          <p:nvPr>
            <p:ph idx="1"/>
          </p:nvPr>
        </p:nvSpPr>
        <p:spPr>
          <a:xfrm>
            <a:off x="107950" y="1341438"/>
            <a:ext cx="8928100" cy="5256212"/>
          </a:xfrm>
        </p:spPr>
        <p:txBody>
          <a:bodyPr rtlCol="0">
            <a:normAutofit/>
          </a:bodyPr>
          <a:lstStyle/>
          <a:p>
            <a:pPr marL="0" indent="0" eaLnBrk="1" fontAlgn="auto" hangingPunct="1">
              <a:spcAft>
                <a:spcPts val="0"/>
              </a:spcAft>
              <a:buFont typeface="Arial" panose="020B0604020202020204" pitchFamily="34" charset="0"/>
              <a:buNone/>
              <a:defRPr/>
            </a:pPr>
            <a:r>
              <a:rPr lang="en-US" sz="2800" b="1" dirty="0">
                <a:latin typeface="Times New Roman" panose="02020603050405020304" pitchFamily="18" charset="0"/>
                <a:cs typeface="Times New Roman" panose="02020603050405020304" pitchFamily="18" charset="0"/>
              </a:rPr>
              <a:t>Entertainment has many different images ranges in abstractness</a:t>
            </a:r>
          </a:p>
          <a:p>
            <a:pPr marL="0" indent="0" eaLnBrk="1" fontAlgn="auto" hangingPunct="1">
              <a:spcAft>
                <a:spcPts val="0"/>
              </a:spcAft>
              <a:buFont typeface="Arial" panose="020B0604020202020204" pitchFamily="34" charset="0"/>
              <a:buNone/>
              <a:defRPr/>
            </a:pPr>
            <a:endParaRPr lang="en-US" sz="2800" b="1" dirty="0" smtClean="0">
              <a:latin typeface="Times New Roman" panose="02020603050405020304" pitchFamily="18" charset="0"/>
              <a:cs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n-US" sz="2800" b="1" dirty="0" smtClean="0">
                <a:latin typeface="Times New Roman" panose="02020603050405020304" pitchFamily="18" charset="0"/>
                <a:cs typeface="Times New Roman" panose="02020603050405020304" pitchFamily="18" charset="0"/>
              </a:rPr>
              <a:t>Consider the following list of terms:-</a:t>
            </a:r>
          </a:p>
          <a:p>
            <a:pPr eaLnBrk="1" fontAlgn="auto" hangingPunct="1">
              <a:spcAft>
                <a:spcPts val="0"/>
              </a:spcAft>
              <a:buFont typeface="Arial" panose="020B0604020202020204" pitchFamily="34" charset="0"/>
              <a:buChar char="•"/>
              <a:defRPr/>
            </a:pPr>
            <a:r>
              <a:rPr lang="en-US" sz="2800" b="1" dirty="0" smtClean="0">
                <a:latin typeface="Times New Roman" panose="02020603050405020304" pitchFamily="18" charset="0"/>
                <a:cs typeface="Times New Roman" panose="02020603050405020304" pitchFamily="18" charset="0"/>
              </a:rPr>
              <a:t>Entertainment includes other terms in the list in addition to various other terms( TV, drama ).</a:t>
            </a:r>
          </a:p>
          <a:p>
            <a:pPr eaLnBrk="1" fontAlgn="auto" hangingPunct="1">
              <a:spcAft>
                <a:spcPts val="0"/>
              </a:spcAft>
              <a:buFont typeface="Arial" panose="020B0604020202020204" pitchFamily="34" charset="0"/>
              <a:buChar char="•"/>
              <a:defRPr/>
            </a:pPr>
            <a:r>
              <a:rPr lang="en-US" sz="2800" b="1" dirty="0" smtClean="0">
                <a:latin typeface="Times New Roman" panose="02020603050405020304" pitchFamily="18" charset="0"/>
                <a:cs typeface="Times New Roman" panose="02020603050405020304" pitchFamily="18" charset="0"/>
              </a:rPr>
              <a:t>Film ( is more specific &amp; concrete).</a:t>
            </a:r>
          </a:p>
          <a:p>
            <a:pPr eaLnBrk="1" fontAlgn="auto" hangingPunct="1">
              <a:spcAft>
                <a:spcPts val="0"/>
              </a:spcAft>
              <a:buFont typeface="Arial" panose="020B0604020202020204" pitchFamily="34" charset="0"/>
              <a:buChar char="•"/>
              <a:defRPr/>
            </a:pPr>
            <a:r>
              <a:rPr lang="en-US" sz="2800" b="1" dirty="0" smtClean="0">
                <a:latin typeface="Times New Roman" panose="02020603050405020304" pitchFamily="18" charset="0"/>
                <a:cs typeface="Times New Roman" panose="02020603050405020304" pitchFamily="18" charset="0"/>
              </a:rPr>
              <a:t>American film ( is more specific).</a:t>
            </a:r>
          </a:p>
          <a:p>
            <a:pPr eaLnBrk="1" fontAlgn="auto" hangingPunct="1">
              <a:spcAft>
                <a:spcPts val="0"/>
              </a:spcAft>
              <a:buFont typeface="Arial" panose="020B0604020202020204" pitchFamily="34" charset="0"/>
              <a:buChar char="•"/>
              <a:defRPr/>
            </a:pPr>
            <a:r>
              <a:rPr lang="en-US" sz="2800" b="1" dirty="0" smtClean="0">
                <a:latin typeface="Times New Roman" panose="02020603050405020304" pitchFamily="18" charset="0"/>
                <a:cs typeface="Times New Roman" panose="02020603050405020304" pitchFamily="18" charset="0"/>
              </a:rPr>
              <a:t>Classic American film.</a:t>
            </a:r>
          </a:p>
          <a:p>
            <a:pPr eaLnBrk="1" fontAlgn="auto" hangingPunct="1">
              <a:spcAft>
                <a:spcPts val="0"/>
              </a:spcAft>
              <a:buFont typeface="Arial" panose="020B0604020202020204" pitchFamily="34" charset="0"/>
              <a:buChar char="•"/>
              <a:defRPr/>
            </a:pPr>
            <a:r>
              <a:rPr lang="en-US" sz="2800" b="1" dirty="0" smtClean="0">
                <a:latin typeface="Times New Roman" panose="02020603050405020304" pitchFamily="18" charset="0"/>
                <a:cs typeface="Times New Roman" panose="02020603050405020304" pitchFamily="18" charset="0"/>
              </a:rPr>
              <a:t>Name of film( Rear window).</a:t>
            </a:r>
          </a:p>
          <a:p>
            <a:pPr eaLnBrk="1" fontAlgn="auto" hangingPunct="1">
              <a:spcAft>
                <a:spcPts val="0"/>
              </a:spcAft>
              <a:buFont typeface="Arial" panose="020B0604020202020204" pitchFamily="34" charset="0"/>
              <a:buChar char="•"/>
              <a:defRPr/>
            </a:pPr>
            <a:endParaRPr lang="en-US" sz="2800" b="1"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28600"/>
            <a:ext cx="8229600" cy="896938"/>
          </a:xfrm>
        </p:spPr>
        <p:txBody>
          <a:bodyPr anchor="t"/>
          <a:lstStyle/>
          <a:p>
            <a:pPr algn="ctr" eaLnBrk="1" hangingPunct="1"/>
            <a:r>
              <a:rPr lang="en-US" sz="3600" b="1" smtClean="0">
                <a:latin typeface="Times New Roman" pitchFamily="18" charset="0"/>
                <a:cs typeface="Times New Roman" pitchFamily="18" charset="0"/>
              </a:rPr>
              <a:t>Messages vary in abstraction- </a:t>
            </a:r>
            <a:r>
              <a:rPr lang="en-US" sz="3600" b="1" i="1" smtClean="0">
                <a:latin typeface="Times New Roman" pitchFamily="18" charset="0"/>
                <a:cs typeface="Times New Roman" pitchFamily="18" charset="0"/>
              </a:rPr>
              <a:t>Cont</a:t>
            </a:r>
            <a:r>
              <a:rPr lang="en-US" sz="3600" b="1" smtClean="0">
                <a:latin typeface="Times New Roman" pitchFamily="18" charset="0"/>
                <a:cs typeface="Times New Roman" pitchFamily="18" charset="0"/>
              </a:rPr>
              <a:t>.</a:t>
            </a:r>
          </a:p>
        </p:txBody>
      </p:sp>
      <p:sp>
        <p:nvSpPr>
          <p:cNvPr id="9219" name="Content Placeholder 2"/>
          <p:cNvSpPr>
            <a:spLocks noGrp="1"/>
          </p:cNvSpPr>
          <p:nvPr>
            <p:ph idx="1"/>
          </p:nvPr>
        </p:nvSpPr>
        <p:spPr>
          <a:xfrm>
            <a:off x="0" y="1500174"/>
            <a:ext cx="8785225" cy="4538662"/>
          </a:xfrm>
        </p:spPr>
        <p:txBody>
          <a:bodyPr rtlCol="0">
            <a:normAutofit/>
          </a:bodyPr>
          <a:lstStyle/>
          <a:p>
            <a:pPr eaLnBrk="1" fontAlgn="auto" hangingPunct="1">
              <a:spcAft>
                <a:spcPts val="0"/>
              </a:spcAft>
              <a:buFont typeface="Arial" panose="020B0604020202020204" pitchFamily="34" charset="0"/>
              <a:buChar char="•"/>
              <a:defRPr/>
            </a:pPr>
            <a:r>
              <a:rPr lang="en-US" sz="3600" dirty="0" smtClean="0">
                <a:latin typeface="Times New Roman" panose="02020603050405020304" pitchFamily="18" charset="0"/>
                <a:cs typeface="Times New Roman" panose="02020603050405020304" pitchFamily="18" charset="0"/>
              </a:rPr>
              <a:t>Effective verbal messages include words that range widely in abstractness.</a:t>
            </a:r>
          </a:p>
          <a:p>
            <a:pPr marL="0" indent="0" eaLnBrk="1" fontAlgn="auto" hangingPunct="1">
              <a:spcAft>
                <a:spcPts val="0"/>
              </a:spcAft>
              <a:buFont typeface="Arial" panose="020B0604020202020204" pitchFamily="34" charset="0"/>
              <a:buNone/>
              <a:defRPr/>
            </a:pPr>
            <a:endParaRPr lang="en-US" sz="3600"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en-US" sz="3600" dirty="0" smtClean="0">
                <a:latin typeface="Times New Roman" panose="02020603050405020304" pitchFamily="18" charset="0"/>
                <a:cs typeface="Times New Roman" panose="02020603050405020304" pitchFamily="18" charset="0"/>
              </a:rPr>
              <a:t>At times a general term may suit your needs best, at other times a more specific term serves better </a:t>
            </a:r>
          </a:p>
        </p:txBody>
      </p:sp>
      <p:pic>
        <p:nvPicPr>
          <p:cNvPr id="11270" name="Picture 6" descr="نتيجة بحث الصور عن ‪verbal messages‬‏"/>
          <p:cNvPicPr>
            <a:picLocks noChangeAspect="1" noChangeArrowheads="1"/>
          </p:cNvPicPr>
          <p:nvPr/>
        </p:nvPicPr>
        <p:blipFill>
          <a:blip r:embed="rId3"/>
          <a:srcRect/>
          <a:stretch>
            <a:fillRect/>
          </a:stretch>
        </p:blipFill>
        <p:spPr bwMode="auto">
          <a:xfrm>
            <a:off x="6500826" y="5286388"/>
            <a:ext cx="2643174" cy="157161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1678</TotalTime>
  <Words>2076</Words>
  <Application>Microsoft Office PowerPoint</Application>
  <PresentationFormat>On-screen Show (4:3)</PresentationFormat>
  <Paragraphs>268</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Verbal Messages</vt:lpstr>
      <vt:lpstr>PRINCIPLES OF VERBAL MESSAGES</vt:lpstr>
      <vt:lpstr>Messages are denotative &amp; connotative </vt:lpstr>
      <vt:lpstr>Messages vary in directness </vt:lpstr>
      <vt:lpstr>Slide 5</vt:lpstr>
      <vt:lpstr>Gender &amp; cultural differences in directness </vt:lpstr>
      <vt:lpstr>Gender &amp; cultural differences in directness </vt:lpstr>
      <vt:lpstr>Messages vary in abstraction</vt:lpstr>
      <vt:lpstr>Messages vary in abstraction- Cont.</vt:lpstr>
      <vt:lpstr>Message meanings are in people</vt:lpstr>
      <vt:lpstr>Message meanings are in people- Cont.</vt:lpstr>
      <vt:lpstr>Messages meanings depend on context</vt:lpstr>
      <vt:lpstr>Messages vary in inclusion</vt:lpstr>
      <vt:lpstr>Messages vary in inclusion- Cont.</vt:lpstr>
      <vt:lpstr>Slide 15</vt:lpstr>
      <vt:lpstr>Disconfirmation</vt:lpstr>
      <vt:lpstr>Rejection </vt:lpstr>
      <vt:lpstr>Confirmation</vt:lpstr>
      <vt:lpstr>Examples disconfirmation rejection &amp; confirmation</vt:lpstr>
      <vt:lpstr>Sexism</vt:lpstr>
      <vt:lpstr>Sexism- cont.</vt:lpstr>
      <vt:lpstr>Conceptual distortion (تحريف)</vt:lpstr>
      <vt:lpstr>General principles of verbal messages</vt:lpstr>
      <vt:lpstr>Messages symbolize reality, it's not reality itself. </vt:lpstr>
      <vt:lpstr>Slide 25</vt:lpstr>
      <vt:lpstr>Messages symbolize reality, it's not reality itself- Cont. </vt:lpstr>
      <vt:lpstr>Slide 27</vt:lpstr>
      <vt:lpstr>Messages express facts &amp; inferences </vt:lpstr>
      <vt:lpstr>Messages express facts &amp; inferences- Cont. </vt:lpstr>
      <vt:lpstr> Messages can obscure(يحجب ) distinction</vt:lpstr>
      <vt:lpstr>Indiscrimination</vt:lpstr>
      <vt:lpstr>Indiscrimination- Cont.</vt:lpstr>
      <vt:lpstr>Messages can obscure(يحجب ) distinction- Polarization</vt:lpstr>
      <vt:lpstr>THANK YOU</vt:lpstr>
    </vt:vector>
  </TitlesOfParts>
  <Company>jaradat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Messages( spoken &amp;unspoken)</dc:title>
  <dc:creator>monther</dc:creator>
  <cp:lastModifiedBy>Lec. Nabeela Jada'</cp:lastModifiedBy>
  <cp:revision>157</cp:revision>
  <dcterms:created xsi:type="dcterms:W3CDTF">2000-07-30T22:39:25Z</dcterms:created>
  <dcterms:modified xsi:type="dcterms:W3CDTF">2015-10-13T19:12:52Z</dcterms:modified>
</cp:coreProperties>
</file>