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8"/>
  </p:notesMasterIdLst>
  <p:handoutMasterIdLst>
    <p:handoutMasterId r:id="rId19"/>
  </p:handoutMasterIdLst>
  <p:sldIdLst>
    <p:sldId id="594" r:id="rId2"/>
    <p:sldId id="642" r:id="rId3"/>
    <p:sldId id="655" r:id="rId4"/>
    <p:sldId id="763" r:id="rId5"/>
    <p:sldId id="764" r:id="rId6"/>
    <p:sldId id="775" r:id="rId7"/>
    <p:sldId id="776" r:id="rId8"/>
    <p:sldId id="765" r:id="rId9"/>
    <p:sldId id="766" r:id="rId10"/>
    <p:sldId id="767" r:id="rId11"/>
    <p:sldId id="778" r:id="rId12"/>
    <p:sldId id="771" r:id="rId13"/>
    <p:sldId id="779" r:id="rId14"/>
    <p:sldId id="773" r:id="rId15"/>
    <p:sldId id="777" r:id="rId16"/>
    <p:sldId id="780" r:id="rId1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0818" autoAdjust="0"/>
  </p:normalViewPr>
  <p:slideViewPr>
    <p:cSldViewPr>
      <p:cViewPr>
        <p:scale>
          <a:sx n="70" d="100"/>
          <a:sy n="70" d="100"/>
        </p:scale>
        <p:origin x="-160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072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2268B8-7C57-4D55-8F10-75BF39A8F3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1DA733-00EF-4984-8A84-F4083467EC8B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Growth</a:t>
          </a:r>
          <a:endParaRPr lang="en-US" dirty="0">
            <a:latin typeface="Cambria" pitchFamily="18" charset="0"/>
          </a:endParaRPr>
        </a:p>
      </dgm:t>
    </dgm:pt>
    <dgm:pt modelId="{A29C4723-3F99-4873-949F-F383A33F91F5}" type="parTrans" cxnId="{4BE47459-AF2A-4127-8FC0-B756BBCF9F1E}">
      <dgm:prSet/>
      <dgm:spPr/>
      <dgm:t>
        <a:bodyPr/>
        <a:lstStyle/>
        <a:p>
          <a:endParaRPr lang="en-US"/>
        </a:p>
      </dgm:t>
    </dgm:pt>
    <dgm:pt modelId="{B038E2D2-0273-4589-BB85-F1B35A0635D0}" type="sibTrans" cxnId="{4BE47459-AF2A-4127-8FC0-B756BBCF9F1E}">
      <dgm:prSet/>
      <dgm:spPr/>
      <dgm:t>
        <a:bodyPr/>
        <a:lstStyle/>
        <a:p>
          <a:endParaRPr lang="en-US"/>
        </a:p>
      </dgm:t>
    </dgm:pt>
    <dgm:pt modelId="{882B91CC-6D4F-44DA-B098-6F4959F7725A}">
      <dgm:prSet phldrT="[Text]"/>
      <dgm:spPr/>
      <dgm:t>
        <a:bodyPr/>
        <a:lstStyle/>
        <a:p>
          <a:r>
            <a:rPr lang="en-US" altLang="ar-SA" sz="3100" dirty="0" smtClean="0">
              <a:latin typeface="Cambria" pitchFamily="18" charset="0"/>
            </a:rPr>
            <a:t>Anthropometry  </a:t>
          </a:r>
          <a:endParaRPr lang="en-US" sz="3100" dirty="0">
            <a:latin typeface="Cambria" pitchFamily="18" charset="0"/>
          </a:endParaRPr>
        </a:p>
      </dgm:t>
    </dgm:pt>
    <dgm:pt modelId="{DAB05B20-85BC-4196-ABFA-5E7D418C44D9}" type="parTrans" cxnId="{B9907951-A8B2-488F-9C75-736B2285EE15}">
      <dgm:prSet/>
      <dgm:spPr/>
      <dgm:t>
        <a:bodyPr/>
        <a:lstStyle/>
        <a:p>
          <a:endParaRPr lang="en-US"/>
        </a:p>
      </dgm:t>
    </dgm:pt>
    <dgm:pt modelId="{A241D944-CD83-4E0B-A55B-3C8E273F0BCA}" type="sibTrans" cxnId="{B9907951-A8B2-488F-9C75-736B2285EE15}">
      <dgm:prSet/>
      <dgm:spPr/>
      <dgm:t>
        <a:bodyPr/>
        <a:lstStyle/>
        <a:p>
          <a:endParaRPr lang="en-US"/>
        </a:p>
      </dgm:t>
    </dgm:pt>
    <dgm:pt modelId="{C6BFDD92-A2E3-44A5-B063-418E247900D9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Weight</a:t>
          </a:r>
          <a:endParaRPr lang="en-US" altLang="ar-SA" sz="2800" dirty="0">
            <a:latin typeface="Cambria" pitchFamily="18" charset="0"/>
          </a:endParaRPr>
        </a:p>
      </dgm:t>
    </dgm:pt>
    <dgm:pt modelId="{F1750FC6-104D-4582-BB60-E9DA2CDAB56A}" type="parTrans" cxnId="{0848286B-D281-4515-9C00-D194CC0C5A95}">
      <dgm:prSet/>
      <dgm:spPr/>
      <dgm:t>
        <a:bodyPr/>
        <a:lstStyle/>
        <a:p>
          <a:endParaRPr lang="en-US"/>
        </a:p>
      </dgm:t>
    </dgm:pt>
    <dgm:pt modelId="{27006F45-1A11-4664-8A6F-53F3128E16A2}" type="sibTrans" cxnId="{0848286B-D281-4515-9C00-D194CC0C5A95}">
      <dgm:prSet/>
      <dgm:spPr/>
      <dgm:t>
        <a:bodyPr/>
        <a:lstStyle/>
        <a:p>
          <a:endParaRPr lang="en-US"/>
        </a:p>
      </dgm:t>
    </dgm:pt>
    <dgm:pt modelId="{1B32C5BE-29E8-4B92-8211-F49959B621E4}">
      <dgm:prSet phldrT="[Text]"/>
      <dgm:spPr/>
      <dgm:t>
        <a:bodyPr/>
        <a:lstStyle/>
        <a:p>
          <a:r>
            <a:rPr lang="en-US" dirty="0" smtClean="0">
              <a:latin typeface="Cambria" pitchFamily="18" charset="0"/>
            </a:rPr>
            <a:t>Development</a:t>
          </a:r>
          <a:endParaRPr lang="en-US" dirty="0">
            <a:latin typeface="Cambria" pitchFamily="18" charset="0"/>
          </a:endParaRPr>
        </a:p>
      </dgm:t>
    </dgm:pt>
    <dgm:pt modelId="{C2F13B00-E81E-4D72-9250-B5A33920345A}" type="parTrans" cxnId="{1811520B-B7A8-450B-A3D4-17F2A233B964}">
      <dgm:prSet/>
      <dgm:spPr/>
      <dgm:t>
        <a:bodyPr/>
        <a:lstStyle/>
        <a:p>
          <a:endParaRPr lang="en-US"/>
        </a:p>
      </dgm:t>
    </dgm:pt>
    <dgm:pt modelId="{FCB53E00-D832-4530-A753-07500494018C}" type="sibTrans" cxnId="{1811520B-B7A8-450B-A3D4-17F2A233B964}">
      <dgm:prSet/>
      <dgm:spPr/>
      <dgm:t>
        <a:bodyPr/>
        <a:lstStyle/>
        <a:p>
          <a:endParaRPr lang="en-US"/>
        </a:p>
      </dgm:t>
    </dgm:pt>
    <dgm:pt modelId="{16076314-602A-4F63-9704-C183F6FD267B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History of milestones of development. </a:t>
          </a:r>
          <a:endParaRPr lang="en-US" altLang="ar-SA" sz="2800" dirty="0">
            <a:latin typeface="Cambria" pitchFamily="18" charset="0"/>
          </a:endParaRPr>
        </a:p>
      </dgm:t>
    </dgm:pt>
    <dgm:pt modelId="{1C0CB3BD-F769-41A3-8EB6-F5E6FB6389F6}" type="parTrans" cxnId="{3CF8C2FF-8C49-41C5-BE38-C8C8C0F8D12C}">
      <dgm:prSet/>
      <dgm:spPr/>
      <dgm:t>
        <a:bodyPr/>
        <a:lstStyle/>
        <a:p>
          <a:endParaRPr lang="en-US"/>
        </a:p>
      </dgm:t>
    </dgm:pt>
    <dgm:pt modelId="{B5E0D594-BC71-4629-A3F9-FC0D8D6EA57D}" type="sibTrans" cxnId="{3CF8C2FF-8C49-41C5-BE38-C8C8C0F8D12C}">
      <dgm:prSet/>
      <dgm:spPr/>
      <dgm:t>
        <a:bodyPr/>
        <a:lstStyle/>
        <a:p>
          <a:endParaRPr lang="en-US"/>
        </a:p>
      </dgm:t>
    </dgm:pt>
    <dgm:pt modelId="{43CDB248-A2DB-4FC9-BBF8-28D687155AFB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 Direct Observation</a:t>
          </a:r>
          <a:endParaRPr lang="en-US" altLang="ar-SA" sz="2800" dirty="0">
            <a:latin typeface="Cambria" pitchFamily="18" charset="0"/>
          </a:endParaRPr>
        </a:p>
      </dgm:t>
    </dgm:pt>
    <dgm:pt modelId="{79C28589-069C-492A-A543-E4FA7422D0D1}" type="parTrans" cxnId="{78695488-B33C-4A45-85F7-6566791D9A22}">
      <dgm:prSet/>
      <dgm:spPr/>
      <dgm:t>
        <a:bodyPr/>
        <a:lstStyle/>
        <a:p>
          <a:endParaRPr lang="en-US"/>
        </a:p>
      </dgm:t>
    </dgm:pt>
    <dgm:pt modelId="{0E4FDC66-8A95-4DA4-893C-C30F8EA89CAD}" type="sibTrans" cxnId="{78695488-B33C-4A45-85F7-6566791D9A22}">
      <dgm:prSet/>
      <dgm:spPr/>
      <dgm:t>
        <a:bodyPr/>
        <a:lstStyle/>
        <a:p>
          <a:endParaRPr lang="en-US"/>
        </a:p>
      </dgm:t>
    </dgm:pt>
    <dgm:pt modelId="{0C6DEAF3-57A9-4682-93E8-06F6A81D689D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Developmental Charts </a:t>
          </a:r>
          <a:endParaRPr lang="en-US" altLang="ar-SA" sz="2800" dirty="0">
            <a:latin typeface="Cambria" pitchFamily="18" charset="0"/>
          </a:endParaRPr>
        </a:p>
      </dgm:t>
    </dgm:pt>
    <dgm:pt modelId="{E439E7B5-495C-4773-8DB5-EB2AD19048D7}" type="parTrans" cxnId="{7ADFF5E1-BC4D-468E-919B-585F9AFF456D}">
      <dgm:prSet/>
      <dgm:spPr/>
      <dgm:t>
        <a:bodyPr/>
        <a:lstStyle/>
        <a:p>
          <a:endParaRPr lang="en-US"/>
        </a:p>
      </dgm:t>
    </dgm:pt>
    <dgm:pt modelId="{2E946E04-7EB4-4DD8-B3C6-3DF4916B4D3B}" type="sibTrans" cxnId="{7ADFF5E1-BC4D-468E-919B-585F9AFF456D}">
      <dgm:prSet/>
      <dgm:spPr/>
      <dgm:t>
        <a:bodyPr/>
        <a:lstStyle/>
        <a:p>
          <a:endParaRPr lang="en-US"/>
        </a:p>
      </dgm:t>
    </dgm:pt>
    <dgm:pt modelId="{447D2FD3-2242-45E2-AB19-CFD85C75BBDC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Length or Height</a:t>
          </a:r>
          <a:endParaRPr lang="en-US" altLang="ar-SA" sz="2800" dirty="0">
            <a:latin typeface="Cambria" pitchFamily="18" charset="0"/>
          </a:endParaRPr>
        </a:p>
      </dgm:t>
    </dgm:pt>
    <dgm:pt modelId="{401C5596-634C-47B6-8ED6-E7FE6E027CF5}" type="parTrans" cxnId="{6BF24554-4EEF-4A23-90CA-86FD67A2B5D5}">
      <dgm:prSet/>
      <dgm:spPr/>
      <dgm:t>
        <a:bodyPr/>
        <a:lstStyle/>
        <a:p>
          <a:endParaRPr lang="en-US"/>
        </a:p>
      </dgm:t>
    </dgm:pt>
    <dgm:pt modelId="{1E799DA2-2B9E-4F6B-865D-2897F4552376}" type="sibTrans" cxnId="{6BF24554-4EEF-4A23-90CA-86FD67A2B5D5}">
      <dgm:prSet/>
      <dgm:spPr/>
      <dgm:t>
        <a:bodyPr/>
        <a:lstStyle/>
        <a:p>
          <a:endParaRPr lang="en-US"/>
        </a:p>
      </dgm:t>
    </dgm:pt>
    <dgm:pt modelId="{40C243AB-1B83-4B21-88CD-D73AC2F6BFD1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Head circumference</a:t>
          </a:r>
          <a:endParaRPr lang="en-US" altLang="ar-SA" sz="2800" dirty="0">
            <a:latin typeface="Cambria" pitchFamily="18" charset="0"/>
          </a:endParaRPr>
        </a:p>
      </dgm:t>
    </dgm:pt>
    <dgm:pt modelId="{A54559A1-C058-44A3-AEFF-9F98F40CF29A}" type="parTrans" cxnId="{87E38404-F556-43A5-A3DD-D38E037C69DD}">
      <dgm:prSet/>
      <dgm:spPr/>
      <dgm:t>
        <a:bodyPr/>
        <a:lstStyle/>
        <a:p>
          <a:endParaRPr lang="en-US"/>
        </a:p>
      </dgm:t>
    </dgm:pt>
    <dgm:pt modelId="{6D876CD2-17DE-467D-8BE3-C121DF0B25D6}" type="sibTrans" cxnId="{87E38404-F556-43A5-A3DD-D38E037C69DD}">
      <dgm:prSet/>
      <dgm:spPr/>
      <dgm:t>
        <a:bodyPr/>
        <a:lstStyle/>
        <a:p>
          <a:endParaRPr lang="en-US"/>
        </a:p>
      </dgm:t>
    </dgm:pt>
    <dgm:pt modelId="{B4378476-C68B-4912-A913-324348623149}">
      <dgm:prSet phldrT="[Text]" custT="1"/>
      <dgm:spPr/>
      <dgm:t>
        <a:bodyPr/>
        <a:lstStyle/>
        <a:p>
          <a:r>
            <a:rPr lang="en-US" altLang="ar-SA" sz="2800" dirty="0" smtClean="0">
              <a:latin typeface="Cambria" pitchFamily="18" charset="0"/>
            </a:rPr>
            <a:t>chest </a:t>
          </a:r>
          <a:r>
            <a:rPr lang="en-US" altLang="ar-SA" sz="2800" dirty="0" smtClean="0">
              <a:latin typeface="Cambria" pitchFamily="18" charset="0"/>
            </a:rPr>
            <a:t>circumference </a:t>
          </a:r>
          <a:endParaRPr lang="en-US" sz="2800" dirty="0">
            <a:latin typeface="Cambria" pitchFamily="18" charset="0"/>
          </a:endParaRPr>
        </a:p>
      </dgm:t>
    </dgm:pt>
    <dgm:pt modelId="{25284AEB-1432-453D-9538-D64F8D90C858}" type="parTrans" cxnId="{D6F4A6E5-9B89-438F-9432-35E948513E77}">
      <dgm:prSet/>
      <dgm:spPr/>
      <dgm:t>
        <a:bodyPr/>
        <a:lstStyle/>
        <a:p>
          <a:endParaRPr lang="en-US"/>
        </a:p>
      </dgm:t>
    </dgm:pt>
    <dgm:pt modelId="{4F038BA7-5454-4DD5-A053-BE2968F3D4A2}" type="sibTrans" cxnId="{D6F4A6E5-9B89-438F-9432-35E948513E77}">
      <dgm:prSet/>
      <dgm:spPr/>
      <dgm:t>
        <a:bodyPr/>
        <a:lstStyle/>
        <a:p>
          <a:endParaRPr lang="en-US"/>
        </a:p>
      </dgm:t>
    </dgm:pt>
    <dgm:pt modelId="{3ACBBFA6-7FF0-4FF8-9E65-E8261C2032B7}" type="pres">
      <dgm:prSet presAssocID="{752268B8-7C57-4D55-8F10-75BF39A8F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DDB71-611B-4286-A108-6F3A98C8A6A5}" type="pres">
      <dgm:prSet presAssocID="{621DA733-00EF-4984-8A84-F4083467EC8B}" presName="composite" presStyleCnt="0"/>
      <dgm:spPr/>
    </dgm:pt>
    <dgm:pt modelId="{A2CB3C20-BE9F-4649-B6A6-6013DA964A48}" type="pres">
      <dgm:prSet presAssocID="{621DA733-00EF-4984-8A84-F4083467EC8B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11AD74-25B8-41F0-B77E-ED01D97FB63E}" type="pres">
      <dgm:prSet presAssocID="{621DA733-00EF-4984-8A84-F4083467EC8B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986A0-D90E-40B3-85CC-71FF7974F209}" type="pres">
      <dgm:prSet presAssocID="{B038E2D2-0273-4589-BB85-F1B35A0635D0}" presName="space" presStyleCnt="0"/>
      <dgm:spPr/>
    </dgm:pt>
    <dgm:pt modelId="{8925D1E7-4300-4142-B6C2-55FE54493FC6}" type="pres">
      <dgm:prSet presAssocID="{1B32C5BE-29E8-4B92-8211-F49959B621E4}" presName="composite" presStyleCnt="0"/>
      <dgm:spPr/>
    </dgm:pt>
    <dgm:pt modelId="{818FB331-AF12-43A1-9EBB-B70E0C9E966B}" type="pres">
      <dgm:prSet presAssocID="{1B32C5BE-29E8-4B92-8211-F49959B621E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9FC96-C2FA-416B-AAA2-42A4485C3393}" type="pres">
      <dgm:prSet presAssocID="{1B32C5BE-29E8-4B92-8211-F49959B621E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F0870F-209D-4135-B1A2-FD30D619922A}" type="presOf" srcId="{40C243AB-1B83-4B21-88CD-D73AC2F6BFD1}" destId="{6611AD74-25B8-41F0-B77E-ED01D97FB63E}" srcOrd="0" destOrd="3" presId="urn:microsoft.com/office/officeart/2005/8/layout/hList1"/>
    <dgm:cxn modelId="{760399D3-9300-456A-A7E8-06D31A4630E5}" type="presOf" srcId="{752268B8-7C57-4D55-8F10-75BF39A8F3B2}" destId="{3ACBBFA6-7FF0-4FF8-9E65-E8261C2032B7}" srcOrd="0" destOrd="0" presId="urn:microsoft.com/office/officeart/2005/8/layout/hList1"/>
    <dgm:cxn modelId="{E1334A76-21A3-4A47-B073-BFA17A71504C}" type="presOf" srcId="{B4378476-C68B-4912-A913-324348623149}" destId="{6611AD74-25B8-41F0-B77E-ED01D97FB63E}" srcOrd="0" destOrd="4" presId="urn:microsoft.com/office/officeart/2005/8/layout/hList1"/>
    <dgm:cxn modelId="{B9907951-A8B2-488F-9C75-736B2285EE15}" srcId="{621DA733-00EF-4984-8A84-F4083467EC8B}" destId="{882B91CC-6D4F-44DA-B098-6F4959F7725A}" srcOrd="0" destOrd="0" parTransId="{DAB05B20-85BC-4196-ABFA-5E7D418C44D9}" sibTransId="{A241D944-CD83-4E0B-A55B-3C8E273F0BCA}"/>
    <dgm:cxn modelId="{CB1B5037-1B3F-4FEA-B885-C31EA1BA2926}" type="presOf" srcId="{16076314-602A-4F63-9704-C183F6FD267B}" destId="{2409FC96-C2FA-416B-AAA2-42A4485C3393}" srcOrd="0" destOrd="0" presId="urn:microsoft.com/office/officeart/2005/8/layout/hList1"/>
    <dgm:cxn modelId="{6BF24554-4EEF-4A23-90CA-86FD67A2B5D5}" srcId="{882B91CC-6D4F-44DA-B098-6F4959F7725A}" destId="{447D2FD3-2242-45E2-AB19-CFD85C75BBDC}" srcOrd="1" destOrd="0" parTransId="{401C5596-634C-47B6-8ED6-E7FE6E027CF5}" sibTransId="{1E799DA2-2B9E-4F6B-865D-2897F4552376}"/>
    <dgm:cxn modelId="{D6F4A6E5-9B89-438F-9432-35E948513E77}" srcId="{882B91CC-6D4F-44DA-B098-6F4959F7725A}" destId="{B4378476-C68B-4912-A913-324348623149}" srcOrd="3" destOrd="0" parTransId="{25284AEB-1432-453D-9538-D64F8D90C858}" sibTransId="{4F038BA7-5454-4DD5-A053-BE2968F3D4A2}"/>
    <dgm:cxn modelId="{29E86388-60AF-41DD-BD2C-6FC6B228CF3A}" type="presOf" srcId="{43CDB248-A2DB-4FC9-BBF8-28D687155AFB}" destId="{2409FC96-C2FA-416B-AAA2-42A4485C3393}" srcOrd="0" destOrd="1" presId="urn:microsoft.com/office/officeart/2005/8/layout/hList1"/>
    <dgm:cxn modelId="{69CD45B5-65FC-4168-BB1B-A0B86FD69593}" type="presOf" srcId="{C6BFDD92-A2E3-44A5-B063-418E247900D9}" destId="{6611AD74-25B8-41F0-B77E-ED01D97FB63E}" srcOrd="0" destOrd="1" presId="urn:microsoft.com/office/officeart/2005/8/layout/hList1"/>
    <dgm:cxn modelId="{1811520B-B7A8-450B-A3D4-17F2A233B964}" srcId="{752268B8-7C57-4D55-8F10-75BF39A8F3B2}" destId="{1B32C5BE-29E8-4B92-8211-F49959B621E4}" srcOrd="1" destOrd="0" parTransId="{C2F13B00-E81E-4D72-9250-B5A33920345A}" sibTransId="{FCB53E00-D832-4530-A753-07500494018C}"/>
    <dgm:cxn modelId="{092CE9AF-F806-428A-88D4-C844DD6C1C93}" type="presOf" srcId="{882B91CC-6D4F-44DA-B098-6F4959F7725A}" destId="{6611AD74-25B8-41F0-B77E-ED01D97FB63E}" srcOrd="0" destOrd="0" presId="urn:microsoft.com/office/officeart/2005/8/layout/hList1"/>
    <dgm:cxn modelId="{4D96EBD6-1D16-4A01-A9E1-B17239653A9B}" type="presOf" srcId="{621DA733-00EF-4984-8A84-F4083467EC8B}" destId="{A2CB3C20-BE9F-4649-B6A6-6013DA964A48}" srcOrd="0" destOrd="0" presId="urn:microsoft.com/office/officeart/2005/8/layout/hList1"/>
    <dgm:cxn modelId="{78695488-B33C-4A45-85F7-6566791D9A22}" srcId="{1B32C5BE-29E8-4B92-8211-F49959B621E4}" destId="{43CDB248-A2DB-4FC9-BBF8-28D687155AFB}" srcOrd="1" destOrd="0" parTransId="{79C28589-069C-492A-A543-E4FA7422D0D1}" sibTransId="{0E4FDC66-8A95-4DA4-893C-C30F8EA89CAD}"/>
    <dgm:cxn modelId="{3CF8C2FF-8C49-41C5-BE38-C8C8C0F8D12C}" srcId="{1B32C5BE-29E8-4B92-8211-F49959B621E4}" destId="{16076314-602A-4F63-9704-C183F6FD267B}" srcOrd="0" destOrd="0" parTransId="{1C0CB3BD-F769-41A3-8EB6-F5E6FB6389F6}" sibTransId="{B5E0D594-BC71-4629-A3F9-FC0D8D6EA57D}"/>
    <dgm:cxn modelId="{0848286B-D281-4515-9C00-D194CC0C5A95}" srcId="{882B91CC-6D4F-44DA-B098-6F4959F7725A}" destId="{C6BFDD92-A2E3-44A5-B063-418E247900D9}" srcOrd="0" destOrd="0" parTransId="{F1750FC6-104D-4582-BB60-E9DA2CDAB56A}" sibTransId="{27006F45-1A11-4664-8A6F-53F3128E16A2}"/>
    <dgm:cxn modelId="{7ADFF5E1-BC4D-468E-919B-585F9AFF456D}" srcId="{1B32C5BE-29E8-4B92-8211-F49959B621E4}" destId="{0C6DEAF3-57A9-4682-93E8-06F6A81D689D}" srcOrd="2" destOrd="0" parTransId="{E439E7B5-495C-4773-8DB5-EB2AD19048D7}" sibTransId="{2E946E04-7EB4-4DD8-B3C6-3DF4916B4D3B}"/>
    <dgm:cxn modelId="{5A0C6285-9445-4DA0-8DA9-35EE492A82F2}" type="presOf" srcId="{0C6DEAF3-57A9-4682-93E8-06F6A81D689D}" destId="{2409FC96-C2FA-416B-AAA2-42A4485C3393}" srcOrd="0" destOrd="2" presId="urn:microsoft.com/office/officeart/2005/8/layout/hList1"/>
    <dgm:cxn modelId="{4BE47459-AF2A-4127-8FC0-B756BBCF9F1E}" srcId="{752268B8-7C57-4D55-8F10-75BF39A8F3B2}" destId="{621DA733-00EF-4984-8A84-F4083467EC8B}" srcOrd="0" destOrd="0" parTransId="{A29C4723-3F99-4873-949F-F383A33F91F5}" sibTransId="{B038E2D2-0273-4589-BB85-F1B35A0635D0}"/>
    <dgm:cxn modelId="{41752B32-5B6B-4813-9F15-D0E59E4E0A14}" type="presOf" srcId="{447D2FD3-2242-45E2-AB19-CFD85C75BBDC}" destId="{6611AD74-25B8-41F0-B77E-ED01D97FB63E}" srcOrd="0" destOrd="2" presId="urn:microsoft.com/office/officeart/2005/8/layout/hList1"/>
    <dgm:cxn modelId="{87E38404-F556-43A5-A3DD-D38E037C69DD}" srcId="{882B91CC-6D4F-44DA-B098-6F4959F7725A}" destId="{40C243AB-1B83-4B21-88CD-D73AC2F6BFD1}" srcOrd="2" destOrd="0" parTransId="{A54559A1-C058-44A3-AEFF-9F98F40CF29A}" sibTransId="{6D876CD2-17DE-467D-8BE3-C121DF0B25D6}"/>
    <dgm:cxn modelId="{C2DC258E-BE4D-43E9-A124-5C8AE659FB9F}" type="presOf" srcId="{1B32C5BE-29E8-4B92-8211-F49959B621E4}" destId="{818FB331-AF12-43A1-9EBB-B70E0C9E966B}" srcOrd="0" destOrd="0" presId="urn:microsoft.com/office/officeart/2005/8/layout/hList1"/>
    <dgm:cxn modelId="{AF86B83E-0784-42B3-B388-12E14B5FA5BD}" type="presParOf" srcId="{3ACBBFA6-7FF0-4FF8-9E65-E8261C2032B7}" destId="{416DDB71-611B-4286-A108-6F3A98C8A6A5}" srcOrd="0" destOrd="0" presId="urn:microsoft.com/office/officeart/2005/8/layout/hList1"/>
    <dgm:cxn modelId="{27498FFD-2AAF-4F46-B505-62958F9E4292}" type="presParOf" srcId="{416DDB71-611B-4286-A108-6F3A98C8A6A5}" destId="{A2CB3C20-BE9F-4649-B6A6-6013DA964A48}" srcOrd="0" destOrd="0" presId="urn:microsoft.com/office/officeart/2005/8/layout/hList1"/>
    <dgm:cxn modelId="{40E64981-5C5F-4DBA-A97C-E187CA680AC5}" type="presParOf" srcId="{416DDB71-611B-4286-A108-6F3A98C8A6A5}" destId="{6611AD74-25B8-41F0-B77E-ED01D97FB63E}" srcOrd="1" destOrd="0" presId="urn:microsoft.com/office/officeart/2005/8/layout/hList1"/>
    <dgm:cxn modelId="{3BD37CA2-C508-45D8-86F9-EF821B14921E}" type="presParOf" srcId="{3ACBBFA6-7FF0-4FF8-9E65-E8261C2032B7}" destId="{D5F986A0-D90E-40B3-85CC-71FF7974F209}" srcOrd="1" destOrd="0" presId="urn:microsoft.com/office/officeart/2005/8/layout/hList1"/>
    <dgm:cxn modelId="{828D9C30-7E7E-44C0-A7B1-1CDE43EF3147}" type="presParOf" srcId="{3ACBBFA6-7FF0-4FF8-9E65-E8261C2032B7}" destId="{8925D1E7-4300-4142-B6C2-55FE54493FC6}" srcOrd="2" destOrd="0" presId="urn:microsoft.com/office/officeart/2005/8/layout/hList1"/>
    <dgm:cxn modelId="{42AC5E1D-186F-4024-9787-3D9677FDF2DF}" type="presParOf" srcId="{8925D1E7-4300-4142-B6C2-55FE54493FC6}" destId="{818FB331-AF12-43A1-9EBB-B70E0C9E966B}" srcOrd="0" destOrd="0" presId="urn:microsoft.com/office/officeart/2005/8/layout/hList1"/>
    <dgm:cxn modelId="{C8BC1CD3-ACB6-439C-B1EA-744BA04DE14A}" type="presParOf" srcId="{8925D1E7-4300-4142-B6C2-55FE54493FC6}" destId="{2409FC96-C2FA-416B-AAA2-42A4485C339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B3C20-BE9F-4649-B6A6-6013DA964A48}">
      <dsp:nvSpPr>
        <dsp:cNvPr id="0" name=""/>
        <dsp:cNvSpPr/>
      </dsp:nvSpPr>
      <dsp:spPr>
        <a:xfrm>
          <a:off x="42" y="519832"/>
          <a:ext cx="4059212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mbria" pitchFamily="18" charset="0"/>
            </a:rPr>
            <a:t>Growth</a:t>
          </a:r>
          <a:endParaRPr lang="en-US" sz="4600" kern="1200" dirty="0">
            <a:latin typeface="Cambria" pitchFamily="18" charset="0"/>
          </a:endParaRPr>
        </a:p>
      </dsp:txBody>
      <dsp:txXfrm>
        <a:off x="42" y="519832"/>
        <a:ext cx="4059212" cy="1324800"/>
      </dsp:txXfrm>
    </dsp:sp>
    <dsp:sp modelId="{6611AD74-25B8-41F0-B77E-ED01D97FB63E}">
      <dsp:nvSpPr>
        <dsp:cNvPr id="0" name=""/>
        <dsp:cNvSpPr/>
      </dsp:nvSpPr>
      <dsp:spPr>
        <a:xfrm>
          <a:off x="42" y="1844632"/>
          <a:ext cx="4059212" cy="25885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3100" kern="1200" dirty="0" smtClean="0">
              <a:latin typeface="Cambria" pitchFamily="18" charset="0"/>
            </a:rPr>
            <a:t>Anthropometry  </a:t>
          </a:r>
          <a:endParaRPr lang="en-US" sz="3100" kern="1200" dirty="0">
            <a:latin typeface="Cambria" pitchFamily="18" charset="0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Weight</a:t>
          </a:r>
          <a:endParaRPr lang="en-US" altLang="ar-SA" sz="2800" kern="1200" dirty="0">
            <a:latin typeface="Cambria" pitchFamily="18" charset="0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Length or Height</a:t>
          </a:r>
          <a:endParaRPr lang="en-US" altLang="ar-SA" sz="2800" kern="1200" dirty="0">
            <a:latin typeface="Cambria" pitchFamily="18" charset="0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Head circumference</a:t>
          </a:r>
          <a:endParaRPr lang="en-US" altLang="ar-SA" sz="2800" kern="1200" dirty="0">
            <a:latin typeface="Cambria" pitchFamily="18" charset="0"/>
          </a:endParaRPr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chest </a:t>
          </a:r>
          <a:r>
            <a:rPr lang="en-US" altLang="ar-SA" sz="2800" kern="1200" dirty="0" smtClean="0">
              <a:latin typeface="Cambria" pitchFamily="18" charset="0"/>
            </a:rPr>
            <a:t>circumference </a:t>
          </a:r>
          <a:endParaRPr lang="en-US" sz="2800" kern="1200" dirty="0">
            <a:latin typeface="Cambria" pitchFamily="18" charset="0"/>
          </a:endParaRPr>
        </a:p>
      </dsp:txBody>
      <dsp:txXfrm>
        <a:off x="42" y="1844632"/>
        <a:ext cx="4059212" cy="2588535"/>
      </dsp:txXfrm>
    </dsp:sp>
    <dsp:sp modelId="{818FB331-AF12-43A1-9EBB-B70E0C9E966B}">
      <dsp:nvSpPr>
        <dsp:cNvPr id="0" name=""/>
        <dsp:cNvSpPr/>
      </dsp:nvSpPr>
      <dsp:spPr>
        <a:xfrm>
          <a:off x="4627544" y="519832"/>
          <a:ext cx="4059212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>
              <a:latin typeface="Cambria" pitchFamily="18" charset="0"/>
            </a:rPr>
            <a:t>Development</a:t>
          </a:r>
          <a:endParaRPr lang="en-US" sz="4600" kern="1200" dirty="0">
            <a:latin typeface="Cambria" pitchFamily="18" charset="0"/>
          </a:endParaRPr>
        </a:p>
      </dsp:txBody>
      <dsp:txXfrm>
        <a:off x="4627544" y="519832"/>
        <a:ext cx="4059212" cy="1324800"/>
      </dsp:txXfrm>
    </dsp:sp>
    <dsp:sp modelId="{2409FC96-C2FA-416B-AAA2-42A4485C3393}">
      <dsp:nvSpPr>
        <dsp:cNvPr id="0" name=""/>
        <dsp:cNvSpPr/>
      </dsp:nvSpPr>
      <dsp:spPr>
        <a:xfrm>
          <a:off x="4627544" y="1844632"/>
          <a:ext cx="4059212" cy="25885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History of milestones of development. </a:t>
          </a:r>
          <a:endParaRPr lang="en-US" altLang="ar-SA" sz="2800" kern="1200" dirty="0">
            <a:latin typeface="Cambria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 Direct Observation</a:t>
          </a:r>
          <a:endParaRPr lang="en-US" altLang="ar-SA" sz="2800" kern="1200" dirty="0">
            <a:latin typeface="Cambria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ar-SA" sz="2800" kern="1200" dirty="0" smtClean="0">
              <a:latin typeface="Cambria" pitchFamily="18" charset="0"/>
            </a:rPr>
            <a:t>Developmental Charts </a:t>
          </a:r>
          <a:endParaRPr lang="en-US" altLang="ar-SA" sz="2800" kern="1200" dirty="0">
            <a:latin typeface="Cambria" pitchFamily="18" charset="0"/>
          </a:endParaRPr>
        </a:p>
      </dsp:txBody>
      <dsp:txXfrm>
        <a:off x="4627544" y="1844632"/>
        <a:ext cx="4059212" cy="2588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DE2AB-38C7-46F8-94C5-35D6BC160FEE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4AEEF8-263C-4330-9D43-F21225945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D0DA-1CAF-4F73-9C05-7ED1EB29A282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C2-8BF9-4540-861C-1A15BDB08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BB3-FE98-45C9-A73E-9EEDCCCEB617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8B5B-6391-4E26-A2CB-D69B798C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DE449D11-DB32-4BA3-9C4C-FC63024B8783}" type="slidenum">
              <a:rPr lang="ar-SA" altLang="en-US"/>
              <a:pPr/>
              <a:t>‹#›</a:t>
            </a:fld>
            <a:endParaRPr lang="en-US" alt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9F-D95F-458C-9844-F4DD59A399BC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6F52-0F75-450F-B492-FE05E3D33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A384-4EBC-4C01-AAE5-4A45656C8108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5F267D-B6D3-46DA-9135-90951D60A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F94CA-28CF-4431-A1E6-EBB778B58DF1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F73EA-853A-480D-A05A-0F627B630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58743-0265-466D-89D0-F4B241267E2F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B02A72-4E1B-4796-92A9-140337045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59A2-266F-4029-90ED-DEBE67C7386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F6D-036F-415F-8460-BB4D05CBE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DBBA-5C65-403B-970E-97AFF7D8436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86E817-3FF0-493B-9234-16E8DB3EC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865B-0AD9-4089-B4B6-7E5EAE4077AD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626-1B65-4124-8DC4-22F35976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BCA68-F4F1-4F0C-8F9C-DFB4C5897FB8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91B2192-88FF-40AF-B7A9-80FCF507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latinLnBrk="0" hangingPunct="1">
              <a:defRPr kumimoji="0" sz="14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0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9048B39-B906-40AA-9F73-999E0237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  <p:sldLayoutId id="214748371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419600"/>
            <a:ext cx="8229600" cy="1147763"/>
          </a:xfrm>
        </p:spPr>
        <p:txBody>
          <a:bodyPr>
            <a:normAutofit fontScale="90000"/>
          </a:bodyPr>
          <a:lstStyle/>
          <a:p>
            <a:pPr algn="ctr"/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Assessment of Growth and development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 </a:t>
            </a: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oper Black" pitchFamily="18" charset="0"/>
              </a:rPr>
              <a:t>Spring Semester 2014- 2015</a:t>
            </a:r>
            <a:endParaRPr lang="en-US" dirty="0" smtClean="0">
              <a:latin typeface="Cooper Black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altLang="ar-SA" sz="3100" dirty="0" smtClean="0">
                <a:latin typeface="Constantia" pitchFamily="18" charset="0"/>
              </a:rPr>
              <a:t>The test is divided into 4 scales:</a:t>
            </a:r>
          </a:p>
          <a:p>
            <a:pPr marL="88011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Constantia" pitchFamily="18" charset="0"/>
              </a:rPr>
              <a:t>Social/personal: aspects of </a:t>
            </a:r>
            <a:r>
              <a:rPr lang="en-US" sz="2800" dirty="0" smtClean="0">
                <a:latin typeface="Constantia" pitchFamily="18" charset="0"/>
              </a:rPr>
              <a:t>socialization </a:t>
            </a:r>
            <a:r>
              <a:rPr lang="en-US" sz="2800" dirty="0">
                <a:latin typeface="Constantia" pitchFamily="18" charset="0"/>
              </a:rPr>
              <a:t>inside and outside the home - </a:t>
            </a:r>
            <a:r>
              <a:rPr lang="en-US" sz="2800" dirty="0" err="1">
                <a:latin typeface="Constantia" pitchFamily="18" charset="0"/>
              </a:rPr>
              <a:t>eg</a:t>
            </a:r>
            <a:r>
              <a:rPr lang="en-US" sz="2800" dirty="0">
                <a:latin typeface="Constantia" pitchFamily="18" charset="0"/>
              </a:rPr>
              <a:t>, smiling</a:t>
            </a:r>
            <a:r>
              <a:rPr lang="en-US" sz="2800" dirty="0" smtClean="0">
                <a:latin typeface="Constantia" pitchFamily="18" charset="0"/>
              </a:rPr>
              <a:t>. </a:t>
            </a:r>
            <a:r>
              <a:rPr lang="en-US" altLang="ar-SA" sz="2800" dirty="0">
                <a:latin typeface="Constantia" pitchFamily="18" charset="0"/>
              </a:rPr>
              <a:t>reflects neurologic maturation as well as sociocultural factors; feeding &amp; sleep patterns, play &amp; work relationships are measured</a:t>
            </a:r>
            <a:endParaRPr lang="en-US" sz="28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altLang="ar-SA" sz="28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altLang="ar-SA" sz="3100" dirty="0" smtClean="0">
                <a:latin typeface="Constantia" pitchFamily="18" charset="0"/>
              </a:rPr>
              <a:t>The test is divided into 4 scales:</a:t>
            </a: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2. Fine </a:t>
            </a:r>
            <a:r>
              <a:rPr lang="en-US" sz="2800" dirty="0">
                <a:latin typeface="Constantia" pitchFamily="18" charset="0"/>
              </a:rPr>
              <a:t>motor function: eye/hand co-ordination, and manipulation of small objects - </a:t>
            </a:r>
            <a:r>
              <a:rPr lang="en-US" sz="2800" dirty="0" err="1">
                <a:latin typeface="Constantia" pitchFamily="18" charset="0"/>
              </a:rPr>
              <a:t>eg</a:t>
            </a:r>
            <a:r>
              <a:rPr lang="en-US" sz="2800" dirty="0">
                <a:latin typeface="Constantia" pitchFamily="18" charset="0"/>
              </a:rPr>
              <a:t>, grasping and drawing</a:t>
            </a:r>
            <a:r>
              <a:rPr lang="en-US" sz="2800" dirty="0" smtClean="0">
                <a:latin typeface="Constantia" pitchFamily="18" charset="0"/>
              </a:rPr>
              <a:t>. </a:t>
            </a:r>
            <a:r>
              <a:rPr lang="en-US" altLang="ar-SA" sz="2800" dirty="0">
                <a:latin typeface="Constantia" pitchFamily="18" charset="0"/>
              </a:rPr>
              <a:t>adaptive behavior is an index of inherent capabilities that deals with overall intelligence; it is of broader scope than the limited functions measured in intelligence tests (it is not an IQ test) (</a:t>
            </a:r>
            <a:r>
              <a:rPr lang="en-US" altLang="ar-SA" sz="2800" dirty="0" err="1">
                <a:latin typeface="Constantia" pitchFamily="18" charset="0"/>
              </a:rPr>
              <a:t>e.g</a:t>
            </a:r>
            <a:r>
              <a:rPr lang="en-US" altLang="ar-SA" sz="2800" dirty="0">
                <a:latin typeface="Constantia" pitchFamily="18" charset="0"/>
              </a:rPr>
              <a:t> problem-solving abilities, eye-hand coordination)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751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187203-70AE-4AFD-8B8F-6D0E1FDAC70F}" type="slidenum">
              <a:rPr lang="ar-SA" altLang="en-US"/>
              <a:pPr/>
              <a:t>12</a:t>
            </a:fld>
            <a:endParaRPr lang="en-US" altLang="en-US" sz="140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953000"/>
          </a:xfrm>
          <a:noFill/>
          <a:ln/>
        </p:spPr>
        <p:txBody>
          <a:bodyPr/>
          <a:lstStyle/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3. Language</a:t>
            </a:r>
            <a:r>
              <a:rPr lang="en-US" sz="2800" dirty="0">
                <a:latin typeface="Constantia" pitchFamily="18" charset="0"/>
              </a:rPr>
              <a:t>: production of sounds, and ability to </a:t>
            </a:r>
            <a:r>
              <a:rPr lang="en-US" sz="2800" dirty="0" smtClean="0">
                <a:latin typeface="Constantia" pitchFamily="18" charset="0"/>
              </a:rPr>
              <a:t>recognize, </a:t>
            </a:r>
            <a:r>
              <a:rPr lang="en-US" sz="2800" dirty="0">
                <a:latin typeface="Constantia" pitchFamily="18" charset="0"/>
              </a:rPr>
              <a:t>understand and use language - </a:t>
            </a:r>
            <a:r>
              <a:rPr lang="en-US" sz="2800" dirty="0" err="1">
                <a:latin typeface="Constantia" pitchFamily="18" charset="0"/>
              </a:rPr>
              <a:t>eg</a:t>
            </a:r>
            <a:r>
              <a:rPr lang="en-US" sz="2800" dirty="0">
                <a:latin typeface="Constantia" pitchFamily="18" charset="0"/>
              </a:rPr>
              <a:t>, ability to combine words. </a:t>
            </a:r>
            <a:r>
              <a:rPr lang="en-US" altLang="ar-SA" sz="2800" dirty="0">
                <a:latin typeface="Constantia" pitchFamily="18" charset="0"/>
              </a:rPr>
              <a:t>includes all evidences of communication; facial &amp; manual cues as well as vocalization are measured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altLang="ar-SA" sz="2800" dirty="0">
              <a:latin typeface="Constantia" pitchFamily="18" charset="0"/>
            </a:endParaRPr>
          </a:p>
          <a:p>
            <a:pPr marL="640397" lvl="2" indent="0" fontAlgn="auto">
              <a:spcAft>
                <a:spcPts val="0"/>
              </a:spcAft>
              <a:buNone/>
              <a:defRPr/>
            </a:pPr>
            <a:r>
              <a:rPr lang="en-US" altLang="ar-SA" sz="2500" dirty="0" smtClean="0">
                <a:latin typeface="Constantia" pitchFamily="18" charset="0"/>
              </a:rPr>
              <a:t> </a:t>
            </a:r>
            <a:endParaRPr lang="en-US" altLang="ar-SA" sz="2500" dirty="0">
              <a:latin typeface="Constantia" pitchFamily="18" charset="0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762000"/>
          </a:xfrm>
          <a:noFill/>
          <a:ln/>
        </p:spPr>
        <p:txBody>
          <a:bodyPr/>
          <a:lstStyle/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0187203-70AE-4AFD-8B8F-6D0E1FDAC70F}" type="slidenum">
              <a:rPr lang="ar-SA" altLang="en-US"/>
              <a:pPr/>
              <a:t>13</a:t>
            </a:fld>
            <a:endParaRPr lang="en-US" altLang="en-US" sz="1400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953000"/>
          </a:xfrm>
          <a:noFill/>
          <a:ln/>
        </p:spPr>
        <p:txBody>
          <a:bodyPr/>
          <a:lstStyle/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 </a:t>
            </a:r>
            <a:endParaRPr lang="en-US" altLang="ar-SA" sz="2800" dirty="0">
              <a:latin typeface="Constantia" pitchFamily="18" charset="0"/>
            </a:endParaRPr>
          </a:p>
          <a:p>
            <a:pPr marL="365760" lvl="1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4. Gross </a:t>
            </a:r>
            <a:r>
              <a:rPr lang="en-US" sz="2800" dirty="0">
                <a:latin typeface="Constantia" pitchFamily="18" charset="0"/>
              </a:rPr>
              <a:t>motor functions: motor control, sitting, walking, jumping, and other movements. </a:t>
            </a:r>
            <a:r>
              <a:rPr lang="en-US" altLang="ar-SA" sz="2800" dirty="0">
                <a:latin typeface="Constantia" pitchFamily="18" charset="0"/>
              </a:rPr>
              <a:t>is a measure of maturation; it generally deals with gross posture and various positions; implications are mainly neurologic</a:t>
            </a:r>
          </a:p>
          <a:p>
            <a:pPr marL="640397" lvl="2" indent="0" fontAlgn="auto">
              <a:spcAft>
                <a:spcPts val="0"/>
              </a:spcAft>
              <a:buNone/>
              <a:defRPr/>
            </a:pPr>
            <a:r>
              <a:rPr lang="en-US" altLang="ar-SA" sz="2500" dirty="0" smtClean="0">
                <a:latin typeface="Constantia" pitchFamily="18" charset="0"/>
              </a:rPr>
              <a:t> </a:t>
            </a:r>
            <a:endParaRPr lang="en-US" altLang="ar-SA" sz="2500" dirty="0">
              <a:latin typeface="Constantia" pitchFamily="18" charset="0"/>
            </a:endParaRP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762000"/>
          </a:xfrm>
          <a:noFill/>
          <a:ln/>
        </p:spPr>
        <p:txBody>
          <a:bodyPr/>
          <a:lstStyle/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</p:spTree>
    <p:extLst>
      <p:ext uri="{BB962C8B-B14F-4D97-AF65-F5344CB8AC3E}">
        <p14:creationId xmlns:p14="http://schemas.microsoft.com/office/powerpoint/2010/main" val="149511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EA64F-6CCB-4D92-86BE-BFD01EBD04D9}" type="slidenum">
              <a:rPr lang="ar-SA" altLang="en-US"/>
              <a:pPr/>
              <a:t>14</a:t>
            </a:fld>
            <a:endParaRPr lang="en-US" altLang="en-US" sz="1400"/>
          </a:p>
        </p:txBody>
      </p:sp>
      <p:graphicFrame>
        <p:nvGraphicFramePr>
          <p:cNvPr id="174083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1295399"/>
          <a:ext cx="9144000" cy="5561968"/>
        </p:xfrm>
        <a:graphic>
          <a:graphicData uri="http://schemas.openxmlformats.org/drawingml/2006/table">
            <a:tbl>
              <a:tblPr rtl="1"/>
              <a:tblGrid>
                <a:gridCol w="7799917"/>
                <a:gridCol w="1344083"/>
              </a:tblGrid>
              <a:tr h="3836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15 MONTHS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Walks alone: crawls up stairs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Motor: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Makes tower of 2 cubes; makes a line with crayon: inserts pellet in bottle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Adaptive: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Jargon: follows simple commands: may name a familiar object (ball)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Language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Indicates some desires or needs by pointing: hugs parents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Social: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65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18 MONTHS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Runs stiffly; sits on small chair: walks up stairs with one hand held; explores drawers and waste baskets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Motor: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Piles 3 cubes: imitates scribbling; imitates vertical stroke: dumps pellet from bottle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Adaptive: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0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10 words (average); names pictures: identifies one or more parts of body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Language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Feeds self: seeks help when in trouble: may complain when wet or soiled; kisses parent with pucker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ar-SA" sz="1800" kern="12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+mn-ea"/>
                          <a:cs typeface="+mn-cs"/>
                        </a:rPr>
                        <a:t>Social: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81000" y="304800"/>
            <a:ext cx="8458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717" lvl="2" indent="-274320" algn="l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n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1"/>
            <a:ext cx="89916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211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umsl.edu/~garziar/Media%20folder/denverresults_32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91600" cy="66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83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91600" cy="990600"/>
          </a:xfrm>
        </p:spPr>
        <p:txBody>
          <a:bodyPr>
            <a:normAutofit fontScale="90000"/>
          </a:bodyPr>
          <a:lstStyle/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altLang="ar-SA" sz="3200" dirty="0" smtClean="0">
                <a:latin typeface="Constantia" pitchFamily="18" charset="0"/>
              </a:rPr>
              <a:t>Tools For Assessing Growth &amp; Development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Constantia" pitchFamily="18" charset="0"/>
              </a:rPr>
              <a:t> </a:t>
            </a:r>
            <a:endParaRPr lang="en-US" sz="2400" dirty="0" smtClean="0">
              <a:latin typeface="Constantia" pitchFamily="18" charset="0"/>
            </a:endParaRPr>
          </a:p>
          <a:p>
            <a:pPr lvl="2"/>
            <a:endParaRPr lang="en-US" sz="1500" dirty="0" smtClean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68011553"/>
              </p:ext>
            </p:extLst>
          </p:nvPr>
        </p:nvGraphicFramePr>
        <p:xfrm>
          <a:off x="228600" y="1524000"/>
          <a:ext cx="8686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ar-SA" sz="3600" dirty="0" smtClean="0">
                <a:latin typeface="Constantia" pitchFamily="18" charset="0"/>
              </a:rPr>
              <a:t>Tools For Assessing Growth &amp; Development  </a:t>
            </a:r>
            <a:endParaRPr lang="en-US" sz="3600" dirty="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Growth Measurement</a:t>
            </a:r>
          </a:p>
          <a:p>
            <a:pPr marL="319405" indent="-274320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</a:p>
          <a:p>
            <a:pPr>
              <a:spcAft>
                <a:spcPct val="20000"/>
              </a:spcAft>
            </a:pPr>
            <a:r>
              <a:rPr lang="en-US" altLang="en-US" sz="2500" dirty="0" smtClean="0">
                <a:latin typeface="Constantia" pitchFamily="18" charset="0"/>
              </a:rPr>
              <a:t>Measurement of physical growth in children is a key element in evaluating their health status.</a:t>
            </a:r>
          </a:p>
          <a:p>
            <a:pPr>
              <a:spcAft>
                <a:spcPct val="20000"/>
              </a:spcAft>
            </a:pPr>
            <a:r>
              <a:rPr lang="en-US" altLang="en-US" sz="2500" dirty="0" smtClean="0">
                <a:latin typeface="Constantia" pitchFamily="18" charset="0"/>
              </a:rPr>
              <a:t>Values of these measures are plotted on percentile charts, and compared with those of the general population.</a:t>
            </a:r>
            <a:endParaRPr lang="en-US" altLang="ar-SA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ar-SA" sz="3600" dirty="0" smtClean="0">
                <a:latin typeface="Constantia" pitchFamily="18" charset="0"/>
              </a:rPr>
              <a:t>Tools For Assessing Growth &amp; Development  </a:t>
            </a:r>
            <a:endParaRPr lang="en-US" sz="3600" dirty="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Growth Charts</a:t>
            </a: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altLang="en-US" sz="2500" dirty="0" smtClean="0">
                <a:latin typeface="Constantia" pitchFamily="18" charset="0"/>
              </a:rPr>
              <a:t>Growth charts are available for boys and girls of various ages:</a:t>
            </a:r>
          </a:p>
          <a:p>
            <a:pPr marL="319405" lvl="1" indent="-27432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altLang="ar-SA" sz="2500" dirty="0" smtClean="0">
                <a:latin typeface="Constantia" pitchFamily="18" charset="0"/>
              </a:rPr>
              <a:t>Birth - 36 months: records wt. by age, length by age, wt. for age, &amp; H.C. by age.</a:t>
            </a:r>
          </a:p>
          <a:p>
            <a:pPr marL="319405" lvl="1" indent="-27432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altLang="ar-SA" sz="2500" dirty="0" smtClean="0">
                <a:latin typeface="Constantia" pitchFamily="18" charset="0"/>
              </a:rPr>
              <a:t>2 - 18 years: records wt. by age, stature by age.</a:t>
            </a:r>
          </a:p>
          <a:p>
            <a:pPr marL="319405" lvl="1" indent="-27432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altLang="ar-SA" sz="2500" dirty="0" smtClean="0">
                <a:latin typeface="Constantia" pitchFamily="18" charset="0"/>
              </a:rPr>
              <a:t>Those whose wt. or ht. falls below the 5th percentile are underweight or small in stature.</a:t>
            </a:r>
          </a:p>
          <a:p>
            <a:pPr marL="319405" lvl="1" indent="-27432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n-US" altLang="ar-SA" sz="2500" dirty="0" smtClean="0">
                <a:latin typeface="Constantia" pitchFamily="18" charset="0"/>
              </a:rPr>
              <a:t>Those whose measurements are above the 95th percentile are overweight or large in stature.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ar-SA" sz="3600" dirty="0" smtClean="0">
                <a:latin typeface="Constantia" pitchFamily="18" charset="0"/>
              </a:rPr>
              <a:t>Tools For Assessing Growth &amp; Development  </a:t>
            </a:r>
            <a:endParaRPr lang="en-US" sz="3600" dirty="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 Percentiles of Growth: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Percentile of growth is statistical representation of 100 children and placement within the 100 members of comparison group.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oysbirth36month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001000" cy="670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girlsbirthchar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3350"/>
            <a:ext cx="8534400" cy="6724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altLang="ar-SA" sz="3600" dirty="0" smtClean="0">
                <a:latin typeface="Constantia" pitchFamily="18" charset="0"/>
              </a:rPr>
              <a:t>Tools For Assessing Growth &amp; Development  </a:t>
            </a:r>
            <a:endParaRPr lang="en-US" sz="3600" dirty="0" smtClean="0">
              <a:latin typeface="Constant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 fontScale="85000" lnSpcReduction="20000"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altLang="ar-SA" sz="3100" dirty="0" smtClean="0">
                <a:latin typeface="Constantia" pitchFamily="18" charset="0"/>
              </a:rPr>
              <a:t>DENEVER DEVELOPMENTAL SCREENING TEST II (DDST-II).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en-US" sz="2800" dirty="0" smtClean="0">
                <a:latin typeface="Constantia" pitchFamily="18" charset="0"/>
              </a:rPr>
              <a:t>(</a:t>
            </a:r>
            <a:r>
              <a:rPr lang="en-US" altLang="ar-SA" sz="2800" dirty="0" err="1" smtClean="0">
                <a:latin typeface="Constantia" pitchFamily="18" charset="0"/>
              </a:rPr>
              <a:t>Frankenburg</a:t>
            </a:r>
            <a:r>
              <a:rPr lang="en-US" altLang="ar-SA" sz="2800" dirty="0" smtClean="0">
                <a:latin typeface="Constantia" pitchFamily="18" charset="0"/>
              </a:rPr>
              <a:t> &amp; </a:t>
            </a:r>
            <a:r>
              <a:rPr lang="en-US" altLang="ar-SA" sz="2800" dirty="0" err="1" smtClean="0">
                <a:latin typeface="Constantia" pitchFamily="18" charset="0"/>
              </a:rPr>
              <a:t>Dodds</a:t>
            </a:r>
            <a:r>
              <a:rPr lang="en-US" altLang="ar-SA" sz="2800" dirty="0" smtClean="0">
                <a:latin typeface="Constantia" pitchFamily="18" charset="0"/>
              </a:rPr>
              <a:t>) Quick method for checking a child’s developmental progress.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800" dirty="0">
                <a:latin typeface="Constantia" pitchFamily="18" charset="0"/>
              </a:rPr>
              <a:t>The test consists of up to 125 items, divided into four parts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200" dirty="0" smtClean="0">
                <a:latin typeface="Constantia" pitchFamily="18" charset="0"/>
              </a:rPr>
              <a:t> Gross </a:t>
            </a:r>
            <a:r>
              <a:rPr lang="en-US" altLang="ar-SA" sz="2200" dirty="0">
                <a:latin typeface="Constantia" pitchFamily="18" charset="0"/>
              </a:rPr>
              <a:t>motor skills.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>
                <a:latin typeface="Constantia" pitchFamily="18" charset="0"/>
              </a:rPr>
              <a:t>Language.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>
                <a:latin typeface="Constantia" pitchFamily="18" charset="0"/>
              </a:rPr>
              <a:t>Fine motor adaptive.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>
                <a:latin typeface="Constantia" pitchFamily="18" charset="0"/>
              </a:rPr>
              <a:t>Personal - social.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altLang="ar-SA" sz="28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Very commonly used screening tool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Applicable for children from birth until 6 years of age </a:t>
            </a:r>
            <a:r>
              <a:rPr lang="en-US" altLang="ar-SA" sz="2800" dirty="0">
                <a:latin typeface="Constantia" pitchFamily="18" charset="0"/>
              </a:rPr>
              <a:t>(</a:t>
            </a:r>
            <a:r>
              <a:rPr lang="en-US" sz="2800" dirty="0">
                <a:latin typeface="Constantia" pitchFamily="18" charset="0"/>
              </a:rPr>
              <a:t> 2 months to 71 months)</a:t>
            </a:r>
            <a:r>
              <a:rPr lang="en-US" altLang="ar-SA" sz="2800" dirty="0">
                <a:latin typeface="Constantia" pitchFamily="18" charset="0"/>
              </a:rPr>
              <a:t> .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10-20 minutes to administer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marL="914717" lvl="2" indent="-274320" fontAlgn="auto">
              <a:spcAft>
                <a:spcPts val="0"/>
              </a:spcAft>
              <a:defRPr/>
            </a:pPr>
            <a:r>
              <a:rPr lang="en-US" altLang="ar-SA" sz="2500" dirty="0" smtClean="0">
                <a:latin typeface="Constantia" pitchFamily="18" charset="0"/>
              </a:rPr>
              <a:t>DENEVER DEVELOPMENTAL SCREENING TEST II (DDST-II).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4724400" cy="4953000"/>
          </a:xfrm>
        </p:spPr>
        <p:txBody>
          <a:bodyPr>
            <a:normAutofit fontScale="92500" lnSpcReduction="10000"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Identifies children at 25, 50, 75, and 90% completion of task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Scored as concern if child completing task in shaded area (75-90%)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Scored as failure if not completed by time 90% complete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altLang="ar-SA" sz="2800" dirty="0" smtClean="0">
                <a:latin typeface="Constantia" pitchFamily="18" charset="0"/>
              </a:rPr>
              <a:t>Referrals warranted for one failure or two concerns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  <p:pic>
        <p:nvPicPr>
          <p:cNvPr id="2050" name="Picture 2" descr="Tareas de DDST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81200"/>
            <a:ext cx="4191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10544</TotalTime>
  <Words>708</Words>
  <Application>Microsoft Office PowerPoint</Application>
  <PresentationFormat>On-screen Show (4:3)</PresentationFormat>
  <Paragraphs>103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                    Assessment of Growth and development      </vt:lpstr>
      <vt:lpstr>    Tools For Assessing Growth &amp; Development    </vt:lpstr>
      <vt:lpstr>Tools For Assessing Growth &amp; Development  </vt:lpstr>
      <vt:lpstr>Tools For Assessing Growth &amp; Development  </vt:lpstr>
      <vt:lpstr>Tools For Assessing Growth &amp; Development  </vt:lpstr>
      <vt:lpstr>PowerPoint Presentation</vt:lpstr>
      <vt:lpstr>PowerPoint Presentation</vt:lpstr>
      <vt:lpstr>Tools For Assessing Growth &amp; Development  </vt:lpstr>
      <vt:lpstr>DENEVER DEVELOPMENTAL SCREENING TEST II (DDST-II).</vt:lpstr>
      <vt:lpstr>DENEVER DEVELOPMENTAL SCREENING TEST II (DDST-II).</vt:lpstr>
      <vt:lpstr>DENEVER DEVELOPMENTAL SCREENING TEST II (DDST-II).</vt:lpstr>
      <vt:lpstr>DENEVER DEVELOPMENTAL SCREENING TEST II (DDST-II).</vt:lpstr>
      <vt:lpstr>DENEVER DEVELOPMENTAL SCREENING TEST II (DDST-II).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Hp</cp:lastModifiedBy>
  <cp:revision>660</cp:revision>
  <dcterms:created xsi:type="dcterms:W3CDTF">2011-02-07T20:45:47Z</dcterms:created>
  <dcterms:modified xsi:type="dcterms:W3CDTF">2015-03-02T14:37:38Z</dcterms:modified>
</cp:coreProperties>
</file>