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5" r:id="rId1"/>
  </p:sldMasterIdLst>
  <p:notesMasterIdLst>
    <p:notesMasterId r:id="rId38"/>
  </p:notesMasterIdLst>
  <p:sldIdLst>
    <p:sldId id="319" r:id="rId2"/>
    <p:sldId id="256" r:id="rId3"/>
    <p:sldId id="321" r:id="rId4"/>
    <p:sldId id="257" r:id="rId5"/>
    <p:sldId id="297" r:id="rId6"/>
    <p:sldId id="298" r:id="rId7"/>
    <p:sldId id="258" r:id="rId8"/>
    <p:sldId id="299" r:id="rId9"/>
    <p:sldId id="300" r:id="rId10"/>
    <p:sldId id="261" r:id="rId11"/>
    <p:sldId id="301" r:id="rId12"/>
    <p:sldId id="262" r:id="rId13"/>
    <p:sldId id="343" r:id="rId14"/>
    <p:sldId id="344" r:id="rId15"/>
    <p:sldId id="303" r:id="rId16"/>
    <p:sldId id="342" r:id="rId17"/>
    <p:sldId id="338" r:id="rId18"/>
    <p:sldId id="304" r:id="rId19"/>
    <p:sldId id="305" r:id="rId20"/>
    <p:sldId id="340" r:id="rId21"/>
    <p:sldId id="306" r:id="rId22"/>
    <p:sldId id="307" r:id="rId23"/>
    <p:sldId id="332" r:id="rId24"/>
    <p:sldId id="334" r:id="rId25"/>
    <p:sldId id="309" r:id="rId26"/>
    <p:sldId id="310" r:id="rId27"/>
    <p:sldId id="312" r:id="rId28"/>
    <p:sldId id="311" r:id="rId29"/>
    <p:sldId id="336" r:id="rId30"/>
    <p:sldId id="314" r:id="rId31"/>
    <p:sldId id="315" r:id="rId32"/>
    <p:sldId id="313" r:id="rId33"/>
    <p:sldId id="316" r:id="rId34"/>
    <p:sldId id="317" r:id="rId35"/>
    <p:sldId id="274" r:id="rId36"/>
    <p:sldId id="341" r:id="rId37"/>
  </p:sldIdLst>
  <p:sldSz cx="9144000" cy="6858000" type="screen4x3"/>
  <p:notesSz cx="6858000" cy="9144000"/>
  <p:defaultTextStyle>
    <a:defPPr>
      <a:defRPr lang="ar-SA"/>
    </a:defPPr>
    <a:lvl1pPr algn="l" rtl="0" eaLnBrk="0" fontAlgn="base" hangingPunct="0">
      <a:spcBef>
        <a:spcPct val="0"/>
      </a:spcBef>
      <a:spcAft>
        <a:spcPct val="0"/>
      </a:spcAft>
      <a:defRPr sz="3600" kern="1200">
        <a:solidFill>
          <a:schemeClr val="tx1"/>
        </a:solidFill>
        <a:latin typeface="Arial" charset="0"/>
        <a:ea typeface="+mn-ea"/>
        <a:cs typeface="Arial" charset="0"/>
      </a:defRPr>
    </a:lvl1pPr>
    <a:lvl2pPr marL="457200" algn="l" rtl="0" eaLnBrk="0" fontAlgn="base" hangingPunct="0">
      <a:spcBef>
        <a:spcPct val="0"/>
      </a:spcBef>
      <a:spcAft>
        <a:spcPct val="0"/>
      </a:spcAft>
      <a:defRPr sz="3600" kern="1200">
        <a:solidFill>
          <a:schemeClr val="tx1"/>
        </a:solidFill>
        <a:latin typeface="Arial" charset="0"/>
        <a:ea typeface="+mn-ea"/>
        <a:cs typeface="Arial" charset="0"/>
      </a:defRPr>
    </a:lvl2pPr>
    <a:lvl3pPr marL="914400" algn="l" rtl="0" eaLnBrk="0" fontAlgn="base" hangingPunct="0">
      <a:spcBef>
        <a:spcPct val="0"/>
      </a:spcBef>
      <a:spcAft>
        <a:spcPct val="0"/>
      </a:spcAft>
      <a:defRPr sz="3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E0B59-7C99-4718-B94C-6AE6D5BD5B86}" type="datetimeFigureOut">
              <a:rPr lang="en-US" smtClean="0"/>
              <a:pPr/>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F154-7030-49A0-B05A-F0397EA239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A6F154-7030-49A0-B05A-F0397EA2396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D56833-D5CF-4B00-AE3B-9D43ABF1C834}" type="slidenum">
              <a:rPr lang="ar-SA"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28D5E368-1F71-4419-A777-9EB5658279D8}" type="slidenum">
              <a:rPr lang="ar-SA"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FC78BCAF-7ABA-4A11-9BDC-81CAD03B9DE8}" type="slidenum">
              <a:rPr lang="ar-SA"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B0635E29-A44D-45A8-907B-8426D4C3A3E3}" type="slidenum">
              <a:rPr lang="ar-SA"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90CE0E2A-6227-4580-8435-5B9D48F157E1}" type="slidenum">
              <a:rPr lang="ar-SA"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62B28304-7089-4146-BBE0-299493E210BA}" type="slidenum">
              <a:rPr lang="ar-SA"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F904B1F5-E37F-41C9-9867-41349B7B60E8}" type="slidenum">
              <a:rPr lang="ar-SA"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4B309774-2CE9-463C-9291-CE5D44B9F7DD}" type="slidenum">
              <a:rPr lang="ar-SA"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6D93AE4E-845C-48AA-A14C-A8CF82CA1CA1}" type="slidenum">
              <a:rPr lang="ar-SA"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47C4BE9B-39CC-4CC7-B7F8-5CC5331B2E40}" type="slidenum">
              <a:rPr lang="ar-SA"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FB13CA-39D8-4AD7-8C56-3CEA6ED8CD4C}" type="slidenum">
              <a:rPr lang="ar-SA"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EB34AE8-80F8-4BDF-808A-FF5E60D887F3}"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0"/>
            <a:ext cx="8229600" cy="1447800"/>
          </a:xfrm>
        </p:spPr>
        <p:txBody>
          <a:bodyPr>
            <a:normAutofit/>
          </a:bodyPr>
          <a:lstStyle/>
          <a:p>
            <a:pPr algn="ctr" eaLnBrk="1" hangingPunct="1"/>
            <a:r>
              <a:rPr lang="en-US" b="1" smtClean="0">
                <a:cs typeface="Times New Roman" pitchFamily="18" charset="0"/>
              </a:rPr>
              <a:t>Nonverbal Messages</a:t>
            </a:r>
            <a:endParaRPr lang="en-US" b="1" dirty="0" smtClean="0">
              <a:cs typeface="Times New Roman" pitchFamily="18" charset="0"/>
            </a:endParaRPr>
          </a:p>
        </p:txBody>
      </p:sp>
      <p:sp>
        <p:nvSpPr>
          <p:cNvPr id="3" name="Subtitle 2"/>
          <p:cNvSpPr>
            <a:spLocks noGrp="1"/>
          </p:cNvSpPr>
          <p:nvPr>
            <p:ph type="subTitle" idx="1"/>
          </p:nvPr>
        </p:nvSpPr>
        <p:spPr>
          <a:xfrm>
            <a:off x="1447800" y="3429000"/>
            <a:ext cx="4953000" cy="1219200"/>
          </a:xfrm>
        </p:spPr>
        <p:txBody>
          <a:bodyPr/>
          <a:lstStyle/>
          <a:p>
            <a:pPr eaLnBrk="1" hangingPunct="1">
              <a:buFont typeface="Arial" panose="020B0604020202020204" pitchFamily="34" charset="0"/>
              <a:buNone/>
              <a:defRPr/>
            </a:pPr>
            <a:endParaRPr lang="en-US" sz="4000" b="1" dirty="0" smtClean="0"/>
          </a:p>
        </p:txBody>
      </p:sp>
      <p:sp>
        <p:nvSpPr>
          <p:cNvPr id="2052" name="Slide Number Placeholder 3"/>
          <p:cNvSpPr>
            <a:spLocks noGrp="1"/>
          </p:cNvSpPr>
          <p:nvPr>
            <p:ph type="sldNum" sz="quarter" idx="12"/>
          </p:nvPr>
        </p:nvSpPr>
        <p:spPr bwMode="auto">
          <a:xfrm>
            <a:off x="3124200" y="6356350"/>
            <a:ext cx="2895600" cy="365125"/>
          </a:xfrm>
          <a:noFill/>
          <a:ln>
            <a:miter lim="800000"/>
            <a:headEnd/>
            <a:tailEnd/>
          </a:ln>
        </p:spPr>
        <p:txBody>
          <a:bodyPr/>
          <a:lstStyle/>
          <a:p>
            <a:pPr algn="ctr"/>
            <a:fld id="{EBE3C294-E18E-4393-A258-FE91702B5CA8}" type="slidenum">
              <a:rPr lang="ar-SA">
                <a:solidFill>
                  <a:schemeClr val="tx1"/>
                </a:solidFill>
              </a:rPr>
              <a:pPr algn="ctr"/>
              <a:t>1</a:t>
            </a:fld>
            <a:endParaRPr lang="en-US">
              <a:solidFill>
                <a:schemeClr val="tx1"/>
              </a:solidFill>
            </a:endParaRPr>
          </a:p>
        </p:txBody>
      </p:sp>
      <p:pic>
        <p:nvPicPr>
          <p:cNvPr id="1026" name="Picture 2" descr="C:\Users\Lec. Nabeela Jada'\Desktop\imagesCA3BY1AP.jpg"/>
          <p:cNvPicPr>
            <a:picLocks noChangeAspect="1" noChangeArrowheads="1"/>
          </p:cNvPicPr>
          <p:nvPr/>
        </p:nvPicPr>
        <p:blipFill>
          <a:blip r:embed="rId3"/>
          <a:srcRect/>
          <a:stretch>
            <a:fillRect/>
          </a:stretch>
        </p:blipFill>
        <p:spPr bwMode="auto">
          <a:xfrm>
            <a:off x="1905000" y="1752600"/>
            <a:ext cx="4876800" cy="3429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eaLnBrk="1" hangingPunct="1">
              <a:lnSpc>
                <a:spcPct val="90000"/>
              </a:lnSpc>
              <a:buFontTx/>
              <a:buNone/>
            </a:pPr>
            <a:r>
              <a:rPr lang="en-US" dirty="0" smtClean="0">
                <a:latin typeface="Times New Roman" pitchFamily="18" charset="0"/>
                <a:cs typeface="Times New Roman" pitchFamily="18" charset="0"/>
              </a:rPr>
              <a:t>4.Influence and deception (gestures that explain what you are saying). Deception the ability to deceive ,to lie or to mislead another person to thinking something is true when its false.</a:t>
            </a:r>
          </a:p>
          <a:p>
            <a:pPr eaLnBrk="1" hangingPunct="1">
              <a:lnSpc>
                <a:spcPct val="90000"/>
              </a:lnSpc>
              <a:buFontTx/>
              <a:buNone/>
            </a:pPr>
            <a:r>
              <a:rPr lang="en-US" dirty="0" smtClean="0">
                <a:latin typeface="Times New Roman" pitchFamily="18" charset="0"/>
                <a:cs typeface="Times New Roman" pitchFamily="18" charset="0"/>
              </a:rPr>
              <a:t>5.Emotional expression( nonverbal expressions about emotion e.g. happiness, sadness.).Use the non-verbal communication with unpleasant messages.</a:t>
            </a:r>
          </a:p>
          <a:p>
            <a:pPr eaLnBrk="1" hangingPunct="1">
              <a:lnSpc>
                <a:spcPct val="90000"/>
              </a:lnSpc>
              <a:buFontTx/>
              <a:buNone/>
            </a:pPr>
            <a:endParaRPr lang="en-US" sz="3600" dirty="0" smtClean="0">
              <a:cs typeface="Arial" charset="0"/>
            </a:endParaRPr>
          </a:p>
        </p:txBody>
      </p:sp>
      <p:sp>
        <p:nvSpPr>
          <p:cNvPr id="3" name="Title 2"/>
          <p:cNvSpPr>
            <a:spLocks noGrp="1"/>
          </p:cNvSpPr>
          <p:nvPr>
            <p:ph type="title"/>
          </p:nvPr>
        </p:nvSpPr>
        <p:spPr>
          <a:xfrm>
            <a:off x="457200" y="274638"/>
            <a:ext cx="8229600" cy="944562"/>
          </a:xfrm>
        </p:spPr>
        <p:txBody>
          <a:bodyPr/>
          <a:lstStyle/>
          <a:p>
            <a:r>
              <a:rPr lang="en-US" dirty="0" smtClean="0"/>
              <a:t>Functions Cont….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15400" cy="5211763"/>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1)Body messages.</a:t>
            </a:r>
          </a:p>
          <a:p>
            <a:pPr marL="0" indent="0" eaLnBrk="1" fontAlgn="auto" hangingPunct="1">
              <a:spcAft>
                <a:spcPts val="0"/>
              </a:spcAft>
              <a:buFont typeface="Arial" panose="020B0604020202020204" pitchFamily="34" charset="0"/>
              <a:buNone/>
              <a:defRPr/>
            </a:pPr>
            <a:r>
              <a:rPr lang="en-US" dirty="0" smtClean="0"/>
              <a:t>2)Face messages.</a:t>
            </a:r>
          </a:p>
          <a:p>
            <a:pPr marL="0" indent="0" eaLnBrk="1" fontAlgn="auto" hangingPunct="1">
              <a:spcAft>
                <a:spcPts val="0"/>
              </a:spcAft>
              <a:buFont typeface="Arial" panose="020B0604020202020204" pitchFamily="34" charset="0"/>
              <a:buNone/>
              <a:defRPr/>
            </a:pPr>
            <a:r>
              <a:rPr lang="en-US" dirty="0" smtClean="0"/>
              <a:t>3) Eye messages</a:t>
            </a:r>
            <a:r>
              <a:rPr lang="en-US" sz="2400" dirty="0" smtClean="0"/>
              <a:t> .</a:t>
            </a:r>
          </a:p>
          <a:p>
            <a:pPr marL="0" indent="0" eaLnBrk="1" fontAlgn="auto" hangingPunct="1">
              <a:spcAft>
                <a:spcPts val="0"/>
              </a:spcAft>
              <a:buFont typeface="Arial" panose="020B0604020202020204" pitchFamily="34" charset="0"/>
              <a:buNone/>
              <a:defRPr/>
            </a:pPr>
            <a:r>
              <a:rPr lang="en-US" dirty="0" smtClean="0"/>
              <a:t>4) Spatial messages</a:t>
            </a:r>
          </a:p>
          <a:p>
            <a:pPr marL="0" indent="0" eaLnBrk="1" fontAlgn="auto" hangingPunct="1">
              <a:spcAft>
                <a:spcPts val="0"/>
              </a:spcAft>
              <a:buFont typeface="Arial" panose="020B0604020202020204" pitchFamily="34" charset="0"/>
              <a:buNone/>
              <a:defRPr/>
            </a:pPr>
            <a:r>
              <a:rPr lang="en-US" dirty="0" smtClean="0"/>
              <a:t>5) Artifactual messages</a:t>
            </a:r>
          </a:p>
          <a:p>
            <a:pPr marL="0" indent="0" eaLnBrk="1" fontAlgn="auto" hangingPunct="1">
              <a:spcAft>
                <a:spcPts val="0"/>
              </a:spcAft>
              <a:buFont typeface="Arial" panose="020B0604020202020204" pitchFamily="34" charset="0"/>
              <a:buNone/>
              <a:defRPr/>
            </a:pPr>
            <a:r>
              <a:rPr lang="en-US" dirty="0" smtClean="0"/>
              <a:t>6) Touch messages</a:t>
            </a:r>
          </a:p>
          <a:p>
            <a:pPr marL="0" indent="0" eaLnBrk="1" fontAlgn="auto" hangingPunct="1">
              <a:spcAft>
                <a:spcPts val="0"/>
              </a:spcAft>
              <a:buFont typeface="Arial" panose="020B0604020202020204" pitchFamily="34" charset="0"/>
              <a:buNone/>
              <a:defRPr/>
            </a:pPr>
            <a:r>
              <a:rPr lang="en-US" dirty="0" smtClean="0"/>
              <a:t>7) Silence messages</a:t>
            </a:r>
          </a:p>
          <a:p>
            <a:pPr marL="0" indent="0" eaLnBrk="1" fontAlgn="auto" hangingPunct="1">
              <a:spcAft>
                <a:spcPts val="0"/>
              </a:spcAft>
              <a:buFont typeface="Arial" panose="020B0604020202020204" pitchFamily="34" charset="0"/>
              <a:buNone/>
              <a:defRPr/>
            </a:pPr>
            <a:r>
              <a:rPr lang="en-US" dirty="0" smtClean="0"/>
              <a:t>8) Time messages</a:t>
            </a:r>
          </a:p>
          <a:p>
            <a:pPr marL="0" indent="0" eaLnBrk="1" fontAlgn="auto" hangingPunct="1">
              <a:spcAft>
                <a:spcPts val="0"/>
              </a:spcAft>
              <a:buFont typeface="Arial" panose="020B0604020202020204" pitchFamily="34" charset="0"/>
              <a:buNone/>
              <a:defRPr/>
            </a:pPr>
            <a:r>
              <a:rPr lang="en-US" dirty="0" smtClean="0"/>
              <a:t>9) Smell messages</a:t>
            </a:r>
          </a:p>
          <a:p>
            <a:pPr marL="0" indent="0" eaLnBrk="1" fontAlgn="auto" hangingPunct="1">
              <a:spcAft>
                <a:spcPts val="0"/>
              </a:spcAft>
              <a:buFont typeface="Arial" panose="020B0604020202020204" pitchFamily="34" charset="0"/>
              <a:buNone/>
              <a:defRPr/>
            </a:pPr>
            <a:endParaRPr lang="en-US" dirty="0" smtClean="0"/>
          </a:p>
        </p:txBody>
      </p:sp>
      <p:sp>
        <p:nvSpPr>
          <p:cNvPr id="2" name="Title 1"/>
          <p:cNvSpPr>
            <a:spLocks noGrp="1"/>
          </p:cNvSpPr>
          <p:nvPr>
            <p:ph type="title"/>
          </p:nvPr>
        </p:nvSpPr>
        <p:spPr>
          <a:xfrm>
            <a:off x="457200" y="274638"/>
            <a:ext cx="8229600" cy="639762"/>
          </a:xfrm>
        </p:spPr>
        <p:txBody>
          <a:bodyPr rtlCol="0" anchor="t">
            <a:normAutofit fontScale="90000"/>
          </a:bodyPr>
          <a:lstStyle/>
          <a:p>
            <a:pPr eaLnBrk="1" fontAlgn="auto" hangingPunct="1">
              <a:spcAft>
                <a:spcPts val="0"/>
              </a:spcAft>
              <a:defRPr/>
            </a:pPr>
            <a:r>
              <a:rPr lang="en-US" sz="3600" b="1" dirty="0" smtClean="0"/>
              <a:t>The channels of nonverbal messages.</a:t>
            </a:r>
            <a:endParaRPr lang="en-US" sz="36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838200"/>
            <a:ext cx="8763000" cy="5638800"/>
          </a:xfrm>
        </p:spPr>
        <p:txBody>
          <a:bodyPr>
            <a:normAutofit lnSpcReduction="10000"/>
          </a:bodyPr>
          <a:lstStyle/>
          <a:p>
            <a:pPr eaLnBrk="1" hangingPunct="1">
              <a:buFontTx/>
              <a:buNone/>
            </a:pPr>
            <a:r>
              <a:rPr lang="en-US" sz="3600" b="1" dirty="0" smtClean="0">
                <a:cs typeface="Arial" charset="0"/>
              </a:rPr>
              <a:t>Major types of body movements</a:t>
            </a:r>
            <a:r>
              <a:rPr lang="en-US" sz="3600" dirty="0" smtClean="0">
                <a:cs typeface="Arial" charset="0"/>
              </a:rPr>
              <a:t>:</a:t>
            </a:r>
          </a:p>
          <a:p>
            <a:pPr eaLnBrk="1" hangingPunct="1">
              <a:buFontTx/>
              <a:buNone/>
            </a:pPr>
            <a:r>
              <a:rPr lang="en-US" sz="3600" dirty="0" smtClean="0">
                <a:cs typeface="Arial" charset="0"/>
              </a:rPr>
              <a:t> 1- Emblems are body gestures that directly translate into words or phase ( e.g. “OK” for good job or “V” for victory).</a:t>
            </a:r>
          </a:p>
          <a:p>
            <a:pPr eaLnBrk="1" hangingPunct="1">
              <a:buFontTx/>
              <a:buNone/>
            </a:pPr>
            <a:r>
              <a:rPr lang="en-US" sz="3600" dirty="0" smtClean="0">
                <a:cs typeface="Arial" charset="0"/>
              </a:rPr>
              <a:t>2- Illustrators ( e.g. point your arm to the left means turn to the left).</a:t>
            </a:r>
          </a:p>
          <a:p>
            <a:pPr eaLnBrk="1" hangingPunct="1">
              <a:buFontTx/>
              <a:buNone/>
            </a:pPr>
            <a:r>
              <a:rPr lang="en-US" sz="3600" dirty="0" smtClean="0"/>
              <a:t>3- Affect displays ( movements of the face e.g. body tension or relaxation.).</a:t>
            </a:r>
            <a:endParaRPr lang="en-US" sz="3600" dirty="0" smtClean="0">
              <a:cs typeface="Arial" charset="0"/>
            </a:endParaRPr>
          </a:p>
          <a:p>
            <a:pPr eaLnBrk="1" hangingPunct="1"/>
            <a:endParaRPr lang="en-US" sz="3600" dirty="0" smtClean="0">
              <a:cs typeface="Arial" charset="0"/>
            </a:endParaRPr>
          </a:p>
        </p:txBody>
      </p:sp>
      <p:sp>
        <p:nvSpPr>
          <p:cNvPr id="12290" name="Rectangle 2"/>
          <p:cNvSpPr>
            <a:spLocks noGrp="1" noChangeArrowheads="1"/>
          </p:cNvSpPr>
          <p:nvPr>
            <p:ph type="title"/>
          </p:nvPr>
        </p:nvSpPr>
        <p:spPr>
          <a:xfrm>
            <a:off x="457200" y="152400"/>
            <a:ext cx="8229600" cy="609600"/>
          </a:xfrm>
        </p:spPr>
        <p:txBody>
          <a:bodyPr rtlCol="0" anchor="t">
            <a:normAutofit fontScale="90000"/>
          </a:bodyPr>
          <a:lstStyle/>
          <a:p>
            <a:pPr eaLnBrk="1" fontAlgn="auto" hangingPunct="1">
              <a:spcAft>
                <a:spcPts val="0"/>
              </a:spcAft>
              <a:defRPr/>
            </a:pPr>
            <a:r>
              <a:rPr lang="en-US" sz="4000" b="1" dirty="0" smtClean="0"/>
              <a:t>Body messages- Body movements</a:t>
            </a:r>
            <a:r>
              <a:rPr lang="en-US" sz="4000" b="1" dirty="0"/>
              <a:t/>
            </a:r>
            <a:br>
              <a:rPr lang="en-US" sz="4000" b="1" dirty="0"/>
            </a:br>
            <a:endParaRPr lang="en-US" sz="40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Lec. Nabeela Jada'\Desktop\images[5].jpg"/>
          <p:cNvPicPr>
            <a:picLocks noChangeAspect="1" noChangeArrowheads="1"/>
          </p:cNvPicPr>
          <p:nvPr/>
        </p:nvPicPr>
        <p:blipFill>
          <a:blip r:embed="rId3"/>
          <a:srcRect/>
          <a:stretch>
            <a:fillRect/>
          </a:stretch>
        </p:blipFill>
        <p:spPr bwMode="auto">
          <a:xfrm>
            <a:off x="1752600" y="1447800"/>
            <a:ext cx="6934200" cy="5181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2"/>
          <p:cNvSpPr>
            <a:spLocks noGrp="1"/>
          </p:cNvSpPr>
          <p:nvPr>
            <p:ph type="sldNum" sz="quarter" idx="12"/>
          </p:nvPr>
        </p:nvSpPr>
        <p:spPr bwMode="auto">
          <a:noFill/>
          <a:ln>
            <a:miter lim="800000"/>
            <a:headEnd/>
            <a:tailEnd/>
          </a:ln>
        </p:spPr>
        <p:txBody>
          <a:bodyPr/>
          <a:lstStyle/>
          <a:p>
            <a:fld id="{3BD65E46-348D-4A93-AD15-99E3BD068691}" type="slidenum">
              <a:rPr lang="ar-SA">
                <a:solidFill>
                  <a:schemeClr val="tx1"/>
                </a:solidFill>
              </a:rPr>
              <a:pPr/>
              <a:t>14</a:t>
            </a:fld>
            <a:endParaRPr lang="en-US">
              <a:solidFill>
                <a:schemeClr val="tx1"/>
              </a:solidFill>
            </a:endParaRPr>
          </a:p>
        </p:txBody>
      </p:sp>
      <p:sp>
        <p:nvSpPr>
          <p:cNvPr id="17410" name="Title 1"/>
          <p:cNvSpPr>
            <a:spLocks noGrp="1"/>
          </p:cNvSpPr>
          <p:nvPr>
            <p:ph type="title"/>
          </p:nvPr>
        </p:nvSpPr>
        <p:spPr/>
        <p:txBody>
          <a:bodyPr/>
          <a:lstStyle/>
          <a:p>
            <a:endParaRPr lang="en-US" smtClean="0">
              <a:cs typeface="Times New Roman" pitchFamily="18" charset="0"/>
            </a:endParaRPr>
          </a:p>
        </p:txBody>
      </p:sp>
      <p:pic>
        <p:nvPicPr>
          <p:cNvPr id="17412" name="Picture 2"/>
          <p:cNvPicPr>
            <a:picLocks noChangeAspect="1" noChangeArrowheads="1"/>
          </p:cNvPicPr>
          <p:nvPr/>
        </p:nvPicPr>
        <p:blipFill>
          <a:blip r:embed="rId3"/>
          <a:srcRect/>
          <a:stretch>
            <a:fillRect/>
          </a:stretch>
        </p:blipFill>
        <p:spPr bwMode="auto">
          <a:xfrm>
            <a:off x="-17463" y="-473075"/>
            <a:ext cx="8839201" cy="734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1905000"/>
            <a:ext cx="8229600" cy="4221163"/>
          </a:xfrm>
        </p:spPr>
        <p:txBody>
          <a:bodyPr/>
          <a:lstStyle/>
          <a:p>
            <a:pPr eaLnBrk="1" hangingPunct="1">
              <a:lnSpc>
                <a:spcPct val="80000"/>
              </a:lnSpc>
              <a:buFont typeface="Arial" charset="0"/>
              <a:buNone/>
            </a:pPr>
            <a:r>
              <a:rPr lang="en-US" smtClean="0">
                <a:cs typeface="Arial" charset="0"/>
              </a:rPr>
              <a:t>It communicate the eight primary emotions( happiness, surprise, fear, anger, sadness, disgust, contempt (dislike), interest).</a:t>
            </a:r>
          </a:p>
          <a:p>
            <a:pPr eaLnBrk="1" hangingPunct="1">
              <a:lnSpc>
                <a:spcPct val="80000"/>
              </a:lnSpc>
              <a:buFont typeface="Arial" charset="0"/>
              <a:buNone/>
            </a:pPr>
            <a:r>
              <a:rPr lang="en-US" smtClean="0">
                <a:cs typeface="Arial" charset="0"/>
              </a:rPr>
              <a:t>Cultural display rules…</a:t>
            </a:r>
          </a:p>
          <a:p>
            <a:pPr eaLnBrk="1" hangingPunct="1">
              <a:lnSpc>
                <a:spcPct val="80000"/>
              </a:lnSpc>
              <a:buFont typeface="Arial" charset="0"/>
              <a:buNone/>
            </a:pPr>
            <a:r>
              <a:rPr lang="en-US" smtClean="0">
                <a:cs typeface="Arial" charset="0"/>
              </a:rPr>
              <a:t>e.g. American students displayed facial expression but Japanese are not.</a:t>
            </a:r>
          </a:p>
          <a:p>
            <a:pPr eaLnBrk="1" hangingPunct="1">
              <a:lnSpc>
                <a:spcPct val="80000"/>
              </a:lnSpc>
              <a:buFont typeface="Arial" charset="0"/>
              <a:buNone/>
            </a:pPr>
            <a:r>
              <a:rPr lang="en-US" smtClean="0">
                <a:cs typeface="Arial" charset="0"/>
              </a:rPr>
              <a:t>e.g. Japanese women aren't supposed to reveal broad smiles, they hide their smile.</a:t>
            </a:r>
          </a:p>
          <a:p>
            <a:pPr eaLnBrk="1" hangingPunct="1">
              <a:lnSpc>
                <a:spcPct val="80000"/>
              </a:lnSpc>
            </a:pPr>
            <a:endParaRPr lang="en-US" smtClean="0">
              <a:cs typeface="Arial" charset="0"/>
            </a:endParaRPr>
          </a:p>
          <a:p>
            <a:pPr eaLnBrk="1" hangingPunct="1"/>
            <a:endParaRPr lang="en-US" smtClean="0">
              <a:cs typeface="Arial" charset="0"/>
            </a:endParaRPr>
          </a:p>
        </p:txBody>
      </p:sp>
      <p:sp>
        <p:nvSpPr>
          <p:cNvPr id="23554" name="Title 1"/>
          <p:cNvSpPr>
            <a:spLocks noGrp="1"/>
          </p:cNvSpPr>
          <p:nvPr>
            <p:ph type="title"/>
          </p:nvPr>
        </p:nvSpPr>
        <p:spPr>
          <a:xfrm>
            <a:off x="457200" y="274638"/>
            <a:ext cx="8229600" cy="1096962"/>
          </a:xfrm>
        </p:spPr>
        <p:txBody>
          <a:bodyPr anchor="t"/>
          <a:lstStyle/>
          <a:p>
            <a:pPr eaLnBrk="1" hangingPunct="1"/>
            <a:r>
              <a:rPr lang="en-US" sz="3600" b="1" smtClean="0">
                <a:cs typeface="Times New Roman" pitchFamily="18" charset="0"/>
              </a:rPr>
              <a:t>Facial messages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C:\Users\Lec. Nabeela Jada'\Desktop\imagesCAEP6HEO.jpg"/>
          <p:cNvPicPr>
            <a:picLocks noGrp="1" noChangeAspect="1" noChangeArrowheads="1"/>
          </p:cNvPicPr>
          <p:nvPr>
            <p:ph idx="1"/>
          </p:nvPr>
        </p:nvPicPr>
        <p:blipFill>
          <a:blip r:embed="rId3"/>
          <a:srcRect/>
          <a:stretch>
            <a:fillRect/>
          </a:stretch>
        </p:blipFill>
        <p:spPr bwMode="auto">
          <a:xfrm>
            <a:off x="1066800" y="1676400"/>
            <a:ext cx="7239000" cy="4495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endParaRPr lang="en-US" smtClean="0">
              <a:cs typeface="Arial" charset="0"/>
            </a:endParaRPr>
          </a:p>
        </p:txBody>
      </p:sp>
      <p:sp>
        <p:nvSpPr>
          <p:cNvPr id="22532" name="Slide Number Placeholder 3"/>
          <p:cNvSpPr>
            <a:spLocks noGrp="1"/>
          </p:cNvSpPr>
          <p:nvPr>
            <p:ph type="sldNum" sz="quarter" idx="12"/>
          </p:nvPr>
        </p:nvSpPr>
        <p:spPr bwMode="auto">
          <a:noFill/>
          <a:ln>
            <a:miter lim="800000"/>
            <a:headEnd/>
            <a:tailEnd/>
          </a:ln>
        </p:spPr>
        <p:txBody>
          <a:bodyPr/>
          <a:lstStyle/>
          <a:p>
            <a:fld id="{007E48A2-B592-4615-A5D0-B98A3F486F0C}" type="slidenum">
              <a:rPr lang="ar-SA">
                <a:solidFill>
                  <a:schemeClr val="tx1"/>
                </a:solidFill>
              </a:rPr>
              <a:pPr/>
              <a:t>17</a:t>
            </a:fld>
            <a:endParaRPr lang="en-US">
              <a:solidFill>
                <a:schemeClr val="tx1"/>
              </a:solidFill>
            </a:endParaRPr>
          </a:p>
        </p:txBody>
      </p:sp>
      <p:sp>
        <p:nvSpPr>
          <p:cNvPr id="22530" name="Title 1"/>
          <p:cNvSpPr>
            <a:spLocks noGrp="1"/>
          </p:cNvSpPr>
          <p:nvPr>
            <p:ph type="title"/>
          </p:nvPr>
        </p:nvSpPr>
        <p:spPr>
          <a:xfrm>
            <a:off x="457200" y="0"/>
            <a:ext cx="8229600" cy="609600"/>
          </a:xfrm>
        </p:spPr>
        <p:txBody>
          <a:bodyPr anchor="t">
            <a:normAutofit fontScale="90000"/>
          </a:bodyPr>
          <a:lstStyle/>
          <a:p>
            <a:r>
              <a:rPr lang="en-US" smtClean="0">
                <a:cs typeface="Times New Roman" pitchFamily="18" charset="0"/>
              </a:rPr>
              <a:t>Facial messages </a:t>
            </a:r>
          </a:p>
        </p:txBody>
      </p:sp>
      <p:pic>
        <p:nvPicPr>
          <p:cNvPr id="22533" name="Picture 2"/>
          <p:cNvPicPr>
            <a:picLocks noChangeAspect="1" noChangeArrowheads="1"/>
          </p:cNvPicPr>
          <p:nvPr/>
        </p:nvPicPr>
        <p:blipFill>
          <a:blip r:embed="rId3"/>
          <a:srcRect/>
          <a:stretch>
            <a:fillRect/>
          </a:stretch>
        </p:blipFill>
        <p:spPr bwMode="auto">
          <a:xfrm>
            <a:off x="0" y="685800"/>
            <a:ext cx="89916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990600"/>
            <a:ext cx="8229600" cy="5867400"/>
          </a:xfrm>
        </p:spPr>
        <p:txBody>
          <a:bodyPr/>
          <a:lstStyle/>
          <a:p>
            <a:pPr eaLnBrk="1" hangingPunct="1">
              <a:buNone/>
            </a:pPr>
            <a:r>
              <a:rPr lang="en-US" i="1" dirty="0" smtClean="0">
                <a:cs typeface="Arial" charset="0"/>
              </a:rPr>
              <a:t>Used to communicate feelings to achieve the effect you want. </a:t>
            </a:r>
            <a:r>
              <a:rPr lang="en-US" dirty="0" smtClean="0">
                <a:cs typeface="Arial" charset="0"/>
              </a:rPr>
              <a:t>Help people to display emotion In socially acceptable manner and polite interaction</a:t>
            </a:r>
            <a:endParaRPr lang="en-US" i="1" dirty="0" smtClean="0">
              <a:cs typeface="Arial" charset="0"/>
            </a:endParaRPr>
          </a:p>
          <a:p>
            <a:pPr lvl="1" eaLnBrk="1" hangingPunct="1"/>
            <a:r>
              <a:rPr lang="en-US" sz="2400" dirty="0" smtClean="0">
                <a:cs typeface="Arial" charset="0"/>
              </a:rPr>
              <a:t>Intensify or exaggerate feeling .</a:t>
            </a:r>
          </a:p>
          <a:p>
            <a:pPr lvl="1" eaLnBrk="1" hangingPunct="1"/>
            <a:r>
              <a:rPr lang="en-US" sz="2400" dirty="0" smtClean="0">
                <a:cs typeface="Arial" charset="0"/>
              </a:rPr>
              <a:t>De intensify or minimize feeling…cover up your joy in presence of friend who received bad news</a:t>
            </a:r>
          </a:p>
          <a:p>
            <a:pPr lvl="1" eaLnBrk="1" hangingPunct="1"/>
            <a:r>
              <a:rPr lang="en-US" sz="2400" dirty="0" smtClean="0">
                <a:cs typeface="Arial" charset="0"/>
              </a:rPr>
              <a:t>Neutralize or cover or hide a feeling </a:t>
            </a:r>
            <a:r>
              <a:rPr lang="en-US" sz="2400" dirty="0" smtClean="0">
                <a:solidFill>
                  <a:srgbClr val="FFC000"/>
                </a:solidFill>
                <a:cs typeface="Arial" charset="0"/>
              </a:rPr>
              <a:t> </a:t>
            </a:r>
            <a:r>
              <a:rPr lang="en-US" sz="2400" dirty="0" smtClean="0">
                <a:cs typeface="Arial" charset="0"/>
              </a:rPr>
              <a:t>(cover up your sadness to keep from depressing others)</a:t>
            </a:r>
          </a:p>
          <a:p>
            <a:pPr lvl="1" eaLnBrk="1" hangingPunct="1"/>
            <a:r>
              <a:rPr lang="en-US" sz="2400" dirty="0" smtClean="0">
                <a:cs typeface="Arial" charset="0"/>
              </a:rPr>
              <a:t>Mask or replace  his expression of one emotion for another…express happiness in order to cover up your disappointment</a:t>
            </a:r>
          </a:p>
          <a:p>
            <a:pPr lvl="1" eaLnBrk="1" hangingPunct="1">
              <a:lnSpc>
                <a:spcPct val="80000"/>
              </a:lnSpc>
              <a:buFont typeface="Arial" pitchFamily="34" charset="0"/>
              <a:buChar char="•"/>
            </a:pPr>
            <a:r>
              <a:rPr lang="en-US" sz="2400" dirty="0" smtClean="0">
                <a:cs typeface="Arial" charset="0"/>
              </a:rPr>
              <a:t>Simulate…express an emotion you don’t feel.. </a:t>
            </a:r>
          </a:p>
          <a:p>
            <a:pPr eaLnBrk="1" hangingPunct="1">
              <a:lnSpc>
                <a:spcPct val="80000"/>
              </a:lnSpc>
              <a:buFont typeface="Arial" charset="0"/>
              <a:buNone/>
            </a:pPr>
            <a:endParaRPr lang="en-US" dirty="0" smtClean="0">
              <a:cs typeface="Arial" charset="0"/>
            </a:endParaRPr>
          </a:p>
        </p:txBody>
      </p:sp>
      <p:sp>
        <p:nvSpPr>
          <p:cNvPr id="24578" name="Title 1"/>
          <p:cNvSpPr>
            <a:spLocks noGrp="1"/>
          </p:cNvSpPr>
          <p:nvPr>
            <p:ph type="title"/>
          </p:nvPr>
        </p:nvSpPr>
        <p:spPr>
          <a:xfrm>
            <a:off x="457200" y="274638"/>
            <a:ext cx="8229600" cy="563562"/>
          </a:xfrm>
        </p:spPr>
        <p:txBody>
          <a:bodyPr anchor="t">
            <a:normAutofit fontScale="90000"/>
          </a:bodyPr>
          <a:lstStyle/>
          <a:p>
            <a:pPr eaLnBrk="1" hangingPunct="1"/>
            <a:r>
              <a:rPr lang="en-US" sz="3600" b="1" dirty="0" smtClean="0">
                <a:cs typeface="Times New Roman" pitchFamily="18" charset="0"/>
              </a:rPr>
              <a:t>Facial management techniques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rtlCol="0">
            <a:normAutofit/>
          </a:bodyPr>
          <a:lstStyle/>
          <a:p>
            <a:pPr eaLnBrk="1" fontAlgn="auto" hangingPunct="1">
              <a:spcAft>
                <a:spcPts val="0"/>
              </a:spcAft>
              <a:buFont typeface="Arial" panose="020B0604020202020204" pitchFamily="34" charset="0"/>
              <a:buNone/>
              <a:defRPr/>
            </a:pPr>
            <a:r>
              <a:rPr lang="en-US" dirty="0" smtClean="0"/>
              <a:t>These messages depend on duration, direction &amp; quality .</a:t>
            </a:r>
          </a:p>
          <a:p>
            <a:pPr eaLnBrk="1" fontAlgn="auto" hangingPunct="1">
              <a:spcAft>
                <a:spcPts val="0"/>
              </a:spcAft>
              <a:buFont typeface="Arial" panose="020B0604020202020204" pitchFamily="34" charset="0"/>
              <a:buNone/>
              <a:defRPr/>
            </a:pPr>
            <a:r>
              <a:rPr lang="en-US" dirty="0" smtClean="0"/>
              <a:t>*purposes of eye contact :- </a:t>
            </a:r>
          </a:p>
          <a:p>
            <a:pPr eaLnBrk="1" fontAlgn="auto" hangingPunct="1">
              <a:spcAft>
                <a:spcPts val="0"/>
              </a:spcAft>
              <a:buFontTx/>
              <a:buChar char="-"/>
              <a:defRPr/>
            </a:pPr>
            <a:r>
              <a:rPr lang="en-US" dirty="0" smtClean="0"/>
              <a:t>Request for feed back through and after conversation .</a:t>
            </a:r>
          </a:p>
          <a:p>
            <a:pPr eaLnBrk="1" fontAlgn="auto" hangingPunct="1">
              <a:spcAft>
                <a:spcPts val="0"/>
              </a:spcAft>
              <a:buFontTx/>
              <a:buChar char="-"/>
              <a:defRPr/>
            </a:pPr>
            <a:r>
              <a:rPr lang="en-US" dirty="0" smtClean="0"/>
              <a:t> Nature of relationships ,positive or negative relationship.</a:t>
            </a:r>
          </a:p>
          <a:p>
            <a:pPr eaLnBrk="1" fontAlgn="auto" hangingPunct="1">
              <a:spcAft>
                <a:spcPts val="0"/>
              </a:spcAft>
              <a:buFontTx/>
              <a:buChar char="-"/>
              <a:defRPr/>
            </a:pPr>
            <a:r>
              <a:rPr lang="en-US" dirty="0" smtClean="0"/>
              <a:t>Eye contact enable you to psychologically lessen the physical distance between your self and other person .</a:t>
            </a:r>
          </a:p>
          <a:p>
            <a:pPr marL="0" indent="0" eaLnBrk="1" fontAlgn="auto" hangingPunct="1">
              <a:spcAft>
                <a:spcPts val="0"/>
              </a:spcAft>
              <a:buFont typeface="Arial" panose="020B0604020202020204" pitchFamily="34" charset="0"/>
              <a:buNone/>
              <a:defRPr/>
            </a:pPr>
            <a:endParaRPr lang="en-US" dirty="0" smtClean="0"/>
          </a:p>
        </p:txBody>
      </p:sp>
      <p:sp>
        <p:nvSpPr>
          <p:cNvPr id="2" name="Title 1"/>
          <p:cNvSpPr>
            <a:spLocks noGrp="1"/>
          </p:cNvSpPr>
          <p:nvPr>
            <p:ph type="title"/>
          </p:nvPr>
        </p:nvSpPr>
        <p:spPr>
          <a:xfrm>
            <a:off x="457200" y="274638"/>
            <a:ext cx="8229600" cy="715962"/>
          </a:xfrm>
        </p:spPr>
        <p:txBody>
          <a:bodyPr rtlCol="0" anchor="t">
            <a:normAutofit fontScale="90000"/>
          </a:bodyPr>
          <a:lstStyle/>
          <a:p>
            <a:pPr eaLnBrk="1" fontAlgn="auto" hangingPunct="1">
              <a:spcAft>
                <a:spcPts val="0"/>
              </a:spcAft>
              <a:defRPr/>
            </a:pPr>
            <a:r>
              <a:rPr lang="en-US" b="1" dirty="0" smtClean="0"/>
              <a:t>Eye messages</a:t>
            </a:r>
            <a:r>
              <a:rPr lang="en-US" sz="3600" b="1" dirty="0" smtClean="0"/>
              <a:t> </a:t>
            </a:r>
            <a:br>
              <a:rPr lang="en-US" sz="3600" b="1" dirty="0" smtClean="0"/>
            </a:br>
            <a:endParaRPr lang="en-US"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idx="1"/>
          </p:nvPr>
        </p:nvSpPr>
        <p:spPr>
          <a:xfrm>
            <a:off x="457200" y="2133600"/>
            <a:ext cx="8229600" cy="3962400"/>
          </a:xfrm>
        </p:spPr>
        <p:txBody>
          <a:bodyPr/>
          <a:lstStyle/>
          <a:p>
            <a:pPr eaLnBrk="1" hangingPunct="1"/>
            <a:r>
              <a:rPr lang="en-US" dirty="0" smtClean="0">
                <a:cs typeface="Arial" charset="0"/>
              </a:rPr>
              <a:t>It define as communication without words by using several signals like posture , smile or frown </a:t>
            </a:r>
            <a:r>
              <a:rPr lang="ar-JO" dirty="0" smtClean="0"/>
              <a:t>(عبوس)</a:t>
            </a:r>
            <a:r>
              <a:rPr lang="en-US" dirty="0" smtClean="0">
                <a:cs typeface="Arial" charset="0"/>
              </a:rPr>
              <a:t>,widen your eyes , touch someone, raise your vocal volume</a:t>
            </a:r>
            <a:r>
              <a:rPr lang="ar-JO" dirty="0" smtClean="0"/>
              <a:t> </a:t>
            </a:r>
            <a:r>
              <a:rPr lang="en-US" dirty="0" smtClean="0">
                <a:cs typeface="Arial" charset="0"/>
              </a:rPr>
              <a:t> or even say nothing .</a:t>
            </a:r>
          </a:p>
        </p:txBody>
      </p:sp>
      <p:sp>
        <p:nvSpPr>
          <p:cNvPr id="2052" name="Rectangle 4"/>
          <p:cNvSpPr>
            <a:spLocks noGrp="1" noChangeArrowheads="1"/>
          </p:cNvSpPr>
          <p:nvPr>
            <p:ph type="title"/>
          </p:nvPr>
        </p:nvSpPr>
        <p:spPr/>
        <p:txBody>
          <a:bodyPr rtlCol="0">
            <a:normAutofit/>
          </a:bodyPr>
          <a:lstStyle/>
          <a:p>
            <a:pPr eaLnBrk="1" fontAlgn="auto" hangingPunct="1">
              <a:spcAft>
                <a:spcPts val="0"/>
              </a:spcAft>
              <a:defRPr/>
            </a:pPr>
            <a:r>
              <a:rPr lang="en-US" sz="3200" i="1" dirty="0" smtClean="0">
                <a:latin typeface="Times New Roman" pitchFamily="18" charset="0"/>
                <a:cs typeface="Times New Roman" pitchFamily="18" charset="0"/>
              </a:rPr>
              <a:t>Definition of nonverbal communication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7"/>
          <p:cNvSpPr>
            <a:spLocks noGrp="1"/>
          </p:cNvSpPr>
          <p:nvPr>
            <p:ph sz="half" idx="1"/>
          </p:nvPr>
        </p:nvSpPr>
        <p:spPr/>
        <p:txBody>
          <a:bodyPr/>
          <a:lstStyle/>
          <a:p>
            <a:endParaRPr lang="en-US" smtClean="0">
              <a:cs typeface="Arial" charset="0"/>
            </a:endParaRPr>
          </a:p>
        </p:txBody>
      </p:sp>
      <p:sp>
        <p:nvSpPr>
          <p:cNvPr id="27652" name="Content Placeholder 8"/>
          <p:cNvSpPr>
            <a:spLocks noGrp="1"/>
          </p:cNvSpPr>
          <p:nvPr>
            <p:ph sz="half" idx="2"/>
          </p:nvPr>
        </p:nvSpPr>
        <p:spPr/>
        <p:txBody>
          <a:bodyPr/>
          <a:lstStyle/>
          <a:p>
            <a:endParaRPr lang="en-US" smtClean="0">
              <a:cs typeface="Arial" charset="0"/>
            </a:endParaRPr>
          </a:p>
        </p:txBody>
      </p:sp>
      <p:sp>
        <p:nvSpPr>
          <p:cNvPr id="27653" name="Slide Number Placeholder 4"/>
          <p:cNvSpPr>
            <a:spLocks noGrp="1"/>
          </p:cNvSpPr>
          <p:nvPr>
            <p:ph type="sldNum" sz="quarter" idx="12"/>
          </p:nvPr>
        </p:nvSpPr>
        <p:spPr bwMode="auto">
          <a:noFill/>
          <a:ln>
            <a:miter lim="800000"/>
            <a:headEnd/>
            <a:tailEnd/>
          </a:ln>
        </p:spPr>
        <p:txBody>
          <a:bodyPr/>
          <a:lstStyle/>
          <a:p>
            <a:fld id="{247B4A34-0C90-4BEF-A804-C344E4E1187F}" type="slidenum">
              <a:rPr lang="ar-SA">
                <a:solidFill>
                  <a:schemeClr val="tx1"/>
                </a:solidFill>
              </a:rPr>
              <a:pPr/>
              <a:t>20</a:t>
            </a:fld>
            <a:endParaRPr lang="en-US">
              <a:solidFill>
                <a:schemeClr val="tx1"/>
              </a:solidFill>
            </a:endParaRPr>
          </a:p>
        </p:txBody>
      </p:sp>
      <p:sp>
        <p:nvSpPr>
          <p:cNvPr id="27650" name="Title 6"/>
          <p:cNvSpPr>
            <a:spLocks noGrp="1"/>
          </p:cNvSpPr>
          <p:nvPr>
            <p:ph type="title"/>
          </p:nvPr>
        </p:nvSpPr>
        <p:spPr/>
        <p:txBody>
          <a:bodyPr/>
          <a:lstStyle/>
          <a:p>
            <a:r>
              <a:rPr lang="en-US" b="1" smtClean="0">
                <a:cs typeface="Times New Roman" pitchFamily="18" charset="0"/>
              </a:rPr>
              <a:t>Eye Messages</a:t>
            </a:r>
          </a:p>
        </p:txBody>
      </p:sp>
      <p:pic>
        <p:nvPicPr>
          <p:cNvPr id="27654" name="Picture 2"/>
          <p:cNvPicPr>
            <a:picLocks noChangeAspect="1" noChangeArrowheads="1"/>
          </p:cNvPicPr>
          <p:nvPr/>
        </p:nvPicPr>
        <p:blipFill>
          <a:blip r:embed="rId3"/>
          <a:srcRect/>
          <a:stretch>
            <a:fillRect/>
          </a:stretch>
        </p:blipFill>
        <p:spPr bwMode="auto">
          <a:xfrm>
            <a:off x="304800" y="1676400"/>
            <a:ext cx="4038600" cy="4191000"/>
          </a:xfrm>
          <a:prstGeom prst="rect">
            <a:avLst/>
          </a:prstGeom>
          <a:noFill/>
          <a:ln w="9525">
            <a:noFill/>
            <a:miter lim="800000"/>
            <a:headEnd/>
            <a:tailEnd/>
          </a:ln>
          <a:effectLst/>
        </p:spPr>
      </p:pic>
      <p:pic>
        <p:nvPicPr>
          <p:cNvPr id="27655" name="Picture 3"/>
          <p:cNvPicPr>
            <a:picLocks noChangeAspect="1" noChangeArrowheads="1"/>
          </p:cNvPicPr>
          <p:nvPr/>
        </p:nvPicPr>
        <p:blipFill>
          <a:blip r:embed="rId4"/>
          <a:srcRect/>
          <a:stretch>
            <a:fillRect/>
          </a:stretch>
        </p:blipFill>
        <p:spPr bwMode="auto">
          <a:xfrm>
            <a:off x="4724400" y="1676400"/>
            <a:ext cx="4305300" cy="430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rtlCol="0">
            <a:normAutofit/>
          </a:bodyPr>
          <a:lstStyle/>
          <a:p>
            <a:pPr eaLnBrk="1" fontAlgn="auto" hangingPunct="1">
              <a:spcAft>
                <a:spcPts val="0"/>
              </a:spcAft>
              <a:buFont typeface="Arial" panose="020B0604020202020204" pitchFamily="34" charset="0"/>
              <a:buChar char="•"/>
              <a:defRPr/>
            </a:pPr>
            <a:r>
              <a:rPr lang="en-US" b="1" dirty="0" smtClean="0"/>
              <a:t>Eye avoidance purposes</a:t>
            </a:r>
          </a:p>
          <a:p>
            <a:pPr eaLnBrk="1" fontAlgn="auto" hangingPunct="1">
              <a:spcAft>
                <a:spcPts val="0"/>
              </a:spcAft>
              <a:buFont typeface="Arial" panose="020B0604020202020204" pitchFamily="34" charset="0"/>
              <a:buNone/>
              <a:defRPr/>
            </a:pPr>
            <a:r>
              <a:rPr lang="en-US" dirty="0" smtClean="0"/>
              <a:t>-Help others to maintain their privacy you do this when you see couple arguing in public.</a:t>
            </a:r>
          </a:p>
          <a:p>
            <a:pPr eaLnBrk="1" fontAlgn="auto" hangingPunct="1">
              <a:spcAft>
                <a:spcPts val="0"/>
              </a:spcAft>
              <a:buFontTx/>
              <a:buChar char="-"/>
              <a:defRPr/>
            </a:pPr>
            <a:r>
              <a:rPr lang="en-US" dirty="0" smtClean="0"/>
              <a:t>It is a signal of lack of interest</a:t>
            </a:r>
          </a:p>
          <a:p>
            <a:pPr eaLnBrk="1" fontAlgn="auto" hangingPunct="1">
              <a:spcAft>
                <a:spcPts val="0"/>
              </a:spcAft>
              <a:buFontTx/>
              <a:buChar char="-"/>
              <a:defRPr/>
            </a:pPr>
            <a:r>
              <a:rPr lang="en-US" dirty="0" smtClean="0"/>
              <a:t>Block unpleasant stimuli such as a seen in a movie</a:t>
            </a:r>
          </a:p>
          <a:p>
            <a:pPr eaLnBrk="1" fontAlgn="auto" hangingPunct="1">
              <a:spcAft>
                <a:spcPts val="0"/>
              </a:spcAft>
              <a:buFontTx/>
              <a:buChar char="-"/>
              <a:defRPr/>
            </a:pPr>
            <a:r>
              <a:rPr lang="en-US" dirty="0" smtClean="0"/>
              <a:t>To heighten other sense such as close your eyes while listening to Quran to feel the meanings</a:t>
            </a:r>
          </a:p>
          <a:p>
            <a:pPr marL="0" indent="0" eaLnBrk="1" fontAlgn="auto" hangingPunct="1">
              <a:spcAft>
                <a:spcPts val="0"/>
              </a:spcAft>
              <a:buFont typeface="Arial" panose="020B0604020202020204" pitchFamily="34" charset="0"/>
              <a:buNone/>
              <a:defRPr/>
            </a:pPr>
            <a:endParaRPr lang="en-US" dirty="0" smtClean="0"/>
          </a:p>
        </p:txBody>
      </p:sp>
      <p:sp>
        <p:nvSpPr>
          <p:cNvPr id="2" name="Title 1"/>
          <p:cNvSpPr>
            <a:spLocks noGrp="1"/>
          </p:cNvSpPr>
          <p:nvPr>
            <p:ph type="title"/>
          </p:nvPr>
        </p:nvSpPr>
        <p:spPr>
          <a:xfrm>
            <a:off x="457200" y="274638"/>
            <a:ext cx="8229600" cy="715962"/>
          </a:xfrm>
        </p:spPr>
        <p:txBody>
          <a:bodyPr rtlCol="0" anchor="t">
            <a:normAutofit fontScale="90000"/>
          </a:bodyPr>
          <a:lstStyle/>
          <a:p>
            <a:pPr eaLnBrk="1" fontAlgn="auto" hangingPunct="1">
              <a:spcAft>
                <a:spcPts val="0"/>
              </a:spcAft>
              <a:defRPr/>
            </a:pPr>
            <a:r>
              <a:rPr lang="en-US" b="1" dirty="0" smtClean="0"/>
              <a:t>Eye messages</a:t>
            </a:r>
            <a:r>
              <a:rPr lang="en-US" sz="3600" b="1" dirty="0" smtClean="0"/>
              <a:t> – </a:t>
            </a:r>
            <a:r>
              <a:rPr lang="en-US" sz="3600" b="1" i="1" dirty="0" smtClean="0"/>
              <a:t>Cont</a:t>
            </a:r>
            <a:r>
              <a:rPr lang="en-US" sz="3600" b="1" dirty="0" smtClean="0"/>
              <a:t>.</a:t>
            </a:r>
            <a:br>
              <a:rPr lang="en-US" sz="3600" b="1" dirty="0" smtClean="0"/>
            </a:b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534400" cy="5211763"/>
          </a:xfrm>
        </p:spPr>
        <p:txBody>
          <a:bodyPr rtlCol="0">
            <a:normAutofit/>
          </a:bodyPr>
          <a:lstStyle/>
          <a:p>
            <a:pPr eaLnBrk="1" fontAlgn="auto" hangingPunct="1">
              <a:lnSpc>
                <a:spcPct val="90000"/>
              </a:lnSpc>
              <a:spcAft>
                <a:spcPts val="0"/>
              </a:spcAft>
              <a:buFont typeface="Arial" panose="020B0604020202020204" pitchFamily="34" charset="0"/>
              <a:buNone/>
              <a:defRPr/>
            </a:pPr>
            <a:endParaRPr lang="en-US" b="1" dirty="0" smtClean="0"/>
          </a:p>
          <a:p>
            <a:pPr eaLnBrk="1" fontAlgn="auto" hangingPunct="1">
              <a:lnSpc>
                <a:spcPct val="90000"/>
              </a:lnSpc>
              <a:spcAft>
                <a:spcPts val="0"/>
              </a:spcAft>
              <a:buFont typeface="Arial" panose="020B0604020202020204" pitchFamily="34" charset="0"/>
              <a:buNone/>
              <a:defRPr/>
            </a:pPr>
            <a:r>
              <a:rPr lang="en-US" b="1" dirty="0" err="1" smtClean="0"/>
              <a:t>Proxemic</a:t>
            </a:r>
            <a:r>
              <a:rPr lang="en-US" b="1" dirty="0" smtClean="0"/>
              <a:t> distances:</a:t>
            </a:r>
          </a:p>
          <a:p>
            <a:pPr eaLnBrk="1" fontAlgn="auto" hangingPunct="1">
              <a:lnSpc>
                <a:spcPct val="90000"/>
              </a:lnSpc>
              <a:spcAft>
                <a:spcPts val="0"/>
              </a:spcAft>
              <a:buFont typeface="Arial" panose="020B0604020202020204" pitchFamily="34" charset="0"/>
              <a:buNone/>
              <a:defRPr/>
            </a:pPr>
            <a:r>
              <a:rPr lang="en-US" dirty="0" smtClean="0"/>
              <a:t> 1- intimate distance ( actual touching to 18 inches e.g. you feel other breath).</a:t>
            </a:r>
          </a:p>
          <a:p>
            <a:pPr eaLnBrk="1" fontAlgn="auto" hangingPunct="1">
              <a:lnSpc>
                <a:spcPct val="90000"/>
              </a:lnSpc>
              <a:spcAft>
                <a:spcPts val="0"/>
              </a:spcAft>
              <a:buFont typeface="Arial" panose="020B0604020202020204" pitchFamily="34" charset="0"/>
              <a:buNone/>
              <a:defRPr/>
            </a:pPr>
            <a:r>
              <a:rPr lang="en-US" dirty="0" smtClean="0"/>
              <a:t>2- personal </a:t>
            </a:r>
            <a:r>
              <a:rPr lang="en-US" smtClean="0"/>
              <a:t>( </a:t>
            </a:r>
            <a:r>
              <a:rPr lang="en-US" smtClean="0"/>
              <a:t>18 inch </a:t>
            </a:r>
            <a:r>
              <a:rPr lang="en-US" dirty="0" smtClean="0"/>
              <a:t>to 4 feet ).</a:t>
            </a:r>
          </a:p>
          <a:p>
            <a:pPr eaLnBrk="1" fontAlgn="auto" hangingPunct="1">
              <a:lnSpc>
                <a:spcPct val="90000"/>
              </a:lnSpc>
              <a:spcAft>
                <a:spcPts val="0"/>
              </a:spcAft>
              <a:buFont typeface="Arial" panose="020B0604020202020204" pitchFamily="34" charset="0"/>
              <a:buNone/>
              <a:defRPr/>
            </a:pPr>
            <a:r>
              <a:rPr lang="en-US" dirty="0" smtClean="0"/>
              <a:t>3- social (4to 12 feet e.g. interpersonal business).</a:t>
            </a:r>
          </a:p>
          <a:p>
            <a:pPr marL="0" indent="0" eaLnBrk="1" fontAlgn="auto" hangingPunct="1">
              <a:lnSpc>
                <a:spcPct val="90000"/>
              </a:lnSpc>
              <a:spcAft>
                <a:spcPts val="0"/>
              </a:spcAft>
              <a:buFont typeface="Arial" panose="020B0604020202020204" pitchFamily="34" charset="0"/>
              <a:buNone/>
              <a:defRPr/>
            </a:pPr>
            <a:r>
              <a:rPr lang="en-US" dirty="0" smtClean="0"/>
              <a:t>4- public 12-25 feet or more protects you. At this distance you can take defensive action if threatened. </a:t>
            </a:r>
          </a:p>
          <a:p>
            <a:pPr marL="0" indent="0" eaLnBrk="1" fontAlgn="auto" hangingPunct="1">
              <a:spcAft>
                <a:spcPts val="0"/>
              </a:spcAft>
              <a:buFont typeface="Arial" panose="020B0604020202020204" pitchFamily="34" charset="0"/>
              <a:buNone/>
              <a:defRPr/>
            </a:pPr>
            <a:endParaRPr lang="en-US" dirty="0" smtClean="0"/>
          </a:p>
        </p:txBody>
      </p:sp>
      <p:sp>
        <p:nvSpPr>
          <p:cNvPr id="30722" name="Title 1"/>
          <p:cNvSpPr>
            <a:spLocks noGrp="1"/>
          </p:cNvSpPr>
          <p:nvPr>
            <p:ph type="title"/>
          </p:nvPr>
        </p:nvSpPr>
        <p:spPr>
          <a:xfrm>
            <a:off x="457200" y="274638"/>
            <a:ext cx="8229600" cy="639762"/>
          </a:xfrm>
        </p:spPr>
        <p:txBody>
          <a:bodyPr anchor="t"/>
          <a:lstStyle/>
          <a:p>
            <a:pPr eaLnBrk="1" hangingPunct="1"/>
            <a:r>
              <a:rPr lang="en-US" sz="3200" b="1" dirty="0" smtClean="0">
                <a:cs typeface="Times New Roman" pitchFamily="18" charset="0"/>
              </a:rPr>
              <a:t>Space messages ( spatial)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bwMode="auto">
          <a:noFill/>
          <a:ln>
            <a:miter lim="800000"/>
            <a:headEnd/>
            <a:tailEnd/>
          </a:ln>
        </p:spPr>
        <p:txBody>
          <a:bodyPr/>
          <a:lstStyle/>
          <a:p>
            <a:fld id="{FBD39936-8B0E-489B-A819-CA6A8D139266}" type="slidenum">
              <a:rPr lang="ar-SA">
                <a:solidFill>
                  <a:schemeClr val="tx1"/>
                </a:solidFill>
              </a:rPr>
              <a:pPr/>
              <a:t>23</a:t>
            </a:fld>
            <a:endParaRPr lang="en-US">
              <a:solidFill>
                <a:schemeClr val="tx1"/>
              </a:solidFill>
            </a:endParaRPr>
          </a:p>
        </p:txBody>
      </p:sp>
      <p:pic>
        <p:nvPicPr>
          <p:cNvPr id="31748" name="Picture 2"/>
          <p:cNvPicPr>
            <a:picLocks noGrp="1" noChangeAspect="1" noChangeArrowheads="1"/>
          </p:cNvPicPr>
          <p:nvPr>
            <p:ph idx="4294967295"/>
          </p:nvPr>
        </p:nvPicPr>
        <p:blipFill>
          <a:blip r:embed="rId3"/>
          <a:srcRect/>
          <a:stretch>
            <a:fillRect/>
          </a:stretch>
        </p:blipFill>
        <p:spPr>
          <a:xfrm>
            <a:off x="0" y="228600"/>
            <a:ext cx="9144000" cy="67056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p:cNvPicPr>
            <a:picLocks noGrp="1" noChangeAspect="1" noChangeArrowheads="1"/>
          </p:cNvPicPr>
          <p:nvPr>
            <p:ph idx="1"/>
          </p:nvPr>
        </p:nvPicPr>
        <p:blipFill>
          <a:blip r:embed="rId3"/>
          <a:srcRect/>
          <a:stretch>
            <a:fillRect/>
          </a:stretch>
        </p:blipFill>
        <p:spPr>
          <a:xfrm>
            <a:off x="0" y="0"/>
            <a:ext cx="9144000" cy="6858000"/>
          </a:xfrm>
          <a:noFill/>
        </p:spPr>
      </p:pic>
      <p:sp>
        <p:nvSpPr>
          <p:cNvPr id="33795" name="Slide Number Placeholder 3"/>
          <p:cNvSpPr>
            <a:spLocks noGrp="1"/>
          </p:cNvSpPr>
          <p:nvPr>
            <p:ph type="sldNum" sz="quarter" idx="12"/>
          </p:nvPr>
        </p:nvSpPr>
        <p:spPr bwMode="auto">
          <a:noFill/>
          <a:ln>
            <a:miter lim="800000"/>
            <a:headEnd/>
            <a:tailEnd/>
          </a:ln>
        </p:spPr>
        <p:txBody>
          <a:bodyPr/>
          <a:lstStyle/>
          <a:p>
            <a:fld id="{5389AC02-B0BF-4BAC-A5D7-AD1FEA163B75}" type="slidenum">
              <a:rPr lang="ar-SA">
                <a:solidFill>
                  <a:schemeClr val="tx1"/>
                </a:solidFill>
              </a:rPr>
              <a:pPr/>
              <a:t>24</a:t>
            </a:fld>
            <a:endParaRPr lang="en-US">
              <a:solidFill>
                <a:schemeClr val="tx1"/>
              </a:solidFill>
            </a:endParaRPr>
          </a:p>
        </p:txBody>
      </p:sp>
      <p:sp>
        <p:nvSpPr>
          <p:cNvPr id="33794" name="Title 1"/>
          <p:cNvSpPr>
            <a:spLocks noGrp="1"/>
          </p:cNvSpPr>
          <p:nvPr>
            <p:ph type="title"/>
          </p:nvPr>
        </p:nvSpPr>
        <p:spPr/>
        <p:txBody>
          <a:bodyPr/>
          <a:lstStyle/>
          <a:p>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534400" cy="5211763"/>
          </a:xfrm>
        </p:spPr>
        <p:txBody>
          <a:bodyPr rtlCol="0">
            <a:normAutofit/>
          </a:bodyPr>
          <a:lstStyle/>
          <a:p>
            <a:pPr eaLnBrk="1" fontAlgn="auto" hangingPunct="1">
              <a:lnSpc>
                <a:spcPct val="80000"/>
              </a:lnSpc>
              <a:spcAft>
                <a:spcPts val="0"/>
              </a:spcAft>
              <a:buFont typeface="Arial" panose="020B0604020202020204" pitchFamily="34" charset="0"/>
              <a:buNone/>
              <a:defRPr/>
            </a:pPr>
            <a:endParaRPr lang="en-US" dirty="0" smtClean="0"/>
          </a:p>
          <a:p>
            <a:pPr eaLnBrk="1" fontAlgn="auto" hangingPunct="1">
              <a:lnSpc>
                <a:spcPct val="80000"/>
              </a:lnSpc>
              <a:spcAft>
                <a:spcPts val="0"/>
              </a:spcAft>
              <a:buFont typeface="Arial" panose="020B0604020202020204" pitchFamily="34" charset="0"/>
              <a:buNone/>
              <a:defRPr/>
            </a:pPr>
            <a:r>
              <a:rPr lang="en-US" b="1" dirty="0" smtClean="0"/>
              <a:t>They are messages that are conveyed through objects:</a:t>
            </a:r>
          </a:p>
          <a:p>
            <a:pPr eaLnBrk="1" fontAlgn="auto" hangingPunct="1">
              <a:lnSpc>
                <a:spcPct val="80000"/>
              </a:lnSpc>
              <a:spcAft>
                <a:spcPts val="0"/>
              </a:spcAft>
              <a:buFont typeface="Arial" panose="020B0604020202020204" pitchFamily="34" charset="0"/>
              <a:buChar char="•"/>
              <a:defRPr/>
            </a:pPr>
            <a:r>
              <a:rPr lang="en-US" dirty="0" smtClean="0"/>
              <a:t>Color: wearing certain colors send different messages.  </a:t>
            </a:r>
          </a:p>
          <a:p>
            <a:pPr eaLnBrk="1" fontAlgn="auto" hangingPunct="1">
              <a:lnSpc>
                <a:spcPct val="80000"/>
              </a:lnSpc>
              <a:spcAft>
                <a:spcPts val="0"/>
              </a:spcAft>
              <a:buFont typeface="Arial" panose="020B0604020202020204" pitchFamily="34" charset="0"/>
              <a:buChar char="•"/>
              <a:defRPr/>
            </a:pPr>
            <a:r>
              <a:rPr lang="en-US" dirty="0" smtClean="0"/>
              <a:t>Clothing send a message who you are at least in a part ( e.g. Person with a tie vs. person with jeans ) </a:t>
            </a:r>
          </a:p>
          <a:p>
            <a:pPr eaLnBrk="1" fontAlgn="auto" hangingPunct="1">
              <a:lnSpc>
                <a:spcPct val="80000"/>
              </a:lnSpc>
              <a:spcAft>
                <a:spcPts val="0"/>
              </a:spcAft>
              <a:buFont typeface="Arial" panose="020B0604020202020204" pitchFamily="34" charset="0"/>
              <a:buChar char="•"/>
              <a:defRPr/>
            </a:pPr>
            <a:r>
              <a:rPr lang="en-US" dirty="0" smtClean="0"/>
              <a:t>Body adornment ( decoration) Make up, Tattoos</a:t>
            </a:r>
          </a:p>
          <a:p>
            <a:pPr eaLnBrk="1" fontAlgn="auto" hangingPunct="1">
              <a:lnSpc>
                <a:spcPct val="80000"/>
              </a:lnSpc>
              <a:spcAft>
                <a:spcPts val="0"/>
              </a:spcAft>
              <a:buFont typeface="Arial" panose="020B0604020202020204" pitchFamily="34" charset="0"/>
              <a:buChar char="•"/>
              <a:defRPr/>
            </a:pPr>
            <a:r>
              <a:rPr lang="en-US" dirty="0" smtClean="0"/>
              <a:t>Jewelry: some jewelry is a form of culture display</a:t>
            </a:r>
          </a:p>
          <a:p>
            <a:pPr eaLnBrk="1" fontAlgn="auto" hangingPunct="1">
              <a:lnSpc>
                <a:spcPct val="80000"/>
              </a:lnSpc>
              <a:spcAft>
                <a:spcPts val="0"/>
              </a:spcAft>
              <a:buFont typeface="Arial" panose="020B0604020202020204" pitchFamily="34" charset="0"/>
              <a:buChar char="•"/>
              <a:defRPr/>
            </a:pPr>
            <a:r>
              <a:rPr lang="en-US" dirty="0" smtClean="0"/>
              <a:t>Space decoration: the way you decorate your private space speaks about you. </a:t>
            </a:r>
          </a:p>
          <a:p>
            <a:pPr eaLnBrk="1" fontAlgn="auto" hangingPunct="1">
              <a:spcAft>
                <a:spcPts val="0"/>
              </a:spcAft>
              <a:buFont typeface="Arial" panose="020B0604020202020204" pitchFamily="34" charset="0"/>
              <a:buChar char="•"/>
              <a:defRPr/>
            </a:pPr>
            <a:endParaRPr lang="en-US" dirty="0" smtClean="0"/>
          </a:p>
        </p:txBody>
      </p:sp>
      <p:sp>
        <p:nvSpPr>
          <p:cNvPr id="2" name="Title 1"/>
          <p:cNvSpPr>
            <a:spLocks noGrp="1"/>
          </p:cNvSpPr>
          <p:nvPr>
            <p:ph type="title"/>
          </p:nvPr>
        </p:nvSpPr>
        <p:spPr>
          <a:xfrm>
            <a:off x="457200" y="274638"/>
            <a:ext cx="8229600" cy="639762"/>
          </a:xfrm>
        </p:spPr>
        <p:txBody>
          <a:bodyPr rtlCol="0" anchor="t">
            <a:normAutofit fontScale="90000"/>
          </a:bodyPr>
          <a:lstStyle/>
          <a:p>
            <a:pPr eaLnBrk="1" fontAlgn="auto" hangingPunct="1">
              <a:spcAft>
                <a:spcPts val="0"/>
              </a:spcAft>
              <a:defRPr/>
            </a:pPr>
            <a:r>
              <a:rPr lang="en-US" sz="3600" b="1" dirty="0" smtClean="0"/>
              <a:t>Artifactual messages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152400" y="1752600"/>
            <a:ext cx="8839200" cy="4953000"/>
          </a:xfrm>
        </p:spPr>
        <p:txBody>
          <a:bodyPr/>
          <a:lstStyle/>
          <a:p>
            <a:pPr eaLnBrk="1" hangingPunct="1">
              <a:buFontTx/>
              <a:buNone/>
            </a:pPr>
            <a:r>
              <a:rPr lang="en-US" dirty="0" smtClean="0">
                <a:cs typeface="Arial" charset="0"/>
              </a:rPr>
              <a:t>It is primitive (simple, basic)form of communication that develops before other senses</a:t>
            </a:r>
          </a:p>
          <a:p>
            <a:pPr eaLnBrk="1" hangingPunct="1">
              <a:buFontTx/>
              <a:buNone/>
            </a:pPr>
            <a:r>
              <a:rPr lang="en-US" dirty="0" smtClean="0">
                <a:cs typeface="Arial" charset="0"/>
              </a:rPr>
              <a:t>Major meanings of touch:-</a:t>
            </a:r>
          </a:p>
          <a:p>
            <a:pPr eaLnBrk="1" hangingPunct="1">
              <a:buFontTx/>
              <a:buNone/>
            </a:pPr>
            <a:r>
              <a:rPr lang="en-US" dirty="0" smtClean="0">
                <a:cs typeface="Arial" charset="0"/>
              </a:rPr>
              <a:t> 1- Positive emotion( communicate positive feelings such as support, appreciation) .</a:t>
            </a:r>
          </a:p>
          <a:p>
            <a:pPr eaLnBrk="1" hangingPunct="1">
              <a:buFontTx/>
              <a:buNone/>
            </a:pPr>
            <a:r>
              <a:rPr lang="en-US" dirty="0" smtClean="0">
                <a:cs typeface="Arial" charset="0"/>
              </a:rPr>
              <a:t>2- Playfulness (our intention to play) .</a:t>
            </a:r>
          </a:p>
        </p:txBody>
      </p:sp>
      <p:sp>
        <p:nvSpPr>
          <p:cNvPr id="38914" name="Title 1"/>
          <p:cNvSpPr>
            <a:spLocks noGrp="1"/>
          </p:cNvSpPr>
          <p:nvPr>
            <p:ph type="title"/>
          </p:nvPr>
        </p:nvSpPr>
        <p:spPr>
          <a:xfrm>
            <a:off x="457200" y="274638"/>
            <a:ext cx="8229600" cy="639762"/>
          </a:xfrm>
        </p:spPr>
        <p:txBody>
          <a:bodyPr anchor="t">
            <a:normAutofit fontScale="90000"/>
          </a:bodyPr>
          <a:lstStyle/>
          <a:p>
            <a:pPr eaLnBrk="1" hangingPunct="1"/>
            <a:r>
              <a:rPr lang="en-US" b="1" smtClean="0">
                <a:cs typeface="Arial" charset="0"/>
              </a:rPr>
              <a:t>Touch Messages</a:t>
            </a:r>
            <a:endParaRPr lang="en-US" smtClean="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28600" y="1600200"/>
            <a:ext cx="8839200" cy="4876800"/>
          </a:xfrm>
        </p:spPr>
        <p:txBody>
          <a:bodyPr/>
          <a:lstStyle/>
          <a:p>
            <a:pPr eaLnBrk="1" hangingPunct="1">
              <a:buFontTx/>
              <a:buNone/>
            </a:pPr>
            <a:r>
              <a:rPr lang="en-US" dirty="0" smtClean="0">
                <a:cs typeface="Arial" charset="0"/>
              </a:rPr>
              <a:t>3-</a:t>
            </a:r>
            <a:r>
              <a:rPr lang="en-US" b="1" dirty="0" smtClean="0">
                <a:cs typeface="Arial" charset="0"/>
              </a:rPr>
              <a:t> </a:t>
            </a:r>
            <a:r>
              <a:rPr lang="en-US" dirty="0" smtClean="0">
                <a:cs typeface="Arial" charset="0"/>
              </a:rPr>
              <a:t>Control( touch may direct the behaviors attitudes or feelings of the other person.</a:t>
            </a:r>
          </a:p>
          <a:p>
            <a:pPr eaLnBrk="1" hangingPunct="1">
              <a:buFontTx/>
              <a:buNone/>
            </a:pPr>
            <a:r>
              <a:rPr lang="en-US" dirty="0" smtClean="0">
                <a:cs typeface="Arial" charset="0"/>
              </a:rPr>
              <a:t>4- Ritual: for greetings or departures ( e.g. shaking hands to say goodbye ).</a:t>
            </a:r>
          </a:p>
          <a:p>
            <a:pPr eaLnBrk="1" hangingPunct="1">
              <a:buFontTx/>
              <a:buNone/>
            </a:pPr>
            <a:r>
              <a:rPr lang="en-US" dirty="0" smtClean="0">
                <a:cs typeface="Arial" charset="0"/>
              </a:rPr>
              <a:t>5- Task- relatedness: occurs while you are performing some functions ( e.g. helping someone out of car).</a:t>
            </a:r>
          </a:p>
          <a:p>
            <a:endParaRPr lang="en-US" b="1" dirty="0" smtClean="0">
              <a:cs typeface="Arial" charset="0"/>
            </a:endParaRPr>
          </a:p>
        </p:txBody>
      </p:sp>
      <p:sp>
        <p:nvSpPr>
          <p:cNvPr id="39938" name="Title 1"/>
          <p:cNvSpPr>
            <a:spLocks noGrp="1"/>
          </p:cNvSpPr>
          <p:nvPr>
            <p:ph type="title"/>
          </p:nvPr>
        </p:nvSpPr>
        <p:spPr>
          <a:xfrm>
            <a:off x="457200" y="274638"/>
            <a:ext cx="8229600" cy="563562"/>
          </a:xfrm>
        </p:spPr>
        <p:txBody>
          <a:bodyPr anchor="t">
            <a:normAutofit fontScale="90000"/>
          </a:bodyPr>
          <a:lstStyle/>
          <a:p>
            <a:r>
              <a:rPr lang="en-US" sz="3600" b="1" smtClean="0">
                <a:cs typeface="Arial" charset="0"/>
              </a:rPr>
              <a:t>Touch Messages- </a:t>
            </a:r>
            <a:r>
              <a:rPr lang="en-US" sz="3600" b="1" i="1" smtClean="0">
                <a:cs typeface="Arial" charset="0"/>
              </a:rPr>
              <a:t>Cont</a:t>
            </a:r>
            <a:r>
              <a:rPr lang="en-US" sz="3600" b="1" smtClean="0">
                <a:cs typeface="Arial" charset="0"/>
              </a:rPr>
              <a:t>.</a:t>
            </a:r>
            <a:endParaRPr lang="en-US" sz="3600" smtClean="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990600"/>
            <a:ext cx="8229600" cy="5135563"/>
          </a:xfrm>
        </p:spPr>
        <p:txBody>
          <a:bodyPr/>
          <a:lstStyle/>
          <a:p>
            <a:pPr marL="0" indent="0" eaLnBrk="1" hangingPunct="1">
              <a:lnSpc>
                <a:spcPct val="80000"/>
              </a:lnSpc>
              <a:buFont typeface="Arial" charset="0"/>
              <a:buNone/>
              <a:defRPr/>
            </a:pPr>
            <a:r>
              <a:rPr lang="en-US" b="1" dirty="0">
                <a:cs typeface="Arial" charset="0"/>
              </a:rPr>
              <a:t>T</a:t>
            </a:r>
            <a:r>
              <a:rPr lang="en-US" b="1" dirty="0" smtClean="0">
                <a:cs typeface="Arial" charset="0"/>
              </a:rPr>
              <a:t>ouch avoidance </a:t>
            </a:r>
          </a:p>
          <a:p>
            <a:pPr eaLnBrk="1" hangingPunct="1">
              <a:lnSpc>
                <a:spcPct val="80000"/>
              </a:lnSpc>
              <a:buFontTx/>
              <a:buNone/>
              <a:defRPr/>
            </a:pPr>
            <a:r>
              <a:rPr lang="en-US" dirty="0" smtClean="0">
                <a:cs typeface="Arial" charset="0"/>
              </a:rPr>
              <a:t>e.g. touch and self disclosure are intimate form of comm.</a:t>
            </a:r>
          </a:p>
          <a:p>
            <a:pPr eaLnBrk="1" hangingPunct="1">
              <a:lnSpc>
                <a:spcPct val="80000"/>
              </a:lnSpc>
              <a:buFontTx/>
              <a:buNone/>
              <a:defRPr/>
            </a:pPr>
            <a:r>
              <a:rPr lang="en-US" dirty="0" smtClean="0">
                <a:cs typeface="Arial" charset="0"/>
              </a:rPr>
              <a:t>e.g. close self personality are touch avoidance.</a:t>
            </a:r>
          </a:p>
          <a:p>
            <a:pPr eaLnBrk="1" hangingPunct="1">
              <a:lnSpc>
                <a:spcPct val="80000"/>
              </a:lnSpc>
              <a:buFontTx/>
              <a:buNone/>
              <a:defRPr/>
            </a:pPr>
            <a:r>
              <a:rPr lang="en-US" dirty="0" smtClean="0">
                <a:cs typeface="Arial" charset="0"/>
              </a:rPr>
              <a:t>e.g. older people have higher touch avoidance for opposite sex persons than do younger people.</a:t>
            </a:r>
          </a:p>
          <a:p>
            <a:pPr eaLnBrk="1" hangingPunct="1">
              <a:lnSpc>
                <a:spcPct val="80000"/>
              </a:lnSpc>
              <a:buFontTx/>
              <a:buNone/>
              <a:defRPr/>
            </a:pPr>
            <a:r>
              <a:rPr lang="en-US" dirty="0" smtClean="0">
                <a:cs typeface="Arial" charset="0"/>
              </a:rPr>
              <a:t>e.g. men avoid touch men but women may and do touch other women</a:t>
            </a:r>
          </a:p>
          <a:p>
            <a:pPr eaLnBrk="1" hangingPunct="1">
              <a:lnSpc>
                <a:spcPct val="80000"/>
              </a:lnSpc>
              <a:buFontTx/>
              <a:buNone/>
              <a:defRPr/>
            </a:pPr>
            <a:r>
              <a:rPr lang="en-US" dirty="0" smtClean="0">
                <a:cs typeface="Arial" charset="0"/>
              </a:rPr>
              <a:t>Women have higher touch avoidance for opposite sex touching than men.</a:t>
            </a:r>
          </a:p>
        </p:txBody>
      </p:sp>
      <p:sp>
        <p:nvSpPr>
          <p:cNvPr id="40962" name="Title 1"/>
          <p:cNvSpPr>
            <a:spLocks noGrp="1"/>
          </p:cNvSpPr>
          <p:nvPr>
            <p:ph type="title"/>
          </p:nvPr>
        </p:nvSpPr>
        <p:spPr>
          <a:xfrm>
            <a:off x="457200" y="274638"/>
            <a:ext cx="8229600" cy="639762"/>
          </a:xfrm>
        </p:spPr>
        <p:txBody>
          <a:bodyPr anchor="t">
            <a:normAutofit fontScale="90000"/>
          </a:bodyPr>
          <a:lstStyle/>
          <a:p>
            <a:pPr eaLnBrk="1" hangingPunct="1"/>
            <a:r>
              <a:rPr lang="en-US" sz="3600" b="1" smtClean="0">
                <a:cs typeface="Arial" charset="0"/>
              </a:rPr>
              <a:t>Touch messages- </a:t>
            </a:r>
            <a:r>
              <a:rPr lang="en-US" sz="3600" b="1" i="1" smtClean="0">
                <a:cs typeface="Arial" charset="0"/>
              </a:rPr>
              <a:t>Cont</a:t>
            </a:r>
            <a:r>
              <a:rPr lang="en-US" sz="3600" b="1" smtClean="0">
                <a:cs typeface="Arial" charset="0"/>
              </a:rPr>
              <a:t>.</a:t>
            </a:r>
            <a:endParaRPr lang="en-US" sz="3600" b="1" smtClean="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p:cNvPicPr>
            <a:picLocks noGrp="1" noChangeAspect="1" noChangeArrowheads="1"/>
          </p:cNvPicPr>
          <p:nvPr>
            <p:ph idx="1"/>
          </p:nvPr>
        </p:nvPicPr>
        <p:blipFill>
          <a:blip r:embed="rId3"/>
          <a:srcRect/>
          <a:stretch>
            <a:fillRect/>
          </a:stretch>
        </p:blipFill>
        <p:spPr>
          <a:xfrm>
            <a:off x="990600" y="1066800"/>
            <a:ext cx="7086600" cy="5715000"/>
          </a:xfrm>
          <a:noFill/>
        </p:spPr>
      </p:pic>
      <p:sp>
        <p:nvSpPr>
          <p:cNvPr id="43010" name="Title 1"/>
          <p:cNvSpPr>
            <a:spLocks noGrp="1"/>
          </p:cNvSpPr>
          <p:nvPr>
            <p:ph type="title"/>
          </p:nvPr>
        </p:nvSpPr>
        <p:spPr>
          <a:xfrm>
            <a:off x="457200" y="274638"/>
            <a:ext cx="8229600" cy="792162"/>
          </a:xfrm>
        </p:spPr>
        <p:txBody>
          <a:bodyPr anchor="t">
            <a:normAutofit fontScale="90000"/>
          </a:bodyPr>
          <a:lstStyle/>
          <a:p>
            <a:r>
              <a:rPr lang="en-US" b="1" smtClean="0">
                <a:cs typeface="Arial" charset="0"/>
              </a:rPr>
              <a:t>Silence messages.</a:t>
            </a:r>
            <a:br>
              <a:rPr lang="en-US" b="1" smtClean="0">
                <a:cs typeface="Arial" charset="0"/>
              </a:rPr>
            </a:br>
            <a:endParaRPr lang="en-US" smtClean="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endParaRPr lang="en-US" smtClean="0">
              <a:cs typeface="Arial" charset="0"/>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913C7348-01FF-441F-BEA2-A4215C774302}" type="slidenum">
              <a:rPr lang="ar-SA">
                <a:solidFill>
                  <a:schemeClr val="tx1"/>
                </a:solidFill>
              </a:rPr>
              <a:pPr/>
              <a:t>3</a:t>
            </a:fld>
            <a:endParaRPr lang="en-US">
              <a:solidFill>
                <a:schemeClr val="tx1"/>
              </a:solidFill>
            </a:endParaRPr>
          </a:p>
        </p:txBody>
      </p:sp>
      <p:sp>
        <p:nvSpPr>
          <p:cNvPr id="5122" name="Title 1"/>
          <p:cNvSpPr>
            <a:spLocks noGrp="1"/>
          </p:cNvSpPr>
          <p:nvPr>
            <p:ph type="title"/>
          </p:nvPr>
        </p:nvSpPr>
        <p:spPr/>
        <p:txBody>
          <a:bodyPr/>
          <a:lstStyle/>
          <a:p>
            <a:r>
              <a:rPr lang="en-US" sz="2800" b="1" smtClean="0">
                <a:cs typeface="Times New Roman" pitchFamily="18" charset="0"/>
              </a:rPr>
              <a:t>Good Body Language is Essential for Good Communication</a:t>
            </a:r>
          </a:p>
        </p:txBody>
      </p:sp>
      <p:pic>
        <p:nvPicPr>
          <p:cNvPr id="5125" name="Picture 2"/>
          <p:cNvPicPr>
            <a:picLocks noChangeAspect="1" noChangeArrowheads="1"/>
          </p:cNvPicPr>
          <p:nvPr/>
        </p:nvPicPr>
        <p:blipFill>
          <a:blip r:embed="rId3"/>
          <a:srcRect/>
          <a:stretch>
            <a:fillRect/>
          </a:stretch>
        </p:blipFill>
        <p:spPr bwMode="auto">
          <a:xfrm>
            <a:off x="0" y="1543050"/>
            <a:ext cx="9067800" cy="531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152400" y="1143000"/>
            <a:ext cx="8763000" cy="5334000"/>
          </a:xfrm>
        </p:spPr>
        <p:txBody>
          <a:bodyPr/>
          <a:lstStyle/>
          <a:p>
            <a:pPr eaLnBrk="1" hangingPunct="1">
              <a:buFontTx/>
              <a:buNone/>
            </a:pPr>
            <a:r>
              <a:rPr lang="en-US" sz="2800" smtClean="0">
                <a:cs typeface="Arial" charset="0"/>
              </a:rPr>
              <a:t>Like words and gesture, silence too communicate important meanings and serves important main functions:-</a:t>
            </a:r>
          </a:p>
          <a:p>
            <a:pPr eaLnBrk="1" hangingPunct="1">
              <a:buFontTx/>
              <a:buNone/>
            </a:pPr>
            <a:r>
              <a:rPr lang="en-US" sz="2800" smtClean="0">
                <a:cs typeface="Arial" charset="0"/>
              </a:rPr>
              <a:t>1- Time to think: allows the speaker to formulate and organize his or her verbal communication. It also seems to prepare the receiver for the importance of these messages</a:t>
            </a:r>
          </a:p>
          <a:p>
            <a:pPr eaLnBrk="1" hangingPunct="1">
              <a:buFontTx/>
              <a:buNone/>
            </a:pPr>
            <a:r>
              <a:rPr lang="en-US" sz="2800" smtClean="0">
                <a:cs typeface="Arial" charset="0"/>
              </a:rPr>
              <a:t>2- to hurt others: After a conflict one or both individuals may remain silent as a kind of punishment. It may also take the form of refusal to acknowledge the presence of another person as in disconfirmation.</a:t>
            </a:r>
          </a:p>
        </p:txBody>
      </p:sp>
      <p:sp>
        <p:nvSpPr>
          <p:cNvPr id="44034" name="Title 1"/>
          <p:cNvSpPr>
            <a:spLocks noGrp="1"/>
          </p:cNvSpPr>
          <p:nvPr>
            <p:ph type="title"/>
          </p:nvPr>
        </p:nvSpPr>
        <p:spPr>
          <a:xfrm>
            <a:off x="457200" y="274638"/>
            <a:ext cx="8229600" cy="715962"/>
          </a:xfrm>
        </p:spPr>
        <p:txBody>
          <a:bodyPr anchor="t">
            <a:normAutofit fontScale="90000"/>
          </a:bodyPr>
          <a:lstStyle/>
          <a:p>
            <a:r>
              <a:rPr lang="en-US" sz="3600" b="1" smtClean="0">
                <a:cs typeface="Arial" charset="0"/>
              </a:rPr>
              <a:t>Silence messages.</a:t>
            </a:r>
            <a:br>
              <a:rPr lang="en-US" sz="3600" b="1" smtClean="0">
                <a:cs typeface="Arial" charset="0"/>
              </a:rPr>
            </a:br>
            <a:endParaRPr lang="en-US" sz="3600" b="1" smtClean="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152400" y="990600"/>
            <a:ext cx="8839200" cy="5638800"/>
          </a:xfrm>
        </p:spPr>
        <p:txBody>
          <a:bodyPr/>
          <a:lstStyle/>
          <a:p>
            <a:pPr eaLnBrk="1" hangingPunct="1">
              <a:buFontTx/>
              <a:buNone/>
            </a:pPr>
            <a:r>
              <a:rPr lang="en-US" smtClean="0">
                <a:cs typeface="Arial" charset="0"/>
              </a:rPr>
              <a:t>3- Response to personal anxiety , shyness or threats. By remaining silent you preclude( prevent) the chance of rejection.</a:t>
            </a:r>
          </a:p>
          <a:p>
            <a:pPr eaLnBrk="1" hangingPunct="1">
              <a:buFontTx/>
              <a:buNone/>
            </a:pPr>
            <a:r>
              <a:rPr lang="en-US" smtClean="0">
                <a:cs typeface="Arial" charset="0"/>
              </a:rPr>
              <a:t>4- to prevent communication of certain messages. In conflict situations silence sometimes used to prevent certain topics from surfacing( developing) and to prevent both parties from saying things they may later regret</a:t>
            </a:r>
          </a:p>
          <a:p>
            <a:pPr eaLnBrk="1" hangingPunct="1">
              <a:buFontTx/>
              <a:buNone/>
            </a:pPr>
            <a:r>
              <a:rPr lang="en-US" smtClean="0">
                <a:cs typeface="Arial" charset="0"/>
              </a:rPr>
              <a:t>5- to communicate emotional response: determination to be uncooperative or defiant( disobedient) </a:t>
            </a:r>
          </a:p>
          <a:p>
            <a:endParaRPr lang="en-US" smtClean="0">
              <a:cs typeface="Arial" charset="0"/>
            </a:endParaRPr>
          </a:p>
        </p:txBody>
      </p:sp>
      <p:sp>
        <p:nvSpPr>
          <p:cNvPr id="45058" name="Title 1"/>
          <p:cNvSpPr>
            <a:spLocks noGrp="1"/>
          </p:cNvSpPr>
          <p:nvPr>
            <p:ph type="title"/>
          </p:nvPr>
        </p:nvSpPr>
        <p:spPr>
          <a:xfrm>
            <a:off x="457200" y="274638"/>
            <a:ext cx="8229600" cy="639762"/>
          </a:xfrm>
        </p:spPr>
        <p:txBody>
          <a:bodyPr anchor="t">
            <a:normAutofit fontScale="90000"/>
          </a:bodyPr>
          <a:lstStyle/>
          <a:p>
            <a:r>
              <a:rPr lang="en-US" sz="3600" b="1" dirty="0" smtClean="0">
                <a:cs typeface="Arial" charset="0"/>
              </a:rPr>
              <a:t>Silence messages functions </a:t>
            </a:r>
            <a:r>
              <a:rPr lang="en-US" sz="3600" b="1" i="1" dirty="0" smtClean="0">
                <a:cs typeface="Arial" charset="0"/>
              </a:rPr>
              <a:t>Cont</a:t>
            </a:r>
            <a:r>
              <a:rPr lang="en-US" sz="3600" b="1" dirty="0" smtClean="0">
                <a:cs typeface="Arial" charset="0"/>
              </a:rPr>
              <a:t>…</a:t>
            </a:r>
            <a:endParaRPr lang="en-US" sz="3600" dirty="0" smtClean="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5486400"/>
          </a:xfrm>
        </p:spPr>
        <p:txBody>
          <a:bodyPr/>
          <a:lstStyle/>
          <a:p>
            <a:pPr eaLnBrk="1" hangingPunct="1">
              <a:lnSpc>
                <a:spcPct val="80000"/>
              </a:lnSpc>
              <a:buFontTx/>
              <a:buNone/>
              <a:defRPr/>
            </a:pPr>
            <a:r>
              <a:rPr lang="en-US" dirty="0">
                <a:cs typeface="Arial" charset="0"/>
              </a:rPr>
              <a:t>R</a:t>
            </a:r>
            <a:r>
              <a:rPr lang="en-US" dirty="0" smtClean="0">
                <a:cs typeface="Arial" charset="0"/>
              </a:rPr>
              <a:t>efers to how you say something.</a:t>
            </a:r>
          </a:p>
          <a:p>
            <a:pPr eaLnBrk="1" hangingPunct="1">
              <a:lnSpc>
                <a:spcPct val="80000"/>
              </a:lnSpc>
              <a:buFontTx/>
              <a:buNone/>
              <a:defRPr/>
            </a:pPr>
            <a:r>
              <a:rPr lang="en-US" dirty="0" smtClean="0">
                <a:cs typeface="Arial" charset="0"/>
              </a:rPr>
              <a:t>* Pitch.</a:t>
            </a:r>
          </a:p>
          <a:p>
            <a:pPr eaLnBrk="1" hangingPunct="1">
              <a:lnSpc>
                <a:spcPct val="80000"/>
              </a:lnSpc>
              <a:buFontTx/>
              <a:buNone/>
              <a:defRPr/>
            </a:pPr>
            <a:r>
              <a:rPr lang="en-US" dirty="0" smtClean="0">
                <a:cs typeface="Arial" charset="0"/>
              </a:rPr>
              <a:t>* Voice qualities. </a:t>
            </a:r>
          </a:p>
          <a:p>
            <a:pPr eaLnBrk="1" hangingPunct="1">
              <a:lnSpc>
                <a:spcPct val="80000"/>
              </a:lnSpc>
              <a:buFontTx/>
              <a:buNone/>
              <a:defRPr/>
            </a:pPr>
            <a:r>
              <a:rPr lang="en-US" dirty="0" smtClean="0">
                <a:cs typeface="Arial" charset="0"/>
              </a:rPr>
              <a:t>* Rate ( speed).</a:t>
            </a:r>
          </a:p>
          <a:p>
            <a:pPr marL="0" indent="0" eaLnBrk="1" hangingPunct="1">
              <a:lnSpc>
                <a:spcPct val="80000"/>
              </a:lnSpc>
              <a:buFont typeface="Arial" charset="0"/>
              <a:buNone/>
              <a:defRPr/>
            </a:pPr>
            <a:r>
              <a:rPr lang="en-US" dirty="0" smtClean="0">
                <a:cs typeface="Arial" charset="0"/>
              </a:rPr>
              <a:t>* Volume &amp; rhythm.</a:t>
            </a:r>
          </a:p>
          <a:p>
            <a:pPr eaLnBrk="1" hangingPunct="1">
              <a:lnSpc>
                <a:spcPct val="80000"/>
              </a:lnSpc>
              <a:buFontTx/>
              <a:buNone/>
              <a:defRPr/>
            </a:pPr>
            <a:r>
              <a:rPr lang="en-US" dirty="0" smtClean="0">
                <a:cs typeface="Arial" charset="0"/>
              </a:rPr>
              <a:t>Purpose :</a:t>
            </a:r>
          </a:p>
          <a:p>
            <a:pPr eaLnBrk="1" hangingPunct="1">
              <a:lnSpc>
                <a:spcPct val="80000"/>
              </a:lnSpc>
              <a:buFontTx/>
              <a:buNone/>
              <a:defRPr/>
            </a:pPr>
            <a:r>
              <a:rPr lang="en-US" dirty="0" smtClean="0">
                <a:cs typeface="Arial" charset="0"/>
              </a:rPr>
              <a:t>Judgments about people e.g. evaluation of  emotion status …paralanguage of fear and anxiety can be distinguished.</a:t>
            </a:r>
          </a:p>
          <a:p>
            <a:pPr eaLnBrk="1" hangingPunct="1">
              <a:lnSpc>
                <a:spcPct val="80000"/>
              </a:lnSpc>
              <a:buFontTx/>
              <a:buNone/>
              <a:defRPr/>
            </a:pPr>
            <a:r>
              <a:rPr lang="en-US" dirty="0" smtClean="0">
                <a:cs typeface="Arial" charset="0"/>
              </a:rPr>
              <a:t>Judgments about communication effectiveness, fast speed speakers are more persuasive person than slow speed speakers.</a:t>
            </a:r>
          </a:p>
          <a:p>
            <a:pPr>
              <a:defRPr/>
            </a:pPr>
            <a:endParaRPr lang="en-US" dirty="0"/>
          </a:p>
        </p:txBody>
      </p:sp>
      <p:sp>
        <p:nvSpPr>
          <p:cNvPr id="41986" name="Title 1"/>
          <p:cNvSpPr>
            <a:spLocks noGrp="1"/>
          </p:cNvSpPr>
          <p:nvPr>
            <p:ph type="title"/>
          </p:nvPr>
        </p:nvSpPr>
        <p:spPr>
          <a:xfrm>
            <a:off x="457200" y="274638"/>
            <a:ext cx="8229600" cy="792162"/>
          </a:xfrm>
        </p:spPr>
        <p:txBody>
          <a:bodyPr anchor="t"/>
          <a:lstStyle/>
          <a:p>
            <a:r>
              <a:rPr lang="en-US" sz="3600" b="1" smtClean="0">
                <a:cs typeface="Arial" charset="0"/>
              </a:rPr>
              <a:t>Paralanguage messages</a:t>
            </a:r>
            <a:endParaRPr lang="en-US" sz="3600" b="1" smtClean="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364163"/>
          </a:xfrm>
        </p:spPr>
        <p:txBody>
          <a:bodyPr>
            <a:normAutofit fontScale="92500" lnSpcReduction="10000"/>
          </a:bodyPr>
          <a:lstStyle/>
          <a:p>
            <a:pPr marL="0" indent="0">
              <a:buFont typeface="Arial" charset="0"/>
              <a:buNone/>
              <a:defRPr/>
            </a:pPr>
            <a:r>
              <a:rPr lang="en-US" sz="2800" dirty="0" smtClean="0">
                <a:cs typeface="Arial" charset="0"/>
              </a:rPr>
              <a:t>The study of temporal communication, known technically as “</a:t>
            </a:r>
            <a:r>
              <a:rPr lang="en-US" sz="2800" b="1" dirty="0" smtClean="0">
                <a:cs typeface="Arial" charset="0"/>
              </a:rPr>
              <a:t>Chronemics”</a:t>
            </a:r>
            <a:r>
              <a:rPr lang="en-US" sz="2800" dirty="0" smtClean="0">
                <a:cs typeface="Arial" charset="0"/>
              </a:rPr>
              <a:t> concerns with the use of time, how you organize it react to it and communicate messages through it.</a:t>
            </a:r>
          </a:p>
          <a:p>
            <a:pPr marL="0" indent="0">
              <a:buFont typeface="Arial" charset="0"/>
              <a:buNone/>
              <a:defRPr/>
            </a:pPr>
            <a:r>
              <a:rPr lang="en-US" sz="2800" dirty="0" smtClean="0">
                <a:cs typeface="Arial" charset="0"/>
              </a:rPr>
              <a:t>Example: </a:t>
            </a:r>
            <a:r>
              <a:rPr lang="en-US" sz="2800" b="1" dirty="0" smtClean="0">
                <a:cs typeface="Arial" charset="0"/>
              </a:rPr>
              <a:t>Psychological time. </a:t>
            </a:r>
          </a:p>
          <a:p>
            <a:pPr marL="0" indent="0">
              <a:buFont typeface="Arial" charset="0"/>
              <a:buNone/>
              <a:defRPr/>
            </a:pPr>
            <a:r>
              <a:rPr lang="en-US" sz="2800" dirty="0" smtClean="0">
                <a:cs typeface="Arial" charset="0"/>
              </a:rPr>
              <a:t>The emphasis you place on the past, present or future. </a:t>
            </a:r>
          </a:p>
          <a:p>
            <a:pPr marL="0" indent="0">
              <a:buFont typeface="Arial" charset="0"/>
              <a:buNone/>
              <a:defRPr/>
            </a:pPr>
            <a:r>
              <a:rPr lang="en-US" sz="2800" b="1" dirty="0" smtClean="0">
                <a:cs typeface="Arial" charset="0"/>
              </a:rPr>
              <a:t>Past</a:t>
            </a:r>
            <a:r>
              <a:rPr lang="en-US" sz="2800" dirty="0" smtClean="0">
                <a:cs typeface="Arial" charset="0"/>
              </a:rPr>
              <a:t>: you have special reverence for the past, you relive the old times and regard the old methods as the best, the wisdom of yesterday is applicable also to today and tomorrow.</a:t>
            </a:r>
            <a:br>
              <a:rPr lang="en-US" sz="2800" dirty="0" smtClean="0">
                <a:cs typeface="Arial" charset="0"/>
              </a:rPr>
            </a:br>
            <a:r>
              <a:rPr lang="en-US" sz="2800" b="1" dirty="0" smtClean="0">
                <a:cs typeface="Arial" charset="0"/>
              </a:rPr>
              <a:t>Present</a:t>
            </a:r>
            <a:r>
              <a:rPr lang="en-US" sz="2800" dirty="0" smtClean="0">
                <a:cs typeface="Arial" charset="0"/>
              </a:rPr>
              <a:t>: live now not for tomorrow.</a:t>
            </a:r>
          </a:p>
          <a:p>
            <a:pPr marL="0" indent="0">
              <a:buFont typeface="Arial" charset="0"/>
              <a:buNone/>
              <a:defRPr/>
            </a:pPr>
            <a:r>
              <a:rPr lang="en-US" sz="2800" b="1" dirty="0" smtClean="0">
                <a:cs typeface="Arial" charset="0"/>
              </a:rPr>
              <a:t>Future</a:t>
            </a:r>
            <a:r>
              <a:rPr lang="en-US" sz="2800" dirty="0" smtClean="0">
                <a:cs typeface="Arial" charset="0"/>
              </a:rPr>
              <a:t>: look forward to live in the future, example study hard and ignore luxuries because you are preparing for the future.</a:t>
            </a:r>
            <a:endParaRPr lang="en-US" sz="2800" dirty="0" smtClean="0"/>
          </a:p>
          <a:p>
            <a:pPr>
              <a:defRPr/>
            </a:pPr>
            <a:endParaRPr lang="en-US" dirty="0"/>
          </a:p>
        </p:txBody>
      </p:sp>
      <p:sp>
        <p:nvSpPr>
          <p:cNvPr id="46082" name="Title 1"/>
          <p:cNvSpPr>
            <a:spLocks noGrp="1"/>
          </p:cNvSpPr>
          <p:nvPr>
            <p:ph type="title"/>
          </p:nvPr>
        </p:nvSpPr>
        <p:spPr>
          <a:xfrm>
            <a:off x="533400" y="228600"/>
            <a:ext cx="8229600" cy="715963"/>
          </a:xfrm>
        </p:spPr>
        <p:txBody>
          <a:bodyPr anchor="t">
            <a:normAutofit fontScale="90000"/>
          </a:bodyPr>
          <a:lstStyle/>
          <a:p>
            <a:pPr eaLnBrk="1" hangingPunct="1">
              <a:lnSpc>
                <a:spcPct val="90000"/>
              </a:lnSpc>
            </a:pPr>
            <a:r>
              <a:rPr lang="en-US" sz="3600" b="1" smtClean="0">
                <a:cs typeface="Arial" charset="0"/>
              </a:rPr>
              <a:t>Time messages.</a:t>
            </a:r>
            <a:br>
              <a:rPr lang="en-US" sz="3600" b="1" smtClean="0">
                <a:cs typeface="Arial" charset="0"/>
              </a:rPr>
            </a:br>
            <a:endParaRPr lang="en-US" sz="3600" b="1" smtClean="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0" y="990600"/>
            <a:ext cx="9144000" cy="5486400"/>
          </a:xfrm>
        </p:spPr>
        <p:txBody>
          <a:bodyPr/>
          <a:lstStyle/>
          <a:p>
            <a:pPr eaLnBrk="1" hangingPunct="1">
              <a:lnSpc>
                <a:spcPct val="90000"/>
              </a:lnSpc>
              <a:buFontTx/>
              <a:buNone/>
            </a:pPr>
            <a:r>
              <a:rPr lang="en-US" sz="2800" dirty="0" smtClean="0">
                <a:cs typeface="Arial" charset="0"/>
              </a:rPr>
              <a:t>It is extremely important in a wide variety of situations and now big business. e.g. smell of lemon mean health freshness. </a:t>
            </a:r>
          </a:p>
          <a:p>
            <a:pPr eaLnBrk="1" hangingPunct="1">
              <a:lnSpc>
                <a:spcPct val="90000"/>
              </a:lnSpc>
              <a:buFontTx/>
              <a:buNone/>
            </a:pPr>
            <a:r>
              <a:rPr lang="en-US" sz="2800" b="1" dirty="0" smtClean="0">
                <a:cs typeface="Arial" charset="0"/>
              </a:rPr>
              <a:t>Messages that scent seems to communicate: </a:t>
            </a:r>
          </a:p>
          <a:p>
            <a:pPr eaLnBrk="1" hangingPunct="1">
              <a:lnSpc>
                <a:spcPct val="90000"/>
              </a:lnSpc>
              <a:buFontTx/>
              <a:buChar char="-"/>
            </a:pPr>
            <a:r>
              <a:rPr lang="en-US" sz="2800" i="1" dirty="0" smtClean="0">
                <a:cs typeface="Arial" charset="0"/>
              </a:rPr>
              <a:t>Attraction messages</a:t>
            </a:r>
            <a:r>
              <a:rPr lang="en-US" sz="2800" dirty="0" smtClean="0">
                <a:cs typeface="Arial" charset="0"/>
              </a:rPr>
              <a:t>: people use perfumes to increase their attractiveness. </a:t>
            </a:r>
          </a:p>
          <a:p>
            <a:pPr eaLnBrk="1" hangingPunct="1">
              <a:lnSpc>
                <a:spcPct val="90000"/>
              </a:lnSpc>
              <a:buFontTx/>
              <a:buChar char="-"/>
            </a:pPr>
            <a:r>
              <a:rPr lang="en-US" sz="2800" i="1" dirty="0" smtClean="0">
                <a:cs typeface="Arial" charset="0"/>
              </a:rPr>
              <a:t>Taste messages</a:t>
            </a:r>
            <a:r>
              <a:rPr lang="en-US" sz="2800" dirty="0" smtClean="0">
                <a:cs typeface="Arial" charset="0"/>
              </a:rPr>
              <a:t>: without smell taste would be severely impaired </a:t>
            </a:r>
          </a:p>
          <a:p>
            <a:pPr eaLnBrk="1" hangingPunct="1">
              <a:lnSpc>
                <a:spcPct val="90000"/>
              </a:lnSpc>
              <a:buFontTx/>
              <a:buChar char="-"/>
            </a:pPr>
            <a:r>
              <a:rPr lang="en-US" sz="2800" i="1" dirty="0" smtClean="0">
                <a:cs typeface="Arial" charset="0"/>
              </a:rPr>
              <a:t>Memory messages</a:t>
            </a:r>
            <a:r>
              <a:rPr lang="en-US" sz="2800" dirty="0" smtClean="0">
                <a:cs typeface="Arial" charset="0"/>
              </a:rPr>
              <a:t>: smell is powerful memory aid. </a:t>
            </a:r>
          </a:p>
          <a:p>
            <a:pPr eaLnBrk="1" hangingPunct="1">
              <a:lnSpc>
                <a:spcPct val="90000"/>
              </a:lnSpc>
              <a:buFontTx/>
              <a:buChar char="-"/>
            </a:pPr>
            <a:r>
              <a:rPr lang="en-US" sz="2800" i="1" dirty="0" smtClean="0">
                <a:cs typeface="Arial" charset="0"/>
              </a:rPr>
              <a:t>Identification messages</a:t>
            </a:r>
            <a:r>
              <a:rPr lang="en-US" sz="2800" dirty="0" smtClean="0">
                <a:cs typeface="Arial" charset="0"/>
              </a:rPr>
              <a:t>  like tooth paste  and kids can identify the smell of brother t-shirt.   </a:t>
            </a:r>
          </a:p>
          <a:p>
            <a:endParaRPr lang="en-US" dirty="0" smtClean="0">
              <a:cs typeface="Arial" charset="0"/>
            </a:endParaRPr>
          </a:p>
        </p:txBody>
      </p:sp>
      <p:sp>
        <p:nvSpPr>
          <p:cNvPr id="47106" name="Title 1"/>
          <p:cNvSpPr>
            <a:spLocks noGrp="1"/>
          </p:cNvSpPr>
          <p:nvPr>
            <p:ph type="title"/>
          </p:nvPr>
        </p:nvSpPr>
        <p:spPr>
          <a:xfrm>
            <a:off x="228600" y="274638"/>
            <a:ext cx="8763000" cy="639762"/>
          </a:xfrm>
        </p:spPr>
        <p:txBody>
          <a:bodyPr anchor="t">
            <a:normAutofit fontScale="90000"/>
          </a:bodyPr>
          <a:lstStyle/>
          <a:p>
            <a:r>
              <a:rPr lang="en-US" sz="3600" b="1" smtClean="0">
                <a:cs typeface="Arial" charset="0"/>
              </a:rPr>
              <a:t>Smell messages( olfactory communication)</a:t>
            </a:r>
            <a:endParaRPr lang="en-US" sz="3600" b="1" smtClean="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066800"/>
            <a:ext cx="8229600" cy="4983163"/>
          </a:xfrm>
        </p:spPr>
        <p:txBody>
          <a:bodyPr/>
          <a:lstStyle/>
          <a:p>
            <a:pPr eaLnBrk="1" hangingPunct="1">
              <a:buFontTx/>
              <a:buNone/>
            </a:pPr>
            <a:r>
              <a:rPr lang="en-US" sz="3600" dirty="0" smtClean="0">
                <a:cs typeface="Arial" charset="0"/>
              </a:rPr>
              <a:t>Each culture has their own cultural trends and meaning for nonverbal messages, like meaning of signals ,colors, touching ,time , even silence. E.g. yellow in china signify wealth and authority…</a:t>
            </a:r>
          </a:p>
        </p:txBody>
      </p:sp>
      <p:sp>
        <p:nvSpPr>
          <p:cNvPr id="48130" name="Rectangle 2"/>
          <p:cNvSpPr>
            <a:spLocks noGrp="1" noChangeArrowheads="1"/>
          </p:cNvSpPr>
          <p:nvPr>
            <p:ph type="title"/>
          </p:nvPr>
        </p:nvSpPr>
        <p:spPr>
          <a:xfrm>
            <a:off x="457200" y="274638"/>
            <a:ext cx="8229600" cy="715962"/>
          </a:xfrm>
        </p:spPr>
        <p:txBody>
          <a:bodyPr anchor="t"/>
          <a:lstStyle/>
          <a:p>
            <a:pPr eaLnBrk="1" hangingPunct="1"/>
            <a:r>
              <a:rPr lang="en-US" sz="3600" b="1" smtClean="0">
                <a:cs typeface="Times New Roman" pitchFamily="18" charset="0"/>
              </a:rPr>
              <a:t>Culture and nonverbal messages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Autofit/>
          </a:bodyPr>
          <a:lstStyle/>
          <a:p>
            <a:pPr algn="ctr"/>
            <a:r>
              <a:rPr lang="en-US" sz="9600" dirty="0" smtClean="0">
                <a:latin typeface="Algerian" pitchFamily="82" charset="0"/>
              </a:rPr>
              <a:t>THANK YOU</a:t>
            </a:r>
            <a:endParaRPr lang="en-US" sz="9600" dirty="0">
              <a:latin typeface="Algerian" pitchFamily="82" charset="0"/>
            </a:endParaRPr>
          </a:p>
        </p:txBody>
      </p:sp>
      <p:pic>
        <p:nvPicPr>
          <p:cNvPr id="3074" name="Picture 2" descr="C:\Users\Lec. Nabeela Jada'\Desktop\images[8].jpg"/>
          <p:cNvPicPr>
            <a:picLocks noChangeAspect="1" noChangeArrowheads="1"/>
          </p:cNvPicPr>
          <p:nvPr/>
        </p:nvPicPr>
        <p:blipFill>
          <a:blip r:embed="rId3"/>
          <a:srcRect/>
          <a:stretch>
            <a:fillRect/>
          </a:stretch>
        </p:blipFill>
        <p:spPr bwMode="auto">
          <a:xfrm>
            <a:off x="2895600" y="3886200"/>
            <a:ext cx="4038600" cy="2971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eaLnBrk="1" hangingPunct="1">
              <a:buFontTx/>
              <a:buNone/>
            </a:pPr>
            <a:r>
              <a:rPr lang="en-US" dirty="0" smtClean="0">
                <a:solidFill>
                  <a:schemeClr val="accent1"/>
                </a:solidFill>
                <a:cs typeface="Arial" charset="0"/>
              </a:rPr>
              <a:t>1.</a:t>
            </a:r>
            <a:r>
              <a:rPr lang="en-US" dirty="0" smtClean="0">
                <a:cs typeface="Arial" charset="0"/>
              </a:rPr>
              <a:t>The greater your ability to encode and decode non verbal signals ,the higher your popularity and psychological well being are likely to be.</a:t>
            </a:r>
          </a:p>
          <a:p>
            <a:pPr eaLnBrk="1" hangingPunct="1">
              <a:buFontTx/>
              <a:buNone/>
            </a:pPr>
            <a:r>
              <a:rPr lang="en-US" dirty="0" smtClean="0">
                <a:cs typeface="Arial" charset="0"/>
              </a:rPr>
              <a:t>    Encoding and decoding are highly correlated: if you are good at expressing yourself nonverbally then you are likely to be good at reading the nonverbal cues of others.</a:t>
            </a:r>
          </a:p>
        </p:txBody>
      </p:sp>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i="1" dirty="0" smtClean="0"/>
              <a:t>The Benefits of competency in non verbal communication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pPr eaLnBrk="1" hangingPunct="1">
              <a:buFontTx/>
              <a:buNone/>
            </a:pPr>
            <a:r>
              <a:rPr lang="en-US" dirty="0" smtClean="0">
                <a:cs typeface="Arial" charset="0"/>
              </a:rPr>
              <a:t>2. The greater your nonverbal skills the more successful you are likely to be at influencing and deceiving others.</a:t>
            </a:r>
          </a:p>
          <a:p>
            <a:pPr eaLnBrk="1" hangingPunct="1">
              <a:buFontTx/>
              <a:buNone/>
            </a:pPr>
            <a:r>
              <a:rPr lang="en-US" dirty="0" smtClean="0">
                <a:cs typeface="Arial" charset="0"/>
              </a:rPr>
              <a:t>     In other words skilled nonverbal communicators are highly persuasive. This persuasive power can be used to help or support others or it can be used to deceive and fool.</a:t>
            </a: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smtClean="0"/>
              <a:t>The competency in non verbal communication has two benefits- </a:t>
            </a:r>
            <a:r>
              <a:rPr lang="en-US" sz="3600" i="1" dirty="0" smtClean="0"/>
              <a:t>Cont.</a:t>
            </a:r>
            <a:endParaRPr lang="en-US" sz="36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10000"/>
          </a:xfrm>
        </p:spPr>
        <p:txBody>
          <a:bodyPr rtlCol="0">
            <a:normAutofit/>
          </a:bodyPr>
          <a:lstStyle/>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To understand the functions of nonverbal messages you should look at the Integration of </a:t>
            </a:r>
            <a:r>
              <a:rPr lang="en-US" b="1" i="1" dirty="0" smtClean="0"/>
              <a:t>nonverbal &amp; verbal messages. </a:t>
            </a:r>
            <a:r>
              <a:rPr lang="en-US" i="1" dirty="0" smtClean="0"/>
              <a:t>It can be explained as: </a:t>
            </a:r>
          </a:p>
          <a:p>
            <a:pPr marL="0" indent="0" eaLnBrk="1" fontAlgn="auto" hangingPunct="1">
              <a:spcAft>
                <a:spcPts val="0"/>
              </a:spcAft>
              <a:buFont typeface="Arial" panose="020B0604020202020204" pitchFamily="34" charset="0"/>
              <a:buNone/>
              <a:defRPr/>
            </a:pPr>
            <a:endParaRPr lang="en-US" b="1" dirty="0" smtClean="0"/>
          </a:p>
          <a:p>
            <a:pPr eaLnBrk="1" fontAlgn="auto" hangingPunct="1">
              <a:spcAft>
                <a:spcPts val="0"/>
              </a:spcAft>
              <a:buFont typeface="Arial" panose="020B0604020202020204" pitchFamily="34" charset="0"/>
              <a:buChar char="•"/>
              <a:defRPr/>
            </a:pPr>
            <a:endParaRPr lang="en-US" dirty="0" smtClean="0"/>
          </a:p>
        </p:txBody>
      </p:sp>
      <p:sp>
        <p:nvSpPr>
          <p:cNvPr id="8194" name="Title 1"/>
          <p:cNvSpPr>
            <a:spLocks noGrp="1"/>
          </p:cNvSpPr>
          <p:nvPr>
            <p:ph type="title"/>
          </p:nvPr>
        </p:nvSpPr>
        <p:spPr/>
        <p:txBody>
          <a:bodyPr>
            <a:normAutofit fontScale="90000"/>
          </a:bodyPr>
          <a:lstStyle/>
          <a:p>
            <a:pPr eaLnBrk="1" hangingPunct="1"/>
            <a:r>
              <a:rPr lang="en-US" sz="4000" b="1" smtClean="0">
                <a:cs typeface="Times New Roman" pitchFamily="18" charset="0"/>
              </a:rPr>
              <a:t>The function of nonverbal messages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52400" y="1066800"/>
            <a:ext cx="8839200" cy="5486400"/>
          </a:xfrm>
        </p:spPr>
        <p:txBody>
          <a:bodyPr rtlCol="0">
            <a:normAutofit/>
          </a:bodyPr>
          <a:lstStyle/>
          <a:p>
            <a:pPr marL="609600" indent="-609600" eaLnBrk="1" fontAlgn="auto" hangingPunct="1">
              <a:spcAft>
                <a:spcPts val="0"/>
              </a:spcAft>
              <a:buFontTx/>
              <a:buNone/>
              <a:defRPr/>
            </a:pPr>
            <a:r>
              <a:rPr lang="en-US" dirty="0" smtClean="0"/>
              <a:t>1)</a:t>
            </a:r>
            <a:r>
              <a:rPr lang="en-US" b="1" dirty="0" smtClean="0"/>
              <a:t> </a:t>
            </a:r>
            <a:r>
              <a:rPr lang="en-US" dirty="0" smtClean="0">
                <a:latin typeface="Times New Roman" pitchFamily="18" charset="0"/>
                <a:cs typeface="Times New Roman" pitchFamily="18" charset="0"/>
              </a:rPr>
              <a:t>Serves to accent or emphasize( e.g. raise your voice to underscore a particular word or phrase ,bang your fist on the desk to stress your commitment)</a:t>
            </a:r>
          </a:p>
          <a:p>
            <a:pPr marL="609600" indent="-609600" eaLnBrk="1" fontAlgn="auto" hangingPunct="1">
              <a:spcAft>
                <a:spcPts val="0"/>
              </a:spcAft>
              <a:buFontTx/>
              <a:buNone/>
              <a:defRPr/>
            </a:pPr>
            <a:r>
              <a:rPr lang="en-US" dirty="0" smtClean="0">
                <a:latin typeface="Times New Roman" pitchFamily="18" charset="0"/>
                <a:cs typeface="Times New Roman" pitchFamily="18" charset="0"/>
              </a:rPr>
              <a:t>2) Complement or add hints of meaning not communicated by your verbal messages( e.g. smile while telling story to suggest that you find it funny).</a:t>
            </a:r>
          </a:p>
          <a:p>
            <a:pPr marL="609600" indent="-609600" eaLnBrk="1" fontAlgn="auto" hangingPunct="1">
              <a:spcAft>
                <a:spcPts val="0"/>
              </a:spcAft>
              <a:buFontTx/>
              <a:buNone/>
              <a:defRPr/>
            </a:pPr>
            <a:r>
              <a:rPr lang="en-US" dirty="0" smtClean="0">
                <a:latin typeface="Times New Roman" pitchFamily="18" charset="0"/>
                <a:cs typeface="Times New Roman" pitchFamily="18" charset="0"/>
              </a:rPr>
              <a:t>3) Regulate: to control or indicate your desire to control (e.g. to make a hand gesture to indicate that you want to speak).</a:t>
            </a:r>
          </a:p>
          <a:p>
            <a:pPr marL="609600" indent="-609600" eaLnBrk="1" fontAlgn="auto" hangingPunct="1">
              <a:spcAft>
                <a:spcPts val="0"/>
              </a:spcAft>
              <a:buFont typeface="Arial" panose="020B0604020202020204" pitchFamily="34" charset="0"/>
              <a:buChar char="•"/>
              <a:defRPr/>
            </a:pPr>
            <a:endParaRPr lang="en-US" b="1" dirty="0" smtClean="0"/>
          </a:p>
        </p:txBody>
      </p:sp>
      <p:sp>
        <p:nvSpPr>
          <p:cNvPr id="9218" name="Rectangle 2"/>
          <p:cNvSpPr>
            <a:spLocks noGrp="1" noChangeArrowheads="1"/>
          </p:cNvSpPr>
          <p:nvPr>
            <p:ph type="title"/>
          </p:nvPr>
        </p:nvSpPr>
        <p:spPr>
          <a:xfrm>
            <a:off x="0" y="228600"/>
            <a:ext cx="9144000" cy="762000"/>
          </a:xfrm>
        </p:spPr>
        <p:txBody>
          <a:bodyPr anchor="t">
            <a:normAutofit fontScale="90000"/>
          </a:bodyPr>
          <a:lstStyle/>
          <a:p>
            <a:pPr algn="l" eaLnBrk="1" hangingPunct="1"/>
            <a:r>
              <a:rPr lang="en-US" sz="3200" b="1" smtClean="0">
                <a:cs typeface="Times New Roman" pitchFamily="18" charset="0"/>
              </a:rPr>
              <a:t>Integration of nonverbal and verbal messages</a:t>
            </a:r>
            <a:endParaRPr lang="en-US" sz="4000" i="1" smtClean="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52400" y="1600200"/>
            <a:ext cx="8915400" cy="4525963"/>
          </a:xfrm>
        </p:spPr>
        <p:txBody>
          <a:bodyPr/>
          <a:lstStyle/>
          <a:p>
            <a:pPr eaLnBrk="1" hangingPunct="1">
              <a:buFont typeface="Arial" charset="0"/>
              <a:buNone/>
            </a:pPr>
            <a:r>
              <a:rPr lang="en-US" smtClean="0">
                <a:cs typeface="Arial" charset="0"/>
              </a:rPr>
              <a:t>4) repeat: restate the verbal messages nonverbal ( e.g. raised your eye brows , is that right?).</a:t>
            </a:r>
          </a:p>
          <a:p>
            <a:pPr eaLnBrk="1" hangingPunct="1">
              <a:buFontTx/>
              <a:buNone/>
            </a:pPr>
            <a:r>
              <a:rPr lang="en-US" smtClean="0">
                <a:cs typeface="Arial" charset="0"/>
              </a:rPr>
              <a:t>5) substitute: replace the verbal messages with nonverbal( e.g. you can signal “OK” with a hand, shake your head to indicate no ).</a:t>
            </a:r>
          </a:p>
          <a:p>
            <a:pPr eaLnBrk="1" hangingPunct="1">
              <a:buFontTx/>
              <a:buNone/>
            </a:pPr>
            <a:r>
              <a:rPr lang="en-US" smtClean="0">
                <a:cs typeface="Arial" charset="0"/>
              </a:rPr>
              <a:t>6) contradict verbal messages with nonverbal movement( e.g. crossing your fingers” when you are lying).</a:t>
            </a:r>
          </a:p>
          <a:p>
            <a:pPr eaLnBrk="1" hangingPunct="1"/>
            <a:endParaRPr lang="en-US" smtClean="0">
              <a:cs typeface="Arial" charset="0"/>
            </a:endParaRPr>
          </a:p>
        </p:txBody>
      </p:sp>
      <p:sp>
        <p:nvSpPr>
          <p:cNvPr id="10242" name="Title 1"/>
          <p:cNvSpPr>
            <a:spLocks noGrp="1"/>
          </p:cNvSpPr>
          <p:nvPr>
            <p:ph type="title"/>
          </p:nvPr>
        </p:nvSpPr>
        <p:spPr>
          <a:xfrm>
            <a:off x="0" y="274638"/>
            <a:ext cx="9067800" cy="1143000"/>
          </a:xfrm>
        </p:spPr>
        <p:txBody>
          <a:bodyPr/>
          <a:lstStyle/>
          <a:p>
            <a:pPr eaLnBrk="1" hangingPunct="1"/>
            <a:r>
              <a:rPr lang="en-US" sz="3200" b="1" smtClean="0">
                <a:cs typeface="Times New Roman" pitchFamily="18" charset="0"/>
              </a:rPr>
              <a:t>Integration of nonverbal and verbal messages- </a:t>
            </a:r>
            <a:r>
              <a:rPr lang="en-US" sz="3200" b="1" i="1" smtClean="0">
                <a:cs typeface="Times New Roman" pitchFamily="18" charset="0"/>
              </a:rPr>
              <a:t>Cont</a:t>
            </a:r>
            <a:r>
              <a:rPr lang="en-US" sz="3200" b="1" smtClean="0">
                <a:cs typeface="Times New Roman" pitchFamily="18" charset="0"/>
              </a:rPr>
              <a:t>.</a:t>
            </a:r>
            <a:endParaRPr lang="en-US" sz="3200" smtClean="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534400" cy="4953000"/>
          </a:xfrm>
        </p:spPr>
        <p:txBody>
          <a:bodyPr rtlCol="0">
            <a:normAutofit/>
          </a:bodyPr>
          <a:lstStyle/>
          <a:p>
            <a:pPr eaLnBrk="1" fontAlgn="auto" hangingPunct="1">
              <a:spcAft>
                <a:spcPts val="0"/>
              </a:spcAft>
              <a:buFontTx/>
              <a:buNone/>
              <a:defRPr/>
            </a:pPr>
            <a:r>
              <a:rPr lang="en-US" dirty="0" smtClean="0"/>
              <a:t>1.Forming and managing impression about  person body, skin color, dress eye contact… .also it reflect credibility of person likeability ,attractiveness and dominance or power . </a:t>
            </a:r>
          </a:p>
          <a:p>
            <a:pPr eaLnBrk="1" fontAlgn="auto" hangingPunct="1">
              <a:spcAft>
                <a:spcPts val="0"/>
              </a:spcAft>
              <a:buFontTx/>
              <a:buNone/>
              <a:defRPr/>
            </a:pPr>
            <a:r>
              <a:rPr lang="en-US" dirty="0" smtClean="0"/>
              <a:t>2.Forming and defining relationship ( you communicate nature of relationship) as holding hands or dressing alike .</a:t>
            </a:r>
          </a:p>
          <a:p>
            <a:pPr eaLnBrk="1" fontAlgn="auto" hangingPunct="1">
              <a:spcAft>
                <a:spcPts val="0"/>
              </a:spcAft>
              <a:buFontTx/>
              <a:buNone/>
              <a:defRPr/>
            </a:pPr>
            <a:r>
              <a:rPr lang="en-US" dirty="0" smtClean="0"/>
              <a:t>3.Structuring conversation and social interaction by nodding head toward another person giving the signal that you give this person the turn to speak.</a:t>
            </a:r>
          </a:p>
          <a:p>
            <a:pPr eaLnBrk="1" fontAlgn="auto" hangingPunct="1">
              <a:spcAft>
                <a:spcPts val="0"/>
              </a:spcAft>
              <a:buFont typeface="Arial" panose="020B0604020202020204" pitchFamily="34" charset="0"/>
              <a:buChar char="•"/>
              <a:defRPr/>
            </a:pPr>
            <a:endParaRPr lang="en-US" dirty="0" smtClean="0"/>
          </a:p>
        </p:txBody>
      </p:sp>
      <p:sp>
        <p:nvSpPr>
          <p:cNvPr id="11266" name="Title 1"/>
          <p:cNvSpPr>
            <a:spLocks noGrp="1"/>
          </p:cNvSpPr>
          <p:nvPr>
            <p:ph type="title"/>
          </p:nvPr>
        </p:nvSpPr>
        <p:spPr>
          <a:xfrm>
            <a:off x="457200" y="76200"/>
            <a:ext cx="8229600" cy="1066800"/>
          </a:xfrm>
        </p:spPr>
        <p:txBody>
          <a:bodyPr>
            <a:normAutofit fontScale="90000"/>
          </a:bodyPr>
          <a:lstStyle/>
          <a:p>
            <a:pPr eaLnBrk="1" hangingPunct="1"/>
            <a:r>
              <a:rPr lang="en-US" sz="3600" b="1" dirty="0" smtClean="0">
                <a:cs typeface="Times New Roman" pitchFamily="18" charset="0"/>
              </a:rPr>
              <a:t>Researching nonverbal communication Functions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1223</TotalTime>
  <Words>1701</Words>
  <Application>Microsoft Office PowerPoint</Application>
  <PresentationFormat>On-screen Show (4:3)</PresentationFormat>
  <Paragraphs>177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Nonverbal Messages</vt:lpstr>
      <vt:lpstr>Definition of nonverbal communication</vt:lpstr>
      <vt:lpstr>Good Body Language is Essential for Good Communication</vt:lpstr>
      <vt:lpstr>The Benefits of competency in non verbal communication</vt:lpstr>
      <vt:lpstr>The competency in non verbal communication has two benefits- Cont.</vt:lpstr>
      <vt:lpstr>The function of nonverbal messages</vt:lpstr>
      <vt:lpstr>Integration of nonverbal and verbal messages</vt:lpstr>
      <vt:lpstr>Integration of nonverbal and verbal messages- Cont.</vt:lpstr>
      <vt:lpstr>Researching nonverbal communication Functions</vt:lpstr>
      <vt:lpstr>Functions Cont….</vt:lpstr>
      <vt:lpstr>The channels of nonverbal messages.</vt:lpstr>
      <vt:lpstr>Body messages- Body movements </vt:lpstr>
      <vt:lpstr>Slide 13</vt:lpstr>
      <vt:lpstr>Slide 14</vt:lpstr>
      <vt:lpstr>Facial messages</vt:lpstr>
      <vt:lpstr>Slide 16</vt:lpstr>
      <vt:lpstr>Facial messages </vt:lpstr>
      <vt:lpstr>Facial management techniques</vt:lpstr>
      <vt:lpstr>Eye messages  </vt:lpstr>
      <vt:lpstr>Eye Messages</vt:lpstr>
      <vt:lpstr>Eye messages – Cont. </vt:lpstr>
      <vt:lpstr>Space messages ( spatial)</vt:lpstr>
      <vt:lpstr>Slide 23</vt:lpstr>
      <vt:lpstr>Slide 24</vt:lpstr>
      <vt:lpstr>Artifactual messages</vt:lpstr>
      <vt:lpstr>Touch Messages</vt:lpstr>
      <vt:lpstr>Touch Messages- Cont.</vt:lpstr>
      <vt:lpstr>Touch messages- Cont.</vt:lpstr>
      <vt:lpstr>Silence messages. </vt:lpstr>
      <vt:lpstr>Silence messages. </vt:lpstr>
      <vt:lpstr>Silence messages functions Cont…</vt:lpstr>
      <vt:lpstr>Paralanguage messages</vt:lpstr>
      <vt:lpstr>Time messages. </vt:lpstr>
      <vt:lpstr>Smell messages( olfactory communication)</vt:lpstr>
      <vt:lpstr>Culture and nonverbal messages </vt:lpstr>
      <vt:lpstr>THANK YOU</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verbal communication</dc:title>
  <dc:creator>USER</dc:creator>
  <cp:lastModifiedBy>Lec. Nabeela Jada'</cp:lastModifiedBy>
  <cp:revision>203</cp:revision>
  <dcterms:created xsi:type="dcterms:W3CDTF">2008-03-31T15:12:12Z</dcterms:created>
  <dcterms:modified xsi:type="dcterms:W3CDTF">2016-02-28T18:58:19Z</dcterms:modified>
</cp:coreProperties>
</file>