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9" r:id="rId1"/>
  </p:sldMasterIdLst>
  <p:notesMasterIdLst>
    <p:notesMasterId r:id="rId39"/>
  </p:notesMasterIdLst>
  <p:handoutMasterIdLst>
    <p:handoutMasterId r:id="rId40"/>
  </p:handoutMasterIdLst>
  <p:sldIdLst>
    <p:sldId id="285" r:id="rId2"/>
    <p:sldId id="316" r:id="rId3"/>
    <p:sldId id="312" r:id="rId4"/>
    <p:sldId id="311" r:id="rId5"/>
    <p:sldId id="257" r:id="rId6"/>
    <p:sldId id="313" r:id="rId7"/>
    <p:sldId id="258" r:id="rId8"/>
    <p:sldId id="286" r:id="rId9"/>
    <p:sldId id="259" r:id="rId10"/>
    <p:sldId id="287" r:id="rId11"/>
    <p:sldId id="260" r:id="rId12"/>
    <p:sldId id="261" r:id="rId13"/>
    <p:sldId id="262" r:id="rId14"/>
    <p:sldId id="263" r:id="rId15"/>
    <p:sldId id="288" r:id="rId16"/>
    <p:sldId id="317" r:id="rId17"/>
    <p:sldId id="324" r:id="rId18"/>
    <p:sldId id="319" r:id="rId19"/>
    <p:sldId id="290" r:id="rId20"/>
    <p:sldId id="291" r:id="rId21"/>
    <p:sldId id="320" r:id="rId22"/>
    <p:sldId id="321" r:id="rId23"/>
    <p:sldId id="264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22" r:id="rId32"/>
    <p:sldId id="300" r:id="rId33"/>
    <p:sldId id="301" r:id="rId34"/>
    <p:sldId id="302" r:id="rId35"/>
    <p:sldId id="303" r:id="rId36"/>
    <p:sldId id="265" r:id="rId37"/>
    <p:sldId id="323" r:id="rId38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 autoAdjust="0"/>
    <p:restoredTop sz="94670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A3459514-FACB-4972-A8A5-DDE09AF02B98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91FC5420-5041-47F9-919E-192BEF27943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582249-68DC-45BC-BF71-93730BFDB456}" type="slidenum">
              <a:rPr lang="ar-SA" altLang="en-US"/>
              <a:pPr/>
              <a:t>11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674BEB-326E-4975-952D-68CFEC9692A9}" type="slidenum">
              <a:rPr lang="ar-SA" altLang="en-US"/>
              <a:pPr/>
              <a:t>12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391196-799D-4C2F-985B-8A6C3158FDEF}" type="slidenum">
              <a:rPr lang="ar-SA" altLang="en-US"/>
              <a:pPr/>
              <a:t>13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E1B421-4366-4425-8708-598F172F654D}" type="slidenum">
              <a:rPr lang="ar-SA" altLang="en-US"/>
              <a:pPr/>
              <a:t>14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95FFEB-BF72-40EB-9B89-60EBA4E4B271}" type="slidenum">
              <a:rPr lang="ar-SA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DB57D7-E201-45C1-AB9E-9125F1B85185}" type="slidenum">
              <a:rPr lang="ar-SA" altLang="en-US"/>
              <a:pPr/>
              <a:t>23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740B8F-1719-4842-85FC-A1DA12BD5831}" type="slidenum">
              <a:rPr lang="ar-SA" altLang="en-US"/>
              <a:pPr/>
              <a:t>31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16148C-0EE8-40BE-9DCD-449073EA6AD2}" type="slidenum">
              <a:rPr lang="ar-SA" altLang="en-US"/>
              <a:pPr/>
              <a:t>36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169E9E-417C-4A3B-A30D-57562375B19B}" type="slidenum">
              <a:rPr lang="ar-SA" altLang="en-US"/>
              <a:pPr/>
              <a:t>5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01B647-A5C8-462C-AF56-79D47896BDF7}" type="slidenum">
              <a:rPr lang="ar-SA" altLang="en-US"/>
              <a:pPr/>
              <a:t>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20-5041-47F9-919E-192BEF279437}" type="slidenum">
              <a:rPr lang="ar-SA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38F8B1-BAF8-40E3-9EBE-0EBF06494FA7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98DE-CD26-44BD-9A75-1ECD99196ADF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D70-8111-4F76-BE18-DB113A8CF46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5742-EC1F-4280-BD9A-9631BDC55A98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E26D-2AD2-4B2D-A0C9-C11C4D0095B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65A09-FC3B-42EF-B619-7B75003A349A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55B1-04E5-4B9F-A53D-ACD7A4A1569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C9F8-003F-4DA2-ACD9-567CA298FFA2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72CC-9169-40D1-87E1-9708DEB2363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0D68-D4CD-42F8-B982-5C28AB6E7E5A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0DFF-6147-4C7C-9FCC-8163D6EBC9A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B9FAA8-5214-4C2F-A5B0-07CC5FAE59E1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41B244-125E-4B63-B552-EA8586D8917A}" type="slidenum">
              <a:rPr lang="ar-SA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143000" y="3352800"/>
            <a:ext cx="6858000" cy="914400"/>
          </a:xfrm>
        </p:spPr>
        <p:txBody>
          <a:bodyPr/>
          <a:lstStyle/>
          <a:p>
            <a:pPr algn="ctr" eaLnBrk="1" hangingPunct="1"/>
            <a:r>
              <a:rPr lang="en-US" alt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Conversation Messages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9144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cs typeface="Arial" charset="0"/>
              </a:rPr>
              <a:t>Chapter 8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F1601A-6961-4F54-B8CB-4B369D831AEC}" type="slidenum">
              <a:rPr lang="ar-SA" altLang="en-US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27114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990600"/>
            <a:ext cx="206216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Channels of Communication.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594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Phatic communication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the “How are you and “ Nice weather” category of greeting messages that maintain rapport and friendly relationships.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primarily social to open channel of communication rather than to communicate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information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another person is willing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Phatic communication tells us the normal expected, and accepted rules of interaction will be in effect.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5A2C2F-B578-4314-89ED-3605C2E5CF57}" type="slidenum">
              <a:rPr lang="ar-SA" altLang="en-US">
                <a:solidFill>
                  <a:schemeClr val="tx1"/>
                </a:solidFill>
              </a:rPr>
              <a:pPr/>
              <a:t>10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t"/>
          <a:lstStyle/>
          <a:p>
            <a:pPr algn="ctr" eaLnBrk="1" hangingPunct="1"/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Preview Future Messages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Feedforward messages frequently preview other messages such as: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Preview the content:  e.g. (I am afraid I have bad news for you)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Preview the importance (listen to this before you make a move….)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Preview the form or style (I will tell  you all the gory[unpleasant] details).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Preview the positive or negative quality (you are not going to like this, but here is what l heard)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C16379-54F6-498C-A9F6-A6FE6612746C}" type="slidenum">
              <a:rPr lang="ar-SA" altLang="en-US">
                <a:solidFill>
                  <a:schemeClr val="tx1"/>
                </a:solidFill>
              </a:rPr>
              <a:pPr/>
              <a:t>11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en-US" altLang="en-US" sz="3600" b="1" dirty="0" err="1" smtClean="0">
                <a:latin typeface="Times New Roman" pitchFamily="18" charset="0"/>
                <a:cs typeface="Times New Roman" pitchFamily="18" charset="0"/>
              </a:rPr>
              <a:t>Altercast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4787900"/>
          </a:xfrm>
        </p:spPr>
        <p:txBody>
          <a:bodyPr rtlCol="0">
            <a:normAutofit fontScale="92500" lnSpcReduction="2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often used to place some one in specific role and to request that he\she respond to you in terms of this assumed role.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ask your friend” as an advertising executive, what would you think of corrective advertising?”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ask your friend to respond from a particular point of view.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07FA47-3658-4E29-A55E-5C67A7A0209E}" type="slidenum">
              <a:rPr lang="ar-SA" altLang="en-US">
                <a:solidFill>
                  <a:schemeClr val="tx1"/>
                </a:solidFill>
              </a:rPr>
              <a:pPr/>
              <a:t>12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anchor="t"/>
          <a:lstStyle/>
          <a:p>
            <a:pPr algn="ctr" eaLnBrk="1" hangingPunct="1"/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Disclaim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807075"/>
          </a:xfrm>
        </p:spPr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Disclaimer is a statement that aims to ensure that your messages will be understood and will not reflect negatively on you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fear that your listener will think your   comments is inappropriate or that may rush to judge you without hearing your full account.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such cases you may use some form of disclaimer and say:</a:t>
            </a:r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This may not be the place to say this but…… </a:t>
            </a:r>
          </a:p>
          <a:p>
            <a:pPr marL="457200" indent="-4572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e.g. just hear me before you hang up.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D2EA5-A900-499D-802C-818E5A048AF7}" type="slidenum">
              <a:rPr lang="ar-SA" altLang="en-US">
                <a:solidFill>
                  <a:schemeClr val="tx1"/>
                </a:solidFill>
              </a:rPr>
              <a:pPr/>
              <a:t>13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914400"/>
          </a:xfrm>
        </p:spPr>
        <p:txBody>
          <a:bodyPr anchor="t"/>
          <a:lstStyle/>
          <a:p>
            <a:pPr algn="ctr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Step 3: Business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conducted through exchanges of speakers and listener role (focus of the conversation 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is a good word for this stage because the term emphasizes that: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conversations are goal directed. There are purposes that should be fulfilled: learn, relate, play, help..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all kinds of interactions, you talk about all details.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culture has its own conversational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taboos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:conversation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topics or language that should be avoided according to the culture ( politics topic).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 business of conversation is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Gossip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Gossip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asocial talk that involve making evaluation about a person who is not present during the conversation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040B99-3B0C-4665-9BAD-BC2BAEE0A8B8}" type="slidenum">
              <a:rPr lang="ar-SA" altLang="en-US">
                <a:solidFill>
                  <a:schemeClr val="tx1"/>
                </a:solidFill>
              </a:rPr>
              <a:pPr/>
              <a:t>14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0600"/>
          </a:xfrm>
        </p:spPr>
        <p:txBody>
          <a:bodyPr anchor="t"/>
          <a:lstStyle/>
          <a:p>
            <a:pPr algn="ctr"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 Step 4: Feedback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It is the reverse of the feed forward  step.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During this step you reflect back on the conversation and be sure that the business is completed.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Feedback tells the speakers that effect he/she is having on the listener. Based on that you can change, adjust, or modify the content and form of messages.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There are many forms of feedback, verbal and nonverbal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E.g., a frown, or a smile, a yea, a pat on the back, a punch in the mouth …etc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035880-7A7F-4FF4-A38A-A68A7FAB5991}" type="slidenum">
              <a:rPr lang="ar-SA" altLang="en-US">
                <a:solidFill>
                  <a:schemeClr val="tx1"/>
                </a:solidFill>
              </a:rPr>
              <a:pPr/>
              <a:t>15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5800"/>
          </a:xfrm>
        </p:spPr>
        <p:txBody>
          <a:bodyPr anchor="t"/>
          <a:lstStyle/>
          <a:p>
            <a:pPr algn="ctr" eaLnBrk="1" hangingPunct="1"/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Five dimensions of feedback</a:t>
            </a:r>
            <a:endParaRPr lang="ar-JO" altLang="en-US" sz="3600" b="1" dirty="0" smtClean="0">
              <a:latin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603567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arenR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(smiles, head nods), your message is well received;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 frown, puzzled look), tells the speaker that something going wrong. 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arenR"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 focused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you are sweet) 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 focused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“can you repeat that phone number”.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arenR"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which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effective feedback,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longer you wait to praise or punish the less effect it will have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ar-JO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Conversation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5622B1-33D8-4D91-AF3C-BD876241D408}" type="slidenum">
              <a:rPr lang="ar-SA" altLang="en-US">
                <a:solidFill>
                  <a:srgbClr val="7B9899"/>
                </a:solidFill>
              </a:rPr>
              <a:pPr/>
              <a:t>16</a:t>
            </a:fld>
            <a:endParaRPr lang="en-US" altLang="en-US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5400" b="1" dirty="0" smtClean="0">
                <a:latin typeface="Times New Roman" pitchFamily="18" charset="0"/>
                <a:cs typeface="Times New Roman" pitchFamily="18" charset="0"/>
              </a:rPr>
              <a:t>Five dimensions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None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low monitored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spontaneous and totally honest;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monitored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specific feedback, careful constructed response.</a:t>
            </a:r>
          </a:p>
          <a:p>
            <a:pPr marL="514350" indent="-514350">
              <a:lnSpc>
                <a:spcPct val="80000"/>
              </a:lnSpc>
              <a:buNone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encourage others 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feedback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evaluative, and judge another’s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E26D-2AD2-4B2D-A0C9-C11C4D0095B3}" type="slidenum">
              <a:rPr lang="ar-SA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 anchor="t"/>
          <a:lstStyle/>
          <a:p>
            <a:pPr algn="ctr"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Step five :Closing</a:t>
            </a:r>
            <a:endParaRPr lang="en-US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729163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It’s the opposite of first step. </a:t>
            </a:r>
          </a:p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It is the goodbye.</a:t>
            </a:r>
          </a:p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Express your pleasure . “well, it was good talking with you”</a:t>
            </a:r>
          </a:p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Summarize.</a:t>
            </a:r>
          </a:p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Use verbal &amp; nonverbal.</a:t>
            </a:r>
          </a:p>
          <a:p>
            <a:pPr eaLnBrk="1" hangingPunct="1"/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2A5F-CD6F-4EE6-A472-6D2402A38159}" type="slidenum">
              <a:rPr lang="ar-SA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Repairing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73087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At certain times it’s necessary to repair a conversation that has hit a snag. If you said something wrong its irreversible.</a:t>
            </a:r>
          </a:p>
          <a:p>
            <a:pPr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So you may try to account for it, and the most common way to do this  is with an 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EXCUSE</a:t>
            </a:r>
          </a:p>
          <a:p>
            <a:pPr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 e.g. when you do something that others will view negatively, an excuse is said in order to justify your performance </a:t>
            </a:r>
          </a:p>
          <a:p>
            <a:pPr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Ideally the excuse lessens the negative impact of the message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A8F0FC-52B7-434C-B9F3-D20208CC3A90}" type="slidenum">
              <a:rPr lang="ar-SA" altLang="en-US">
                <a:solidFill>
                  <a:schemeClr val="tx1"/>
                </a:solidFill>
              </a:rPr>
              <a:pPr/>
              <a:t>19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</a:p>
        </p:txBody>
      </p:sp>
      <p:pic>
        <p:nvPicPr>
          <p:cNvPr id="512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0" y="3100388"/>
            <a:ext cx="4035425" cy="3730625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31DC-BE74-4129-BB4F-987B8B467E62}" type="slidenum">
              <a:rPr lang="ar-SA"/>
              <a:pPr/>
              <a:t>2</a:t>
            </a:fld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382713"/>
            <a:ext cx="90138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Mostly conversation take place face-to-face; this is the type of interaction that properly comes to mind when you think of conversation.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Motive  for excuse making. Or in other word ;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you need such an excuse !?:</a:t>
            </a:r>
            <a:b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410200"/>
          </a:xfrm>
        </p:spPr>
        <p:txBody>
          <a:bodyPr rtlCol="0">
            <a:noAutofit/>
          </a:bodyPr>
          <a:lstStyle/>
          <a:p>
            <a:pPr marL="0" indent="0" rt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maintain self-esteem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project a positive image to yourself and to others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stress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negative reaction to your performance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maintain effective interpersonal relationships e.g. “please forgive me; I’m really exhausted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D8591-324F-45A8-AE8C-3CE25A2EC154}" type="slidenum">
              <a:rPr lang="ar-SA" altLang="en-US">
                <a:solidFill>
                  <a:schemeClr val="tx1"/>
                </a:solidFill>
              </a:rPr>
              <a:pPr/>
              <a:t>20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/>
          <a:lstStyle/>
          <a:p>
            <a:pPr algn="ctr"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 Types of excuses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729163"/>
          </a:xfrm>
        </p:spPr>
        <p:txBody>
          <a:bodyPr/>
          <a:lstStyle/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Deny that you did what you are accused of:</a:t>
            </a:r>
            <a:r>
              <a:rPr lang="en-US" altLang="en-US" sz="3200" b="1" i="1" smtClean="0">
                <a:latin typeface="Times New Roman" pitchFamily="18" charset="0"/>
                <a:cs typeface="Times New Roman" pitchFamily="18" charset="0"/>
              </a:rPr>
              <a:t>(I didn't do it).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You admit to doing it, but you claim that the offense was not really so bad or that there is justification for it “ </a:t>
            </a:r>
            <a:r>
              <a:rPr lang="en-US" altLang="en-US" sz="3200" b="1" i="1" smtClean="0">
                <a:latin typeface="Times New Roman" pitchFamily="18" charset="0"/>
                <a:cs typeface="Times New Roman" pitchFamily="18" charset="0"/>
              </a:rPr>
              <a:t>It wasn't so bad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 eaLnBrk="1" hangingPunct="1">
              <a:buFont typeface="Calibri Light" pitchFamily="34" charset="0"/>
              <a:buAutoNum type="arabicPeriod"/>
            </a:pP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You claim that extenuating circumstances account for the behavior “yes but”. </a:t>
            </a:r>
            <a:r>
              <a:rPr lang="en-US" altLang="en-US" sz="3200" b="1" i="1" smtClean="0">
                <a:latin typeface="Times New Roman" pitchFamily="18" charset="0"/>
                <a:cs typeface="Times New Roman" pitchFamily="18" charset="0"/>
              </a:rPr>
              <a:t>I was too upset to think clearly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BDAE-A515-4D67-8621-9E3A3E1D6A3A}" type="slidenum">
              <a:rPr lang="ar-SA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</p:spPr>
        <p:txBody>
          <a:bodyPr anchor="t"/>
          <a:lstStyle/>
          <a:p>
            <a:pPr algn="ctr"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Good excuses contain 5 elements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784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really see the problem and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partner feeling are legitimate and justify.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issue or neglect the partner feeling.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your responsibility for doing what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you do.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qualifying responsibility (I am sorry if I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did any thing wrong).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it  clear that you are unhappy with your self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doing what you do.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forgiveness, be specific.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clear that this will never happen again.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CA136-5EC9-494F-9427-E6F165953CED}" type="slidenum">
              <a:rPr lang="ar-SA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 anchor="t"/>
          <a:lstStyle/>
          <a:p>
            <a:pPr algn="ctr"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Effective conversation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915400" cy="5033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Effective conversation is characterized by three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principles: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Dialogic</a:t>
            </a:r>
          </a:p>
          <a:p>
            <a:pPr marL="857250" indent="-85725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Reciprocal</a:t>
            </a:r>
          </a:p>
          <a:p>
            <a:pPr marL="857250" indent="-85725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EC87B8-5AC4-43F1-B68B-06FA41B9CDA8}" type="slidenum">
              <a:rPr lang="ar-SA" altLang="en-US">
                <a:solidFill>
                  <a:schemeClr val="tx1"/>
                </a:solidFill>
              </a:rPr>
              <a:pPr/>
              <a:t>23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625475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 Effective conversation 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Dialogic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52400" y="1219200"/>
            <a:ext cx="8839200" cy="5638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more than simple conversation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conversation in which there is genuine two-way interaction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dialog each person is both speaker and listener, sender and receiver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is conversation in which there is deep concern for the other person and for the relationship between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dialogic interaction you respect the other person enough to allow that person to make his or her choices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A2DA4E-8255-4079-B4EF-0FC06602C69A}" type="slidenum">
              <a:rPr lang="ar-SA" altLang="en-US">
                <a:solidFill>
                  <a:schemeClr val="tx1"/>
                </a:solidFill>
              </a:rPr>
              <a:pPr/>
              <a:t>24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672E3-DB62-4FFB-A909-12E5E98EAF43}" type="slidenum">
              <a:rPr lang="ar-SA" altLang="en-US">
                <a:solidFill>
                  <a:schemeClr val="tx1"/>
                </a:solidFill>
              </a:rPr>
              <a:pPr/>
              <a:t>25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8763000" cy="5181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Objectives of dialogue are: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Mutual understanding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Supportiveness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empathy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3FEB7D-41AF-4226-8C66-9A8322C69255}" type="slidenum">
              <a:rPr lang="ar-SA" altLang="en-US">
                <a:solidFill>
                  <a:schemeClr val="tx1"/>
                </a:solidFill>
              </a:rPr>
              <a:pPr/>
              <a:t>26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9144000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dialogic communicator avoids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criticism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personal judgments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Dysfunctional communication but keep the channels open by displaying willingness to listen.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manipulate the conversation to try to get you to say something positive about them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B5A4BE-815A-45A4-A47E-A7822A4C9A1A}" type="slidenum">
              <a:rPr lang="ar-SA" altLang="en-US">
                <a:solidFill>
                  <a:schemeClr val="tx1"/>
                </a:solidFill>
              </a:rPr>
              <a:pPr/>
              <a:t>27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533400" y="609600"/>
            <a:ext cx="8610600" cy="62484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Monologue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opposite of dialogic communication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communication in which one person speaks and the other listens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real interaction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participants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monologic communicator is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only 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own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real concern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listener’s feeling or attitudes.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6200" y="365125"/>
            <a:ext cx="9067800" cy="625475"/>
          </a:xfrm>
        </p:spPr>
        <p:txBody>
          <a:bodyPr anchor="t"/>
          <a:lstStyle/>
          <a:p>
            <a:pPr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The monologic communicator frequently use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426075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Char char=""/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Negative criticism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Negative judgment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Dysfunctional communication patterns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Rarely demonstrate that he understand you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They give no cues that they are listening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They wouldn’t request clarification of your ideas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They manipulate the conversation to lead you to say positive things about them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They secure agreement with their beliefs or values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Font typeface="Wingdings 3" pitchFamily="18" charset="2"/>
              <a:buChar char=""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AC913E-7F63-43C7-918A-49D539AD43D7}" type="slidenum">
              <a:rPr lang="ar-SA" altLang="en-US">
                <a:solidFill>
                  <a:schemeClr val="tx1"/>
                </a:solidFill>
              </a:rPr>
              <a:pPr/>
              <a:t>28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9275"/>
          </a:xfrm>
        </p:spPr>
        <p:txBody>
          <a:bodyPr anchor="t"/>
          <a:lstStyle/>
          <a:p>
            <a:pPr algn="ctr"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II- Effective Conversation Is Reciprocal</a:t>
            </a:r>
          </a:p>
        </p:txBody>
      </p:sp>
      <p:sp>
        <p:nvSpPr>
          <p:cNvPr id="4403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Conversational turns—the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(or maintaining) of the speaker or listener role during the conversation.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 a wide variety of verbal and nonverbal cues to signal conversation turns</a:t>
            </a: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D6FF5D-0BA8-44DB-89B1-54531F82B61A}" type="slidenum">
              <a:rPr lang="ar-SA" altLang="en-US">
                <a:solidFill>
                  <a:schemeClr val="tx1"/>
                </a:solidFill>
              </a:rPr>
              <a:pPr/>
              <a:t>29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912813"/>
          </a:xfrm>
        </p:spPr>
        <p:txBody>
          <a:bodyPr anchor="t"/>
          <a:lstStyle/>
          <a:p>
            <a:pPr algn="ctr" eaLnBrk="1" hangingPunct="1"/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Introduction Cont…. </a:t>
            </a:r>
            <a:endParaRPr lang="en-US" altLang="en-US" b="1" dirty="0" smtClean="0">
              <a:cs typeface="Times New Roman" pitchFamily="18" charset="0"/>
            </a:endParaRPr>
          </a:p>
        </p:txBody>
      </p:sp>
      <p:sp>
        <p:nvSpPr>
          <p:cNvPr id="15365" name="Content Placeholder 4"/>
          <p:cNvSpPr>
            <a:spLocks noGrp="1"/>
          </p:cNvSpPr>
          <p:nvPr>
            <p:ph sz="quarter" idx="2"/>
          </p:nvPr>
        </p:nvSpPr>
        <p:spPr>
          <a:xfrm>
            <a:off x="0" y="1444625"/>
            <a:ext cx="6019800" cy="5413375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SzPct val="80000"/>
              <a:buFont typeface="Lucida Sans Unicode" panose="020B0602030504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 much conversation takes place online. </a:t>
            </a:r>
          </a:p>
          <a:p>
            <a:pPr marL="0" indent="0" eaLnBrk="1" fontAlgn="auto" hangingPunct="1"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SzPct val="80000"/>
              <a:buFont typeface="Lucida Sans Unicode" panose="020B0602030504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communication is becoming a part of people’s experience worldwide</a:t>
            </a:r>
            <a:r>
              <a:rPr lang="en-US" b="1" dirty="0" smtClean="0"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US" b="1" dirty="0" smtClean="0">
              <a:cs typeface="Arial" panose="020B060402020202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SzPct val="80000"/>
              <a:buFont typeface="Lucida Sans Unicode" panose="020B0602030504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communication are important personally, socially, and professionally   </a:t>
            </a:r>
          </a:p>
          <a:p>
            <a:pPr marL="342900" indent="-342900" eaLnBrk="1" fontAlgn="auto" hangingPunct="1">
              <a:spcAft>
                <a:spcPts val="0"/>
              </a:spcAft>
              <a:buSzPct val="80000"/>
              <a:buFont typeface="Lucida Sans Unicode" panose="020B0602030504020204" pitchFamily="34" charset="0"/>
              <a:buChar char="•"/>
              <a:defRPr/>
            </a:pPr>
            <a:endParaRPr lang="en-US" b="1" dirty="0" smtClean="0">
              <a:cs typeface="Arial" panose="020B0604020202020204" pitchFamily="34" charset="0"/>
            </a:endParaRP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24600" y="3011487"/>
            <a:ext cx="2819400" cy="3846513"/>
          </a:xfrm>
          <a:noFill/>
        </p:spPr>
      </p:pic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F819D6-95E8-4790-A169-5E1692698E25}" type="slidenum">
              <a:rPr lang="ar-SA" altLang="en-US">
                <a:solidFill>
                  <a:schemeClr val="tx1"/>
                </a:solidFill>
              </a:rPr>
              <a:pPr/>
              <a:t>3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 cues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033963"/>
          </a:xfrm>
        </p:spPr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 speaker you regulate the conversation through two major types of cues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Turn-maintaining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—enable you maintain the role of speaker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inhale breathing to show that you have more to say . or vocalizing pauses : “umm”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yielding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cues: tell the listener you are near to finish &amp; want to exchange role.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6F5CBF-76E3-4F33-8438-DC89F4D93A42}" type="slidenum">
              <a:rPr lang="ar-SA" altLang="en-US">
                <a:solidFill>
                  <a:schemeClr val="tx1"/>
                </a:solidFill>
              </a:rPr>
              <a:pPr/>
              <a:t>30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9275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 Listener cues</a:t>
            </a:r>
            <a:endParaRPr lang="ar-JO" altLang="en-US" sz="3600" b="1" smtClean="0"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143000"/>
            <a:ext cx="8504238" cy="5715000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Turn-requesting.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Tell the speaker that you would like to take a turn to speak( opening eyes or mouth).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Turn –denying cues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: have nothing to say ( avoid eye contact). 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Back channeling cues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you communicate various meanings back to the speaker ( can indicate your agreement or disagreement). 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Pace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( ask speaker to slow down ). 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Clarification-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- a puzzled facial expression (you need something clarified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Interruption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( tells the speaker you are listening and is involved).</a:t>
            </a:r>
          </a:p>
        </p:txBody>
      </p:sp>
      <p:sp>
        <p:nvSpPr>
          <p:cNvPr id="4301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FFFFFF"/>
                </a:solidFill>
                <a:latin typeface="Arial" charset="0"/>
                <a:cs typeface="Arial" charset="0"/>
              </a:rPr>
              <a:t>Conversation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F5C60-5F74-4291-B546-EBDD1BD8FD58}" type="slidenum">
              <a:rPr lang="ar-SA" altLang="en-US">
                <a:solidFill>
                  <a:srgbClr val="7B9899"/>
                </a:solidFill>
              </a:rPr>
              <a:pPr/>
              <a:t>31</a:t>
            </a:fld>
            <a:endParaRPr lang="en-US" altLang="en-US">
              <a:solidFill>
                <a:srgbClr val="7B98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006475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Interruption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can serve a variety of specific functions: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change topic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correct the speaker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seek information or clarification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introduce essential information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end the conversation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4180C-E551-4987-8A56-0D88E35E6EC3}" type="slidenum">
              <a:rPr lang="ar-SA" altLang="en-US">
                <a:solidFill>
                  <a:schemeClr val="tx1"/>
                </a:solidFill>
              </a:rPr>
              <a:pPr/>
              <a:t>32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 anchor="t"/>
          <a:lstStyle/>
          <a:p>
            <a:pPr algn="ctr"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III- Effective  Conversation Involves Power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/>
            <a:endParaRPr lang="en-US" altLang="en-US" sz="32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Most times you’ll want to express yourself with powerful messages</a:t>
            </a:r>
          </a:p>
          <a:p>
            <a:pPr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 Generally research finds that men use more powerful language forms than women </a:t>
            </a:r>
          </a:p>
          <a:p>
            <a:pPr eaLnBrk="1" hangingPunct="1"/>
            <a:endParaRPr lang="en-US" alt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86B141-BDB1-4A23-953D-9157BCCD72AA}" type="slidenum">
              <a:rPr lang="ar-SA" altLang="en-US">
                <a:solidFill>
                  <a:schemeClr val="tx1"/>
                </a:solidFill>
              </a:rPr>
              <a:pPr/>
              <a:t>33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1675"/>
          </a:xfrm>
        </p:spPr>
        <p:txBody>
          <a:bodyPr anchor="t"/>
          <a:lstStyle/>
          <a:p>
            <a:pPr algn="ctr"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Characteristics of powerless speech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953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Hesitation make  the speaker sound unprepared and uncertain</a:t>
            </a:r>
          </a:p>
          <a:p>
            <a:pPr eaLnBrk="1" hangingPunct="1"/>
            <a:endParaRPr lang="en-US" alt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Too many intensifiers make you monotonous (repetitive) and don’t allow you to stress what  you want to emphasize. E.g. really, this was the greatest</a:t>
            </a:r>
          </a:p>
          <a:p>
            <a:pPr eaLnBrk="1" hangingPunct="1"/>
            <a:endParaRPr lang="en-US" alt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Disqualifiers signal a lack of competence and feeling uncertainty. E.g. I didn’t read the entire article, but….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40D085-7020-4676-BDCA-F96093746335}" type="slidenum">
              <a:rPr lang="ar-SA" altLang="en-US">
                <a:solidFill>
                  <a:schemeClr val="tx1"/>
                </a:solidFill>
              </a:rPr>
              <a:pPr/>
              <a:t>34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9275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powerless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speech-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91200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Char char=""/>
            </a:pPr>
            <a:endParaRPr lang="en-US" altLang="en-US" sz="3200" b="1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Tag questions: Ask for another’s agreement and therefore may signal your need for agreement—and your uncertainty. That was great movie, wasn’t it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Self-critical statement signal a lack of confidence and make public your own inadequacies. E.g. I’m not very good at this 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Slang and vulgar language signal low special class and hence little power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F52779-5C01-4B91-83AE-D0602706F459}" type="slidenum">
              <a:rPr lang="ar-SA" altLang="en-US">
                <a:solidFill>
                  <a:schemeClr val="tx1"/>
                </a:solidFill>
              </a:rPr>
              <a:pPr/>
              <a:t>35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701675"/>
          </a:xfrm>
        </p:spPr>
        <p:txBody>
          <a:bodyPr anchor="t"/>
          <a:lstStyle/>
          <a:p>
            <a:pPr eaLnBrk="1" hangingPunct="1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 Some things you might do to enhance your power:</a:t>
            </a:r>
            <a:endParaRPr lang="en-US" alt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991600" cy="5273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self-manipulation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 slowly and deliberately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facial expression and gestures as appropriate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chairs you can get in and out of easily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communicate dominance with your handshake, exert more pressure than usual and hold the grip a little bit longer than normal.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consistent packaging : in other words be careful that your verbal and non- verbal message do not contradict each other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376605-5C05-4A39-8F02-792A4966E2BB}" type="slidenum">
              <a:rPr lang="ar-SA" altLang="en-US">
                <a:solidFill>
                  <a:schemeClr val="tx1"/>
                </a:solidFill>
              </a:rPr>
              <a:pPr/>
              <a:t>36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867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 smtClean="0">
                <a:latin typeface="Algerian" pitchFamily="82" charset="0"/>
              </a:rPr>
              <a:t>THANK YOU</a:t>
            </a:r>
            <a:endParaRPr lang="en-US" sz="9600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E26D-2AD2-4B2D-A0C9-C11C4D0095B3}" type="slidenum">
              <a:rPr lang="ar-SA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Times New Roman" pitchFamily="18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4638"/>
            <a:ext cx="9013825" cy="6583362"/>
          </a:xfrm>
          <a:noFill/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45BD43-533E-4172-999E-9926A090F15C}" type="slidenum">
              <a:rPr lang="ar-SA" altLang="en-US">
                <a:solidFill>
                  <a:schemeClr val="tx1"/>
                </a:solidFill>
              </a:rPr>
              <a:pPr/>
              <a:t>4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The process of conversation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2850" cy="4267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basic steps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 forward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usiness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eedback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losing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1A5513-D7CC-40A5-8485-40862E178533}" type="slidenum">
              <a:rPr lang="ar-SA" altLang="en-US">
                <a:solidFill>
                  <a:schemeClr val="tx1"/>
                </a:solidFill>
              </a:rPr>
              <a:pPr/>
              <a:t>5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Times New Roman" pitchFamily="18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4CA945-1C4E-48D8-B96D-6E72E5BF3F5E}" type="slidenum">
              <a:rPr lang="ar-SA" altLang="en-US">
                <a:solidFill>
                  <a:schemeClr val="tx1"/>
                </a:solidFill>
              </a:rPr>
              <a:pPr/>
              <a:t>6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71600"/>
          </a:xfrm>
        </p:spPr>
        <p:txBody>
          <a:bodyPr anchor="t"/>
          <a:lstStyle/>
          <a:p>
            <a:pPr algn="ctr" eaLnBrk="1" hangingPunct="1"/>
            <a:r>
              <a:rPr lang="en-US" altLang="en-US" sz="4000" b="1" smtClean="0">
                <a:latin typeface="Times New Roman" pitchFamily="18" charset="0"/>
                <a:cs typeface="Times New Roman" pitchFamily="18" charset="0"/>
              </a:rPr>
              <a:t>Step 1: Opening</a:t>
            </a:r>
            <a:br>
              <a:rPr lang="en-US" altLang="en-US" sz="4000" b="1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587375" y="2057400"/>
            <a:ext cx="8556625" cy="4648200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open conversation, usually with some verbal or non verbal greeting such as “hi”, ”how are you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greeting tell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are accessible, and available to them for conversation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maintain the relationships.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620000" y="5181600"/>
            <a:ext cx="1296848" cy="1446484"/>
          </a:xfrm>
          <a:noFill/>
        </p:spPr>
      </p:pic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4E24AF-617E-4000-A7D7-BF1C34246F41}" type="slidenum">
              <a:rPr lang="ar-SA" altLang="en-US">
                <a:solidFill>
                  <a:schemeClr val="tx1"/>
                </a:solidFill>
              </a:rPr>
              <a:pPr/>
              <a:t>7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Feedforward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54663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that is sent before a regular message telling the listener something about what is to follow.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essages that are prefatory (</a:t>
            </a:r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تمهيدا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more central messages.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give a  person a general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 of what the conversation will focus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</a:p>
          <a:p>
            <a:pPr marL="822960" lvl="1" indent="-457200"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did you know that my family is going for a holiday? </a:t>
            </a:r>
          </a:p>
          <a:p>
            <a:pPr marL="822960" lvl="1" indent="-457200">
              <a:buFont typeface="Wingdings" pitchFamily="2" charset="2"/>
              <a:buChar char="v"/>
              <a:defRPr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to tell you some thing about what happened yesterday 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AEC39A-DFC2-418C-BB77-C1D35105809A}" type="slidenum">
              <a:rPr lang="ar-SA" altLang="en-US">
                <a:solidFill>
                  <a:schemeClr val="tx1"/>
                </a:solidFill>
              </a:rPr>
              <a:pPr/>
              <a:t>8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 anchor="t"/>
          <a:lstStyle/>
          <a:p>
            <a:pPr algn="ctr"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Step2: Feedforward- </a:t>
            </a:r>
            <a:r>
              <a:rPr lang="en-US" altLang="en-US" sz="3600" b="1" i="1" smtClean="0">
                <a:latin typeface="Times New Roman" pitchFamily="18" charset="0"/>
                <a:cs typeface="Times New Roman" pitchFamily="18" charset="0"/>
              </a:rPr>
              <a:t>Cont</a:t>
            </a:r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smtClean="0">
              <a:cs typeface="Times New Roman" pitchFamily="18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greeting ,you can accomplish a great deal with feedforward, for example you can: </a:t>
            </a:r>
          </a:p>
          <a:p>
            <a:pPr marL="742950" indent="-7429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channels of communication</a:t>
            </a:r>
          </a:p>
          <a:p>
            <a:pPr marL="742950" indent="-7429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Preview the message</a:t>
            </a:r>
          </a:p>
          <a:p>
            <a:pPr marL="742950" indent="-7429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Altercast</a:t>
            </a:r>
          </a:p>
          <a:p>
            <a:pPr marL="742950" indent="-7429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Disclaim. 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A4B2E6-2894-4103-91CF-D8FAD6D514B1}" type="slidenum">
              <a:rPr lang="ar-SA" altLang="en-US">
                <a:solidFill>
                  <a:schemeClr val="tx1"/>
                </a:solidFill>
              </a:rPr>
              <a:pPr/>
              <a:t>9</a:t>
            </a:fld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1246</TotalTime>
  <Words>1956</Words>
  <Application>Microsoft Office PowerPoint</Application>
  <PresentationFormat>On-screen Show (4:3)</PresentationFormat>
  <Paragraphs>295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Conversation Messages</vt:lpstr>
      <vt:lpstr> Introduction </vt:lpstr>
      <vt:lpstr>Introduction Cont…. </vt:lpstr>
      <vt:lpstr>Slide 4</vt:lpstr>
      <vt:lpstr> The process of conversation</vt:lpstr>
      <vt:lpstr>Slide 6</vt:lpstr>
      <vt:lpstr>Step 1: Opening </vt:lpstr>
      <vt:lpstr>Step2: Feedforward  </vt:lpstr>
      <vt:lpstr>Step2: Feedforward- Cont.</vt:lpstr>
      <vt:lpstr>Open the Channels of Communication. </vt:lpstr>
      <vt:lpstr>Preview Future Messages</vt:lpstr>
      <vt:lpstr>Altercast </vt:lpstr>
      <vt:lpstr>Disclaim</vt:lpstr>
      <vt:lpstr> Step 3: Business</vt:lpstr>
      <vt:lpstr> Step 4: Feedback</vt:lpstr>
      <vt:lpstr>Five dimensions of feedback</vt:lpstr>
      <vt:lpstr>Five dimensions Cont….</vt:lpstr>
      <vt:lpstr>Step five :Closing</vt:lpstr>
      <vt:lpstr>Repairing </vt:lpstr>
      <vt:lpstr>Motive  for excuse making. Or in other word ;why you need such an excuse !?: </vt:lpstr>
      <vt:lpstr> Types of excuses</vt:lpstr>
      <vt:lpstr>Good excuses contain 5 elements</vt:lpstr>
      <vt:lpstr>Effective conversation</vt:lpstr>
      <vt:lpstr>I- Effective conversation is Dialogic </vt:lpstr>
      <vt:lpstr>Slide 25</vt:lpstr>
      <vt:lpstr>Slide 26</vt:lpstr>
      <vt:lpstr>Slide 27</vt:lpstr>
      <vt:lpstr> The monologic communicator frequently use</vt:lpstr>
      <vt:lpstr>II- Effective Conversation Is Reciprocal</vt:lpstr>
      <vt:lpstr>Speaker cues </vt:lpstr>
      <vt:lpstr> Listener cues</vt:lpstr>
      <vt:lpstr>  Interruption can serve a variety of specific functions:</vt:lpstr>
      <vt:lpstr>III- Effective  Conversation Involves Power</vt:lpstr>
      <vt:lpstr>Characteristics of powerless speech</vt:lpstr>
      <vt:lpstr>Characteristics of powerless speech- cont. </vt:lpstr>
      <vt:lpstr> Some things you might do to enhance your power:</vt:lpstr>
      <vt:lpstr>THANK YOU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messages</dc:title>
  <dc:creator>USER</dc:creator>
  <cp:lastModifiedBy>Lec. Nabeela Jada'</cp:lastModifiedBy>
  <cp:revision>174</cp:revision>
  <dcterms:created xsi:type="dcterms:W3CDTF">2008-04-08T16:52:17Z</dcterms:created>
  <dcterms:modified xsi:type="dcterms:W3CDTF">2016-03-13T21:31:49Z</dcterms:modified>
</cp:coreProperties>
</file>