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9" r:id="rId1"/>
  </p:sldMasterIdLst>
  <p:notesMasterIdLst>
    <p:notesMasterId r:id="rId29"/>
  </p:notesMasterIdLst>
  <p:sldIdLst>
    <p:sldId id="283" r:id="rId2"/>
    <p:sldId id="257" r:id="rId3"/>
    <p:sldId id="258" r:id="rId4"/>
    <p:sldId id="282" r:id="rId5"/>
    <p:sldId id="259" r:id="rId6"/>
    <p:sldId id="281" r:id="rId7"/>
    <p:sldId id="261" r:id="rId8"/>
    <p:sldId id="262" r:id="rId9"/>
    <p:sldId id="263" r:id="rId10"/>
    <p:sldId id="264" r:id="rId11"/>
    <p:sldId id="265" r:id="rId12"/>
    <p:sldId id="266" r:id="rId13"/>
    <p:sldId id="267" r:id="rId14"/>
    <p:sldId id="275" r:id="rId15"/>
    <p:sldId id="268" r:id="rId16"/>
    <p:sldId id="269" r:id="rId17"/>
    <p:sldId id="271" r:id="rId18"/>
    <p:sldId id="272" r:id="rId19"/>
    <p:sldId id="286" r:id="rId20"/>
    <p:sldId id="273" r:id="rId21"/>
    <p:sldId id="274" r:id="rId22"/>
    <p:sldId id="277" r:id="rId23"/>
    <p:sldId id="280" r:id="rId24"/>
    <p:sldId id="278" r:id="rId25"/>
    <p:sldId id="279" r:id="rId26"/>
    <p:sldId id="285" r:id="rId27"/>
    <p:sldId id="287" r:id="rId28"/>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Garamond" pitchFamily="18" charset="0"/>
        <a:ea typeface="+mn-ea"/>
        <a:cs typeface="Arial" charset="0"/>
      </a:defRPr>
    </a:lvl1pPr>
    <a:lvl2pPr marL="457200" algn="r" rtl="1" fontAlgn="base">
      <a:spcBef>
        <a:spcPct val="0"/>
      </a:spcBef>
      <a:spcAft>
        <a:spcPct val="0"/>
      </a:spcAft>
      <a:defRPr kern="1200">
        <a:solidFill>
          <a:schemeClr val="tx1"/>
        </a:solidFill>
        <a:latin typeface="Garamond" pitchFamily="18" charset="0"/>
        <a:ea typeface="+mn-ea"/>
        <a:cs typeface="Arial" charset="0"/>
      </a:defRPr>
    </a:lvl2pPr>
    <a:lvl3pPr marL="914400" algn="r" rtl="1" fontAlgn="base">
      <a:spcBef>
        <a:spcPct val="0"/>
      </a:spcBef>
      <a:spcAft>
        <a:spcPct val="0"/>
      </a:spcAft>
      <a:defRPr kern="1200">
        <a:solidFill>
          <a:schemeClr val="tx1"/>
        </a:solidFill>
        <a:latin typeface="Garamond" pitchFamily="18" charset="0"/>
        <a:ea typeface="+mn-ea"/>
        <a:cs typeface="Arial" charset="0"/>
      </a:defRPr>
    </a:lvl3pPr>
    <a:lvl4pPr marL="1371600" algn="r" rtl="1" fontAlgn="base">
      <a:spcBef>
        <a:spcPct val="0"/>
      </a:spcBef>
      <a:spcAft>
        <a:spcPct val="0"/>
      </a:spcAft>
      <a:defRPr kern="1200">
        <a:solidFill>
          <a:schemeClr val="tx1"/>
        </a:solidFill>
        <a:latin typeface="Garamond" pitchFamily="18" charset="0"/>
        <a:ea typeface="+mn-ea"/>
        <a:cs typeface="Arial" charset="0"/>
      </a:defRPr>
    </a:lvl4pPr>
    <a:lvl5pPr marL="1828800" algn="r" rtl="1"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3" autoAdjust="0"/>
    <p:restoredTop sz="94624" autoAdjust="0"/>
  </p:normalViewPr>
  <p:slideViewPr>
    <p:cSldViewPr>
      <p:cViewPr varScale="1">
        <p:scale>
          <a:sx n="75" d="100"/>
          <a:sy n="75" d="100"/>
        </p:scale>
        <p:origin x="-101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2FAC2E3-2D0A-469D-99B7-8BB43FC1FDDB}" type="datetimeFigureOut">
              <a:rPr lang="en-US"/>
              <a:pPr>
                <a:defRPr/>
              </a:pPr>
              <a:t>3/20/2016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A2E7A60-E872-4592-A151-9995D1B9B3D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cs typeface="Arial" charset="0"/>
            </a:endParaRPr>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CA1CE27-A3EC-4D5B-B6E8-738918014503}"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2288DF1-F1F7-4192-A8D9-7F4B2E15A37A}"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5522F0-C8ED-4881-A5A4-C187A5A00623}"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AA2264-5B77-44FC-BD00-46F3E6CF0847}"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7D067E9-6B27-4FD9-A729-A6F303D32CCF}"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F63A5E-6361-4A1C-B335-F4B8EEA04C83}"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BF843F-F7CF-414F-AFEE-9AFB37460A2E}"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D33EE3-6E5D-476C-9966-5FDBDE047EB2}"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5910C5-E681-41D5-AC09-A4E2088A0618}"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1C150E-BD9F-4B5F-BAF7-27486561FCD2}"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5FCCB07-9A43-4D94-BFD0-B80D1B9F1443}"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EAE6B2-7065-461F-85FF-CB867DFED8FB}"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15DCC8-0994-4055-89BB-AAA3C9E1BCCA}"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315638-1484-4BD6-A261-D1D97765EA82}"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D9C59A-CBD6-44D9-98A1-6F6E6525FDF5}"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2A31AE-30B2-44C0-9D0A-AC847C06DAD2}"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1F8C242-09D4-44AA-A7D1-71E12CC86160}"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D3CEBE-B93C-4D63-991D-75D721F33041}"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7C5F4AF-2445-42E9-9B05-33EBAF3748F4}" type="slidenum">
              <a:rPr lang="en-GB" smtClean="0"/>
              <a:pPr/>
              <a:t>26</a:t>
            </a:fld>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A2E7A60-E872-4592-A151-9995D1B9B3D6}" type="slidenum">
              <a:rPr lang="en-US" smtClean="0"/>
              <a:pPr>
                <a:defRPr/>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73AFE6-1D3A-4AB3-A538-2833831047B4}"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A40E0A-28AC-4ABE-BC85-C7D39D3439F0}"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6AEB6B-04CC-46B6-9719-AC2E597B0230}"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E4DF11-76B7-4D25-BC1D-B3AE797CCDE2}"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40107B-BD7C-427F-BEA8-179A2D46E464}"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F57510-F1F2-4954-906C-DAC8A9AF65EA}"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314103-814A-4C67-81FE-B61EFCFF6DCD}"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563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63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AD505C3B-6062-4D09-BBA2-95EAED013FBE}"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9BFAE161-1D50-431B-B973-878DAADEFC64}" type="slidenum">
              <a:rPr lang="ar-SA"/>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16B7732-A76D-423D-9414-BA0625FEA0A5}" type="slidenum">
              <a:rPr lang="ar-SA"/>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DB6AAE8-A6C3-4853-B3F0-34CD3B2355E9}" type="slidenum">
              <a:rPr lang="ar-SA"/>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A5CFDBE-D1E5-47A2-B40B-4613CC56EB77}" type="slidenum">
              <a:rPr lang="ar-SA"/>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26EA7EA8-98C1-425A-AE7D-F45F556E4228}" type="slidenum">
              <a:rPr lang="ar-SA"/>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7DD1B7E1-EC33-4113-BD87-713EBD4FBCD3}" type="slidenum">
              <a:rPr lang="ar-SA"/>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C7AA4C59-45BF-46D1-8DFB-0D606E7B49E7}" type="slidenum">
              <a:rPr lang="ar-SA"/>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72A070B9-134C-46E7-8FEA-E814801DDB3E}" type="slidenum">
              <a:rPr lang="ar-SA"/>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50EF1A2-BBE9-4C3E-B07D-26F6915048AA}" type="slidenum">
              <a:rPr lang="ar-SA"/>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3518A9AA-1994-4B5D-8041-C2B6E2E434E3}" type="slidenum">
              <a:rPr lang="ar-SA"/>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atin typeface="Arial" charset="0"/>
              </a:defRPr>
            </a:lvl1pPr>
          </a:lstStyle>
          <a:p>
            <a:pPr>
              <a:defRPr/>
            </a:pPr>
            <a:endParaRPr lang="en-US"/>
          </a:p>
        </p:txBody>
      </p:sp>
      <p:sp>
        <p:nvSpPr>
          <p:cNvPr id="552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atin typeface="Arial" charset="0"/>
              </a:defRPr>
            </a:lvl1pPr>
          </a:lstStyle>
          <a:p>
            <a:pPr>
              <a:defRPr/>
            </a:pPr>
            <a:fld id="{E93085E5-4E0B-48A5-90B0-9F3817C8E84B}" type="slidenum">
              <a:rPr lang="ar-SA"/>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553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553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553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553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553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553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553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553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53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latin typeface="Arial" charset="0"/>
              </a:defRPr>
            </a:lvl1pPr>
          </a:lstStyle>
          <a:p>
            <a:pPr>
              <a:defRPr/>
            </a:pPr>
            <a:endParaRPr lang="en-US"/>
          </a:p>
        </p:txBody>
      </p:sp>
      <p:sp>
        <p:nvSpPr>
          <p:cNvPr id="553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16"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iming>
    <p:tnLst>
      <p:par>
        <p:cTn id="1" dur="indefinite" restart="never" nodeType="tmRoot"/>
      </p:par>
    </p:tnLst>
  </p:timing>
  <p:txStyles>
    <p:titleStyle>
      <a:lvl1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r" rtl="1"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images.google.com/imgres?imgurl=http://www.idahoboardofed.org/media/question.gif&amp;imgrefurl=http://www.idahoboardofed.org/scholarships/promiseb.asp&amp;h=461&amp;w=500&amp;sz=5&amp;tbnid=BZUzEG4FLrkJ:&amp;tbnh=117&amp;tbnw=127&amp;hl=en&amp;start=5&amp;prev=/images?q=question+mark&amp;svnum=10&amp;hl=en&amp;lr="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pPr rtl="0">
              <a:defRPr/>
            </a:pPr>
            <a:r>
              <a:rPr lang="en-US" dirty="0" smtClean="0"/>
              <a:t>Overview of Education in Health Care</a:t>
            </a:r>
            <a:endParaRPr lang="en-US" dirty="0"/>
          </a:p>
        </p:txBody>
      </p:sp>
      <p:sp>
        <p:nvSpPr>
          <p:cNvPr id="5" name="Subtitle 4"/>
          <p:cNvSpPr>
            <a:spLocks noGrp="1"/>
          </p:cNvSpPr>
          <p:nvPr>
            <p:ph type="subTitle" sz="quarter" idx="1"/>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pPr eaLnBrk="1" hangingPunct="1">
              <a:defRPr/>
            </a:pPr>
            <a:r>
              <a:rPr lang="en-US" smtClean="0"/>
              <a:t>Social changes cont.</a:t>
            </a:r>
          </a:p>
        </p:txBody>
      </p:sp>
      <p:sp>
        <p:nvSpPr>
          <p:cNvPr id="30723" name="Rectangle 3"/>
          <p:cNvSpPr>
            <a:spLocks noGrp="1" noChangeArrowheads="1"/>
          </p:cNvSpPr>
          <p:nvPr>
            <p:ph type="body" idx="1"/>
          </p:nvPr>
        </p:nvSpPr>
        <p:spPr/>
        <p:txBody>
          <a:bodyPr/>
          <a:lstStyle/>
          <a:p>
            <a:pPr algn="l" rtl="0" eaLnBrk="1" hangingPunct="1">
              <a:defRPr/>
            </a:pPr>
            <a:r>
              <a:rPr lang="en-US" sz="2800" smtClean="0"/>
              <a:t>Increase in the number of older people, created the need for consumers to rely more on self care to maintain health.</a:t>
            </a:r>
          </a:p>
          <a:p>
            <a:pPr algn="l" rtl="0" eaLnBrk="1" hangingPunct="1">
              <a:defRPr/>
            </a:pPr>
            <a:r>
              <a:rPr lang="en-US" sz="2800" smtClean="0"/>
              <a:t>Major causes of death are diseases that are lifestyle related and can be prevented through health education</a:t>
            </a:r>
          </a:p>
          <a:p>
            <a:pPr algn="l" rtl="0" eaLnBrk="1" hangingPunct="1">
              <a:defRPr/>
            </a:pPr>
            <a:r>
              <a:rPr lang="en-US" sz="2800" smtClean="0"/>
              <a:t>Advance technology increased complexity of care, and gave clients ability to move away from health care setting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pPr rtl="0" eaLnBrk="1" hangingPunct="1">
              <a:defRPr/>
            </a:pPr>
            <a:r>
              <a:rPr lang="en-US" smtClean="0"/>
              <a:t>Changes cont.</a:t>
            </a:r>
          </a:p>
        </p:txBody>
      </p:sp>
      <p:sp>
        <p:nvSpPr>
          <p:cNvPr id="31747" name="Rectangle 3"/>
          <p:cNvSpPr>
            <a:spLocks noGrp="1" noChangeArrowheads="1"/>
          </p:cNvSpPr>
          <p:nvPr>
            <p:ph type="body" idx="1"/>
          </p:nvPr>
        </p:nvSpPr>
        <p:spPr/>
        <p:txBody>
          <a:bodyPr/>
          <a:lstStyle/>
          <a:p>
            <a:pPr algn="l" rtl="0" eaLnBrk="1" hangingPunct="1">
              <a:defRPr/>
            </a:pPr>
            <a:r>
              <a:rPr lang="en-US" smtClean="0"/>
              <a:t>Early hospital discharge made families and client more self reliant.</a:t>
            </a:r>
          </a:p>
          <a:p>
            <a:pPr algn="l" rtl="0" eaLnBrk="1" hangingPunct="1">
              <a:defRPr/>
            </a:pPr>
            <a:r>
              <a:rPr lang="en-US" smtClean="0"/>
              <a:t>Patient education is believed to improve compliance and thus improve health status.</a:t>
            </a:r>
          </a:p>
          <a:p>
            <a:pPr algn="l" rtl="0" eaLnBrk="1" hangingPunct="1">
              <a:defRPr/>
            </a:pPr>
            <a:r>
              <a:rPr lang="en-US" smtClean="0"/>
              <a:t>Emergence of successful self help groups led to the public and nurse involvement and support for educational activities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pPr eaLnBrk="1" hangingPunct="1">
              <a:defRPr/>
            </a:pPr>
            <a:r>
              <a:rPr lang="en-US" sz="4000" smtClean="0"/>
              <a:t>Purpose, benefits, goals of patient and staff education</a:t>
            </a:r>
          </a:p>
        </p:txBody>
      </p:sp>
      <p:sp>
        <p:nvSpPr>
          <p:cNvPr id="32771" name="Rectangle 3"/>
          <p:cNvSpPr>
            <a:spLocks noGrp="1" noChangeArrowheads="1"/>
          </p:cNvSpPr>
          <p:nvPr>
            <p:ph type="body" idx="1"/>
          </p:nvPr>
        </p:nvSpPr>
        <p:spPr/>
        <p:txBody>
          <a:bodyPr/>
          <a:lstStyle/>
          <a:p>
            <a:pPr algn="l" rtl="0" eaLnBrk="1" hangingPunct="1">
              <a:lnSpc>
                <a:spcPct val="90000"/>
              </a:lnSpc>
              <a:defRPr/>
            </a:pPr>
            <a:r>
              <a:rPr lang="en-US" dirty="0" smtClean="0"/>
              <a:t> Benefits of patient education </a:t>
            </a:r>
          </a:p>
          <a:p>
            <a:pPr lvl="1" algn="l" rtl="0" eaLnBrk="1" hangingPunct="1">
              <a:lnSpc>
                <a:spcPct val="90000"/>
              </a:lnSpc>
              <a:defRPr/>
            </a:pPr>
            <a:r>
              <a:rPr lang="en-US" dirty="0" smtClean="0"/>
              <a:t>Improve quality of life </a:t>
            </a:r>
          </a:p>
          <a:p>
            <a:pPr lvl="1" algn="l" rtl="0" eaLnBrk="1" hangingPunct="1">
              <a:lnSpc>
                <a:spcPct val="90000"/>
              </a:lnSpc>
              <a:defRPr/>
            </a:pPr>
            <a:r>
              <a:rPr lang="en-US" dirty="0" smtClean="0"/>
              <a:t>Increase consumer satisfaction</a:t>
            </a:r>
          </a:p>
          <a:p>
            <a:pPr lvl="1" algn="l" rtl="0" eaLnBrk="1" hangingPunct="1">
              <a:lnSpc>
                <a:spcPct val="90000"/>
              </a:lnSpc>
              <a:defRPr/>
            </a:pPr>
            <a:r>
              <a:rPr lang="en-US" dirty="0" smtClean="0"/>
              <a:t>Ensure continuity of care </a:t>
            </a:r>
          </a:p>
          <a:p>
            <a:pPr lvl="1" algn="l" rtl="0" eaLnBrk="1" hangingPunct="1">
              <a:lnSpc>
                <a:spcPct val="90000"/>
              </a:lnSpc>
              <a:defRPr/>
            </a:pPr>
            <a:r>
              <a:rPr lang="en-US" dirty="0" smtClean="0"/>
              <a:t>Reduce the incidence of complications of illness, </a:t>
            </a:r>
          </a:p>
          <a:p>
            <a:pPr lvl="1" algn="l" rtl="0" eaLnBrk="1" hangingPunct="1">
              <a:lnSpc>
                <a:spcPct val="90000"/>
              </a:lnSpc>
              <a:defRPr/>
            </a:pPr>
            <a:r>
              <a:rPr lang="en-US" dirty="0" smtClean="0"/>
              <a:t>Decrease patient anxiety </a:t>
            </a:r>
          </a:p>
          <a:p>
            <a:pPr lvl="1" algn="l" rtl="0" eaLnBrk="1" hangingPunct="1">
              <a:lnSpc>
                <a:spcPct val="90000"/>
              </a:lnSpc>
              <a:defRPr/>
            </a:pPr>
            <a:r>
              <a:rPr lang="en-US" dirty="0" smtClean="0"/>
              <a:t>Maximize independence in performing daily activity life.</a:t>
            </a:r>
          </a:p>
          <a:p>
            <a:pPr lvl="1" algn="l" rtl="0" eaLnBrk="1" hangingPunct="1">
              <a:lnSpc>
                <a:spcPct val="90000"/>
              </a:lnSpc>
              <a:defRPr/>
            </a:pPr>
            <a:r>
              <a:rPr lang="en-US" dirty="0" smtClean="0"/>
              <a:t>Energizes &amp; empowers people to be involved in the planning of </a:t>
            </a:r>
            <a:r>
              <a:rPr lang="en-US" dirty="0" smtClean="0"/>
              <a:t>their care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pPr eaLnBrk="1" hangingPunct="1">
              <a:defRPr/>
            </a:pPr>
            <a:r>
              <a:rPr lang="en-US" smtClean="0"/>
              <a:t>Purpose cont.</a:t>
            </a:r>
          </a:p>
        </p:txBody>
      </p:sp>
      <p:sp>
        <p:nvSpPr>
          <p:cNvPr id="33795" name="Rectangle 3"/>
          <p:cNvSpPr>
            <a:spLocks noGrp="1" noChangeArrowheads="1"/>
          </p:cNvSpPr>
          <p:nvPr>
            <p:ph type="body" idx="1"/>
          </p:nvPr>
        </p:nvSpPr>
        <p:spPr/>
        <p:txBody>
          <a:bodyPr/>
          <a:lstStyle/>
          <a:p>
            <a:pPr algn="l" rtl="0" eaLnBrk="1" hangingPunct="1">
              <a:defRPr/>
            </a:pPr>
            <a:r>
              <a:rPr lang="en-US" smtClean="0"/>
              <a:t>The purpose of patient education is to increase competence and confidence of clients for self management</a:t>
            </a:r>
          </a:p>
          <a:p>
            <a:pPr algn="l" rtl="0" eaLnBrk="1" hangingPunct="1">
              <a:defRPr/>
            </a:pPr>
            <a:r>
              <a:rPr lang="en-US" smtClean="0"/>
              <a:t>The role of the nurse is to support patients through the transition from</a:t>
            </a:r>
          </a:p>
          <a:p>
            <a:pPr lvl="2" algn="l" rtl="0" eaLnBrk="1" hangingPunct="1">
              <a:buFont typeface="Wingdings" pitchFamily="2" charset="2"/>
              <a:buChar char="v"/>
              <a:defRPr/>
            </a:pPr>
            <a:r>
              <a:rPr lang="en-US" smtClean="0"/>
              <a:t>Being invalids to being independent, active learners, and participants in the care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lstStyle/>
          <a:p>
            <a:pPr eaLnBrk="1" hangingPunct="1">
              <a:defRPr/>
            </a:pPr>
            <a:r>
              <a:rPr lang="en-US" smtClean="0"/>
              <a:t>               Cont</a:t>
            </a:r>
            <a:r>
              <a:rPr lang="en-US" smtClean="0">
                <a:latin typeface="Arial"/>
              </a:rPr>
              <a:t>……</a:t>
            </a:r>
            <a:r>
              <a:rPr lang="en-US" smtClean="0"/>
              <a:t>.</a:t>
            </a:r>
          </a:p>
        </p:txBody>
      </p:sp>
      <p:sp>
        <p:nvSpPr>
          <p:cNvPr id="45059" name="Rectangle 3"/>
          <p:cNvSpPr>
            <a:spLocks noGrp="1" noChangeArrowheads="1"/>
          </p:cNvSpPr>
          <p:nvPr>
            <p:ph type="body" idx="1"/>
          </p:nvPr>
        </p:nvSpPr>
        <p:spPr/>
        <p:txBody>
          <a:bodyPr/>
          <a:lstStyle/>
          <a:p>
            <a:pPr algn="l" rtl="0" eaLnBrk="1" hangingPunct="1">
              <a:defRPr/>
            </a:pPr>
            <a:r>
              <a:rPr lang="en-US" smtClean="0"/>
              <a:t>Nurses role as educators enhances job satisfaction because of the benefits the patient gets.</a:t>
            </a:r>
          </a:p>
          <a:p>
            <a:pPr algn="l" rtl="0" eaLnBrk="1" hangingPunct="1">
              <a:defRPr/>
            </a:pPr>
            <a:r>
              <a:rPr lang="en-US" smtClean="0"/>
              <a:t>Staff development is important to keep nurses up to date with new information so that they can do their job successfully. </a:t>
            </a:r>
          </a:p>
          <a:p>
            <a:pPr algn="l" rtl="0" eaLnBrk="1" hangingPunct="1">
              <a:defRPr/>
            </a:pPr>
            <a:endParaRPr lang="en-US" smtClean="0"/>
          </a:p>
        </p:txBody>
      </p:sp>
      <p:pic>
        <p:nvPicPr>
          <p:cNvPr id="16388" name="Picture 4" descr="C:\Users\Lec. Nabeela Jada'\Desktop\imagesCAQXC02H.jpg"/>
          <p:cNvPicPr>
            <a:picLocks noChangeAspect="1" noChangeArrowheads="1"/>
          </p:cNvPicPr>
          <p:nvPr/>
        </p:nvPicPr>
        <p:blipFill>
          <a:blip r:embed="rId3"/>
          <a:srcRect/>
          <a:stretch>
            <a:fillRect/>
          </a:stretch>
        </p:blipFill>
        <p:spPr bwMode="auto">
          <a:xfrm>
            <a:off x="5245100" y="4876800"/>
            <a:ext cx="3898900"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pPr eaLnBrk="1" hangingPunct="1">
              <a:defRPr/>
            </a:pPr>
            <a:r>
              <a:rPr lang="en-US" smtClean="0"/>
              <a:t>Education process defined </a:t>
            </a:r>
          </a:p>
        </p:txBody>
      </p:sp>
      <p:sp>
        <p:nvSpPr>
          <p:cNvPr id="34819" name="Rectangle 3"/>
          <p:cNvSpPr>
            <a:spLocks noGrp="1" noChangeArrowheads="1"/>
          </p:cNvSpPr>
          <p:nvPr>
            <p:ph type="body" idx="1"/>
          </p:nvPr>
        </p:nvSpPr>
        <p:spPr/>
        <p:txBody>
          <a:bodyPr/>
          <a:lstStyle/>
          <a:p>
            <a:pPr algn="l" rtl="0" eaLnBrk="1" hangingPunct="1">
              <a:lnSpc>
                <a:spcPct val="90000"/>
              </a:lnSpc>
              <a:defRPr/>
            </a:pPr>
            <a:r>
              <a:rPr lang="en-US" smtClean="0"/>
              <a:t>A systematic, sequential, planned, course of action consisting of two major interdependent operations, teaching and learning, which form a continuous circle.</a:t>
            </a:r>
          </a:p>
          <a:p>
            <a:pPr algn="l" rtl="0" eaLnBrk="1" hangingPunct="1">
              <a:lnSpc>
                <a:spcPct val="90000"/>
              </a:lnSpc>
              <a:defRPr/>
            </a:pPr>
            <a:r>
              <a:rPr lang="en-US" smtClean="0"/>
              <a:t>Process includes the teacher and the learner.</a:t>
            </a:r>
          </a:p>
          <a:p>
            <a:pPr algn="l" rtl="0" eaLnBrk="1" hangingPunct="1">
              <a:lnSpc>
                <a:spcPct val="90000"/>
              </a:lnSpc>
              <a:defRPr/>
            </a:pPr>
            <a:r>
              <a:rPr lang="en-US" smtClean="0"/>
              <a:t>Education process should be mutual.</a:t>
            </a:r>
          </a:p>
          <a:p>
            <a:pPr algn="l" rtl="0" eaLnBrk="1" hangingPunct="1">
              <a:lnSpc>
                <a:spcPct val="90000"/>
              </a:lnSpc>
              <a:defRPr/>
            </a:pPr>
            <a:r>
              <a:rPr lang="en-US" smtClean="0"/>
              <a:t>The instruction content is based on assessment and prioritization of the client</a:t>
            </a:r>
            <a:r>
              <a:rPr lang="en-US" smtClean="0">
                <a:latin typeface="Arial"/>
              </a:rPr>
              <a:t>’</a:t>
            </a:r>
            <a:r>
              <a:rPr lang="en-US" smtClean="0"/>
              <a:t>s learning needs, readiness to learn, learning styles.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pPr rtl="0" eaLnBrk="1" hangingPunct="1">
              <a:defRPr/>
            </a:pPr>
            <a:r>
              <a:rPr lang="en-US" smtClean="0"/>
              <a:t>Definition cont.</a:t>
            </a:r>
          </a:p>
        </p:txBody>
      </p:sp>
      <p:sp>
        <p:nvSpPr>
          <p:cNvPr id="35843" name="Rectangle 3"/>
          <p:cNvSpPr>
            <a:spLocks noGrp="1" noChangeArrowheads="1"/>
          </p:cNvSpPr>
          <p:nvPr>
            <p:ph type="body" idx="1"/>
          </p:nvPr>
        </p:nvSpPr>
        <p:spPr/>
        <p:txBody>
          <a:bodyPr/>
          <a:lstStyle/>
          <a:p>
            <a:pPr algn="l" rtl="0" eaLnBrk="1" hangingPunct="1">
              <a:defRPr/>
            </a:pPr>
            <a:r>
              <a:rPr lang="en-US" smtClean="0"/>
              <a:t> Education process includes assessment, planning, implementation, and the evaluation. </a:t>
            </a:r>
          </a:p>
          <a:p>
            <a:pPr algn="l" rtl="0" eaLnBrk="1" hangingPunct="1">
              <a:defRPr/>
            </a:pPr>
            <a:r>
              <a:rPr lang="en-US" b="1" smtClean="0"/>
              <a:t>Teaching</a:t>
            </a:r>
            <a:r>
              <a:rPr lang="en-US" smtClean="0"/>
              <a:t>: is a deliberate intervention that involves the planning and implementation of instructional activities and experiences to meet intended learner outcomes according to the teaching plan.</a:t>
            </a:r>
          </a:p>
          <a:p>
            <a:pPr algn="l" rtl="0" eaLnBrk="1" hangingPunct="1">
              <a:defRPr/>
            </a:pPr>
            <a:r>
              <a:rPr lang="en-US" b="1" smtClean="0"/>
              <a:t>Learning:</a:t>
            </a:r>
            <a:r>
              <a:rPr lang="en-US" smtClean="0"/>
              <a:t> a change in behavior (knowledge, skills, attitudes) the result from exposure to environmental stimuli.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eaLnBrk="1" hangingPunct="1">
              <a:defRPr/>
            </a:pPr>
            <a:r>
              <a:rPr lang="en-US" smtClean="0"/>
              <a:t>Definition cont.</a:t>
            </a:r>
          </a:p>
        </p:txBody>
      </p:sp>
      <p:sp>
        <p:nvSpPr>
          <p:cNvPr id="37891" name="Rectangle 3"/>
          <p:cNvSpPr>
            <a:spLocks noGrp="1" noChangeArrowheads="1"/>
          </p:cNvSpPr>
          <p:nvPr>
            <p:ph type="body" idx="1"/>
          </p:nvPr>
        </p:nvSpPr>
        <p:spPr/>
        <p:txBody>
          <a:bodyPr/>
          <a:lstStyle/>
          <a:p>
            <a:pPr algn="l" rtl="0" eaLnBrk="1" hangingPunct="1">
              <a:lnSpc>
                <a:spcPct val="90000"/>
              </a:lnSpc>
              <a:defRPr/>
            </a:pPr>
            <a:r>
              <a:rPr lang="en-US" b="1" smtClean="0"/>
              <a:t>Patient education</a:t>
            </a:r>
            <a:r>
              <a:rPr lang="en-US" smtClean="0"/>
              <a:t>: a process of assisting people to learn health related behaviors in order to incorporate them in their lifestyle, to achieve the goal of optimal health and independence in self-care.</a:t>
            </a:r>
          </a:p>
          <a:p>
            <a:pPr algn="l" rtl="0" eaLnBrk="1" hangingPunct="1">
              <a:lnSpc>
                <a:spcPct val="90000"/>
              </a:lnSpc>
              <a:defRPr/>
            </a:pPr>
            <a:r>
              <a:rPr lang="en-US" b="1" smtClean="0"/>
              <a:t>Staff education</a:t>
            </a:r>
            <a:r>
              <a:rPr lang="en-US" smtClean="0"/>
              <a:t>: the process of influencing the behaviors of nurses by producing changes in knowledge, attitudes, values, and skills required to maintain and improve their competencies for the delivery of quality care to the consumer.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pPr eaLnBrk="1" hangingPunct="1">
              <a:defRPr/>
            </a:pPr>
            <a:r>
              <a:rPr lang="en-US" smtClean="0"/>
              <a:t>Definition cont.</a:t>
            </a:r>
          </a:p>
        </p:txBody>
      </p:sp>
      <p:sp>
        <p:nvSpPr>
          <p:cNvPr id="38915" name="Rectangle 3"/>
          <p:cNvSpPr>
            <a:spLocks noGrp="1" noChangeArrowheads="1"/>
          </p:cNvSpPr>
          <p:nvPr>
            <p:ph type="body" idx="1"/>
          </p:nvPr>
        </p:nvSpPr>
        <p:spPr/>
        <p:txBody>
          <a:bodyPr/>
          <a:lstStyle/>
          <a:p>
            <a:pPr algn="l" rtl="0" eaLnBrk="1" hangingPunct="1">
              <a:defRPr/>
            </a:pPr>
            <a:r>
              <a:rPr lang="en-US" b="1" smtClean="0"/>
              <a:t>ASSURE</a:t>
            </a:r>
            <a:r>
              <a:rPr lang="en-US" smtClean="0"/>
              <a:t> model is a paradigm that can assist nurses to recognize and carry out the education process </a:t>
            </a:r>
          </a:p>
          <a:p>
            <a:pPr lvl="1" algn="l" rtl="0" eaLnBrk="1" hangingPunct="1">
              <a:defRPr/>
            </a:pPr>
            <a:r>
              <a:rPr lang="en-US" b="1" smtClean="0"/>
              <a:t>A</a:t>
            </a:r>
            <a:r>
              <a:rPr lang="en-US" smtClean="0"/>
              <a:t>nalyze learner</a:t>
            </a:r>
          </a:p>
          <a:p>
            <a:pPr lvl="1" algn="l" rtl="0" eaLnBrk="1" hangingPunct="1">
              <a:defRPr/>
            </a:pPr>
            <a:r>
              <a:rPr lang="en-US" b="1" smtClean="0"/>
              <a:t>S</a:t>
            </a:r>
            <a:r>
              <a:rPr lang="en-US" smtClean="0"/>
              <a:t>tate objectives</a:t>
            </a:r>
          </a:p>
          <a:p>
            <a:pPr lvl="1" algn="l" rtl="0" eaLnBrk="1" hangingPunct="1">
              <a:defRPr/>
            </a:pPr>
            <a:r>
              <a:rPr lang="en-US" b="1" smtClean="0"/>
              <a:t>S</a:t>
            </a:r>
            <a:r>
              <a:rPr lang="en-US" smtClean="0"/>
              <a:t>elect instructional methods and tools</a:t>
            </a:r>
          </a:p>
          <a:p>
            <a:pPr lvl="1" algn="l" rtl="0" eaLnBrk="1" hangingPunct="1">
              <a:defRPr/>
            </a:pPr>
            <a:r>
              <a:rPr lang="en-US" b="1" smtClean="0"/>
              <a:t>U</a:t>
            </a:r>
            <a:r>
              <a:rPr lang="en-US" smtClean="0"/>
              <a:t>se teaching materials</a:t>
            </a:r>
          </a:p>
          <a:p>
            <a:pPr lvl="1" algn="l" rtl="0" eaLnBrk="1" hangingPunct="1">
              <a:defRPr/>
            </a:pPr>
            <a:r>
              <a:rPr lang="en-US" b="1" smtClean="0"/>
              <a:t>R</a:t>
            </a:r>
            <a:r>
              <a:rPr lang="en-US" smtClean="0"/>
              <a:t>equire learner performance</a:t>
            </a:r>
          </a:p>
          <a:p>
            <a:pPr lvl="1" algn="l" rtl="0" eaLnBrk="1" hangingPunct="1">
              <a:defRPr/>
            </a:pPr>
            <a:r>
              <a:rPr lang="en-US" b="1" smtClean="0"/>
              <a:t>E</a:t>
            </a:r>
            <a:r>
              <a:rPr lang="en-US" smtClean="0"/>
              <a:t>valuate/revise learning process.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533400"/>
            <a:ext cx="8229600" cy="120650"/>
          </a:xfrm>
        </p:spPr>
        <p:txBody>
          <a:bodyPr/>
          <a:lstStyle/>
          <a:p>
            <a:pPr>
              <a:defRPr/>
            </a:pPr>
            <a:endParaRPr lang="en-US" dirty="0"/>
          </a:p>
        </p:txBody>
      </p:sp>
      <p:sp>
        <p:nvSpPr>
          <p:cNvPr id="3" name="Content Placeholder 2"/>
          <p:cNvSpPr>
            <a:spLocks noGrp="1"/>
          </p:cNvSpPr>
          <p:nvPr>
            <p:ph sz="half" idx="1"/>
          </p:nvPr>
        </p:nvSpPr>
        <p:spPr>
          <a:xfrm>
            <a:off x="0" y="152400"/>
            <a:ext cx="2743200" cy="6324600"/>
          </a:xfrm>
        </p:spPr>
        <p:txBody>
          <a:bodyPr/>
          <a:lstStyle/>
          <a:p>
            <a:pPr algn="l" rtl="0">
              <a:defRPr/>
            </a:pPr>
            <a:r>
              <a:rPr lang="en-US" sz="2400" b="1" u="sng" dirty="0" smtClean="0">
                <a:solidFill>
                  <a:srgbClr val="FFC000"/>
                </a:solidFill>
              </a:rPr>
              <a:t>Nursing process</a:t>
            </a:r>
          </a:p>
          <a:p>
            <a:pPr marL="0" indent="0" algn="l" rtl="0">
              <a:buFont typeface="Wingdings" pitchFamily="2" charset="2"/>
              <a:buNone/>
              <a:defRPr/>
            </a:pPr>
            <a:r>
              <a:rPr lang="en-US" sz="2000" b="1" dirty="0" smtClean="0"/>
              <a:t>Appraising physical &amp; psychological needs</a:t>
            </a:r>
          </a:p>
          <a:p>
            <a:pPr marL="0" indent="0" algn="l" rtl="0">
              <a:buFont typeface="Wingdings" pitchFamily="2" charset="2"/>
              <a:buNone/>
              <a:defRPr/>
            </a:pPr>
            <a:endParaRPr lang="en-US" sz="2000" b="1" dirty="0"/>
          </a:p>
          <a:p>
            <a:pPr marL="0" indent="0" algn="l" rtl="0">
              <a:buFont typeface="Wingdings" pitchFamily="2" charset="2"/>
              <a:buNone/>
              <a:defRPr/>
            </a:pPr>
            <a:endParaRPr lang="en-US" sz="2000" b="1" dirty="0" smtClean="0"/>
          </a:p>
          <a:p>
            <a:pPr marL="0" indent="0" algn="l" rtl="0">
              <a:buFont typeface="Wingdings" pitchFamily="2" charset="2"/>
              <a:buNone/>
              <a:defRPr/>
            </a:pPr>
            <a:r>
              <a:rPr lang="en-US" sz="2000" b="1" dirty="0" smtClean="0"/>
              <a:t>Develop care plan based on mutual goal setting to meet individual needs</a:t>
            </a:r>
          </a:p>
          <a:p>
            <a:pPr marL="0" indent="0" algn="l" rtl="0">
              <a:buFont typeface="Wingdings" pitchFamily="2" charset="2"/>
              <a:buNone/>
              <a:defRPr/>
            </a:pPr>
            <a:endParaRPr lang="en-US" sz="2000" b="1" dirty="0"/>
          </a:p>
          <a:p>
            <a:pPr marL="0" indent="0" algn="l" rtl="0">
              <a:buFont typeface="Wingdings" pitchFamily="2" charset="2"/>
              <a:buNone/>
              <a:defRPr/>
            </a:pPr>
            <a:r>
              <a:rPr lang="en-US" sz="2000" b="1" dirty="0" smtClean="0"/>
              <a:t>Carryout nursing care interventions using standard procedures</a:t>
            </a:r>
          </a:p>
          <a:p>
            <a:pPr marL="0" indent="0" algn="l" rtl="0">
              <a:buFont typeface="Wingdings" pitchFamily="2" charset="2"/>
              <a:buNone/>
              <a:defRPr/>
            </a:pPr>
            <a:endParaRPr lang="en-US" sz="2000" b="1" dirty="0" smtClean="0"/>
          </a:p>
          <a:p>
            <a:pPr marL="0" indent="0" algn="l" rtl="0">
              <a:buFont typeface="Wingdings" pitchFamily="2" charset="2"/>
              <a:buNone/>
              <a:defRPr/>
            </a:pPr>
            <a:endParaRPr lang="en-US" sz="2000" b="1" dirty="0"/>
          </a:p>
          <a:p>
            <a:pPr marL="0" indent="0" algn="l" rtl="0">
              <a:buFont typeface="Wingdings" pitchFamily="2" charset="2"/>
              <a:buNone/>
              <a:defRPr/>
            </a:pPr>
            <a:r>
              <a:rPr lang="en-US" sz="2000" b="1" dirty="0" smtClean="0"/>
              <a:t>Determine physical &amp; psychosocial outcomes</a:t>
            </a:r>
          </a:p>
          <a:p>
            <a:pPr marL="0" indent="0" algn="l" rtl="0">
              <a:buFont typeface="Wingdings" pitchFamily="2" charset="2"/>
              <a:buNone/>
              <a:defRPr/>
            </a:pPr>
            <a:endParaRPr lang="en-US" sz="2000" b="1" dirty="0"/>
          </a:p>
          <a:p>
            <a:pPr marL="0" indent="0" algn="l" rtl="0">
              <a:buFont typeface="Wingdings" pitchFamily="2" charset="2"/>
              <a:buNone/>
              <a:defRPr/>
            </a:pPr>
            <a:endParaRPr lang="en-US" sz="2000" dirty="0"/>
          </a:p>
          <a:p>
            <a:pPr marL="0" indent="0" algn="l" rtl="0">
              <a:buFont typeface="Wingdings" pitchFamily="2" charset="2"/>
              <a:buNone/>
              <a:defRPr/>
            </a:pPr>
            <a:endParaRPr lang="en-US" sz="2000" dirty="0"/>
          </a:p>
          <a:p>
            <a:pPr marL="0" indent="0" algn="l" rtl="0">
              <a:buFont typeface="Wingdings" pitchFamily="2" charset="2"/>
              <a:buNone/>
              <a:defRPr/>
            </a:pPr>
            <a:endParaRPr lang="en-US" sz="2000" dirty="0"/>
          </a:p>
        </p:txBody>
      </p:sp>
      <p:sp>
        <p:nvSpPr>
          <p:cNvPr id="5" name="Content Placeholder 4"/>
          <p:cNvSpPr>
            <a:spLocks noGrp="1"/>
          </p:cNvSpPr>
          <p:nvPr>
            <p:ph sz="half" idx="2"/>
          </p:nvPr>
        </p:nvSpPr>
        <p:spPr>
          <a:xfrm>
            <a:off x="6019800" y="152400"/>
            <a:ext cx="3124200" cy="6400800"/>
          </a:xfrm>
        </p:spPr>
        <p:txBody>
          <a:bodyPr/>
          <a:lstStyle/>
          <a:p>
            <a:pPr algn="l" rtl="0">
              <a:defRPr/>
            </a:pPr>
            <a:r>
              <a:rPr lang="en-US" sz="2400" b="1" u="sng" dirty="0" smtClean="0">
                <a:solidFill>
                  <a:srgbClr val="FFC000"/>
                </a:solidFill>
              </a:rPr>
              <a:t>Education process</a:t>
            </a:r>
          </a:p>
          <a:p>
            <a:pPr marL="0" indent="0" algn="l" rtl="0">
              <a:buFont typeface="Wingdings" pitchFamily="2" charset="2"/>
              <a:buNone/>
              <a:defRPr/>
            </a:pPr>
            <a:r>
              <a:rPr lang="en-US" sz="2000" b="1" dirty="0" smtClean="0"/>
              <a:t>Ascertain learning needs, readiness to learn, &amp; learning style</a:t>
            </a:r>
          </a:p>
          <a:p>
            <a:pPr marL="0" indent="0" algn="l" rtl="0">
              <a:buFont typeface="Wingdings" pitchFamily="2" charset="2"/>
              <a:buNone/>
              <a:defRPr/>
            </a:pPr>
            <a:endParaRPr lang="en-US" sz="2000" b="1" dirty="0"/>
          </a:p>
          <a:p>
            <a:pPr marL="0" indent="0" algn="l" rtl="0">
              <a:buFont typeface="Wingdings" pitchFamily="2" charset="2"/>
              <a:buNone/>
              <a:defRPr/>
            </a:pPr>
            <a:r>
              <a:rPr lang="en-US" sz="2000" b="1" dirty="0" smtClean="0"/>
              <a:t>Develop teaching plan based on mutually predetermined behavioral outcomes to meet individual needs</a:t>
            </a:r>
          </a:p>
          <a:p>
            <a:pPr marL="0" indent="0" algn="l" rtl="0">
              <a:buFont typeface="Wingdings" pitchFamily="2" charset="2"/>
              <a:buNone/>
              <a:defRPr/>
            </a:pPr>
            <a:endParaRPr lang="en-US" sz="2000" b="1" dirty="0"/>
          </a:p>
          <a:p>
            <a:pPr marL="0" indent="0" algn="l" rtl="0">
              <a:buFont typeface="Wingdings" pitchFamily="2" charset="2"/>
              <a:buNone/>
              <a:defRPr/>
            </a:pPr>
            <a:r>
              <a:rPr lang="en-US" sz="2000" b="1" dirty="0" smtClean="0"/>
              <a:t>Perform the act of teaching using specific instructional methods &amp; tools</a:t>
            </a:r>
          </a:p>
          <a:p>
            <a:pPr marL="0" indent="0" algn="l" rtl="0">
              <a:buFont typeface="Wingdings" pitchFamily="2" charset="2"/>
              <a:buNone/>
              <a:defRPr/>
            </a:pPr>
            <a:endParaRPr lang="en-US" sz="2000" b="1" dirty="0"/>
          </a:p>
          <a:p>
            <a:pPr marL="0" indent="0" algn="l" rtl="0">
              <a:buFont typeface="Wingdings" pitchFamily="2" charset="2"/>
              <a:buNone/>
              <a:defRPr/>
            </a:pPr>
            <a:r>
              <a:rPr lang="en-US" sz="2000" b="1" dirty="0" smtClean="0"/>
              <a:t>Determine behavior changes (outcomes) in knowledge, attitudes, &amp; skills</a:t>
            </a:r>
          </a:p>
          <a:p>
            <a:pPr marL="0" indent="0" algn="l" rtl="0">
              <a:buFont typeface="Wingdings" pitchFamily="2" charset="2"/>
              <a:buNone/>
              <a:defRPr/>
            </a:pPr>
            <a:endParaRPr lang="en-US" sz="2000" b="1" dirty="0"/>
          </a:p>
          <a:p>
            <a:pPr marL="0" indent="0" algn="l" rtl="0">
              <a:buFont typeface="Wingdings" pitchFamily="2" charset="2"/>
              <a:buNone/>
              <a:defRPr/>
            </a:pPr>
            <a:endParaRPr lang="en-US" sz="2000" dirty="0" smtClean="0"/>
          </a:p>
          <a:p>
            <a:pPr marL="0" indent="0" algn="l" rtl="0">
              <a:buFont typeface="Wingdings" pitchFamily="2" charset="2"/>
              <a:buNone/>
              <a:defRPr/>
            </a:pPr>
            <a:endParaRPr lang="en-US" sz="2400" dirty="0"/>
          </a:p>
          <a:p>
            <a:pPr marL="0" indent="0" algn="l" rtl="0">
              <a:buFont typeface="Wingdings" pitchFamily="2" charset="2"/>
              <a:buNone/>
              <a:defRPr/>
            </a:pPr>
            <a:endParaRPr lang="en-US" sz="2400" dirty="0"/>
          </a:p>
        </p:txBody>
      </p:sp>
      <p:sp>
        <p:nvSpPr>
          <p:cNvPr id="6" name="Rectangle 5"/>
          <p:cNvSpPr/>
          <p:nvPr/>
        </p:nvSpPr>
        <p:spPr>
          <a:xfrm>
            <a:off x="3352800" y="685800"/>
            <a:ext cx="1870075" cy="400050"/>
          </a:xfrm>
          <a:prstGeom prst="rect">
            <a:avLst/>
          </a:prstGeom>
          <a:ln>
            <a:solidFill>
              <a:schemeClr val="tx1"/>
            </a:solidFill>
          </a:ln>
        </p:spPr>
        <p:txBody>
          <a:bodyPr wrap="none">
            <a:spAutoFit/>
          </a:bodyPr>
          <a:lstStyle/>
          <a:p>
            <a:pPr algn="l" rtl="0" eaLnBrk="0" hangingPunct="0">
              <a:spcBef>
                <a:spcPct val="20000"/>
              </a:spcBef>
              <a:buClr>
                <a:srgbClr val="FFCC00"/>
              </a:buClr>
              <a:buSzPct val="70000"/>
              <a:defRPr/>
            </a:pPr>
            <a:r>
              <a:rPr lang="en-US" sz="2000" b="1" kern="0" dirty="0">
                <a:effectLst>
                  <a:outerShdw blurRad="38100" dist="38100" dir="2700000" algn="tl">
                    <a:srgbClr val="000000"/>
                  </a:outerShdw>
                </a:effectLst>
                <a:latin typeface="Garamond"/>
                <a:cs typeface="Arial"/>
              </a:rPr>
              <a:t>ASSESSMENT</a:t>
            </a:r>
          </a:p>
        </p:txBody>
      </p:sp>
      <p:sp>
        <p:nvSpPr>
          <p:cNvPr id="7" name="Rectangle 6"/>
          <p:cNvSpPr/>
          <p:nvPr/>
        </p:nvSpPr>
        <p:spPr>
          <a:xfrm>
            <a:off x="3481388" y="2057400"/>
            <a:ext cx="1611312" cy="400050"/>
          </a:xfrm>
          <a:prstGeom prst="rect">
            <a:avLst/>
          </a:prstGeom>
          <a:ln>
            <a:solidFill>
              <a:schemeClr val="tx1"/>
            </a:solidFill>
          </a:ln>
        </p:spPr>
        <p:txBody>
          <a:bodyPr wrap="none">
            <a:spAutoFit/>
          </a:bodyPr>
          <a:lstStyle/>
          <a:p>
            <a:pPr algn="l" rtl="0" eaLnBrk="0" hangingPunct="0">
              <a:spcBef>
                <a:spcPct val="20000"/>
              </a:spcBef>
              <a:buClr>
                <a:srgbClr val="FFCC00"/>
              </a:buClr>
              <a:buSzPct val="70000"/>
              <a:defRPr/>
            </a:pPr>
            <a:r>
              <a:rPr lang="en-US" sz="2000" b="1" kern="0" dirty="0">
                <a:effectLst>
                  <a:outerShdw blurRad="38100" dist="38100" dir="2700000" algn="tl">
                    <a:srgbClr val="000000"/>
                  </a:outerShdw>
                </a:effectLst>
                <a:latin typeface="Garamond"/>
                <a:cs typeface="Arial"/>
              </a:rPr>
              <a:t>PLANNING</a:t>
            </a:r>
          </a:p>
        </p:txBody>
      </p:sp>
      <p:sp>
        <p:nvSpPr>
          <p:cNvPr id="8" name="Rectangle 7"/>
          <p:cNvSpPr/>
          <p:nvPr/>
        </p:nvSpPr>
        <p:spPr>
          <a:xfrm>
            <a:off x="3028950" y="3829050"/>
            <a:ext cx="2517775" cy="400050"/>
          </a:xfrm>
          <a:prstGeom prst="rect">
            <a:avLst/>
          </a:prstGeom>
          <a:ln>
            <a:solidFill>
              <a:schemeClr val="tx1"/>
            </a:solidFill>
          </a:ln>
        </p:spPr>
        <p:txBody>
          <a:bodyPr wrap="none">
            <a:spAutoFit/>
          </a:bodyPr>
          <a:lstStyle/>
          <a:p>
            <a:pPr algn="l" rtl="0" eaLnBrk="0" hangingPunct="0">
              <a:spcBef>
                <a:spcPct val="20000"/>
              </a:spcBef>
              <a:buClr>
                <a:srgbClr val="FFCC00"/>
              </a:buClr>
              <a:buSzPct val="70000"/>
              <a:defRPr/>
            </a:pPr>
            <a:r>
              <a:rPr lang="en-US" sz="2000" b="1" kern="0" dirty="0">
                <a:effectLst>
                  <a:outerShdw blurRad="38100" dist="38100" dir="2700000" algn="tl">
                    <a:srgbClr val="000000"/>
                  </a:outerShdw>
                </a:effectLst>
                <a:latin typeface="Garamond"/>
                <a:cs typeface="Arial"/>
              </a:rPr>
              <a:t>IMPLEMNTATION</a:t>
            </a:r>
          </a:p>
        </p:txBody>
      </p:sp>
      <p:sp>
        <p:nvSpPr>
          <p:cNvPr id="9" name="Rectangle 8"/>
          <p:cNvSpPr/>
          <p:nvPr/>
        </p:nvSpPr>
        <p:spPr>
          <a:xfrm>
            <a:off x="3292475" y="5386388"/>
            <a:ext cx="1930400" cy="400050"/>
          </a:xfrm>
          <a:prstGeom prst="rect">
            <a:avLst/>
          </a:prstGeom>
          <a:ln>
            <a:solidFill>
              <a:schemeClr val="tx1"/>
            </a:solidFill>
          </a:ln>
        </p:spPr>
        <p:txBody>
          <a:bodyPr wrap="none">
            <a:spAutoFit/>
          </a:bodyPr>
          <a:lstStyle/>
          <a:p>
            <a:pPr algn="l" rtl="0" eaLnBrk="0" hangingPunct="0">
              <a:spcBef>
                <a:spcPct val="20000"/>
              </a:spcBef>
              <a:buClr>
                <a:srgbClr val="FFCC00"/>
              </a:buClr>
              <a:buSzPct val="70000"/>
              <a:defRPr/>
            </a:pPr>
            <a:r>
              <a:rPr lang="en-US" sz="2000" b="1" kern="0" dirty="0">
                <a:effectLst>
                  <a:outerShdw blurRad="38100" dist="38100" dir="2700000" algn="tl">
                    <a:srgbClr val="000000"/>
                  </a:outerShdw>
                </a:effectLst>
                <a:latin typeface="Garamond"/>
                <a:cs typeface="Arial"/>
              </a:rPr>
              <a:t>EVALUATION</a:t>
            </a:r>
          </a:p>
        </p:txBody>
      </p:sp>
      <p:cxnSp>
        <p:nvCxnSpPr>
          <p:cNvPr id="11" name="Straight Connector 10"/>
          <p:cNvCxnSpPr/>
          <p:nvPr/>
        </p:nvCxnSpPr>
        <p:spPr>
          <a:xfrm>
            <a:off x="5240338" y="5545138"/>
            <a:ext cx="39846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5621338" y="885825"/>
            <a:ext cx="17462" cy="465931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1"/>
            <a:endCxn id="9" idx="1"/>
          </p:cNvCxnSpPr>
          <p:nvPr/>
        </p:nvCxnSpPr>
        <p:spPr>
          <a:xfrm>
            <a:off x="3292475" y="5586413"/>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9" idx="1"/>
          </p:cNvCxnSpPr>
          <p:nvPr/>
        </p:nvCxnSpPr>
        <p:spPr>
          <a:xfrm flipH="1">
            <a:off x="2878138" y="5586413"/>
            <a:ext cx="414337"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2878138" y="885825"/>
            <a:ext cx="17462" cy="4700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6" idx="1"/>
          </p:cNvCxnSpPr>
          <p:nvPr/>
        </p:nvCxnSpPr>
        <p:spPr>
          <a:xfrm>
            <a:off x="2878138" y="885825"/>
            <a:ext cx="474662"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6" idx="3"/>
          </p:cNvCxnSpPr>
          <p:nvPr/>
        </p:nvCxnSpPr>
        <p:spPr>
          <a:xfrm flipH="1">
            <a:off x="5222875" y="885825"/>
            <a:ext cx="398463"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496" name="Slide Number Placeholder 1"/>
          <p:cNvSpPr>
            <a:spLocks noGrp="1"/>
          </p:cNvSpPr>
          <p:nvPr>
            <p:ph type="sldNum" sz="quarter" idx="11"/>
          </p:nvPr>
        </p:nvSpPr>
        <p:spPr>
          <a:noFill/>
        </p:spPr>
        <p:txBody>
          <a:bodyPr/>
          <a:lstStyle/>
          <a:p>
            <a:fld id="{7AC7EEF6-62DA-4001-8A41-F07B30F7C0A9}" type="slidenum">
              <a:rPr lang="ar-SA"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eaLnBrk="1" hangingPunct="1">
              <a:defRPr/>
            </a:pPr>
            <a:r>
              <a:rPr lang="en-US" sz="4000" dirty="0" smtClean="0"/>
              <a:t>Overview of education in health care</a:t>
            </a:r>
          </a:p>
        </p:txBody>
      </p:sp>
      <p:sp>
        <p:nvSpPr>
          <p:cNvPr id="23555" name="Rectangle 3"/>
          <p:cNvSpPr>
            <a:spLocks noGrp="1" noChangeArrowheads="1"/>
          </p:cNvSpPr>
          <p:nvPr>
            <p:ph type="body" idx="1"/>
          </p:nvPr>
        </p:nvSpPr>
        <p:spPr/>
        <p:txBody>
          <a:bodyPr/>
          <a:lstStyle/>
          <a:p>
            <a:pPr algn="l" rtl="0" eaLnBrk="1" hangingPunct="1">
              <a:defRPr/>
            </a:pPr>
            <a:r>
              <a:rPr lang="en-US" dirty="0" smtClean="0"/>
              <a:t>Historical foundations of nurses teaching role</a:t>
            </a:r>
          </a:p>
          <a:p>
            <a:pPr algn="l" rtl="0" eaLnBrk="1" hangingPunct="1">
              <a:defRPr/>
            </a:pPr>
            <a:r>
              <a:rPr lang="en-US" dirty="0" smtClean="0"/>
              <a:t>Social &amp; economic trends impacting health care</a:t>
            </a:r>
          </a:p>
          <a:p>
            <a:pPr algn="l" rtl="0" eaLnBrk="1" hangingPunct="1">
              <a:defRPr/>
            </a:pPr>
            <a:r>
              <a:rPr lang="en-US" dirty="0" smtClean="0"/>
              <a:t>Purpose of patient and staff education</a:t>
            </a:r>
          </a:p>
          <a:p>
            <a:pPr algn="l" rtl="0" eaLnBrk="1" hangingPunct="1">
              <a:defRPr/>
            </a:pPr>
            <a:r>
              <a:rPr lang="en-US" dirty="0" smtClean="0"/>
              <a:t>Education process</a:t>
            </a:r>
          </a:p>
          <a:p>
            <a:pPr algn="l" rtl="0" eaLnBrk="1" hangingPunct="1">
              <a:defRPr/>
            </a:pPr>
            <a:r>
              <a:rPr lang="en-US" dirty="0" smtClean="0"/>
              <a:t>Role of the nurse as an educator</a:t>
            </a:r>
          </a:p>
          <a:p>
            <a:pPr algn="l" rtl="0" eaLnBrk="1" hangingPunct="1">
              <a:defRPr/>
            </a:pPr>
            <a:r>
              <a:rPr lang="en-US" dirty="0" smtClean="0"/>
              <a:t>Barriers to education</a:t>
            </a:r>
          </a:p>
          <a:p>
            <a:pPr algn="l" rtl="0" eaLnBrk="1" hangingPunct="1">
              <a:defRPr/>
            </a:pPr>
            <a:r>
              <a:rPr lang="en-US" dirty="0" smtClean="0"/>
              <a:t>Perspective on research in patient education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pPr rtl="0" eaLnBrk="1" hangingPunct="1">
              <a:defRPr/>
            </a:pPr>
            <a:r>
              <a:rPr lang="en-US" smtClean="0"/>
              <a:t>Role of the nurse as educator</a:t>
            </a:r>
          </a:p>
        </p:txBody>
      </p:sp>
      <p:sp>
        <p:nvSpPr>
          <p:cNvPr id="39939" name="Rectangle 3"/>
          <p:cNvSpPr>
            <a:spLocks noGrp="1" noChangeArrowheads="1"/>
          </p:cNvSpPr>
          <p:nvPr>
            <p:ph type="body" idx="1"/>
          </p:nvPr>
        </p:nvSpPr>
        <p:spPr/>
        <p:txBody>
          <a:bodyPr/>
          <a:lstStyle/>
          <a:p>
            <a:pPr algn="l" rtl="0" eaLnBrk="1" hangingPunct="1">
              <a:defRPr/>
            </a:pPr>
            <a:r>
              <a:rPr lang="en-US" smtClean="0"/>
              <a:t>Nurses play a major role in patient education</a:t>
            </a:r>
          </a:p>
          <a:p>
            <a:pPr algn="l" rtl="0" eaLnBrk="1" hangingPunct="1">
              <a:defRPr/>
            </a:pPr>
            <a:r>
              <a:rPr lang="en-US" smtClean="0"/>
              <a:t>Nurses must be trained in instructional skills in order to have  successful educational programs</a:t>
            </a:r>
          </a:p>
          <a:p>
            <a:pPr algn="l" rtl="0" eaLnBrk="1" hangingPunct="1">
              <a:defRPr/>
            </a:pPr>
            <a:r>
              <a:rPr lang="en-US" smtClean="0"/>
              <a:t>Some suggest that education should be done only by specialized nurses, or nurses who have a higher level of education</a:t>
            </a:r>
          </a:p>
          <a:p>
            <a:pPr algn="l" rtl="0" eaLnBrk="1" hangingPunct="1">
              <a:defRPr/>
            </a:pPr>
            <a:r>
              <a:rPr lang="en-US" smtClean="0"/>
              <a:t>Nurses must have a solid foundation in the principles of teaching and learning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pPr eaLnBrk="1" hangingPunct="1">
              <a:defRPr/>
            </a:pPr>
            <a:r>
              <a:rPr lang="en-US" smtClean="0"/>
              <a:t>Role of nurse cont.</a:t>
            </a:r>
          </a:p>
        </p:txBody>
      </p:sp>
      <p:sp>
        <p:nvSpPr>
          <p:cNvPr id="40963" name="Rectangle 3"/>
          <p:cNvSpPr>
            <a:spLocks noGrp="1" noChangeArrowheads="1"/>
          </p:cNvSpPr>
          <p:nvPr>
            <p:ph type="body" idx="1"/>
          </p:nvPr>
        </p:nvSpPr>
        <p:spPr/>
        <p:txBody>
          <a:bodyPr/>
          <a:lstStyle/>
          <a:p>
            <a:pPr algn="l" rtl="0" eaLnBrk="1" hangingPunct="1">
              <a:defRPr/>
            </a:pPr>
            <a:r>
              <a:rPr lang="en-US" smtClean="0"/>
              <a:t>Effective education and learner participation go hand in hand.</a:t>
            </a:r>
          </a:p>
          <a:p>
            <a:pPr algn="l" rtl="0" eaLnBrk="1" hangingPunct="1">
              <a:defRPr/>
            </a:pPr>
            <a:r>
              <a:rPr lang="en-US" smtClean="0"/>
              <a:t>Nurse can act as a facilitator, motivate individual to learn, create a positive environment for learning.</a:t>
            </a:r>
          </a:p>
          <a:p>
            <a:pPr algn="l" rtl="0" eaLnBrk="1" hangingPunct="1">
              <a:defRPr/>
            </a:pPr>
            <a:r>
              <a:rPr lang="en-US" smtClean="0"/>
              <a:t>Nurse can act as a coordinator of teaching efforts and client advocate (support) </a:t>
            </a:r>
          </a:p>
          <a:p>
            <a:pPr algn="l" rtl="0" eaLnBrk="1" hangingPunct="1">
              <a:defRPr/>
            </a:pPr>
            <a:r>
              <a:rPr lang="en-US" smtClean="0"/>
              <a:t>The teaching role is a unique part of our professional domain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pPr eaLnBrk="1" hangingPunct="1">
              <a:defRPr/>
            </a:pPr>
            <a:r>
              <a:rPr lang="en-US" dirty="0" smtClean="0">
                <a:solidFill>
                  <a:schemeClr val="tx1"/>
                </a:solidFill>
              </a:rPr>
              <a:t>Barriers to education and obstacles to learning</a:t>
            </a:r>
          </a:p>
        </p:txBody>
      </p:sp>
      <p:sp>
        <p:nvSpPr>
          <p:cNvPr id="47107" name="Rectangle 3"/>
          <p:cNvSpPr>
            <a:spLocks noGrp="1" noChangeArrowheads="1"/>
          </p:cNvSpPr>
          <p:nvPr>
            <p:ph type="body" idx="1"/>
          </p:nvPr>
        </p:nvSpPr>
        <p:spPr/>
        <p:txBody>
          <a:bodyPr/>
          <a:lstStyle/>
          <a:p>
            <a:pPr algn="l" rtl="0" eaLnBrk="1" hangingPunct="1">
              <a:defRPr/>
            </a:pPr>
            <a:r>
              <a:rPr lang="en-US" b="1" dirty="0" smtClean="0"/>
              <a:t>Barriers to education</a:t>
            </a:r>
            <a:r>
              <a:rPr lang="en-US" dirty="0" smtClean="0"/>
              <a:t> are those factors impeding the nurse</a:t>
            </a:r>
            <a:r>
              <a:rPr lang="en-US" dirty="0" smtClean="0">
                <a:latin typeface="Arial"/>
              </a:rPr>
              <a:t>’</a:t>
            </a:r>
            <a:r>
              <a:rPr lang="en-US" dirty="0" smtClean="0"/>
              <a:t>s ability to deliver educational services.</a:t>
            </a:r>
          </a:p>
          <a:p>
            <a:pPr algn="l" rtl="0" eaLnBrk="1" hangingPunct="1">
              <a:defRPr/>
            </a:pPr>
            <a:r>
              <a:rPr lang="en-US" b="1" dirty="0" smtClean="0"/>
              <a:t>Obstacles to learning</a:t>
            </a:r>
            <a:r>
              <a:rPr lang="en-US" dirty="0" smtClean="0"/>
              <a:t> are factors that negatively impact on the ability of learner to attend to and process information. </a:t>
            </a:r>
          </a:p>
          <a:p>
            <a:pPr algn="l" rtl="0" eaLnBrk="1" hangingPunct="1">
              <a:defRPr/>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pPr eaLnBrk="1" hangingPunct="1">
              <a:defRPr/>
            </a:pPr>
            <a:r>
              <a:rPr lang="en-US" dirty="0" smtClean="0"/>
              <a:t>          </a:t>
            </a:r>
            <a:r>
              <a:rPr lang="en-US" dirty="0" smtClean="0">
                <a:solidFill>
                  <a:schemeClr val="tx1"/>
                </a:solidFill>
              </a:rPr>
              <a:t>Barriers To Teaching</a:t>
            </a:r>
          </a:p>
        </p:txBody>
      </p:sp>
      <p:sp>
        <p:nvSpPr>
          <p:cNvPr id="50179" name="Rectangle 3"/>
          <p:cNvSpPr>
            <a:spLocks noGrp="1" noChangeArrowheads="1"/>
          </p:cNvSpPr>
          <p:nvPr>
            <p:ph type="body" idx="1"/>
          </p:nvPr>
        </p:nvSpPr>
        <p:spPr/>
        <p:txBody>
          <a:bodyPr/>
          <a:lstStyle/>
          <a:p>
            <a:pPr algn="l" rtl="0" eaLnBrk="1" hangingPunct="1">
              <a:defRPr/>
            </a:pPr>
            <a:r>
              <a:rPr lang="en-US" smtClean="0"/>
              <a:t>Lack of Time to teach is cited by nurses</a:t>
            </a:r>
          </a:p>
          <a:p>
            <a:pPr algn="l" rtl="0" eaLnBrk="1" hangingPunct="1">
              <a:defRPr/>
            </a:pPr>
            <a:r>
              <a:rPr lang="en-US" smtClean="0"/>
              <a:t>Lack of competency &amp; ability of the nurses</a:t>
            </a:r>
          </a:p>
          <a:p>
            <a:pPr algn="l" rtl="0" eaLnBrk="1" hangingPunct="1">
              <a:defRPr/>
            </a:pPr>
            <a:r>
              <a:rPr lang="en-US" smtClean="0"/>
              <a:t>Low priority is often assigned to patient education by administrators</a:t>
            </a:r>
          </a:p>
          <a:p>
            <a:pPr algn="l" rtl="0" eaLnBrk="1" hangingPunct="1">
              <a:defRPr/>
            </a:pPr>
            <a:r>
              <a:rPr lang="en-US" smtClean="0"/>
              <a:t>Lack of proper environment</a:t>
            </a:r>
          </a:p>
          <a:p>
            <a:pPr algn="l" rtl="0" eaLnBrk="1" hangingPunct="1">
              <a:defRPr/>
            </a:pPr>
            <a:r>
              <a:rPr lang="en-US" smtClean="0"/>
              <a:t>Lack of documentation of patient education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pPr eaLnBrk="1" hangingPunct="1">
              <a:defRPr/>
            </a:pPr>
            <a:r>
              <a:rPr lang="en-US" dirty="0" smtClean="0">
                <a:solidFill>
                  <a:srgbClr val="990000"/>
                </a:solidFill>
              </a:rPr>
              <a:t>      </a:t>
            </a:r>
            <a:r>
              <a:rPr lang="en-US" dirty="0" smtClean="0">
                <a:solidFill>
                  <a:schemeClr val="tx1"/>
                </a:solidFill>
              </a:rPr>
              <a:t>Obstacles to learning</a:t>
            </a:r>
          </a:p>
        </p:txBody>
      </p:sp>
      <p:sp>
        <p:nvSpPr>
          <p:cNvPr id="48131" name="Rectangle 3"/>
          <p:cNvSpPr>
            <a:spLocks noGrp="1" noChangeArrowheads="1"/>
          </p:cNvSpPr>
          <p:nvPr>
            <p:ph type="body" idx="1"/>
          </p:nvPr>
        </p:nvSpPr>
        <p:spPr/>
        <p:txBody>
          <a:bodyPr/>
          <a:lstStyle/>
          <a:p>
            <a:pPr algn="l" rtl="0" eaLnBrk="1" hangingPunct="1">
              <a:defRPr/>
            </a:pPr>
            <a:r>
              <a:rPr lang="en-US" smtClean="0"/>
              <a:t>The stress and anxiety of the disease affects learners ability to learn</a:t>
            </a:r>
          </a:p>
          <a:p>
            <a:pPr algn="l" rtl="0" eaLnBrk="1" hangingPunct="1">
              <a:defRPr/>
            </a:pPr>
            <a:r>
              <a:rPr lang="en-US" smtClean="0"/>
              <a:t>The negative environment of the hospital, lack of control, lack of privacy, social isolation affect the patient</a:t>
            </a:r>
            <a:r>
              <a:rPr lang="en-US" smtClean="0">
                <a:latin typeface="Arial"/>
              </a:rPr>
              <a:t>’</a:t>
            </a:r>
            <a:r>
              <a:rPr lang="en-US" smtClean="0"/>
              <a:t>s active role in decision making &amp; involvement in the teaching-learning process.</a:t>
            </a:r>
          </a:p>
          <a:p>
            <a:pPr algn="l" rtl="0" eaLnBrk="1" hangingPunct="1">
              <a:defRPr/>
            </a:pPr>
            <a:r>
              <a:rPr lang="en-US" smtClean="0"/>
              <a:t>Lack of time because of rapid patient discharge</a:t>
            </a:r>
          </a:p>
          <a:p>
            <a:pPr algn="l" rtl="0" eaLnBrk="1" hangingPunct="1">
              <a:defRPr/>
            </a:pPr>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p:txBody>
          <a:bodyPr/>
          <a:lstStyle/>
          <a:p>
            <a:pPr eaLnBrk="1" hangingPunct="1">
              <a:defRPr/>
            </a:pPr>
            <a:r>
              <a:rPr lang="en-US" dirty="0" smtClean="0">
                <a:solidFill>
                  <a:srgbClr val="990000"/>
                </a:solidFill>
              </a:rPr>
              <a:t>   </a:t>
            </a:r>
            <a:r>
              <a:rPr lang="en-US" dirty="0" smtClean="0">
                <a:solidFill>
                  <a:schemeClr val="tx1"/>
                </a:solidFill>
              </a:rPr>
              <a:t>Obstacles to learning cont.</a:t>
            </a:r>
          </a:p>
        </p:txBody>
      </p:sp>
      <p:sp>
        <p:nvSpPr>
          <p:cNvPr id="49155" name="Rectangle 3"/>
          <p:cNvSpPr>
            <a:spLocks noGrp="1" noChangeArrowheads="1"/>
          </p:cNvSpPr>
          <p:nvPr>
            <p:ph type="body" idx="1"/>
          </p:nvPr>
        </p:nvSpPr>
        <p:spPr/>
        <p:txBody>
          <a:bodyPr/>
          <a:lstStyle/>
          <a:p>
            <a:pPr algn="l" rtl="0" eaLnBrk="1" hangingPunct="1">
              <a:defRPr/>
            </a:pPr>
            <a:r>
              <a:rPr lang="en-US" dirty="0" smtClean="0"/>
              <a:t>Learner</a:t>
            </a:r>
            <a:r>
              <a:rPr lang="en-US" dirty="0" smtClean="0">
                <a:latin typeface="Arial"/>
              </a:rPr>
              <a:t>’</a:t>
            </a:r>
            <a:r>
              <a:rPr lang="en-US" dirty="0" smtClean="0"/>
              <a:t>s characteristics like readiness to learn, motivation, and compliance</a:t>
            </a:r>
          </a:p>
          <a:p>
            <a:pPr algn="l" rtl="0" eaLnBrk="1" hangingPunct="1">
              <a:defRPr/>
            </a:pPr>
            <a:r>
              <a:rPr lang="en-US" dirty="0" smtClean="0"/>
              <a:t>The amount of change needed from the learner can dissuade (discourage) from accomplishing objectives</a:t>
            </a:r>
          </a:p>
          <a:p>
            <a:pPr algn="l" rtl="0" eaLnBrk="1" hangingPunct="1">
              <a:defRPr/>
            </a:pPr>
            <a:r>
              <a:rPr lang="en-US" dirty="0" smtClean="0"/>
              <a:t>Lack of support</a:t>
            </a:r>
          </a:p>
          <a:p>
            <a:pPr algn="l" rtl="0" eaLnBrk="1" hangingPunct="1">
              <a:defRPr/>
            </a:pPr>
            <a:r>
              <a:rPr lang="en-US" dirty="0" smtClean="0"/>
              <a:t>Inconvenience, complexity of the health care system results in abandonment of the learning and the learning objectives </a:t>
            </a:r>
          </a:p>
          <a:p>
            <a:pPr algn="l" rtl="0" eaLnBrk="1" hangingPunct="1">
              <a:defRPr/>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7650" name="Picture 8" descr="question">
            <a:hlinkClick r:id="rId3"/>
          </p:cNvPr>
          <p:cNvPicPr>
            <a:picLocks noGrp="1" noChangeAspect="1" noChangeArrowheads="1"/>
          </p:cNvPicPr>
          <p:nvPr>
            <p:ph idx="1"/>
          </p:nvPr>
        </p:nvPicPr>
        <p:blipFill>
          <a:blip r:embed="rId4"/>
          <a:srcRect/>
          <a:stretch>
            <a:fillRect/>
          </a:stretch>
        </p:blipFill>
        <p:spPr>
          <a:xfrm>
            <a:off x="3962400" y="3124200"/>
            <a:ext cx="2476500" cy="2281238"/>
          </a:xfrm>
        </p:spPr>
      </p:pic>
      <p:sp>
        <p:nvSpPr>
          <p:cNvPr id="158726" name="Rectangle 6"/>
          <p:cNvSpPr>
            <a:spLocks noGrp="1" noChangeArrowheads="1"/>
          </p:cNvSpPr>
          <p:nvPr>
            <p:ph type="title"/>
          </p:nvPr>
        </p:nvSpPr>
        <p:spPr>
          <a:xfrm>
            <a:off x="468313" y="1844675"/>
            <a:ext cx="8229600" cy="1143000"/>
          </a:xfrm>
        </p:spPr>
        <p:txBody>
          <a:bodyPr/>
          <a:lstStyle/>
          <a:p>
            <a:pPr fontAlgn="auto">
              <a:spcAft>
                <a:spcPts val="0"/>
              </a:spcAft>
              <a:defRPr/>
            </a:pPr>
            <a:r>
              <a:rPr lang="en-US" sz="5400" dirty="0">
                <a:solidFill>
                  <a:srgbClr val="00FF99"/>
                </a:solidFill>
                <a:latin typeface="Arial" pitchFamily="34" charset="0"/>
              </a:rPr>
              <a:t>ANY </a:t>
            </a:r>
            <a:r>
              <a:rPr lang="en-US" sz="5400" dirty="0" smtClean="0">
                <a:solidFill>
                  <a:srgbClr val="00FF99"/>
                </a:solidFill>
                <a:latin typeface="Arial" pitchFamily="34" charset="0"/>
              </a:rPr>
              <a:t>QUESTION?</a:t>
            </a:r>
            <a:endParaRPr lang="th-TH" sz="5400" dirty="0">
              <a:solidFill>
                <a:srgbClr val="00FF99"/>
              </a:solidFill>
              <a:latin typeface="Arial" pitchFamily="34" charset="0"/>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iterate type="lt">
                                    <p:tmPct val="10000"/>
                                  </p:iterate>
                                  <p:childTnLst>
                                    <p:set>
                                      <p:cBhvr>
                                        <p:cTn id="6" dur="1" fill="hold">
                                          <p:stCondLst>
                                            <p:cond delay="0"/>
                                          </p:stCondLst>
                                        </p:cTn>
                                        <p:tgtEl>
                                          <p:spTgt spid="158726"/>
                                        </p:tgtEl>
                                        <p:attrNameLst>
                                          <p:attrName>style.visibility</p:attrName>
                                        </p:attrNameLst>
                                      </p:cBhvr>
                                      <p:to>
                                        <p:strVal val="visible"/>
                                      </p:to>
                                    </p:set>
                                    <p:anim calcmode="lin" valueType="num">
                                      <p:cBhvr additive="base">
                                        <p:cTn id="7" dur="800" fill="hold">
                                          <p:stCondLst>
                                            <p:cond delay="0"/>
                                          </p:stCondLst>
                                        </p:cTn>
                                        <p:tgtEl>
                                          <p:spTgt spid="158726"/>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15872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447800"/>
            <a:ext cx="8229600" cy="1143000"/>
          </a:xfrm>
        </p:spPr>
        <p:txBody>
          <a:bodyPr/>
          <a:lstStyle/>
          <a:p>
            <a:r>
              <a:rPr lang="en-US" sz="8000" dirty="0" smtClean="0">
                <a:latin typeface="Academy Engraved LET" pitchFamily="2" charset="0"/>
              </a:rPr>
              <a:t>THANK YOU</a:t>
            </a:r>
            <a:endParaRPr lang="en-US" sz="8000" dirty="0">
              <a:latin typeface="Academy Engraved LET" pitchFamily="2" charset="0"/>
            </a:endParaRPr>
          </a:p>
        </p:txBody>
      </p:sp>
      <p:pic>
        <p:nvPicPr>
          <p:cNvPr id="1026" name="Picture 2" descr="C:\Users\Lec. Nabeela Jada'\Desktop\Patient_education[1].jpg"/>
          <p:cNvPicPr>
            <a:picLocks noChangeAspect="1" noChangeArrowheads="1"/>
          </p:cNvPicPr>
          <p:nvPr/>
        </p:nvPicPr>
        <p:blipFill>
          <a:blip r:embed="rId3"/>
          <a:srcRect/>
          <a:stretch>
            <a:fillRect/>
          </a:stretch>
        </p:blipFill>
        <p:spPr bwMode="auto">
          <a:xfrm>
            <a:off x="2819400" y="3248025"/>
            <a:ext cx="4495800" cy="36099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457200" y="274638"/>
            <a:ext cx="8229600" cy="1093787"/>
          </a:xfrm>
        </p:spPr>
        <p:txBody>
          <a:bodyPr/>
          <a:lstStyle/>
          <a:p>
            <a:pPr eaLnBrk="1" hangingPunct="1">
              <a:defRPr/>
            </a:pPr>
            <a:r>
              <a:rPr lang="en-US" smtClean="0">
                <a:solidFill>
                  <a:schemeClr val="tx1"/>
                </a:solidFill>
              </a:rPr>
              <a:t>Introduction</a:t>
            </a:r>
            <a:r>
              <a:rPr lang="en-US" smtClean="0"/>
              <a:t> </a:t>
            </a:r>
          </a:p>
        </p:txBody>
      </p:sp>
      <p:sp>
        <p:nvSpPr>
          <p:cNvPr id="24579" name="Rectangle 3"/>
          <p:cNvSpPr>
            <a:spLocks noGrp="1" noChangeArrowheads="1"/>
          </p:cNvSpPr>
          <p:nvPr>
            <p:ph type="body" idx="1"/>
          </p:nvPr>
        </p:nvSpPr>
        <p:spPr>
          <a:xfrm>
            <a:off x="914400" y="1524000"/>
            <a:ext cx="7772400" cy="5029200"/>
          </a:xfrm>
        </p:spPr>
        <p:txBody>
          <a:bodyPr/>
          <a:lstStyle/>
          <a:p>
            <a:pPr algn="l" rtl="0" eaLnBrk="1" hangingPunct="1">
              <a:defRPr/>
            </a:pPr>
            <a:r>
              <a:rPr lang="en-US" dirty="0" smtClean="0"/>
              <a:t>Patient and staff education are important in nursing practice</a:t>
            </a:r>
          </a:p>
          <a:p>
            <a:pPr algn="l" rtl="0" eaLnBrk="1" hangingPunct="1">
              <a:defRPr/>
            </a:pPr>
            <a:r>
              <a:rPr lang="en-US" dirty="0" smtClean="0"/>
              <a:t>Families and patients must be prepared to assume responsibility for self care</a:t>
            </a:r>
          </a:p>
          <a:p>
            <a:pPr algn="l" rtl="0" eaLnBrk="1" hangingPunct="1">
              <a:defRPr/>
            </a:pPr>
            <a:r>
              <a:rPr lang="en-US" dirty="0" smtClean="0"/>
              <a:t>Demand for nursing and nurse as educator continues in a changing health care system</a:t>
            </a:r>
          </a:p>
        </p:txBody>
      </p:sp>
      <p:pic>
        <p:nvPicPr>
          <p:cNvPr id="5124" name="Picture 4" descr="C:\Users\Lec. Nabeela Jada'\Desktop\imagesCAPEXSY2.jpg"/>
          <p:cNvPicPr>
            <a:picLocks noChangeAspect="1" noChangeArrowheads="1"/>
          </p:cNvPicPr>
          <p:nvPr/>
        </p:nvPicPr>
        <p:blipFill>
          <a:blip r:embed="rId3"/>
          <a:srcRect/>
          <a:stretch>
            <a:fillRect/>
          </a:stretch>
        </p:blipFill>
        <p:spPr bwMode="auto">
          <a:xfrm>
            <a:off x="4800600" y="4800600"/>
            <a:ext cx="4048125"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a:xfrm>
            <a:off x="381000" y="381000"/>
            <a:ext cx="8229600" cy="762000"/>
          </a:xfrm>
        </p:spPr>
        <p:txBody>
          <a:bodyPr/>
          <a:lstStyle/>
          <a:p>
            <a:pPr eaLnBrk="1" hangingPunct="1">
              <a:defRPr/>
            </a:pPr>
            <a:r>
              <a:rPr lang="en-US" smtClean="0">
                <a:solidFill>
                  <a:schemeClr val="tx1"/>
                </a:solidFill>
              </a:rPr>
              <a:t>Introduction, cont.</a:t>
            </a:r>
          </a:p>
        </p:txBody>
      </p:sp>
      <p:sp>
        <p:nvSpPr>
          <p:cNvPr id="59395" name="Rectangle 3"/>
          <p:cNvSpPr>
            <a:spLocks noGrp="1" noChangeArrowheads="1"/>
          </p:cNvSpPr>
          <p:nvPr>
            <p:ph type="body" idx="1"/>
          </p:nvPr>
        </p:nvSpPr>
        <p:spPr>
          <a:xfrm>
            <a:off x="304800" y="1219200"/>
            <a:ext cx="8382000" cy="5181600"/>
          </a:xfrm>
        </p:spPr>
        <p:txBody>
          <a:bodyPr/>
          <a:lstStyle/>
          <a:p>
            <a:pPr algn="l" rtl="0" eaLnBrk="1" hangingPunct="1">
              <a:defRPr/>
            </a:pPr>
            <a:r>
              <a:rPr lang="en-US" smtClean="0"/>
              <a:t>JCAHO (Joint Commission on Accreditation of Healthcare Organization) established nursing standards for patient education</a:t>
            </a:r>
          </a:p>
          <a:p>
            <a:pPr algn="l" rtl="0" eaLnBrk="1" hangingPunct="1">
              <a:defRPr/>
            </a:pPr>
            <a:r>
              <a:rPr lang="en-US" smtClean="0"/>
              <a:t>Patient</a:t>
            </a:r>
            <a:r>
              <a:rPr lang="en-US" smtClean="0">
                <a:latin typeface="Arial"/>
              </a:rPr>
              <a:t>’</a:t>
            </a:r>
            <a:r>
              <a:rPr lang="en-US" smtClean="0"/>
              <a:t>s bill of rights established the patient's right to receive complete and current information about diagnosis, treatment, prognosis, in an understandable way. </a:t>
            </a:r>
          </a:p>
          <a:p>
            <a:pPr algn="l" rtl="0" eaLnBrk="1" hangingPunct="1">
              <a:defRPr/>
            </a:pPr>
            <a:r>
              <a:rPr lang="en-US" smtClean="0"/>
              <a:t>To accomplish these goals, nurses need to be trained and prepared to provide patient education.</a:t>
            </a:r>
          </a:p>
          <a:p>
            <a:pPr algn="l" rtl="0" eaLnBrk="1" hangingPunct="1">
              <a:defRPr/>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838200" y="228600"/>
            <a:ext cx="7772400" cy="1143000"/>
          </a:xfrm>
        </p:spPr>
        <p:txBody>
          <a:bodyPr/>
          <a:lstStyle/>
          <a:p>
            <a:pPr eaLnBrk="1" hangingPunct="1">
              <a:defRPr/>
            </a:pPr>
            <a:r>
              <a:rPr lang="en-US" sz="4000" smtClean="0"/>
              <a:t>Historical foundations for teaching role of nurses</a:t>
            </a:r>
          </a:p>
        </p:txBody>
      </p:sp>
      <p:sp>
        <p:nvSpPr>
          <p:cNvPr id="25603" name="Rectangle 3"/>
          <p:cNvSpPr>
            <a:spLocks noGrp="1" noChangeArrowheads="1"/>
          </p:cNvSpPr>
          <p:nvPr>
            <p:ph type="body" idx="1"/>
          </p:nvPr>
        </p:nvSpPr>
        <p:spPr>
          <a:xfrm>
            <a:off x="838200" y="1752600"/>
            <a:ext cx="7772400" cy="4953000"/>
          </a:xfrm>
        </p:spPr>
        <p:txBody>
          <a:bodyPr/>
          <a:lstStyle/>
          <a:p>
            <a:pPr algn="l" rtl="0" eaLnBrk="1" hangingPunct="1">
              <a:lnSpc>
                <a:spcPct val="90000"/>
              </a:lnSpc>
              <a:defRPr/>
            </a:pPr>
            <a:r>
              <a:rPr lang="en-US" sz="2800" smtClean="0"/>
              <a:t>Education is not a new thing</a:t>
            </a:r>
          </a:p>
          <a:p>
            <a:pPr algn="l" rtl="0" eaLnBrk="1" hangingPunct="1">
              <a:lnSpc>
                <a:spcPct val="90000"/>
              </a:lnSpc>
              <a:defRPr/>
            </a:pPr>
            <a:endParaRPr lang="en-US" sz="2800" smtClean="0"/>
          </a:p>
          <a:p>
            <a:pPr algn="l" rtl="0" eaLnBrk="1" hangingPunct="1">
              <a:lnSpc>
                <a:spcPct val="90000"/>
              </a:lnSpc>
              <a:defRPr/>
            </a:pPr>
            <a:r>
              <a:rPr lang="en-US" sz="2800" smtClean="0"/>
              <a:t>Patient teaching is an independent nursing functions</a:t>
            </a:r>
          </a:p>
          <a:p>
            <a:pPr algn="l" rtl="0" eaLnBrk="1" hangingPunct="1">
              <a:lnSpc>
                <a:spcPct val="90000"/>
              </a:lnSpc>
              <a:defRPr/>
            </a:pPr>
            <a:endParaRPr lang="ar-JO" sz="2800" smtClean="0"/>
          </a:p>
          <a:p>
            <a:pPr algn="l" rtl="0" eaLnBrk="1" hangingPunct="1">
              <a:lnSpc>
                <a:spcPct val="90000"/>
              </a:lnSpc>
              <a:defRPr/>
            </a:pPr>
            <a:r>
              <a:rPr lang="en-US" sz="2800" smtClean="0"/>
              <a:t>Florence Nightingale devoted her career to educating others about importance of nutrition, exercise,</a:t>
            </a:r>
            <a:r>
              <a:rPr lang="en-US" sz="2800" smtClean="0">
                <a:latin typeface="Arial"/>
              </a:rPr>
              <a:t>…</a:t>
            </a:r>
            <a:r>
              <a:rPr lang="en-US" sz="2800" smtClean="0"/>
              <a:t>.etc.</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a:xfrm>
            <a:off x="914400" y="0"/>
            <a:ext cx="7772400" cy="1143000"/>
          </a:xfrm>
        </p:spPr>
        <p:txBody>
          <a:bodyPr/>
          <a:lstStyle/>
          <a:p>
            <a:pPr eaLnBrk="1" hangingPunct="1">
              <a:defRPr/>
            </a:pPr>
            <a:r>
              <a:rPr lang="en-US" sz="4000" smtClean="0"/>
              <a:t>Historical foundations for teaching role of nurses cont</a:t>
            </a:r>
            <a:r>
              <a:rPr lang="en-US" sz="4000" smtClean="0">
                <a:latin typeface="Arial"/>
              </a:rPr>
              <a:t>…</a:t>
            </a:r>
            <a:r>
              <a:rPr lang="en-US" sz="4000" smtClean="0"/>
              <a:t>..</a:t>
            </a:r>
          </a:p>
        </p:txBody>
      </p:sp>
      <p:sp>
        <p:nvSpPr>
          <p:cNvPr id="58371" name="Rectangle 3"/>
          <p:cNvSpPr>
            <a:spLocks noGrp="1" noChangeArrowheads="1"/>
          </p:cNvSpPr>
          <p:nvPr>
            <p:ph type="body" idx="1"/>
          </p:nvPr>
        </p:nvSpPr>
        <p:spPr>
          <a:xfrm>
            <a:off x="838200" y="1295400"/>
            <a:ext cx="7772400" cy="4953000"/>
          </a:xfrm>
        </p:spPr>
        <p:txBody>
          <a:bodyPr/>
          <a:lstStyle/>
          <a:p>
            <a:pPr algn="l" rtl="0" eaLnBrk="1" hangingPunct="1">
              <a:lnSpc>
                <a:spcPct val="90000"/>
              </a:lnSpc>
              <a:defRPr/>
            </a:pPr>
            <a:r>
              <a:rPr lang="en-US" smtClean="0"/>
              <a:t>1918 the NLN observed the importance of health teaching as a function within the scope of nursing practice. </a:t>
            </a:r>
          </a:p>
          <a:p>
            <a:pPr algn="l" rtl="0" eaLnBrk="1" hangingPunct="1">
              <a:lnSpc>
                <a:spcPct val="90000"/>
              </a:lnSpc>
              <a:defRPr/>
            </a:pPr>
            <a:r>
              <a:rPr lang="en-US" smtClean="0"/>
              <a:t>1950 identified course content dealing with teaching skills, developmental and educational psychology, principles of education common for all nursing schools.</a:t>
            </a:r>
          </a:p>
          <a:p>
            <a:pPr algn="l" rtl="0" eaLnBrk="1" hangingPunct="1">
              <a:lnSpc>
                <a:spcPct val="90000"/>
              </a:lnSpc>
              <a:defRPr/>
            </a:pPr>
            <a:r>
              <a:rPr lang="en-US" smtClean="0"/>
              <a:t>Currently teaching is included within the scope of nursing practice responsibilities (Nursing Practice Act NPAs) </a:t>
            </a:r>
          </a:p>
          <a:p>
            <a:pPr algn="l" rtl="0" eaLnBrk="1" hangingPunct="1">
              <a:lnSpc>
                <a:spcPct val="90000"/>
              </a:lnSpc>
              <a:defRPr/>
            </a:pP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hangingPunct="1">
              <a:defRPr/>
            </a:pPr>
            <a:r>
              <a:rPr lang="en-US" sz="4000" smtClean="0"/>
              <a:t>Social and economic trends impacting heath care</a:t>
            </a:r>
          </a:p>
        </p:txBody>
      </p:sp>
      <p:sp>
        <p:nvSpPr>
          <p:cNvPr id="27651" name="Rectangle 3"/>
          <p:cNvSpPr>
            <a:spLocks noGrp="1" noChangeArrowheads="1"/>
          </p:cNvSpPr>
          <p:nvPr>
            <p:ph type="body" idx="1"/>
          </p:nvPr>
        </p:nvSpPr>
        <p:spPr/>
        <p:txBody>
          <a:bodyPr/>
          <a:lstStyle/>
          <a:p>
            <a:pPr algn="l" rtl="0" eaLnBrk="1" hangingPunct="1">
              <a:defRPr/>
            </a:pPr>
            <a:r>
              <a:rPr lang="en-US" sz="3000" smtClean="0"/>
              <a:t>National health care goals (healthy people 2000). </a:t>
            </a:r>
          </a:p>
          <a:p>
            <a:pPr algn="l" rtl="0" eaLnBrk="1" hangingPunct="1">
              <a:defRPr/>
            </a:pPr>
            <a:r>
              <a:rPr lang="en-US" sz="3000" smtClean="0"/>
              <a:t>Established objectives to develop effective health education programs to assist individuals :</a:t>
            </a:r>
          </a:p>
          <a:p>
            <a:pPr lvl="1" algn="l" rtl="0" eaLnBrk="1" hangingPunct="1">
              <a:defRPr/>
            </a:pPr>
            <a:r>
              <a:rPr lang="en-US" smtClean="0"/>
              <a:t>recognize and change risk behaviors, </a:t>
            </a:r>
          </a:p>
          <a:p>
            <a:pPr lvl="1" algn="l" rtl="0" eaLnBrk="1" hangingPunct="1">
              <a:defRPr/>
            </a:pPr>
            <a:r>
              <a:rPr lang="en-US" smtClean="0"/>
              <a:t>adopt and maintain protective health practices,</a:t>
            </a:r>
          </a:p>
          <a:p>
            <a:pPr lvl="1" algn="l" rtl="0" eaLnBrk="1" hangingPunct="1">
              <a:defRPr/>
            </a:pPr>
            <a:r>
              <a:rPr lang="en-US" smtClean="0"/>
              <a:t> make appropriate use of health care delivery system</a:t>
            </a:r>
            <a:endParaRPr lang="ar-JO" smtClean="0"/>
          </a:p>
          <a:p>
            <a:pPr algn="l" rtl="0" eaLnBrk="1" hangingPunct="1">
              <a:defRPr/>
            </a:pPr>
            <a:r>
              <a:rPr lang="en-US" sz="3000" smtClean="0"/>
              <a:t>Nurses can play a role in educating people about healthy and protective lifestyles.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a:xfrm>
            <a:off x="914400" y="228600"/>
            <a:ext cx="7772400" cy="712788"/>
          </a:xfrm>
        </p:spPr>
        <p:txBody>
          <a:bodyPr/>
          <a:lstStyle/>
          <a:p>
            <a:pPr rtl="0" eaLnBrk="1" hangingPunct="1">
              <a:defRPr/>
            </a:pPr>
            <a:r>
              <a:rPr lang="en-US" sz="4000" smtClean="0"/>
              <a:t>Social changes cont.</a:t>
            </a:r>
          </a:p>
        </p:txBody>
      </p:sp>
      <p:sp>
        <p:nvSpPr>
          <p:cNvPr id="28675" name="Rectangle 3"/>
          <p:cNvSpPr>
            <a:spLocks noGrp="1" noChangeArrowheads="1"/>
          </p:cNvSpPr>
          <p:nvPr>
            <p:ph type="body" idx="1"/>
          </p:nvPr>
        </p:nvSpPr>
        <p:spPr>
          <a:xfrm>
            <a:off x="609600" y="1524000"/>
            <a:ext cx="7772400" cy="5029200"/>
          </a:xfrm>
        </p:spPr>
        <p:txBody>
          <a:bodyPr/>
          <a:lstStyle/>
          <a:p>
            <a:pPr algn="l" rtl="0" eaLnBrk="1" hangingPunct="1">
              <a:lnSpc>
                <a:spcPct val="90000"/>
              </a:lnSpc>
              <a:defRPr/>
            </a:pPr>
            <a:r>
              <a:rPr lang="en-US" smtClean="0"/>
              <a:t>Growth of managed care, shift in payer coverage, led to emphasis on outcome measures, which is achieved by patient education</a:t>
            </a:r>
          </a:p>
          <a:p>
            <a:pPr algn="l" rtl="0" eaLnBrk="1" hangingPunct="1">
              <a:lnSpc>
                <a:spcPct val="90000"/>
              </a:lnSpc>
              <a:defRPr/>
            </a:pPr>
            <a:r>
              <a:rPr lang="en-US" smtClean="0"/>
              <a:t>Importance of economic and social values in preventive measures</a:t>
            </a:r>
          </a:p>
          <a:p>
            <a:pPr algn="l" rtl="0" eaLnBrk="1" hangingPunct="1">
              <a:lnSpc>
                <a:spcPct val="90000"/>
              </a:lnSpc>
              <a:defRPr/>
            </a:pPr>
            <a:endParaRPr lang="en-US" smtClean="0"/>
          </a:p>
          <a:p>
            <a:pPr algn="l" rtl="0" eaLnBrk="1" hangingPunct="1">
              <a:lnSpc>
                <a:spcPct val="90000"/>
              </a:lnSpc>
              <a:defRPr/>
            </a:pPr>
            <a:r>
              <a:rPr lang="en-US" smtClean="0"/>
              <a:t>Political emphasis on reducing costs of health care delivery, through preventive measures.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pPr eaLnBrk="1" hangingPunct="1">
              <a:defRPr/>
            </a:pPr>
            <a:r>
              <a:rPr lang="en-US" smtClean="0"/>
              <a:t>Social changes cont.</a:t>
            </a:r>
          </a:p>
        </p:txBody>
      </p:sp>
      <p:sp>
        <p:nvSpPr>
          <p:cNvPr id="29699" name="Rectangle 3"/>
          <p:cNvSpPr>
            <a:spLocks noGrp="1" noChangeArrowheads="1"/>
          </p:cNvSpPr>
          <p:nvPr>
            <p:ph type="body" idx="1"/>
          </p:nvPr>
        </p:nvSpPr>
        <p:spPr/>
        <p:txBody>
          <a:bodyPr/>
          <a:lstStyle/>
          <a:p>
            <a:pPr algn="l" rtl="0" eaLnBrk="1" hangingPunct="1">
              <a:defRPr/>
            </a:pPr>
            <a:r>
              <a:rPr lang="en-US" smtClean="0"/>
              <a:t>Nurses are defining their role with a focus on patient education as central to the practice of nursing</a:t>
            </a:r>
          </a:p>
          <a:p>
            <a:pPr algn="l" rtl="0" eaLnBrk="1" hangingPunct="1">
              <a:defRPr/>
            </a:pPr>
            <a:r>
              <a:rPr lang="en-US" smtClean="0"/>
              <a:t>Consumers are demanding an increase in knowledge and skills on how to care for themselves and how to prevent disease. </a:t>
            </a:r>
          </a:p>
          <a:p>
            <a:pPr algn="l" rtl="0" eaLnBrk="1" hangingPunct="1">
              <a:defRPr/>
            </a:pPr>
            <a:r>
              <a:rPr lang="en-US" smtClean="0"/>
              <a:t>The increase in chronic and incurable  conditions requires that individuals and families become informed participants to manage their own illnesses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Garamond" pitchFamily="18" charset="0"/>
            <a:cs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1589</TotalTime>
  <Words>1362</Words>
  <Application>Microsoft Office PowerPoint</Application>
  <PresentationFormat>On-screen Show (4:3)</PresentationFormat>
  <Paragraphs>171</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Stream</vt:lpstr>
      <vt:lpstr>Overview of Education in Health Care</vt:lpstr>
      <vt:lpstr>Overview of education in health care</vt:lpstr>
      <vt:lpstr>Introduction </vt:lpstr>
      <vt:lpstr>Introduction, cont.</vt:lpstr>
      <vt:lpstr>Historical foundations for teaching role of nurses</vt:lpstr>
      <vt:lpstr>Historical foundations for teaching role of nurses cont…..</vt:lpstr>
      <vt:lpstr>Social and economic trends impacting heath care</vt:lpstr>
      <vt:lpstr>Social changes cont.</vt:lpstr>
      <vt:lpstr>Social changes cont.</vt:lpstr>
      <vt:lpstr>Social changes cont.</vt:lpstr>
      <vt:lpstr>Changes cont.</vt:lpstr>
      <vt:lpstr>Purpose, benefits, goals of patient and staff education</vt:lpstr>
      <vt:lpstr>Purpose cont.</vt:lpstr>
      <vt:lpstr>               Cont…….</vt:lpstr>
      <vt:lpstr>Education process defined </vt:lpstr>
      <vt:lpstr>Definition cont.</vt:lpstr>
      <vt:lpstr>Definition cont.</vt:lpstr>
      <vt:lpstr>Definition cont.</vt:lpstr>
      <vt:lpstr>Slide 19</vt:lpstr>
      <vt:lpstr>Role of the nurse as educator</vt:lpstr>
      <vt:lpstr>Role of nurse cont.</vt:lpstr>
      <vt:lpstr>Barriers to education and obstacles to learning</vt:lpstr>
      <vt:lpstr>          Barriers To Teaching</vt:lpstr>
      <vt:lpstr>      Obstacles to learning</vt:lpstr>
      <vt:lpstr>   Obstacles to learning cont.</vt:lpstr>
      <vt:lpstr>ANY QUESTION?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teaching and learning</dc:title>
  <dc:creator>User04</dc:creator>
  <cp:lastModifiedBy>Lec. Nabeela Jada'</cp:lastModifiedBy>
  <cp:revision>73</cp:revision>
  <dcterms:created xsi:type="dcterms:W3CDTF">2006-02-21T20:11:52Z</dcterms:created>
  <dcterms:modified xsi:type="dcterms:W3CDTF">2016-03-20T20:23:28Z</dcterms:modified>
</cp:coreProperties>
</file>