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2"/>
  </p:notesMasterIdLst>
  <p:handoutMasterIdLst>
    <p:handoutMasterId r:id="rId23"/>
  </p:handoutMasterIdLst>
  <p:sldIdLst>
    <p:sldId id="594" r:id="rId2"/>
    <p:sldId id="717" r:id="rId3"/>
    <p:sldId id="719" r:id="rId4"/>
    <p:sldId id="680" r:id="rId5"/>
    <p:sldId id="681" r:id="rId6"/>
    <p:sldId id="721" r:id="rId7"/>
    <p:sldId id="722" r:id="rId8"/>
    <p:sldId id="723" r:id="rId9"/>
    <p:sldId id="724" r:id="rId10"/>
    <p:sldId id="720" r:id="rId11"/>
    <p:sldId id="714" r:id="rId12"/>
    <p:sldId id="725" r:id="rId13"/>
    <p:sldId id="726" r:id="rId14"/>
    <p:sldId id="727" r:id="rId15"/>
    <p:sldId id="712" r:id="rId16"/>
    <p:sldId id="728" r:id="rId17"/>
    <p:sldId id="715" r:id="rId18"/>
    <p:sldId id="713" r:id="rId19"/>
    <p:sldId id="716" r:id="rId20"/>
    <p:sldId id="729" r:id="rId21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0818" autoAdjust="0"/>
  </p:normalViewPr>
  <p:slideViewPr>
    <p:cSldViewPr>
      <p:cViewPr>
        <p:scale>
          <a:sx n="75" d="100"/>
          <a:sy n="75" d="100"/>
        </p:scale>
        <p:origin x="-112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072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832235-D1D4-4322-A96C-69FD4077742F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46BC57-B159-4D05-8D68-1FAF5AC65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351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1530F4-D5DD-4E31-AA87-3BEA386CCAF8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D57149-34A2-4D33-8047-DC9E79CD1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098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BC65B-EEA2-4DAF-A60D-3C18EE0DAF7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F6062-1359-425A-AACF-13EFACF39439}" type="slidenum">
              <a:rPr lang="ar-SA" altLang="en-US"/>
              <a:pPr/>
              <a:t>14</a:t>
            </a:fld>
            <a:endParaRPr lang="en-US" altLang="en-US"/>
          </a:p>
        </p:txBody>
      </p:sp>
      <p:sp>
        <p:nvSpPr>
          <p:cNvPr id="326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E8A15-FC8C-4411-A015-8CBF5C476BED}" type="slidenum">
              <a:rPr lang="ar-SA" altLang="en-US"/>
              <a:pPr/>
              <a:t>16</a:t>
            </a:fld>
            <a:endParaRPr lang="en-US" altLang="en-US"/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03BDE4-D9D4-423A-9076-10FE7E34BF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5DE2AB-38C7-46F8-94C5-35D6BC160FEE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B4AEEF8-263C-4330-9D43-F21225945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D0DA-1CAF-4F73-9C05-7ED1EB29A282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BAC2-8BF9-4540-861C-1A15BDB084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1BB3-FE98-45C9-A73E-9EEDCCCEB617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28B5B-6391-4E26-A2CB-D69B798CCE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939F-D95F-458C-9844-F4DD59A399BC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D6F52-0F75-450F-B492-FE05E3D33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A384-4EBC-4C01-AAE5-4A45656C8108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5F267D-B6D3-46DA-9135-90951D60A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2F94CA-28CF-4431-A1E6-EBB778B58DF1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4F73EA-853A-480D-A05A-0F627B6303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E58743-0265-466D-89D0-F4B241267E2F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B02A72-4E1B-4796-92A9-1403370456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E59A2-266F-4029-90ED-DEBE67C73864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4F6D-036F-415F-8460-BB4D05CBE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8DBBA-5C65-403B-970E-97AFF7D84364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586E817-3FF0-493B-9234-16E8DB3EC6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865B-0AD9-4089-B4B6-7E5EAE4077AD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F626-1B65-4124-8DC4-22F359760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EBCA68-F4F1-4F0C-8F9C-DFB4C5897FB8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D91B2192-88FF-40AF-B7A9-80FCF507D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rtl="0" eaLnBrk="1" latinLnBrk="0" hangingPunct="1">
              <a:defRPr kumimoji="0" sz="140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DEB8D488-A96E-4083-B4AC-34C76A9BFE3B}" type="datetimeFigureOut">
              <a:rPr lang="en-US"/>
              <a:pPr>
                <a:defRPr/>
              </a:pPr>
              <a:t>3/8/2015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rtl="0" eaLnBrk="1" latinLnBrk="0" hangingPunct="1">
              <a:defRPr kumimoji="0" sz="1400" dirty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defRPr kumimoji="0" sz="1400" b="1" smtClean="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9048B39-B906-40AA-9F73-999E02373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9" r:id="rId2"/>
    <p:sldLayoutId id="2147483704" r:id="rId3"/>
    <p:sldLayoutId id="2147483705" r:id="rId4"/>
    <p:sldLayoutId id="2147483706" r:id="rId5"/>
    <p:sldLayoutId id="2147483700" r:id="rId6"/>
    <p:sldLayoutId id="2147483707" r:id="rId7"/>
    <p:sldLayoutId id="2147483701" r:id="rId8"/>
    <p:sldLayoutId id="2147483708" r:id="rId9"/>
    <p:sldLayoutId id="2147483702" r:id="rId10"/>
    <p:sldLayoutId id="214748370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419600"/>
            <a:ext cx="8229600" cy="1147763"/>
          </a:xfrm>
        </p:spPr>
        <p:txBody>
          <a:bodyPr>
            <a:normAutofit fontScale="90000"/>
          </a:bodyPr>
          <a:lstStyle/>
          <a:p>
            <a:pPr algn="ctr"/>
            <a:r>
              <a:rPr b="1" dirty="0" smtClean="0"/>
              <a:t/>
            </a:r>
            <a:br>
              <a:rPr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Constantia" pitchFamily="18" charset="0"/>
              </a:rPr>
              <a:t>Genetics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>
                <a:latin typeface="Courier 10cpi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 </a:t>
            </a:r>
            <a:endParaRPr lang="en-US" sz="31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oper Black" pitchFamily="18" charset="0"/>
              </a:rPr>
              <a:t>Spring Semester 2014- 2015</a:t>
            </a:r>
            <a:endParaRPr lang="en-US" dirty="0" smtClean="0">
              <a:latin typeface="Cooper Black" pitchFamily="18" charset="0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altLang="en-US" b="1" dirty="0" smtClean="0">
                <a:latin typeface="Constantia" pitchFamily="18" charset="0"/>
              </a:rPr>
              <a:t>Mendel’s 1st Rule</a:t>
            </a:r>
            <a:r>
              <a:rPr lang="en-US" b="1" dirty="0" smtClean="0">
                <a:latin typeface="Constantia" pitchFamily="18" charset="0"/>
              </a:rPr>
              <a:t> 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Constantia" pitchFamily="18" charset="0"/>
              </a:rPr>
              <a:t> </a:t>
            </a:r>
            <a:r>
              <a:rPr lang="en-US" altLang="en-US" sz="3200" b="1" dirty="0" smtClean="0">
                <a:latin typeface="Constantia" pitchFamily="18" charset="0"/>
              </a:rPr>
              <a:t>Mendel’s </a:t>
            </a:r>
            <a:r>
              <a:rPr lang="en-US" altLang="en-US" sz="3200" b="1" dirty="0">
                <a:latin typeface="Constantia" pitchFamily="18" charset="0"/>
              </a:rPr>
              <a:t>1st Rule</a:t>
            </a:r>
            <a:r>
              <a:rPr lang="en-US" sz="3200" b="1" dirty="0">
                <a:latin typeface="Constantia" pitchFamily="18" charset="0"/>
              </a:rPr>
              <a:t> </a:t>
            </a:r>
            <a:r>
              <a:rPr lang="en-US" sz="3200" dirty="0" smtClean="0">
                <a:latin typeface="Constantia" pitchFamily="18" charset="0"/>
              </a:rPr>
              <a:t>and </a:t>
            </a:r>
            <a:r>
              <a:rPr lang="en-US" sz="3200" dirty="0">
                <a:latin typeface="Constantia" pitchFamily="18" charset="0"/>
              </a:rPr>
              <a:t>skill progression</a:t>
            </a:r>
            <a:r>
              <a:rPr lang="en-US" sz="3600" dirty="0">
                <a:latin typeface="Constantia" pitchFamily="18" charset="0"/>
              </a:rPr>
              <a:t>. 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endParaRPr lang="en-US" sz="3600" dirty="0" smtClean="0">
              <a:latin typeface="Constantia" pitchFamily="18" charset="0"/>
            </a:endParaRPr>
          </a:p>
          <a:p>
            <a:pPr marL="777875" lvl="1" indent="-457200"/>
            <a:r>
              <a:rPr lang="en-US" sz="2800" dirty="0" smtClean="0">
                <a:latin typeface="Constantia" pitchFamily="18" charset="0"/>
              </a:rPr>
              <a:t> </a:t>
            </a:r>
            <a:r>
              <a:rPr lang="en-US" altLang="en-US" sz="2800" dirty="0" smtClean="0">
                <a:latin typeface="Constantia" pitchFamily="18" charset="0"/>
              </a:rPr>
              <a:t>The </a:t>
            </a:r>
            <a:r>
              <a:rPr lang="en-US" altLang="en-US" sz="2800" dirty="0">
                <a:latin typeface="Constantia" pitchFamily="18" charset="0"/>
              </a:rPr>
              <a:t>Law of Segregation:</a:t>
            </a:r>
          </a:p>
          <a:p>
            <a:pPr marL="777875" lvl="1" indent="-457200" eaLnBrk="1" hangingPunct="1"/>
            <a:r>
              <a:rPr lang="en-US" altLang="en-US" sz="2800" dirty="0">
                <a:latin typeface="Constantia" pitchFamily="18" charset="0"/>
              </a:rPr>
              <a:t>For each trait an individual has 2 genes (factors</a:t>
            </a:r>
            <a:r>
              <a:rPr lang="en-US" altLang="en-US" sz="2800" dirty="0" smtClean="0">
                <a:latin typeface="Constantia" pitchFamily="18" charset="0"/>
              </a:rPr>
              <a:t>) The </a:t>
            </a:r>
            <a:r>
              <a:rPr lang="en-US" altLang="en-US" sz="2800" dirty="0">
                <a:latin typeface="Constantia" pitchFamily="18" charset="0"/>
              </a:rPr>
              <a:t>2 genes may be the same or different</a:t>
            </a:r>
          </a:p>
          <a:p>
            <a:pPr marL="777875" lvl="1" indent="-457200" eaLnBrk="1" hangingPunct="1"/>
            <a:r>
              <a:rPr lang="en-US" altLang="en-US" sz="2800" dirty="0">
                <a:latin typeface="Constantia" pitchFamily="18" charset="0"/>
              </a:rPr>
              <a:t> When making kids, each parent will contribute only 1 gene  </a:t>
            </a:r>
          </a:p>
          <a:p>
            <a:pPr marL="777875" lvl="1" indent="-457200" eaLnBrk="1" hangingPunct="1"/>
            <a:r>
              <a:rPr lang="en-US" altLang="en-US" sz="2800" dirty="0">
                <a:latin typeface="Constantia" pitchFamily="18" charset="0"/>
              </a:rPr>
              <a:t>The 2 genes a parent has will separate when making a kid.</a:t>
            </a:r>
          </a:p>
          <a:p>
            <a:pPr marL="320675" lvl="1" indent="0">
              <a:buNone/>
            </a:pP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13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ysClr val="windowText" lastClr="000000"/>
                </a:solidFill>
                <a:latin typeface="Cooper Black"/>
              </a:rPr>
              <a:t> </a:t>
            </a:r>
            <a:r>
              <a:rPr lang="en-US" altLang="en-US" dirty="0">
                <a:latin typeface="Constantia" pitchFamily="18" charset="0"/>
              </a:rPr>
              <a:t>Patterns of inheritance 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pPr eaLnBrk="1" hangingPunct="1"/>
            <a:r>
              <a:rPr lang="en-US" altLang="ar-SA" sz="3200" b="1" dirty="0" err="1" smtClean="0">
                <a:latin typeface="Constantia" pitchFamily="18" charset="0"/>
                <a:cs typeface="Arial" charset="0"/>
              </a:rPr>
              <a:t>Autosomal</a:t>
            </a:r>
            <a:r>
              <a:rPr lang="en-US" altLang="ar-SA" sz="3200" b="1" dirty="0" smtClean="0">
                <a:latin typeface="Constantia" pitchFamily="18" charset="0"/>
                <a:cs typeface="Arial" charset="0"/>
              </a:rPr>
              <a:t> </a:t>
            </a:r>
            <a:r>
              <a:rPr lang="en-US" altLang="ar-SA" sz="3200" b="1" dirty="0" smtClean="0">
                <a:latin typeface="Constantia" pitchFamily="18" charset="0"/>
                <a:cs typeface="Arial" charset="0"/>
              </a:rPr>
              <a:t>dominant inheritance</a:t>
            </a:r>
          </a:p>
          <a:p>
            <a:r>
              <a:rPr lang="en-US" altLang="en-US" sz="3200" b="1" dirty="0" err="1" smtClean="0">
                <a:latin typeface="Constantia" pitchFamily="18" charset="0"/>
                <a:cs typeface="Arial" charset="0"/>
              </a:rPr>
              <a:t>Autosomal</a:t>
            </a:r>
            <a:r>
              <a:rPr lang="en-US" altLang="en-US" sz="3200" b="1" dirty="0" smtClean="0">
                <a:latin typeface="Constantia" pitchFamily="18" charset="0"/>
                <a:cs typeface="Arial" charset="0"/>
              </a:rPr>
              <a:t> recessive inheritance</a:t>
            </a:r>
          </a:p>
          <a:p>
            <a:r>
              <a:rPr lang="en-US" altLang="en-US" sz="3200" b="1" dirty="0" smtClean="0">
                <a:latin typeface="Constantia" pitchFamily="18" charset="0"/>
                <a:cs typeface="Arial" charset="0"/>
              </a:rPr>
              <a:t>Incomplete Dominance</a:t>
            </a:r>
          </a:p>
          <a:p>
            <a:r>
              <a:rPr lang="en-US" altLang="en-US" sz="3200" b="1" dirty="0" smtClean="0">
                <a:latin typeface="Constantia" pitchFamily="18" charset="0"/>
                <a:cs typeface="Arial" charset="0"/>
              </a:rPr>
              <a:t>Sex-Linked Inheritance</a:t>
            </a:r>
            <a:endParaRPr lang="en-US" altLang="ar-SA" sz="3200" b="1" dirty="0" smtClean="0">
              <a:latin typeface="Constantia" pitchFamily="18" charset="0"/>
              <a:cs typeface="Arial" charset="0"/>
            </a:endParaRPr>
          </a:p>
          <a:p>
            <a:pPr eaLnBrk="1" hangingPunct="1"/>
            <a:endParaRPr lang="en-US" altLang="ar-SA" sz="3200" b="1" dirty="0">
              <a:latin typeface="Constantia" pitchFamily="18" charset="0"/>
              <a:cs typeface="Arial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  <a:buNone/>
            </a:pPr>
            <a:r>
              <a:rPr lang="en-US" sz="2800" dirty="0" smtClean="0">
                <a:latin typeface="Constantia" pitchFamily="18" charset="0"/>
                <a:cs typeface="Arial" charset="0"/>
              </a:rPr>
              <a:t>  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sz="2800" dirty="0" smtClean="0">
              <a:latin typeface="Constantia" pitchFamily="18" charset="0"/>
              <a:cs typeface="Arial" charset="0"/>
            </a:endParaRPr>
          </a:p>
          <a:p>
            <a:pPr marL="777875" lvl="1" indent="-457200">
              <a:buNone/>
            </a:pPr>
            <a:r>
              <a:rPr lang="en-US" sz="2800" dirty="0" smtClean="0">
                <a:latin typeface="Constantia" pitchFamily="18" charset="0"/>
              </a:rPr>
              <a:t> </a:t>
            </a:r>
          </a:p>
          <a:p>
            <a:pPr marL="777875" lvl="1" indent="-457200"/>
            <a:endParaRPr lang="en-US" sz="2800" dirty="0" smtClean="0">
              <a:latin typeface="Constantia" pitchFamily="18" charset="0"/>
            </a:endParaRPr>
          </a:p>
          <a:p>
            <a:pPr marL="777875" lvl="1" indent="-457200">
              <a:buNone/>
            </a:pP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875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ysClr val="windowText" lastClr="000000"/>
                </a:solidFill>
                <a:latin typeface="Cooper Black"/>
              </a:rPr>
              <a:t> </a:t>
            </a:r>
            <a:r>
              <a:rPr lang="en-US" altLang="en-US" dirty="0">
                <a:latin typeface="Constantia" pitchFamily="18" charset="0"/>
              </a:rPr>
              <a:t>Patterns of inheritance 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Constantia" pitchFamily="18" charset="0"/>
                <a:cs typeface="Arial" charset="0"/>
              </a:rPr>
              <a:t> </a:t>
            </a:r>
            <a:r>
              <a:rPr lang="en-US" altLang="ar-SA" sz="3200" b="1" dirty="0" smtClean="0">
                <a:latin typeface="Constantia" pitchFamily="18" charset="0"/>
                <a:cs typeface="Arial" charset="0"/>
              </a:rPr>
              <a:t> Dominant- recessive </a:t>
            </a:r>
            <a:r>
              <a:rPr lang="en-US" altLang="ar-SA" sz="3200" b="1" dirty="0" smtClean="0">
                <a:latin typeface="Constantia" pitchFamily="18" charset="0"/>
                <a:cs typeface="Arial" charset="0"/>
              </a:rPr>
              <a:t>inheritance</a:t>
            </a:r>
          </a:p>
          <a:p>
            <a:pPr lvl="1"/>
            <a:r>
              <a:rPr lang="en-US" altLang="en-US" b="1" dirty="0" smtClean="0">
                <a:latin typeface="Constantia" pitchFamily="18" charset="0"/>
                <a:cs typeface="Arial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tantia" pitchFamily="18" charset="0"/>
              </a:rPr>
              <a:t>Reflects </a:t>
            </a:r>
            <a:r>
              <a:rPr lang="en-US" dirty="0" smtClean="0">
                <a:solidFill>
                  <a:srgbClr val="000000"/>
                </a:solidFill>
                <a:latin typeface="Constantia" pitchFamily="18" charset="0"/>
              </a:rPr>
              <a:t>the interaction of dominant and recessive alleles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  <a:latin typeface="Constantia" pitchFamily="18" charset="0"/>
              </a:rPr>
              <a:t>Punnett</a:t>
            </a:r>
            <a:r>
              <a:rPr lang="en-US" dirty="0" smtClean="0">
                <a:solidFill>
                  <a:srgbClr val="000000"/>
                </a:solidFill>
                <a:latin typeface="Constantia" pitchFamily="18" charset="0"/>
              </a:rPr>
              <a:t> square – diagram used to predict the probability of having a certain type of offspring  with a particular genotype and phenotype</a:t>
            </a:r>
          </a:p>
          <a:p>
            <a:pPr eaLnBrk="1" hangingPunct="1"/>
            <a:endParaRPr lang="en-US" altLang="ar-SA" sz="3200" b="1" dirty="0">
              <a:latin typeface="Constantia" pitchFamily="18" charset="0"/>
              <a:cs typeface="Arial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  <a:buNone/>
            </a:pPr>
            <a:r>
              <a:rPr lang="en-US" sz="2800" dirty="0" smtClean="0">
                <a:latin typeface="Constantia" pitchFamily="18" charset="0"/>
                <a:cs typeface="Arial" charset="0"/>
              </a:rPr>
              <a:t>  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sz="2800" dirty="0" smtClean="0">
              <a:latin typeface="Constantia" pitchFamily="18" charset="0"/>
              <a:cs typeface="Arial" charset="0"/>
            </a:endParaRPr>
          </a:p>
          <a:p>
            <a:pPr marL="777875" lvl="1" indent="-457200">
              <a:buNone/>
            </a:pPr>
            <a:r>
              <a:rPr lang="en-US" sz="2800" dirty="0" smtClean="0">
                <a:latin typeface="Constantia" pitchFamily="18" charset="0"/>
              </a:rPr>
              <a:t> </a:t>
            </a:r>
          </a:p>
          <a:p>
            <a:pPr marL="777875" lvl="1" indent="-457200"/>
            <a:endParaRPr lang="en-US" sz="2800" dirty="0" smtClean="0">
              <a:latin typeface="Constantia" pitchFamily="18" charset="0"/>
            </a:endParaRPr>
          </a:p>
          <a:p>
            <a:pPr marL="777875" lvl="1" indent="-457200">
              <a:buNone/>
            </a:pP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875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ysClr val="windowText" lastClr="000000"/>
                </a:solidFill>
                <a:latin typeface="Cooper Black"/>
              </a:rPr>
              <a:t> </a:t>
            </a:r>
            <a:r>
              <a:rPr lang="en-US" altLang="en-US" dirty="0">
                <a:latin typeface="Constantia" pitchFamily="18" charset="0"/>
              </a:rPr>
              <a:t>Patterns of inheritance 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Constantia" pitchFamily="18" charset="0"/>
                <a:cs typeface="Arial" charset="0"/>
              </a:rPr>
              <a:t> </a:t>
            </a:r>
            <a:r>
              <a:rPr lang="en-US" altLang="en-US" sz="3200" b="1" dirty="0" err="1" smtClean="0">
                <a:latin typeface="Constantia" pitchFamily="18" charset="0"/>
                <a:cs typeface="Arial" charset="0"/>
              </a:rPr>
              <a:t>Autosomal</a:t>
            </a:r>
            <a:r>
              <a:rPr lang="en-US" altLang="en-US" sz="3200" b="1" dirty="0" smtClean="0">
                <a:latin typeface="Constantia" pitchFamily="18" charset="0"/>
                <a:cs typeface="Arial" charset="0"/>
              </a:rPr>
              <a:t> </a:t>
            </a:r>
            <a:r>
              <a:rPr lang="en-US" altLang="ar-SA" sz="3200" b="1" dirty="0" smtClean="0">
                <a:latin typeface="Constantia" pitchFamily="18" charset="0"/>
                <a:cs typeface="Arial" charset="0"/>
              </a:rPr>
              <a:t>Dominant- inheritance</a:t>
            </a:r>
            <a:endParaRPr lang="en-US" altLang="ar-SA" sz="3200" b="1" dirty="0" smtClean="0">
              <a:latin typeface="Constantia" pitchFamily="18" charset="0"/>
              <a:cs typeface="Arial" charset="0"/>
            </a:endParaRPr>
          </a:p>
          <a:p>
            <a:pPr lvl="1"/>
            <a:r>
              <a:rPr lang="en-US" altLang="en-US" b="1" dirty="0" smtClean="0">
                <a:latin typeface="Constantia" pitchFamily="18" charset="0"/>
                <a:cs typeface="Arial" charset="0"/>
              </a:rPr>
              <a:t> </a:t>
            </a:r>
            <a:r>
              <a:rPr lang="en-US" altLang="ar-SA" sz="2500" dirty="0" smtClean="0">
                <a:solidFill>
                  <a:srgbClr val="000000"/>
                </a:solidFill>
                <a:latin typeface="Constantia" pitchFamily="18" charset="0"/>
              </a:rPr>
              <a:t>children </a:t>
            </a:r>
            <a:r>
              <a:rPr lang="en-US" altLang="ar-SA" sz="2500" dirty="0" smtClean="0">
                <a:solidFill>
                  <a:srgbClr val="000000"/>
                </a:solidFill>
                <a:latin typeface="Constantia" pitchFamily="18" charset="0"/>
              </a:rPr>
              <a:t>have usually inherited the disorder from an affected parent</a:t>
            </a:r>
          </a:p>
          <a:p>
            <a:pPr lvl="1">
              <a:lnSpc>
                <a:spcPct val="80000"/>
              </a:lnSpc>
            </a:pPr>
            <a:r>
              <a:rPr lang="en-US" altLang="ar-SA" sz="2500" dirty="0" smtClean="0">
                <a:solidFill>
                  <a:srgbClr val="000000"/>
                </a:solidFill>
                <a:latin typeface="Constantia" pitchFamily="18" charset="0"/>
              </a:rPr>
              <a:t>2 persons with a dominantly inherited disorder are unlikely to choose each other, if they did: 75% of their children are affected.</a:t>
            </a:r>
          </a:p>
          <a:p>
            <a:pPr lvl="1">
              <a:lnSpc>
                <a:spcPct val="80000"/>
              </a:lnSpc>
            </a:pPr>
            <a:r>
              <a:rPr lang="en-US" altLang="ar-SA" sz="2500" dirty="0" smtClean="0">
                <a:solidFill>
                  <a:srgbClr val="000000"/>
                </a:solidFill>
                <a:latin typeface="Constantia" pitchFamily="18" charset="0"/>
              </a:rPr>
              <a:t>The homozygous trait is probably incompatible with life.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Constantia" pitchFamily="18" charset="0"/>
              </a:rPr>
              <a:t>Examples of dominant disorders: </a:t>
            </a:r>
            <a:r>
              <a:rPr lang="en-US" sz="2500" dirty="0" err="1" smtClean="0">
                <a:solidFill>
                  <a:srgbClr val="000000"/>
                </a:solidFill>
                <a:latin typeface="Constantia" pitchFamily="18" charset="0"/>
              </a:rPr>
              <a:t>achondroplasia</a:t>
            </a:r>
            <a:r>
              <a:rPr lang="en-US" sz="2500" dirty="0" smtClean="0">
                <a:solidFill>
                  <a:srgbClr val="000000"/>
                </a:solidFill>
                <a:latin typeface="Constantia" pitchFamily="18" charset="0"/>
              </a:rPr>
              <a:t> (type of dwarfism) and Huntington’s disease (a hereditary disorder with a mental and physical deterioration that leading to death) </a:t>
            </a:r>
            <a:endParaRPr lang="en-US" altLang="ar-SA" sz="2500" dirty="0" smtClean="0">
              <a:solidFill>
                <a:srgbClr val="000000"/>
              </a:solidFill>
              <a:latin typeface="Constantia" pitchFamily="18" charset="0"/>
            </a:endParaRPr>
          </a:p>
          <a:p>
            <a:pPr eaLnBrk="1" hangingPunct="1"/>
            <a:endParaRPr lang="en-US" altLang="ar-SA" sz="3200" b="1" dirty="0">
              <a:latin typeface="Constantia" pitchFamily="18" charset="0"/>
              <a:cs typeface="Arial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  <a:buNone/>
            </a:pPr>
            <a:r>
              <a:rPr lang="en-US" sz="2800" dirty="0" smtClean="0">
                <a:latin typeface="Constantia" pitchFamily="18" charset="0"/>
                <a:cs typeface="Arial" charset="0"/>
              </a:rPr>
              <a:t>  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sz="2800" dirty="0" smtClean="0">
              <a:latin typeface="Constantia" pitchFamily="18" charset="0"/>
              <a:cs typeface="Arial" charset="0"/>
            </a:endParaRPr>
          </a:p>
          <a:p>
            <a:pPr marL="777875" lvl="1" indent="-457200">
              <a:buNone/>
            </a:pPr>
            <a:r>
              <a:rPr lang="en-US" sz="2800" dirty="0" smtClean="0">
                <a:latin typeface="Constantia" pitchFamily="18" charset="0"/>
              </a:rPr>
              <a:t> </a:t>
            </a:r>
          </a:p>
          <a:p>
            <a:pPr marL="777875" lvl="1" indent="-457200"/>
            <a:endParaRPr lang="en-US" sz="2800" dirty="0" smtClean="0">
              <a:latin typeface="Constantia" pitchFamily="18" charset="0"/>
            </a:endParaRPr>
          </a:p>
          <a:p>
            <a:pPr marL="777875" lvl="1" indent="-457200">
              <a:buNone/>
            </a:pP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875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khulood shattnawi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D7581E8-EF3C-4E0F-831E-9ADA3501F091}" type="slidenum">
              <a:rPr lang="ar-SA"/>
              <a:pPr/>
              <a:t>14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563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E6"/>
          </a:solidFill>
          <a:ln w="9525">
            <a:noFill/>
            <a:miter lim="800000"/>
            <a:headEnd/>
            <a:tailEnd/>
          </a:ln>
        </p:spPr>
        <p:txBody>
          <a:bodyPr lIns="0" tIns="0" rIns="0"/>
          <a:lstStyle/>
          <a:p>
            <a:endParaRPr lang="en-US"/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3163888" y="2328863"/>
            <a:ext cx="3865562" cy="3254375"/>
          </a:xfrm>
          <a:prstGeom prst="rect">
            <a:avLst/>
          </a:prstGeom>
          <a:solidFill>
            <a:schemeClr val="bg1"/>
          </a:solidFill>
          <a:ln w="9525">
            <a:solidFill>
              <a:srgbClr val="00A0C6"/>
            </a:solidFill>
            <a:miter lim="800000"/>
            <a:headEnd/>
            <a:tailEnd/>
          </a:ln>
          <a:effectLst/>
        </p:spPr>
        <p:txBody>
          <a:bodyPr lIns="0" tIns="0" rIns="0"/>
          <a:lstStyle/>
          <a:p>
            <a:endParaRPr lang="en-US"/>
          </a:p>
        </p:txBody>
      </p:sp>
      <p:sp>
        <p:nvSpPr>
          <p:cNvPr id="325637" name="Rectangle 5"/>
          <p:cNvSpPr>
            <a:spLocks noChangeArrowheads="1"/>
          </p:cNvSpPr>
          <p:nvPr/>
        </p:nvSpPr>
        <p:spPr bwMode="auto">
          <a:xfrm>
            <a:off x="2906713" y="2936875"/>
            <a:ext cx="1206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r</a:t>
            </a:r>
            <a:endParaRPr lang="en-US" b="1">
              <a:latin typeface="Arial" charset="0"/>
            </a:endParaRPr>
          </a:p>
        </p:txBody>
      </p:sp>
      <p:sp>
        <p:nvSpPr>
          <p:cNvPr id="325638" name="Rectangle 6"/>
          <p:cNvSpPr>
            <a:spLocks noChangeArrowheads="1"/>
          </p:cNvSpPr>
          <p:nvPr/>
        </p:nvSpPr>
        <p:spPr bwMode="auto">
          <a:xfrm>
            <a:off x="4065588" y="1957388"/>
            <a:ext cx="220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D</a:t>
            </a:r>
            <a:endParaRPr lang="en-US" b="1">
              <a:latin typeface="Arial" charset="0"/>
            </a:endParaRPr>
          </a:p>
        </p:txBody>
      </p:sp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6049963" y="1957388"/>
            <a:ext cx="1206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r</a:t>
            </a:r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2906713" y="4578350"/>
            <a:ext cx="1206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r</a:t>
            </a:r>
            <a:endParaRPr lang="en-US" b="1">
              <a:latin typeface="Arial" charset="0"/>
            </a:endParaRPr>
          </a:p>
        </p:txBody>
      </p:sp>
      <p:sp>
        <p:nvSpPr>
          <p:cNvPr id="325641" name="Rectangle 9"/>
          <p:cNvSpPr>
            <a:spLocks noChangeArrowheads="1"/>
          </p:cNvSpPr>
          <p:nvPr/>
        </p:nvSpPr>
        <p:spPr bwMode="auto">
          <a:xfrm>
            <a:off x="1524000" y="4184650"/>
            <a:ext cx="1052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Normal</a:t>
            </a:r>
          </a:p>
          <a:p>
            <a:pPr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Father</a:t>
            </a:r>
            <a:endParaRPr lang="en-US" b="1">
              <a:latin typeface="Arial" charset="0"/>
            </a:endParaRPr>
          </a:p>
        </p:txBody>
      </p:sp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3778250" y="1100138"/>
            <a:ext cx="26431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Affected Parent</a:t>
            </a:r>
          </a:p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(Has the Disorder)</a:t>
            </a:r>
            <a:endParaRPr lang="en-US" b="1">
              <a:latin typeface="Arial" charset="0"/>
            </a:endParaRPr>
          </a:p>
        </p:txBody>
      </p:sp>
      <p:sp>
        <p:nvSpPr>
          <p:cNvPr id="325643" name="Rectangle 11"/>
          <p:cNvSpPr>
            <a:spLocks noChangeArrowheads="1"/>
          </p:cNvSpPr>
          <p:nvPr/>
        </p:nvSpPr>
        <p:spPr bwMode="auto">
          <a:xfrm>
            <a:off x="3524250" y="2598738"/>
            <a:ext cx="122078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Dr</a:t>
            </a:r>
          </a:p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Affected</a:t>
            </a:r>
          </a:p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(25%)</a:t>
            </a:r>
            <a:endParaRPr lang="en-US" b="1">
              <a:latin typeface="Arial" charset="0"/>
            </a:endParaRPr>
          </a:p>
        </p:txBody>
      </p:sp>
      <p:sp>
        <p:nvSpPr>
          <p:cNvPr id="325644" name="Rectangle 12"/>
          <p:cNvSpPr>
            <a:spLocks noChangeArrowheads="1"/>
          </p:cNvSpPr>
          <p:nvPr/>
        </p:nvSpPr>
        <p:spPr bwMode="auto">
          <a:xfrm>
            <a:off x="5543550" y="2546350"/>
            <a:ext cx="1016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rr</a:t>
            </a:r>
          </a:p>
          <a:p>
            <a:pPr algn="ctr" eaLnBrk="0" hangingPunct="0"/>
            <a:r>
              <a:rPr lang="en-US" b="1">
                <a:latin typeface="Arial" charset="0"/>
              </a:rPr>
              <a:t>normal</a:t>
            </a:r>
          </a:p>
          <a:p>
            <a:pPr algn="ctr" eaLnBrk="0" hangingPunct="0"/>
            <a:r>
              <a:rPr lang="en-US" b="1">
                <a:latin typeface="Arial" charset="0"/>
              </a:rPr>
              <a:t>(25%)</a:t>
            </a:r>
          </a:p>
        </p:txBody>
      </p:sp>
      <p:sp>
        <p:nvSpPr>
          <p:cNvPr id="325645" name="Rectangle 13"/>
          <p:cNvSpPr>
            <a:spLocks noChangeArrowheads="1"/>
          </p:cNvSpPr>
          <p:nvPr/>
        </p:nvSpPr>
        <p:spPr bwMode="auto">
          <a:xfrm>
            <a:off x="3530600" y="4248150"/>
            <a:ext cx="122078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Dr</a:t>
            </a:r>
          </a:p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Affected</a:t>
            </a:r>
          </a:p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(25%)</a:t>
            </a:r>
          </a:p>
        </p:txBody>
      </p:sp>
      <p:sp>
        <p:nvSpPr>
          <p:cNvPr id="325646" name="Rectangle 14"/>
          <p:cNvSpPr>
            <a:spLocks noChangeArrowheads="1"/>
          </p:cNvSpPr>
          <p:nvPr/>
        </p:nvSpPr>
        <p:spPr bwMode="auto">
          <a:xfrm>
            <a:off x="5556250" y="4275138"/>
            <a:ext cx="1016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rr</a:t>
            </a:r>
          </a:p>
          <a:p>
            <a:pPr algn="ctr" eaLnBrk="0" hangingPunct="0"/>
            <a:r>
              <a:rPr lang="en-US" b="1">
                <a:latin typeface="Arial" charset="0"/>
              </a:rPr>
              <a:t>normal</a:t>
            </a:r>
          </a:p>
          <a:p>
            <a:pPr algn="ctr" eaLnBrk="0" hangingPunct="0"/>
            <a:r>
              <a:rPr lang="en-US" b="1">
                <a:latin typeface="Arial" charset="0"/>
              </a:rPr>
              <a:t>(25%)</a:t>
            </a:r>
          </a:p>
        </p:txBody>
      </p:sp>
      <p:sp>
        <p:nvSpPr>
          <p:cNvPr id="325647" name="Freeform 15"/>
          <p:cNvSpPr>
            <a:spLocks/>
          </p:cNvSpPr>
          <p:nvPr/>
        </p:nvSpPr>
        <p:spPr bwMode="auto">
          <a:xfrm>
            <a:off x="5086350" y="2074863"/>
            <a:ext cx="11113" cy="4511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46"/>
              </a:cxn>
              <a:cxn ang="0">
                <a:pos x="0" y="0"/>
              </a:cxn>
            </a:cxnLst>
            <a:rect l="0" t="0" r="r" b="b"/>
            <a:pathLst>
              <a:path h="546">
                <a:moveTo>
                  <a:pt x="0" y="0"/>
                </a:moveTo>
                <a:lnTo>
                  <a:pt x="0" y="54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/>
          <a:lstStyle/>
          <a:p>
            <a:endParaRPr lang="en-US"/>
          </a:p>
        </p:txBody>
      </p:sp>
      <p:sp>
        <p:nvSpPr>
          <p:cNvPr id="325648" name="Line 16"/>
          <p:cNvSpPr>
            <a:spLocks noChangeShapeType="1"/>
          </p:cNvSpPr>
          <p:nvPr/>
        </p:nvSpPr>
        <p:spPr bwMode="auto">
          <a:xfrm>
            <a:off x="5072063" y="2346325"/>
            <a:ext cx="0" cy="3208338"/>
          </a:xfrm>
          <a:prstGeom prst="line">
            <a:avLst/>
          </a:prstGeom>
          <a:noFill/>
          <a:ln w="9525">
            <a:solidFill>
              <a:srgbClr val="00A0C6"/>
            </a:solidFill>
            <a:round/>
            <a:headEnd/>
            <a:tailEnd/>
          </a:ln>
          <a:effectLst/>
        </p:spPr>
        <p:txBody>
          <a:bodyPr lIns="0" tIns="0" rIns="0"/>
          <a:lstStyle/>
          <a:p>
            <a:endParaRPr lang="en-US"/>
          </a:p>
        </p:txBody>
      </p:sp>
      <p:sp>
        <p:nvSpPr>
          <p:cNvPr id="325649" name="Rectangle 17"/>
          <p:cNvSpPr>
            <a:spLocks noChangeArrowheads="1"/>
          </p:cNvSpPr>
          <p:nvPr/>
        </p:nvSpPr>
        <p:spPr bwMode="auto">
          <a:xfrm>
            <a:off x="228600" y="223838"/>
            <a:ext cx="59245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000000"/>
                </a:solidFill>
                <a:latin typeface="Arial" charset="0"/>
              </a:rPr>
              <a:t>Inheritance of a Dominant Gene Disorder</a:t>
            </a:r>
            <a:endParaRPr lang="en-US" b="1" i="1">
              <a:latin typeface="Arial" charset="0"/>
            </a:endParaRPr>
          </a:p>
        </p:txBody>
      </p:sp>
      <p:sp>
        <p:nvSpPr>
          <p:cNvPr id="325650" name="Line 18"/>
          <p:cNvSpPr>
            <a:spLocks noChangeShapeType="1"/>
          </p:cNvSpPr>
          <p:nvPr/>
        </p:nvSpPr>
        <p:spPr bwMode="auto">
          <a:xfrm>
            <a:off x="3162300" y="3933825"/>
            <a:ext cx="3859213" cy="0"/>
          </a:xfrm>
          <a:prstGeom prst="line">
            <a:avLst/>
          </a:prstGeom>
          <a:noFill/>
          <a:ln w="9525">
            <a:solidFill>
              <a:srgbClr val="00A0C6"/>
            </a:solidFill>
            <a:round/>
            <a:headEnd/>
            <a:tailEnd/>
          </a:ln>
          <a:effectLst/>
        </p:spPr>
        <p:txBody>
          <a:bodyPr lIns="0" tIns="0" rIns="0"/>
          <a:lstStyle/>
          <a:p>
            <a:endParaRPr lang="en-US"/>
          </a:p>
        </p:txBody>
      </p:sp>
      <p:sp>
        <p:nvSpPr>
          <p:cNvPr id="325651" name="Rectangle 19"/>
          <p:cNvSpPr>
            <a:spLocks noChangeArrowheads="1"/>
          </p:cNvSpPr>
          <p:nvPr/>
        </p:nvSpPr>
        <p:spPr bwMode="auto">
          <a:xfrm>
            <a:off x="3735388" y="5667375"/>
            <a:ext cx="815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(50%)</a:t>
            </a:r>
          </a:p>
        </p:txBody>
      </p:sp>
      <p:sp>
        <p:nvSpPr>
          <p:cNvPr id="325652" name="Rectangle 20"/>
          <p:cNvSpPr>
            <a:spLocks noChangeArrowheads="1"/>
          </p:cNvSpPr>
          <p:nvPr/>
        </p:nvSpPr>
        <p:spPr bwMode="auto">
          <a:xfrm>
            <a:off x="5656263" y="5665788"/>
            <a:ext cx="814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(50%)</a:t>
            </a:r>
            <a:endParaRPr lang="en-US" b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ysClr val="windowText" lastClr="000000"/>
                </a:solidFill>
                <a:latin typeface="Cooper Black"/>
              </a:rPr>
              <a:t> </a:t>
            </a:r>
            <a:r>
              <a:rPr lang="en-US" altLang="en-US" dirty="0">
                <a:latin typeface="Constantia" pitchFamily="18" charset="0"/>
              </a:rPr>
              <a:t>Patterns of inheritance 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Constantia" pitchFamily="18" charset="0"/>
                <a:cs typeface="Arial" charset="0"/>
              </a:rPr>
              <a:t>  </a:t>
            </a:r>
            <a:r>
              <a:rPr lang="en-US" altLang="en-US" sz="3200" b="1" dirty="0">
                <a:latin typeface="Constantia" pitchFamily="18" charset="0"/>
                <a:cs typeface="Arial" charset="0"/>
              </a:rPr>
              <a:t>Autosomal recessive inheritance</a:t>
            </a:r>
          </a:p>
          <a:p>
            <a:pPr lvl="1"/>
            <a:r>
              <a:rPr lang="en-US" altLang="ar-SA" dirty="0">
                <a:latin typeface="Constantia" pitchFamily="18" charset="0"/>
                <a:cs typeface="Arial" charset="0"/>
              </a:rPr>
              <a:t>Most common form.</a:t>
            </a:r>
          </a:p>
          <a:p>
            <a:pPr lvl="1"/>
            <a:r>
              <a:rPr lang="en-US" altLang="ar-SA" dirty="0">
                <a:latin typeface="Constantia" pitchFamily="18" charset="0"/>
                <a:cs typeface="Arial" charset="0"/>
              </a:rPr>
              <a:t>Such disorders do not occur unless two genes for the disease are present (</a:t>
            </a:r>
            <a:r>
              <a:rPr lang="en-US" altLang="ar-SA" dirty="0" err="1">
                <a:latin typeface="Constantia" pitchFamily="18" charset="0"/>
                <a:cs typeface="Arial" charset="0"/>
              </a:rPr>
              <a:t>e.g</a:t>
            </a:r>
            <a:r>
              <a:rPr lang="en-US" altLang="ar-SA" dirty="0">
                <a:latin typeface="Constantia" pitchFamily="18" charset="0"/>
                <a:cs typeface="Arial" charset="0"/>
              </a:rPr>
              <a:t>: cystic fibrosis, </a:t>
            </a:r>
            <a:r>
              <a:rPr lang="en-US" altLang="ar-SA" dirty="0" err="1" smtClean="0">
                <a:latin typeface="Constantia" pitchFamily="18" charset="0"/>
                <a:cs typeface="Arial" charset="0"/>
              </a:rPr>
              <a:t>T</a:t>
            </a:r>
            <a:r>
              <a:rPr lang="en-US" altLang="ar-SA" dirty="0" err="1" smtClean="0">
                <a:latin typeface="Constantia" pitchFamily="18" charset="0"/>
                <a:cs typeface="Arial" charset="0"/>
              </a:rPr>
              <a:t>halasemia</a:t>
            </a:r>
            <a:r>
              <a:rPr lang="en-US" altLang="ar-SA" dirty="0">
                <a:latin typeface="Constantia" pitchFamily="18" charset="0"/>
                <a:cs typeface="Arial" charset="0"/>
              </a:rPr>
              <a:t>, </a:t>
            </a:r>
            <a:r>
              <a:rPr lang="en-US" altLang="en-US" dirty="0">
                <a:latin typeface="Constantia" pitchFamily="18" charset="0"/>
                <a:cs typeface="Arial" charset="0"/>
              </a:rPr>
              <a:t>albinism</a:t>
            </a:r>
            <a:r>
              <a:rPr lang="en-US" altLang="ar-SA" dirty="0">
                <a:latin typeface="Constantia" pitchFamily="18" charset="0"/>
                <a:cs typeface="Arial" charset="0"/>
              </a:rPr>
              <a:t>).</a:t>
            </a:r>
          </a:p>
          <a:p>
            <a:pPr lvl="1"/>
            <a:r>
              <a:rPr lang="en-US" altLang="ar-SA" dirty="0">
                <a:latin typeface="Constantia" pitchFamily="18" charset="0"/>
                <a:cs typeface="Arial" charset="0"/>
              </a:rPr>
              <a:t>Children with the disorder will always be homozygous for the trait.</a:t>
            </a:r>
          </a:p>
          <a:p>
            <a:pPr lvl="1"/>
            <a:r>
              <a:rPr lang="en-US" altLang="ar-SA" dirty="0">
                <a:latin typeface="Constantia" pitchFamily="18" charset="0"/>
                <a:cs typeface="Arial" charset="0"/>
              </a:rPr>
              <a:t>Parents will both be carriers.</a:t>
            </a:r>
          </a:p>
          <a:p>
            <a:pPr>
              <a:lnSpc>
                <a:spcPct val="90000"/>
              </a:lnSpc>
              <a:spcAft>
                <a:spcPct val="20000"/>
              </a:spcAft>
              <a:buNone/>
            </a:pPr>
            <a:r>
              <a:rPr lang="en-US" sz="2800" dirty="0" smtClean="0">
                <a:latin typeface="Constantia" pitchFamily="18" charset="0"/>
                <a:cs typeface="Arial" charset="0"/>
              </a:rPr>
              <a:t>  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sz="2800" dirty="0" smtClean="0">
              <a:latin typeface="Constantia" pitchFamily="18" charset="0"/>
              <a:cs typeface="Arial" charset="0"/>
            </a:endParaRPr>
          </a:p>
          <a:p>
            <a:pPr marL="777875" lvl="1" indent="-457200">
              <a:buNone/>
            </a:pPr>
            <a:r>
              <a:rPr lang="en-US" sz="2800" dirty="0" smtClean="0">
                <a:latin typeface="Constantia" pitchFamily="18" charset="0"/>
              </a:rPr>
              <a:t> </a:t>
            </a:r>
          </a:p>
          <a:p>
            <a:pPr marL="777875" lvl="1" indent="-457200"/>
            <a:endParaRPr lang="en-US" sz="2800" dirty="0" smtClean="0">
              <a:latin typeface="Constantia" pitchFamily="18" charset="0"/>
            </a:endParaRPr>
          </a:p>
          <a:p>
            <a:pPr marL="777875" lvl="1" indent="-457200">
              <a:buNone/>
            </a:pP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0746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khulood shattnawi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85CC6F-8A59-4B78-90E7-420D50537788}" type="slidenum">
              <a:rPr lang="ar-SA"/>
              <a:pPr/>
              <a:t>16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E6"/>
          </a:solidFill>
          <a:ln w="9525">
            <a:noFill/>
            <a:miter lim="800000"/>
            <a:headEnd/>
            <a:tailEnd/>
          </a:ln>
        </p:spPr>
        <p:txBody>
          <a:bodyPr lIns="0" tIns="0" rIns="0"/>
          <a:lstStyle/>
          <a:p>
            <a:endParaRPr lang="en-US"/>
          </a:p>
        </p:txBody>
      </p:sp>
      <p:sp>
        <p:nvSpPr>
          <p:cNvPr id="299012" name="Rectangle 4"/>
          <p:cNvSpPr>
            <a:spLocks noChangeArrowheads="1"/>
          </p:cNvSpPr>
          <p:nvPr/>
        </p:nvSpPr>
        <p:spPr bwMode="auto">
          <a:xfrm>
            <a:off x="185738" y="223838"/>
            <a:ext cx="60134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 i="1">
                <a:solidFill>
                  <a:srgbClr val="000000"/>
                </a:solidFill>
                <a:latin typeface="Arial" charset="0"/>
              </a:rPr>
              <a:t>Inheritance of a Recessive Gene Disorder</a:t>
            </a:r>
            <a:endParaRPr lang="en-US" b="1" i="1">
              <a:latin typeface="Arial" charset="0"/>
            </a:endParaRPr>
          </a:p>
        </p:txBody>
      </p:sp>
      <p:sp>
        <p:nvSpPr>
          <p:cNvPr id="299013" name="Rectangle 5"/>
          <p:cNvSpPr>
            <a:spLocks noChangeArrowheads="1"/>
          </p:cNvSpPr>
          <p:nvPr/>
        </p:nvSpPr>
        <p:spPr bwMode="auto">
          <a:xfrm>
            <a:off x="3163888" y="1966913"/>
            <a:ext cx="3865562" cy="4492625"/>
          </a:xfrm>
          <a:prstGeom prst="rect">
            <a:avLst/>
          </a:prstGeom>
          <a:solidFill>
            <a:schemeClr val="bg1"/>
          </a:solidFill>
          <a:ln w="9525">
            <a:solidFill>
              <a:srgbClr val="00A0C6"/>
            </a:solidFill>
            <a:miter lim="800000"/>
            <a:headEnd/>
            <a:tailEnd/>
          </a:ln>
          <a:effectLst/>
        </p:spPr>
        <p:txBody>
          <a:bodyPr lIns="0" tIns="0" rIns="0"/>
          <a:lstStyle/>
          <a:p>
            <a:endParaRPr lang="en-US"/>
          </a:p>
        </p:txBody>
      </p:sp>
      <p:sp>
        <p:nvSpPr>
          <p:cNvPr id="299014" name="Rectangle 6"/>
          <p:cNvSpPr>
            <a:spLocks noChangeArrowheads="1"/>
          </p:cNvSpPr>
          <p:nvPr/>
        </p:nvSpPr>
        <p:spPr bwMode="auto">
          <a:xfrm>
            <a:off x="2855913" y="3060700"/>
            <a:ext cx="222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D</a:t>
            </a:r>
          </a:p>
        </p:txBody>
      </p:sp>
      <p:sp>
        <p:nvSpPr>
          <p:cNvPr id="299015" name="Rectangle 7"/>
          <p:cNvSpPr>
            <a:spLocks noChangeArrowheads="1"/>
          </p:cNvSpPr>
          <p:nvPr/>
        </p:nvSpPr>
        <p:spPr bwMode="auto">
          <a:xfrm>
            <a:off x="2906713" y="5292725"/>
            <a:ext cx="1206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r</a:t>
            </a:r>
          </a:p>
        </p:txBody>
      </p:sp>
      <p:sp>
        <p:nvSpPr>
          <p:cNvPr id="299016" name="Rectangle 8"/>
          <p:cNvSpPr>
            <a:spLocks noChangeArrowheads="1"/>
          </p:cNvSpPr>
          <p:nvPr/>
        </p:nvSpPr>
        <p:spPr bwMode="auto">
          <a:xfrm>
            <a:off x="1524000" y="3717925"/>
            <a:ext cx="10017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Carrier</a:t>
            </a:r>
          </a:p>
          <a:p>
            <a:pPr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Father</a:t>
            </a:r>
            <a:endParaRPr lang="en-US" b="1">
              <a:latin typeface="Arial" charset="0"/>
            </a:endParaRPr>
          </a:p>
        </p:txBody>
      </p:sp>
      <p:sp>
        <p:nvSpPr>
          <p:cNvPr id="299017" name="Rectangle 9"/>
          <p:cNvSpPr>
            <a:spLocks noChangeArrowheads="1"/>
          </p:cNvSpPr>
          <p:nvPr/>
        </p:nvSpPr>
        <p:spPr bwMode="auto">
          <a:xfrm>
            <a:off x="4024313" y="1042988"/>
            <a:ext cx="21018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Carrier Mother</a:t>
            </a:r>
            <a:endParaRPr lang="en-US" b="1">
              <a:latin typeface="Arial" charset="0"/>
            </a:endParaRPr>
          </a:p>
        </p:txBody>
      </p:sp>
      <p:sp>
        <p:nvSpPr>
          <p:cNvPr id="299018" name="Freeform 10"/>
          <p:cNvSpPr>
            <a:spLocks/>
          </p:cNvSpPr>
          <p:nvPr/>
        </p:nvSpPr>
        <p:spPr bwMode="auto">
          <a:xfrm>
            <a:off x="3154363" y="4243388"/>
            <a:ext cx="38671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8" y="0"/>
              </a:cxn>
              <a:cxn ang="0">
                <a:pos x="0" y="0"/>
              </a:cxn>
            </a:cxnLst>
            <a:rect l="0" t="0" r="r" b="b"/>
            <a:pathLst>
              <a:path w="468">
                <a:moveTo>
                  <a:pt x="0" y="0"/>
                </a:moveTo>
                <a:lnTo>
                  <a:pt x="46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/>
          <a:lstStyle/>
          <a:p>
            <a:endParaRPr lang="en-US"/>
          </a:p>
        </p:txBody>
      </p:sp>
      <p:sp>
        <p:nvSpPr>
          <p:cNvPr id="299019" name="Freeform 11"/>
          <p:cNvSpPr>
            <a:spLocks/>
          </p:cNvSpPr>
          <p:nvPr/>
        </p:nvSpPr>
        <p:spPr bwMode="auto">
          <a:xfrm>
            <a:off x="5086350" y="1960563"/>
            <a:ext cx="11113" cy="4511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46"/>
              </a:cxn>
              <a:cxn ang="0">
                <a:pos x="0" y="0"/>
              </a:cxn>
            </a:cxnLst>
            <a:rect l="0" t="0" r="r" b="b"/>
            <a:pathLst>
              <a:path h="546">
                <a:moveTo>
                  <a:pt x="0" y="0"/>
                </a:moveTo>
                <a:lnTo>
                  <a:pt x="0" y="54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/>
          <a:lstStyle/>
          <a:p>
            <a:endParaRPr lang="en-US"/>
          </a:p>
        </p:txBody>
      </p:sp>
      <p:sp>
        <p:nvSpPr>
          <p:cNvPr id="299020" name="Line 12"/>
          <p:cNvSpPr>
            <a:spLocks noChangeShapeType="1"/>
          </p:cNvSpPr>
          <p:nvPr/>
        </p:nvSpPr>
        <p:spPr bwMode="auto">
          <a:xfrm>
            <a:off x="5072063" y="1984375"/>
            <a:ext cx="0" cy="4475163"/>
          </a:xfrm>
          <a:prstGeom prst="line">
            <a:avLst/>
          </a:prstGeom>
          <a:noFill/>
          <a:ln w="9525">
            <a:solidFill>
              <a:srgbClr val="00A0C6"/>
            </a:solidFill>
            <a:round/>
            <a:headEnd/>
            <a:tailEnd/>
          </a:ln>
          <a:effectLst/>
        </p:spPr>
        <p:txBody>
          <a:bodyPr lIns="0" tIns="0" rIns="0"/>
          <a:lstStyle/>
          <a:p>
            <a:endParaRPr lang="en-US"/>
          </a:p>
        </p:txBody>
      </p:sp>
      <p:sp>
        <p:nvSpPr>
          <p:cNvPr id="299021" name="Line 13"/>
          <p:cNvSpPr>
            <a:spLocks noChangeShapeType="1"/>
          </p:cNvSpPr>
          <p:nvPr/>
        </p:nvSpPr>
        <p:spPr bwMode="auto">
          <a:xfrm>
            <a:off x="3163888" y="4132263"/>
            <a:ext cx="3865562" cy="0"/>
          </a:xfrm>
          <a:prstGeom prst="line">
            <a:avLst/>
          </a:prstGeom>
          <a:noFill/>
          <a:ln w="9525">
            <a:solidFill>
              <a:srgbClr val="00A0C6"/>
            </a:solidFill>
            <a:round/>
            <a:headEnd/>
            <a:tailEnd/>
          </a:ln>
          <a:effectLst/>
        </p:spPr>
        <p:txBody>
          <a:bodyPr lIns="0" tIns="0" rIns="0"/>
          <a:lstStyle/>
          <a:p>
            <a:endParaRPr lang="en-US"/>
          </a:p>
        </p:txBody>
      </p:sp>
      <p:sp>
        <p:nvSpPr>
          <p:cNvPr id="299022" name="Rectangle 14"/>
          <p:cNvSpPr>
            <a:spLocks noChangeArrowheads="1"/>
          </p:cNvSpPr>
          <p:nvPr/>
        </p:nvSpPr>
        <p:spPr bwMode="auto">
          <a:xfrm>
            <a:off x="3609975" y="2570163"/>
            <a:ext cx="10509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DD</a:t>
            </a:r>
          </a:p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Normal</a:t>
            </a:r>
          </a:p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(25%)</a:t>
            </a:r>
            <a:endParaRPr lang="en-US" b="1">
              <a:latin typeface="Arial" charset="0"/>
            </a:endParaRPr>
          </a:p>
        </p:txBody>
      </p:sp>
      <p:sp>
        <p:nvSpPr>
          <p:cNvPr id="299023" name="Rectangle 15"/>
          <p:cNvSpPr>
            <a:spLocks noChangeArrowheads="1"/>
          </p:cNvSpPr>
          <p:nvPr/>
        </p:nvSpPr>
        <p:spPr bwMode="auto">
          <a:xfrm>
            <a:off x="5551488" y="2517775"/>
            <a:ext cx="1001712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Dr</a:t>
            </a:r>
          </a:p>
          <a:p>
            <a:pPr algn="ctr" eaLnBrk="0" hangingPunct="0"/>
            <a:r>
              <a:rPr lang="en-US" b="1">
                <a:latin typeface="Arial" charset="0"/>
              </a:rPr>
              <a:t>Carrier</a:t>
            </a:r>
          </a:p>
          <a:p>
            <a:pPr algn="ctr" eaLnBrk="0" hangingPunct="0"/>
            <a:r>
              <a:rPr lang="en-US" b="1">
                <a:latin typeface="Arial" charset="0"/>
              </a:rPr>
              <a:t>(25%)</a:t>
            </a:r>
          </a:p>
        </p:txBody>
      </p:sp>
      <p:sp>
        <p:nvSpPr>
          <p:cNvPr id="299024" name="Rectangle 16"/>
          <p:cNvSpPr>
            <a:spLocks noChangeArrowheads="1"/>
          </p:cNvSpPr>
          <p:nvPr/>
        </p:nvSpPr>
        <p:spPr bwMode="auto">
          <a:xfrm>
            <a:off x="3641725" y="4467225"/>
            <a:ext cx="100171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Dr</a:t>
            </a:r>
          </a:p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Carrier</a:t>
            </a:r>
          </a:p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(25%)</a:t>
            </a:r>
          </a:p>
        </p:txBody>
      </p:sp>
      <p:sp>
        <p:nvSpPr>
          <p:cNvPr id="299025" name="Rectangle 17"/>
          <p:cNvSpPr>
            <a:spLocks noChangeArrowheads="1"/>
          </p:cNvSpPr>
          <p:nvPr/>
        </p:nvSpPr>
        <p:spPr bwMode="auto">
          <a:xfrm>
            <a:off x="5454650" y="4467225"/>
            <a:ext cx="122078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rr</a:t>
            </a:r>
          </a:p>
          <a:p>
            <a:pPr algn="ctr" eaLnBrk="0" hangingPunct="0"/>
            <a:r>
              <a:rPr lang="en-US" b="1">
                <a:latin typeface="Arial" charset="0"/>
              </a:rPr>
              <a:t>Affected</a:t>
            </a:r>
          </a:p>
          <a:p>
            <a:pPr algn="ctr" eaLnBrk="0" hangingPunct="0"/>
            <a:r>
              <a:rPr lang="en-US" b="1">
                <a:latin typeface="Arial" charset="0"/>
              </a:rPr>
              <a:t>(25%)</a:t>
            </a:r>
          </a:p>
        </p:txBody>
      </p:sp>
      <p:sp>
        <p:nvSpPr>
          <p:cNvPr id="299026" name="Rectangle 18"/>
          <p:cNvSpPr>
            <a:spLocks noChangeArrowheads="1"/>
          </p:cNvSpPr>
          <p:nvPr/>
        </p:nvSpPr>
        <p:spPr bwMode="auto">
          <a:xfrm>
            <a:off x="4037013" y="1566863"/>
            <a:ext cx="222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charset="0"/>
              </a:rPr>
              <a:t>D</a:t>
            </a:r>
            <a:endParaRPr lang="en-US" b="1">
              <a:latin typeface="Arial" charset="0"/>
            </a:endParaRPr>
          </a:p>
        </p:txBody>
      </p:sp>
      <p:sp>
        <p:nvSpPr>
          <p:cNvPr id="299027" name="Rectangle 19"/>
          <p:cNvSpPr>
            <a:spLocks noChangeArrowheads="1"/>
          </p:cNvSpPr>
          <p:nvPr/>
        </p:nvSpPr>
        <p:spPr bwMode="auto">
          <a:xfrm>
            <a:off x="6021388" y="1566863"/>
            <a:ext cx="1190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b="1">
                <a:latin typeface="Arial" charset="0"/>
              </a:rPr>
              <a:t>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n-US" altLang="en-US" sz="3600" b="1" dirty="0" err="1" smtClean="0">
                <a:latin typeface="Cooper Black" pitchFamily="18" charset="0"/>
              </a:rPr>
              <a:t>Thalasemia</a:t>
            </a:r>
            <a:r>
              <a:rPr lang="en-US" altLang="en-US" sz="3600" b="1" dirty="0" smtClean="0">
                <a:latin typeface="Cooper Black" pitchFamily="18" charset="0"/>
              </a:rPr>
              <a:t> Disease</a:t>
            </a:r>
            <a:endParaRPr lang="en-US" altLang="en-US" sz="3600" b="1" dirty="0" smtClean="0">
              <a:latin typeface="Cooper Black" pitchFamily="18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724400" cy="5029200"/>
          </a:xfrm>
        </p:spPr>
        <p:txBody>
          <a:bodyPr/>
          <a:lstStyle/>
          <a:p>
            <a:pPr lvl="1" eaLnBrk="1" hangingPunct="1"/>
            <a:r>
              <a:rPr lang="en-US" altLang="en-US" sz="2500" smtClean="0">
                <a:latin typeface="Constantia" pitchFamily="18" charset="0"/>
              </a:rPr>
              <a:t> </a:t>
            </a:r>
            <a:endParaRPr lang="en-US" altLang="en-US" sz="2200" smtClean="0">
              <a:latin typeface="Constantia" pitchFamily="18" charset="0"/>
            </a:endParaRPr>
          </a:p>
          <a:p>
            <a:pPr lvl="2" eaLnBrk="1" hangingPunct="1"/>
            <a:endParaRPr lang="en-US" altLang="en-US" sz="2200" b="1" smtClean="0">
              <a:latin typeface="Constantia" pitchFamily="18" charset="0"/>
            </a:endParaRPr>
          </a:p>
          <a:p>
            <a:pPr lvl="1" eaLnBrk="1" hangingPunct="1"/>
            <a:endParaRPr lang="en-US" altLang="en-US" sz="2500" smtClean="0">
              <a:latin typeface="Constantia" pitchFamily="18" charset="0"/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2200" smtClean="0">
                <a:latin typeface="Constantia" pitchFamily="18" charset="0"/>
              </a:rPr>
              <a:t> </a:t>
            </a:r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1650"/>
            <a:ext cx="80772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71294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ysClr val="windowText" lastClr="000000"/>
                </a:solidFill>
                <a:latin typeface="Cooper Black"/>
              </a:rPr>
              <a:t> </a:t>
            </a:r>
            <a:r>
              <a:rPr lang="en-US" altLang="en-US" dirty="0">
                <a:latin typeface="Constantia" pitchFamily="18" charset="0"/>
              </a:rPr>
              <a:t>Patterns of inheritance 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763000" cy="48768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Constantia" pitchFamily="18" charset="0"/>
                <a:cs typeface="Arial" charset="0"/>
              </a:rPr>
              <a:t>  </a:t>
            </a:r>
            <a:r>
              <a:rPr lang="en-US" altLang="en-US" sz="3200" b="1" dirty="0" smtClean="0">
                <a:latin typeface="Constantia" pitchFamily="18" charset="0"/>
                <a:cs typeface="Arial" charset="0"/>
              </a:rPr>
              <a:t> </a:t>
            </a:r>
            <a:r>
              <a:rPr lang="en-US" altLang="en-US" sz="2800" b="1" dirty="0" smtClean="0">
                <a:latin typeface="Constantia" pitchFamily="18" charset="0"/>
                <a:cs typeface="Arial" charset="0"/>
              </a:rPr>
              <a:t>Sex-Linked </a:t>
            </a:r>
            <a:r>
              <a:rPr lang="en-US" altLang="en-US" sz="2800" b="1" dirty="0">
                <a:latin typeface="Constantia" pitchFamily="18" charset="0"/>
                <a:cs typeface="Arial" charset="0"/>
              </a:rPr>
              <a:t>Inheritance</a:t>
            </a:r>
            <a:endParaRPr lang="en-US" altLang="ar-SA" sz="2800" b="1" dirty="0">
              <a:latin typeface="Constantia" pitchFamily="18" charset="0"/>
              <a:cs typeface="Arial" charset="0"/>
            </a:endParaRPr>
          </a:p>
          <a:p>
            <a:pPr lvl="1"/>
            <a:r>
              <a:rPr lang="en-US" sz="2400" dirty="0">
                <a:latin typeface="Constantia" pitchFamily="18" charset="0"/>
                <a:cs typeface="Arial" charset="0"/>
              </a:rPr>
              <a:t> </a:t>
            </a:r>
            <a:r>
              <a:rPr lang="en-US" altLang="en-US" sz="2400" dirty="0" smtClean="0">
                <a:latin typeface="Constantia" pitchFamily="18" charset="0"/>
                <a:cs typeface="Arial" charset="0"/>
              </a:rPr>
              <a:t>Inherited </a:t>
            </a:r>
            <a:r>
              <a:rPr lang="en-US" altLang="en-US" sz="2400" dirty="0">
                <a:latin typeface="Constantia" pitchFamily="18" charset="0"/>
                <a:cs typeface="Arial" charset="0"/>
              </a:rPr>
              <a:t>traits determined by genes on the sex chromosomes</a:t>
            </a:r>
          </a:p>
          <a:p>
            <a:pPr lvl="1"/>
            <a:r>
              <a:rPr lang="en-US" altLang="en-US" sz="2400" dirty="0">
                <a:latin typeface="Constantia" pitchFamily="18" charset="0"/>
                <a:cs typeface="Arial" charset="0"/>
              </a:rPr>
              <a:t>X chromosomes bear over 2500 genes; Y chromosomes carry about 15 </a:t>
            </a:r>
            <a:r>
              <a:rPr lang="en-US" altLang="en-US" sz="2400" dirty="0" smtClean="0">
                <a:latin typeface="Constantia" pitchFamily="18" charset="0"/>
                <a:cs typeface="Arial" charset="0"/>
              </a:rPr>
              <a:t>genes. X-linked </a:t>
            </a:r>
            <a:r>
              <a:rPr lang="en-US" altLang="en-US" sz="2400" dirty="0">
                <a:latin typeface="Constantia" pitchFamily="18" charset="0"/>
                <a:cs typeface="Arial" charset="0"/>
              </a:rPr>
              <a:t>genes are: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altLang="en-US" sz="2000" dirty="0">
                <a:latin typeface="Constantia" pitchFamily="18" charset="0"/>
                <a:cs typeface="Arial" charset="0"/>
              </a:rPr>
              <a:t>Found only on the X chromosome  </a:t>
            </a:r>
            <a:r>
              <a:rPr lang="en-US" altLang="en-US" sz="2000" dirty="0" smtClean="0">
                <a:latin typeface="Constantia" pitchFamily="18" charset="0"/>
                <a:cs typeface="Arial" charset="0"/>
              </a:rPr>
              <a:t>&amp; Typically </a:t>
            </a:r>
            <a:r>
              <a:rPr lang="en-US" altLang="en-US" sz="2000" dirty="0">
                <a:latin typeface="Constantia" pitchFamily="18" charset="0"/>
                <a:cs typeface="Arial" charset="0"/>
              </a:rPr>
              <a:t>passed from mothers to sons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altLang="en-US" sz="2000" dirty="0">
                <a:latin typeface="Constantia" pitchFamily="18" charset="0"/>
                <a:cs typeface="Arial" charset="0"/>
              </a:rPr>
              <a:t>Never masked (no carriers) in males since </a:t>
            </a:r>
            <a:r>
              <a:rPr lang="en-US" altLang="en-US" sz="2000" dirty="0" smtClean="0">
                <a:latin typeface="Constantia" pitchFamily="18" charset="0"/>
                <a:cs typeface="Arial" charset="0"/>
              </a:rPr>
              <a:t> Y gene does not carry the traits  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altLang="en-US" sz="2000" dirty="0">
                <a:latin typeface="Constantia" pitchFamily="18" charset="0"/>
                <a:cs typeface="Arial" charset="0"/>
              </a:rPr>
              <a:t>X-linked diseases and mutations such as hemophilia and fragile-X syndrome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altLang="en-US" sz="2000" dirty="0">
                <a:latin typeface="Constantia" pitchFamily="18" charset="0"/>
                <a:cs typeface="Arial" charset="0"/>
              </a:rPr>
              <a:t>Females have a second X chromosome so chances of having mutation or disease are less, BUT they are carriers of it</a:t>
            </a:r>
          </a:p>
          <a:p>
            <a:pPr marL="593725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altLang="en-US" sz="2000" dirty="0" smtClean="0">
                <a:latin typeface="Constantia" pitchFamily="18" charset="0"/>
                <a:cs typeface="Arial" charset="0"/>
              </a:rPr>
              <a:t>More </a:t>
            </a:r>
            <a:r>
              <a:rPr lang="en-US" altLang="en-US" sz="2000" dirty="0">
                <a:latin typeface="Constantia" pitchFamily="18" charset="0"/>
                <a:cs typeface="Arial" charset="0"/>
              </a:rPr>
              <a:t>males than females have X-linked diseases </a:t>
            </a:r>
          </a:p>
          <a:p>
            <a:pPr marL="593725" lvl="2" indent="-319088">
              <a:spcBef>
                <a:spcPts val="700"/>
              </a:spcBef>
              <a:buSzPct val="60000"/>
              <a:buFont typeface="Wingdings" pitchFamily="2" charset="2"/>
              <a:buChar char=""/>
            </a:pPr>
            <a:endParaRPr lang="en-US" altLang="en-US" sz="2900" dirty="0">
              <a:latin typeface="Constantia" pitchFamily="18" charset="0"/>
              <a:cs typeface="Arial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  <a:buNone/>
            </a:pPr>
            <a:endParaRPr lang="en-US" sz="2800" dirty="0" smtClean="0">
              <a:latin typeface="Constantia" pitchFamily="18" charset="0"/>
              <a:cs typeface="Arial" charset="0"/>
            </a:endParaRPr>
          </a:p>
          <a:p>
            <a:pPr>
              <a:lnSpc>
                <a:spcPct val="90000"/>
              </a:lnSpc>
              <a:spcAft>
                <a:spcPct val="20000"/>
              </a:spcAft>
            </a:pPr>
            <a:endParaRPr lang="en-US" sz="2800" dirty="0" smtClean="0">
              <a:latin typeface="Constantia" pitchFamily="18" charset="0"/>
              <a:cs typeface="Arial" charset="0"/>
            </a:endParaRPr>
          </a:p>
          <a:p>
            <a:pPr marL="777875" lvl="1" indent="-457200">
              <a:buNone/>
            </a:pPr>
            <a:r>
              <a:rPr lang="en-US" sz="2800" dirty="0" smtClean="0">
                <a:latin typeface="Constantia" pitchFamily="18" charset="0"/>
              </a:rPr>
              <a:t> </a:t>
            </a:r>
          </a:p>
          <a:p>
            <a:pPr marL="777875" lvl="1" indent="-457200"/>
            <a:endParaRPr lang="en-US" sz="2800" dirty="0" smtClean="0">
              <a:latin typeface="Constantia" pitchFamily="18" charset="0"/>
            </a:endParaRPr>
          </a:p>
          <a:p>
            <a:pPr marL="777875" lvl="1" indent="-457200">
              <a:buNone/>
            </a:pP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007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4" descr="http://students.cis.uab.edu/almathis/hemophilia_inheritance_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467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2944865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Genetics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pPr eaLnBrk="0" hangingPunct="0"/>
            <a:r>
              <a:rPr lang="en-US" altLang="en-US" sz="2800" dirty="0" smtClean="0">
                <a:latin typeface="Constantia" pitchFamily="18" charset="0"/>
              </a:rPr>
              <a:t> Each nucleus contains 46 Chromosomes, arranged in 23 pairs.</a:t>
            </a:r>
            <a:endParaRPr lang="en-US" altLang="en-US" sz="2800" dirty="0">
              <a:latin typeface="Constantia" pitchFamily="18" charset="0"/>
            </a:endParaRPr>
          </a:p>
          <a:p>
            <a:pPr eaLnBrk="0" hangingPunct="0"/>
            <a:r>
              <a:rPr lang="en-US" altLang="en-US" sz="2800" dirty="0" smtClean="0">
                <a:latin typeface="Constantia" pitchFamily="18" charset="0"/>
              </a:rPr>
              <a:t>One Chromosome of every pair is from each parent </a:t>
            </a:r>
          </a:p>
          <a:p>
            <a:pPr eaLnBrk="0" hangingPunct="0"/>
            <a:r>
              <a:rPr lang="en-US" altLang="en-US" sz="2800" dirty="0" smtClean="0">
                <a:latin typeface="Constantia" pitchFamily="18" charset="0"/>
              </a:rPr>
              <a:t>The Chromosomes are filled with tightly coiled strands of DNA </a:t>
            </a:r>
          </a:p>
          <a:p>
            <a:pPr eaLnBrk="0" hangingPunct="0"/>
            <a:r>
              <a:rPr lang="en-US" altLang="en-US" sz="2800" dirty="0" smtClean="0">
                <a:latin typeface="Constantia" pitchFamily="18" charset="0"/>
              </a:rPr>
              <a:t>Genes are segments of DNA that contain  instructions to make proteins  the building </a:t>
            </a:r>
            <a:r>
              <a:rPr lang="en-US" altLang="en-US" sz="2800" dirty="0" smtClean="0">
                <a:latin typeface="Constantia" pitchFamily="18" charset="0"/>
              </a:rPr>
              <a:t>blocks of </a:t>
            </a:r>
            <a:r>
              <a:rPr lang="en-US" altLang="en-US" sz="2800" dirty="0" smtClean="0">
                <a:latin typeface="Constantia" pitchFamily="18" charset="0"/>
              </a:rPr>
              <a:t>life.</a:t>
            </a:r>
            <a:endParaRPr lang="en-US" altLang="en-US" sz="2800" dirty="0">
              <a:latin typeface="Constanti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481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B4778EE-7418-4D1E-9A4A-964706C8248E}" type="slidenum">
              <a:rPr lang="ar-SA"/>
              <a:pPr/>
              <a:t>20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98438"/>
            <a:ext cx="7772400" cy="1143000"/>
          </a:xfrm>
        </p:spPr>
        <p:txBody>
          <a:bodyPr/>
          <a:lstStyle/>
          <a:p>
            <a:r>
              <a:rPr lang="en-US"/>
              <a:t>Incomplete Dominance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772400" cy="4903787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968375" algn="l"/>
                <a:tab pos="2060575" algn="l"/>
                <a:tab pos="2513013" algn="l"/>
                <a:tab pos="2974975" algn="l"/>
              </a:tabLst>
            </a:pPr>
            <a:r>
              <a:rPr lang="en-US" sz="2800" dirty="0">
                <a:solidFill>
                  <a:srgbClr val="000000"/>
                </a:solidFill>
                <a:latin typeface="Constantia" pitchFamily="18" charset="0"/>
              </a:rPr>
              <a:t>Heterozygous individuals have a phenotype intermediate between homozygous dominant and homozygous recessive</a:t>
            </a:r>
          </a:p>
          <a:p>
            <a:pPr>
              <a:lnSpc>
                <a:spcPct val="90000"/>
              </a:lnSpc>
              <a:tabLst>
                <a:tab pos="968375" algn="l"/>
                <a:tab pos="2060575" algn="l"/>
                <a:tab pos="2513013" algn="l"/>
                <a:tab pos="2974975" algn="l"/>
              </a:tabLst>
            </a:pPr>
            <a:r>
              <a:rPr lang="en-US" sz="2800" dirty="0" err="1">
                <a:solidFill>
                  <a:srgbClr val="000000"/>
                </a:solidFill>
                <a:latin typeface="Constantia" pitchFamily="18" charset="0"/>
              </a:rPr>
              <a:t>Sickling</a:t>
            </a:r>
            <a:r>
              <a:rPr lang="en-US" sz="2800" dirty="0">
                <a:solidFill>
                  <a:srgbClr val="000000"/>
                </a:solidFill>
                <a:latin typeface="Constantia" pitchFamily="18" charset="0"/>
              </a:rPr>
              <a:t> gene is a human example when abnormal hemoglobin (</a:t>
            </a:r>
            <a:r>
              <a:rPr lang="en-US" sz="2800" dirty="0" err="1">
                <a:solidFill>
                  <a:srgbClr val="000000"/>
                </a:solidFill>
                <a:latin typeface="Constantia" pitchFamily="18" charset="0"/>
              </a:rPr>
              <a:t>Hb</a:t>
            </a:r>
            <a:r>
              <a:rPr lang="en-US" sz="2800" dirty="0">
                <a:solidFill>
                  <a:srgbClr val="000000"/>
                </a:solidFill>
                <a:latin typeface="Constantia" pitchFamily="18" charset="0"/>
              </a:rPr>
              <a:t>) is made from the recessive allele (s)</a:t>
            </a:r>
          </a:p>
          <a:p>
            <a:pPr>
              <a:lnSpc>
                <a:spcPct val="90000"/>
              </a:lnSpc>
              <a:buFontTx/>
              <a:buNone/>
              <a:tabLst>
                <a:tab pos="968375" algn="l"/>
                <a:tab pos="2060575" algn="l"/>
                <a:tab pos="2513013" algn="l"/>
                <a:tab pos="2974975" algn="l"/>
              </a:tabLst>
            </a:pPr>
            <a:r>
              <a:rPr lang="en-US" sz="2800" dirty="0">
                <a:solidFill>
                  <a:srgbClr val="000000"/>
                </a:solidFill>
                <a:latin typeface="Constantia" pitchFamily="18" charset="0"/>
              </a:rPr>
              <a:t>		SS 	= 		normal </a:t>
            </a:r>
            <a:r>
              <a:rPr lang="en-US" sz="2800" dirty="0" err="1">
                <a:solidFill>
                  <a:srgbClr val="000000"/>
                </a:solidFill>
                <a:latin typeface="Constantia" pitchFamily="18" charset="0"/>
              </a:rPr>
              <a:t>Hb</a:t>
            </a:r>
            <a:r>
              <a:rPr lang="en-US" sz="2800" dirty="0">
                <a:solidFill>
                  <a:srgbClr val="000000"/>
                </a:solidFill>
                <a:latin typeface="Constantia" pitchFamily="18" charset="0"/>
              </a:rPr>
              <a:t> is made</a:t>
            </a:r>
          </a:p>
          <a:p>
            <a:pPr>
              <a:lnSpc>
                <a:spcPct val="90000"/>
              </a:lnSpc>
              <a:buFontTx/>
              <a:buNone/>
              <a:tabLst>
                <a:tab pos="968375" algn="l"/>
                <a:tab pos="2060575" algn="l"/>
                <a:tab pos="2513013" algn="l"/>
                <a:tab pos="2974975" algn="l"/>
              </a:tabLst>
            </a:pPr>
            <a:r>
              <a:rPr lang="en-US" sz="2800" dirty="0">
                <a:solidFill>
                  <a:srgbClr val="000000"/>
                </a:solidFill>
                <a:latin typeface="Constantia" pitchFamily="18" charset="0"/>
              </a:rPr>
              <a:t>		Ss 	= 		sickle-cell trait (both normal 				and abnormal </a:t>
            </a:r>
            <a:r>
              <a:rPr lang="en-US" sz="2800" dirty="0" err="1">
                <a:solidFill>
                  <a:srgbClr val="000000"/>
                </a:solidFill>
                <a:latin typeface="Constantia" pitchFamily="18" charset="0"/>
              </a:rPr>
              <a:t>Hb</a:t>
            </a:r>
            <a:r>
              <a:rPr lang="en-US" sz="2800" dirty="0">
                <a:solidFill>
                  <a:srgbClr val="000000"/>
                </a:solidFill>
                <a:latin typeface="Constantia" pitchFamily="18" charset="0"/>
              </a:rPr>
              <a:t> is made)</a:t>
            </a:r>
          </a:p>
          <a:p>
            <a:pPr lvl="1" indent="-174625">
              <a:lnSpc>
                <a:spcPct val="90000"/>
              </a:lnSpc>
              <a:buFontTx/>
              <a:buNone/>
              <a:tabLst>
                <a:tab pos="968375" algn="l"/>
                <a:tab pos="2060575" algn="l"/>
                <a:tab pos="2513013" algn="l"/>
                <a:tab pos="2974975" algn="l"/>
              </a:tabLst>
            </a:pP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		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ss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	= 		sickle-cell anemia (only abnormal</a:t>
            </a:r>
            <a:br>
              <a:rPr lang="en-US" sz="2400" dirty="0">
                <a:solidFill>
                  <a:srgbClr val="000000"/>
                </a:solidFill>
                <a:latin typeface="Constantia" pitchFamily="18" charset="0"/>
              </a:rPr>
            </a:b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				</a:t>
            </a:r>
            <a:r>
              <a:rPr lang="en-US" sz="2400" dirty="0" err="1">
                <a:solidFill>
                  <a:srgbClr val="000000"/>
                </a:solidFill>
                <a:latin typeface="Constantia" pitchFamily="18" charset="0"/>
              </a:rPr>
              <a:t>Hb</a:t>
            </a:r>
            <a:r>
              <a:rPr lang="en-US" sz="2400" dirty="0">
                <a:solidFill>
                  <a:srgbClr val="000000"/>
                </a:solidFill>
                <a:latin typeface="Constantia" pitchFamily="18" charset="0"/>
              </a:rPr>
              <a:t> is made)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Genetics 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onstantia" pitchFamily="18" charset="0"/>
              </a:rPr>
              <a:t> </a:t>
            </a:r>
            <a:r>
              <a:rPr lang="en-US" altLang="en-US" sz="2800" dirty="0" smtClean="0">
                <a:latin typeface="Constantia" pitchFamily="18" charset="0"/>
              </a:rPr>
              <a:t>Allele   </a:t>
            </a:r>
            <a:r>
              <a:rPr lang="en-US" altLang="en-US" sz="2800" dirty="0">
                <a:latin typeface="Constantia" pitchFamily="18" charset="0"/>
              </a:rPr>
              <a:t>– genes that produce alternative characteristic for a specific trait.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err="1" smtClean="0">
                <a:latin typeface="Constantia" pitchFamily="18" charset="0"/>
              </a:rPr>
              <a:t>Hetrozygote</a:t>
            </a:r>
            <a:r>
              <a:rPr lang="en-US" altLang="en-US" sz="2800" dirty="0" smtClean="0">
                <a:latin typeface="Constantia" pitchFamily="18" charset="0"/>
              </a:rPr>
              <a:t> - </a:t>
            </a:r>
            <a:r>
              <a:rPr lang="en-US" altLang="en-US" sz="2800" dirty="0">
                <a:latin typeface="Constantia" pitchFamily="18" charset="0"/>
              </a:rPr>
              <a:t>an organism with two different alleles of a particular gene.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Constantia" pitchFamily="18" charset="0"/>
              </a:rPr>
              <a:t>Homozygote </a:t>
            </a:r>
            <a:r>
              <a:rPr lang="en-US" altLang="en-US" sz="2800" dirty="0">
                <a:latin typeface="Constantia" pitchFamily="18" charset="0"/>
              </a:rPr>
              <a:t>- an organism receives the same two allele of a particular gene.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Constantia" pitchFamily="18" charset="0"/>
              </a:rPr>
              <a:t>Recessive  </a:t>
            </a:r>
            <a:r>
              <a:rPr lang="en-US" altLang="en-US" sz="2800" dirty="0">
                <a:latin typeface="Constantia" pitchFamily="18" charset="0"/>
              </a:rPr>
              <a:t>- an allele that is not expressed in a heterozygous organism.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Constantia" pitchFamily="18" charset="0"/>
              </a:rPr>
              <a:t>Dominant - </a:t>
            </a:r>
            <a:r>
              <a:rPr lang="en-US" altLang="en-US" sz="2800" dirty="0">
                <a:latin typeface="Constantia" pitchFamily="18" charset="0"/>
              </a:rPr>
              <a:t>an allele that is expressed in a heterozygous organism</a:t>
            </a:r>
            <a:r>
              <a:rPr lang="en-US" sz="2800" dirty="0">
                <a:latin typeface="Constantia" pitchFamily="18" charset="0"/>
              </a:rPr>
              <a:t>.</a:t>
            </a: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481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Genetics 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>
              <a:latin typeface="Constantia" pitchFamily="18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sz="2800" dirty="0" smtClean="0">
                <a:latin typeface="Constantia" pitchFamily="18" charset="0"/>
              </a:rPr>
              <a:t>Genotype: Set of genetic traits a person inherits; a person’s inborn capacity or potential </a:t>
            </a:r>
            <a:r>
              <a:rPr lang="en-GB" altLang="en-US" sz="2800" dirty="0" smtClean="0">
                <a:latin typeface="Constantia" pitchFamily="18" charset="0"/>
              </a:rPr>
              <a:t>"internally coded, inheritable information" </a:t>
            </a:r>
            <a:r>
              <a:rPr lang="en-US" altLang="en-US" sz="2800" dirty="0" smtClean="0">
                <a:latin typeface="Constantia" pitchFamily="18" charset="0"/>
              </a:rPr>
              <a:t>(genetic blueprint).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sz="2800" dirty="0">
              <a:latin typeface="Constantia" pitchFamily="18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sz="2800" dirty="0">
                <a:latin typeface="Constantia" pitchFamily="18" charset="0"/>
              </a:rPr>
              <a:t>Phenotypes: observable or physical characteristics such as height, body style and psychological characteristics like personality and intelligence </a:t>
            </a:r>
            <a:r>
              <a:rPr lang="en-GB" altLang="en-US" sz="2800" dirty="0">
                <a:latin typeface="Constantia" pitchFamily="18" charset="0"/>
              </a:rPr>
              <a:t>"outward, physical manifestation" </a:t>
            </a:r>
            <a:endParaRPr lang="en-US" alt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3504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GB" dirty="0" smtClean="0">
                <a:latin typeface="Constantia" pitchFamily="18" charset="0"/>
              </a:rPr>
              <a:t>C</a:t>
            </a:r>
            <a:r>
              <a:rPr lang="en-GB" dirty="0" smtClean="0">
                <a:latin typeface="Constantia" pitchFamily="18" charset="0"/>
              </a:rPr>
              <a:t>hromosomal </a:t>
            </a:r>
            <a:r>
              <a:rPr lang="en-GB" dirty="0" smtClean="0">
                <a:latin typeface="Constantia" pitchFamily="18" charset="0"/>
              </a:rPr>
              <a:t>abnormalities 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Constantia" pitchFamily="18" charset="0"/>
              </a:rPr>
              <a:t> </a:t>
            </a:r>
            <a:r>
              <a:rPr lang="en-GB" sz="3200" dirty="0" smtClean="0">
                <a:latin typeface="Constantia" pitchFamily="18" charset="0"/>
              </a:rPr>
              <a:t>There </a:t>
            </a:r>
            <a:r>
              <a:rPr lang="en-GB" sz="3200" dirty="0" smtClean="0">
                <a:latin typeface="Constantia" pitchFamily="18" charset="0"/>
              </a:rPr>
              <a:t>are two major categories of chromosomal abnormalities:</a:t>
            </a:r>
          </a:p>
          <a:p>
            <a:pPr marL="742950" indent="-742950">
              <a:buNone/>
            </a:pPr>
            <a:r>
              <a:rPr lang="en-GB" sz="3600" dirty="0" smtClean="0">
                <a:latin typeface="Constantia" pitchFamily="18" charset="0"/>
              </a:rPr>
              <a:t>1</a:t>
            </a:r>
            <a:r>
              <a:rPr lang="en-GB" sz="3600" dirty="0" smtClean="0">
                <a:latin typeface="Constantia" pitchFamily="18" charset="0"/>
              </a:rPr>
              <a:t>.   irregular number of </a:t>
            </a:r>
            <a:r>
              <a:rPr lang="en-GB" sz="3600" dirty="0" smtClean="0">
                <a:latin typeface="Constantia" pitchFamily="18" charset="0"/>
              </a:rPr>
              <a:t>chromosomes</a:t>
            </a:r>
          </a:p>
          <a:p>
            <a:pPr marL="742950" indent="-742950">
              <a:buNone/>
            </a:pPr>
            <a:r>
              <a:rPr lang="en-GB" sz="3600" dirty="0" smtClean="0">
                <a:latin typeface="Constantia" pitchFamily="18" charset="0"/>
              </a:rPr>
              <a:t>2. structural </a:t>
            </a:r>
            <a:r>
              <a:rPr lang="en-GB" sz="3600" dirty="0" smtClean="0">
                <a:latin typeface="Constantia" pitchFamily="18" charset="0"/>
              </a:rPr>
              <a:t>modification in a chromosome</a:t>
            </a:r>
          </a:p>
          <a:p>
            <a:pPr marL="320675" lvl="1" indent="0">
              <a:buNone/>
            </a:pP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13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Chromosomal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Abnormalities:</a:t>
            </a:r>
            <a:r>
              <a:rPr lang="en-GB" sz="2800" dirty="0" smtClean="0">
                <a:latin typeface="Constantia" pitchFamily="18" charset="0"/>
              </a:rPr>
              <a:t> </a:t>
            </a:r>
            <a:r>
              <a:rPr lang="en-GB" sz="3600" dirty="0" smtClean="0">
                <a:latin typeface="Constantia" pitchFamily="18" charset="0"/>
              </a:rPr>
              <a:t>irregular number of chromosomes 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latin typeface="Constantia" pitchFamily="18" charset="0"/>
              </a:rPr>
              <a:t> </a:t>
            </a:r>
            <a:r>
              <a:rPr lang="en-GB" sz="3600" dirty="0" smtClean="0">
                <a:latin typeface="Constantia" pitchFamily="18" charset="0"/>
              </a:rPr>
              <a:t> </a:t>
            </a:r>
            <a:r>
              <a:rPr lang="en-US" altLang="ar-SA" sz="3200" dirty="0" err="1" smtClean="0">
                <a:latin typeface="Constantia" pitchFamily="18" charset="0"/>
              </a:rPr>
              <a:t>Nondisjunction</a:t>
            </a:r>
            <a:r>
              <a:rPr lang="en-US" altLang="ar-SA" sz="3200" dirty="0" smtClean="0">
                <a:latin typeface="Constantia" pitchFamily="18" charset="0"/>
              </a:rPr>
              <a:t> </a:t>
            </a:r>
            <a:r>
              <a:rPr lang="en-US" altLang="ar-SA" sz="3200" dirty="0" smtClean="0">
                <a:latin typeface="Constantia" pitchFamily="18" charset="0"/>
              </a:rPr>
              <a:t>abnormalities: </a:t>
            </a:r>
          </a:p>
          <a:p>
            <a:pPr lvl="1">
              <a:lnSpc>
                <a:spcPct val="90000"/>
              </a:lnSpc>
            </a:pPr>
            <a:r>
              <a:rPr lang="en-US" altLang="ar-SA" sz="2400" dirty="0" smtClean="0">
                <a:latin typeface="Constantia" pitchFamily="18" charset="0"/>
              </a:rPr>
              <a:t>occurs in the meiosis cell division (where no. of chromo. are reduced to half).</a:t>
            </a:r>
          </a:p>
          <a:p>
            <a:pPr lvl="1">
              <a:lnSpc>
                <a:spcPct val="90000"/>
              </a:lnSpc>
            </a:pPr>
            <a:r>
              <a:rPr lang="en-US" altLang="ar-SA" sz="2400" dirty="0" smtClean="0">
                <a:latin typeface="Constantia" pitchFamily="18" charset="0"/>
              </a:rPr>
              <a:t>Abnormality may occurs if uneven division (</a:t>
            </a:r>
            <a:r>
              <a:rPr lang="en-US" altLang="ar-SA" sz="2400" dirty="0" err="1" smtClean="0">
                <a:latin typeface="Constantia" pitchFamily="18" charset="0"/>
              </a:rPr>
              <a:t>nondisjunction</a:t>
            </a:r>
            <a:r>
              <a:rPr lang="en-US" altLang="ar-SA" sz="2400" dirty="0" smtClean="0">
                <a:latin typeface="Constantia" pitchFamily="18" charset="0"/>
              </a:rPr>
              <a:t>) occur (one sperm or ovum with 22 &amp; the other with 24 chromosome)</a:t>
            </a:r>
          </a:p>
          <a:p>
            <a:pPr lvl="1">
              <a:lnSpc>
                <a:spcPct val="90000"/>
              </a:lnSpc>
            </a:pPr>
            <a:r>
              <a:rPr lang="en-US" altLang="ar-SA" sz="2400" dirty="0" smtClean="0">
                <a:latin typeface="Constantia" pitchFamily="18" charset="0"/>
              </a:rPr>
              <a:t>If one of these defective cells fuses with normal sperm or ovum, the </a:t>
            </a:r>
            <a:r>
              <a:rPr lang="en-US" altLang="ar-SA" sz="2400" dirty="0" err="1" smtClean="0">
                <a:latin typeface="Constantia" pitchFamily="18" charset="0"/>
              </a:rPr>
              <a:t>zygot</a:t>
            </a:r>
            <a:r>
              <a:rPr lang="en-US" altLang="ar-SA" sz="2400" dirty="0" smtClean="0">
                <a:latin typeface="Constantia" pitchFamily="18" charset="0"/>
              </a:rPr>
              <a:t> will have higher or lower </a:t>
            </a:r>
            <a:r>
              <a:rPr lang="en-US" altLang="ar-SA" sz="2400" dirty="0" smtClean="0">
                <a:latin typeface="Constantia" pitchFamily="18" charset="0"/>
              </a:rPr>
              <a:t>chromosome numbers . </a:t>
            </a:r>
            <a:endParaRPr lang="en-US" altLang="ar-SA" sz="2400" dirty="0" smtClean="0">
              <a:latin typeface="Constantia" pitchFamily="18" charset="0"/>
            </a:endParaRPr>
          </a:p>
          <a:p>
            <a:pPr marL="320675" lvl="1" indent="0">
              <a:buNone/>
            </a:pPr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13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Chromosomal Abnormalities:</a:t>
            </a:r>
            <a:r>
              <a:rPr lang="en-GB" sz="3600" dirty="0" smtClean="0">
                <a:latin typeface="Constantia" pitchFamily="18" charset="0"/>
              </a:rPr>
              <a:t> </a:t>
            </a:r>
            <a:r>
              <a:rPr lang="en-GB" dirty="0" smtClean="0">
                <a:latin typeface="Constantia" pitchFamily="18" charset="0"/>
              </a:rPr>
              <a:t>irregular number of chromosomes 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839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latin typeface="Constantia" pitchFamily="18" charset="0"/>
              </a:rPr>
              <a:t> </a:t>
            </a:r>
            <a:r>
              <a:rPr lang="en-US" altLang="en-US" sz="3600" dirty="0" smtClean="0">
                <a:latin typeface="Constantia" pitchFamily="18" charset="0"/>
              </a:rPr>
              <a:t>Downs Syndrome</a:t>
            </a:r>
            <a:r>
              <a:rPr lang="en-US" altLang="ar-SA" sz="3600" dirty="0" smtClean="0">
                <a:latin typeface="Constantia" pitchFamily="18" charset="0"/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altLang="ar-SA" sz="2500" dirty="0" smtClean="0">
                <a:solidFill>
                  <a:srgbClr val="000000"/>
                </a:solidFill>
                <a:latin typeface="Constantia" pitchFamily="18" charset="0"/>
              </a:rPr>
              <a:t>(</a:t>
            </a:r>
            <a:r>
              <a:rPr lang="en-US" altLang="ar-SA" sz="2500" dirty="0" err="1" smtClean="0">
                <a:solidFill>
                  <a:srgbClr val="000000"/>
                </a:solidFill>
                <a:latin typeface="Constantia" pitchFamily="18" charset="0"/>
              </a:rPr>
              <a:t>trisomy</a:t>
            </a:r>
            <a:r>
              <a:rPr lang="en-US" altLang="ar-SA" sz="2500" dirty="0" smtClean="0">
                <a:solidFill>
                  <a:srgbClr val="000000"/>
                </a:solidFill>
                <a:latin typeface="Constantia" pitchFamily="18" charset="0"/>
              </a:rPr>
              <a:t> 21-down syndrome 47  </a:t>
            </a:r>
            <a:r>
              <a:rPr lang="en-US" altLang="ar-SA" sz="2500" dirty="0" smtClean="0">
                <a:solidFill>
                  <a:srgbClr val="000000"/>
                </a:solidFill>
                <a:latin typeface="Constantia" pitchFamily="18" charset="0"/>
              </a:rPr>
              <a:t>chromosome</a:t>
            </a:r>
          </a:p>
          <a:p>
            <a:pPr lvl="2">
              <a:lnSpc>
                <a:spcPct val="90000"/>
              </a:lnSpc>
            </a:pPr>
            <a:r>
              <a:rPr lang="en-US" altLang="ar-SA" sz="2200" dirty="0" smtClean="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en-US" altLang="en-US" sz="2200" dirty="0" smtClean="0">
                <a:solidFill>
                  <a:srgbClr val="000000"/>
                </a:solidFill>
                <a:latin typeface="Constantia" pitchFamily="18" charset="0"/>
              </a:rPr>
              <a:t>An </a:t>
            </a:r>
            <a:r>
              <a:rPr lang="en-US" altLang="en-US" sz="2200" dirty="0" smtClean="0">
                <a:solidFill>
                  <a:srgbClr val="000000"/>
                </a:solidFill>
                <a:latin typeface="Constantia" pitchFamily="18" charset="0"/>
              </a:rPr>
              <a:t>extra chromosome # 21  </a:t>
            </a:r>
            <a:r>
              <a:rPr lang="en-US" altLang="en-US" sz="2200" dirty="0" smtClean="0">
                <a:solidFill>
                  <a:srgbClr val="000000"/>
                </a:solidFill>
                <a:latin typeface="Constantia" pitchFamily="18" charset="0"/>
              </a:rPr>
              <a:t>(</a:t>
            </a:r>
            <a:r>
              <a:rPr lang="en-US" altLang="en-US" sz="2200" dirty="0" smtClean="0">
                <a:solidFill>
                  <a:srgbClr val="000000"/>
                </a:solidFill>
                <a:latin typeface="Constantia" pitchFamily="18" charset="0"/>
              </a:rPr>
              <a:t>3 copies</a:t>
            </a:r>
            <a:r>
              <a:rPr lang="en-US" altLang="en-US" sz="2200" dirty="0" smtClean="0">
                <a:solidFill>
                  <a:srgbClr val="000000"/>
                </a:solidFill>
                <a:latin typeface="Constantia" pitchFamily="18" charset="0"/>
              </a:rPr>
              <a:t>), also </a:t>
            </a:r>
            <a:r>
              <a:rPr lang="en-US" altLang="en-US" sz="2200" dirty="0" smtClean="0">
                <a:solidFill>
                  <a:srgbClr val="000000"/>
                </a:solidFill>
                <a:latin typeface="Constantia" pitchFamily="18" charset="0"/>
              </a:rPr>
              <a:t>referred to as </a:t>
            </a:r>
            <a:r>
              <a:rPr lang="en-US" altLang="en-US" sz="2200" dirty="0" err="1" smtClean="0">
                <a:solidFill>
                  <a:srgbClr val="000000"/>
                </a:solidFill>
                <a:latin typeface="Constantia" pitchFamily="18" charset="0"/>
              </a:rPr>
              <a:t>Trisomy</a:t>
            </a:r>
            <a:r>
              <a:rPr lang="en-US" altLang="en-US" sz="2200" dirty="0" smtClean="0">
                <a:solidFill>
                  <a:srgbClr val="000000"/>
                </a:solidFill>
                <a:latin typeface="Constantia" pitchFamily="18" charset="0"/>
              </a:rPr>
              <a:t> 21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00"/>
                </a:solidFill>
                <a:latin typeface="Constantia" pitchFamily="18" charset="0"/>
              </a:rPr>
              <a:t>Slow development, flat face, slanted eyes, intelligence varies </a:t>
            </a:r>
            <a:r>
              <a:rPr lang="en-US" altLang="en-US" sz="2200" dirty="0" smtClean="0">
                <a:solidFill>
                  <a:srgbClr val="000000"/>
                </a:solidFill>
                <a:latin typeface="Constantia" pitchFamily="18" charset="0"/>
              </a:rPr>
              <a:t>greatly 50</a:t>
            </a:r>
            <a:r>
              <a:rPr lang="en-US" altLang="en-US" sz="2200" dirty="0" smtClean="0">
                <a:solidFill>
                  <a:srgbClr val="000000"/>
                </a:solidFill>
                <a:latin typeface="Constantia" pitchFamily="18" charset="0"/>
              </a:rPr>
              <a:t>% of children die before age 1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 err="1" smtClean="0">
                <a:solidFill>
                  <a:srgbClr val="000000"/>
                </a:solidFill>
                <a:latin typeface="Constantia" pitchFamily="18" charset="0"/>
              </a:rPr>
              <a:t>Karyotype</a:t>
            </a:r>
            <a:r>
              <a:rPr lang="en-US" altLang="en-US" sz="2200" dirty="0" smtClean="0">
                <a:solidFill>
                  <a:srgbClr val="000000"/>
                </a:solidFill>
                <a:latin typeface="Constantia" pitchFamily="18" charset="0"/>
              </a:rPr>
              <a:t> tests can predict the disorder but not its severity </a:t>
            </a:r>
            <a:endParaRPr lang="en-US" altLang="en-US" sz="2200" dirty="0" smtClean="0">
              <a:solidFill>
                <a:srgbClr val="000000"/>
              </a:solidFill>
              <a:latin typeface="Constantia" pitchFamily="18" charset="0"/>
            </a:endParaRPr>
          </a:p>
          <a:p>
            <a:pPr lvl="2">
              <a:lnSpc>
                <a:spcPct val="90000"/>
              </a:lnSpc>
              <a:buNone/>
            </a:pPr>
            <a:r>
              <a:rPr lang="en-US" altLang="en-US" sz="2200" dirty="0" smtClean="0">
                <a:solidFill>
                  <a:srgbClr val="000000"/>
                </a:solidFill>
                <a:latin typeface="Constantia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ar-SA" sz="2500" dirty="0" smtClean="0">
                <a:solidFill>
                  <a:srgbClr val="000000"/>
                </a:solidFill>
                <a:latin typeface="Constantia" pitchFamily="18" charset="0"/>
              </a:rPr>
              <a:t>Monosomy-45 </a:t>
            </a:r>
            <a:r>
              <a:rPr lang="en-US" altLang="ar-SA" sz="2500" dirty="0" smtClean="0">
                <a:solidFill>
                  <a:srgbClr val="000000"/>
                </a:solidFill>
                <a:latin typeface="Constantia" pitchFamily="18" charset="0"/>
              </a:rPr>
              <a:t>chromosome as  in turner’s syndrome </a:t>
            </a:r>
            <a:endParaRPr lang="en-US" altLang="ar-SA" sz="2500" dirty="0" smtClean="0">
              <a:solidFill>
                <a:srgbClr val="000000"/>
              </a:solidFill>
              <a:latin typeface="Constantia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GB" altLang="ar-SA" sz="2200" dirty="0" smtClean="0">
                <a:solidFill>
                  <a:srgbClr val="000000"/>
                </a:solidFill>
                <a:latin typeface="Constantia" pitchFamily="18" charset="0"/>
              </a:rPr>
              <a:t>characterized </a:t>
            </a:r>
            <a:r>
              <a:rPr lang="en-GB" altLang="ar-SA" sz="2200" dirty="0" smtClean="0">
                <a:solidFill>
                  <a:srgbClr val="000000"/>
                </a:solidFill>
                <a:latin typeface="Constantia" pitchFamily="18" charset="0"/>
              </a:rPr>
              <a:t>by short stature and the lack of sexual development at </a:t>
            </a:r>
            <a:r>
              <a:rPr lang="en-GB" altLang="ar-SA" sz="2200" dirty="0" smtClean="0">
                <a:solidFill>
                  <a:srgbClr val="000000"/>
                </a:solidFill>
                <a:latin typeface="Constantia" pitchFamily="18" charset="0"/>
              </a:rPr>
              <a:t>puberty</a:t>
            </a:r>
            <a:r>
              <a:rPr lang="en-US" altLang="ar-SA" sz="2200" dirty="0" smtClean="0">
                <a:solidFill>
                  <a:srgbClr val="000000"/>
                </a:solidFill>
                <a:latin typeface="Constantia" pitchFamily="18" charset="0"/>
              </a:rPr>
              <a:t>.</a:t>
            </a:r>
            <a:r>
              <a:rPr lang="en-US" altLang="en-US" sz="2200" dirty="0" smtClean="0">
                <a:solidFill>
                  <a:srgbClr val="000000"/>
                </a:solidFill>
                <a:latin typeface="Constantia" pitchFamily="18" charset="0"/>
              </a:rPr>
              <a:t> </a:t>
            </a:r>
            <a:endParaRPr lang="en-US" altLang="en-US" sz="2200" dirty="0" smtClean="0">
              <a:solidFill>
                <a:srgbClr val="000000"/>
              </a:solidFill>
              <a:latin typeface="Constantia" pitchFamily="18" charset="0"/>
            </a:endParaRPr>
          </a:p>
          <a:p>
            <a:pPr marL="320675" lvl="1" indent="0">
              <a:buNone/>
            </a:pPr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13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Chromosomal Abnormalities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r>
              <a:rPr lang="en-US" altLang="ar-SA" b="1" dirty="0" smtClean="0">
                <a:solidFill>
                  <a:srgbClr val="000000"/>
                </a:solidFill>
                <a:latin typeface="Constantia" pitchFamily="18" charset="0"/>
              </a:rPr>
              <a:t>Deletion Abnormalities</a:t>
            </a:r>
            <a:r>
              <a:rPr lang="en-US" altLang="ar-SA" dirty="0" smtClean="0">
                <a:solidFill>
                  <a:srgbClr val="000000"/>
                </a:solidFill>
                <a:latin typeface="Constantia" pitchFamily="18" charset="0"/>
              </a:rPr>
              <a:t>:</a:t>
            </a:r>
          </a:p>
          <a:p>
            <a:pPr lvl="1"/>
            <a:r>
              <a:rPr lang="en-US" altLang="ar-SA" dirty="0" smtClean="0">
                <a:solidFill>
                  <a:srgbClr val="000000"/>
                </a:solidFill>
                <a:latin typeface="Constantia" pitchFamily="18" charset="0"/>
              </a:rPr>
              <a:t>part of a chromosome breaks during cell division causing a person with a normal no. of chromo. plus/minus a portion of a chromosome ( cat’s cry syndrome (46XY5q-) portion of chromosome 5 is missing.</a:t>
            </a:r>
          </a:p>
          <a:p>
            <a:pPr marL="320675" lvl="1" indent="0">
              <a:buNone/>
            </a:pPr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13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Chromosomal Abnormalities</a:t>
            </a: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/>
          <a:lstStyle/>
          <a:p>
            <a:r>
              <a:rPr lang="en-US" altLang="ar-SA" b="1" dirty="0" smtClean="0">
                <a:solidFill>
                  <a:srgbClr val="000000"/>
                </a:solidFill>
                <a:latin typeface="Constantia" pitchFamily="18" charset="0"/>
              </a:rPr>
              <a:t>Translocation Abnormalities:</a:t>
            </a:r>
          </a:p>
          <a:p>
            <a:pPr lvl="1"/>
            <a:r>
              <a:rPr lang="en-US" altLang="ar-SA" dirty="0" smtClean="0">
                <a:solidFill>
                  <a:srgbClr val="000000"/>
                </a:solidFill>
                <a:latin typeface="Constantia" pitchFamily="18" charset="0"/>
              </a:rPr>
              <a:t>The affected person has parents carrying the abnormality. Parents have normal number of chromosomes but there is a chromosome misplaced and attached abnormally to another chromosome.</a:t>
            </a:r>
          </a:p>
          <a:p>
            <a:pPr marL="320675" lvl="1" indent="0">
              <a:buNone/>
            </a:pPr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13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10322</TotalTime>
  <Words>901</Words>
  <Application>Microsoft Office PowerPoint</Application>
  <PresentationFormat>On-screen Show (4:3)</PresentationFormat>
  <Paragraphs>175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                    Genetics      </vt:lpstr>
      <vt:lpstr>  Genetics  </vt:lpstr>
      <vt:lpstr>  Genetics   </vt:lpstr>
      <vt:lpstr>  Genetics   </vt:lpstr>
      <vt:lpstr>  Chromosomal abnormalities   </vt:lpstr>
      <vt:lpstr>  Chromosomal Abnormalities: irregular number of chromosomes   </vt:lpstr>
      <vt:lpstr>  Chromosomal Abnormalities: irregular number of chromosomes   </vt:lpstr>
      <vt:lpstr>  Chromosomal Abnormalities  </vt:lpstr>
      <vt:lpstr>  Chromosomal Abnormalities  </vt:lpstr>
      <vt:lpstr>  Mendel’s 1st Rule   </vt:lpstr>
      <vt:lpstr> Patterns of inheritance    </vt:lpstr>
      <vt:lpstr> Patterns of inheritance    </vt:lpstr>
      <vt:lpstr> Patterns of inheritance    </vt:lpstr>
      <vt:lpstr>Slide 14</vt:lpstr>
      <vt:lpstr> Patterns of inheritance    </vt:lpstr>
      <vt:lpstr>Slide 16</vt:lpstr>
      <vt:lpstr>Thalasemia Disease</vt:lpstr>
      <vt:lpstr> Patterns of inheritance    </vt:lpstr>
      <vt:lpstr>Slide 19</vt:lpstr>
      <vt:lpstr>Incomplete Dominance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of Newborns &amp; Infants  (MW 412)</dc:title>
  <dc:creator>Tahani</dc:creator>
  <cp:lastModifiedBy>Reem</cp:lastModifiedBy>
  <cp:revision>655</cp:revision>
  <dcterms:created xsi:type="dcterms:W3CDTF">2011-02-07T20:45:47Z</dcterms:created>
  <dcterms:modified xsi:type="dcterms:W3CDTF">2015-03-08T20:27:56Z</dcterms:modified>
</cp:coreProperties>
</file>