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1"/>
  </p:notesMasterIdLst>
  <p:sldIdLst>
    <p:sldId id="290" r:id="rId2"/>
    <p:sldId id="256" r:id="rId3"/>
    <p:sldId id="257" r:id="rId4"/>
    <p:sldId id="278" r:id="rId5"/>
    <p:sldId id="279" r:id="rId6"/>
    <p:sldId id="295" r:id="rId7"/>
    <p:sldId id="292" r:id="rId8"/>
    <p:sldId id="315" r:id="rId9"/>
    <p:sldId id="299" r:id="rId10"/>
    <p:sldId id="293" r:id="rId11"/>
    <p:sldId id="291" r:id="rId12"/>
    <p:sldId id="294" r:id="rId13"/>
    <p:sldId id="300" r:id="rId14"/>
    <p:sldId id="297" r:id="rId15"/>
    <p:sldId id="280" r:id="rId16"/>
    <p:sldId id="258" r:id="rId17"/>
    <p:sldId id="276" r:id="rId18"/>
    <p:sldId id="282" r:id="rId19"/>
    <p:sldId id="301" r:id="rId20"/>
    <p:sldId id="283" r:id="rId21"/>
    <p:sldId id="277" r:id="rId22"/>
    <p:sldId id="303" r:id="rId23"/>
    <p:sldId id="281" r:id="rId24"/>
    <p:sldId id="304" r:id="rId25"/>
    <p:sldId id="305" r:id="rId26"/>
    <p:sldId id="306" r:id="rId27"/>
    <p:sldId id="307" r:id="rId28"/>
    <p:sldId id="309" r:id="rId29"/>
    <p:sldId id="308" r:id="rId30"/>
    <p:sldId id="259" r:id="rId31"/>
    <p:sldId id="310" r:id="rId32"/>
    <p:sldId id="311" r:id="rId33"/>
    <p:sldId id="260" r:id="rId34"/>
    <p:sldId id="285" r:id="rId35"/>
    <p:sldId id="270" r:id="rId36"/>
    <p:sldId id="284" r:id="rId37"/>
    <p:sldId id="275" r:id="rId38"/>
    <p:sldId id="314" r:id="rId39"/>
    <p:sldId id="261" r:id="rId40"/>
    <p:sldId id="287" r:id="rId41"/>
    <p:sldId id="312" r:id="rId42"/>
    <p:sldId id="288" r:id="rId43"/>
    <p:sldId id="289" r:id="rId44"/>
    <p:sldId id="286" r:id="rId45"/>
    <p:sldId id="264" r:id="rId46"/>
    <p:sldId id="265" r:id="rId47"/>
    <p:sldId id="266" r:id="rId48"/>
    <p:sldId id="267" r:id="rId49"/>
    <p:sldId id="313" r:id="rId5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Arial" charset="0"/>
      </a:defRPr>
    </a:lvl1pPr>
    <a:lvl2pPr marL="457200" algn="l" rtl="0" eaLnBrk="0" fontAlgn="base" hangingPunct="0">
      <a:spcBef>
        <a:spcPct val="0"/>
      </a:spcBef>
      <a:spcAft>
        <a:spcPct val="0"/>
      </a:spcAft>
      <a:defRPr kern="1200">
        <a:solidFill>
          <a:schemeClr val="tx1"/>
        </a:solidFill>
        <a:latin typeface="Garamond" pitchFamily="18" charset="0"/>
        <a:ea typeface="+mn-ea"/>
        <a:cs typeface="Arial" charset="0"/>
      </a:defRPr>
    </a:lvl2pPr>
    <a:lvl3pPr marL="914400" algn="l" rtl="0" eaLnBrk="0" fontAlgn="base" hangingPunct="0">
      <a:spcBef>
        <a:spcPct val="0"/>
      </a:spcBef>
      <a:spcAft>
        <a:spcPct val="0"/>
      </a:spcAft>
      <a:defRPr kern="1200">
        <a:solidFill>
          <a:schemeClr val="tx1"/>
        </a:solidFill>
        <a:latin typeface="Garamond" pitchFamily="18" charset="0"/>
        <a:ea typeface="+mn-ea"/>
        <a:cs typeface="Arial" charset="0"/>
      </a:defRPr>
    </a:lvl3pPr>
    <a:lvl4pPr marL="1371600" algn="l" rtl="0" eaLnBrk="0" fontAlgn="base" hangingPunct="0">
      <a:spcBef>
        <a:spcPct val="0"/>
      </a:spcBef>
      <a:spcAft>
        <a:spcPct val="0"/>
      </a:spcAft>
      <a:defRPr kern="1200">
        <a:solidFill>
          <a:schemeClr val="tx1"/>
        </a:solidFill>
        <a:latin typeface="Garamond" pitchFamily="18" charset="0"/>
        <a:ea typeface="+mn-ea"/>
        <a:cs typeface="Arial" charset="0"/>
      </a:defRPr>
    </a:lvl4pPr>
    <a:lvl5pPr marL="1828800" algn="l" rtl="0" eaLnBrk="0" fontAlgn="base" hangingPunct="0">
      <a:spcBef>
        <a:spcPct val="0"/>
      </a:spcBef>
      <a:spcAft>
        <a:spcPct val="0"/>
      </a:spcAft>
      <a:defRPr kern="1200">
        <a:solidFill>
          <a:schemeClr val="tx1"/>
        </a:solidFill>
        <a:latin typeface="Garamond" pitchFamily="18" charset="0"/>
        <a:ea typeface="+mn-ea"/>
        <a:cs typeface="Arial" charset="0"/>
      </a:defRPr>
    </a:lvl5pPr>
    <a:lvl6pPr marL="2286000" algn="l" defTabSz="914400" rtl="0" eaLnBrk="1" latinLnBrk="0" hangingPunct="1">
      <a:defRPr kern="1200">
        <a:solidFill>
          <a:schemeClr val="tx1"/>
        </a:solidFill>
        <a:latin typeface="Garamond" pitchFamily="18" charset="0"/>
        <a:ea typeface="+mn-ea"/>
        <a:cs typeface="Arial" charset="0"/>
      </a:defRPr>
    </a:lvl6pPr>
    <a:lvl7pPr marL="2743200" algn="l" defTabSz="914400" rtl="0" eaLnBrk="1" latinLnBrk="0" hangingPunct="1">
      <a:defRPr kern="1200">
        <a:solidFill>
          <a:schemeClr val="tx1"/>
        </a:solidFill>
        <a:latin typeface="Garamond" pitchFamily="18" charset="0"/>
        <a:ea typeface="+mn-ea"/>
        <a:cs typeface="Arial" charset="0"/>
      </a:defRPr>
    </a:lvl7pPr>
    <a:lvl8pPr marL="3200400" algn="l" defTabSz="914400" rtl="0" eaLnBrk="1" latinLnBrk="0" hangingPunct="1">
      <a:defRPr kern="1200">
        <a:solidFill>
          <a:schemeClr val="tx1"/>
        </a:solidFill>
        <a:latin typeface="Garamond" pitchFamily="18" charset="0"/>
        <a:ea typeface="+mn-ea"/>
        <a:cs typeface="Arial" charset="0"/>
      </a:defRPr>
    </a:lvl8pPr>
    <a:lvl9pPr marL="3657600" algn="l" defTabSz="914400" rtl="0" eaLnBrk="1" latinLnBrk="0" hangingPunct="1">
      <a:defRPr kern="1200">
        <a:solidFill>
          <a:schemeClr val="tx1"/>
        </a:solidFill>
        <a:latin typeface="Garamond"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7651"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654"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7655"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fld id="{7A8FA9FC-95E6-42F8-881D-09A933249B85}" type="slidenum">
              <a:rPr lang="ar-SA"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BB9F9CDB-2B71-46F7-B193-AFE7AD6CC250}" type="slidenum">
              <a:rPr lang="ar-SA" altLang="en-US" smtClean="0"/>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A5B1EE66-C917-4E6C-BABC-E6217ECCFF4C}" type="slidenum">
              <a:rPr lang="ar-SA" altLang="en-US" smtClean="0"/>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285AAB62-78B1-43AF-A8A7-4EC3E74A0DA0}" type="slidenum">
              <a:rPr lang="ar-SA" altLang="en-US" smtClean="0"/>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A62C110E-F73B-43C7-B249-253AE4638E86}" type="slidenum">
              <a:rPr lang="ar-SA" altLang="en-US" smtClean="0"/>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EFA7D7B4-43BB-4CCC-AE77-992A3FBE9736}" type="slidenum">
              <a:rPr lang="ar-SA" altLang="en-US" smtClean="0"/>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2B59FE88-E5D4-4288-97FC-17F9430486D8}" type="slidenum">
              <a:rPr lang="ar-SA" altLang="en-US" smtClean="0"/>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4B798C8-C66C-448C-8502-53AB997AB1A0}" type="slidenum">
              <a:rPr lang="ar-SA" altLang="en-US" smtClean="0"/>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DD485C7F-8D1E-4888-A36E-35604549B568}" type="slidenum">
              <a:rPr lang="ar-SA" altLang="en-US" smtClean="0"/>
              <a:pPr/>
              <a:t>16</a:t>
            </a:fld>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54E6D31C-6372-42B5-860B-0CD41F28C639}" type="slidenum">
              <a:rPr lang="ar-SA" altLang="en-US" smtClean="0"/>
              <a:pPr/>
              <a:t>17</a:t>
            </a:fld>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1BE5A105-4F2B-48E1-B406-1EEDC00B140F}" type="slidenum">
              <a:rPr lang="ar-SA" altLang="en-US" smtClean="0"/>
              <a:pPr/>
              <a:t>18</a:t>
            </a:fld>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E531CC71-F785-4855-A36A-58CF1D2D85F4}" type="slidenum">
              <a:rPr lang="ar-SA" altLang="en-US" smtClean="0"/>
              <a:pPr/>
              <a:t>19</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4F8F369F-A315-45E4-A005-E7CC508FD0DE}" type="slidenum">
              <a:rPr lang="ar-SA" altLang="en-US" smtClean="0"/>
              <a:pPr/>
              <a:t>2</a:t>
            </a:fld>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BDEDC329-650C-48A0-93D0-C418DF8B2FFA}" type="slidenum">
              <a:rPr lang="ar-SA" altLang="en-US" smtClean="0"/>
              <a:pPr/>
              <a:t>20</a:t>
            </a:fld>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7ECFA84F-867A-4A96-9147-462833186641}" type="slidenum">
              <a:rPr lang="ar-SA" altLang="en-US" smtClean="0"/>
              <a:pPr/>
              <a:t>21</a:t>
            </a:fld>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D974A0FD-3A71-49D9-BFC9-5AE94F6286D9}" type="slidenum">
              <a:rPr lang="ar-SA" altLang="en-US" smtClean="0"/>
              <a:pPr/>
              <a:t>22</a:t>
            </a:fld>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1A948C30-D06B-4D13-BD8C-50E356EC6F04}" type="slidenum">
              <a:rPr lang="ar-SA" altLang="en-US" smtClean="0"/>
              <a:pPr/>
              <a:t>23</a:t>
            </a:fld>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639F76F1-7B8E-4DA0-9A4A-DE181E73B6D0}" type="slidenum">
              <a:rPr lang="ar-SA" altLang="en-US" smtClean="0"/>
              <a:pPr/>
              <a:t>24</a:t>
            </a:fld>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04260109-1E2A-4647-A1D6-3BE025657B99}" type="slidenum">
              <a:rPr lang="ar-SA" altLang="en-US" smtClean="0"/>
              <a:pPr/>
              <a:t>25</a:t>
            </a:fld>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08986F2C-E5EB-47E5-A293-2801CFF60872}" type="slidenum">
              <a:rPr lang="ar-SA" altLang="en-US" smtClean="0"/>
              <a:pPr/>
              <a:t>26</a:t>
            </a:fld>
            <a:endParaRPr lang="en-US" alt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smtClean="0"/>
          </a:p>
        </p:txBody>
      </p:sp>
      <p:sp>
        <p:nvSpPr>
          <p:cNvPr id="80900" name="Slide Number Placeholder 3"/>
          <p:cNvSpPr>
            <a:spLocks noGrp="1"/>
          </p:cNvSpPr>
          <p:nvPr>
            <p:ph type="sldNum" sz="quarter" idx="5"/>
          </p:nvPr>
        </p:nvSpPr>
        <p:spPr>
          <a:noFill/>
        </p:spPr>
        <p:txBody>
          <a:bodyPr/>
          <a:lstStyle/>
          <a:p>
            <a:fld id="{51E23ACD-38FD-4517-83C5-F5A591ADAF14}" type="slidenum">
              <a:rPr lang="ar-SA" altLang="en-US" smtClean="0"/>
              <a:pPr/>
              <a:t>27</a:t>
            </a:fld>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CA9D7423-E15B-4679-B7DF-421E1206B7EC}" type="slidenum">
              <a:rPr lang="ar-SA" altLang="en-US" smtClean="0"/>
              <a:pPr/>
              <a:t>28</a:t>
            </a:fld>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1E293608-2E16-45A9-B61E-499E4D2F2D1B}" type="slidenum">
              <a:rPr lang="ar-SA" altLang="en-US" smtClean="0"/>
              <a:pPr/>
              <a:t>29</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84C2B3E5-1387-4FF2-B85D-19820DFB7583}" type="slidenum">
              <a:rPr lang="ar-SA" altLang="en-US" smtClean="0"/>
              <a:pPr/>
              <a:t>3</a:t>
            </a:fld>
            <a:endParaRPr lang="en-US" alt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BF0AB600-AAB7-4631-91A0-9EFCE7656021}" type="slidenum">
              <a:rPr lang="ar-SA" altLang="en-US" smtClean="0"/>
              <a:pPr/>
              <a:t>30</a:t>
            </a:fld>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DC11495E-5C3E-4693-954F-38D0C5AB1340}" type="slidenum">
              <a:rPr lang="ar-SA" altLang="en-US" smtClean="0"/>
              <a:pPr/>
              <a:t>31</a:t>
            </a:fld>
            <a:endParaRPr lang="en-US" alt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F8A11809-154D-42D4-856E-BA8729752707}" type="slidenum">
              <a:rPr lang="ar-SA" altLang="en-US" smtClean="0"/>
              <a:pPr/>
              <a:t>32</a:t>
            </a:fld>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2421559D-6B32-40C1-8D2C-4446428313BD}" type="slidenum">
              <a:rPr lang="ar-SA" altLang="en-US" smtClean="0"/>
              <a:pPr/>
              <a:t>33</a:t>
            </a:fld>
            <a:endParaRPr lang="en-US" alt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A4F5B266-FA67-4983-B176-DA11BC8BE396}" type="slidenum">
              <a:rPr lang="ar-SA" altLang="en-US" smtClean="0"/>
              <a:pPr/>
              <a:t>34</a:t>
            </a:fld>
            <a:endParaRPr lang="en-US" alt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D3520B6D-7359-4B5C-8663-62E6932ABEC5}" type="slidenum">
              <a:rPr lang="ar-SA" altLang="en-US" smtClean="0"/>
              <a:pPr/>
              <a:t>35</a:t>
            </a:fld>
            <a:endParaRPr lang="en-US" alt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6E81D67A-DBF0-4EE0-B232-B0954656A61B}" type="slidenum">
              <a:rPr lang="ar-SA" altLang="en-US" smtClean="0"/>
              <a:pPr/>
              <a:t>36</a:t>
            </a:fld>
            <a:endParaRPr lang="en-US" alt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1017791F-CF7B-4E9F-92AA-3145D7444BE8}" type="slidenum">
              <a:rPr lang="ar-SA" altLang="en-US" smtClean="0"/>
              <a:pPr/>
              <a:t>37</a:t>
            </a:fld>
            <a:endParaRPr lang="en-US" alt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xfrm>
            <a:off x="1150938" y="692150"/>
            <a:ext cx="4556125" cy="3416300"/>
          </a:xfrm>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D27EC6D0-F0CA-4960-99D4-8E819532B741}"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440C85AC-F75B-4BF9-B222-3E94D9396BD3}" type="slidenum">
              <a:rPr lang="ar-SA" altLang="en-US" smtClean="0"/>
              <a:pPr/>
              <a:t>39</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3897C289-D4B3-483F-9C84-4FF3B82AC735}" type="slidenum">
              <a:rPr lang="ar-SA" altLang="en-US" smtClean="0"/>
              <a:pPr/>
              <a:t>4</a:t>
            </a:fld>
            <a:endParaRPr lang="en-US" alt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smtClean="0"/>
          </a:p>
        </p:txBody>
      </p:sp>
      <p:sp>
        <p:nvSpPr>
          <p:cNvPr id="94212" name="Slide Number Placeholder 3"/>
          <p:cNvSpPr>
            <a:spLocks noGrp="1"/>
          </p:cNvSpPr>
          <p:nvPr>
            <p:ph type="sldNum" sz="quarter" idx="5"/>
          </p:nvPr>
        </p:nvSpPr>
        <p:spPr>
          <a:noFill/>
        </p:spPr>
        <p:txBody>
          <a:bodyPr/>
          <a:lstStyle/>
          <a:p>
            <a:fld id="{69ACE004-2EE5-4404-8702-F7937AE55F24}" type="slidenum">
              <a:rPr lang="ar-SA" altLang="en-US" smtClean="0"/>
              <a:pPr/>
              <a:t>40</a:t>
            </a:fld>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p:spPr>
        <p:txBody>
          <a:bodyPr/>
          <a:lstStyle/>
          <a:p>
            <a:endParaRPr lang="en-US" smtClean="0"/>
          </a:p>
        </p:txBody>
      </p:sp>
      <p:sp>
        <p:nvSpPr>
          <p:cNvPr id="95236" name="Slide Number Placeholder 3"/>
          <p:cNvSpPr>
            <a:spLocks noGrp="1"/>
          </p:cNvSpPr>
          <p:nvPr>
            <p:ph type="sldNum" sz="quarter" idx="5"/>
          </p:nvPr>
        </p:nvSpPr>
        <p:spPr>
          <a:noFill/>
        </p:spPr>
        <p:txBody>
          <a:bodyPr/>
          <a:lstStyle/>
          <a:p>
            <a:fld id="{EC0ADA20-F39A-4DA5-BE1A-076387D2F4DE}" type="slidenum">
              <a:rPr lang="ar-SA" altLang="en-US" smtClean="0"/>
              <a:pPr/>
              <a:t>41</a:t>
            </a:fld>
            <a:endParaRPr lang="en-US" alt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p:spPr>
        <p:txBody>
          <a:bodyPr/>
          <a:lstStyle/>
          <a:p>
            <a:endParaRPr lang="en-US" smtClean="0"/>
          </a:p>
        </p:txBody>
      </p:sp>
      <p:sp>
        <p:nvSpPr>
          <p:cNvPr id="96260" name="Slide Number Placeholder 3"/>
          <p:cNvSpPr>
            <a:spLocks noGrp="1"/>
          </p:cNvSpPr>
          <p:nvPr>
            <p:ph type="sldNum" sz="quarter" idx="5"/>
          </p:nvPr>
        </p:nvSpPr>
        <p:spPr>
          <a:noFill/>
        </p:spPr>
        <p:txBody>
          <a:bodyPr/>
          <a:lstStyle/>
          <a:p>
            <a:fld id="{70A065B5-A905-4318-A745-E950798CEC7C}" type="slidenum">
              <a:rPr lang="ar-SA" altLang="en-US" smtClean="0"/>
              <a:pPr/>
              <a:t>42</a:t>
            </a:fld>
            <a:endParaRPr lang="en-US" alt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p:spPr>
        <p:txBody>
          <a:bodyPr/>
          <a:lstStyle/>
          <a:p>
            <a:endParaRPr lang="en-US" smtClean="0"/>
          </a:p>
        </p:txBody>
      </p:sp>
      <p:sp>
        <p:nvSpPr>
          <p:cNvPr id="97284" name="Slide Number Placeholder 3"/>
          <p:cNvSpPr>
            <a:spLocks noGrp="1"/>
          </p:cNvSpPr>
          <p:nvPr>
            <p:ph type="sldNum" sz="quarter" idx="5"/>
          </p:nvPr>
        </p:nvSpPr>
        <p:spPr>
          <a:noFill/>
        </p:spPr>
        <p:txBody>
          <a:bodyPr/>
          <a:lstStyle/>
          <a:p>
            <a:fld id="{230EB73F-64BB-4AC2-B18D-3840B68A1E40}" type="slidenum">
              <a:rPr lang="ar-SA" altLang="en-US" smtClean="0"/>
              <a:pPr/>
              <a:t>43</a:t>
            </a:fld>
            <a:endParaRPr lang="en-US" alt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p:spPr>
        <p:txBody>
          <a:bodyPr/>
          <a:lstStyle/>
          <a:p>
            <a:endParaRPr lang="en-US" smtClean="0"/>
          </a:p>
        </p:txBody>
      </p:sp>
      <p:sp>
        <p:nvSpPr>
          <p:cNvPr id="98308" name="Slide Number Placeholder 3"/>
          <p:cNvSpPr>
            <a:spLocks noGrp="1"/>
          </p:cNvSpPr>
          <p:nvPr>
            <p:ph type="sldNum" sz="quarter" idx="5"/>
          </p:nvPr>
        </p:nvSpPr>
        <p:spPr>
          <a:noFill/>
        </p:spPr>
        <p:txBody>
          <a:bodyPr/>
          <a:lstStyle/>
          <a:p>
            <a:fld id="{33421109-4CFF-4DC6-9B69-105B11A225C4}" type="slidenum">
              <a:rPr lang="ar-SA" altLang="en-US" smtClean="0"/>
              <a:pPr/>
              <a:t>44</a:t>
            </a:fld>
            <a:endParaRPr lang="en-US" alt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smtClean="0"/>
          </a:p>
        </p:txBody>
      </p:sp>
      <p:sp>
        <p:nvSpPr>
          <p:cNvPr id="99332" name="Slide Number Placeholder 3"/>
          <p:cNvSpPr>
            <a:spLocks noGrp="1"/>
          </p:cNvSpPr>
          <p:nvPr>
            <p:ph type="sldNum" sz="quarter" idx="5"/>
          </p:nvPr>
        </p:nvSpPr>
        <p:spPr>
          <a:noFill/>
        </p:spPr>
        <p:txBody>
          <a:bodyPr/>
          <a:lstStyle/>
          <a:p>
            <a:fld id="{D8F362D0-3416-4246-8009-6704B3102DA2}" type="slidenum">
              <a:rPr lang="ar-SA" altLang="en-US" smtClean="0"/>
              <a:pPr/>
              <a:t>45</a:t>
            </a:fld>
            <a:endParaRPr lang="en-US" alt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endParaRPr lang="en-US" smtClean="0"/>
          </a:p>
        </p:txBody>
      </p:sp>
      <p:sp>
        <p:nvSpPr>
          <p:cNvPr id="100356" name="Slide Number Placeholder 3"/>
          <p:cNvSpPr>
            <a:spLocks noGrp="1"/>
          </p:cNvSpPr>
          <p:nvPr>
            <p:ph type="sldNum" sz="quarter" idx="5"/>
          </p:nvPr>
        </p:nvSpPr>
        <p:spPr>
          <a:noFill/>
        </p:spPr>
        <p:txBody>
          <a:bodyPr/>
          <a:lstStyle/>
          <a:p>
            <a:fld id="{4953C6BD-46D9-47AA-9794-5F87200DDDD2}" type="slidenum">
              <a:rPr lang="ar-SA" altLang="en-US" smtClean="0"/>
              <a:pPr/>
              <a:t>46</a:t>
            </a:fld>
            <a:endParaRPr lang="en-US" alt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p:spPr>
        <p:txBody>
          <a:bodyPr/>
          <a:lstStyle/>
          <a:p>
            <a:endParaRPr lang="en-US" smtClean="0"/>
          </a:p>
        </p:txBody>
      </p:sp>
      <p:sp>
        <p:nvSpPr>
          <p:cNvPr id="101380" name="Slide Number Placeholder 3"/>
          <p:cNvSpPr>
            <a:spLocks noGrp="1"/>
          </p:cNvSpPr>
          <p:nvPr>
            <p:ph type="sldNum" sz="quarter" idx="5"/>
          </p:nvPr>
        </p:nvSpPr>
        <p:spPr>
          <a:noFill/>
        </p:spPr>
        <p:txBody>
          <a:bodyPr/>
          <a:lstStyle/>
          <a:p>
            <a:fld id="{19E37F3A-299B-4BD0-BFDF-05FCD02FEC73}" type="slidenum">
              <a:rPr lang="ar-SA" altLang="en-US" smtClean="0"/>
              <a:pPr/>
              <a:t>47</a:t>
            </a:fld>
            <a:endParaRPr lang="en-US" alt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a:ln/>
        </p:spPr>
      </p:sp>
      <p:sp>
        <p:nvSpPr>
          <p:cNvPr id="102403" name="Notes Placeholder 2"/>
          <p:cNvSpPr>
            <a:spLocks noGrp="1"/>
          </p:cNvSpPr>
          <p:nvPr>
            <p:ph type="body" idx="1"/>
          </p:nvPr>
        </p:nvSpPr>
        <p:spPr>
          <a:noFill/>
          <a:ln/>
        </p:spPr>
        <p:txBody>
          <a:bodyPr/>
          <a:lstStyle/>
          <a:p>
            <a:endParaRPr lang="en-US" smtClean="0"/>
          </a:p>
        </p:txBody>
      </p:sp>
      <p:sp>
        <p:nvSpPr>
          <p:cNvPr id="102404" name="Slide Number Placeholder 3"/>
          <p:cNvSpPr>
            <a:spLocks noGrp="1"/>
          </p:cNvSpPr>
          <p:nvPr>
            <p:ph type="sldNum" sz="quarter" idx="5"/>
          </p:nvPr>
        </p:nvSpPr>
        <p:spPr>
          <a:noFill/>
        </p:spPr>
        <p:txBody>
          <a:bodyPr/>
          <a:lstStyle/>
          <a:p>
            <a:fld id="{D864C355-1600-468F-BE67-2DDCCBD3F410}" type="slidenum">
              <a:rPr lang="ar-SA" altLang="en-US" smtClean="0"/>
              <a:pPr/>
              <a:t>48</a:t>
            </a:fld>
            <a:endParaRPr lang="en-US" alt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p:spPr>
        <p:txBody>
          <a:bodyPr/>
          <a:lstStyle/>
          <a:p>
            <a:endParaRPr lang="en-US" smtClean="0"/>
          </a:p>
        </p:txBody>
      </p:sp>
      <p:sp>
        <p:nvSpPr>
          <p:cNvPr id="103428" name="Slide Number Placeholder 3"/>
          <p:cNvSpPr>
            <a:spLocks noGrp="1"/>
          </p:cNvSpPr>
          <p:nvPr>
            <p:ph type="sldNum" sz="quarter" idx="5"/>
          </p:nvPr>
        </p:nvSpPr>
        <p:spPr>
          <a:noFill/>
        </p:spPr>
        <p:txBody>
          <a:bodyPr/>
          <a:lstStyle/>
          <a:p>
            <a:fld id="{7B107A38-0CA7-4C61-8518-EA63122C532D}" type="slidenum">
              <a:rPr lang="ar-SA" altLang="en-US" smtClean="0"/>
              <a:pPr/>
              <a:t>49</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1A524BDA-DC1B-4FCC-B376-444A177A2487}" type="slidenum">
              <a:rPr lang="ar-SA" altLang="en-US" smtClean="0"/>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E881239B-AA49-4AB1-8596-23C2AA48014D}" type="slidenum">
              <a:rPr lang="ar-SA" altLang="en-US" smtClean="0"/>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AD793216-F56B-4328-8EE3-28F0C188F00C}" type="slidenum">
              <a:rPr lang="ar-SA" altLang="en-US" smtClean="0"/>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1150938" y="692150"/>
            <a:ext cx="4556125" cy="3416300"/>
          </a:xfrm>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547B9721-D1F4-4028-8790-798B57BC42E8}"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69D6763D-983F-4DC3-92CC-F6E2C7D23801}" type="slidenum">
              <a:rPr lang="ar-SA" altLang="en-US" smtClean="0"/>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dirty="0"/>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dirty="0"/>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dirty="0"/>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dirty="0"/>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dirty="0"/>
            </a:p>
          </p:txBody>
        </p:sp>
        <p:sp>
          <p:nvSpPr>
            <p:cNvPr id="7" name="Freeform 10"/>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23563"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23564"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A7E20A4F-4498-4F79-A473-CF90B02B8A7E}" type="slidenum">
              <a:rPr lang="ar-SA"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120C193-BDB2-4177-905C-C4F1952BE731}" type="slidenum">
              <a:rPr lang="ar-SA"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02018B3-07F8-4E51-9AEC-B5EA684646CD}" type="slidenum">
              <a:rPr lang="ar-SA"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7224AFF-2A12-4D93-8AD1-0F21A9C44C0E}" type="slidenum">
              <a:rPr lang="ar-SA"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96254604-5D75-4BE8-9769-5854003FC02A}" type="slidenum">
              <a:rPr lang="ar-SA" altLang="en-US"/>
              <a:pPr>
                <a:defRPr/>
              </a:pPr>
              <a:t>‹#›</a:t>
            </a:fld>
            <a:endParaRPr lang="en-US" alt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18A020D-A1D8-4B55-8BE7-EF60CD1CBDD7}" type="slidenum">
              <a:rPr lang="ar-SA"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313ECF3A-9E23-4DF8-B515-23DF95AD6A5B}" type="slidenum">
              <a:rPr lang="ar-SA" altLang="en-US"/>
              <a:pPr>
                <a:defRPr/>
              </a:pPr>
              <a:t>‹#›</a:t>
            </a:fld>
            <a:endParaRPr lang="en-US" alt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80070829-3130-44AB-9D43-9DD8E8E00ADC}" type="slidenum">
              <a:rPr lang="ar-SA" altLang="en-US"/>
              <a:pPr>
                <a:defRPr/>
              </a:pPr>
              <a:t>‹#›</a:t>
            </a:fld>
            <a:endParaRPr lang="en-US" alt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361E3BC7-0CBA-4C5A-A79C-A2CB7D040FF8}" type="slidenum">
              <a:rPr lang="ar-SA" altLang="en-US"/>
              <a:pPr>
                <a:defRPr/>
              </a:pPr>
              <a:t>‹#›</a:t>
            </a:fld>
            <a:endParaRPr lang="en-US" alt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9F15FE5-AA3E-47BC-9C96-6354B1708ACB}" type="slidenum">
              <a:rPr lang="ar-SA"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DD7B98A-D7DC-4C79-A291-1A386A04E05C}" type="slidenum">
              <a:rPr lang="ar-SA" altLang="en-US"/>
              <a:pPr>
                <a:defRPr/>
              </a:pPr>
              <a:t>‹#›</a:t>
            </a:fld>
            <a:endParaRPr lang="en-US" alt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22531"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9A33863-F519-49E4-B31F-15B2DD9546F9}" type="slidenum">
              <a:rPr lang="ar-SA" altLang="en-US"/>
              <a:pPr>
                <a:defRPr/>
              </a:pPr>
              <a:t>‹#›</a:t>
            </a:fld>
            <a:endParaRPr lang="en-US" altLang="en-US"/>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2534"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eaLnBrk="1" hangingPunct="1">
                  <a:defRPr/>
                </a:pPr>
                <a:endParaRPr lang="en-US" dirty="0"/>
              </a:p>
            </p:txBody>
          </p:sp>
          <p:sp>
            <p:nvSpPr>
              <p:cNvPr id="22535"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eaLnBrk="1" hangingPunct="1">
                  <a:defRPr/>
                </a:pPr>
                <a:endParaRPr lang="en-US" dirty="0"/>
              </a:p>
            </p:txBody>
          </p:sp>
          <p:sp>
            <p:nvSpPr>
              <p:cNvPr id="22536"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eaLnBrk="1" hangingPunct="1">
                  <a:defRPr/>
                </a:pPr>
                <a:endParaRPr lang="en-US" dirty="0"/>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en-US"/>
              </a:p>
            </p:txBody>
          </p:sp>
          <p:sp>
            <p:nvSpPr>
              <p:cNvPr id="22538"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eaLnBrk="1" hangingPunct="1">
                  <a:defRPr/>
                </a:pPr>
                <a:endParaRPr lang="en-US" dirty="0"/>
              </a:p>
            </p:txBody>
          </p:sp>
        </p:grpSp>
        <p:sp>
          <p:nvSpPr>
            <p:cNvPr id="22539"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1" hangingPunct="1">
                <a:defRPr/>
              </a:pPr>
              <a:endParaRPr lang="en-US" dirty="0"/>
            </a:p>
          </p:txBody>
        </p:sp>
        <p:sp>
          <p:nvSpPr>
            <p:cNvPr id="1034" name="Freeform 12"/>
            <p:cNvSpPr>
              <a:spLocks/>
            </p:cNvSpPr>
            <p:nvPr/>
          </p:nvSpPr>
          <p:spPr bwMode="hidden">
            <a:xfrm>
              <a:off x="0" y="0"/>
              <a:ext cx="5758" cy="1776"/>
            </a:xfrm>
            <a:custGeom>
              <a:avLst/>
              <a:gdLst>
                <a:gd name="T0" fmla="*/ 0 w 5740"/>
                <a:gd name="T1" fmla="*/ 0 h 1906"/>
                <a:gd name="T2" fmla="*/ 0 w 5740"/>
                <a:gd name="T3" fmla="*/ 1248 h 1906"/>
                <a:gd name="T4" fmla="*/ 5848 w 5740"/>
                <a:gd name="T5" fmla="*/ 1248 h 1906"/>
                <a:gd name="T6" fmla="*/ 5848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22541"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42"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p>
        </p:txBody>
      </p:sp>
      <p:sp>
        <p:nvSpPr>
          <p:cNvPr id="22543"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92"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685800"/>
            <a:ext cx="7772400" cy="2971800"/>
          </a:xfrm>
        </p:spPr>
        <p:txBody>
          <a:bodyPr/>
          <a:lstStyle/>
          <a:p>
            <a:pPr>
              <a:defRPr/>
            </a:pPr>
            <a:r>
              <a:rPr lang="en-US" dirty="0" smtClean="0"/>
              <a:t>Applying Learning Theories to Health Care</a:t>
            </a:r>
            <a:endParaRPr lang="en-US" dirty="0"/>
          </a:p>
        </p:txBody>
      </p:sp>
      <p:sp>
        <p:nvSpPr>
          <p:cNvPr id="3" name="Subtitle 2"/>
          <p:cNvSpPr>
            <a:spLocks noGrp="1"/>
          </p:cNvSpPr>
          <p:nvPr>
            <p:ph type="subTitle" sz="quarter" idx="1"/>
          </p:nvPr>
        </p:nvSpPr>
        <p:spPr>
          <a:xfrm>
            <a:off x="1371600" y="4343400"/>
            <a:ext cx="6400800" cy="1295400"/>
          </a:xfrm>
        </p:spPr>
        <p:txBody>
          <a:bodyPr/>
          <a:lstStyle/>
          <a:p>
            <a:pPr>
              <a:defRPr/>
            </a:pPr>
            <a:r>
              <a:rPr lang="en-US" sz="4400" b="1" dirty="0" smtClean="0"/>
              <a:t>Chapter   3</a:t>
            </a:r>
            <a:endParaRPr lang="en-US" sz="4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chor="t"/>
          <a:lstStyle/>
          <a:p>
            <a:pPr>
              <a:defRPr/>
            </a:pPr>
            <a:r>
              <a:rPr lang="en-US" sz="3600" dirty="0" smtClean="0"/>
              <a:t>1- </a:t>
            </a:r>
            <a:r>
              <a:rPr lang="en-US" sz="3600" dirty="0"/>
              <a:t>Principle of </a:t>
            </a:r>
            <a:r>
              <a:rPr lang="en-US" sz="3600" dirty="0" smtClean="0"/>
              <a:t>Respondent conditioning</a:t>
            </a:r>
            <a:endParaRPr lang="en-US" sz="3600" dirty="0"/>
          </a:p>
        </p:txBody>
      </p:sp>
      <p:sp>
        <p:nvSpPr>
          <p:cNvPr id="3" name="Content Placeholder 2"/>
          <p:cNvSpPr>
            <a:spLocks noGrp="1"/>
          </p:cNvSpPr>
          <p:nvPr>
            <p:ph idx="1"/>
          </p:nvPr>
        </p:nvSpPr>
        <p:spPr>
          <a:xfrm>
            <a:off x="457200" y="1295400"/>
            <a:ext cx="8229600" cy="4830763"/>
          </a:xfrm>
        </p:spPr>
        <p:txBody>
          <a:bodyPr/>
          <a:lstStyle/>
          <a:p>
            <a:pPr>
              <a:defRPr/>
            </a:pPr>
            <a:r>
              <a:rPr lang="en-US" sz="2400" b="1" dirty="0" smtClean="0"/>
              <a:t>May provide the basis for long-lasting attitudes toward medicine, healthcare facilities, and health professionals</a:t>
            </a:r>
            <a:r>
              <a:rPr lang="en-US" dirty="0" smtClean="0"/>
              <a:t>.</a:t>
            </a:r>
          </a:p>
          <a:p>
            <a:pPr>
              <a:defRPr/>
            </a:pPr>
            <a:r>
              <a:rPr lang="en-US" sz="2400" b="1" dirty="0" smtClean="0"/>
              <a:t>Used to get rid of or extinguish (switch off) a previously learned response, which has been found to be especially useful in teaching people to reduce their anxiety or break bad habits.</a:t>
            </a:r>
          </a:p>
          <a:p>
            <a:pPr>
              <a:defRPr/>
            </a:pPr>
            <a:r>
              <a:rPr lang="en-US" sz="2400" b="1" dirty="0" smtClean="0"/>
              <a:t>Teacher encourage the learner to build new associations for learning.</a:t>
            </a:r>
          </a:p>
          <a:p>
            <a:pPr>
              <a:defRPr/>
            </a:pPr>
            <a:r>
              <a:rPr lang="en-US" sz="2400" b="1" dirty="0" smtClean="0"/>
              <a:t>In health care, respondent conditioning has been used to treat addiction, phobias, and tension </a:t>
            </a:r>
            <a:endParaRPr lang="en-US"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defRPr/>
            </a:pPr>
            <a:r>
              <a:rPr lang="en-US" sz="3600" u="sng" dirty="0"/>
              <a:t>2- </a:t>
            </a:r>
            <a:r>
              <a:rPr lang="en-US" sz="3600" u="sng" dirty="0" smtClean="0"/>
              <a:t>Operant conditioning</a:t>
            </a:r>
            <a:endParaRPr lang="en-US" sz="3600" dirty="0"/>
          </a:p>
        </p:txBody>
      </p:sp>
      <p:sp>
        <p:nvSpPr>
          <p:cNvPr id="3" name="Content Placeholder 2"/>
          <p:cNvSpPr>
            <a:spLocks noGrp="1"/>
          </p:cNvSpPr>
          <p:nvPr>
            <p:ph idx="1"/>
          </p:nvPr>
        </p:nvSpPr>
        <p:spPr>
          <a:xfrm>
            <a:off x="457200" y="1143000"/>
            <a:ext cx="8686800" cy="5410200"/>
          </a:xfrm>
        </p:spPr>
        <p:txBody>
          <a:bodyPr/>
          <a:lstStyle/>
          <a:p>
            <a:pPr>
              <a:lnSpc>
                <a:spcPct val="90000"/>
              </a:lnSpc>
              <a:defRPr/>
            </a:pPr>
            <a:r>
              <a:rPr lang="en-US" sz="2400" b="1" dirty="0" smtClean="0">
                <a:solidFill>
                  <a:srgbClr val="FFC000"/>
                </a:solidFill>
              </a:rPr>
              <a:t>To </a:t>
            </a:r>
            <a:r>
              <a:rPr lang="en-US" sz="2400" b="1" dirty="0">
                <a:solidFill>
                  <a:srgbClr val="FFC000"/>
                </a:solidFill>
              </a:rPr>
              <a:t>increase learning</a:t>
            </a:r>
            <a:r>
              <a:rPr lang="en-US" sz="2400" b="1" dirty="0"/>
              <a:t>,  is to apply positive reinforcement or rewards after the behavior occurs.</a:t>
            </a:r>
          </a:p>
          <a:p>
            <a:pPr>
              <a:lnSpc>
                <a:spcPct val="90000"/>
              </a:lnSpc>
              <a:defRPr/>
            </a:pPr>
            <a:endParaRPr lang="en-US" sz="2400" b="1" dirty="0" smtClean="0">
              <a:solidFill>
                <a:srgbClr val="FFC000"/>
              </a:solidFill>
            </a:endParaRPr>
          </a:p>
          <a:p>
            <a:pPr>
              <a:lnSpc>
                <a:spcPct val="90000"/>
              </a:lnSpc>
              <a:defRPr/>
            </a:pPr>
            <a:r>
              <a:rPr lang="en-US" sz="2400" b="1" dirty="0" smtClean="0">
                <a:solidFill>
                  <a:srgbClr val="FFC000"/>
                </a:solidFill>
              </a:rPr>
              <a:t>To </a:t>
            </a:r>
            <a:r>
              <a:rPr lang="en-US" sz="2400" b="1" dirty="0">
                <a:solidFill>
                  <a:srgbClr val="FFC000"/>
                </a:solidFill>
              </a:rPr>
              <a:t>decrease a bad habits</a:t>
            </a:r>
            <a:r>
              <a:rPr lang="en-US" sz="2400" b="1" dirty="0"/>
              <a:t>, is accomplished by using either </a:t>
            </a:r>
            <a:r>
              <a:rPr lang="en-US" sz="2400" b="1" dirty="0" smtClean="0"/>
              <a:t>nonreinforcement </a:t>
            </a:r>
            <a:r>
              <a:rPr lang="en-US" sz="2400" b="1" dirty="0"/>
              <a:t>or punishment.</a:t>
            </a:r>
            <a:r>
              <a:rPr lang="en-US" sz="2400" b="1" u="sng" dirty="0"/>
              <a:t> </a:t>
            </a:r>
          </a:p>
          <a:p>
            <a:pPr>
              <a:defRPr/>
            </a:pPr>
            <a:endParaRPr lang="en-US" sz="2400" b="1" dirty="0" smtClean="0"/>
          </a:p>
          <a:p>
            <a:pPr>
              <a:defRPr/>
            </a:pPr>
            <a:r>
              <a:rPr lang="en-US" sz="2400" b="1" dirty="0" smtClean="0"/>
              <a:t>If nonreinforcement does not work, then punishment may be employed as way to decrease responses. </a:t>
            </a:r>
          </a:p>
          <a:p>
            <a:pPr>
              <a:defRPr/>
            </a:pPr>
            <a:r>
              <a:rPr lang="en-US" sz="2400" b="1" dirty="0" smtClean="0"/>
              <a:t>There are a risks to use punishment—learner may become so emotionally upset (ashamed, sad, or angry).</a:t>
            </a:r>
          </a:p>
          <a:p>
            <a:pPr>
              <a:defRPr/>
            </a:pPr>
            <a:r>
              <a:rPr lang="en-US" sz="2400" b="1" dirty="0" smtClean="0"/>
              <a:t>To be effective, it is necessary to assess what kinds of reinforcement are likely to increase or decrease the behaviors to each individual.</a:t>
            </a:r>
            <a:endParaRPr lang="en-US"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chor="t"/>
          <a:lstStyle/>
          <a:p>
            <a:pPr>
              <a:defRPr/>
            </a:pPr>
            <a:r>
              <a:rPr lang="en-US" sz="3600" u="sng" dirty="0" smtClean="0"/>
              <a:t>2- Operant conditioning- </a:t>
            </a:r>
            <a:r>
              <a:rPr lang="en-US" sz="3600" i="1" u="sng" dirty="0" smtClean="0"/>
              <a:t>cont.</a:t>
            </a:r>
            <a:endParaRPr lang="en-US" sz="3600" i="1" dirty="0"/>
          </a:p>
        </p:txBody>
      </p:sp>
      <p:sp>
        <p:nvSpPr>
          <p:cNvPr id="3" name="Content Placeholder 2"/>
          <p:cNvSpPr>
            <a:spLocks noGrp="1"/>
          </p:cNvSpPr>
          <p:nvPr>
            <p:ph idx="1"/>
          </p:nvPr>
        </p:nvSpPr>
        <p:spPr>
          <a:xfrm>
            <a:off x="457200" y="1600200"/>
            <a:ext cx="8229600" cy="4648200"/>
          </a:xfrm>
        </p:spPr>
        <p:txBody>
          <a:bodyPr/>
          <a:lstStyle/>
          <a:p>
            <a:pPr>
              <a:defRPr/>
            </a:pPr>
            <a:r>
              <a:rPr lang="en-US" sz="2400" b="1" dirty="0" smtClean="0"/>
              <a:t>Operant conditioning has been found to work well with nursing home and long-term care residents </a:t>
            </a:r>
          </a:p>
          <a:p>
            <a:pPr marL="0" indent="0">
              <a:buFont typeface="Wingdings" pitchFamily="2" charset="2"/>
              <a:buNone/>
              <a:defRPr/>
            </a:pPr>
            <a:endParaRPr lang="en-US" sz="2400" b="1" dirty="0" smtClean="0"/>
          </a:p>
          <a:p>
            <a:pPr>
              <a:defRPr/>
            </a:pPr>
            <a:r>
              <a:rPr lang="en-US" sz="2400" b="1" dirty="0" smtClean="0"/>
              <a:t>and with patients who are not very verbal or do not engage in much thought or reflection </a:t>
            </a:r>
          </a:p>
          <a:p>
            <a:pPr marL="0" indent="0">
              <a:buFont typeface="Wingdings" pitchFamily="2" charset="2"/>
              <a:buNone/>
              <a:defRPr/>
            </a:pPr>
            <a:endParaRPr lang="en-US" sz="2400" b="1" dirty="0" smtClean="0"/>
          </a:p>
          <a:p>
            <a:pPr>
              <a:defRPr/>
            </a:pPr>
            <a:r>
              <a:rPr lang="en-US" sz="2400" b="1" dirty="0" smtClean="0"/>
              <a:t>The success of operant conditioning partially depends on when the enforcement is applied. In early stages learning needs to be reinforced every time it occurs</a:t>
            </a:r>
            <a:endParaRPr lang="en-US"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chor="t"/>
          <a:lstStyle/>
          <a:p>
            <a:pPr eaLnBrk="1" fontAlgn="auto" hangingPunct="1">
              <a:spcAft>
                <a:spcPts val="0"/>
              </a:spcAft>
              <a:defRPr/>
            </a:pPr>
            <a:r>
              <a:rPr lang="en-US" altLang="en-US" sz="3600" dirty="0"/>
              <a:t>Operant </a:t>
            </a:r>
            <a:r>
              <a:rPr lang="en-US" altLang="en-US" sz="3600" dirty="0" smtClean="0"/>
              <a:t>Conditioning</a:t>
            </a:r>
            <a:r>
              <a:rPr lang="en-US" sz="3600" dirty="0" smtClean="0">
                <a:solidFill>
                  <a:srgbClr val="00B0F0"/>
                </a:solidFill>
              </a:rPr>
              <a:t>- </a:t>
            </a:r>
            <a:r>
              <a:rPr lang="en-US" sz="3600" i="1" dirty="0" smtClean="0">
                <a:solidFill>
                  <a:srgbClr val="00B0F0"/>
                </a:solidFill>
              </a:rPr>
              <a:t>cont</a:t>
            </a:r>
            <a:r>
              <a:rPr lang="en-US" sz="3600" dirty="0" smtClean="0">
                <a:solidFill>
                  <a:srgbClr val="00B0F0"/>
                </a:solidFill>
              </a:rPr>
              <a:t>.</a:t>
            </a:r>
            <a:r>
              <a:rPr lang="en-US" sz="3600" dirty="0">
                <a:solidFill>
                  <a:srgbClr val="00B0F0"/>
                </a:solidFill>
              </a:rPr>
              <a:t/>
            </a:r>
            <a:br>
              <a:rPr lang="en-US" sz="3600" dirty="0">
                <a:solidFill>
                  <a:srgbClr val="00B0F0"/>
                </a:solidFill>
              </a:rPr>
            </a:br>
            <a:endParaRPr lang="en-US" sz="3600" dirty="0" smtClean="0">
              <a:solidFill>
                <a:schemeClr val="tx2">
                  <a:satMod val="130000"/>
                </a:schemeClr>
              </a:solidFill>
            </a:endParaRPr>
          </a:p>
        </p:txBody>
      </p:sp>
      <p:sp>
        <p:nvSpPr>
          <p:cNvPr id="24579" name="Content Placeholder 2"/>
          <p:cNvSpPr>
            <a:spLocks noGrp="1"/>
          </p:cNvSpPr>
          <p:nvPr>
            <p:ph idx="1"/>
          </p:nvPr>
        </p:nvSpPr>
        <p:spPr>
          <a:xfrm>
            <a:off x="457200" y="1143000"/>
            <a:ext cx="8229600" cy="4983163"/>
          </a:xfrm>
        </p:spPr>
        <p:txBody>
          <a:bodyPr/>
          <a:lstStyle/>
          <a:p>
            <a:pPr eaLnBrk="1" hangingPunct="1">
              <a:buFont typeface="Wingdings 2" pitchFamily="18" charset="2"/>
              <a:buNone/>
              <a:defRPr/>
            </a:pPr>
            <a:r>
              <a:rPr lang="en-US" altLang="en-US" b="1" dirty="0" smtClean="0"/>
              <a:t>  </a:t>
            </a:r>
          </a:p>
          <a:p>
            <a:pPr eaLnBrk="1" hangingPunct="1">
              <a:defRPr/>
            </a:pPr>
            <a:r>
              <a:rPr lang="en-US" altLang="en-US" b="1" dirty="0" smtClean="0"/>
              <a:t>Learning occurs as the organism </a:t>
            </a:r>
            <a:r>
              <a:rPr lang="en-US" altLang="en-US" b="1" dirty="0" smtClean="0">
                <a:solidFill>
                  <a:srgbClr val="00B050"/>
                </a:solidFill>
              </a:rPr>
              <a:t>Responds </a:t>
            </a:r>
            <a:r>
              <a:rPr lang="en-US" altLang="en-US" b="1" dirty="0" smtClean="0"/>
              <a:t>to </a:t>
            </a:r>
            <a:r>
              <a:rPr lang="en-US" altLang="en-US" b="1" dirty="0" smtClean="0">
                <a:solidFill>
                  <a:srgbClr val="C00000"/>
                </a:solidFill>
              </a:rPr>
              <a:t>S- stimuli </a:t>
            </a:r>
            <a:r>
              <a:rPr lang="en-US" altLang="en-US" b="1" dirty="0" smtClean="0"/>
              <a:t>in the environment and is reinforced for making a particular response.</a:t>
            </a:r>
          </a:p>
          <a:p>
            <a:pPr marL="0" indent="0" eaLnBrk="1" hangingPunct="1">
              <a:buFont typeface="Wingdings" pitchFamily="2" charset="2"/>
              <a:buNone/>
              <a:defRPr/>
            </a:pPr>
            <a:r>
              <a:rPr lang="en-US" altLang="en-US" b="1" dirty="0" smtClean="0"/>
              <a:t> </a:t>
            </a:r>
          </a:p>
          <a:p>
            <a:pPr eaLnBrk="1" hangingPunct="1">
              <a:defRPr/>
            </a:pPr>
            <a:r>
              <a:rPr lang="en-US" altLang="en-US" b="1" dirty="0" smtClean="0"/>
              <a:t>A </a:t>
            </a:r>
            <a:r>
              <a:rPr lang="en-US" altLang="en-US" b="1" dirty="0" smtClean="0">
                <a:solidFill>
                  <a:srgbClr val="00B0F0"/>
                </a:solidFill>
              </a:rPr>
              <a:t>REINFORCER </a:t>
            </a:r>
            <a:r>
              <a:rPr lang="en-US" altLang="en-US" b="1" dirty="0" smtClean="0"/>
              <a:t>is applied after a </a:t>
            </a:r>
            <a:r>
              <a:rPr lang="en-US" altLang="en-US" b="1" dirty="0" smtClean="0">
                <a:solidFill>
                  <a:srgbClr val="00B050"/>
                </a:solidFill>
              </a:rPr>
              <a:t>Response </a:t>
            </a:r>
            <a:r>
              <a:rPr lang="en-US" altLang="en-US" b="1" dirty="0" smtClean="0"/>
              <a:t>strengthens the probability that the response will be performed again under similar conditions.</a:t>
            </a:r>
          </a:p>
          <a:p>
            <a:pPr eaLnBrk="1" hangingPunct="1">
              <a:buFont typeface="Wingdings 2" pitchFamily="18" charset="2"/>
              <a:buNone/>
              <a:defRPr/>
            </a:pPr>
            <a:endParaRPr lang="en-US" altLang="en-US" b="1" dirty="0" smtClean="0"/>
          </a:p>
        </p:txBody>
      </p:sp>
      <p:sp>
        <p:nvSpPr>
          <p:cNvPr id="15364" name="Slide Number Placeholder 3"/>
          <p:cNvSpPr>
            <a:spLocks noGrp="1"/>
          </p:cNvSpPr>
          <p:nvPr>
            <p:ph type="sldNum" sz="quarter" idx="11"/>
          </p:nvPr>
        </p:nvSpPr>
        <p:spPr>
          <a:xfrm>
            <a:off x="3124200" y="6248400"/>
            <a:ext cx="2895600" cy="476250"/>
          </a:xfrm>
          <a:noFill/>
        </p:spPr>
        <p:txBody>
          <a:bodyPr/>
          <a:lstStyle/>
          <a:p>
            <a:pPr algn="ctr"/>
            <a:fld id="{23E56E83-E60F-47AE-9E30-3E2A0339C5BC}" type="slidenum">
              <a:rPr lang="en-US" altLang="en-US" smtClean="0"/>
              <a:pPr algn="ctr"/>
              <a:t>13</a:t>
            </a:fld>
            <a:endParaRPr lang="en-US" alt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defRPr/>
            </a:pPr>
            <a:r>
              <a:rPr lang="en-US" sz="3600" dirty="0">
                <a:solidFill>
                  <a:schemeClr val="tx1"/>
                </a:solidFill>
              </a:rPr>
              <a:t>Example of Positive Reinforcement</a:t>
            </a:r>
            <a:r>
              <a:rPr lang="en-US" sz="3600" dirty="0" smtClean="0">
                <a:solidFill>
                  <a:schemeClr val="tx1"/>
                </a:solidFill>
              </a:rPr>
              <a:t> (PR)</a:t>
            </a:r>
            <a:br>
              <a:rPr lang="en-US" sz="3600" dirty="0" smtClean="0">
                <a:solidFill>
                  <a:schemeClr val="tx1"/>
                </a:solidFill>
              </a:rPr>
            </a:br>
            <a:endParaRPr lang="en-US" sz="3600" dirty="0">
              <a:solidFill>
                <a:schemeClr val="tx1"/>
              </a:solidFill>
            </a:endParaRPr>
          </a:p>
        </p:txBody>
      </p:sp>
      <p:sp>
        <p:nvSpPr>
          <p:cNvPr id="3" name="Content Placeholder 2"/>
          <p:cNvSpPr>
            <a:spLocks noGrp="1"/>
          </p:cNvSpPr>
          <p:nvPr>
            <p:ph idx="1"/>
          </p:nvPr>
        </p:nvSpPr>
        <p:spPr/>
        <p:txBody>
          <a:bodyPr/>
          <a:lstStyle/>
          <a:p>
            <a:pPr marL="0" indent="0">
              <a:buFont typeface="Wingdings" pitchFamily="2" charset="2"/>
              <a:buNone/>
              <a:defRPr/>
            </a:pPr>
            <a:r>
              <a:rPr lang="en-US" b="1" dirty="0" smtClean="0"/>
              <a:t>-We </a:t>
            </a:r>
            <a:r>
              <a:rPr lang="en-US" b="1" dirty="0"/>
              <a:t>may continue to go to work each day because we receive a paycheck on a weekly or monthly basis. </a:t>
            </a:r>
            <a:endParaRPr lang="en-US" b="1" dirty="0" smtClean="0"/>
          </a:p>
          <a:p>
            <a:pPr marL="0" indent="0">
              <a:buFont typeface="Wingdings" pitchFamily="2" charset="2"/>
              <a:buNone/>
              <a:defRPr/>
            </a:pPr>
            <a:endParaRPr lang="en-US" b="1" dirty="0" smtClean="0"/>
          </a:p>
          <a:p>
            <a:pPr marL="0" indent="0">
              <a:buFont typeface="Wingdings" pitchFamily="2" charset="2"/>
              <a:buNone/>
              <a:defRPr/>
            </a:pPr>
            <a:r>
              <a:rPr lang="en-US" b="1" dirty="0" smtClean="0"/>
              <a:t>- If </a:t>
            </a:r>
            <a:r>
              <a:rPr lang="en-US" b="1" dirty="0"/>
              <a:t>we receive awards for writing short stories, we may be more likely to increase the frequency of writing short stories.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a:defRPr/>
            </a:pPr>
            <a:r>
              <a:rPr lang="en-US" dirty="0" smtClean="0"/>
              <a:t>Behaviorist learning theory</a:t>
            </a:r>
          </a:p>
        </p:txBody>
      </p:sp>
      <p:sp>
        <p:nvSpPr>
          <p:cNvPr id="37891" name="Rectangle 3"/>
          <p:cNvSpPr>
            <a:spLocks noGrp="1" noChangeArrowheads="1"/>
          </p:cNvSpPr>
          <p:nvPr>
            <p:ph type="body" idx="1"/>
          </p:nvPr>
        </p:nvSpPr>
        <p:spPr>
          <a:xfrm>
            <a:off x="457200" y="1600200"/>
            <a:ext cx="8229600" cy="4038600"/>
          </a:xfrm>
        </p:spPr>
        <p:txBody>
          <a:bodyPr/>
          <a:lstStyle/>
          <a:p>
            <a:pPr eaLnBrk="1" hangingPunct="1">
              <a:defRPr/>
            </a:pPr>
            <a:r>
              <a:rPr lang="en-US" sz="2400" b="1" dirty="0" smtClean="0"/>
              <a:t>The basic principles of behaviorist learning are summarized as follows:</a:t>
            </a:r>
          </a:p>
          <a:p>
            <a:pPr marL="0" indent="0" eaLnBrk="1" hangingPunct="1">
              <a:buFont typeface="Wingdings" pitchFamily="2" charset="2"/>
              <a:buNone/>
              <a:defRPr/>
            </a:pPr>
            <a:endParaRPr lang="en-US" sz="2400" b="1" dirty="0" smtClean="0"/>
          </a:p>
          <a:p>
            <a:pPr eaLnBrk="1" hangingPunct="1">
              <a:defRPr/>
            </a:pPr>
            <a:r>
              <a:rPr lang="en-US" sz="2400" b="1" dirty="0" smtClean="0"/>
              <a:t>1- Focus on the </a:t>
            </a:r>
            <a:r>
              <a:rPr lang="en-US" sz="2400" b="1" u="sng" dirty="0" smtClean="0"/>
              <a:t>learner’s drives</a:t>
            </a:r>
            <a:r>
              <a:rPr lang="en-US" sz="2400" b="1" dirty="0" smtClean="0"/>
              <a:t>, the external factors in the environment that influence a learner’s associations, and on reinforcements that increase or decrease responses.</a:t>
            </a:r>
          </a:p>
          <a:p>
            <a:pPr eaLnBrk="1" hangingPunct="1">
              <a:defRPr/>
            </a:pPr>
            <a:endParaRPr lang="en-US" sz="2800" b="1" dirty="0" smtClean="0"/>
          </a:p>
          <a:p>
            <a:pPr>
              <a:defRPr/>
            </a:pPr>
            <a:endParaRPr lang="en-US" dirty="0" smtClean="0">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pPr eaLnBrk="1" hangingPunct="1">
              <a:defRPr/>
            </a:pPr>
            <a:r>
              <a:rPr lang="en-US" dirty="0" smtClean="0"/>
              <a:t>Behaviorists cont…………</a:t>
            </a:r>
          </a:p>
        </p:txBody>
      </p:sp>
      <p:sp>
        <p:nvSpPr>
          <p:cNvPr id="5123" name="Rectangle 3"/>
          <p:cNvSpPr>
            <a:spLocks noGrp="1" noChangeArrowheads="1"/>
          </p:cNvSpPr>
          <p:nvPr>
            <p:ph type="body" idx="1"/>
          </p:nvPr>
        </p:nvSpPr>
        <p:spPr>
          <a:xfrm>
            <a:off x="304800" y="1219200"/>
            <a:ext cx="8382000" cy="5257800"/>
          </a:xfrm>
        </p:spPr>
        <p:txBody>
          <a:bodyPr/>
          <a:lstStyle/>
          <a:p>
            <a:pPr eaLnBrk="1" hangingPunct="1">
              <a:defRPr/>
            </a:pPr>
            <a:endParaRPr lang="en-US" sz="2800" b="1" dirty="0" smtClean="0"/>
          </a:p>
          <a:p>
            <a:pPr eaLnBrk="1" hangingPunct="1">
              <a:defRPr/>
            </a:pPr>
            <a:r>
              <a:rPr lang="en-US" sz="2400" b="1" dirty="0" smtClean="0"/>
              <a:t>2- The teacher’s task is first to assess conditions in the environment that lead to specific responses, the learner’s past habits and history of S-R connections, and what is reinforcing for a learner. </a:t>
            </a:r>
          </a:p>
          <a:p>
            <a:pPr eaLnBrk="1" hangingPunct="1">
              <a:defRPr/>
            </a:pPr>
            <a:endParaRPr lang="en-US" sz="2400" b="1" dirty="0" smtClean="0"/>
          </a:p>
          <a:p>
            <a:pPr eaLnBrk="1" hangingPunct="1">
              <a:defRPr/>
            </a:pPr>
            <a:r>
              <a:rPr lang="en-US" sz="2400" b="1" dirty="0" smtClean="0"/>
              <a:t>Then teachers must effectively manipulate conditions to build new associations, provide appropriate reinforcement, and allow for practice to strengthen connections between stimuli in the environment and a person’s responses or behavior.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Grp="1" noRot="1" noChangeArrowheads="1"/>
          </p:cNvSpPr>
          <p:nvPr>
            <p:ph type="title"/>
          </p:nvPr>
        </p:nvSpPr>
        <p:spPr>
          <a:xfrm>
            <a:off x="381000" y="304800"/>
            <a:ext cx="8229600" cy="1143000"/>
          </a:xfrm>
        </p:spPr>
        <p:txBody>
          <a:bodyPr anchor="t"/>
          <a:lstStyle/>
          <a:p>
            <a:pPr eaLnBrk="1" hangingPunct="1">
              <a:defRPr/>
            </a:pPr>
            <a:r>
              <a:rPr lang="en-US" altLang="ar-SA" dirty="0" smtClean="0">
                <a:latin typeface="Arial" charset="0"/>
              </a:rPr>
              <a:t>The Cognitive Theory</a:t>
            </a:r>
            <a:endParaRPr lang="en-US" dirty="0" smtClean="0">
              <a:latin typeface="Arial" charset="0"/>
            </a:endParaRPr>
          </a:p>
        </p:txBody>
      </p:sp>
      <p:sp>
        <p:nvSpPr>
          <p:cNvPr id="19459" name="Rectangle 5"/>
          <p:cNvSpPr>
            <a:spLocks noChangeArrowheads="1"/>
          </p:cNvSpPr>
          <p:nvPr/>
        </p:nvSpPr>
        <p:spPr bwMode="auto">
          <a:xfrm>
            <a:off x="1981200" y="2438400"/>
            <a:ext cx="7162800" cy="2678113"/>
          </a:xfrm>
          <a:prstGeom prst="rect">
            <a:avLst/>
          </a:prstGeom>
          <a:noFill/>
          <a:ln w="9525">
            <a:noFill/>
            <a:miter lim="800000"/>
            <a:headEnd/>
            <a:tailEnd/>
          </a:ln>
        </p:spPr>
        <p:txBody>
          <a:bodyPr>
            <a:spAutoFit/>
          </a:bodyPr>
          <a:lstStyle/>
          <a:p>
            <a:pPr eaLnBrk="1" hangingPunct="1"/>
            <a:r>
              <a:rPr lang="en-US" altLang="ar-SA" sz="2800" b="1"/>
              <a:t>Jean Piaget</a:t>
            </a:r>
            <a:endParaRPr lang="en-US" altLang="ar-SA" sz="2800"/>
          </a:p>
          <a:p>
            <a:pPr eaLnBrk="1" hangingPunct="1"/>
            <a:r>
              <a:rPr lang="en-US" altLang="ar-SA" sz="2800" b="1"/>
              <a:t>Swiss Psychologist (1896-1980)</a:t>
            </a:r>
          </a:p>
          <a:p>
            <a:pPr eaLnBrk="1" hangingPunct="1"/>
            <a:endParaRPr lang="en-US" altLang="ar-SA" sz="2800" b="1"/>
          </a:p>
          <a:p>
            <a:pPr eaLnBrk="1" hangingPunct="1"/>
            <a:endParaRPr lang="en-US" altLang="ar-SA" sz="2800" b="1"/>
          </a:p>
          <a:p>
            <a:pPr eaLnBrk="1" hangingPunct="1"/>
            <a:r>
              <a:rPr lang="en-US" altLang="en-US" sz="2800" b="1"/>
              <a:t>Cognition is: The mental activities</a:t>
            </a:r>
            <a:r>
              <a:rPr lang="en-US" altLang="en-US" sz="2400" b="1"/>
              <a:t> </a:t>
            </a:r>
            <a:r>
              <a:rPr lang="en-US" altLang="en-US" sz="2800" b="1"/>
              <a:t>involved in thinking, knowing, &amp; remembering</a:t>
            </a:r>
          </a:p>
        </p:txBody>
      </p:sp>
      <p:pic>
        <p:nvPicPr>
          <p:cNvPr id="20484" name="Picture 5" descr="piaget"/>
          <p:cNvPicPr>
            <a:picLocks noChangeAspect="1" noChangeArrowheads="1"/>
          </p:cNvPicPr>
          <p:nvPr/>
        </p:nvPicPr>
        <p:blipFill>
          <a:blip r:embed="rId3"/>
          <a:srcRect/>
          <a:stretch>
            <a:fillRect/>
          </a:stretch>
        </p:blipFill>
        <p:spPr bwMode="auto">
          <a:xfrm>
            <a:off x="0" y="1676400"/>
            <a:ext cx="1828800" cy="3505200"/>
          </a:xfrm>
          <a:prstGeom prst="rect">
            <a:avLst/>
          </a:prstGeom>
          <a:noFill/>
          <a:ln w="9525">
            <a:noFill/>
            <a:miter lim="800000"/>
            <a:headEnd/>
            <a:tailEnd/>
          </a:ln>
          <a:effectLst>
            <a:outerShdw dist="12700" dir="8100000" algn="ctr" rotWithShape="0">
              <a:srgbClr val="FFFFFF">
                <a:alpha val="75000"/>
              </a:srgbClr>
            </a:outerShdw>
          </a:effectLst>
        </p:spPr>
      </p:pic>
      <p:sp>
        <p:nvSpPr>
          <p:cNvPr id="19461" name="Rectangle 8"/>
          <p:cNvSpPr>
            <a:spLocks noChangeArrowheads="1"/>
          </p:cNvSpPr>
          <p:nvPr/>
        </p:nvSpPr>
        <p:spPr bwMode="auto">
          <a:xfrm>
            <a:off x="1905000" y="6629400"/>
            <a:ext cx="7086600" cy="457200"/>
          </a:xfrm>
          <a:prstGeom prst="rect">
            <a:avLst/>
          </a:prstGeom>
          <a:noFill/>
          <a:ln w="9525">
            <a:noFill/>
            <a:miter lim="800000"/>
            <a:headEnd/>
            <a:tailEnd/>
          </a:ln>
        </p:spPr>
        <p:txBody>
          <a:bodyPr>
            <a:spAutoFit/>
          </a:bodyPr>
          <a:lstStyle/>
          <a:p>
            <a:pPr eaLnBrk="1" hangingPunct="1"/>
            <a:endParaRPr lang="ar-JO" altLang="en-US"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idx="4294967295"/>
          </p:nvPr>
        </p:nvSpPr>
        <p:spPr>
          <a:xfrm>
            <a:off x="457200" y="274638"/>
            <a:ext cx="8229600" cy="792162"/>
          </a:xfrm>
        </p:spPr>
        <p:txBody>
          <a:bodyPr anchor="t"/>
          <a:lstStyle/>
          <a:p>
            <a:pPr eaLnBrk="1" hangingPunct="1">
              <a:defRPr/>
            </a:pPr>
            <a:r>
              <a:rPr lang="en-US" sz="4000" dirty="0" smtClean="0">
                <a:solidFill>
                  <a:schemeClr val="tx1"/>
                </a:solidFill>
              </a:rPr>
              <a:t>Cognitive Learning Theory</a:t>
            </a:r>
          </a:p>
        </p:txBody>
      </p:sp>
      <p:sp>
        <p:nvSpPr>
          <p:cNvPr id="15363" name="Rectangle 3"/>
          <p:cNvSpPr>
            <a:spLocks noGrp="1" noChangeArrowheads="1"/>
          </p:cNvSpPr>
          <p:nvPr>
            <p:ph type="body" idx="4294967295"/>
          </p:nvPr>
        </p:nvSpPr>
        <p:spPr>
          <a:xfrm>
            <a:off x="381000" y="1143000"/>
            <a:ext cx="8458200" cy="5029200"/>
          </a:xfrm>
        </p:spPr>
        <p:txBody>
          <a:bodyPr/>
          <a:lstStyle/>
          <a:p>
            <a:pPr eaLnBrk="1" hangingPunct="1">
              <a:lnSpc>
                <a:spcPct val="90000"/>
              </a:lnSpc>
              <a:defRPr/>
            </a:pPr>
            <a:r>
              <a:rPr lang="en-US" sz="2400" b="1" dirty="0" smtClean="0"/>
              <a:t>In contrast to behaviorist theory, cognitive theory focuses on what goes on </a:t>
            </a:r>
            <a:r>
              <a:rPr lang="en-US" sz="2400" b="1" u="sng" dirty="0" smtClean="0"/>
              <a:t>“inside”</a:t>
            </a:r>
            <a:r>
              <a:rPr lang="en-US" sz="2400" b="1" dirty="0" smtClean="0"/>
              <a:t> the learner.</a:t>
            </a:r>
          </a:p>
          <a:p>
            <a:pPr eaLnBrk="1" hangingPunct="1">
              <a:lnSpc>
                <a:spcPct val="90000"/>
              </a:lnSpc>
              <a:buFont typeface="Wingdings" pitchFamily="2" charset="2"/>
              <a:buNone/>
              <a:defRPr/>
            </a:pPr>
            <a:r>
              <a:rPr lang="en-US" sz="2400" b="1" dirty="0" smtClean="0"/>
              <a:t>    Especially learners’: </a:t>
            </a:r>
          </a:p>
          <a:p>
            <a:pPr lvl="1" eaLnBrk="1" hangingPunct="1">
              <a:lnSpc>
                <a:spcPct val="90000"/>
              </a:lnSpc>
              <a:defRPr/>
            </a:pPr>
            <a:r>
              <a:rPr lang="en-US" sz="2400" b="1" dirty="0" smtClean="0"/>
              <a:t>Perception</a:t>
            </a:r>
          </a:p>
          <a:p>
            <a:pPr lvl="1" eaLnBrk="1" hangingPunct="1">
              <a:lnSpc>
                <a:spcPct val="90000"/>
              </a:lnSpc>
              <a:defRPr/>
            </a:pPr>
            <a:r>
              <a:rPr lang="en-US" sz="2400" b="1" dirty="0" smtClean="0"/>
              <a:t>Thought</a:t>
            </a:r>
          </a:p>
          <a:p>
            <a:pPr lvl="1" eaLnBrk="1" hangingPunct="1">
              <a:lnSpc>
                <a:spcPct val="90000"/>
              </a:lnSpc>
              <a:defRPr/>
            </a:pPr>
            <a:r>
              <a:rPr lang="en-US" sz="2400" b="1" dirty="0" smtClean="0"/>
              <a:t>Memory and</a:t>
            </a:r>
          </a:p>
          <a:p>
            <a:pPr lvl="1" eaLnBrk="1" hangingPunct="1">
              <a:lnSpc>
                <a:spcPct val="90000"/>
              </a:lnSpc>
              <a:defRPr/>
            </a:pPr>
            <a:r>
              <a:rPr lang="en-US" sz="2400" b="1" dirty="0" smtClean="0"/>
              <a:t>Ways of processing and</a:t>
            </a:r>
          </a:p>
          <a:p>
            <a:pPr lvl="1" eaLnBrk="1" hangingPunct="1">
              <a:lnSpc>
                <a:spcPct val="90000"/>
              </a:lnSpc>
              <a:defRPr/>
            </a:pPr>
            <a:r>
              <a:rPr lang="en-US" sz="2400" b="1" dirty="0" smtClean="0"/>
              <a:t>Structuring information</a:t>
            </a:r>
          </a:p>
          <a:p>
            <a:pPr eaLnBrk="1" hangingPunct="1">
              <a:lnSpc>
                <a:spcPct val="90000"/>
              </a:lnSpc>
              <a:buFont typeface="Wingdings" pitchFamily="2" charset="2"/>
              <a:buNone/>
              <a:defRPr/>
            </a:pPr>
            <a:r>
              <a:rPr lang="en-US" sz="2400" b="1" dirty="0" smtClean="0"/>
              <a:t>        </a:t>
            </a:r>
          </a:p>
          <a:p>
            <a:pPr eaLnBrk="1" hangingPunct="1">
              <a:lnSpc>
                <a:spcPct val="90000"/>
              </a:lnSpc>
              <a:buFont typeface="Wingdings" pitchFamily="2" charset="2"/>
              <a:buNone/>
              <a:defRPr/>
            </a:pPr>
            <a:r>
              <a:rPr lang="en-US" sz="2400" b="1" dirty="0" smtClean="0"/>
              <a:t>According to this perspective for individual to learn, they must change their perception and thoughts and form a new understanding and insights.</a:t>
            </a:r>
          </a:p>
          <a:p>
            <a:pPr marL="0" indent="0" eaLnBrk="1" hangingPunct="1">
              <a:lnSpc>
                <a:spcPct val="90000"/>
              </a:lnSpc>
              <a:buFont typeface="Wingdings" pitchFamily="2" charset="2"/>
              <a:buNone/>
              <a:defRPr/>
            </a:pPr>
            <a:endParaRPr lang="en-US" sz="2400" b="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2800" dirty="0">
                <a:solidFill>
                  <a:srgbClr val="00B0F0"/>
                </a:solidFill>
              </a:rPr>
              <a:t>Cognitive Learning Theories:</a:t>
            </a:r>
            <a:endParaRPr lang="en-US" sz="2800" dirty="0">
              <a:solidFill>
                <a:schemeClr val="tx2">
                  <a:satMod val="130000"/>
                </a:schemeClr>
              </a:solidFill>
            </a:endParaRPr>
          </a:p>
        </p:txBody>
      </p:sp>
      <p:sp>
        <p:nvSpPr>
          <p:cNvPr id="30723" name="Content Placeholder 2"/>
          <p:cNvSpPr>
            <a:spLocks noGrp="1"/>
          </p:cNvSpPr>
          <p:nvPr>
            <p:ph idx="1"/>
          </p:nvPr>
        </p:nvSpPr>
        <p:spPr/>
        <p:txBody>
          <a:bodyPr/>
          <a:lstStyle/>
          <a:p>
            <a:pPr eaLnBrk="1" hangingPunct="1">
              <a:defRPr/>
            </a:pPr>
            <a:r>
              <a:rPr lang="en-US" altLang="en-US" b="1" dirty="0" smtClean="0"/>
              <a:t>Cognitive theorists , unlike behaviorists, maintain that reward is not necessary for learning.</a:t>
            </a:r>
          </a:p>
          <a:p>
            <a:pPr eaLnBrk="1" hangingPunct="1">
              <a:defRPr/>
            </a:pPr>
            <a:r>
              <a:rPr lang="en-US" altLang="en-US" b="1" dirty="0" smtClean="0"/>
              <a:t> More important are learners’ goals and expectations, which create disequilibrium, imbalance, and tension that motivate them to act. </a:t>
            </a:r>
          </a:p>
          <a:p>
            <a:pPr eaLnBrk="1" hangingPunct="1">
              <a:defRPr/>
            </a:pPr>
            <a:endParaRPr lang="en-US" altLang="en-US" b="1" dirty="0" smtClean="0"/>
          </a:p>
        </p:txBody>
      </p:sp>
      <p:sp>
        <p:nvSpPr>
          <p:cNvPr id="21508" name="Slide Number Placeholder 3"/>
          <p:cNvSpPr>
            <a:spLocks noGrp="1"/>
          </p:cNvSpPr>
          <p:nvPr>
            <p:ph type="sldNum" sz="quarter" idx="11"/>
          </p:nvPr>
        </p:nvSpPr>
        <p:spPr>
          <a:xfrm>
            <a:off x="3124200" y="6248400"/>
            <a:ext cx="2895600" cy="476250"/>
          </a:xfrm>
          <a:noFill/>
        </p:spPr>
        <p:txBody>
          <a:bodyPr/>
          <a:lstStyle/>
          <a:p>
            <a:pPr algn="ctr"/>
            <a:fld id="{A558E3EE-B188-49AB-AA7B-022F0E3C7E63}" type="slidenum">
              <a:rPr lang="en-US" altLang="en-US" smtClean="0"/>
              <a:pPr algn="ctr"/>
              <a:t>19</a:t>
            </a:fld>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p:txBody>
          <a:bodyPr/>
          <a:lstStyle/>
          <a:p>
            <a:pPr eaLnBrk="1" hangingPunct="1">
              <a:defRPr/>
            </a:pPr>
            <a:r>
              <a:rPr lang="en-US" sz="4000" dirty="0" smtClean="0"/>
              <a:t>Applying learning theories to health education</a:t>
            </a:r>
          </a:p>
        </p:txBody>
      </p:sp>
      <p:sp>
        <p:nvSpPr>
          <p:cNvPr id="2053" name="Rectangle 5"/>
          <p:cNvSpPr>
            <a:spLocks noGrp="1" noChangeArrowheads="1"/>
          </p:cNvSpPr>
          <p:nvPr>
            <p:ph type="body" idx="1"/>
          </p:nvPr>
        </p:nvSpPr>
        <p:spPr/>
        <p:txBody>
          <a:bodyPr/>
          <a:lstStyle/>
          <a:p>
            <a:pPr eaLnBrk="1" hangingPunct="1">
              <a:defRPr/>
            </a:pPr>
            <a:r>
              <a:rPr lang="en-US" b="1" dirty="0" smtClean="0"/>
              <a:t>Behaviorist learning theories</a:t>
            </a:r>
          </a:p>
          <a:p>
            <a:pPr eaLnBrk="1" hangingPunct="1">
              <a:defRPr/>
            </a:pPr>
            <a:r>
              <a:rPr lang="en-US" b="1" dirty="0" smtClean="0"/>
              <a:t>Cognitive theory</a:t>
            </a:r>
          </a:p>
          <a:p>
            <a:pPr eaLnBrk="1" hangingPunct="1">
              <a:defRPr/>
            </a:pPr>
            <a:r>
              <a:rPr lang="en-US" b="1" dirty="0" smtClean="0"/>
              <a:t>Social theory</a:t>
            </a:r>
          </a:p>
          <a:p>
            <a:pPr eaLnBrk="1" hangingPunct="1">
              <a:defRPr/>
            </a:pPr>
            <a:r>
              <a:rPr lang="en-US" b="1" dirty="0" smtClean="0"/>
              <a:t>Psychodynamic theory</a:t>
            </a:r>
          </a:p>
          <a:p>
            <a:pPr eaLnBrk="1" hangingPunct="1">
              <a:defRPr/>
            </a:pPr>
            <a:r>
              <a:rPr lang="en-US" b="1" dirty="0" smtClean="0"/>
              <a:t>Humanistic theory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idx="4294967295"/>
          </p:nvPr>
        </p:nvSpPr>
        <p:spPr>
          <a:xfrm>
            <a:off x="457200" y="0"/>
            <a:ext cx="8229600" cy="1143000"/>
          </a:xfrm>
        </p:spPr>
        <p:txBody>
          <a:bodyPr/>
          <a:lstStyle/>
          <a:p>
            <a:pPr eaLnBrk="1" hangingPunct="1">
              <a:defRPr/>
            </a:pPr>
            <a:r>
              <a:rPr lang="en-US" dirty="0" smtClean="0"/>
              <a:t>Cognitive Theory cont…..</a:t>
            </a:r>
          </a:p>
        </p:txBody>
      </p:sp>
      <p:sp>
        <p:nvSpPr>
          <p:cNvPr id="16387" name="Rectangle 3"/>
          <p:cNvSpPr>
            <a:spLocks noGrp="1" noChangeArrowheads="1"/>
          </p:cNvSpPr>
          <p:nvPr>
            <p:ph type="body" idx="4294967295"/>
          </p:nvPr>
        </p:nvSpPr>
        <p:spPr>
          <a:xfrm>
            <a:off x="381000" y="1371600"/>
            <a:ext cx="8305800" cy="4343400"/>
          </a:xfrm>
        </p:spPr>
        <p:txBody>
          <a:bodyPr/>
          <a:lstStyle/>
          <a:p>
            <a:pPr eaLnBrk="1" hangingPunct="1">
              <a:defRPr/>
            </a:pPr>
            <a:r>
              <a:rPr lang="en-US" sz="2400" b="1" dirty="0" smtClean="0"/>
              <a:t>Learning involves perceiving the information, interpretation, and reorganizing information into new insights.</a:t>
            </a:r>
          </a:p>
          <a:p>
            <a:pPr eaLnBrk="1" hangingPunct="1">
              <a:defRPr/>
            </a:pPr>
            <a:endParaRPr lang="en-US" sz="2400" b="1" dirty="0" smtClean="0"/>
          </a:p>
          <a:p>
            <a:pPr eaLnBrk="1" hangingPunct="1">
              <a:defRPr/>
            </a:pPr>
            <a:r>
              <a:rPr lang="en-US" sz="2400" b="1" dirty="0" smtClean="0"/>
              <a:t>The individuals’ goals and expectations are the sources of motivation that create disequilibrium, imbalance, tension and the desire to learn.</a:t>
            </a:r>
          </a:p>
          <a:p>
            <a:pPr eaLnBrk="1" hangingPunct="1">
              <a:defRPr/>
            </a:pPr>
            <a:endParaRPr lang="en-US" sz="2400" b="1" dirty="0" smtClean="0"/>
          </a:p>
          <a:p>
            <a:pPr eaLnBrk="1" hangingPunct="1">
              <a:defRPr/>
            </a:pPr>
            <a:r>
              <a:rPr lang="en-US" sz="2400" b="1" dirty="0" smtClean="0"/>
              <a:t>In order for the transfer of learning to happen, the leaner must mediate, or act on the learning</a:t>
            </a:r>
          </a:p>
          <a:p>
            <a:pPr eaLnBrk="1" hangingPunct="1">
              <a:defRPr/>
            </a:pPr>
            <a:endParaRPr lang="en-US" sz="24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Rot="1" noChangeArrowheads="1"/>
          </p:cNvSpPr>
          <p:nvPr>
            <p:ph type="title" idx="4294967295"/>
          </p:nvPr>
        </p:nvSpPr>
        <p:spPr/>
        <p:txBody>
          <a:bodyPr/>
          <a:lstStyle/>
          <a:p>
            <a:pPr>
              <a:defRPr/>
            </a:pPr>
            <a:r>
              <a:rPr lang="en-US" altLang="ar-SA" b="0" dirty="0" smtClean="0">
                <a:latin typeface="Arial" charset="0"/>
              </a:rPr>
              <a:t>The Cognitive Theory</a:t>
            </a:r>
            <a:endParaRPr lang="en-US" b="0" dirty="0" smtClean="0">
              <a:latin typeface="Arial" charset="0"/>
            </a:endParaRPr>
          </a:p>
        </p:txBody>
      </p:sp>
      <p:sp>
        <p:nvSpPr>
          <p:cNvPr id="17411" name="Rectangle 6"/>
          <p:cNvSpPr>
            <a:spLocks noGrp="1" noChangeArrowheads="1"/>
          </p:cNvSpPr>
          <p:nvPr>
            <p:ph type="body" idx="4294967295"/>
          </p:nvPr>
        </p:nvSpPr>
        <p:spPr>
          <a:xfrm>
            <a:off x="457200" y="1600200"/>
            <a:ext cx="8229600" cy="4876800"/>
          </a:xfrm>
          <a:extLst>
            <a:ext uri="{909E8E84-426E-40DD-AFC4-6F175D3DCCD1}"/>
            <a:ext uri="{91240B29-F687-4F45-9708-019B960494DF}"/>
          </a:extLst>
        </p:spPr>
        <p:txBody>
          <a:bodyPr/>
          <a:lstStyle/>
          <a:p>
            <a:pPr>
              <a:defRPr/>
            </a:pPr>
            <a:r>
              <a:rPr lang="en-US" altLang="en-US" sz="2400" b="1" dirty="0" smtClean="0">
                <a:effectLst/>
              </a:rPr>
              <a:t>Piaget was interested in </a:t>
            </a:r>
            <a:r>
              <a:rPr lang="en-US" altLang="en-US" sz="2400" b="1" u="sng" dirty="0" smtClean="0">
                <a:effectLst/>
              </a:rPr>
              <a:t>how the mind works and organizes information</a:t>
            </a:r>
            <a:r>
              <a:rPr lang="en-US" altLang="en-US" sz="2400" b="1" dirty="0" smtClean="0">
                <a:effectLst/>
              </a:rPr>
              <a:t>. </a:t>
            </a:r>
            <a:br>
              <a:rPr lang="en-US" altLang="en-US" sz="2400" b="1" dirty="0" smtClean="0">
                <a:effectLst/>
              </a:rPr>
            </a:br>
            <a:endParaRPr lang="en-US" altLang="en-US" sz="2400" b="1" dirty="0" smtClean="0">
              <a:effectLst/>
            </a:endParaRPr>
          </a:p>
          <a:p>
            <a:pPr>
              <a:defRPr/>
            </a:pPr>
            <a:r>
              <a:rPr lang="en-US" altLang="en-US" sz="2400" b="1" dirty="0" smtClean="0">
                <a:effectLst/>
              </a:rPr>
              <a:t>He believed that mental development is an </a:t>
            </a:r>
            <a:r>
              <a:rPr lang="en-US" altLang="en-US" sz="2400" b="1" u="sng" dirty="0" smtClean="0">
                <a:effectLst/>
              </a:rPr>
              <a:t>orderly, sequential process</a:t>
            </a:r>
            <a:r>
              <a:rPr lang="en-US" altLang="en-US" sz="2400" b="1" dirty="0" smtClean="0">
                <a:effectLst/>
              </a:rPr>
              <a:t> that begins the day the infant is born. </a:t>
            </a:r>
            <a:br>
              <a:rPr lang="en-US" altLang="en-US" sz="2400" b="1" dirty="0" smtClean="0">
                <a:effectLst/>
              </a:rPr>
            </a:br>
            <a:r>
              <a:rPr lang="en-US" altLang="en-US" sz="2400" b="1" dirty="0" smtClean="0">
                <a:effectLst/>
              </a:rPr>
              <a:t>This process is same for all people but the </a:t>
            </a:r>
            <a:r>
              <a:rPr lang="en-US" altLang="en-US" sz="2400" b="1" u="sng" dirty="0" smtClean="0">
                <a:effectLst/>
              </a:rPr>
              <a:t>rate of progression</a:t>
            </a:r>
            <a:r>
              <a:rPr lang="en-US" altLang="en-US" sz="2400" b="1" dirty="0" smtClean="0">
                <a:effectLst/>
              </a:rPr>
              <a:t> is different. </a:t>
            </a:r>
          </a:p>
          <a:p>
            <a:pPr>
              <a:defRPr/>
            </a:pPr>
            <a:r>
              <a:rPr lang="en-US" sz="2400" b="1" dirty="0"/>
              <a:t>C</a:t>
            </a:r>
            <a:r>
              <a:rPr lang="en-US" sz="2400" b="1" dirty="0" smtClean="0"/>
              <a:t>ognitive development  is an interactive process in which </a:t>
            </a:r>
            <a:r>
              <a:rPr lang="en-US" sz="2400" b="1" u="sng" dirty="0" smtClean="0"/>
              <a:t>a variety of new experiences must exist before intellectual abilities can develop.</a:t>
            </a:r>
          </a:p>
          <a:p>
            <a:pPr marL="0" indent="0">
              <a:buFont typeface="Wingdings" pitchFamily="2" charset="2"/>
              <a:buNone/>
              <a:defRPr/>
            </a:pPr>
            <a:r>
              <a:rPr lang="en-US" altLang="en-US" sz="2400" b="1" dirty="0" smtClean="0">
                <a:effectLst/>
              </a:rPr>
              <a:t/>
            </a:r>
            <a:br>
              <a:rPr lang="en-US" altLang="en-US" sz="2400" b="1" dirty="0" smtClean="0">
                <a:effectLst/>
              </a:rPr>
            </a:br>
            <a:endParaRPr lang="en-US" altLang="en-US" sz="2400" b="1" dirty="0" smtClean="0">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nchor="t"/>
          <a:lstStyle/>
          <a:p>
            <a:pPr>
              <a:defRPr/>
            </a:pPr>
            <a:r>
              <a:rPr lang="en-US" sz="3200" dirty="0" smtClean="0"/>
              <a:t>Cognitive learning theory- Approaches to learning </a:t>
            </a:r>
            <a:endParaRPr lang="en-US" sz="3200" dirty="0"/>
          </a:p>
        </p:txBody>
      </p:sp>
      <p:sp>
        <p:nvSpPr>
          <p:cNvPr id="3" name="Content Placeholder 2"/>
          <p:cNvSpPr>
            <a:spLocks noGrp="1"/>
          </p:cNvSpPr>
          <p:nvPr>
            <p:ph idx="1"/>
          </p:nvPr>
        </p:nvSpPr>
        <p:spPr>
          <a:xfrm>
            <a:off x="0" y="990600"/>
            <a:ext cx="9144000" cy="5135563"/>
          </a:xfrm>
        </p:spPr>
        <p:txBody>
          <a:bodyPr/>
          <a:lstStyle/>
          <a:p>
            <a:pPr marL="0" indent="0">
              <a:buFont typeface="Wingdings" pitchFamily="2" charset="2"/>
              <a:buNone/>
              <a:defRPr/>
            </a:pPr>
            <a:r>
              <a:rPr lang="en-US" b="1" dirty="0" smtClean="0"/>
              <a:t>Within the cognitive theory several approaches to learning such as:</a:t>
            </a:r>
          </a:p>
          <a:p>
            <a:pPr>
              <a:defRPr/>
            </a:pPr>
            <a:r>
              <a:rPr lang="en-US" b="1" dirty="0" smtClean="0"/>
              <a:t>Gestalt perspective: </a:t>
            </a:r>
            <a:r>
              <a:rPr lang="en-US" sz="2800" b="1" dirty="0" smtClean="0"/>
              <a:t>persons perceives interprets and response to any situation in his or her own way</a:t>
            </a:r>
          </a:p>
          <a:p>
            <a:pPr>
              <a:defRPr/>
            </a:pPr>
            <a:r>
              <a:rPr lang="en-US" b="1" dirty="0" smtClean="0">
                <a:solidFill>
                  <a:srgbClr val="FF0000"/>
                </a:solidFill>
              </a:rPr>
              <a:t>Cognitive development *****</a:t>
            </a:r>
          </a:p>
          <a:p>
            <a:pPr>
              <a:defRPr/>
            </a:pPr>
            <a:r>
              <a:rPr lang="en-US" b="1" dirty="0" smtClean="0">
                <a:solidFill>
                  <a:srgbClr val="FF0000"/>
                </a:solidFill>
              </a:rPr>
              <a:t>Information processing *****</a:t>
            </a:r>
          </a:p>
          <a:p>
            <a:pPr>
              <a:defRPr/>
            </a:pPr>
            <a:r>
              <a:rPr lang="en-US" b="1" dirty="0" smtClean="0"/>
              <a:t>Social cognition: focused on the effect of social cultural factors on perception thoughts and motivation  </a:t>
            </a: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a:xfrm>
            <a:off x="457200" y="274638"/>
            <a:ext cx="8229600" cy="715962"/>
          </a:xfrm>
        </p:spPr>
        <p:txBody>
          <a:bodyPr anchor="t"/>
          <a:lstStyle/>
          <a:p>
            <a:pPr>
              <a:defRPr/>
            </a:pPr>
            <a:r>
              <a:rPr lang="en-US" altLang="ar-SA" sz="3600" b="0" dirty="0" smtClean="0">
                <a:latin typeface="Arial" charset="0"/>
              </a:rPr>
              <a:t>The Cognitive Theory</a:t>
            </a:r>
            <a:endParaRPr lang="en-US" sz="3600" b="0" dirty="0" smtClean="0">
              <a:latin typeface="Arial" charset="0"/>
            </a:endParaRPr>
          </a:p>
        </p:txBody>
      </p:sp>
      <p:sp>
        <p:nvSpPr>
          <p:cNvPr id="18435" name="Rectangle 3"/>
          <p:cNvSpPr>
            <a:spLocks noGrp="1" noChangeArrowheads="1"/>
          </p:cNvSpPr>
          <p:nvPr>
            <p:ph type="body" idx="1"/>
          </p:nvPr>
        </p:nvSpPr>
        <p:spPr>
          <a:xfrm>
            <a:off x="457200" y="1524000"/>
            <a:ext cx="8229600" cy="4602163"/>
          </a:xfrm>
          <a:extLst>
            <a:ext uri="{909E8E84-426E-40DD-AFC4-6F175D3DCCD1}"/>
          </a:extLst>
        </p:spPr>
        <p:txBody>
          <a:bodyPr/>
          <a:lstStyle/>
          <a:p>
            <a:pPr>
              <a:defRPr/>
            </a:pPr>
            <a:r>
              <a:rPr lang="en-US" altLang="en-US" sz="2400" b="1" dirty="0" smtClean="0">
                <a:effectLst/>
              </a:rPr>
              <a:t>According to Piaget there are four sequential stages of </a:t>
            </a:r>
            <a:r>
              <a:rPr lang="en-US" sz="2400" b="1" dirty="0" smtClean="0"/>
              <a:t>Cognitive development </a:t>
            </a:r>
            <a:r>
              <a:rPr lang="en-US" altLang="en-US" sz="2400" b="1" dirty="0" smtClean="0">
                <a:effectLst/>
              </a:rPr>
              <a:t>:</a:t>
            </a:r>
          </a:p>
          <a:p>
            <a:pPr>
              <a:defRPr/>
            </a:pPr>
            <a:r>
              <a:rPr lang="en-US" altLang="en-US" sz="2400" b="1" dirty="0" smtClean="0">
                <a:effectLst/>
              </a:rPr>
              <a:t>1- The sensorimotor stage</a:t>
            </a:r>
          </a:p>
          <a:p>
            <a:pPr>
              <a:defRPr/>
            </a:pPr>
            <a:r>
              <a:rPr lang="en-US" altLang="en-US" sz="2400" b="1" dirty="0" smtClean="0">
                <a:effectLst/>
              </a:rPr>
              <a:t>2- the preoperational stage</a:t>
            </a:r>
          </a:p>
          <a:p>
            <a:pPr>
              <a:defRPr/>
            </a:pPr>
            <a:r>
              <a:rPr lang="en-US" altLang="en-US" sz="2400" b="1" dirty="0" smtClean="0">
                <a:effectLst/>
              </a:rPr>
              <a:t>3- the concrete operations stage</a:t>
            </a:r>
          </a:p>
          <a:p>
            <a:pPr>
              <a:defRPr/>
            </a:pPr>
            <a:r>
              <a:rPr lang="en-US" altLang="en-US" sz="2400" b="1" dirty="0" smtClean="0">
                <a:effectLst/>
              </a:rPr>
              <a:t>4- the formal operations stage</a:t>
            </a:r>
          </a:p>
          <a:p>
            <a:pPr>
              <a:defRPr/>
            </a:pPr>
            <a:endParaRPr lang="en-US" altLang="en-US" sz="2400" b="1" dirty="0" smtClean="0">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effectLst/>
              </a:rPr>
              <a:t>The sensorimotor stage:</a:t>
            </a:r>
            <a:endParaRPr lang="en-US" dirty="0"/>
          </a:p>
        </p:txBody>
      </p:sp>
      <p:sp>
        <p:nvSpPr>
          <p:cNvPr id="3" name="Content Placeholder 2"/>
          <p:cNvSpPr>
            <a:spLocks noGrp="1"/>
          </p:cNvSpPr>
          <p:nvPr>
            <p:ph idx="1"/>
          </p:nvPr>
        </p:nvSpPr>
        <p:spPr/>
        <p:txBody>
          <a:bodyPr/>
          <a:lstStyle/>
          <a:p>
            <a:pPr>
              <a:defRPr/>
            </a:pPr>
            <a:r>
              <a:rPr lang="en-US" altLang="en-US" b="1" dirty="0">
                <a:effectLst/>
              </a:rPr>
              <a:t>D</a:t>
            </a:r>
            <a:r>
              <a:rPr lang="en-US" altLang="en-US" b="1" dirty="0" smtClean="0">
                <a:effectLst/>
              </a:rPr>
              <a:t>uring infancy where infants explore their environment and attempts to coordinate sensory information with motor skills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smtClean="0">
                <a:effectLst/>
              </a:rPr>
              <a:t>The </a:t>
            </a:r>
            <a:r>
              <a:rPr lang="en-US" altLang="en-US" dirty="0">
                <a:effectLst/>
              </a:rPr>
              <a:t>preoperational stage</a:t>
            </a:r>
            <a:br>
              <a:rPr lang="en-US" altLang="en-US" dirty="0">
                <a:effectLst/>
              </a:rPr>
            </a:br>
            <a:endParaRPr lang="en-US" dirty="0"/>
          </a:p>
        </p:txBody>
      </p:sp>
      <p:sp>
        <p:nvSpPr>
          <p:cNvPr id="3" name="Content Placeholder 2"/>
          <p:cNvSpPr>
            <a:spLocks noGrp="1"/>
          </p:cNvSpPr>
          <p:nvPr>
            <p:ph idx="1"/>
          </p:nvPr>
        </p:nvSpPr>
        <p:spPr/>
        <p:txBody>
          <a:bodyPr/>
          <a:lstStyle/>
          <a:p>
            <a:pPr marL="0" indent="0">
              <a:buFont typeface="Wingdings" pitchFamily="2" charset="2"/>
              <a:buNone/>
              <a:defRPr/>
            </a:pPr>
            <a:r>
              <a:rPr lang="en-US" dirty="0" smtClean="0"/>
              <a:t>During early childhood where youngsters are able to:</a:t>
            </a:r>
          </a:p>
          <a:p>
            <a:pPr>
              <a:defRPr/>
            </a:pPr>
            <a:r>
              <a:rPr lang="en-US" dirty="0" smtClean="0"/>
              <a:t> mentally represent the environment</a:t>
            </a:r>
          </a:p>
          <a:p>
            <a:pPr>
              <a:defRPr/>
            </a:pPr>
            <a:r>
              <a:rPr lang="en-US" dirty="0" smtClean="0"/>
              <a:t> regard the world from their own egocentric (self centered) perspective and </a:t>
            </a:r>
          </a:p>
          <a:p>
            <a:pPr>
              <a:defRPr/>
            </a:pPr>
            <a:r>
              <a:rPr lang="en-US" dirty="0" smtClean="0"/>
              <a:t>come to grips with symbolization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effectLst/>
              </a:rPr>
              <a:t>3- the concrete operations stage</a:t>
            </a:r>
            <a:br>
              <a:rPr lang="en-US" altLang="en-US" dirty="0">
                <a:effectLst/>
              </a:rPr>
            </a:br>
            <a:endParaRPr lang="en-US" dirty="0"/>
          </a:p>
        </p:txBody>
      </p:sp>
      <p:sp>
        <p:nvSpPr>
          <p:cNvPr id="3" name="Content Placeholder 2"/>
          <p:cNvSpPr>
            <a:spLocks noGrp="1"/>
          </p:cNvSpPr>
          <p:nvPr>
            <p:ph idx="1"/>
          </p:nvPr>
        </p:nvSpPr>
        <p:spPr/>
        <p:txBody>
          <a:bodyPr/>
          <a:lstStyle/>
          <a:p>
            <a:pPr>
              <a:defRPr/>
            </a:pPr>
            <a:r>
              <a:rPr lang="en-US" dirty="0" smtClean="0"/>
              <a:t>The concrete operation stage during elementary school years where children are able to attend to more than one dimension at a time conceptualize relationships and operate on the environment.</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tLang="en-US" dirty="0">
                <a:effectLst/>
              </a:rPr>
              <a:t>4- </a:t>
            </a:r>
            <a:r>
              <a:rPr lang="en-US" altLang="en-US" dirty="0" smtClean="0">
                <a:effectLst/>
              </a:rPr>
              <a:t>The </a:t>
            </a:r>
            <a:r>
              <a:rPr lang="en-US" altLang="en-US" dirty="0">
                <a:effectLst/>
              </a:rPr>
              <a:t>formal operations stage</a:t>
            </a:r>
            <a:br>
              <a:rPr lang="en-US" altLang="en-US" dirty="0">
                <a:effectLst/>
              </a:rPr>
            </a:br>
            <a:endParaRPr lang="en-US" dirty="0"/>
          </a:p>
        </p:txBody>
      </p:sp>
      <p:sp>
        <p:nvSpPr>
          <p:cNvPr id="3" name="Content Placeholder 2"/>
          <p:cNvSpPr>
            <a:spLocks noGrp="1"/>
          </p:cNvSpPr>
          <p:nvPr>
            <p:ph idx="1"/>
          </p:nvPr>
        </p:nvSpPr>
        <p:spPr/>
        <p:txBody>
          <a:bodyPr/>
          <a:lstStyle/>
          <a:p>
            <a:pPr>
              <a:defRPr/>
            </a:pPr>
            <a:r>
              <a:rPr lang="en-US" dirty="0" smtClean="0"/>
              <a:t>During adolescence where teenagers begin to think abstractly (theoretically), are able to deal with the future and can see alternatives and criticize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274638"/>
            <a:ext cx="8229600" cy="715962"/>
          </a:xfrm>
        </p:spPr>
        <p:txBody>
          <a:bodyPr anchor="t"/>
          <a:lstStyle/>
          <a:p>
            <a:pPr eaLnBrk="1" fontAlgn="auto" hangingPunct="1">
              <a:spcAft>
                <a:spcPts val="0"/>
              </a:spcAft>
              <a:defRPr/>
            </a:pPr>
            <a:r>
              <a:rPr lang="en-US" altLang="en-US" sz="2800" dirty="0"/>
              <a:t> Information-Processing Perspective:</a:t>
            </a:r>
            <a:br>
              <a:rPr lang="en-US" altLang="en-US" sz="2800" dirty="0"/>
            </a:br>
            <a:endParaRPr lang="en-US" sz="2800" dirty="0" smtClean="0">
              <a:solidFill>
                <a:schemeClr val="tx2">
                  <a:satMod val="130000"/>
                </a:schemeClr>
              </a:solidFill>
            </a:endParaRPr>
          </a:p>
        </p:txBody>
      </p:sp>
      <p:sp>
        <p:nvSpPr>
          <p:cNvPr id="34819" name="Content Placeholder 2"/>
          <p:cNvSpPr>
            <a:spLocks noGrp="1"/>
          </p:cNvSpPr>
          <p:nvPr>
            <p:ph idx="1"/>
          </p:nvPr>
        </p:nvSpPr>
        <p:spPr>
          <a:xfrm>
            <a:off x="457200" y="1143000"/>
            <a:ext cx="8229600" cy="4983163"/>
          </a:xfrm>
        </p:spPr>
        <p:txBody>
          <a:bodyPr/>
          <a:lstStyle/>
          <a:p>
            <a:pPr eaLnBrk="1" hangingPunct="1">
              <a:lnSpc>
                <a:spcPct val="90000"/>
              </a:lnSpc>
              <a:defRPr/>
            </a:pPr>
            <a:endParaRPr lang="en-US" altLang="en-US" sz="2800" dirty="0" smtClean="0"/>
          </a:p>
          <a:p>
            <a:pPr eaLnBrk="1" hangingPunct="1">
              <a:lnSpc>
                <a:spcPct val="90000"/>
              </a:lnSpc>
              <a:defRPr/>
            </a:pPr>
            <a:r>
              <a:rPr lang="en-US" altLang="en-US" sz="2800" dirty="0" smtClean="0"/>
              <a:t>The way individuals perceive, process, store, and retrieve information from experiences determines how learning occurs and what is learned.</a:t>
            </a:r>
          </a:p>
          <a:p>
            <a:pPr eaLnBrk="1" hangingPunct="1">
              <a:lnSpc>
                <a:spcPct val="90000"/>
              </a:lnSpc>
              <a:defRPr/>
            </a:pPr>
            <a:endParaRPr lang="en-US" altLang="en-US" sz="2800" dirty="0" smtClean="0"/>
          </a:p>
          <a:p>
            <a:pPr eaLnBrk="1" hangingPunct="1">
              <a:lnSpc>
                <a:spcPct val="90000"/>
              </a:lnSpc>
              <a:defRPr/>
            </a:pPr>
            <a:endParaRPr lang="en-US" altLang="en-US" sz="2800" dirty="0" smtClean="0"/>
          </a:p>
          <a:p>
            <a:pPr eaLnBrk="1" hangingPunct="1">
              <a:lnSpc>
                <a:spcPct val="90000"/>
              </a:lnSpc>
              <a:defRPr/>
            </a:pPr>
            <a:r>
              <a:rPr lang="en-US" altLang="en-US" sz="2800" dirty="0" smtClean="0"/>
              <a:t>Organizing information and making it meaningful aids the attention and storage process; learning occurs through guidance, feedback, and assessing and correcting errors. </a:t>
            </a:r>
          </a:p>
          <a:p>
            <a:pPr eaLnBrk="1" hangingPunct="1">
              <a:buFont typeface="Wingdings" pitchFamily="2" charset="2"/>
              <a:buNone/>
              <a:defRPr/>
            </a:pPr>
            <a:endParaRPr lang="en-US" altLang="en-US" sz="2800" dirty="0" smtClean="0"/>
          </a:p>
        </p:txBody>
      </p:sp>
      <p:sp>
        <p:nvSpPr>
          <p:cNvPr id="30724" name="Slide Number Placeholder 3"/>
          <p:cNvSpPr>
            <a:spLocks noGrp="1"/>
          </p:cNvSpPr>
          <p:nvPr>
            <p:ph type="sldNum" sz="quarter" idx="11"/>
          </p:nvPr>
        </p:nvSpPr>
        <p:spPr>
          <a:xfrm>
            <a:off x="3124200" y="6248400"/>
            <a:ext cx="2895600" cy="476250"/>
          </a:xfrm>
          <a:noFill/>
        </p:spPr>
        <p:txBody>
          <a:bodyPr/>
          <a:lstStyle/>
          <a:p>
            <a:pPr algn="ctr"/>
            <a:fld id="{F8912987-9FD5-42BA-96B3-E6FBB0653E26}" type="slidenum">
              <a:rPr lang="en-US" altLang="en-US" smtClean="0"/>
              <a:pPr algn="ctr"/>
              <a:t>28</a:t>
            </a:fld>
            <a:endParaRPr lang="en-US" alt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chor="t"/>
          <a:lstStyle/>
          <a:p>
            <a:pPr>
              <a:defRPr/>
            </a:pPr>
            <a:r>
              <a:rPr lang="en-US" sz="3600" dirty="0">
                <a:solidFill>
                  <a:schemeClr val="tx1"/>
                </a:solidFill>
              </a:rPr>
              <a:t>Information processing</a:t>
            </a:r>
          </a:p>
        </p:txBody>
      </p:sp>
      <p:sp>
        <p:nvSpPr>
          <p:cNvPr id="3" name="Content Placeholder 2"/>
          <p:cNvSpPr>
            <a:spLocks noGrp="1"/>
          </p:cNvSpPr>
          <p:nvPr>
            <p:ph idx="1"/>
          </p:nvPr>
        </p:nvSpPr>
        <p:spPr>
          <a:xfrm>
            <a:off x="152400" y="1295400"/>
            <a:ext cx="8763000" cy="5181600"/>
          </a:xfrm>
        </p:spPr>
        <p:txBody>
          <a:bodyPr/>
          <a:lstStyle/>
          <a:p>
            <a:pPr marL="0" indent="0">
              <a:buFont typeface="Wingdings" pitchFamily="2" charset="2"/>
              <a:buNone/>
              <a:defRPr/>
            </a:pPr>
            <a:r>
              <a:rPr lang="en-US" b="1" dirty="0" smtClean="0"/>
              <a:t>Stages of information processing:</a:t>
            </a:r>
          </a:p>
          <a:p>
            <a:pPr>
              <a:defRPr/>
            </a:pPr>
            <a:r>
              <a:rPr lang="en-US" dirty="0" smtClean="0"/>
              <a:t>Attention</a:t>
            </a:r>
          </a:p>
          <a:p>
            <a:pPr>
              <a:defRPr/>
            </a:pPr>
            <a:r>
              <a:rPr lang="en-US" dirty="0" smtClean="0"/>
              <a:t>Sensory processing: using one or more of the senses</a:t>
            </a:r>
          </a:p>
          <a:p>
            <a:pPr>
              <a:defRPr/>
            </a:pPr>
            <a:r>
              <a:rPr lang="en-US" dirty="0" smtClean="0"/>
              <a:t>Short term memory storage</a:t>
            </a:r>
          </a:p>
          <a:p>
            <a:pPr>
              <a:defRPr/>
            </a:pPr>
            <a:r>
              <a:rPr lang="en-US" dirty="0" smtClean="0"/>
              <a:t>Long term memory storage</a:t>
            </a:r>
          </a:p>
          <a:p>
            <a:pPr>
              <a:defRPr/>
            </a:pPr>
            <a:r>
              <a:rPr lang="en-US" dirty="0" smtClean="0"/>
              <a:t>Action response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xfrm>
            <a:off x="838200" y="304800"/>
            <a:ext cx="7924800" cy="1143000"/>
          </a:xfrm>
        </p:spPr>
        <p:txBody>
          <a:bodyPr/>
          <a:lstStyle/>
          <a:p>
            <a:pPr eaLnBrk="1" hangingPunct="1">
              <a:defRPr/>
            </a:pPr>
            <a:r>
              <a:rPr lang="en-US" sz="4000" dirty="0" smtClean="0"/>
              <a:t>Behaviorist learning theory</a:t>
            </a:r>
          </a:p>
        </p:txBody>
      </p:sp>
      <p:sp>
        <p:nvSpPr>
          <p:cNvPr id="4099" name="Rectangle 3"/>
          <p:cNvSpPr>
            <a:spLocks noGrp="1" noChangeArrowheads="1"/>
          </p:cNvSpPr>
          <p:nvPr>
            <p:ph type="body" idx="1"/>
          </p:nvPr>
        </p:nvSpPr>
        <p:spPr/>
        <p:txBody>
          <a:bodyPr/>
          <a:lstStyle/>
          <a:p>
            <a:pPr eaLnBrk="1" hangingPunct="1">
              <a:defRPr/>
            </a:pPr>
            <a:r>
              <a:rPr lang="en-US" sz="2400" b="1" dirty="0" smtClean="0"/>
              <a:t>Learning is the result of connections made between the stimulus conditions in the environment (S) and the individual’s responses (R)—Sometimes termed S-R model of learning. </a:t>
            </a:r>
          </a:p>
          <a:p>
            <a:pPr eaLnBrk="1" hangingPunct="1">
              <a:defRPr/>
            </a:pPr>
            <a:r>
              <a:rPr lang="en-US" sz="2400" b="1" dirty="0" smtClean="0"/>
              <a:t>A</a:t>
            </a:r>
            <a:r>
              <a:rPr lang="en-US" altLang="en-US" sz="2400" dirty="0" smtClean="0"/>
              <a:t>pproaches </a:t>
            </a:r>
            <a:r>
              <a:rPr lang="en-US" altLang="en-US" sz="2400" dirty="0"/>
              <a:t>the study of learning by focusing on behaviors that can be observed , measured, and changed.</a:t>
            </a:r>
          </a:p>
          <a:p>
            <a:pPr marL="0" indent="0" eaLnBrk="1" hangingPunct="1">
              <a:buFont typeface="Wingdings" pitchFamily="2" charset="2"/>
              <a:buNone/>
              <a:defRPr/>
            </a:pPr>
            <a:endParaRPr lang="en-US" sz="2400" b="1" dirty="0" smtClean="0"/>
          </a:p>
          <a:p>
            <a:pPr eaLnBrk="1" hangingPunct="1">
              <a:defRPr/>
            </a:pPr>
            <a:r>
              <a:rPr lang="en-US" sz="2400" b="1" dirty="0" smtClean="0"/>
              <a:t>To encourage people to learn new information or to change their attitudes and responses, behaviorists recommend altering conditions in the environment and reinforcing positive behaviors after they occur.</a:t>
            </a:r>
          </a:p>
          <a:p>
            <a:pPr eaLnBrk="1" hangingPunct="1">
              <a:defRPr/>
            </a:pPr>
            <a:endParaRPr lang="en-US" sz="2400" b="1" dirty="0" smtClean="0"/>
          </a:p>
          <a:p>
            <a:pPr eaLnBrk="1" hangingPunct="1">
              <a:defRPr/>
            </a:pPr>
            <a:endParaRPr lang="en-US" sz="2400"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457200" y="274638"/>
            <a:ext cx="8229600" cy="868362"/>
          </a:xfrm>
        </p:spPr>
        <p:txBody>
          <a:bodyPr/>
          <a:lstStyle/>
          <a:p>
            <a:pPr eaLnBrk="1" hangingPunct="1">
              <a:defRPr/>
            </a:pPr>
            <a:r>
              <a:rPr lang="en-US" sz="3600" dirty="0" smtClean="0"/>
              <a:t>Cognitive theory</a:t>
            </a:r>
          </a:p>
        </p:txBody>
      </p:sp>
      <p:sp>
        <p:nvSpPr>
          <p:cNvPr id="6147" name="Rectangle 3"/>
          <p:cNvSpPr>
            <a:spLocks noGrp="1" noChangeArrowheads="1"/>
          </p:cNvSpPr>
          <p:nvPr>
            <p:ph type="body" idx="1"/>
          </p:nvPr>
        </p:nvSpPr>
        <p:spPr>
          <a:xfrm>
            <a:off x="381000" y="1143000"/>
            <a:ext cx="8305800" cy="5334000"/>
          </a:xfrm>
        </p:spPr>
        <p:txBody>
          <a:bodyPr/>
          <a:lstStyle/>
          <a:p>
            <a:pPr eaLnBrk="1" hangingPunct="1">
              <a:buFont typeface="Wingdings" pitchFamily="2" charset="2"/>
              <a:buNone/>
              <a:defRPr/>
            </a:pPr>
            <a:r>
              <a:rPr lang="en-US" sz="2800" b="1" u="sng" dirty="0" smtClean="0"/>
              <a:t>Principles of cognitive learning theory:</a:t>
            </a:r>
          </a:p>
          <a:p>
            <a:pPr eaLnBrk="1" hangingPunct="1">
              <a:defRPr/>
            </a:pPr>
            <a:r>
              <a:rPr lang="en-US" sz="2400" b="1" dirty="0" smtClean="0"/>
              <a:t>Focus on internal factors within learners, such as their developmental stage of reasoning, perceptions, thoughts, ways of processing and storing information in memory, and the influence of social factors on attitudes, thoughts, and actions </a:t>
            </a:r>
          </a:p>
          <a:p>
            <a:pPr eaLnBrk="1" hangingPunct="1">
              <a:defRPr/>
            </a:pPr>
            <a:endParaRPr lang="en-US" sz="2400" b="1" dirty="0" smtClean="0"/>
          </a:p>
          <a:p>
            <a:pPr eaLnBrk="1" hangingPunct="1">
              <a:defRPr/>
            </a:pPr>
            <a:r>
              <a:rPr lang="en-US" sz="2400" b="1" dirty="0" smtClean="0"/>
              <a:t>The role of the teacher is to assess learner’s developmental stage, goal &amp; expectations, preferred style, then organize learning experience to be meaningful and keep learning simple and at appropriate level</a:t>
            </a:r>
            <a:r>
              <a:rPr lang="en-US" b="1"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fontAlgn="auto" hangingPunct="1">
              <a:spcAft>
                <a:spcPts val="0"/>
              </a:spcAft>
              <a:defRPr/>
            </a:pPr>
            <a:r>
              <a:rPr lang="en-US" sz="2400" dirty="0" smtClean="0">
                <a:solidFill>
                  <a:schemeClr val="tx1"/>
                </a:solidFill>
              </a:rPr>
              <a:t>   </a:t>
            </a:r>
            <a:r>
              <a:rPr lang="en-US" sz="3200" dirty="0" smtClean="0">
                <a:solidFill>
                  <a:schemeClr val="tx1"/>
                </a:solidFill>
              </a:rPr>
              <a:t>Social Learning Theory</a:t>
            </a:r>
            <a:endParaRPr lang="en-US" sz="3200" dirty="0" smtClean="0">
              <a:solidFill>
                <a:schemeClr val="tx1"/>
              </a:solidFill>
            </a:endParaRPr>
          </a:p>
        </p:txBody>
      </p:sp>
      <p:sp>
        <p:nvSpPr>
          <p:cNvPr id="38915" name="Content Placeholder 2"/>
          <p:cNvSpPr>
            <a:spLocks noGrp="1"/>
          </p:cNvSpPr>
          <p:nvPr>
            <p:ph idx="1"/>
          </p:nvPr>
        </p:nvSpPr>
        <p:spPr/>
        <p:txBody>
          <a:bodyPr/>
          <a:lstStyle/>
          <a:p>
            <a:pPr eaLnBrk="1" hangingPunct="1">
              <a:defRPr/>
            </a:pPr>
            <a:r>
              <a:rPr lang="en-US" altLang="en-US" sz="2800" b="1" dirty="0" smtClean="0"/>
              <a:t>Learning is often a social process, and other individuals, especially “significant others,” provide compelling examples or role models for how to think, feel, and act.</a:t>
            </a:r>
          </a:p>
          <a:p>
            <a:pPr marL="0" indent="0" eaLnBrk="1" hangingPunct="1">
              <a:buFont typeface="Wingdings" pitchFamily="2" charset="2"/>
              <a:buNone/>
              <a:defRPr/>
            </a:pPr>
            <a:endParaRPr lang="en-US" altLang="en-US" sz="2800" b="1" dirty="0" smtClean="0"/>
          </a:p>
        </p:txBody>
      </p:sp>
      <p:sp>
        <p:nvSpPr>
          <p:cNvPr id="33796" name="Slide Number Placeholder 3"/>
          <p:cNvSpPr>
            <a:spLocks noGrp="1"/>
          </p:cNvSpPr>
          <p:nvPr>
            <p:ph type="sldNum" sz="quarter" idx="11"/>
          </p:nvPr>
        </p:nvSpPr>
        <p:spPr>
          <a:xfrm>
            <a:off x="3124200" y="6248400"/>
            <a:ext cx="2895600" cy="476250"/>
          </a:xfrm>
          <a:noFill/>
        </p:spPr>
        <p:txBody>
          <a:bodyPr/>
          <a:lstStyle/>
          <a:p>
            <a:pPr algn="ctr"/>
            <a:fld id="{93E1A2ED-DA85-40F8-B4D5-2153D8E7D209}" type="slidenum">
              <a:rPr lang="en-US" altLang="en-US" smtClean="0"/>
              <a:pPr algn="ctr"/>
              <a:t>31</a:t>
            </a:fld>
            <a:endParaRPr lang="en-US" alt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solidFill>
                  <a:schemeClr val="tx1"/>
                </a:solidFill>
              </a:rPr>
              <a:t> Social Learning Theory</a:t>
            </a:r>
            <a:endParaRPr lang="en-US" sz="3600" dirty="0">
              <a:solidFill>
                <a:schemeClr val="tx1"/>
              </a:solidFill>
            </a:endParaRPr>
          </a:p>
        </p:txBody>
      </p:sp>
      <p:sp>
        <p:nvSpPr>
          <p:cNvPr id="34819" name="Slide Number Placeholder 3"/>
          <p:cNvSpPr>
            <a:spLocks noGrp="1"/>
          </p:cNvSpPr>
          <p:nvPr>
            <p:ph type="sldNum" sz="quarter" idx="11"/>
          </p:nvPr>
        </p:nvSpPr>
        <p:spPr>
          <a:xfrm>
            <a:off x="3124200" y="6248400"/>
            <a:ext cx="2895600" cy="476250"/>
          </a:xfrm>
          <a:noFill/>
        </p:spPr>
        <p:txBody>
          <a:bodyPr/>
          <a:lstStyle/>
          <a:p>
            <a:pPr algn="ctr"/>
            <a:fld id="{29C8D6CC-1A98-4DAC-913F-2229E647B6F9}" type="slidenum">
              <a:rPr lang="en-US" altLang="en-US" smtClean="0"/>
              <a:pPr algn="ctr"/>
              <a:t>32</a:t>
            </a:fld>
            <a:endParaRPr lang="en-US" altLang="en-US" smtClean="0"/>
          </a:p>
        </p:txBody>
      </p:sp>
      <p:pic>
        <p:nvPicPr>
          <p:cNvPr id="34820" name="Picture 2" descr="C:\Documents and Settings\Altamimi\My Documents\My Pictures\model-bandura.png"/>
          <p:cNvPicPr>
            <a:picLocks noGrp="1" noChangeAspect="1" noChangeArrowheads="1"/>
          </p:cNvPicPr>
          <p:nvPr>
            <p:ph idx="1"/>
          </p:nvPr>
        </p:nvPicPr>
        <p:blipFill>
          <a:blip r:embed="rId3"/>
          <a:srcRect/>
          <a:stretch>
            <a:fillRect/>
          </a:stretch>
        </p:blipFill>
        <p:spPr>
          <a:xfrm>
            <a:off x="1295400" y="1600200"/>
            <a:ext cx="7467600" cy="4800600"/>
          </a:xfr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457200" y="228600"/>
            <a:ext cx="8229600" cy="1066800"/>
          </a:xfrm>
        </p:spPr>
        <p:txBody>
          <a:bodyPr/>
          <a:lstStyle/>
          <a:p>
            <a:pPr eaLnBrk="1" hangingPunct="1">
              <a:defRPr/>
            </a:pPr>
            <a:r>
              <a:rPr lang="en-US" dirty="0" smtClean="0"/>
              <a:t>Social learning theory</a:t>
            </a:r>
          </a:p>
        </p:txBody>
      </p:sp>
      <p:sp>
        <p:nvSpPr>
          <p:cNvPr id="7171" name="Rectangle 3"/>
          <p:cNvSpPr>
            <a:spLocks noGrp="1" noChangeArrowheads="1"/>
          </p:cNvSpPr>
          <p:nvPr>
            <p:ph type="body" idx="1"/>
          </p:nvPr>
        </p:nvSpPr>
        <p:spPr/>
        <p:txBody>
          <a:bodyPr/>
          <a:lstStyle/>
          <a:p>
            <a:pPr eaLnBrk="1" hangingPunct="1">
              <a:lnSpc>
                <a:spcPct val="80000"/>
              </a:lnSpc>
              <a:defRPr/>
            </a:pPr>
            <a:r>
              <a:rPr lang="en-US" sz="2400" b="1" dirty="0" smtClean="0"/>
              <a:t>Role modeling is the central concept of the theory</a:t>
            </a:r>
          </a:p>
          <a:p>
            <a:pPr eaLnBrk="1" hangingPunct="1">
              <a:lnSpc>
                <a:spcPct val="80000"/>
              </a:lnSpc>
              <a:defRPr/>
            </a:pPr>
            <a:endParaRPr lang="en-US" sz="2400" b="1" dirty="0" smtClean="0"/>
          </a:p>
          <a:p>
            <a:pPr eaLnBrk="1" hangingPunct="1">
              <a:lnSpc>
                <a:spcPct val="80000"/>
              </a:lnSpc>
              <a:defRPr/>
            </a:pPr>
            <a:r>
              <a:rPr lang="en-US" sz="2400" b="1" dirty="0" smtClean="0"/>
              <a:t>Social learning theory can be considered a bridge or a transition between behaviorist learning theories and cognitive learning theories.</a:t>
            </a:r>
          </a:p>
          <a:p>
            <a:pPr eaLnBrk="1" hangingPunct="1">
              <a:lnSpc>
                <a:spcPct val="80000"/>
              </a:lnSpc>
              <a:defRPr/>
            </a:pPr>
            <a:endParaRPr lang="en-US" sz="2400" b="1" dirty="0" smtClean="0"/>
          </a:p>
          <a:p>
            <a:pPr eaLnBrk="1" hangingPunct="1">
              <a:lnSpc>
                <a:spcPct val="80000"/>
              </a:lnSpc>
              <a:defRPr/>
            </a:pPr>
            <a:r>
              <a:rPr lang="en-US" sz="2400" b="1" dirty="0" smtClean="0"/>
              <a:t>Behaviorists say that learning has to be represented by a permanent change in </a:t>
            </a:r>
            <a:r>
              <a:rPr lang="en-US" sz="2400" b="1" dirty="0" smtClean="0"/>
              <a:t>behavior</a:t>
            </a:r>
            <a:endParaRPr lang="en-US" sz="2400" b="1" dirty="0" smtClean="0"/>
          </a:p>
          <a:p>
            <a:pPr eaLnBrk="1" hangingPunct="1">
              <a:lnSpc>
                <a:spcPct val="80000"/>
              </a:lnSpc>
              <a:defRPr/>
            </a:pPr>
            <a:endParaRPr lang="en-US" sz="2400" dirty="0" smtClean="0"/>
          </a:p>
          <a:p>
            <a:pPr marL="0" indent="0" eaLnBrk="1" hangingPunct="1">
              <a:lnSpc>
                <a:spcPct val="80000"/>
              </a:lnSpc>
              <a:buFont typeface="Wingdings" pitchFamily="2" charset="2"/>
              <a:buNone/>
              <a:defRPr/>
            </a:pPr>
            <a:endParaRPr lang="en-US" sz="2400" b="1" dirty="0" smtClean="0"/>
          </a:p>
          <a:p>
            <a:pPr eaLnBrk="1" hangingPunct="1">
              <a:lnSpc>
                <a:spcPct val="80000"/>
              </a:lnSpc>
              <a:defRPr/>
            </a:pPr>
            <a:endParaRPr lang="en-US" sz="2800" dirty="0" smtClean="0"/>
          </a:p>
          <a:p>
            <a:pPr eaLnBrk="1" hangingPunct="1">
              <a:lnSpc>
                <a:spcPct val="80000"/>
              </a:lnSpc>
              <a:defRPr/>
            </a:pPr>
            <a:endParaRPr lang="en-US" sz="28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a:defRPr/>
            </a:pPr>
            <a:r>
              <a:rPr lang="en-US" dirty="0" smtClean="0"/>
              <a:t>Social learning theory</a:t>
            </a:r>
          </a:p>
        </p:txBody>
      </p:sp>
      <p:sp>
        <p:nvSpPr>
          <p:cNvPr id="45059" name="Rectangle 3"/>
          <p:cNvSpPr>
            <a:spLocks noGrp="1" noChangeArrowheads="1"/>
          </p:cNvSpPr>
          <p:nvPr>
            <p:ph type="body" idx="1"/>
          </p:nvPr>
        </p:nvSpPr>
        <p:spPr/>
        <p:txBody>
          <a:bodyPr/>
          <a:lstStyle/>
          <a:p>
            <a:pPr eaLnBrk="1" hangingPunct="1">
              <a:defRPr/>
            </a:pPr>
            <a:r>
              <a:rPr lang="en-US" sz="2800" b="1" dirty="0" smtClean="0"/>
              <a:t>Principles of social learning theory:</a:t>
            </a:r>
          </a:p>
          <a:p>
            <a:pPr eaLnBrk="1" hangingPunct="1">
              <a:defRPr/>
            </a:pPr>
            <a:endParaRPr lang="en-US" sz="2400" b="1" dirty="0" smtClean="0"/>
          </a:p>
          <a:p>
            <a:pPr eaLnBrk="1" hangingPunct="1">
              <a:defRPr/>
            </a:pPr>
            <a:r>
              <a:rPr lang="en-US" sz="2400" b="1" dirty="0" smtClean="0"/>
              <a:t>1- Focus on role model, the reinforcement that a model has received, the social environment and the </a:t>
            </a:r>
            <a:r>
              <a:rPr lang="en-US" sz="2400" b="1" u="sng" dirty="0" smtClean="0"/>
              <a:t>four self regulating processes</a:t>
            </a:r>
            <a:r>
              <a:rPr lang="en-US" sz="2400" b="1" dirty="0" smtClean="0"/>
              <a:t> within the learner</a:t>
            </a:r>
          </a:p>
          <a:p>
            <a:pPr eaLnBrk="1" hangingPunct="1">
              <a:defRPr/>
            </a:pPr>
            <a:endParaRPr lang="en-US" sz="2400" b="1" dirty="0" smtClean="0"/>
          </a:p>
          <a:p>
            <a:pPr eaLnBrk="1" hangingPunct="1">
              <a:defRPr/>
            </a:pPr>
            <a:r>
              <a:rPr lang="en-US" sz="2400" b="1" dirty="0" smtClean="0"/>
              <a:t>2- The role of the teacher is to act as a typical  role model, to use effective role models in teaching that are rewarded for their behavior, to assess the internal self-regulation of the learner, to provide feedback for learner’s performance</a:t>
            </a:r>
            <a:r>
              <a:rPr lang="en-US" sz="2800" b="1" dirty="0" smtClean="0"/>
              <a:t> </a:t>
            </a:r>
          </a:p>
          <a:p>
            <a:pPr>
              <a:defRPr/>
            </a:pPr>
            <a:endParaRPr lang="en-US" sz="2800" dirty="0" smtClean="0">
              <a:effectLs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dirty="0" smtClean="0"/>
              <a:t>Social Learning Theory</a:t>
            </a:r>
          </a:p>
        </p:txBody>
      </p:sp>
      <p:sp>
        <p:nvSpPr>
          <p:cNvPr id="17411" name="Rectangle 3"/>
          <p:cNvSpPr>
            <a:spLocks noGrp="1" noChangeArrowheads="1"/>
          </p:cNvSpPr>
          <p:nvPr>
            <p:ph type="body" idx="1"/>
          </p:nvPr>
        </p:nvSpPr>
        <p:spPr>
          <a:xfrm>
            <a:off x="381000" y="1752600"/>
            <a:ext cx="8305800" cy="4419600"/>
          </a:xfrm>
        </p:spPr>
        <p:txBody>
          <a:bodyPr/>
          <a:lstStyle/>
          <a:p>
            <a:pPr eaLnBrk="1" hangingPunct="1">
              <a:defRPr/>
            </a:pPr>
            <a:r>
              <a:rPr lang="en-US" sz="2400" b="1" dirty="0" smtClean="0"/>
              <a:t>Much of the learning occurs by observation, watching others and learning what happens with them.</a:t>
            </a:r>
          </a:p>
          <a:p>
            <a:pPr eaLnBrk="1" hangingPunct="1">
              <a:defRPr/>
            </a:pPr>
            <a:endParaRPr lang="en-US" sz="2400" b="1" dirty="0" smtClean="0"/>
          </a:p>
          <a:p>
            <a:pPr eaLnBrk="1" hangingPunct="1">
              <a:defRPr/>
            </a:pPr>
            <a:r>
              <a:rPr lang="en-US" sz="2400" b="1" dirty="0" smtClean="0"/>
              <a:t>Social learning theory focuses on the learning that occurs within a social context. It considers that people learn from one another, including such concepts as observational learning, imitation, and modeling.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a:defRPr/>
            </a:pPr>
            <a:r>
              <a:rPr lang="en-US" dirty="0" smtClean="0"/>
              <a:t>Social Learning Theory</a:t>
            </a:r>
          </a:p>
        </p:txBody>
      </p:sp>
      <p:sp>
        <p:nvSpPr>
          <p:cNvPr id="44035" name="Rectangle 3"/>
          <p:cNvSpPr>
            <a:spLocks noGrp="1" noChangeArrowheads="1"/>
          </p:cNvSpPr>
          <p:nvPr>
            <p:ph type="body" idx="1"/>
          </p:nvPr>
        </p:nvSpPr>
        <p:spPr>
          <a:xfrm>
            <a:off x="457200" y="1600200"/>
            <a:ext cx="8229600" cy="3200400"/>
          </a:xfrm>
        </p:spPr>
        <p:txBody>
          <a:bodyPr/>
          <a:lstStyle/>
          <a:p>
            <a:pPr eaLnBrk="1" hangingPunct="1">
              <a:defRPr/>
            </a:pPr>
            <a:r>
              <a:rPr lang="en-US" sz="2800" b="1" dirty="0" smtClean="0"/>
              <a:t>Albert Bandura is considered the leading proponent of this theory. He outlined a four-step, largely internal process that directs social learning. the behaviorist and cognitive dimensions of the theory</a:t>
            </a:r>
          </a:p>
          <a:p>
            <a:pPr eaLnBrk="1" hangingPunct="1">
              <a:defRPr/>
            </a:pPr>
            <a:endParaRPr lang="en-US" sz="2800" dirty="0" smtClean="0"/>
          </a:p>
          <a:p>
            <a:pPr>
              <a:defRPr/>
            </a:pPr>
            <a:endParaRPr lang="en-US" sz="2800" dirty="0" smtClean="0">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en-US" dirty="0" smtClean="0"/>
              <a:t>Bandura’s principles (1977)</a:t>
            </a:r>
          </a:p>
        </p:txBody>
      </p:sp>
      <p:sp>
        <p:nvSpPr>
          <p:cNvPr id="25603" name="Rectangle 3"/>
          <p:cNvSpPr>
            <a:spLocks noGrp="1" noChangeArrowheads="1"/>
          </p:cNvSpPr>
          <p:nvPr>
            <p:ph type="body" idx="1"/>
          </p:nvPr>
        </p:nvSpPr>
        <p:spPr>
          <a:xfrm>
            <a:off x="457200" y="1295400"/>
            <a:ext cx="8534400" cy="5029200"/>
          </a:xfrm>
        </p:spPr>
        <p:txBody>
          <a:bodyPr/>
          <a:lstStyle/>
          <a:p>
            <a:pPr eaLnBrk="1" hangingPunct="1">
              <a:buFont typeface="Wingdings" pitchFamily="2" charset="2"/>
              <a:buNone/>
              <a:defRPr/>
            </a:pPr>
            <a:r>
              <a:rPr lang="en-US" sz="2800" b="1" dirty="0" smtClean="0"/>
              <a:t>There are four steps, which are internal processes that direct social learning</a:t>
            </a:r>
          </a:p>
          <a:p>
            <a:pPr eaLnBrk="1" hangingPunct="1">
              <a:defRPr/>
            </a:pPr>
            <a:endParaRPr lang="en-US" sz="2400" b="1" u="sng" dirty="0" smtClean="0"/>
          </a:p>
          <a:p>
            <a:pPr eaLnBrk="1" hangingPunct="1">
              <a:defRPr/>
            </a:pPr>
            <a:r>
              <a:rPr lang="en-US" sz="2400" b="1" u="sng" dirty="0" smtClean="0"/>
              <a:t>1. Attention phase</a:t>
            </a:r>
            <a:r>
              <a:rPr lang="en-US" sz="2400" b="1" dirty="0" smtClean="0"/>
              <a:t>: attention to role models that are high status. </a:t>
            </a:r>
          </a:p>
          <a:p>
            <a:pPr eaLnBrk="1" hangingPunct="1">
              <a:defRPr/>
            </a:pPr>
            <a:r>
              <a:rPr lang="en-US" sz="2400" b="1" u="sng" dirty="0" smtClean="0"/>
              <a:t>2. Retention phase</a:t>
            </a:r>
            <a:r>
              <a:rPr lang="en-US" sz="2400" b="1" dirty="0" smtClean="0"/>
              <a:t>: the storage and retrieval of what was observed.</a:t>
            </a:r>
          </a:p>
          <a:p>
            <a:pPr eaLnBrk="1" hangingPunct="1">
              <a:defRPr/>
            </a:pPr>
            <a:r>
              <a:rPr lang="en-US" sz="2400" b="1" u="sng" dirty="0" smtClean="0"/>
              <a:t>3. Reproduction phase</a:t>
            </a:r>
            <a:r>
              <a:rPr lang="en-US" sz="2400" b="1" dirty="0" smtClean="0"/>
              <a:t>: learner copies the observed behavior.</a:t>
            </a:r>
          </a:p>
          <a:p>
            <a:pPr eaLnBrk="1" hangingPunct="1">
              <a:defRPr/>
            </a:pPr>
            <a:r>
              <a:rPr lang="en-US" sz="2400" b="1" u="sng" dirty="0" smtClean="0"/>
              <a:t>4. Motivation phase</a:t>
            </a:r>
            <a:r>
              <a:rPr lang="en-US" sz="2400" b="1" dirty="0" smtClean="0"/>
              <a:t>: whether the learner is motivated to perform the learned behavior.</a:t>
            </a:r>
          </a:p>
          <a:p>
            <a:pPr eaLnBrk="1" hangingPunct="1">
              <a:defRPr/>
            </a:pPr>
            <a:endParaRPr lang="en-US" sz="2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1026"/>
          <p:cNvPicPr>
            <a:picLocks noChangeArrowheads="1"/>
          </p:cNvPicPr>
          <p:nvPr/>
        </p:nvPicPr>
        <p:blipFill>
          <a:blip r:embed="rId3"/>
          <a:srcRect/>
          <a:stretch>
            <a:fillRect/>
          </a:stretch>
        </p:blipFill>
        <p:spPr bwMode="auto">
          <a:xfrm>
            <a:off x="0" y="0"/>
            <a:ext cx="9129713" cy="6843713"/>
          </a:xfrm>
          <a:prstGeom prst="rect">
            <a:avLst/>
          </a:prstGeom>
          <a:noFill/>
          <a:ln w="12700">
            <a:noFill/>
            <a:miter lim="800000"/>
            <a:headEnd/>
            <a:tailEnd/>
          </a:ln>
        </p:spPr>
      </p:pic>
    </p:spTree>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dirty="0" smtClean="0"/>
              <a:t>Psychodynamic theory</a:t>
            </a:r>
          </a:p>
        </p:txBody>
      </p:sp>
      <p:sp>
        <p:nvSpPr>
          <p:cNvPr id="8195"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en-US" sz="2800" b="1" u="sng" dirty="0" smtClean="0"/>
              <a:t>Principles of the Psychodynamic theory</a:t>
            </a:r>
          </a:p>
          <a:p>
            <a:pPr eaLnBrk="1" hangingPunct="1">
              <a:lnSpc>
                <a:spcPct val="80000"/>
              </a:lnSpc>
              <a:defRPr/>
            </a:pPr>
            <a:endParaRPr lang="en-US" sz="2800" b="1" dirty="0" smtClean="0"/>
          </a:p>
          <a:p>
            <a:pPr eaLnBrk="1" hangingPunct="1">
              <a:lnSpc>
                <a:spcPct val="80000"/>
              </a:lnSpc>
              <a:defRPr/>
            </a:pPr>
            <a:r>
              <a:rPr lang="en-US" sz="2400" b="1" dirty="0" smtClean="0"/>
              <a:t>1- Focus on learner’s personality development, significant childhood experiences, conscious and unconscious motivations, </a:t>
            </a:r>
            <a:r>
              <a:rPr lang="en-US" b="1" dirty="0" smtClean="0">
                <a:solidFill>
                  <a:srgbClr val="FF0000"/>
                </a:solidFill>
              </a:rPr>
              <a:t>id</a:t>
            </a:r>
            <a:r>
              <a:rPr lang="en-US" sz="2400" b="1" dirty="0" smtClean="0">
                <a:solidFill>
                  <a:srgbClr val="FF0000"/>
                </a:solidFill>
              </a:rPr>
              <a:t>(social values and standards taught)-</a:t>
            </a:r>
            <a:r>
              <a:rPr lang="en-US" sz="3600" b="1" dirty="0" smtClean="0">
                <a:solidFill>
                  <a:srgbClr val="FF0000"/>
                </a:solidFill>
              </a:rPr>
              <a:t>ego</a:t>
            </a:r>
            <a:r>
              <a:rPr lang="en-US" sz="2400" b="1" dirty="0" smtClean="0">
                <a:solidFill>
                  <a:srgbClr val="FF0000"/>
                </a:solidFill>
              </a:rPr>
              <a:t>(self</a:t>
            </a:r>
            <a:r>
              <a:rPr lang="en-US" sz="2400" b="1" dirty="0">
                <a:solidFill>
                  <a:srgbClr val="FF0000"/>
                </a:solidFill>
              </a:rPr>
              <a:t>) </a:t>
            </a:r>
            <a:r>
              <a:rPr lang="en-US" sz="2400" b="1" dirty="0" smtClean="0">
                <a:solidFill>
                  <a:srgbClr val="FF0000"/>
                </a:solidFill>
              </a:rPr>
              <a:t>–</a:t>
            </a:r>
            <a:r>
              <a:rPr lang="en-US" b="1" dirty="0" smtClean="0">
                <a:solidFill>
                  <a:srgbClr val="FF0000"/>
                </a:solidFill>
              </a:rPr>
              <a:t>superego</a:t>
            </a:r>
            <a:r>
              <a:rPr lang="en-US" sz="2400" b="1" dirty="0" smtClean="0">
                <a:solidFill>
                  <a:srgbClr val="FF0000"/>
                </a:solidFill>
              </a:rPr>
              <a:t>(integrity, morality)</a:t>
            </a:r>
            <a:r>
              <a:rPr lang="en-US" sz="2400" b="1" dirty="0" smtClean="0"/>
              <a:t> conflicts and defensive behaviors</a:t>
            </a:r>
          </a:p>
          <a:p>
            <a:pPr eaLnBrk="1" hangingPunct="1">
              <a:lnSpc>
                <a:spcPct val="80000"/>
              </a:lnSpc>
              <a:defRPr/>
            </a:pPr>
            <a:endParaRPr lang="en-US" sz="2400" b="1" dirty="0" smtClean="0"/>
          </a:p>
          <a:p>
            <a:pPr eaLnBrk="1" hangingPunct="1">
              <a:lnSpc>
                <a:spcPct val="80000"/>
              </a:lnSpc>
              <a:defRPr/>
            </a:pPr>
            <a:r>
              <a:rPr lang="en-US" sz="2400" b="1" dirty="0" smtClean="0"/>
              <a:t>2- The teacher’s role is to listen, ask probing questions about motivations and wishes, assess emotional barriers to learning, and make learning pleasurable while working to </a:t>
            </a:r>
            <a:r>
              <a:rPr lang="en-US" sz="2400" b="1" dirty="0" smtClean="0">
                <a:solidFill>
                  <a:srgbClr val="FF0000"/>
                </a:solidFill>
              </a:rPr>
              <a:t>promote ego </a:t>
            </a:r>
            <a:r>
              <a:rPr lang="en-US" sz="2400" b="1" dirty="0" smtClean="0"/>
              <a:t>strength in learners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a:defRPr/>
            </a:pPr>
            <a:r>
              <a:rPr lang="en-US" dirty="0" smtClean="0"/>
              <a:t>Behaviorist learning theory</a:t>
            </a:r>
          </a:p>
        </p:txBody>
      </p:sp>
      <p:sp>
        <p:nvSpPr>
          <p:cNvPr id="35843" name="Rectangle 3"/>
          <p:cNvSpPr>
            <a:spLocks noGrp="1" noChangeArrowheads="1"/>
          </p:cNvSpPr>
          <p:nvPr>
            <p:ph type="body" idx="1"/>
          </p:nvPr>
        </p:nvSpPr>
        <p:spPr>
          <a:xfrm>
            <a:off x="457200" y="1828800"/>
            <a:ext cx="8534400" cy="4343400"/>
          </a:xfrm>
        </p:spPr>
        <p:txBody>
          <a:bodyPr/>
          <a:lstStyle/>
          <a:p>
            <a:pPr eaLnBrk="1" hangingPunct="1">
              <a:defRPr/>
            </a:pPr>
            <a:r>
              <a:rPr lang="en-US" sz="2800" b="1" dirty="0" smtClean="0"/>
              <a:t>Two ways to change behavior and encourage learning using behaviorist principles</a:t>
            </a:r>
          </a:p>
          <a:p>
            <a:pPr eaLnBrk="1" hangingPunct="1">
              <a:defRPr/>
            </a:pPr>
            <a:endParaRPr lang="en-US" sz="2800" b="1" dirty="0" smtClean="0"/>
          </a:p>
          <a:p>
            <a:pPr eaLnBrk="1" hangingPunct="1">
              <a:defRPr/>
            </a:pPr>
            <a:r>
              <a:rPr lang="en-US" sz="2800" b="1" dirty="0" smtClean="0"/>
              <a:t>1- respondent conditioning</a:t>
            </a:r>
          </a:p>
          <a:p>
            <a:pPr eaLnBrk="1" hangingPunct="1">
              <a:defRPr/>
            </a:pPr>
            <a:r>
              <a:rPr lang="en-US" sz="2800" b="1" dirty="0" smtClean="0"/>
              <a:t>2- operant conditioning </a:t>
            </a:r>
            <a:r>
              <a:rPr lang="en-US" b="1" dirty="0" smtClean="0"/>
              <a:t>   </a:t>
            </a:r>
          </a:p>
          <a:p>
            <a:pPr>
              <a:defRPr/>
            </a:pPr>
            <a:endParaRPr lang="en-US" dirty="0" smtClean="0">
              <a:effectLst/>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pPr>
              <a:defRPr/>
            </a:pPr>
            <a:r>
              <a:rPr lang="en-US" dirty="0" smtClean="0"/>
              <a:t>Humanistic theory</a:t>
            </a:r>
          </a:p>
        </p:txBody>
      </p:sp>
      <p:sp>
        <p:nvSpPr>
          <p:cNvPr id="26627" name="Rectangle 3"/>
          <p:cNvSpPr>
            <a:spLocks noGrp="1" noChangeArrowheads="1"/>
          </p:cNvSpPr>
          <p:nvPr>
            <p:ph type="body" idx="1"/>
          </p:nvPr>
        </p:nvSpPr>
        <p:spPr>
          <a:extLst>
            <a:ext uri="{909E8E84-426E-40DD-AFC4-6F175D3DCCD1}"/>
          </a:extLst>
        </p:spPr>
        <p:txBody>
          <a:bodyPr/>
          <a:lstStyle/>
          <a:p>
            <a:pPr>
              <a:defRPr/>
            </a:pPr>
            <a:endParaRPr lang="en-US" altLang="en-US" sz="2800" b="1" dirty="0" smtClean="0">
              <a:effectLst/>
            </a:endParaRPr>
          </a:p>
          <a:p>
            <a:pPr>
              <a:defRPr/>
            </a:pPr>
            <a:r>
              <a:rPr lang="en-US" altLang="en-US" sz="2400" b="1" dirty="0" smtClean="0">
                <a:effectLst/>
              </a:rPr>
              <a:t>The assumptions that each individual is unique and that all individuals have a desire to grow in positive way</a:t>
            </a:r>
          </a:p>
          <a:p>
            <a:pPr>
              <a:defRPr/>
            </a:pPr>
            <a:endParaRPr lang="en-US" altLang="en-US" sz="2400" b="1" dirty="0" smtClean="0">
              <a:effectLst/>
            </a:endParaRPr>
          </a:p>
          <a:p>
            <a:pPr>
              <a:defRPr/>
            </a:pPr>
            <a:r>
              <a:rPr lang="en-US" altLang="en-US" sz="2400" b="1" dirty="0" smtClean="0">
                <a:effectLst/>
              </a:rPr>
              <a:t>According to humanistic, feeling and emotions are the keys to learning, communication, and understanding</a:t>
            </a:r>
            <a:r>
              <a:rPr lang="en-US" altLang="en-US" sz="2400" dirty="0" smtClean="0">
                <a:effectLst/>
              </a:rPr>
              <a:t>.</a:t>
            </a:r>
          </a:p>
          <a:p>
            <a:pPr marL="0" indent="0">
              <a:buFont typeface="Wingdings" pitchFamily="2" charset="2"/>
              <a:buNone/>
              <a:defRPr/>
            </a:pPr>
            <a:r>
              <a:rPr lang="en-US" altLang="en-US" sz="2400" dirty="0" smtClean="0">
                <a:effectLst/>
              </a:rPr>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fontAlgn="auto" hangingPunct="1">
              <a:spcAft>
                <a:spcPts val="0"/>
              </a:spcAft>
              <a:defRPr/>
            </a:pPr>
            <a:r>
              <a:rPr lang="en-US" sz="4000" dirty="0" smtClean="0">
                <a:solidFill>
                  <a:srgbClr val="00B0F0"/>
                </a:solidFill>
              </a:rPr>
              <a:t>Humanistic Learning Theories</a:t>
            </a:r>
          </a:p>
        </p:txBody>
      </p:sp>
      <p:sp>
        <p:nvSpPr>
          <p:cNvPr id="51203" name="Content Placeholder 2"/>
          <p:cNvSpPr>
            <a:spLocks noGrp="1"/>
          </p:cNvSpPr>
          <p:nvPr>
            <p:ph idx="1"/>
          </p:nvPr>
        </p:nvSpPr>
        <p:spPr/>
        <p:txBody>
          <a:bodyPr/>
          <a:lstStyle/>
          <a:p>
            <a:pPr eaLnBrk="1" hangingPunct="1">
              <a:lnSpc>
                <a:spcPct val="90000"/>
              </a:lnSpc>
              <a:defRPr/>
            </a:pPr>
            <a:r>
              <a:rPr lang="en-US" altLang="en-US" dirty="0" smtClean="0"/>
              <a:t> Learning occurs on the basis of a person’s motivation, derived from needs, the desire to grow in positive ways, self-concept, and subjective feelings.</a:t>
            </a:r>
          </a:p>
          <a:p>
            <a:pPr eaLnBrk="1" hangingPunct="1">
              <a:lnSpc>
                <a:spcPct val="90000"/>
              </a:lnSpc>
              <a:defRPr/>
            </a:pPr>
            <a:r>
              <a:rPr lang="en-US" altLang="en-US" dirty="0" smtClean="0"/>
              <a:t>Learning is facilitated by caring facilitators and a nurturing environment that encourage </a:t>
            </a:r>
            <a:r>
              <a:rPr lang="en-US" altLang="en-US" u="sng" dirty="0" smtClean="0"/>
              <a:t>spontaneity, creativity, emotional expression, and positive choices</a:t>
            </a:r>
          </a:p>
        </p:txBody>
      </p:sp>
      <p:sp>
        <p:nvSpPr>
          <p:cNvPr id="44036" name="Slide Number Placeholder 3"/>
          <p:cNvSpPr>
            <a:spLocks noGrp="1"/>
          </p:cNvSpPr>
          <p:nvPr>
            <p:ph type="sldNum" sz="quarter" idx="11"/>
          </p:nvPr>
        </p:nvSpPr>
        <p:spPr>
          <a:xfrm>
            <a:off x="3124200" y="6248400"/>
            <a:ext cx="2895600" cy="476250"/>
          </a:xfrm>
          <a:noFill/>
        </p:spPr>
        <p:txBody>
          <a:bodyPr/>
          <a:lstStyle/>
          <a:p>
            <a:pPr algn="ctr"/>
            <a:fld id="{FCF76AA9-42F9-4939-9899-C57870F767C2}" type="slidenum">
              <a:rPr lang="en-US" altLang="en-US" smtClean="0"/>
              <a:pPr algn="ctr"/>
              <a:t>41</a:t>
            </a:fld>
            <a:endParaRPr lang="en-US" alt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457200" y="274638"/>
            <a:ext cx="8229600" cy="792162"/>
          </a:xfrm>
        </p:spPr>
        <p:txBody>
          <a:bodyPr/>
          <a:lstStyle/>
          <a:p>
            <a:pPr>
              <a:defRPr/>
            </a:pPr>
            <a:r>
              <a:rPr lang="en-US" dirty="0" smtClean="0"/>
              <a:t>Humanistic theory</a:t>
            </a:r>
          </a:p>
        </p:txBody>
      </p:sp>
      <p:sp>
        <p:nvSpPr>
          <p:cNvPr id="45059" name="Rectangle 3"/>
          <p:cNvSpPr>
            <a:spLocks noGrp="1" noChangeArrowheads="1"/>
          </p:cNvSpPr>
          <p:nvPr>
            <p:ph type="body" idx="1"/>
          </p:nvPr>
        </p:nvSpPr>
        <p:spPr>
          <a:xfrm>
            <a:off x="457200" y="1143000"/>
            <a:ext cx="8229600" cy="4983163"/>
          </a:xfrm>
          <a:noFill/>
        </p:spPr>
        <p:txBody>
          <a:bodyPr/>
          <a:lstStyle/>
          <a:p>
            <a:r>
              <a:rPr lang="en-US" altLang="en-US" b="1" smtClean="0">
                <a:effectLst/>
              </a:rPr>
              <a:t>One of the best-known humanistic theorist is Abraham Maslow</a:t>
            </a:r>
            <a:endParaRPr lang="ar-JO" altLang="en-US" b="1" smtClean="0">
              <a:effectLst/>
            </a:endParaRPr>
          </a:p>
          <a:p>
            <a:endParaRPr lang="ar-JO" altLang="en-US" b="1" smtClean="0">
              <a:effectLst/>
            </a:endParaRPr>
          </a:p>
          <a:p>
            <a:endParaRPr lang="ar-JO" altLang="en-US" b="1" smtClean="0">
              <a:effectLst/>
            </a:endParaRPr>
          </a:p>
          <a:p>
            <a:endParaRPr lang="en-US" altLang="en-US" b="1" smtClean="0">
              <a:effectLst/>
            </a:endParaRPr>
          </a:p>
        </p:txBody>
      </p:sp>
      <p:pic>
        <p:nvPicPr>
          <p:cNvPr id="45060" name="Picture 5" descr="400px-Ar-Maslow%27s_hierarchy_of_needs"/>
          <p:cNvPicPr>
            <a:picLocks noChangeAspect="1" noChangeArrowheads="1"/>
          </p:cNvPicPr>
          <p:nvPr/>
        </p:nvPicPr>
        <p:blipFill>
          <a:blip r:embed="rId3"/>
          <a:srcRect/>
          <a:stretch>
            <a:fillRect/>
          </a:stretch>
        </p:blipFill>
        <p:spPr bwMode="auto">
          <a:xfrm>
            <a:off x="1676400" y="2438400"/>
            <a:ext cx="63246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5" descr="%D9%85%D8%AB%D9%84%D8%AB%20%D9%85%D8%A7%D8%B3%D9%84%D9%88"/>
          <p:cNvPicPr>
            <a:picLocks noChangeAspect="1" noChangeArrowheads="1"/>
          </p:cNvPicPr>
          <p:nvPr/>
        </p:nvPicPr>
        <p:blipFill>
          <a:blip r:embed="rId3"/>
          <a:srcRect/>
          <a:stretch>
            <a:fillRect/>
          </a:stretch>
        </p:blipFill>
        <p:spPr bwMode="auto">
          <a:xfrm>
            <a:off x="990600" y="457200"/>
            <a:ext cx="69342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idx="4294967295"/>
          </p:nvPr>
        </p:nvSpPr>
        <p:spPr/>
        <p:txBody>
          <a:bodyPr/>
          <a:lstStyle/>
          <a:p>
            <a:pPr eaLnBrk="1" hangingPunct="1">
              <a:defRPr/>
            </a:pPr>
            <a:r>
              <a:rPr lang="en-US" dirty="0" smtClean="0"/>
              <a:t>Humanistic theory</a:t>
            </a:r>
          </a:p>
        </p:txBody>
      </p:sp>
      <p:sp>
        <p:nvSpPr>
          <p:cNvPr id="9219" name="Rectangle 3"/>
          <p:cNvSpPr>
            <a:spLocks noGrp="1" noChangeArrowheads="1"/>
          </p:cNvSpPr>
          <p:nvPr>
            <p:ph type="body" idx="4294967295"/>
          </p:nvPr>
        </p:nvSpPr>
        <p:spPr>
          <a:xfrm>
            <a:off x="457200" y="1600200"/>
            <a:ext cx="8229600" cy="4267200"/>
          </a:xfrm>
        </p:spPr>
        <p:txBody>
          <a:bodyPr/>
          <a:lstStyle/>
          <a:p>
            <a:pPr eaLnBrk="1" hangingPunct="1">
              <a:buFont typeface="Wingdings" pitchFamily="2" charset="2"/>
              <a:buNone/>
              <a:defRPr/>
            </a:pPr>
            <a:r>
              <a:rPr lang="en-US" sz="2800" b="1" u="sng" dirty="0" smtClean="0"/>
              <a:t>Principles of learning</a:t>
            </a:r>
            <a:r>
              <a:rPr lang="en-US" sz="2800" b="1" dirty="0" smtClean="0"/>
              <a:t>:</a:t>
            </a:r>
          </a:p>
          <a:p>
            <a:pPr eaLnBrk="1" hangingPunct="1">
              <a:defRPr/>
            </a:pPr>
            <a:r>
              <a:rPr lang="en-US" sz="2800" b="1" dirty="0" smtClean="0"/>
              <a:t>1- Focus on the learner’s desire for positive growth, subjective feelings, needs, self- concept, choices in life, and interpersonal relation ships</a:t>
            </a:r>
          </a:p>
          <a:p>
            <a:pPr eaLnBrk="1" hangingPunct="1">
              <a:defRPr/>
            </a:pPr>
            <a:endParaRPr lang="en-US" sz="2800" b="1" dirty="0" smtClean="0"/>
          </a:p>
          <a:p>
            <a:pPr eaLnBrk="1" hangingPunct="1">
              <a:defRPr/>
            </a:pPr>
            <a:r>
              <a:rPr lang="en-US" sz="2800" b="1" dirty="0" smtClean="0"/>
              <a:t>2- The teacher’s role is to assess and encourage changes in learner’s concept, and feelings by providing support, freedom to choose, and opportunities for creativity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defRPr/>
            </a:pPr>
            <a:r>
              <a:rPr lang="en-US" dirty="0" smtClean="0"/>
              <a:t>Experiences that affect learning</a:t>
            </a:r>
          </a:p>
        </p:txBody>
      </p:sp>
      <p:sp>
        <p:nvSpPr>
          <p:cNvPr id="11267" name="Rectangle 3"/>
          <p:cNvSpPr>
            <a:spLocks noGrp="1" noChangeArrowheads="1"/>
          </p:cNvSpPr>
          <p:nvPr>
            <p:ph type="body" idx="1"/>
          </p:nvPr>
        </p:nvSpPr>
        <p:spPr/>
        <p:txBody>
          <a:bodyPr/>
          <a:lstStyle/>
          <a:p>
            <a:pPr eaLnBrk="1" hangingPunct="1">
              <a:defRPr/>
            </a:pPr>
            <a:r>
              <a:rPr lang="en-US" sz="2400" b="1" dirty="0" smtClean="0"/>
              <a:t>Educator must be knowledgeable</a:t>
            </a:r>
          </a:p>
          <a:p>
            <a:pPr eaLnBrk="1" hangingPunct="1">
              <a:defRPr/>
            </a:pPr>
            <a:r>
              <a:rPr lang="en-US" sz="2400" b="1" dirty="0" smtClean="0"/>
              <a:t>Learner’s past experience</a:t>
            </a:r>
          </a:p>
          <a:p>
            <a:pPr eaLnBrk="1" hangingPunct="1">
              <a:defRPr/>
            </a:pPr>
            <a:r>
              <a:rPr lang="en-US" sz="2400" b="1" dirty="0" smtClean="0"/>
              <a:t>Lack of clarity and meaningfulness on what is to be learned, neglect, poor role models, confusing reinforcement, inappropriate materials for learner’s ability.</a:t>
            </a:r>
            <a:endParaRPr lang="ar-JO" sz="2400" b="1" dirty="0" smtClean="0"/>
          </a:p>
          <a:p>
            <a:pPr eaLnBrk="1" hangingPunct="1">
              <a:defRPr/>
            </a:pPr>
            <a:endParaRPr lang="en-US" sz="2400"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en-US" sz="4000" dirty="0" smtClean="0"/>
              <a:t>To ensure learning is permanent</a:t>
            </a:r>
          </a:p>
        </p:txBody>
      </p:sp>
      <p:sp>
        <p:nvSpPr>
          <p:cNvPr id="12291" name="Rectangle 3"/>
          <p:cNvSpPr>
            <a:spLocks noGrp="1" noChangeArrowheads="1"/>
          </p:cNvSpPr>
          <p:nvPr>
            <p:ph type="body" idx="1"/>
          </p:nvPr>
        </p:nvSpPr>
        <p:spPr/>
        <p:txBody>
          <a:bodyPr/>
          <a:lstStyle/>
          <a:p>
            <a:pPr eaLnBrk="1" hangingPunct="1">
              <a:defRPr/>
            </a:pPr>
            <a:r>
              <a:rPr lang="en-US" sz="2400" b="1" dirty="0" smtClean="0"/>
              <a:t>Organize the learning experience</a:t>
            </a:r>
          </a:p>
          <a:p>
            <a:pPr eaLnBrk="1" hangingPunct="1">
              <a:defRPr/>
            </a:pPr>
            <a:r>
              <a:rPr lang="en-US" sz="2400" b="1" dirty="0" smtClean="0"/>
              <a:t>Make it meaningful</a:t>
            </a:r>
          </a:p>
          <a:p>
            <a:pPr eaLnBrk="1" hangingPunct="1">
              <a:defRPr/>
            </a:pPr>
            <a:r>
              <a:rPr lang="en-US" sz="2400" b="1" dirty="0" smtClean="0"/>
              <a:t>Pace the presentations</a:t>
            </a:r>
          </a:p>
          <a:p>
            <a:pPr eaLnBrk="1" hangingPunct="1">
              <a:defRPr/>
            </a:pPr>
            <a:r>
              <a:rPr lang="en-US" sz="2400" b="1" dirty="0" smtClean="0"/>
              <a:t>Practicing new information</a:t>
            </a:r>
          </a:p>
          <a:p>
            <a:pPr eaLnBrk="1" hangingPunct="1">
              <a:defRPr/>
            </a:pPr>
            <a:r>
              <a:rPr lang="en-US" sz="2400" b="1" dirty="0" smtClean="0"/>
              <a:t>Reinforcement</a:t>
            </a:r>
          </a:p>
          <a:p>
            <a:pPr eaLnBrk="1" hangingPunct="1">
              <a:defRPr/>
            </a:pPr>
            <a:r>
              <a:rPr lang="en-US" sz="2400" b="1" dirty="0" smtClean="0"/>
              <a:t>Assess and evaluate learning</a:t>
            </a:r>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304800" y="-228600"/>
            <a:ext cx="8229600" cy="1143000"/>
          </a:xfrm>
        </p:spPr>
        <p:txBody>
          <a:bodyPr/>
          <a:lstStyle/>
          <a:p>
            <a:pPr eaLnBrk="1" hangingPunct="1">
              <a:defRPr/>
            </a:pPr>
            <a:r>
              <a:rPr lang="en-US" dirty="0" smtClean="0"/>
              <a:t>Learning theories Figure </a:t>
            </a:r>
          </a:p>
        </p:txBody>
      </p:sp>
      <p:pic>
        <p:nvPicPr>
          <p:cNvPr id="50179" name="Picture 4" descr="firstconceptmap"/>
          <p:cNvPicPr>
            <a:picLocks noGrp="1" noChangeAspect="1" noChangeArrowheads="1"/>
          </p:cNvPicPr>
          <p:nvPr>
            <p:ph type="body" idx="1"/>
          </p:nvPr>
        </p:nvPicPr>
        <p:blipFill>
          <a:blip r:embed="rId3"/>
          <a:srcRect/>
          <a:stretch>
            <a:fillRect/>
          </a:stretch>
        </p:blipFill>
        <p:spPr>
          <a:xfrm>
            <a:off x="609600" y="1295400"/>
            <a:ext cx="7467600" cy="5588000"/>
          </a:xfrm>
          <a:noFill/>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457200" y="274638"/>
            <a:ext cx="8229600" cy="487362"/>
          </a:xfrm>
        </p:spPr>
        <p:txBody>
          <a:bodyPr/>
          <a:lstStyle/>
          <a:p>
            <a:pPr eaLnBrk="1" hangingPunct="1">
              <a:defRPr/>
            </a:pPr>
            <a:r>
              <a:rPr lang="en-US" sz="4000" dirty="0" smtClean="0"/>
              <a:t>Application of learning theories</a:t>
            </a:r>
          </a:p>
        </p:txBody>
      </p:sp>
      <p:sp>
        <p:nvSpPr>
          <p:cNvPr id="14339" name="Rectangle 3"/>
          <p:cNvSpPr>
            <a:spLocks noGrp="1" noChangeArrowheads="1"/>
          </p:cNvSpPr>
          <p:nvPr>
            <p:ph type="body" idx="1"/>
          </p:nvPr>
        </p:nvSpPr>
        <p:spPr>
          <a:xfrm>
            <a:off x="457200" y="1219200"/>
            <a:ext cx="8305800" cy="5105400"/>
          </a:xfrm>
        </p:spPr>
        <p:txBody>
          <a:bodyPr/>
          <a:lstStyle/>
          <a:p>
            <a:pPr eaLnBrk="1" hangingPunct="1">
              <a:defRPr/>
            </a:pPr>
            <a:r>
              <a:rPr lang="en-US" sz="2800" b="1" dirty="0" smtClean="0"/>
              <a:t>Each theory emphasis certain aspects of learning</a:t>
            </a:r>
          </a:p>
          <a:p>
            <a:pPr eaLnBrk="1" hangingPunct="1">
              <a:defRPr/>
            </a:pPr>
            <a:r>
              <a:rPr lang="en-US" sz="2800" b="1" dirty="0" smtClean="0"/>
              <a:t>We can use one or a combination of more than one</a:t>
            </a:r>
          </a:p>
          <a:p>
            <a:pPr eaLnBrk="1" hangingPunct="1">
              <a:defRPr/>
            </a:pPr>
            <a:r>
              <a:rPr lang="en-US" sz="2800" b="1" dirty="0" smtClean="0"/>
              <a:t>Behaviorists focus on stimulus conditions and pay attention to reinforcement, manipulating environment, </a:t>
            </a:r>
          </a:p>
          <a:p>
            <a:pPr eaLnBrk="1" hangingPunct="1">
              <a:defRPr/>
            </a:pPr>
            <a:r>
              <a:rPr lang="en-US" sz="2800" b="1" dirty="0" smtClean="0"/>
              <a:t>Social learning theory stresses role models that would demonstrate the behavior</a:t>
            </a:r>
          </a:p>
          <a:p>
            <a:pPr eaLnBrk="1" hangingPunct="1">
              <a:defRPr/>
            </a:pPr>
            <a:r>
              <a:rPr lang="en-US" sz="2800" b="1" dirty="0" smtClean="0"/>
              <a:t> use the theory according the type of the learner, a passive learner might benefit more from a behaviorist approach.</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19400"/>
            <a:ext cx="8229600" cy="1143000"/>
          </a:xfrm>
        </p:spPr>
        <p:txBody>
          <a:bodyPr/>
          <a:lstStyle/>
          <a:p>
            <a:pPr>
              <a:defRPr/>
            </a:pPr>
            <a:r>
              <a:rPr lang="en-US" sz="8800" dirty="0" smtClean="0">
                <a:latin typeface="Algerian" pitchFamily="82" charset="0"/>
              </a:rPr>
              <a:t>THANK YOU</a:t>
            </a:r>
            <a:endParaRPr lang="en-US" sz="8800" dirty="0">
              <a:latin typeface="Algerian"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457200" y="274638"/>
            <a:ext cx="8229600" cy="944562"/>
          </a:xfrm>
        </p:spPr>
        <p:txBody>
          <a:bodyPr/>
          <a:lstStyle/>
          <a:p>
            <a:pPr>
              <a:defRPr/>
            </a:pPr>
            <a:r>
              <a:rPr lang="en-US" dirty="0" smtClean="0"/>
              <a:t>Behaviorist learning theory</a:t>
            </a:r>
          </a:p>
        </p:txBody>
      </p:sp>
      <p:sp>
        <p:nvSpPr>
          <p:cNvPr id="36867" name="Rectangle 3"/>
          <p:cNvSpPr>
            <a:spLocks noGrp="1" noChangeArrowheads="1"/>
          </p:cNvSpPr>
          <p:nvPr>
            <p:ph type="body" idx="1"/>
          </p:nvPr>
        </p:nvSpPr>
        <p:spPr>
          <a:xfrm>
            <a:off x="381000" y="1295400"/>
            <a:ext cx="8229600" cy="4800600"/>
          </a:xfrm>
        </p:spPr>
        <p:txBody>
          <a:bodyPr/>
          <a:lstStyle/>
          <a:p>
            <a:pPr>
              <a:lnSpc>
                <a:spcPct val="90000"/>
              </a:lnSpc>
              <a:buFont typeface="Wingdings" pitchFamily="2" charset="2"/>
              <a:buNone/>
              <a:defRPr/>
            </a:pPr>
            <a:r>
              <a:rPr lang="en-US" sz="2800" b="1" u="sng" dirty="0" smtClean="0"/>
              <a:t>1- Respondent conditioning</a:t>
            </a:r>
          </a:p>
          <a:p>
            <a:pPr>
              <a:lnSpc>
                <a:spcPct val="90000"/>
              </a:lnSpc>
              <a:defRPr/>
            </a:pPr>
            <a:r>
              <a:rPr lang="en-US" sz="2800" b="1" dirty="0" smtClean="0"/>
              <a:t>Emphasizes the importance of stimulus conditions in the environment and the associations formed in the learning process.</a:t>
            </a:r>
          </a:p>
          <a:p>
            <a:pPr>
              <a:lnSpc>
                <a:spcPct val="90000"/>
              </a:lnSpc>
              <a:defRPr/>
            </a:pPr>
            <a:endParaRPr lang="en-US" sz="2800" b="1" dirty="0"/>
          </a:p>
          <a:p>
            <a:pPr marL="0" indent="0">
              <a:lnSpc>
                <a:spcPct val="90000"/>
              </a:lnSpc>
              <a:buFont typeface="Wingdings" pitchFamily="2" charset="2"/>
              <a:buNone/>
              <a:defRPr/>
            </a:pPr>
            <a:r>
              <a:rPr lang="en-US" sz="2800" b="1" u="sng" dirty="0"/>
              <a:t>2- </a:t>
            </a:r>
            <a:r>
              <a:rPr lang="en-US" sz="2800" b="1" u="sng" dirty="0" smtClean="0"/>
              <a:t>Operant </a:t>
            </a:r>
            <a:r>
              <a:rPr lang="en-US" sz="2800" b="1" u="sng" dirty="0"/>
              <a:t>conditioning</a:t>
            </a:r>
          </a:p>
          <a:p>
            <a:pPr>
              <a:lnSpc>
                <a:spcPct val="90000"/>
              </a:lnSpc>
              <a:defRPr/>
            </a:pPr>
            <a:r>
              <a:rPr lang="en-US" sz="2800" b="1" dirty="0" smtClean="0"/>
              <a:t>Focuses on the behavior of the individual and the reinforcement that occurs after the response.</a:t>
            </a:r>
          </a:p>
          <a:p>
            <a:pPr>
              <a:lnSpc>
                <a:spcPct val="90000"/>
              </a:lnSpc>
              <a:buFont typeface="Wingdings" pitchFamily="2" charset="2"/>
              <a:buNone/>
              <a:defRPr/>
            </a:pPr>
            <a:endParaRPr lang="en-US" sz="2800" b="1" u="sng" dirty="0" smtClean="0"/>
          </a:p>
          <a:p>
            <a:pPr>
              <a:lnSpc>
                <a:spcPct val="90000"/>
              </a:lnSpc>
              <a:buFont typeface="Wingdings" pitchFamily="2" charset="2"/>
              <a:buNone/>
              <a:defRPr/>
            </a:pPr>
            <a:endParaRPr lang="en-US" sz="2800" b="1" u="sng"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34400" cy="685800"/>
          </a:xfrm>
        </p:spPr>
        <p:txBody>
          <a:bodyPr anchor="t"/>
          <a:lstStyle/>
          <a:p>
            <a:pPr algn="l">
              <a:defRPr/>
            </a:pPr>
            <a:r>
              <a:rPr lang="en-US" sz="3600" dirty="0" smtClean="0"/>
              <a:t>Learning or conditioning is quite simple:</a:t>
            </a:r>
            <a:endParaRPr lang="en-US" sz="3600" dirty="0"/>
          </a:p>
        </p:txBody>
      </p:sp>
      <p:sp>
        <p:nvSpPr>
          <p:cNvPr id="3" name="Content Placeholder 2"/>
          <p:cNvSpPr>
            <a:spLocks noGrp="1"/>
          </p:cNvSpPr>
          <p:nvPr>
            <p:ph idx="1"/>
          </p:nvPr>
        </p:nvSpPr>
        <p:spPr>
          <a:xfrm>
            <a:off x="152400" y="685800"/>
            <a:ext cx="8991600" cy="6172200"/>
          </a:xfrm>
        </p:spPr>
        <p:txBody>
          <a:bodyPr/>
          <a:lstStyle/>
          <a:p>
            <a:pPr>
              <a:defRPr/>
            </a:pPr>
            <a:r>
              <a:rPr lang="en-US" sz="2800" b="1" dirty="0" smtClean="0"/>
              <a:t>A neutral stimulus (NS) has no particular meaning or value to the learner is paired with Naturally occurring unconditioned or unlearned stimulus (UCS) and Unconditioned response (UCR) </a:t>
            </a:r>
          </a:p>
          <a:p>
            <a:pPr marL="0" indent="0">
              <a:buFont typeface="Wingdings" pitchFamily="2" charset="2"/>
              <a:buNone/>
              <a:defRPr/>
            </a:pPr>
            <a:r>
              <a:rPr lang="en-US" sz="2800" b="1" dirty="0" smtClean="0"/>
              <a:t>       NS+ UCS          UCR</a:t>
            </a:r>
          </a:p>
          <a:p>
            <a:pPr>
              <a:defRPr/>
            </a:pPr>
            <a:r>
              <a:rPr lang="en-US" sz="2800" b="1" dirty="0" smtClean="0"/>
              <a:t>After a few such pairings the neutral stimulus alone without the unconditioned stimulus will produce the same response </a:t>
            </a:r>
          </a:p>
          <a:p>
            <a:pPr>
              <a:defRPr/>
            </a:pPr>
            <a:r>
              <a:rPr lang="en-US" sz="2800" b="1" dirty="0" smtClean="0"/>
              <a:t>NS                UCR</a:t>
            </a:r>
          </a:p>
          <a:p>
            <a:pPr>
              <a:defRPr/>
            </a:pPr>
            <a:r>
              <a:rPr lang="en-US" sz="2800" b="1" dirty="0" smtClean="0"/>
              <a:t>Without thought or awareness learning occurs when the newly conditioned stimulus (CS) becomes associated with conditioned response(CR)</a:t>
            </a:r>
          </a:p>
          <a:p>
            <a:pPr marL="0" indent="0">
              <a:buFont typeface="Wingdings" pitchFamily="2" charset="2"/>
              <a:buNone/>
              <a:defRPr/>
            </a:pPr>
            <a:r>
              <a:rPr lang="en-US" sz="2800" b="1" dirty="0" smtClean="0"/>
              <a:t>CS                 CR</a:t>
            </a:r>
            <a:endParaRPr lang="en-US" sz="2800" b="1" dirty="0"/>
          </a:p>
        </p:txBody>
      </p:sp>
      <p:cxnSp>
        <p:nvCxnSpPr>
          <p:cNvPr id="5" name="Straight Arrow Connector 4"/>
          <p:cNvCxnSpPr/>
          <p:nvPr/>
        </p:nvCxnSpPr>
        <p:spPr>
          <a:xfrm>
            <a:off x="1219200" y="4648200"/>
            <a:ext cx="1219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2422525" y="2743200"/>
            <a:ext cx="7731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8198" name="Picture 2"/>
          <p:cNvPicPr>
            <a:picLocks noChangeAspect="1" noChangeArrowheads="1"/>
          </p:cNvPicPr>
          <p:nvPr/>
        </p:nvPicPr>
        <p:blipFill>
          <a:blip r:embed="rId3"/>
          <a:srcRect/>
          <a:stretch>
            <a:fillRect/>
          </a:stretch>
        </p:blipFill>
        <p:spPr bwMode="auto">
          <a:xfrm>
            <a:off x="827088" y="6400800"/>
            <a:ext cx="1298575" cy="1587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pPr>
              <a:defRPr/>
            </a:pPr>
            <a:r>
              <a:rPr lang="en-US" sz="3600" u="sng" dirty="0" smtClean="0"/>
              <a:t>1- Respondent conditioning</a:t>
            </a:r>
            <a:endParaRPr lang="en-US" sz="3600" dirty="0"/>
          </a:p>
        </p:txBody>
      </p:sp>
      <p:sp>
        <p:nvSpPr>
          <p:cNvPr id="3" name="Content Placeholder 2"/>
          <p:cNvSpPr>
            <a:spLocks noGrp="1"/>
          </p:cNvSpPr>
          <p:nvPr>
            <p:ph idx="1"/>
          </p:nvPr>
        </p:nvSpPr>
        <p:spPr>
          <a:xfrm>
            <a:off x="152400" y="1219200"/>
            <a:ext cx="8763000" cy="4906963"/>
          </a:xfrm>
        </p:spPr>
        <p:txBody>
          <a:bodyPr/>
          <a:lstStyle/>
          <a:p>
            <a:pPr marL="0" indent="0">
              <a:buFont typeface="Wingdings" pitchFamily="2" charset="2"/>
              <a:buNone/>
              <a:defRPr/>
            </a:pPr>
            <a:r>
              <a:rPr lang="en-US" sz="2400" b="1" dirty="0" smtClean="0"/>
              <a:t>Example</a:t>
            </a:r>
          </a:p>
          <a:p>
            <a:pPr marL="0" indent="0">
              <a:buFont typeface="Wingdings" pitchFamily="2" charset="2"/>
              <a:buNone/>
              <a:defRPr/>
            </a:pPr>
            <a:r>
              <a:rPr lang="en-US" sz="2400" b="1" dirty="0" smtClean="0"/>
              <a:t>someone without experience in hospital---(NS) </a:t>
            </a:r>
          </a:p>
          <a:p>
            <a:pPr marL="0" indent="0">
              <a:buFont typeface="Wingdings" pitchFamily="2" charset="2"/>
              <a:buNone/>
              <a:defRPr/>
            </a:pPr>
            <a:r>
              <a:rPr lang="en-US" sz="2400" b="1" dirty="0" smtClean="0"/>
              <a:t>Visit sick pt. …..smell odors---(UCS) </a:t>
            </a:r>
          </a:p>
          <a:p>
            <a:pPr marL="0" indent="0">
              <a:buFont typeface="Wingdings" pitchFamily="2" charset="2"/>
              <a:buNone/>
              <a:defRPr/>
            </a:pPr>
            <a:r>
              <a:rPr lang="en-US" sz="2400" b="1" dirty="0" smtClean="0"/>
              <a:t>that make him feel queasy (nauseous) and light headed---(UCR)</a:t>
            </a:r>
          </a:p>
          <a:p>
            <a:pPr marL="0" indent="0">
              <a:buFont typeface="Wingdings" pitchFamily="2" charset="2"/>
              <a:buNone/>
              <a:defRPr/>
            </a:pPr>
            <a:r>
              <a:rPr lang="en-US" sz="2400" b="1" dirty="0" smtClean="0"/>
              <a:t>After his first visit, his subsequent visit to hospital—(CS) become associated with feeling anxious and nauseated—(CR)</a:t>
            </a:r>
          </a:p>
          <a:p>
            <a:pPr marL="0" indent="0">
              <a:buFont typeface="Wingdings" pitchFamily="2" charset="2"/>
              <a:buNone/>
              <a:defRPr/>
            </a:pPr>
            <a:r>
              <a:rPr lang="en-US" sz="2400" b="1" dirty="0" smtClean="0"/>
              <a:t>Especially if the visitor smells odors similar to those encountered during the first experience.</a:t>
            </a:r>
          </a:p>
          <a:p>
            <a:pPr marL="0" indent="0">
              <a:buFont typeface="Wingdings" pitchFamily="2" charset="2"/>
              <a:buNone/>
              <a:defRPr/>
            </a:pPr>
            <a:endParaRPr lang="en-US" sz="2400" b="1" dirty="0" smtClean="0"/>
          </a:p>
          <a:p>
            <a:pPr>
              <a:defRPr/>
            </a:pPr>
            <a:endParaRPr lang="en-US" sz="2400" b="1" dirty="0" smtClean="0"/>
          </a:p>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026" descr="E:\IMAGES\PCTIFFS\11LN\EDLN003.TIF"/>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smtClean="0">
                <a:solidFill>
                  <a:srgbClr val="00B0F0"/>
                </a:solidFill>
              </a:rPr>
              <a:t>Behavioral Learning Theories (</a:t>
            </a:r>
            <a:r>
              <a:rPr lang="en-US" sz="2800" dirty="0" err="1" smtClean="0">
                <a:solidFill>
                  <a:srgbClr val="00B0F0"/>
                </a:solidFill>
              </a:rPr>
              <a:t>cont</a:t>
            </a:r>
            <a:r>
              <a:rPr lang="en-US" sz="2800" dirty="0" smtClean="0">
                <a:solidFill>
                  <a:srgbClr val="00B0F0"/>
                </a:solidFill>
              </a:rPr>
              <a:t>):</a:t>
            </a:r>
            <a:br>
              <a:rPr lang="en-US" sz="2800" dirty="0" smtClean="0">
                <a:solidFill>
                  <a:srgbClr val="00B0F0"/>
                </a:solidFill>
              </a:rPr>
            </a:br>
            <a:endParaRPr lang="en-US" sz="2800" dirty="0"/>
          </a:p>
        </p:txBody>
      </p:sp>
      <p:sp>
        <p:nvSpPr>
          <p:cNvPr id="11267" name="Slide Number Placeholder 3"/>
          <p:cNvSpPr>
            <a:spLocks noGrp="1"/>
          </p:cNvSpPr>
          <p:nvPr>
            <p:ph type="sldNum" sz="quarter" idx="11"/>
          </p:nvPr>
        </p:nvSpPr>
        <p:spPr>
          <a:xfrm>
            <a:off x="3124200" y="6248400"/>
            <a:ext cx="2895600" cy="476250"/>
          </a:xfrm>
          <a:noFill/>
        </p:spPr>
        <p:txBody>
          <a:bodyPr/>
          <a:lstStyle/>
          <a:p>
            <a:pPr algn="ctr"/>
            <a:fld id="{3A30DE51-B1B4-4D5E-B977-03934528A0F3}" type="slidenum">
              <a:rPr lang="en-US" altLang="en-US" smtClean="0"/>
              <a:pPr algn="ctr"/>
              <a:t>9</a:t>
            </a:fld>
            <a:endParaRPr lang="en-US" altLang="en-US" smtClean="0"/>
          </a:p>
        </p:txBody>
      </p:sp>
      <p:pic>
        <p:nvPicPr>
          <p:cNvPr id="11268" name="Picture 2"/>
          <p:cNvPicPr>
            <a:picLocks noGrp="1" noChangeAspect="1" noChangeArrowheads="1"/>
          </p:cNvPicPr>
          <p:nvPr>
            <p:ph idx="1"/>
          </p:nvPr>
        </p:nvPicPr>
        <p:blipFill>
          <a:blip r:embed="rId3"/>
          <a:srcRect/>
          <a:stretch>
            <a:fillRect/>
          </a:stretch>
        </p:blipFill>
        <p:spPr>
          <a:xfrm>
            <a:off x="152400" y="914400"/>
            <a:ext cx="8915400" cy="5867400"/>
          </a:xfrm>
          <a:noFill/>
        </p:spPr>
      </p:pic>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844</TotalTime>
  <Words>2136</Words>
  <Application>Microsoft Office PowerPoint</Application>
  <PresentationFormat>On-screen Show (4:3)</PresentationFormat>
  <Paragraphs>276</Paragraphs>
  <Slides>49</Slides>
  <Notes>49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Stream</vt:lpstr>
      <vt:lpstr>Applying Learning Theories to Health Care</vt:lpstr>
      <vt:lpstr>Applying learning theories to health education</vt:lpstr>
      <vt:lpstr>Behaviorist learning theory</vt:lpstr>
      <vt:lpstr>Behaviorist learning theory</vt:lpstr>
      <vt:lpstr>Behaviorist learning theory</vt:lpstr>
      <vt:lpstr>Learning or conditioning is quite simple:</vt:lpstr>
      <vt:lpstr>1- Respondent conditioning</vt:lpstr>
      <vt:lpstr>Slide 8</vt:lpstr>
      <vt:lpstr>Behavioral Learning Theories (cont): </vt:lpstr>
      <vt:lpstr>1- Principle of Respondent conditioning</vt:lpstr>
      <vt:lpstr>2- Operant conditioning</vt:lpstr>
      <vt:lpstr>2- Operant conditioning- cont.</vt:lpstr>
      <vt:lpstr>Operant Conditioning- cont. </vt:lpstr>
      <vt:lpstr>Example of Positive Reinforcement (PR) </vt:lpstr>
      <vt:lpstr>Behaviorist learning theory</vt:lpstr>
      <vt:lpstr>Behaviorists cont…………</vt:lpstr>
      <vt:lpstr>The Cognitive Theory</vt:lpstr>
      <vt:lpstr>Cognitive Learning Theory</vt:lpstr>
      <vt:lpstr>Cognitive Learning Theories:</vt:lpstr>
      <vt:lpstr>Cognitive Theory cont…..</vt:lpstr>
      <vt:lpstr>The Cognitive Theory</vt:lpstr>
      <vt:lpstr>Cognitive learning theory- Approaches to learning </vt:lpstr>
      <vt:lpstr>The Cognitive Theory</vt:lpstr>
      <vt:lpstr>The sensorimotor stage:</vt:lpstr>
      <vt:lpstr>The preoperational stage </vt:lpstr>
      <vt:lpstr>3- the concrete operations stage </vt:lpstr>
      <vt:lpstr>4- The formal operations stage </vt:lpstr>
      <vt:lpstr> Information-Processing Perspective: </vt:lpstr>
      <vt:lpstr>Information processing</vt:lpstr>
      <vt:lpstr>Cognitive theory</vt:lpstr>
      <vt:lpstr>   Social Learning Theory</vt:lpstr>
      <vt:lpstr> Social Learning Theory</vt:lpstr>
      <vt:lpstr>Social learning theory</vt:lpstr>
      <vt:lpstr>Social learning theory</vt:lpstr>
      <vt:lpstr>Social Learning Theory</vt:lpstr>
      <vt:lpstr>Social Learning Theory</vt:lpstr>
      <vt:lpstr>Bandura’s principles (1977)</vt:lpstr>
      <vt:lpstr>Slide 38</vt:lpstr>
      <vt:lpstr>Psychodynamic theory</vt:lpstr>
      <vt:lpstr>Humanistic theory</vt:lpstr>
      <vt:lpstr>Humanistic Learning Theories</vt:lpstr>
      <vt:lpstr>Humanistic theory</vt:lpstr>
      <vt:lpstr>Slide 43</vt:lpstr>
      <vt:lpstr>Humanistic theory</vt:lpstr>
      <vt:lpstr>Experiences that affect learning</vt:lpstr>
      <vt:lpstr>To ensure learning is permanent</vt:lpstr>
      <vt:lpstr>Learning theories Figure </vt:lpstr>
      <vt:lpstr>Application of learning theories</vt:lpstr>
      <vt:lpstr>THANK YOU</vt:lpstr>
    </vt:vector>
  </TitlesOfParts>
  <Company>abc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learning theories to health education</dc:title>
  <dc:creator>Nabeela</dc:creator>
  <cp:lastModifiedBy>Lec. Nabeela Jada'</cp:lastModifiedBy>
  <cp:revision>66</cp:revision>
  <dcterms:created xsi:type="dcterms:W3CDTF">2008-02-23T13:36:31Z</dcterms:created>
  <dcterms:modified xsi:type="dcterms:W3CDTF">2016-03-27T21:02:36Z</dcterms:modified>
</cp:coreProperties>
</file>