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40"/>
  </p:notesMasterIdLst>
  <p:handoutMasterIdLst>
    <p:handoutMasterId r:id="rId41"/>
  </p:handoutMasterIdLst>
  <p:sldIdLst>
    <p:sldId id="594" r:id="rId2"/>
    <p:sldId id="713" r:id="rId3"/>
    <p:sldId id="714" r:id="rId4"/>
    <p:sldId id="715" r:id="rId5"/>
    <p:sldId id="716" r:id="rId6"/>
    <p:sldId id="718" r:id="rId7"/>
    <p:sldId id="719" r:id="rId8"/>
    <p:sldId id="720" r:id="rId9"/>
    <p:sldId id="721" r:id="rId10"/>
    <p:sldId id="758" r:id="rId11"/>
    <p:sldId id="724" r:id="rId12"/>
    <p:sldId id="725" r:id="rId13"/>
    <p:sldId id="726" r:id="rId14"/>
    <p:sldId id="727" r:id="rId15"/>
    <p:sldId id="728" r:id="rId16"/>
    <p:sldId id="729" r:id="rId17"/>
    <p:sldId id="730" r:id="rId18"/>
    <p:sldId id="731" r:id="rId19"/>
    <p:sldId id="732" r:id="rId20"/>
    <p:sldId id="733" r:id="rId21"/>
    <p:sldId id="734" r:id="rId22"/>
    <p:sldId id="735" r:id="rId23"/>
    <p:sldId id="736" r:id="rId24"/>
    <p:sldId id="738" r:id="rId25"/>
    <p:sldId id="741" r:id="rId26"/>
    <p:sldId id="743" r:id="rId27"/>
    <p:sldId id="744" r:id="rId28"/>
    <p:sldId id="759" r:id="rId29"/>
    <p:sldId id="745" r:id="rId30"/>
    <p:sldId id="746" r:id="rId31"/>
    <p:sldId id="747" r:id="rId32"/>
    <p:sldId id="748" r:id="rId33"/>
    <p:sldId id="749" r:id="rId34"/>
    <p:sldId id="750" r:id="rId35"/>
    <p:sldId id="751" r:id="rId36"/>
    <p:sldId id="752" r:id="rId37"/>
    <p:sldId id="753" r:id="rId38"/>
    <p:sldId id="755" r:id="rId39"/>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6" autoAdjust="0"/>
    <p:restoredTop sz="90818" autoAdjust="0"/>
  </p:normalViewPr>
  <p:slideViewPr>
    <p:cSldViewPr>
      <p:cViewPr>
        <p:scale>
          <a:sx n="75" d="100"/>
          <a:sy n="75" d="100"/>
        </p:scale>
        <p:origin x="-1122" y="252"/>
      </p:cViewPr>
      <p:guideLst>
        <p:guide orient="horz" pos="2160"/>
        <p:guide pos="2880"/>
      </p:guideLst>
    </p:cSldViewPr>
  </p:slideViewPr>
  <p:outlineViewPr>
    <p:cViewPr>
      <p:scale>
        <a:sx n="33" d="100"/>
        <a:sy n="33" d="100"/>
      </p:scale>
      <p:origin x="0" y="87072"/>
    </p:cViewPr>
    <p:sldLst>
      <p:sld r:id="rId1" collapse="1"/>
      <p:sld r:id="rId2" collapse="1"/>
      <p:sld r:id="rId3" collapse="1"/>
      <p:sld r:id="rId4" collapse="1"/>
      <p:sld r:id="rId5" collapse="1"/>
      <p:sld r:id="rId6" collapse="1"/>
      <p:sld r:id="rId7" collapse="1"/>
    </p:sldLst>
  </p:outlineViewPr>
  <p:notesTextViewPr>
    <p:cViewPr>
      <p:scale>
        <a:sx n="66" d="100"/>
        <a:sy n="66" d="100"/>
      </p:scale>
      <p:origin x="0" y="0"/>
    </p:cViewPr>
  </p:notesTextViewPr>
  <p:sorterViewPr>
    <p:cViewPr>
      <p:scale>
        <a:sx n="66" d="100"/>
        <a:sy n="66" d="100"/>
      </p:scale>
      <p:origin x="0" y="109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24.xml"/><Relationship Id="rId7" Type="http://schemas.openxmlformats.org/officeDocument/2006/relationships/slide" Target="slides/slide34.xml"/><Relationship Id="rId2" Type="http://schemas.openxmlformats.org/officeDocument/2006/relationships/slide" Target="slides/slide6.xml"/><Relationship Id="rId1" Type="http://schemas.openxmlformats.org/officeDocument/2006/relationships/slide" Target="slides/slide3.xml"/><Relationship Id="rId6" Type="http://schemas.openxmlformats.org/officeDocument/2006/relationships/slide" Target="slides/slide31.xml"/><Relationship Id="rId5" Type="http://schemas.openxmlformats.org/officeDocument/2006/relationships/slide" Target="slides/slide28.xml"/><Relationship Id="rId4"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dirty="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rtl="0">
              <a:defRPr sz="1200" smtClean="0">
                <a:cs typeface="+mn-cs"/>
              </a:defRPr>
            </a:lvl1pPr>
          </a:lstStyle>
          <a:p>
            <a:pPr>
              <a:defRPr/>
            </a:pPr>
            <a:fld id="{52832235-D1D4-4322-A96C-69FD4077742F}" type="datetimeFigureOut">
              <a:rPr lang="en-US"/>
              <a:pPr>
                <a:defRPr/>
              </a:pPr>
              <a:t>3/15/2015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dirty="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rtl="0">
              <a:defRPr sz="1200" smtClean="0">
                <a:cs typeface="+mn-cs"/>
              </a:defRPr>
            </a:lvl1pPr>
          </a:lstStyle>
          <a:p>
            <a:pPr>
              <a:defRPr/>
            </a:pPr>
            <a:fld id="{5246BC57-B159-4D05-8D68-1FAF5AC65550}" type="slidenum">
              <a:rPr lang="en-US"/>
              <a:pPr>
                <a:defRPr/>
              </a:pPr>
              <a:t>‹#›</a:t>
            </a:fld>
            <a:endParaRPr lang="en-US" dirty="0"/>
          </a:p>
        </p:txBody>
      </p:sp>
    </p:spTree>
    <p:extLst>
      <p:ext uri="{BB962C8B-B14F-4D97-AF65-F5344CB8AC3E}">
        <p14:creationId xmlns="" xmlns:p14="http://schemas.microsoft.com/office/powerpoint/2010/main" val="1573513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9D1530F4-D5DD-4E31-AA87-3BEA386CCAF8}" type="datetimeFigureOut">
              <a:rPr lang="en-US"/>
              <a:pPr>
                <a:defRPr/>
              </a:pPr>
              <a:t>3/15/2015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a:latin typeface="+mn-lt"/>
                <a:cs typeface="+mn-cs"/>
              </a:defRPr>
            </a:lvl1pPr>
          </a:lstStyle>
          <a:p>
            <a:pPr>
              <a:defRPr/>
            </a:pPr>
            <a:fld id="{EDD57149-34A2-4D33-8047-DC9E79CD18ED}" type="slidenum">
              <a:rPr lang="en-US"/>
              <a:pPr>
                <a:defRPr/>
              </a:pPr>
              <a:t>‹#›</a:t>
            </a:fld>
            <a:endParaRPr lang="en-US" dirty="0"/>
          </a:p>
        </p:txBody>
      </p:sp>
    </p:spTree>
    <p:extLst>
      <p:ext uri="{BB962C8B-B14F-4D97-AF65-F5344CB8AC3E}">
        <p14:creationId xmlns="" xmlns:p14="http://schemas.microsoft.com/office/powerpoint/2010/main" val="3510982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a:spcBef>
                <a:spcPct val="0"/>
              </a:spcBef>
            </a:pPr>
            <a:endParaRPr lang="ar-JO" smtClean="0"/>
          </a:p>
        </p:txBody>
      </p:sp>
      <p:sp>
        <p:nvSpPr>
          <p:cNvPr id="38916" name="Slide Number Placeholder 3"/>
          <p:cNvSpPr>
            <a:spLocks noGrp="1"/>
          </p:cNvSpPr>
          <p:nvPr>
            <p:ph type="sldNum" sz="quarter" idx="5"/>
          </p:nvPr>
        </p:nvSpPr>
        <p:spPr>
          <a:noFill/>
        </p:spPr>
        <p:txBody>
          <a:bodyPr/>
          <a:lstStyle/>
          <a:p>
            <a:fld id="{40EBC65B-EEA2-4DAF-A60D-3C18EE0DAF7F}"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Development becomes increasingly differentiated.</a:t>
            </a:r>
          </a:p>
          <a:p>
            <a:r>
              <a:rPr lang="en-US" sz="1200" b="0" i="0" u="none" strike="noStrike" kern="1200" baseline="0" dirty="0" smtClean="0">
                <a:solidFill>
                  <a:schemeClr val="tx1"/>
                </a:solidFill>
                <a:latin typeface="+mn-lt"/>
                <a:ea typeface="+mn-ea"/>
                <a:cs typeface="+mn-cs"/>
              </a:rPr>
              <a:t>Differentiated development begins with a generalized</a:t>
            </a:r>
          </a:p>
          <a:p>
            <a:r>
              <a:rPr lang="en-US" sz="1200" b="0" i="0" u="none" strike="noStrike" kern="1200" baseline="0" dirty="0" smtClean="0">
                <a:solidFill>
                  <a:schemeClr val="tx1"/>
                </a:solidFill>
                <a:latin typeface="+mn-lt"/>
                <a:ea typeface="+mn-ea"/>
                <a:cs typeface="+mn-cs"/>
              </a:rPr>
              <a:t>response and progresses to a skilled specific response. For</a:t>
            </a:r>
          </a:p>
          <a:p>
            <a:r>
              <a:rPr lang="en-US" sz="1200" b="0" i="0" u="none" strike="noStrike" kern="1200" baseline="0" dirty="0" smtClean="0">
                <a:solidFill>
                  <a:schemeClr val="tx1"/>
                </a:solidFill>
                <a:latin typeface="+mn-lt"/>
                <a:ea typeface="+mn-ea"/>
                <a:cs typeface="+mn-cs"/>
              </a:rPr>
              <a:t>example, an infant’s initial response to a stimulus involves</a:t>
            </a:r>
          </a:p>
          <a:p>
            <a:r>
              <a:rPr lang="en-US" sz="1200" b="0" i="0" u="none" strike="noStrike" kern="1200" baseline="0" dirty="0" smtClean="0">
                <a:solidFill>
                  <a:schemeClr val="tx1"/>
                </a:solidFill>
                <a:latin typeface="+mn-lt"/>
                <a:ea typeface="+mn-ea"/>
                <a:cs typeface="+mn-cs"/>
              </a:rPr>
              <a:t>the total body; a 5-year-old child can respond more</a:t>
            </a:r>
          </a:p>
          <a:p>
            <a:r>
              <a:rPr lang="en-US" sz="1200" b="0" i="0" u="none" strike="noStrike" kern="1200" baseline="0" dirty="0" smtClean="0">
                <a:solidFill>
                  <a:schemeClr val="tx1"/>
                </a:solidFill>
                <a:latin typeface="+mn-lt"/>
                <a:ea typeface="+mn-ea"/>
                <a:cs typeface="+mn-cs"/>
              </a:rPr>
              <a:t>specifically with laughter or fear.</a:t>
            </a:r>
          </a:p>
          <a:p>
            <a:r>
              <a:rPr lang="en-US" sz="1200" b="0" i="0" u="none" strike="noStrike" kern="1200" baseline="0" dirty="0" smtClean="0">
                <a:solidFill>
                  <a:schemeClr val="tx1"/>
                </a:solidFill>
                <a:latin typeface="+mn-lt"/>
                <a:ea typeface="+mn-ea"/>
                <a:cs typeface="+mn-cs"/>
              </a:rPr>
              <a:t>■ Certain stages of growth and development are more critical</a:t>
            </a:r>
          </a:p>
          <a:p>
            <a:r>
              <a:rPr lang="en-US" sz="1200" b="0" i="0" u="none" strike="noStrike" kern="1200" baseline="0" dirty="0" smtClean="0">
                <a:solidFill>
                  <a:schemeClr val="tx1"/>
                </a:solidFill>
                <a:latin typeface="+mn-lt"/>
                <a:ea typeface="+mn-ea"/>
                <a:cs typeface="+mn-cs"/>
              </a:rPr>
              <a:t>than others. It is known, for example, that the first 10 to</a:t>
            </a:r>
          </a:p>
          <a:p>
            <a:r>
              <a:rPr lang="en-US" sz="1200" b="0" i="0" u="none" strike="noStrike" kern="1200" baseline="0" dirty="0" smtClean="0">
                <a:solidFill>
                  <a:schemeClr val="tx1"/>
                </a:solidFill>
                <a:latin typeface="+mn-lt"/>
                <a:ea typeface="+mn-ea"/>
                <a:cs typeface="+mn-cs"/>
              </a:rPr>
              <a:t>12 weeks after conception are critical. The incidence of</a:t>
            </a:r>
          </a:p>
          <a:p>
            <a:r>
              <a:rPr lang="en-US" sz="1200" b="0" i="0" u="none" strike="noStrike" kern="1200" baseline="0" dirty="0" smtClean="0">
                <a:solidFill>
                  <a:schemeClr val="tx1"/>
                </a:solidFill>
                <a:latin typeface="+mn-lt"/>
                <a:ea typeface="+mn-ea"/>
                <a:cs typeface="+mn-cs"/>
              </a:rPr>
              <a:t>congenital anomalies as a result of exposure to certain</a:t>
            </a:r>
          </a:p>
          <a:p>
            <a:r>
              <a:rPr lang="en-US" sz="1200" b="0" i="0" u="none" strike="noStrike" kern="1200" baseline="0" dirty="0" smtClean="0">
                <a:solidFill>
                  <a:schemeClr val="tx1"/>
                </a:solidFill>
                <a:latin typeface="+mn-lt"/>
                <a:ea typeface="+mn-ea"/>
                <a:cs typeface="+mn-cs"/>
              </a:rPr>
              <a:t>viruses, chemicals, or drugs is greater during this stage</a:t>
            </a:r>
          </a:p>
          <a:p>
            <a:r>
              <a:rPr lang="en-US" sz="1200" b="0" i="0" u="none" strike="noStrike" kern="1200" baseline="0" dirty="0" smtClean="0">
                <a:solidFill>
                  <a:schemeClr val="tx1"/>
                </a:solidFill>
                <a:latin typeface="+mn-lt"/>
                <a:ea typeface="+mn-ea"/>
                <a:cs typeface="+mn-cs"/>
              </a:rPr>
              <a:t>than others.</a:t>
            </a:r>
          </a:p>
          <a:p>
            <a:r>
              <a:rPr lang="en-US" sz="1200" b="0" i="0" u="none" strike="noStrike" kern="1200" baseline="0" dirty="0" smtClean="0">
                <a:solidFill>
                  <a:schemeClr val="tx1"/>
                </a:solidFill>
                <a:latin typeface="+mn-lt"/>
                <a:ea typeface="+mn-ea"/>
                <a:cs typeface="+mn-cs"/>
              </a:rPr>
              <a:t>■ The pace of growth and development is uneven. It is</a:t>
            </a:r>
          </a:p>
          <a:p>
            <a:r>
              <a:rPr lang="en-US" sz="1200" b="0" i="0" u="none" strike="noStrike" kern="1200" baseline="0" dirty="0" smtClean="0">
                <a:solidFill>
                  <a:schemeClr val="tx1"/>
                </a:solidFill>
                <a:latin typeface="+mn-lt"/>
                <a:ea typeface="+mn-ea"/>
                <a:cs typeface="+mn-cs"/>
              </a:rPr>
              <a:t>known that growth is greater during infancy than during</a:t>
            </a:r>
          </a:p>
          <a:p>
            <a:r>
              <a:rPr lang="en-US" sz="1200" b="0" i="0" u="none" strike="noStrike" kern="1200" baseline="0" dirty="0" smtClean="0">
                <a:solidFill>
                  <a:schemeClr val="tx1"/>
                </a:solidFill>
                <a:latin typeface="+mn-lt"/>
                <a:ea typeface="+mn-ea"/>
                <a:cs typeface="+mn-cs"/>
              </a:rPr>
              <a:t>childhood. Asynchronous development is demonstrated by</a:t>
            </a:r>
          </a:p>
          <a:p>
            <a:r>
              <a:rPr lang="en-US" sz="1200" b="0" i="0" u="none" strike="noStrike" kern="1200" baseline="0" dirty="0" smtClean="0">
                <a:solidFill>
                  <a:schemeClr val="tx1"/>
                </a:solidFill>
                <a:latin typeface="+mn-lt"/>
                <a:ea typeface="+mn-ea"/>
                <a:cs typeface="+mn-cs"/>
              </a:rPr>
              <a:t>rapid growth of the head during infancy and the extremities</a:t>
            </a:r>
          </a:p>
          <a:p>
            <a:r>
              <a:rPr lang="en-US" sz="1200" b="0" i="0" u="none" strike="noStrike" kern="1200" baseline="0" dirty="0" smtClean="0">
                <a:solidFill>
                  <a:schemeClr val="tx1"/>
                </a:solidFill>
                <a:latin typeface="+mn-lt"/>
                <a:ea typeface="+mn-ea"/>
                <a:cs typeface="+mn-cs"/>
              </a:rPr>
              <a:t>at puberty.</a:t>
            </a:r>
            <a:endParaRPr lang="ar-JO"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9A72368-8332-49DA-A626-4DE881D9305A}" type="slidenum">
              <a:rPr lang="ar-SA" smtClean="0"/>
              <a:pPr fontAlgn="base">
                <a:spcBef>
                  <a:spcPct val="0"/>
                </a:spcBef>
                <a:spcAft>
                  <a:spcPct val="0"/>
                </a:spcAft>
              </a:pPr>
              <a:t>10</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98ABC044-D804-411D-A939-1CAB4EA016B3}" type="slidenum">
              <a:rPr lang="ar-SA" altLang="en-US" sz="1200">
                <a:latin typeface="Times New Roman" pitchFamily="18" charset="0"/>
                <a:cs typeface="Times New Roman" pitchFamily="18" charset="0"/>
              </a:rPr>
              <a:pPr eaLnBrk="1" hangingPunct="1"/>
              <a:t>20</a:t>
            </a:fld>
            <a:endParaRPr lang="en-US" altLang="en-US" sz="1200">
              <a:latin typeface="Times New Roman" pitchFamily="18" charset="0"/>
              <a:cs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685800" y="4343400"/>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578CEEDA-FA21-4FC8-9A78-AC6E9A8D1BDC}" type="slidenum">
              <a:rPr lang="ar-SA" altLang="en-US" sz="1200">
                <a:latin typeface="Times New Roman" pitchFamily="18" charset="0"/>
                <a:cs typeface="Times New Roman" pitchFamily="18" charset="0"/>
              </a:rPr>
              <a:pPr eaLnBrk="1" hangingPunct="1"/>
              <a:t>21</a:t>
            </a:fld>
            <a:endParaRPr lang="en-US" altLang="en-US" sz="1200">
              <a:latin typeface="Times New Roman" pitchFamily="18" charset="0"/>
              <a:cs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685800" y="4343400"/>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AE827870-AE83-4102-BE83-C087EB692BA1}" type="slidenum">
              <a:rPr lang="ar-SA" altLang="en-US" sz="1200">
                <a:latin typeface="Times New Roman" pitchFamily="18" charset="0"/>
                <a:cs typeface="Times New Roman" pitchFamily="18" charset="0"/>
              </a:rPr>
              <a:pPr eaLnBrk="1" hangingPunct="1"/>
              <a:t>22</a:t>
            </a:fld>
            <a:endParaRPr lang="en-US" altLang="en-US" sz="1200">
              <a:latin typeface="Times New Roman" pitchFamily="18" charset="0"/>
              <a:cs typeface="Times New Roman" pitchFamily="18" charset="0"/>
            </a:endParaRPr>
          </a:p>
        </p:txBody>
      </p:sp>
      <p:sp>
        <p:nvSpPr>
          <p:cNvPr id="72707" name="Rectangle 2"/>
          <p:cNvSpPr>
            <a:spLocks noGrp="1" noRot="1" noChangeAspect="1" noChangeArrowheads="1" noTextEdit="1"/>
          </p:cNvSpPr>
          <p:nvPr>
            <p:ph type="sldImg"/>
          </p:nvPr>
        </p:nvSpPr>
        <p:spPr>
          <a:xfrm>
            <a:off x="1144588" y="685800"/>
            <a:ext cx="4572000" cy="3429000"/>
          </a:xfrm>
          <a:ln/>
        </p:spPr>
      </p:sp>
      <p:sp>
        <p:nvSpPr>
          <p:cNvPr id="727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mtClean="0"/>
              <a:t>Milia-tiny white bumps that occur on the face of 40%of newborns. They represent blocked or undeveloped sweat glands and will disappear without treatment.</a:t>
            </a:r>
            <a:endParaRPr lang="en-US" altLang="en-US" smtClean="0">
              <a:latin typeface="Courier New" pitchFamily="49" charset="0"/>
            </a:endParaRPr>
          </a:p>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4E656B98-67D9-440C-A3A8-685752B59EEE}" type="slidenum">
              <a:rPr lang="ar-SA" altLang="en-US" sz="1200">
                <a:latin typeface="Times New Roman" pitchFamily="18" charset="0"/>
                <a:cs typeface="Times New Roman" pitchFamily="18" charset="0"/>
              </a:rPr>
              <a:pPr eaLnBrk="1" hangingPunct="1"/>
              <a:t>25</a:t>
            </a:fld>
            <a:endParaRPr lang="en-US" altLang="en-US" sz="1200">
              <a:latin typeface="Times New Roman" pitchFamily="18" charset="0"/>
              <a:cs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685800" y="4343400"/>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F7F6F125-2C40-4362-9D07-D28574D0C091}" type="slidenum">
              <a:rPr lang="ar-SA" altLang="en-US" sz="1200">
                <a:latin typeface="Times New Roman" pitchFamily="18" charset="0"/>
                <a:cs typeface="Times New Roman" pitchFamily="18" charset="0"/>
              </a:rPr>
              <a:pPr eaLnBrk="1" hangingPunct="1"/>
              <a:t>26</a:t>
            </a:fld>
            <a:endParaRPr lang="en-US" altLang="en-US" sz="1200">
              <a:latin typeface="Times New Roman" pitchFamily="18" charset="0"/>
              <a:cs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685800" y="4343400"/>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22EB65D8-1D4A-49F5-9B57-5CC44D89BD44}" type="slidenum">
              <a:rPr lang="ar-SA" altLang="en-US" sz="1200">
                <a:latin typeface="Times New Roman" pitchFamily="18" charset="0"/>
                <a:cs typeface="Times New Roman" pitchFamily="18" charset="0"/>
              </a:rPr>
              <a:pPr eaLnBrk="1" hangingPunct="1"/>
              <a:t>37</a:t>
            </a:fld>
            <a:endParaRPr lang="en-US" altLang="en-US" sz="1200">
              <a:latin typeface="Times New Roman" pitchFamily="18" charset="0"/>
              <a:cs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smtClean="0">
                <a:solidFill>
                  <a:srgbClr val="000000"/>
                </a:solidFill>
                <a:latin typeface="Arial" pitchFamily="34" charset="0"/>
                <a:cs typeface="Traditional Arabic" pitchFamily="18" charset="-78"/>
              </a:rPr>
              <a:t>Sour </a:t>
            </a:r>
            <a:r>
              <a:rPr lang="ar-JO" altLang="en-US" smtClean="0">
                <a:solidFill>
                  <a:srgbClr val="000000"/>
                </a:solidFill>
                <a:latin typeface="Arial" pitchFamily="34" charset="0"/>
                <a:cs typeface="Traditional Arabic" pitchFamily="18" charset="-78"/>
              </a:rPr>
              <a:t>حامض</a:t>
            </a:r>
          </a:p>
          <a:p>
            <a:pPr eaLnBrk="1" hangingPunct="1"/>
            <a:r>
              <a:rPr lang="en-US" altLang="en-US" smtClean="0">
                <a:solidFill>
                  <a:srgbClr val="000000"/>
                </a:solidFill>
                <a:latin typeface="Arial" pitchFamily="34" charset="0"/>
                <a:cs typeface="Traditional Arabic" pitchFamily="18" charset="-78"/>
              </a:rPr>
              <a:t>Bitter</a:t>
            </a:r>
            <a:r>
              <a:rPr lang="ar-JO" altLang="en-US" smtClean="0">
                <a:solidFill>
                  <a:srgbClr val="000000"/>
                </a:solidFill>
                <a:latin typeface="Arial" pitchFamily="34" charset="0"/>
                <a:cs typeface="Traditional Arabic" pitchFamily="18" charset="-78"/>
              </a:rPr>
              <a:t>مر  </a:t>
            </a:r>
            <a:endParaRPr lang="en-GB" altLang="en-US" smtClean="0">
              <a:solidFill>
                <a:srgbClr val="000000"/>
              </a:solidFill>
              <a:latin typeface="Arial" pitchFamily="34" charset="0"/>
              <a:cs typeface="Traditional Arabic" pitchFamily="18" charset="-7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0F5DE2AB-38C7-46F8-94C5-35D6BC160FEE}" type="datetimeFigureOut">
              <a:rPr lang="en-US"/>
              <a:pPr>
                <a:defRPr/>
              </a:pPr>
              <a:t>3/15/2015</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dirty="0">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BB4AEEF8-263C-4330-9D43-F21225945797}"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CF6D0DA-1CAF-4F73-9C05-7ED1EB29A282}" type="datetimeFigureOut">
              <a:rPr lang="en-US"/>
              <a:pPr>
                <a:defRPr/>
              </a:pPr>
              <a:t>3/15/2015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188BAC2-8BF9-4540-861C-1A15BDB084A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B19E1BB3-FE98-45C9-A73E-9EEDCCCEB617}" type="datetimeFigureOut">
              <a:rPr lang="en-US"/>
              <a:pPr>
                <a:defRPr/>
              </a:pPr>
              <a:t>3/15/2015</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8E928B5B-6391-4E26-A2CB-D69B798CCE7D}"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5088" y="2017713"/>
            <a:ext cx="3810000" cy="4114800"/>
          </a:xfrm>
        </p:spPr>
        <p:txBody>
          <a:bodyPr/>
          <a:lstStyle/>
          <a:p>
            <a:pPr lvl="0"/>
            <a:endParaRPr lang="en-US" noProof="0" smtClean="0"/>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B5AAD4D-847F-4F03-82EA-D70A2BB9F794}" type="slidenum">
              <a:rPr lang="ar-SA"/>
              <a:pPr>
                <a:defRPr/>
              </a:pPr>
              <a:t>‹#›</a:t>
            </a:fld>
            <a:endParaRPr lang="en-US"/>
          </a:p>
        </p:txBody>
      </p:sp>
    </p:spTree>
    <p:extLst>
      <p:ext uri="{BB962C8B-B14F-4D97-AF65-F5344CB8AC3E}">
        <p14:creationId xmlns="" xmlns:p14="http://schemas.microsoft.com/office/powerpoint/2010/main" val="343872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1754F95A-0487-4591-BC28-6B6F312462CC}" type="slidenum">
              <a:rPr lang="ar-SA"/>
              <a:pPr>
                <a:defRPr/>
              </a:pPr>
              <a:t>‹#›</a:t>
            </a:fld>
            <a:endParaRPr lang="en-US"/>
          </a:p>
        </p:txBody>
      </p:sp>
    </p:spTree>
    <p:extLst>
      <p:ext uri="{BB962C8B-B14F-4D97-AF65-F5344CB8AC3E}">
        <p14:creationId xmlns="" xmlns:p14="http://schemas.microsoft.com/office/powerpoint/2010/main" val="610975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DCD939F-D95F-458C-9844-F4DD59A399BC}" type="datetimeFigureOut">
              <a:rPr lang="en-US"/>
              <a:pPr>
                <a:defRPr/>
              </a:pPr>
              <a:t>3/15/2015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23D6F52-0F75-450F-B492-FE05E3D332A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DB12A384-4EBC-4C01-AAE5-4A45656C8108}" type="datetimeFigureOut">
              <a:rPr lang="en-US"/>
              <a:pPr>
                <a:defRPr/>
              </a:pPr>
              <a:t>3/15/2015</a:t>
            </a:fld>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045F267D-B6D3-46DA-9135-90951D60A95D}"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6D2F94CA-28CF-4431-A1E6-EBB778B58DF1}" type="datetimeFigureOut">
              <a:rPr lang="en-US"/>
              <a:pPr>
                <a:defRPr/>
              </a:pPr>
              <a:t>3/15/2015</a:t>
            </a:fld>
            <a:endParaRPr lang="en-US" dirty="0"/>
          </a:p>
        </p:txBody>
      </p:sp>
      <p:sp>
        <p:nvSpPr>
          <p:cNvPr id="6" name="Slide Number Placeholder 9"/>
          <p:cNvSpPr>
            <a:spLocks noGrp="1"/>
          </p:cNvSpPr>
          <p:nvPr>
            <p:ph type="sldNum" sz="quarter" idx="11"/>
          </p:nvPr>
        </p:nvSpPr>
        <p:spPr/>
        <p:txBody>
          <a:bodyPr rtlCol="0"/>
          <a:lstStyle>
            <a:lvl1pPr>
              <a:defRPr/>
            </a:lvl1pPr>
          </a:lstStyle>
          <a:p>
            <a:pPr>
              <a:defRPr/>
            </a:pPr>
            <a:fld id="{294F73EA-853A-480D-A05A-0F627B63030B}"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08E58743-0265-466D-89D0-F4B241267E2F}" type="datetimeFigureOut">
              <a:rPr lang="en-US"/>
              <a:pPr>
                <a:defRPr/>
              </a:pPr>
              <a:t>3/15/2015</a:t>
            </a:fld>
            <a:endParaRPr lang="en-US" dirty="0"/>
          </a:p>
        </p:txBody>
      </p:sp>
      <p:sp>
        <p:nvSpPr>
          <p:cNvPr id="8" name="Slide Number Placeholder 11"/>
          <p:cNvSpPr>
            <a:spLocks noGrp="1"/>
          </p:cNvSpPr>
          <p:nvPr>
            <p:ph type="sldNum" sz="quarter" idx="11"/>
          </p:nvPr>
        </p:nvSpPr>
        <p:spPr/>
        <p:txBody>
          <a:bodyPr rtlCol="0"/>
          <a:lstStyle>
            <a:lvl1pPr>
              <a:defRPr/>
            </a:lvl1pPr>
          </a:lstStyle>
          <a:p>
            <a:pPr>
              <a:defRPr/>
            </a:pPr>
            <a:fld id="{99B02A72-4E1B-4796-92A9-140337045629}"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DE9E59A2-266F-4029-90ED-DEBE67C73864}" type="datetimeFigureOut">
              <a:rPr lang="en-US"/>
              <a:pPr>
                <a:defRPr/>
              </a:pPr>
              <a:t>3/15/2015</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FEA4F6D-036F-415F-8460-BB4D05CBE92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DE8DBBA-5C65-403B-970E-97AFF7D84364}" type="datetimeFigureOut">
              <a:rPr lang="en-US"/>
              <a:pPr>
                <a:defRPr/>
              </a:pPr>
              <a:t>3/15/2015</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9586E817-3FF0-493B-9234-16E8DB3EC61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DB3865B-0AD9-4089-B4B6-7E5EAE4077AD}" type="datetimeFigureOut">
              <a:rPr lang="en-US"/>
              <a:pPr>
                <a:defRPr/>
              </a:pPr>
              <a:t>3/15/2015</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DA0F626-1B65-4124-8DC4-22F359760B0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88EBCA68-F4F1-4F0C-8F9C-DFB4C5897FB8}" type="datetimeFigureOut">
              <a:rPr lang="en-US"/>
              <a:pPr>
                <a:defRPr/>
              </a:pPr>
              <a:t>3/15/2015</a:t>
            </a:fld>
            <a:endParaRPr lang="en-US" dirty="0"/>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smtClean="0"/>
            </a:lvl1pPr>
          </a:lstStyle>
          <a:p>
            <a:pPr>
              <a:defRPr/>
            </a:pPr>
            <a:fld id="{D91B2192-88FF-40AF-B7A9-80FCF507D8D6}"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rtl="0" eaLnBrk="1" latinLnBrk="0" hangingPunct="1">
              <a:defRPr kumimoji="0" sz="1400" smtClean="0">
                <a:solidFill>
                  <a:schemeClr val="tx2"/>
                </a:solidFill>
                <a:cs typeface="+mn-cs"/>
              </a:defRPr>
            </a:lvl1pPr>
          </a:lstStyle>
          <a:p>
            <a:pPr>
              <a:defRPr/>
            </a:pPr>
            <a:fld id="{DEB8D488-A96E-4083-B4AC-34C76A9BFE3B}" type="datetimeFigureOut">
              <a:rPr lang="en-US"/>
              <a:pPr>
                <a:defRPr/>
              </a:pPr>
              <a:t>3/15/2015</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rtl="0" eaLnBrk="1" latinLnBrk="0" hangingPunct="1">
              <a:defRPr kumimoji="0" sz="1400" dirty="0">
                <a:solidFill>
                  <a:schemeClr val="tx2"/>
                </a:solidFill>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rtl="0" eaLnBrk="1" latinLnBrk="0" hangingPunct="1">
              <a:defRPr kumimoji="0" sz="1400" b="1" smtClean="0">
                <a:solidFill>
                  <a:srgbClr val="FFFFFF"/>
                </a:solidFill>
                <a:cs typeface="+mn-cs"/>
              </a:defRPr>
            </a:lvl1pPr>
          </a:lstStyle>
          <a:p>
            <a:pPr>
              <a:defRPr/>
            </a:pPr>
            <a:fld id="{19048B39-B906-40AA-9F73-999E02373B9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3" r:id="rId1"/>
    <p:sldLayoutId id="2147483699" r:id="rId2"/>
    <p:sldLayoutId id="2147483704" r:id="rId3"/>
    <p:sldLayoutId id="2147483705" r:id="rId4"/>
    <p:sldLayoutId id="2147483706" r:id="rId5"/>
    <p:sldLayoutId id="2147483700" r:id="rId6"/>
    <p:sldLayoutId id="2147483707" r:id="rId7"/>
    <p:sldLayoutId id="2147483701" r:id="rId8"/>
    <p:sldLayoutId id="2147483708" r:id="rId9"/>
    <p:sldLayoutId id="2147483702" r:id="rId10"/>
    <p:sldLayoutId id="2147483709" r:id="rId11"/>
    <p:sldLayoutId id="2147483710" r:id="rId12"/>
    <p:sldLayoutId id="2147483711" r:id="rId13"/>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hyperlink" Target="http://en.wikipedia.org/wiki/File:Capillary_haemangioma.jpg" TargetMode="Externa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basilio.jammrock.com/Avery/images/newborn2.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pregnancy-leads-to-new-babies.com/Pregnancy-Babies-And-Baby-Makes-Three.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419600"/>
            <a:ext cx="8229600" cy="1147763"/>
          </a:xfrm>
        </p:spPr>
        <p:txBody>
          <a:bodyPr>
            <a:normAutofit fontScale="90000"/>
          </a:bodyPr>
          <a:lstStyle/>
          <a:p>
            <a:pPr algn="ctr"/>
            <a:r>
              <a:rPr b="1" dirty="0" smtClean="0"/>
              <a:t/>
            </a:r>
            <a:br>
              <a:rPr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smtClean="0"/>
              <a:t> </a:t>
            </a:r>
            <a:r>
              <a:rPr lang="en-US" altLang="en-US" b="1" dirty="0" smtClean="0"/>
              <a:t>Newborn</a:t>
            </a:r>
            <a:r>
              <a:rPr lang="en-US" altLang="en-US" dirty="0" smtClean="0"/>
              <a:t> </a:t>
            </a:r>
            <a:r>
              <a:rPr lang="en-US" altLang="en-US" b="1" dirty="0"/>
              <a:t>Baby</a:t>
            </a: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sz="3600" dirty="0" smtClean="0">
                <a:latin typeface="Courier 10cpi" charset="0"/>
              </a:rPr>
              <a:t> </a:t>
            </a:r>
            <a:r>
              <a:rPr lang="en-US" sz="3600" dirty="0" smtClean="0">
                <a:latin typeface="Constantia" pitchFamily="18" charset="0"/>
              </a:rPr>
              <a:t> </a:t>
            </a:r>
            <a:endParaRPr lang="en-US" sz="3100" dirty="0">
              <a:latin typeface="Cooper Black" pitchFamily="18" charset="0"/>
            </a:endParaRPr>
          </a:p>
        </p:txBody>
      </p:sp>
      <p:sp>
        <p:nvSpPr>
          <p:cNvPr id="3" name="Subtitle 2"/>
          <p:cNvSpPr>
            <a:spLocks noGrp="1"/>
          </p:cNvSpPr>
          <p:nvPr>
            <p:ph type="subTitle" idx="1"/>
          </p:nvPr>
        </p:nvSpPr>
        <p:spPr>
          <a:xfrm>
            <a:off x="2362200" y="6049963"/>
            <a:ext cx="6705600" cy="685800"/>
          </a:xfrm>
        </p:spPr>
        <p:txBody>
          <a:bodyPr>
            <a:normAutofit fontScale="77500" lnSpcReduction="20000"/>
          </a:bodyPr>
          <a:lstStyle/>
          <a:p>
            <a:pPr fontAlgn="auto">
              <a:spcAft>
                <a:spcPts val="0"/>
              </a:spcAft>
              <a:buFont typeface="Wingdings"/>
              <a:buNone/>
              <a:defRPr/>
            </a:pPr>
            <a:endParaRPr lang="en-US" b="1" dirty="0" smtClean="0"/>
          </a:p>
          <a:p>
            <a:pPr fontAlgn="auto">
              <a:spcAft>
                <a:spcPts val="0"/>
              </a:spcAft>
              <a:buFont typeface="Wingdings"/>
              <a:buNone/>
              <a:defRPr/>
            </a:pPr>
            <a:r>
              <a:rPr lang="en-US" b="1" dirty="0" smtClean="0">
                <a:latin typeface="Cooper Black" pitchFamily="18" charset="0"/>
              </a:rPr>
              <a:t>Spring Semester 2014- 2015</a:t>
            </a:r>
            <a:endParaRPr lang="en-US" dirty="0" smtClean="0">
              <a:latin typeface="Cooper Black" pitchFamily="18" charset="0"/>
            </a:endParaRPr>
          </a:p>
          <a:p>
            <a:pPr fontAlgn="auto">
              <a:spcAft>
                <a:spcPts val="0"/>
              </a:spcAft>
              <a:buFont typeface="Wingdings"/>
              <a:buNone/>
              <a:defRPr/>
            </a:pP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228600"/>
            <a:ext cx="8686800" cy="990600"/>
          </a:xfrm>
        </p:spPr>
        <p:txBody>
          <a:bodyPr>
            <a:normAutofit fontScale="90000"/>
          </a:bodyPr>
          <a:lstStyle/>
          <a:p>
            <a:pPr algn="ctr"/>
            <a:r>
              <a:rPr lang="en-US" sz="2800" b="1" dirty="0">
                <a:solidFill>
                  <a:sysClr val="windowText" lastClr="000000"/>
                </a:solidFill>
                <a:latin typeface="Cooper Black"/>
              </a:rPr>
              <a:t/>
            </a:r>
            <a:br>
              <a:rPr lang="en-US" sz="2800" b="1" dirty="0">
                <a:solidFill>
                  <a:sysClr val="windowText" lastClr="000000"/>
                </a:solidFill>
                <a:latin typeface="Cooper Black"/>
              </a:rPr>
            </a:br>
            <a:r>
              <a:rPr lang="en-US" sz="2400" b="1" dirty="0">
                <a:solidFill>
                  <a:sysClr val="windowText" lastClr="000000"/>
                </a:solidFill>
              </a:rPr>
              <a:t> </a:t>
            </a:r>
            <a:r>
              <a:rPr lang="en-US" sz="3700" b="1" kern="1200" dirty="0" smtClean="0">
                <a:solidFill>
                  <a:schemeClr val="tx1"/>
                </a:solidFill>
                <a:latin typeface="Constantia" pitchFamily="18" charset="0"/>
                <a:ea typeface="+mn-ea"/>
                <a:cs typeface="+mn-cs"/>
              </a:rPr>
              <a:t>  </a:t>
            </a:r>
            <a:br>
              <a:rPr lang="en-US" sz="3700" b="1" kern="1200" dirty="0" smtClean="0">
                <a:solidFill>
                  <a:schemeClr val="tx1"/>
                </a:solidFill>
                <a:latin typeface="Constantia" pitchFamily="18" charset="0"/>
                <a:ea typeface="+mn-ea"/>
                <a:cs typeface="+mn-cs"/>
              </a:rPr>
            </a:br>
            <a:r>
              <a:rPr lang="en-US" sz="3700" b="1" dirty="0" smtClean="0">
                <a:solidFill>
                  <a:schemeClr val="tx1"/>
                </a:solidFill>
                <a:latin typeface="Constantia" pitchFamily="18" charset="0"/>
              </a:rPr>
              <a:t> </a:t>
            </a:r>
            <a:br>
              <a:rPr lang="en-US" sz="3700" b="1" dirty="0" smtClean="0">
                <a:solidFill>
                  <a:schemeClr val="tx1"/>
                </a:solidFill>
                <a:latin typeface="Constantia" pitchFamily="18" charset="0"/>
              </a:rPr>
            </a:br>
            <a:r>
              <a:rPr lang="en-US" sz="3200" b="1" dirty="0" smtClean="0">
                <a:solidFill>
                  <a:schemeClr val="tx1"/>
                </a:solidFill>
                <a:latin typeface="Constantia" pitchFamily="18" charset="0"/>
              </a:rPr>
              <a:t>  Vital Signs</a:t>
            </a:r>
            <a:r>
              <a:rPr lang="en-US" sz="4000" b="1" dirty="0" smtClean="0">
                <a:latin typeface="Constantia" pitchFamily="18" charset="0"/>
              </a:rPr>
              <a:t/>
            </a:r>
            <a:br>
              <a:rPr lang="en-US" sz="4000" b="1" dirty="0" smtClean="0">
                <a:latin typeface="Constantia" pitchFamily="18" charset="0"/>
              </a:rPr>
            </a:br>
            <a:r>
              <a:rPr lang="en-US" sz="3700" b="1" dirty="0" smtClean="0">
                <a:solidFill>
                  <a:schemeClr val="tx1"/>
                </a:solidFill>
                <a:latin typeface="Constantia" pitchFamily="18" charset="0"/>
              </a:rPr>
              <a:t> </a:t>
            </a:r>
            <a:r>
              <a:rPr lang="en-US" sz="6000" b="1" dirty="0">
                <a:solidFill>
                  <a:sysClr val="windowText" lastClr="000000"/>
                </a:solidFill>
                <a:latin typeface="Cooper Black"/>
              </a:rPr>
              <a:t/>
            </a:r>
            <a:br>
              <a:rPr lang="en-US" sz="6000" b="1" dirty="0">
                <a:solidFill>
                  <a:sysClr val="windowText" lastClr="000000"/>
                </a:solidFill>
                <a:latin typeface="Cooper Black"/>
              </a:rPr>
            </a:br>
            <a:r>
              <a:rPr lang="en-US" sz="6000" b="1" dirty="0">
                <a:solidFill>
                  <a:sysClr val="windowText" lastClr="000000"/>
                </a:solidFill>
                <a:latin typeface="Cooper Black"/>
              </a:rPr>
              <a:t> </a:t>
            </a:r>
          </a:p>
        </p:txBody>
      </p:sp>
      <p:sp>
        <p:nvSpPr>
          <p:cNvPr id="101378" name="Content Placeholder 2"/>
          <p:cNvSpPr>
            <a:spLocks noGrp="1"/>
          </p:cNvSpPr>
          <p:nvPr>
            <p:ph sz="quarter" idx="1"/>
          </p:nvPr>
        </p:nvSpPr>
        <p:spPr>
          <a:xfrm>
            <a:off x="203200" y="1524000"/>
            <a:ext cx="8915400" cy="4876800"/>
          </a:xfrm>
        </p:spPr>
        <p:txBody>
          <a:bodyPr/>
          <a:lstStyle/>
          <a:p>
            <a:r>
              <a:rPr lang="en-US" sz="2400" dirty="0" smtClean="0">
                <a:latin typeface="Constantia" pitchFamily="18" charset="0"/>
              </a:rPr>
              <a:t> </a:t>
            </a:r>
            <a:endParaRPr lang="en-US" sz="2400" dirty="0">
              <a:latin typeface="Constantia" pitchFamily="18" charset="0"/>
            </a:endParaRPr>
          </a:p>
          <a:p>
            <a:endParaRPr lang="en-US" sz="3000" dirty="0">
              <a:latin typeface="Constantia" pitchFamily="18"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3914568627"/>
              </p:ext>
            </p:extLst>
          </p:nvPr>
        </p:nvGraphicFramePr>
        <p:xfrm>
          <a:off x="76200" y="1624390"/>
          <a:ext cx="8915400" cy="3226137"/>
        </p:xfrm>
        <a:graphic>
          <a:graphicData uri="http://schemas.openxmlformats.org/drawingml/2006/table">
            <a:tbl>
              <a:tblPr firstRow="1" bandRow="1">
                <a:tableStyleId>{5C22544A-7EE6-4342-B048-85BDC9FD1C3A}</a:tableStyleId>
              </a:tblPr>
              <a:tblGrid>
                <a:gridCol w="2247580"/>
                <a:gridCol w="1798064"/>
                <a:gridCol w="2397418"/>
                <a:gridCol w="2472338"/>
              </a:tblGrid>
              <a:tr h="757257">
                <a:tc>
                  <a:txBody>
                    <a:bodyPr/>
                    <a:lstStyle/>
                    <a:p>
                      <a:pPr algn="ctr"/>
                      <a:r>
                        <a:rPr lang="en-US" sz="2400" dirty="0" smtClean="0">
                          <a:latin typeface="Adobe Garamond Pro Bold" pitchFamily="18" charset="0"/>
                        </a:rPr>
                        <a:t>Temperature</a:t>
                      </a:r>
                      <a:endParaRPr lang="en-US" sz="2400" dirty="0">
                        <a:latin typeface="Adobe Garamond Pro Bold" pitchFamily="18" charset="0"/>
                      </a:endParaRPr>
                    </a:p>
                  </a:txBody>
                  <a:tcPr/>
                </a:tc>
                <a:tc>
                  <a:txBody>
                    <a:bodyPr/>
                    <a:lstStyle/>
                    <a:p>
                      <a:pPr algn="ctr"/>
                      <a:r>
                        <a:rPr lang="en-US" sz="2400" dirty="0" smtClean="0">
                          <a:latin typeface="Adobe Garamond Pro Bold" pitchFamily="18" charset="0"/>
                        </a:rPr>
                        <a:t>Pulse</a:t>
                      </a:r>
                      <a:endParaRPr lang="en-US" sz="2400" dirty="0">
                        <a:latin typeface="Adobe Garamond Pro Bold" pitchFamily="18" charset="0"/>
                      </a:endParaRPr>
                    </a:p>
                  </a:txBody>
                  <a:tcPr/>
                </a:tc>
                <a:tc>
                  <a:txBody>
                    <a:bodyPr/>
                    <a:lstStyle/>
                    <a:p>
                      <a:pPr algn="ctr"/>
                      <a:r>
                        <a:rPr lang="en-US" sz="2400" dirty="0" smtClean="0">
                          <a:latin typeface="Adobe Garamond Pro Bold" pitchFamily="18" charset="0"/>
                        </a:rPr>
                        <a:t>Respiratory</a:t>
                      </a:r>
                      <a:r>
                        <a:rPr lang="en-US" sz="2400" baseline="0" dirty="0" smtClean="0">
                          <a:latin typeface="Adobe Garamond Pro Bold" pitchFamily="18" charset="0"/>
                        </a:rPr>
                        <a:t> </a:t>
                      </a:r>
                      <a:endParaRPr lang="en-US" sz="2400" dirty="0">
                        <a:latin typeface="Adobe Garamond Pro Bold" pitchFamily="18" charset="0"/>
                      </a:endParaRPr>
                    </a:p>
                  </a:txBody>
                  <a:tcPr/>
                </a:tc>
                <a:tc>
                  <a:txBody>
                    <a:bodyPr/>
                    <a:lstStyle/>
                    <a:p>
                      <a:pPr algn="ctr"/>
                      <a:r>
                        <a:rPr lang="en-US" sz="2400" dirty="0" smtClean="0">
                          <a:latin typeface="Adobe Garamond Pro Bold" pitchFamily="18" charset="0"/>
                        </a:rPr>
                        <a:t>Blood Pressure</a:t>
                      </a:r>
                      <a:endParaRPr lang="en-US" sz="2400" dirty="0">
                        <a:latin typeface="Adobe Garamond Pro Bold" pitchFamily="18" charset="0"/>
                      </a:endParaRPr>
                    </a:p>
                  </a:txBody>
                  <a:tcPr/>
                </a:tc>
              </a:tr>
              <a:tr h="42205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latin typeface="Adobe Garamond Pro Bold" pitchFamily="18" charset="0"/>
                        </a:rPr>
                        <a:t> </a:t>
                      </a:r>
                      <a:r>
                        <a:rPr kumimoji="0" lang="en-US" altLang="en-US" sz="2000" kern="1200" dirty="0" smtClean="0">
                          <a:solidFill>
                            <a:schemeClr val="dk1"/>
                          </a:solidFill>
                          <a:latin typeface="Adobe Garamond Pro Bold" pitchFamily="18" charset="0"/>
                          <a:ea typeface="+mn-ea"/>
                          <a:cs typeface="+mn-cs"/>
                        </a:rPr>
                        <a:t>37.2 C  at birth then fall because of heat loss, little fat &amp; immature temperature. Regulating center  </a:t>
                      </a:r>
                    </a:p>
                    <a:p>
                      <a:pPr algn="l"/>
                      <a:r>
                        <a:rPr lang="en-US" dirty="0" smtClean="0">
                          <a:latin typeface="Adobe Garamond Pro Bold" pitchFamily="18" charset="0"/>
                        </a:rPr>
                        <a:t> </a:t>
                      </a:r>
                      <a:endParaRPr lang="en-US" dirty="0">
                        <a:latin typeface="Adobe Garamond Pro Bold" pitchFamily="18" charset="0"/>
                      </a:endParaRPr>
                    </a:p>
                    <a:p>
                      <a:pPr algn="l"/>
                      <a:r>
                        <a:rPr lang="en-US" dirty="0" smtClean="0">
                          <a:latin typeface="Adobe Garamond Pro Bold" pitchFamily="18" charset="0"/>
                        </a:rPr>
                        <a:t>         </a:t>
                      </a:r>
                      <a:endParaRPr lang="en-US" dirty="0">
                        <a:latin typeface="Adobe Garamond Pro Bold" pitchFamily="18"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en-US" sz="2000" kern="1200" dirty="0" smtClean="0">
                          <a:solidFill>
                            <a:schemeClr val="dk1"/>
                          </a:solidFill>
                          <a:latin typeface="Adobe Garamond Pro Bold" pitchFamily="18" charset="0"/>
                          <a:ea typeface="+mn-ea"/>
                          <a:cs typeface="+mn-cs"/>
                        </a:rPr>
                        <a:t>120-160 bpm. ↑ at the moment of birth to 180 bpm. 1 hour after birth ↓ to 120-140 bpm</a:t>
                      </a:r>
                      <a:endParaRPr kumimoji="0" lang="en-US" sz="2000" kern="1200" dirty="0">
                        <a:solidFill>
                          <a:schemeClr val="dk1"/>
                        </a:solidFill>
                        <a:latin typeface="Adobe Garamond Pro Bold" pitchFamily="18" charset="0"/>
                        <a:ea typeface="+mn-ea"/>
                        <a:cs typeface="+mn-cs"/>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dobe Garamond Pro Bold" pitchFamily="18" charset="0"/>
                        </a:rPr>
                        <a:t> </a:t>
                      </a:r>
                      <a:r>
                        <a:rPr kumimoji="0" lang="en-US" altLang="en-US" sz="2000" kern="1200" dirty="0" smtClean="0">
                          <a:solidFill>
                            <a:schemeClr val="dk1"/>
                          </a:solidFill>
                          <a:latin typeface="Adobe Garamond Pro Bold" pitchFamily="18" charset="0"/>
                          <a:ea typeface="+mn-ea"/>
                          <a:cs typeface="+mn-cs"/>
                        </a:rPr>
                        <a:t>first few minutes 80 b/m then ↓ to 30-60 b/m when newborn at rest. Usually irregular with short periods of apnea </a:t>
                      </a:r>
                    </a:p>
                    <a:p>
                      <a:endParaRPr lang="en-US" dirty="0">
                        <a:latin typeface="Adobe Garamond Pro Bold" pitchFamily="18"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latin typeface="Adobe Garamond Pro Bold" pitchFamily="18" charset="0"/>
                        </a:rPr>
                        <a:t> </a:t>
                      </a:r>
                      <a:r>
                        <a:rPr kumimoji="0" lang="en-US" altLang="en-US" sz="2000" kern="1200" dirty="0" smtClean="0">
                          <a:solidFill>
                            <a:schemeClr val="dk1"/>
                          </a:solidFill>
                          <a:latin typeface="Adobe Garamond Pro Bold" pitchFamily="18" charset="0"/>
                          <a:ea typeface="+mn-ea"/>
                          <a:cs typeface="+mn-cs"/>
                        </a:rPr>
                        <a:t>80/60 mm/Hg then  ↑ at 10th day to 100/50 mm/Hg</a:t>
                      </a:r>
                      <a:endParaRPr kumimoji="0" lang="en-US" sz="2000" kern="1200" dirty="0" smtClean="0">
                        <a:solidFill>
                          <a:schemeClr val="dk1"/>
                        </a:solidFill>
                        <a:latin typeface="Adobe Garamond Pro Bold" pitchFamily="18" charset="0"/>
                        <a:ea typeface="+mn-ea"/>
                        <a:cs typeface="+mn-cs"/>
                      </a:endParaRPr>
                    </a:p>
                  </a:txBody>
                  <a:tcPr/>
                </a:tc>
              </a:tr>
            </a:tbl>
          </a:graphicData>
        </a:graphic>
      </p:graphicFrame>
    </p:spTree>
    <p:extLst>
      <p:ext uri="{BB962C8B-B14F-4D97-AF65-F5344CB8AC3E}">
        <p14:creationId xmlns="" xmlns:p14="http://schemas.microsoft.com/office/powerpoint/2010/main" val="99234903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0ACEE407-3ABD-4149-8D56-2EEFA7C75679}" type="slidenum">
              <a:rPr lang="ar-SA" altLang="en-US" sz="1400"/>
              <a:pPr eaLnBrk="1" hangingPunct="1"/>
              <a:t>11</a:t>
            </a:fld>
            <a:endParaRPr lang="en-US" altLang="en-US" sz="1400"/>
          </a:p>
        </p:txBody>
      </p:sp>
      <p:sp>
        <p:nvSpPr>
          <p:cNvPr id="29699" name="Rectangle 2"/>
          <p:cNvSpPr>
            <a:spLocks noGrp="1" noChangeArrowheads="1"/>
          </p:cNvSpPr>
          <p:nvPr>
            <p:ph type="body" idx="1"/>
          </p:nvPr>
        </p:nvSpPr>
        <p:spPr>
          <a:xfrm>
            <a:off x="457200" y="1828801"/>
            <a:ext cx="8382000" cy="4800600"/>
          </a:xfrm>
        </p:spPr>
        <p:txBody>
          <a:bodyPr/>
          <a:lstStyle/>
          <a:p>
            <a:pPr algn="l" rtl="0" eaLnBrk="1" hangingPunct="1">
              <a:lnSpc>
                <a:spcPct val="80000"/>
              </a:lnSpc>
            </a:pPr>
            <a:r>
              <a:rPr lang="en-US" altLang="en-US" sz="2400" dirty="0" smtClean="0">
                <a:solidFill>
                  <a:srgbClr val="000000"/>
                </a:solidFill>
                <a:latin typeface="Constantia" pitchFamily="18" charset="0"/>
                <a:ea typeface="Arial Unicode MS" pitchFamily="34" charset="-128"/>
                <a:cs typeface="Arial Unicode MS" pitchFamily="34" charset="-128"/>
              </a:rPr>
              <a:t>Large head, overridden sutures.</a:t>
            </a:r>
          </a:p>
          <a:p>
            <a:pPr algn="l" rtl="0" eaLnBrk="1" hangingPunct="1">
              <a:lnSpc>
                <a:spcPct val="80000"/>
              </a:lnSpc>
            </a:pPr>
            <a:r>
              <a:rPr lang="en-US" altLang="en-US" sz="2400" dirty="0" smtClean="0">
                <a:solidFill>
                  <a:srgbClr val="000000"/>
                </a:solidFill>
                <a:latin typeface="Constantia" pitchFamily="18" charset="0"/>
                <a:ea typeface="Arial Unicode MS" pitchFamily="34" charset="-128"/>
                <a:cs typeface="Arial Unicode MS" pitchFamily="34" charset="-128"/>
              </a:rPr>
              <a:t>Head molded to fit cervix.</a:t>
            </a:r>
          </a:p>
          <a:p>
            <a:pPr algn="l" rtl="0" eaLnBrk="1" hangingPunct="1">
              <a:lnSpc>
                <a:spcPct val="80000"/>
              </a:lnSpc>
            </a:pPr>
            <a:r>
              <a:rPr lang="en-US" altLang="en-US" sz="2400" dirty="0" smtClean="0">
                <a:latin typeface="Constantia" pitchFamily="18" charset="0"/>
                <a:ea typeface="Arial Unicode MS" pitchFamily="34" charset="-128"/>
                <a:cs typeface="Arial Unicode MS" pitchFamily="34" charset="-128"/>
              </a:rPr>
              <a:t>Caput succedaneum:</a:t>
            </a:r>
          </a:p>
          <a:p>
            <a:pPr lvl="1" algn="l" rtl="0" eaLnBrk="1" hangingPunct="1">
              <a:lnSpc>
                <a:spcPct val="80000"/>
              </a:lnSpc>
            </a:pPr>
            <a:r>
              <a:rPr lang="en-US" altLang="en-US" sz="2000" dirty="0" smtClean="0">
                <a:latin typeface="Constantia" pitchFamily="18" charset="0"/>
                <a:ea typeface="Arial Unicode MS" pitchFamily="34" charset="-128"/>
                <a:cs typeface="Arial Unicode MS" pitchFamily="34" charset="-128"/>
              </a:rPr>
              <a:t>Edema of the soft scalp tissue at the presenting part of the head.	</a:t>
            </a:r>
          </a:p>
          <a:p>
            <a:pPr lvl="1" algn="l" rtl="0" eaLnBrk="1" hangingPunct="1">
              <a:lnSpc>
                <a:spcPct val="80000"/>
              </a:lnSpc>
            </a:pPr>
            <a:r>
              <a:rPr lang="en-US" altLang="en-US" sz="2000" dirty="0" smtClean="0">
                <a:latin typeface="Constantia" pitchFamily="18" charset="0"/>
                <a:ea typeface="Arial Unicode MS" pitchFamily="34" charset="-128"/>
                <a:cs typeface="Arial Unicode MS" pitchFamily="34" charset="-128"/>
              </a:rPr>
              <a:t>Accumulation of serum in the tissues above the bone</a:t>
            </a:r>
          </a:p>
          <a:p>
            <a:pPr lvl="1" algn="l" rtl="0" eaLnBrk="1" hangingPunct="1">
              <a:lnSpc>
                <a:spcPct val="80000"/>
              </a:lnSpc>
            </a:pPr>
            <a:r>
              <a:rPr lang="en-US" altLang="en-US" sz="2000" dirty="0" smtClean="0">
                <a:latin typeface="Constantia" pitchFamily="18" charset="0"/>
              </a:rPr>
              <a:t>Cross suture lines</a:t>
            </a:r>
          </a:p>
          <a:p>
            <a:pPr lvl="1" algn="l" rtl="0" eaLnBrk="1" hangingPunct="1">
              <a:lnSpc>
                <a:spcPct val="80000"/>
              </a:lnSpc>
            </a:pPr>
            <a:r>
              <a:rPr lang="en-US" altLang="en-US" sz="2000" dirty="0" smtClean="0">
                <a:latin typeface="Constantia" pitchFamily="18" charset="0"/>
              </a:rPr>
              <a:t>Disappears in few days</a:t>
            </a:r>
            <a:endParaRPr lang="en-US" altLang="en-US" sz="2000" dirty="0" smtClean="0">
              <a:latin typeface="Constantia" pitchFamily="18" charset="0"/>
              <a:ea typeface="Arial Unicode MS" pitchFamily="34" charset="-128"/>
              <a:cs typeface="Arial Unicode MS" pitchFamily="34" charset="-128"/>
            </a:endParaRPr>
          </a:p>
          <a:p>
            <a:pPr algn="l" rtl="0" eaLnBrk="1" hangingPunct="1">
              <a:lnSpc>
                <a:spcPct val="80000"/>
              </a:lnSpc>
            </a:pPr>
            <a:r>
              <a:rPr lang="en-US" altLang="en-US" sz="2400" dirty="0" err="1" smtClean="0">
                <a:latin typeface="Constantia" pitchFamily="18" charset="0"/>
                <a:ea typeface="Arial Unicode MS" pitchFamily="34" charset="-128"/>
                <a:cs typeface="Arial Unicode MS" pitchFamily="34" charset="-128"/>
              </a:rPr>
              <a:t>Cephalhematoma</a:t>
            </a:r>
            <a:r>
              <a:rPr lang="en-US" altLang="en-US" sz="2400" dirty="0" smtClean="0">
                <a:latin typeface="Constantia" pitchFamily="18" charset="0"/>
                <a:ea typeface="Arial Unicode MS" pitchFamily="34" charset="-128"/>
                <a:cs typeface="Arial Unicode MS" pitchFamily="34" charset="-128"/>
              </a:rPr>
              <a:t>:</a:t>
            </a:r>
          </a:p>
          <a:p>
            <a:pPr lvl="1" algn="l" rtl="0" eaLnBrk="1" hangingPunct="1">
              <a:lnSpc>
                <a:spcPct val="80000"/>
              </a:lnSpc>
            </a:pPr>
            <a:r>
              <a:rPr lang="en-US" altLang="en-US" sz="2000" dirty="0" smtClean="0">
                <a:latin typeface="Constantia" pitchFamily="18" charset="0"/>
                <a:ea typeface="Arial Unicode MS" pitchFamily="34" charset="-128"/>
                <a:cs typeface="Arial Unicode MS" pitchFamily="34" charset="-128"/>
              </a:rPr>
              <a:t>Localized collection of blood between the skull bone and its </a:t>
            </a:r>
            <a:r>
              <a:rPr lang="en-US" altLang="en-US" sz="2000" dirty="0" err="1" smtClean="0">
                <a:latin typeface="Constantia" pitchFamily="18" charset="0"/>
                <a:ea typeface="Arial Unicode MS" pitchFamily="34" charset="-128"/>
                <a:cs typeface="Arial Unicode MS" pitchFamily="34" charset="-128"/>
              </a:rPr>
              <a:t>periosteum</a:t>
            </a:r>
            <a:endParaRPr lang="en-US" altLang="en-US" sz="2000" dirty="0" smtClean="0">
              <a:latin typeface="Constantia" pitchFamily="18" charset="0"/>
              <a:ea typeface="Arial Unicode MS" pitchFamily="34" charset="-128"/>
              <a:cs typeface="Arial Unicode MS" pitchFamily="34" charset="-128"/>
            </a:endParaRPr>
          </a:p>
          <a:p>
            <a:pPr lvl="1" algn="l" rtl="0" eaLnBrk="1" hangingPunct="1">
              <a:lnSpc>
                <a:spcPct val="80000"/>
              </a:lnSpc>
            </a:pPr>
            <a:r>
              <a:rPr lang="en-US" altLang="en-US" sz="2000" dirty="0" smtClean="0">
                <a:latin typeface="Constantia" pitchFamily="18" charset="0"/>
                <a:ea typeface="Arial Unicode MS" pitchFamily="34" charset="-128"/>
                <a:cs typeface="Arial Unicode MS" pitchFamily="34" charset="-128"/>
              </a:rPr>
              <a:t>May involve one or both parietal bones</a:t>
            </a:r>
          </a:p>
          <a:p>
            <a:pPr lvl="1" algn="l" rtl="0" eaLnBrk="1" hangingPunct="1">
              <a:lnSpc>
                <a:spcPct val="80000"/>
              </a:lnSpc>
            </a:pPr>
            <a:r>
              <a:rPr lang="en-US" altLang="en-US" sz="2000" dirty="0" smtClean="0">
                <a:latin typeface="Constantia" pitchFamily="18" charset="0"/>
              </a:rPr>
              <a:t>Weeks to resolve</a:t>
            </a:r>
          </a:p>
          <a:p>
            <a:pPr lvl="1" algn="l" rtl="0" eaLnBrk="1" hangingPunct="1">
              <a:lnSpc>
                <a:spcPct val="80000"/>
              </a:lnSpc>
            </a:pPr>
            <a:r>
              <a:rPr lang="en-US" altLang="en-US" sz="2000" dirty="0" smtClean="0">
                <a:latin typeface="Constantia" pitchFamily="18" charset="0"/>
              </a:rPr>
              <a:t>Dose not cross sutures</a:t>
            </a:r>
            <a:endParaRPr lang="en-US" altLang="en-US" sz="2000" dirty="0" smtClean="0">
              <a:latin typeface="Constantia" pitchFamily="18" charset="0"/>
              <a:ea typeface="Arial Unicode MS" pitchFamily="34" charset="-128"/>
              <a:cs typeface="Arial Unicode MS" pitchFamily="34" charset="-128"/>
            </a:endParaRPr>
          </a:p>
          <a:p>
            <a:pPr algn="l" rtl="0" eaLnBrk="1" hangingPunct="1">
              <a:lnSpc>
                <a:spcPct val="80000"/>
              </a:lnSpc>
            </a:pPr>
            <a:endParaRPr lang="en-US" altLang="en-US" sz="2400" dirty="0" smtClean="0"/>
          </a:p>
        </p:txBody>
      </p:sp>
      <p:sp>
        <p:nvSpPr>
          <p:cNvPr id="29700" name="Rectangle 3"/>
          <p:cNvSpPr>
            <a:spLocks noGrp="1" noChangeArrowheads="1"/>
          </p:cNvSpPr>
          <p:nvPr>
            <p:ph type="title"/>
          </p:nvPr>
        </p:nvSpPr>
        <p:spPr>
          <a:xfrm>
            <a:off x="1303338" y="533400"/>
            <a:ext cx="2201862" cy="922338"/>
          </a:xfrm>
          <a:noFill/>
        </p:spPr>
        <p:txBody>
          <a:bodyPr/>
          <a:lstStyle/>
          <a:p>
            <a:pPr eaLnBrk="1" hangingPunct="1"/>
            <a:r>
              <a:rPr lang="en-US" altLang="en-US" sz="4000" smtClean="0">
                <a:cs typeface="Times New Roman" pitchFamily="18" charset="0"/>
              </a:rPr>
              <a:t>Head</a:t>
            </a:r>
            <a:r>
              <a:rPr lang="en-US" altLang="en-US" sz="4000" smtClean="0"/>
              <a:t> </a:t>
            </a:r>
          </a:p>
        </p:txBody>
      </p:sp>
    </p:spTree>
    <p:extLst>
      <p:ext uri="{BB962C8B-B14F-4D97-AF65-F5344CB8AC3E}">
        <p14:creationId xmlns="" xmlns:p14="http://schemas.microsoft.com/office/powerpoint/2010/main" val="427989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8DA77088-FF4E-47ED-B537-25F7C50366A5}" type="slidenum">
              <a:rPr lang="ar-SA" altLang="en-US" sz="1400"/>
              <a:pPr eaLnBrk="1" hangingPunct="1"/>
              <a:t>12</a:t>
            </a:fld>
            <a:endParaRPr lang="en-US" altLang="en-US" sz="1400"/>
          </a:p>
        </p:txBody>
      </p:sp>
      <p:pic>
        <p:nvPicPr>
          <p:cNvPr id="30723" name="Picture 4" descr="Imag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76400" y="1143000"/>
            <a:ext cx="61722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40997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7A1B9575-4FDC-455F-96B8-C43E23A1D2C5}" type="slidenum">
              <a:rPr lang="ar-SA" altLang="en-US" sz="1400"/>
              <a:pPr eaLnBrk="1" hangingPunct="1"/>
              <a:t>13</a:t>
            </a:fld>
            <a:endParaRPr lang="en-US" altLang="en-US" sz="1400"/>
          </a:p>
        </p:txBody>
      </p:sp>
      <p:pic>
        <p:nvPicPr>
          <p:cNvPr id="31747" name="Picture 7" descr="922les7_img_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1295400"/>
            <a:ext cx="8382000" cy="392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8" name="Text Box 10"/>
          <p:cNvSpPr txBox="1">
            <a:spLocks noChangeArrowheads="1"/>
          </p:cNvSpPr>
          <p:nvPr/>
        </p:nvSpPr>
        <p:spPr bwMode="auto">
          <a:xfrm>
            <a:off x="228600" y="4876800"/>
            <a:ext cx="3429000" cy="466725"/>
          </a:xfrm>
          <a:prstGeom prst="rect">
            <a:avLst/>
          </a:prstGeom>
          <a:solidFill>
            <a:schemeClr val="tx1"/>
          </a:solidFill>
          <a:ln w="9525">
            <a:solidFill>
              <a:schemeClr val="tx1"/>
            </a:solidFill>
            <a:miter lim="800000"/>
            <a:headEnd/>
            <a:tailEnd/>
          </a:ln>
        </p:spPr>
        <p:txBody>
          <a:bodyPr>
            <a:spAutoFit/>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spcBef>
                <a:spcPct val="50000"/>
              </a:spcBef>
            </a:pPr>
            <a:r>
              <a:rPr lang="en-US" altLang="en-US" b="1">
                <a:solidFill>
                  <a:schemeClr val="hlink"/>
                </a:solidFill>
              </a:rPr>
              <a:t>Caput Succedaneum</a:t>
            </a:r>
          </a:p>
        </p:txBody>
      </p:sp>
      <p:sp>
        <p:nvSpPr>
          <p:cNvPr id="31749" name="Text Box 11"/>
          <p:cNvSpPr txBox="1">
            <a:spLocks noChangeArrowheads="1"/>
          </p:cNvSpPr>
          <p:nvPr/>
        </p:nvSpPr>
        <p:spPr bwMode="auto">
          <a:xfrm>
            <a:off x="4267200" y="4800600"/>
            <a:ext cx="3124200" cy="466725"/>
          </a:xfrm>
          <a:prstGeom prst="rect">
            <a:avLst/>
          </a:prstGeom>
          <a:solidFill>
            <a:schemeClr val="tx1"/>
          </a:solidFill>
          <a:ln w="9525">
            <a:solidFill>
              <a:schemeClr val="tx1"/>
            </a:solidFill>
            <a:miter lim="800000"/>
            <a:headEnd/>
            <a:tailEnd/>
          </a:ln>
        </p:spPr>
        <p:txBody>
          <a:bodyPr>
            <a:spAutoFit/>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spcBef>
                <a:spcPct val="50000"/>
              </a:spcBef>
            </a:pPr>
            <a:r>
              <a:rPr lang="en-US" altLang="en-US" b="1">
                <a:solidFill>
                  <a:schemeClr val="hlink"/>
                </a:solidFill>
              </a:rPr>
              <a:t>Cephalohematoma</a:t>
            </a:r>
          </a:p>
        </p:txBody>
      </p:sp>
    </p:spTree>
    <p:extLst>
      <p:ext uri="{BB962C8B-B14F-4D97-AF65-F5344CB8AC3E}">
        <p14:creationId xmlns="" xmlns:p14="http://schemas.microsoft.com/office/powerpoint/2010/main" val="2696297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44AC8241-6B7D-4FEA-BB11-55C2476850D2}" type="slidenum">
              <a:rPr lang="ar-SA" altLang="en-US" sz="1400"/>
              <a:pPr eaLnBrk="1" hangingPunct="1"/>
              <a:t>14</a:t>
            </a:fld>
            <a:endParaRPr lang="en-US" altLang="en-US" sz="1400"/>
          </a:p>
        </p:txBody>
      </p:sp>
      <p:pic>
        <p:nvPicPr>
          <p:cNvPr id="32771" name="Picture 5" descr="caput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5191125" cy="391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72" name="Picture 6" descr="caput3new"/>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75" y="2790825"/>
            <a:ext cx="5191125" cy="406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3" name="Rectangle 7"/>
          <p:cNvSpPr>
            <a:spLocks noChangeArrowheads="1"/>
          </p:cNvSpPr>
          <p:nvPr/>
        </p:nvSpPr>
        <p:spPr bwMode="auto">
          <a:xfrm>
            <a:off x="533400" y="4800600"/>
            <a:ext cx="2971800" cy="14478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algn="ctr" eaLnBrk="1" hangingPunct="1"/>
            <a:r>
              <a:rPr lang="en-US" altLang="en-US"/>
              <a:t>Caput succedaneum</a:t>
            </a:r>
          </a:p>
        </p:txBody>
      </p:sp>
    </p:spTree>
    <p:extLst>
      <p:ext uri="{BB962C8B-B14F-4D97-AF65-F5344CB8AC3E}">
        <p14:creationId xmlns="" xmlns:p14="http://schemas.microsoft.com/office/powerpoint/2010/main" val="14736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F37CF236-9A11-4001-B50C-1563478E22DB}" type="slidenum">
              <a:rPr lang="ar-SA" altLang="en-US" sz="1400"/>
              <a:pPr eaLnBrk="1" hangingPunct="1"/>
              <a:t>15</a:t>
            </a:fld>
            <a:endParaRPr lang="en-US" altLang="en-US" sz="1400"/>
          </a:p>
        </p:txBody>
      </p:sp>
      <p:pic>
        <p:nvPicPr>
          <p:cNvPr id="33795" name="Picture 4" descr="cephalheamatom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541020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6" name="Picture 5" descr="cephalheamtom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38600" y="2667000"/>
            <a:ext cx="5105400" cy="427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7" name="Rectangle 6"/>
          <p:cNvSpPr>
            <a:spLocks noChangeArrowheads="1"/>
          </p:cNvSpPr>
          <p:nvPr/>
        </p:nvSpPr>
        <p:spPr bwMode="auto">
          <a:xfrm>
            <a:off x="685800" y="4953000"/>
            <a:ext cx="2743200" cy="11430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algn="ctr" eaLnBrk="1" hangingPunct="1"/>
            <a:r>
              <a:rPr lang="en-US" altLang="en-US"/>
              <a:t>cephalheamatoma</a:t>
            </a:r>
          </a:p>
        </p:txBody>
      </p:sp>
    </p:spTree>
    <p:extLst>
      <p:ext uri="{BB962C8B-B14F-4D97-AF65-F5344CB8AC3E}">
        <p14:creationId xmlns="" xmlns:p14="http://schemas.microsoft.com/office/powerpoint/2010/main" val="4290903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C4E65418-5C35-46EE-84A4-7EB709761A93}" type="slidenum">
              <a:rPr lang="ar-SA" altLang="en-US" sz="1400"/>
              <a:pPr eaLnBrk="1" hangingPunct="1"/>
              <a:t>16</a:t>
            </a:fld>
            <a:endParaRPr lang="en-US" altLang="en-US" sz="1400"/>
          </a:p>
        </p:txBody>
      </p:sp>
      <p:pic>
        <p:nvPicPr>
          <p:cNvPr id="34819" name="Picture 2" descr="969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0" y="731838"/>
            <a:ext cx="5867400" cy="4694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920644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F6CC60B7-3094-4835-9D33-6C8C5A5E974E}" type="slidenum">
              <a:rPr lang="ar-SA" altLang="en-US" sz="1400"/>
              <a:pPr eaLnBrk="1" hangingPunct="1"/>
              <a:t>17</a:t>
            </a:fld>
            <a:endParaRPr lang="en-US" altLang="en-US" sz="1400"/>
          </a:p>
        </p:txBody>
      </p:sp>
      <p:pic>
        <p:nvPicPr>
          <p:cNvPr id="35843" name="Picture 5" descr="922les7_img_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6800" y="2000250"/>
            <a:ext cx="7315200" cy="3409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4" name="Rectangle 6"/>
          <p:cNvSpPr>
            <a:spLocks noChangeArrowheads="1"/>
          </p:cNvSpPr>
          <p:nvPr/>
        </p:nvSpPr>
        <p:spPr bwMode="auto">
          <a:xfrm>
            <a:off x="2820988" y="5410200"/>
            <a:ext cx="38973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r>
              <a:rPr lang="en-US" altLang="en-US" b="1"/>
              <a:t>Molding of infant</a:t>
            </a:r>
            <a:r>
              <a:rPr lang="en-US" altLang="en-US" b="1">
                <a:latin typeface="Times New Roman" pitchFamily="18" charset="0"/>
              </a:rPr>
              <a:t>’</a:t>
            </a:r>
            <a:r>
              <a:rPr lang="en-US" altLang="en-US" b="1"/>
              <a:t>s head</a:t>
            </a:r>
            <a:endParaRPr lang="ar-JO" altLang="en-US" b="1"/>
          </a:p>
        </p:txBody>
      </p:sp>
    </p:spTree>
    <p:extLst>
      <p:ext uri="{BB962C8B-B14F-4D97-AF65-F5344CB8AC3E}">
        <p14:creationId xmlns="" xmlns:p14="http://schemas.microsoft.com/office/powerpoint/2010/main" val="609413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A392784B-4715-4B9A-B080-0B396E3B1553}" type="slidenum">
              <a:rPr lang="ar-SA" altLang="en-US" sz="1400"/>
              <a:pPr eaLnBrk="1" hangingPunct="1"/>
              <a:t>18</a:t>
            </a:fld>
            <a:endParaRPr lang="en-US" altLang="en-US" sz="1400"/>
          </a:p>
        </p:txBody>
      </p:sp>
      <p:pic>
        <p:nvPicPr>
          <p:cNvPr id="36867" name="Picture 2"/>
          <p:cNvPicPr>
            <a:picLocks noGrp="1" noChangeAspect="1" noChangeArrowheads="1"/>
          </p:cNvPicPr>
          <p:nvPr>
            <p:ph type="clipArt" sz="half" idx="2"/>
          </p:nvPr>
        </p:nvPicPr>
        <p:blipFill>
          <a:blip r:embed="rId2" cstate="print">
            <a:grayscl/>
            <a:extLst>
              <a:ext uri="{28A0092B-C50C-407E-A947-70E740481C1C}">
                <a14:useLocalDpi xmlns="" xmlns:a14="http://schemas.microsoft.com/office/drawing/2010/main" val="0"/>
              </a:ext>
            </a:extLst>
          </a:blip>
          <a:srcRect/>
          <a:stretch>
            <a:fillRect/>
          </a:stretch>
        </p:blipFill>
        <p:spPr>
          <a:xfrm>
            <a:off x="3429000" y="1295400"/>
            <a:ext cx="5526088" cy="5181600"/>
          </a:xfrm>
          <a:noFill/>
        </p:spPr>
      </p:pic>
      <p:sp>
        <p:nvSpPr>
          <p:cNvPr id="36868" name="Rectangle 3"/>
          <p:cNvSpPr>
            <a:spLocks noGrp="1" noChangeArrowheads="1"/>
          </p:cNvSpPr>
          <p:nvPr>
            <p:ph type="title"/>
          </p:nvPr>
        </p:nvSpPr>
        <p:spPr>
          <a:xfrm>
            <a:off x="1350963" y="304800"/>
            <a:ext cx="7793037" cy="1143000"/>
          </a:xfrm>
        </p:spPr>
        <p:txBody>
          <a:bodyPr/>
          <a:lstStyle/>
          <a:p>
            <a:pPr rtl="0" eaLnBrk="1" hangingPunct="1"/>
            <a:r>
              <a:rPr lang="en-US" altLang="en-US" smtClean="0">
                <a:cs typeface="Times New Roman" pitchFamily="18" charset="0"/>
              </a:rPr>
              <a:t>Fontanelles</a:t>
            </a:r>
          </a:p>
        </p:txBody>
      </p:sp>
      <p:sp>
        <p:nvSpPr>
          <p:cNvPr id="36869" name="Rectangle 4"/>
          <p:cNvSpPr>
            <a:spLocks noGrp="1" noChangeArrowheads="1"/>
          </p:cNvSpPr>
          <p:nvPr>
            <p:ph type="body" sz="half" idx="1"/>
          </p:nvPr>
        </p:nvSpPr>
        <p:spPr>
          <a:xfrm>
            <a:off x="304800" y="1981200"/>
            <a:ext cx="3276600" cy="4535488"/>
          </a:xfrm>
        </p:spPr>
        <p:txBody>
          <a:bodyPr/>
          <a:lstStyle/>
          <a:p>
            <a:pPr algn="l" rtl="0" eaLnBrk="1" hangingPunct="1">
              <a:lnSpc>
                <a:spcPct val="90000"/>
              </a:lnSpc>
            </a:pPr>
            <a:r>
              <a:rPr lang="en-US" altLang="en-US" sz="2800" b="1" dirty="0" smtClean="0">
                <a:latin typeface="Constantia" pitchFamily="18" charset="0"/>
              </a:rPr>
              <a:t>6 </a:t>
            </a:r>
            <a:r>
              <a:rPr lang="en-US" altLang="en-US" sz="2800" b="1" dirty="0" err="1" smtClean="0">
                <a:latin typeface="Constantia" pitchFamily="18" charset="0"/>
              </a:rPr>
              <a:t>fontanelles</a:t>
            </a:r>
            <a:r>
              <a:rPr lang="en-US" altLang="en-US" sz="2800" b="1" dirty="0" smtClean="0">
                <a:latin typeface="Constantia" pitchFamily="18" charset="0"/>
              </a:rPr>
              <a:t>.</a:t>
            </a:r>
          </a:p>
          <a:p>
            <a:pPr lvl="1" algn="l" rtl="0" eaLnBrk="1" hangingPunct="1">
              <a:lnSpc>
                <a:spcPct val="90000"/>
              </a:lnSpc>
            </a:pPr>
            <a:r>
              <a:rPr lang="en-US" altLang="en-US" sz="1800" b="1" dirty="0" smtClean="0">
                <a:solidFill>
                  <a:srgbClr val="000000"/>
                </a:solidFill>
                <a:latin typeface="Constantia" pitchFamily="18" charset="0"/>
                <a:ea typeface="Arial Unicode MS" pitchFamily="34" charset="-128"/>
                <a:cs typeface="Arial Unicode MS" pitchFamily="34" charset="-128"/>
              </a:rPr>
              <a:t>Anterior </a:t>
            </a:r>
            <a:r>
              <a:rPr lang="en-US" altLang="en-US" sz="1800" b="1" dirty="0" err="1" smtClean="0">
                <a:solidFill>
                  <a:srgbClr val="000000"/>
                </a:solidFill>
                <a:latin typeface="Constantia" pitchFamily="18" charset="0"/>
                <a:ea typeface="Arial Unicode MS" pitchFamily="34" charset="-128"/>
                <a:cs typeface="Arial Unicode MS" pitchFamily="34" charset="-128"/>
              </a:rPr>
              <a:t>fontanelle</a:t>
            </a:r>
            <a:r>
              <a:rPr lang="en-US" altLang="en-US" sz="1800" b="1" dirty="0" smtClean="0">
                <a:solidFill>
                  <a:srgbClr val="000000"/>
                </a:solidFill>
                <a:latin typeface="Constantia" pitchFamily="18" charset="0"/>
                <a:ea typeface="Arial Unicode MS" pitchFamily="34" charset="-128"/>
                <a:cs typeface="Arial Unicode MS" pitchFamily="34" charset="-128"/>
              </a:rPr>
              <a:t>, </a:t>
            </a:r>
            <a:r>
              <a:rPr lang="en-GB" altLang="en-US" sz="1800" b="1" dirty="0" smtClean="0">
                <a:solidFill>
                  <a:srgbClr val="000000"/>
                </a:solidFill>
                <a:latin typeface="Constantia" pitchFamily="18" charset="0"/>
                <a:ea typeface="Arial Unicode MS" pitchFamily="34" charset="-128"/>
                <a:cs typeface="Arial Unicode MS" pitchFamily="34" charset="-128"/>
              </a:rPr>
              <a:t>diamond shaped, 2.5-4 cm, </a:t>
            </a:r>
            <a:r>
              <a:rPr lang="en-US" altLang="en-US" sz="1800" b="1" dirty="0" smtClean="0">
                <a:solidFill>
                  <a:srgbClr val="000000"/>
                </a:solidFill>
                <a:latin typeface="Constantia" pitchFamily="18" charset="0"/>
                <a:ea typeface="Arial Unicode MS" pitchFamily="34" charset="-128"/>
                <a:cs typeface="Arial Unicode MS" pitchFamily="34" charset="-128"/>
              </a:rPr>
              <a:t>will closes at 12-18 </a:t>
            </a:r>
            <a:r>
              <a:rPr lang="en-US" altLang="en-US" sz="1800" b="1" dirty="0" err="1" smtClean="0">
                <a:solidFill>
                  <a:srgbClr val="000000"/>
                </a:solidFill>
                <a:latin typeface="Constantia" pitchFamily="18" charset="0"/>
                <a:ea typeface="Arial Unicode MS" pitchFamily="34" charset="-128"/>
                <a:cs typeface="Arial Unicode MS" pitchFamily="34" charset="-128"/>
              </a:rPr>
              <a:t>mon</a:t>
            </a:r>
            <a:r>
              <a:rPr lang="en-US" altLang="en-US" sz="1800" b="1" dirty="0" smtClean="0">
                <a:solidFill>
                  <a:srgbClr val="000000"/>
                </a:solidFill>
                <a:latin typeface="Constantia" pitchFamily="18" charset="0"/>
                <a:ea typeface="Arial Unicode MS" pitchFamily="34" charset="-128"/>
                <a:cs typeface="Arial Unicode MS" pitchFamily="34" charset="-128"/>
              </a:rPr>
              <a:t>.</a:t>
            </a:r>
          </a:p>
          <a:p>
            <a:pPr lvl="1" algn="l" rtl="0" eaLnBrk="1" hangingPunct="1">
              <a:lnSpc>
                <a:spcPct val="90000"/>
              </a:lnSpc>
            </a:pPr>
            <a:r>
              <a:rPr lang="en-US" altLang="en-US" sz="1800" b="1" dirty="0" smtClean="0">
                <a:solidFill>
                  <a:srgbClr val="000000"/>
                </a:solidFill>
                <a:latin typeface="Constantia" pitchFamily="18" charset="0"/>
                <a:ea typeface="Arial Unicode MS" pitchFamily="34" charset="-128"/>
                <a:cs typeface="Arial Unicode MS" pitchFamily="34" charset="-128"/>
              </a:rPr>
              <a:t>Posterior </a:t>
            </a:r>
            <a:r>
              <a:rPr lang="en-US" altLang="en-US" sz="1800" b="1" dirty="0" err="1" smtClean="0">
                <a:solidFill>
                  <a:srgbClr val="000000"/>
                </a:solidFill>
                <a:latin typeface="Constantia" pitchFamily="18" charset="0"/>
                <a:ea typeface="Arial Unicode MS" pitchFamily="34" charset="-128"/>
                <a:cs typeface="Arial Unicode MS" pitchFamily="34" charset="-128"/>
              </a:rPr>
              <a:t>fontanelle</a:t>
            </a:r>
            <a:r>
              <a:rPr lang="en-US" altLang="en-US" sz="1800" b="1" dirty="0" smtClean="0">
                <a:solidFill>
                  <a:srgbClr val="000000"/>
                </a:solidFill>
                <a:latin typeface="Constantia" pitchFamily="18" charset="0"/>
                <a:ea typeface="Arial Unicode MS" pitchFamily="34" charset="-128"/>
                <a:cs typeface="Arial Unicode MS" pitchFamily="34" charset="-128"/>
              </a:rPr>
              <a:t>, triangular, 0.5-1.0 cm, closed at 2 </a:t>
            </a:r>
            <a:r>
              <a:rPr lang="en-US" altLang="en-US" sz="1800" b="1" dirty="0" err="1" smtClean="0">
                <a:solidFill>
                  <a:srgbClr val="000000"/>
                </a:solidFill>
                <a:latin typeface="Constantia" pitchFamily="18" charset="0"/>
                <a:ea typeface="Arial Unicode MS" pitchFamily="34" charset="-128"/>
                <a:cs typeface="Arial Unicode MS" pitchFamily="34" charset="-128"/>
              </a:rPr>
              <a:t>mon</a:t>
            </a:r>
            <a:r>
              <a:rPr lang="en-US" altLang="en-US" sz="1800" b="1" dirty="0" smtClean="0">
                <a:solidFill>
                  <a:srgbClr val="000000"/>
                </a:solidFill>
                <a:latin typeface="Constantia" pitchFamily="18" charset="0"/>
                <a:ea typeface="Arial Unicode MS" pitchFamily="34" charset="-128"/>
                <a:cs typeface="Arial Unicode MS" pitchFamily="34" charset="-128"/>
              </a:rPr>
              <a:t>. </a:t>
            </a:r>
          </a:p>
          <a:p>
            <a:pPr lvl="1" algn="l" rtl="0" eaLnBrk="1" hangingPunct="1">
              <a:lnSpc>
                <a:spcPct val="90000"/>
              </a:lnSpc>
            </a:pPr>
            <a:r>
              <a:rPr lang="en-US" altLang="en-US" sz="1800" b="1" dirty="0" smtClean="0">
                <a:solidFill>
                  <a:srgbClr val="000000"/>
                </a:solidFill>
                <a:latin typeface="Constantia" pitchFamily="18" charset="0"/>
                <a:ea typeface="Arial Unicode MS" pitchFamily="34" charset="-128"/>
                <a:cs typeface="Arial Unicode MS" pitchFamily="34" charset="-128"/>
              </a:rPr>
              <a:t>Pair of </a:t>
            </a:r>
            <a:r>
              <a:rPr lang="en-US" altLang="en-US" sz="1800" b="1" dirty="0" err="1" smtClean="0">
                <a:solidFill>
                  <a:srgbClr val="000000"/>
                </a:solidFill>
                <a:latin typeface="Constantia" pitchFamily="18" charset="0"/>
                <a:ea typeface="Arial Unicode MS" pitchFamily="34" charset="-128"/>
                <a:cs typeface="Arial Unicode MS" pitchFamily="34" charset="-128"/>
              </a:rPr>
              <a:t>anteriolateral</a:t>
            </a:r>
            <a:r>
              <a:rPr lang="en-US" altLang="en-US" sz="1800" b="1" dirty="0" smtClean="0">
                <a:solidFill>
                  <a:srgbClr val="000000"/>
                </a:solidFill>
                <a:latin typeface="Constantia" pitchFamily="18" charset="0"/>
                <a:ea typeface="Arial Unicode MS" pitchFamily="34" charset="-128"/>
                <a:cs typeface="Arial Unicode MS" pitchFamily="34" charset="-128"/>
              </a:rPr>
              <a:t> </a:t>
            </a:r>
            <a:r>
              <a:rPr lang="en-US" altLang="en-US" sz="1800" b="1" dirty="0" err="1" smtClean="0">
                <a:solidFill>
                  <a:srgbClr val="000000"/>
                </a:solidFill>
                <a:latin typeface="Constantia" pitchFamily="18" charset="0"/>
                <a:ea typeface="Arial Unicode MS" pitchFamily="34" charset="-128"/>
                <a:cs typeface="Arial Unicode MS" pitchFamily="34" charset="-128"/>
              </a:rPr>
              <a:t>fontanelle</a:t>
            </a:r>
            <a:r>
              <a:rPr lang="en-US" altLang="en-US" sz="1800" b="1" dirty="0" smtClean="0">
                <a:solidFill>
                  <a:srgbClr val="000000"/>
                </a:solidFill>
                <a:latin typeface="Constantia" pitchFamily="18" charset="0"/>
                <a:ea typeface="Arial Unicode MS" pitchFamily="34" charset="-128"/>
                <a:cs typeface="Arial Unicode MS" pitchFamily="34" charset="-128"/>
              </a:rPr>
              <a:t> close at 3 </a:t>
            </a:r>
            <a:r>
              <a:rPr lang="en-US" altLang="en-US" sz="1800" b="1" dirty="0" err="1" smtClean="0">
                <a:solidFill>
                  <a:srgbClr val="000000"/>
                </a:solidFill>
                <a:latin typeface="Constantia" pitchFamily="18" charset="0"/>
                <a:ea typeface="Arial Unicode MS" pitchFamily="34" charset="-128"/>
                <a:cs typeface="Arial Unicode MS" pitchFamily="34" charset="-128"/>
              </a:rPr>
              <a:t>mon</a:t>
            </a:r>
            <a:r>
              <a:rPr lang="en-US" altLang="en-US" sz="1800" b="1" dirty="0" smtClean="0">
                <a:solidFill>
                  <a:srgbClr val="000000"/>
                </a:solidFill>
                <a:latin typeface="Constantia" pitchFamily="18" charset="0"/>
                <a:ea typeface="Arial Unicode MS" pitchFamily="34" charset="-128"/>
                <a:cs typeface="Arial Unicode MS" pitchFamily="34" charset="-128"/>
              </a:rPr>
              <a:t>.</a:t>
            </a:r>
          </a:p>
          <a:p>
            <a:pPr lvl="1" algn="l" rtl="0" eaLnBrk="1" hangingPunct="1">
              <a:lnSpc>
                <a:spcPct val="90000"/>
              </a:lnSpc>
            </a:pPr>
            <a:r>
              <a:rPr lang="en-US" altLang="en-US" sz="1800" b="1" dirty="0" smtClean="0">
                <a:solidFill>
                  <a:srgbClr val="000000"/>
                </a:solidFill>
                <a:latin typeface="Constantia" pitchFamily="18" charset="0"/>
                <a:ea typeface="Arial Unicode MS" pitchFamily="34" charset="-128"/>
                <a:cs typeface="Arial Unicode MS" pitchFamily="34" charset="-128"/>
              </a:rPr>
              <a:t>Pair of </a:t>
            </a:r>
            <a:r>
              <a:rPr lang="en-US" altLang="en-US" sz="1800" b="1" dirty="0" err="1" smtClean="0">
                <a:solidFill>
                  <a:srgbClr val="000000"/>
                </a:solidFill>
                <a:latin typeface="Constantia" pitchFamily="18" charset="0"/>
                <a:ea typeface="Arial Unicode MS" pitchFamily="34" charset="-128"/>
                <a:cs typeface="Arial Unicode MS" pitchFamily="34" charset="-128"/>
              </a:rPr>
              <a:t>posteriolateral</a:t>
            </a:r>
            <a:r>
              <a:rPr lang="en-US" altLang="en-US" sz="1800" b="1" dirty="0" smtClean="0">
                <a:solidFill>
                  <a:srgbClr val="000000"/>
                </a:solidFill>
                <a:latin typeface="Constantia" pitchFamily="18" charset="0"/>
                <a:ea typeface="Arial Unicode MS" pitchFamily="34" charset="-128"/>
                <a:cs typeface="Arial Unicode MS" pitchFamily="34" charset="-128"/>
              </a:rPr>
              <a:t> </a:t>
            </a:r>
            <a:r>
              <a:rPr lang="en-US" altLang="en-US" sz="1800" b="1" dirty="0" err="1" smtClean="0">
                <a:solidFill>
                  <a:srgbClr val="000000"/>
                </a:solidFill>
                <a:latin typeface="Constantia" pitchFamily="18" charset="0"/>
                <a:ea typeface="Arial Unicode MS" pitchFamily="34" charset="-128"/>
                <a:cs typeface="Arial Unicode MS" pitchFamily="34" charset="-128"/>
              </a:rPr>
              <a:t>fontanelle</a:t>
            </a:r>
            <a:r>
              <a:rPr lang="en-US" altLang="en-US" sz="1800" b="1" dirty="0" smtClean="0">
                <a:solidFill>
                  <a:srgbClr val="000000"/>
                </a:solidFill>
                <a:latin typeface="Constantia" pitchFamily="18" charset="0"/>
                <a:ea typeface="Arial Unicode MS" pitchFamily="34" charset="-128"/>
                <a:cs typeface="Arial Unicode MS" pitchFamily="34" charset="-128"/>
              </a:rPr>
              <a:t> close at 12 </a:t>
            </a:r>
            <a:r>
              <a:rPr lang="en-US" altLang="en-US" sz="1800" b="1" dirty="0" err="1" smtClean="0">
                <a:solidFill>
                  <a:srgbClr val="000000"/>
                </a:solidFill>
                <a:latin typeface="Constantia" pitchFamily="18" charset="0"/>
                <a:ea typeface="Arial Unicode MS" pitchFamily="34" charset="-128"/>
                <a:cs typeface="Arial Unicode MS" pitchFamily="34" charset="-128"/>
              </a:rPr>
              <a:t>mon</a:t>
            </a:r>
            <a:r>
              <a:rPr lang="en-US" altLang="en-US" sz="1800" b="1" dirty="0" smtClean="0">
                <a:solidFill>
                  <a:srgbClr val="000000"/>
                </a:solidFill>
                <a:latin typeface="Constantia" pitchFamily="18" charset="0"/>
                <a:ea typeface="Arial Unicode MS" pitchFamily="34" charset="-128"/>
                <a:cs typeface="Arial Unicode MS" pitchFamily="34" charset="-128"/>
              </a:rPr>
              <a:t>.</a:t>
            </a:r>
          </a:p>
          <a:p>
            <a:pPr lvl="1" algn="l" rtl="0" eaLnBrk="1" hangingPunct="1">
              <a:lnSpc>
                <a:spcPct val="90000"/>
              </a:lnSpc>
            </a:pPr>
            <a:endParaRPr lang="en-US" altLang="en-US" sz="1800" b="1" dirty="0" smtClean="0">
              <a:solidFill>
                <a:srgbClr val="000000"/>
              </a:solidFill>
              <a:latin typeface="Arial" pitchFamily="34" charset="0"/>
              <a:ea typeface="Arial Unicode MS" pitchFamily="34" charset="-128"/>
              <a:cs typeface="Arial Unicode MS" pitchFamily="34" charset="-128"/>
            </a:endParaRPr>
          </a:p>
          <a:p>
            <a:pPr lvl="1" algn="l" rtl="0" eaLnBrk="1" hangingPunct="1">
              <a:lnSpc>
                <a:spcPct val="90000"/>
              </a:lnSpc>
            </a:pPr>
            <a:endParaRPr lang="en-US" altLang="en-US" sz="1800" dirty="0" smtClean="0">
              <a:solidFill>
                <a:srgbClr val="000000"/>
              </a:solidFill>
              <a:latin typeface="Arial" pitchFamily="34" charset="0"/>
              <a:ea typeface="Arial Unicode MS" pitchFamily="34" charset="-128"/>
              <a:cs typeface="Arial Unicode MS" pitchFamily="34" charset="-128"/>
            </a:endParaRPr>
          </a:p>
          <a:p>
            <a:pPr algn="l" rtl="0" eaLnBrk="1" hangingPunct="1">
              <a:lnSpc>
                <a:spcPct val="90000"/>
              </a:lnSpc>
            </a:pPr>
            <a:endParaRPr lang="en-US" altLang="en-US" sz="2000" dirty="0" smtClean="0"/>
          </a:p>
        </p:txBody>
      </p:sp>
    </p:spTree>
    <p:extLst>
      <p:ext uri="{BB962C8B-B14F-4D97-AF65-F5344CB8AC3E}">
        <p14:creationId xmlns="" xmlns:p14="http://schemas.microsoft.com/office/powerpoint/2010/main" val="3098158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C2BB42DD-D37F-4B52-A75F-09610BC06CE0}" type="slidenum">
              <a:rPr lang="ar-SA" altLang="en-US" sz="1400"/>
              <a:pPr eaLnBrk="1" hangingPunct="1"/>
              <a:t>19</a:t>
            </a:fld>
            <a:endParaRPr lang="en-US" altLang="en-US" sz="1400"/>
          </a:p>
        </p:txBody>
      </p:sp>
      <p:sp>
        <p:nvSpPr>
          <p:cNvPr id="37891" name="Rectangle 2"/>
          <p:cNvSpPr>
            <a:spLocks noGrp="1" noChangeArrowheads="1"/>
          </p:cNvSpPr>
          <p:nvPr>
            <p:ph type="body" idx="1"/>
          </p:nvPr>
        </p:nvSpPr>
        <p:spPr>
          <a:xfrm>
            <a:off x="457200" y="1981200"/>
            <a:ext cx="6248400" cy="4419600"/>
          </a:xfrm>
        </p:spPr>
        <p:txBody>
          <a:bodyPr/>
          <a:lstStyle/>
          <a:p>
            <a:pPr algn="l" rtl="0" eaLnBrk="1" hangingPunct="1">
              <a:lnSpc>
                <a:spcPct val="90000"/>
              </a:lnSpc>
            </a:pPr>
            <a:r>
              <a:rPr lang="en-US" altLang="en-US" dirty="0" smtClean="0">
                <a:solidFill>
                  <a:srgbClr val="000000"/>
                </a:solidFill>
                <a:latin typeface="Constantia" pitchFamily="18" charset="0"/>
                <a:ea typeface="Arial Unicode MS" pitchFamily="34" charset="-128"/>
                <a:cs typeface="Arial Unicode MS" pitchFamily="34" charset="-128"/>
              </a:rPr>
              <a:t>Eyes: </a:t>
            </a:r>
            <a:r>
              <a:rPr lang="en-US" altLang="en-US" sz="2400" dirty="0" smtClean="0">
                <a:solidFill>
                  <a:srgbClr val="000000"/>
                </a:solidFill>
                <a:latin typeface="Constantia" pitchFamily="18" charset="0"/>
                <a:ea typeface="Arial Unicode MS" pitchFamily="34" charset="-128"/>
                <a:cs typeface="Arial Unicode MS" pitchFamily="34" charset="-128"/>
              </a:rPr>
              <a:t>tearless cry (</a:t>
            </a:r>
            <a:r>
              <a:rPr lang="en-US" altLang="en-US" sz="2400" dirty="0" err="1" smtClean="0">
                <a:solidFill>
                  <a:srgbClr val="000000"/>
                </a:solidFill>
                <a:latin typeface="Constantia" pitchFamily="18" charset="0"/>
                <a:ea typeface="Arial Unicode MS" pitchFamily="34" charset="-128"/>
                <a:cs typeface="Arial Unicode MS" pitchFamily="34" charset="-128"/>
              </a:rPr>
              <a:t>lacrimal</a:t>
            </a:r>
            <a:r>
              <a:rPr lang="en-US" altLang="en-US" sz="2400" dirty="0" smtClean="0">
                <a:solidFill>
                  <a:srgbClr val="000000"/>
                </a:solidFill>
                <a:latin typeface="Constantia" pitchFamily="18" charset="0"/>
                <a:ea typeface="Arial Unicode MS" pitchFamily="34" charset="-128"/>
                <a:cs typeface="Arial Unicode MS" pitchFamily="34" charset="-128"/>
              </a:rPr>
              <a:t> ducts mature at 3 months) permanent eye color between 3-12 </a:t>
            </a:r>
            <a:r>
              <a:rPr lang="en-US" altLang="en-US" sz="2400" dirty="0" err="1" smtClean="0">
                <a:solidFill>
                  <a:srgbClr val="000000"/>
                </a:solidFill>
                <a:latin typeface="Constantia" pitchFamily="18" charset="0"/>
                <a:ea typeface="Arial Unicode MS" pitchFamily="34" charset="-128"/>
                <a:cs typeface="Arial Unicode MS" pitchFamily="34" charset="-128"/>
              </a:rPr>
              <a:t>mon</a:t>
            </a:r>
            <a:r>
              <a:rPr lang="en-US" altLang="en-US" sz="2400" dirty="0" smtClean="0">
                <a:solidFill>
                  <a:srgbClr val="000000"/>
                </a:solidFill>
                <a:latin typeface="Constantia" pitchFamily="18" charset="0"/>
                <a:ea typeface="Arial Unicode MS" pitchFamily="34" charset="-128"/>
                <a:cs typeface="Arial Unicode MS" pitchFamily="34" charset="-128"/>
              </a:rPr>
              <a:t>.</a:t>
            </a:r>
          </a:p>
          <a:p>
            <a:pPr algn="l" rtl="0" eaLnBrk="1" hangingPunct="1">
              <a:lnSpc>
                <a:spcPct val="90000"/>
              </a:lnSpc>
            </a:pPr>
            <a:r>
              <a:rPr lang="en-US" altLang="en-US" dirty="0" smtClean="0">
                <a:solidFill>
                  <a:srgbClr val="000000"/>
                </a:solidFill>
                <a:latin typeface="Constantia" pitchFamily="18" charset="0"/>
                <a:ea typeface="Arial Unicode MS" pitchFamily="34" charset="-128"/>
                <a:cs typeface="Arial Unicode MS" pitchFamily="34" charset="-128"/>
              </a:rPr>
              <a:t>Ears: </a:t>
            </a:r>
            <a:r>
              <a:rPr lang="en-US" altLang="en-US" sz="2400" dirty="0" err="1" smtClean="0">
                <a:solidFill>
                  <a:srgbClr val="000000"/>
                </a:solidFill>
                <a:latin typeface="Constantia" pitchFamily="18" charset="0"/>
                <a:ea typeface="Arial Unicode MS" pitchFamily="34" charset="-128"/>
                <a:cs typeface="Arial Unicode MS" pitchFamily="34" charset="-128"/>
              </a:rPr>
              <a:t>pinna</a:t>
            </a:r>
            <a:r>
              <a:rPr lang="en-US" altLang="en-US" sz="2400" dirty="0" smtClean="0">
                <a:solidFill>
                  <a:srgbClr val="000000"/>
                </a:solidFill>
                <a:latin typeface="Constantia" pitchFamily="18" charset="0"/>
                <a:ea typeface="Arial Unicode MS" pitchFamily="34" charset="-128"/>
                <a:cs typeface="Arial Unicode MS" pitchFamily="34" charset="-128"/>
              </a:rPr>
              <a:t> tends to bend easily.</a:t>
            </a:r>
            <a:r>
              <a:rPr lang="en-US" altLang="en-US" dirty="0" smtClean="0">
                <a:solidFill>
                  <a:srgbClr val="000000"/>
                </a:solidFill>
                <a:latin typeface="Constantia" pitchFamily="18" charset="0"/>
                <a:ea typeface="Arial Unicode MS" pitchFamily="34" charset="-128"/>
                <a:cs typeface="Arial Unicode MS" pitchFamily="34" charset="-128"/>
              </a:rPr>
              <a:t> </a:t>
            </a:r>
          </a:p>
          <a:p>
            <a:pPr algn="l" rtl="0" eaLnBrk="1" hangingPunct="1">
              <a:lnSpc>
                <a:spcPct val="90000"/>
              </a:lnSpc>
            </a:pPr>
            <a:r>
              <a:rPr lang="en-US" altLang="en-US" dirty="0" smtClean="0">
                <a:solidFill>
                  <a:srgbClr val="000000"/>
                </a:solidFill>
                <a:latin typeface="Constantia" pitchFamily="18" charset="0"/>
                <a:ea typeface="Arial Unicode MS" pitchFamily="34" charset="-128"/>
                <a:cs typeface="Arial Unicode MS" pitchFamily="34" charset="-128"/>
              </a:rPr>
              <a:t>Nose: </a:t>
            </a:r>
            <a:r>
              <a:rPr lang="en-US" altLang="en-US" sz="2400" dirty="0" smtClean="0">
                <a:solidFill>
                  <a:srgbClr val="000000"/>
                </a:solidFill>
                <a:latin typeface="Constantia" pitchFamily="18" charset="0"/>
                <a:ea typeface="Arial Unicode MS" pitchFamily="34" charset="-128"/>
                <a:cs typeface="Arial Unicode MS" pitchFamily="34" charset="-128"/>
              </a:rPr>
              <a:t>large for face.</a:t>
            </a:r>
          </a:p>
          <a:p>
            <a:pPr algn="l" rtl="0" eaLnBrk="1" hangingPunct="1">
              <a:lnSpc>
                <a:spcPct val="90000"/>
              </a:lnSpc>
            </a:pPr>
            <a:r>
              <a:rPr lang="en-US" altLang="en-US" dirty="0" smtClean="0">
                <a:solidFill>
                  <a:srgbClr val="000000"/>
                </a:solidFill>
                <a:latin typeface="Constantia" pitchFamily="18" charset="0"/>
                <a:ea typeface="Arial Unicode MS" pitchFamily="34" charset="-128"/>
                <a:cs typeface="Arial Unicode MS" pitchFamily="34" charset="-128"/>
              </a:rPr>
              <a:t>Mouth: </a:t>
            </a:r>
            <a:r>
              <a:rPr lang="en-US" altLang="en-US" sz="2400" dirty="0" smtClean="0">
                <a:solidFill>
                  <a:srgbClr val="000000"/>
                </a:solidFill>
                <a:latin typeface="Constantia" pitchFamily="18" charset="0"/>
                <a:ea typeface="Arial Unicode MS" pitchFamily="34" charset="-128"/>
                <a:cs typeface="Arial Unicode MS" pitchFamily="34" charset="-128"/>
              </a:rPr>
              <a:t>prominent, large, &amp; short tongue. Natal teeth are unusual. Thrush indicates </a:t>
            </a:r>
            <a:r>
              <a:rPr lang="en-US" altLang="en-US" sz="2400" dirty="0" err="1" smtClean="0">
                <a:solidFill>
                  <a:srgbClr val="000000"/>
                </a:solidFill>
                <a:latin typeface="Constantia" pitchFamily="18" charset="0"/>
                <a:ea typeface="Arial Unicode MS" pitchFamily="34" charset="-128"/>
                <a:cs typeface="Arial Unicode MS" pitchFamily="34" charset="-128"/>
              </a:rPr>
              <a:t>candida</a:t>
            </a:r>
            <a:r>
              <a:rPr lang="en-US" altLang="en-US" sz="2400" dirty="0" smtClean="0">
                <a:solidFill>
                  <a:srgbClr val="000000"/>
                </a:solidFill>
                <a:latin typeface="Constantia" pitchFamily="18" charset="0"/>
                <a:ea typeface="Arial Unicode MS" pitchFamily="34" charset="-128"/>
                <a:cs typeface="Arial Unicode MS" pitchFamily="34" charset="-128"/>
              </a:rPr>
              <a:t> infection.</a:t>
            </a:r>
          </a:p>
          <a:p>
            <a:pPr algn="l" rtl="0" eaLnBrk="1" hangingPunct="1">
              <a:lnSpc>
                <a:spcPct val="90000"/>
              </a:lnSpc>
            </a:pPr>
            <a:r>
              <a:rPr lang="en-US" altLang="en-US" dirty="0" smtClean="0">
                <a:solidFill>
                  <a:srgbClr val="000000"/>
                </a:solidFill>
                <a:latin typeface="Constantia" pitchFamily="18" charset="0"/>
                <a:cs typeface="Traditional Arabic" pitchFamily="18" charset="-78"/>
              </a:rPr>
              <a:t>Neck: </a:t>
            </a:r>
            <a:r>
              <a:rPr lang="en-US" altLang="en-US" sz="2400" dirty="0" smtClean="0">
                <a:solidFill>
                  <a:srgbClr val="000000"/>
                </a:solidFill>
                <a:latin typeface="Constantia" pitchFamily="18" charset="0"/>
                <a:cs typeface="Traditional Arabic" pitchFamily="18" charset="-78"/>
              </a:rPr>
              <a:t>short &amp; chubby with many folds. Head lags</a:t>
            </a:r>
            <a:endParaRPr lang="en-US" altLang="en-US" sz="2400" dirty="0" smtClean="0">
              <a:solidFill>
                <a:srgbClr val="000000"/>
              </a:solidFill>
              <a:latin typeface="Constantia" pitchFamily="18" charset="0"/>
              <a:ea typeface="Arial Unicode MS" pitchFamily="34" charset="-128"/>
              <a:cs typeface="Arial Unicode MS" pitchFamily="34" charset="-128"/>
            </a:endParaRPr>
          </a:p>
        </p:txBody>
      </p:sp>
    </p:spTree>
    <p:extLst>
      <p:ext uri="{BB962C8B-B14F-4D97-AF65-F5344CB8AC3E}">
        <p14:creationId xmlns="" xmlns:p14="http://schemas.microsoft.com/office/powerpoint/2010/main" val="1248939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32D0D7DD-A955-4AB1-A4CD-2E55AE04F34D}" type="slidenum">
              <a:rPr lang="ar-SA" altLang="en-US" sz="1400"/>
              <a:pPr eaLnBrk="1" hangingPunct="1"/>
              <a:t>2</a:t>
            </a:fld>
            <a:endParaRPr lang="en-US" altLang="en-US" sz="1400"/>
          </a:p>
        </p:txBody>
      </p:sp>
      <p:sp>
        <p:nvSpPr>
          <p:cNvPr id="14339" name="Rectangle 2"/>
          <p:cNvSpPr>
            <a:spLocks noGrp="1" noChangeArrowheads="1"/>
          </p:cNvSpPr>
          <p:nvPr>
            <p:ph type="title"/>
          </p:nvPr>
        </p:nvSpPr>
        <p:spPr>
          <a:xfrm>
            <a:off x="914400" y="228600"/>
            <a:ext cx="7793037" cy="922338"/>
          </a:xfrm>
        </p:spPr>
        <p:txBody>
          <a:bodyPr/>
          <a:lstStyle/>
          <a:p>
            <a:pPr eaLnBrk="1" hangingPunct="1"/>
            <a:r>
              <a:rPr lang="en-US" altLang="en-US" dirty="0" smtClean="0">
                <a:cs typeface="Times New Roman" pitchFamily="18" charset="0"/>
              </a:rPr>
              <a:t>Changes at Birth</a:t>
            </a:r>
          </a:p>
        </p:txBody>
      </p:sp>
      <p:sp>
        <p:nvSpPr>
          <p:cNvPr id="14340" name="Rectangle 3"/>
          <p:cNvSpPr>
            <a:spLocks noGrp="1" noChangeArrowheads="1"/>
          </p:cNvSpPr>
          <p:nvPr>
            <p:ph type="body" idx="1"/>
          </p:nvPr>
        </p:nvSpPr>
        <p:spPr>
          <a:xfrm>
            <a:off x="76200" y="2017713"/>
            <a:ext cx="6056313" cy="4114800"/>
          </a:xfrm>
        </p:spPr>
        <p:txBody>
          <a:bodyPr/>
          <a:lstStyle/>
          <a:p>
            <a:pPr algn="l" rtl="0" eaLnBrk="1" hangingPunct="1"/>
            <a:r>
              <a:rPr lang="en-US" altLang="en-US" b="1" dirty="0" smtClean="0">
                <a:cs typeface="Times New Roman" pitchFamily="18" charset="0"/>
              </a:rPr>
              <a:t>The First Breath</a:t>
            </a:r>
            <a:r>
              <a:rPr lang="en-US" altLang="en-US" dirty="0" smtClean="0">
                <a:cs typeface="Times New Roman" pitchFamily="18" charset="0"/>
              </a:rPr>
              <a:t>:</a:t>
            </a:r>
            <a:r>
              <a:rPr lang="en-US" altLang="en-US" dirty="0" smtClean="0"/>
              <a:t> </a:t>
            </a:r>
          </a:p>
          <a:p>
            <a:pPr marL="319088" lvl="1" indent="-319088" eaLnBrk="1" hangingPunct="1">
              <a:spcBef>
                <a:spcPts val="700"/>
              </a:spcBef>
              <a:buClr>
                <a:schemeClr val="accent2"/>
              </a:buClr>
              <a:buSzPct val="60000"/>
              <a:buFont typeface="Wingdings" pitchFamily="2" charset="2"/>
              <a:buChar char=""/>
            </a:pPr>
            <a:r>
              <a:rPr lang="en-US" altLang="en-US" sz="2400" dirty="0" smtClean="0">
                <a:latin typeface="Constantia" panose="02030602050306030303" pitchFamily="18" charset="0"/>
              </a:rPr>
              <a:t>The lungs are filled with air instead of fluid. Higher oxygen levels in the blood and alveoli filled with air instead of fluid allows for vascular resistance to decrease. This results in a greater increase in pulmonary blood flow. </a:t>
            </a:r>
          </a:p>
        </p:txBody>
      </p:sp>
      <p:pic>
        <p:nvPicPr>
          <p:cNvPr id="14341" name="Picture 10" descr="baby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76950" y="2286000"/>
            <a:ext cx="3067050" cy="3313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57821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3FD5A385-D4C2-46C2-A764-4DE048F92DF6}" type="slidenum">
              <a:rPr lang="ar-SA" altLang="en-US" sz="1400"/>
              <a:pPr eaLnBrk="1" hangingPunct="1"/>
              <a:t>20</a:t>
            </a:fld>
            <a:endParaRPr lang="en-US" altLang="en-US" sz="1400"/>
          </a:p>
        </p:txBody>
      </p:sp>
      <p:sp>
        <p:nvSpPr>
          <p:cNvPr id="38915" name="Rectangle 2"/>
          <p:cNvSpPr>
            <a:spLocks noGrp="1" noChangeArrowheads="1"/>
          </p:cNvSpPr>
          <p:nvPr>
            <p:ph type="title"/>
          </p:nvPr>
        </p:nvSpPr>
        <p:spPr/>
        <p:txBody>
          <a:bodyPr/>
          <a:lstStyle/>
          <a:p>
            <a:pPr eaLnBrk="1" hangingPunct="1"/>
            <a:endParaRPr lang="en-US" altLang="en-US" dirty="0" smtClean="0"/>
          </a:p>
        </p:txBody>
      </p:sp>
      <p:sp>
        <p:nvSpPr>
          <p:cNvPr id="38916" name="Rectangle 3"/>
          <p:cNvSpPr>
            <a:spLocks noGrp="1" noChangeArrowheads="1"/>
          </p:cNvSpPr>
          <p:nvPr>
            <p:ph type="body" idx="1"/>
          </p:nvPr>
        </p:nvSpPr>
        <p:spPr/>
        <p:txBody>
          <a:bodyPr/>
          <a:lstStyle/>
          <a:p>
            <a:pPr>
              <a:lnSpc>
                <a:spcPct val="90000"/>
              </a:lnSpc>
            </a:pPr>
            <a:r>
              <a:rPr lang="en-US" altLang="en-US" sz="3200" dirty="0" smtClean="0"/>
              <a:t>Skeletal </a:t>
            </a:r>
            <a:r>
              <a:rPr lang="en-US" altLang="en-US" sz="3200" dirty="0" smtClean="0"/>
              <a:t>system </a:t>
            </a:r>
            <a:r>
              <a:rPr lang="en-US" altLang="en-US" sz="2800" dirty="0" smtClean="0">
                <a:latin typeface="Constantia" pitchFamily="18" charset="0"/>
                <a:cs typeface="Tahoma" pitchFamily="34" charset="0"/>
              </a:rPr>
              <a:t>Arms </a:t>
            </a:r>
            <a:r>
              <a:rPr lang="en-US" altLang="en-US" sz="2800" dirty="0" smtClean="0">
                <a:latin typeface="Constantia" pitchFamily="18" charset="0"/>
                <a:cs typeface="Tahoma" pitchFamily="34" charset="0"/>
              </a:rPr>
              <a:t>are slightly longer than legs. </a:t>
            </a:r>
            <a:r>
              <a:rPr lang="en-US" altLang="en-US" sz="2800" dirty="0" smtClean="0">
                <a:solidFill>
                  <a:srgbClr val="000000"/>
                </a:solidFill>
                <a:latin typeface="Constantia" pitchFamily="18" charset="0"/>
                <a:ea typeface="Arial Unicode MS" pitchFamily="34" charset="-128"/>
                <a:cs typeface="Tahoma" pitchFamily="34" charset="0"/>
              </a:rPr>
              <a:t>Hands clenched into fists. 3 normal creases. Flat sole of the feet</a:t>
            </a:r>
            <a:endParaRPr lang="en-US" altLang="en-US" sz="2800" dirty="0" smtClean="0">
              <a:latin typeface="Constantia" pitchFamily="18" charset="0"/>
              <a:cs typeface="Tahoma" pitchFamily="34" charset="0"/>
            </a:endParaRPr>
          </a:p>
          <a:p>
            <a:pPr>
              <a:lnSpc>
                <a:spcPct val="90000"/>
              </a:lnSpc>
            </a:pPr>
            <a:r>
              <a:rPr lang="en-US" altLang="en-US" sz="3600" dirty="0" smtClean="0">
                <a:latin typeface="Arial" pitchFamily="34" charset="0"/>
                <a:ea typeface="Arial Unicode MS" pitchFamily="34" charset="-128"/>
                <a:cs typeface="Arial Unicode MS" pitchFamily="34" charset="-128"/>
              </a:rPr>
              <a:t>Chest: </a:t>
            </a:r>
            <a:r>
              <a:rPr lang="en-US" altLang="en-US" dirty="0" smtClean="0">
                <a:latin typeface="Arial" pitchFamily="34" charset="0"/>
                <a:ea typeface="Arial Unicode MS" pitchFamily="34" charset="-128"/>
                <a:cs typeface="Arial Unicode MS" pitchFamily="34" charset="-128"/>
              </a:rPr>
              <a:t>looks small (compared to head), engorged breasts (maternal hormone).  </a:t>
            </a:r>
          </a:p>
          <a:p>
            <a:pPr>
              <a:lnSpc>
                <a:spcPct val="90000"/>
              </a:lnSpc>
            </a:pPr>
            <a:r>
              <a:rPr lang="en-US" altLang="en-US" sz="3600" dirty="0" smtClean="0">
                <a:latin typeface="Arial" pitchFamily="34" charset="0"/>
                <a:ea typeface="Arial Unicode MS" pitchFamily="34" charset="-128"/>
                <a:cs typeface="Arial Unicode MS" pitchFamily="34" charset="-128"/>
              </a:rPr>
              <a:t>Abdomen: </a:t>
            </a:r>
            <a:r>
              <a:rPr lang="en-US" altLang="en-US" dirty="0" smtClean="0">
                <a:latin typeface="Arial" pitchFamily="34" charset="0"/>
                <a:ea typeface="Arial Unicode MS" pitchFamily="34" charset="-128"/>
                <a:cs typeface="Arial Unicode MS" pitchFamily="34" charset="-128"/>
              </a:rPr>
              <a:t>protuberant </a:t>
            </a:r>
          </a:p>
          <a:p>
            <a:pPr lvl="1">
              <a:lnSpc>
                <a:spcPct val="90000"/>
              </a:lnSpc>
            </a:pPr>
            <a:r>
              <a:rPr lang="en-US" altLang="en-US" dirty="0" smtClean="0">
                <a:latin typeface="Arial" pitchFamily="34" charset="0"/>
                <a:ea typeface="Arial Unicode MS" pitchFamily="34" charset="-128"/>
                <a:cs typeface="Arial Unicode MS" pitchFamily="34" charset="-128"/>
              </a:rPr>
              <a:t> Bowel sound should be present within an hour. Umbilical cord white gelatinous structure with red &amp; blue streaks for the 1</a:t>
            </a:r>
            <a:r>
              <a:rPr lang="en-US" altLang="en-US" baseline="30000" dirty="0" smtClean="0">
                <a:latin typeface="Arial" pitchFamily="34" charset="0"/>
                <a:ea typeface="Arial Unicode MS" pitchFamily="34" charset="-128"/>
                <a:cs typeface="Arial Unicode MS" pitchFamily="34" charset="-128"/>
              </a:rPr>
              <a:t>st</a:t>
            </a:r>
            <a:r>
              <a:rPr lang="en-US" altLang="en-US" dirty="0" smtClean="0">
                <a:latin typeface="Arial" pitchFamily="34" charset="0"/>
                <a:ea typeface="Arial Unicode MS" pitchFamily="34" charset="-128"/>
                <a:cs typeface="Arial Unicode MS" pitchFamily="34" charset="-128"/>
              </a:rPr>
              <a:t> hour. Begin to dry breaks free by 6</a:t>
            </a:r>
            <a:r>
              <a:rPr lang="en-US" altLang="en-US" baseline="30000" dirty="0" smtClean="0">
                <a:latin typeface="Arial" pitchFamily="34" charset="0"/>
                <a:ea typeface="Arial Unicode MS" pitchFamily="34" charset="-128"/>
                <a:cs typeface="Arial Unicode MS" pitchFamily="34" charset="-128"/>
              </a:rPr>
              <a:t>th</a:t>
            </a:r>
            <a:r>
              <a:rPr lang="en-US" altLang="en-US" dirty="0" smtClean="0">
                <a:latin typeface="Arial" pitchFamily="34" charset="0"/>
                <a:ea typeface="Arial Unicode MS" pitchFamily="34" charset="-128"/>
                <a:cs typeface="Arial Unicode MS" pitchFamily="34" charset="-128"/>
              </a:rPr>
              <a:t>- 10</a:t>
            </a:r>
            <a:r>
              <a:rPr lang="en-US" altLang="en-US" baseline="30000" dirty="0" smtClean="0">
                <a:latin typeface="Arial" pitchFamily="34" charset="0"/>
                <a:ea typeface="Arial Unicode MS" pitchFamily="34" charset="-128"/>
                <a:cs typeface="Arial Unicode MS" pitchFamily="34" charset="-128"/>
              </a:rPr>
              <a:t>th</a:t>
            </a:r>
            <a:r>
              <a:rPr lang="en-US" altLang="en-US" dirty="0" smtClean="0">
                <a:latin typeface="Arial" pitchFamily="34" charset="0"/>
                <a:ea typeface="Arial Unicode MS" pitchFamily="34" charset="-128"/>
                <a:cs typeface="Arial Unicode MS" pitchFamily="34" charset="-128"/>
              </a:rPr>
              <a:t> day.  </a:t>
            </a:r>
          </a:p>
          <a:p>
            <a:pPr algn="l" rtl="0" eaLnBrk="1" hangingPunct="1">
              <a:lnSpc>
                <a:spcPct val="90000"/>
              </a:lnSpc>
            </a:pPr>
            <a:r>
              <a:rPr lang="en-US" altLang="en-US" sz="2800" dirty="0" smtClean="0">
                <a:cs typeface="Tahoma" pitchFamily="34" charset="0"/>
              </a:rPr>
              <a:t> </a:t>
            </a:r>
            <a:endParaRPr lang="en-US" altLang="en-US" sz="2800" dirty="0" smtClean="0">
              <a:cs typeface="Tahoma" pitchFamily="34" charset="0"/>
            </a:endParaRPr>
          </a:p>
        </p:txBody>
      </p:sp>
    </p:spTree>
    <p:extLst>
      <p:ext uri="{BB962C8B-B14F-4D97-AF65-F5344CB8AC3E}">
        <p14:creationId xmlns="" xmlns:p14="http://schemas.microsoft.com/office/powerpoint/2010/main" val="1225425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6E3768B3-C32B-429C-88CB-36A23F1462EA}" type="slidenum">
              <a:rPr lang="ar-SA" altLang="en-US" sz="1400"/>
              <a:pPr eaLnBrk="1" hangingPunct="1"/>
              <a:t>21</a:t>
            </a:fld>
            <a:endParaRPr lang="en-US" altLang="en-US" sz="1400"/>
          </a:p>
        </p:txBody>
      </p:sp>
      <p:sp>
        <p:nvSpPr>
          <p:cNvPr id="40963" name="Rectangle 2"/>
          <p:cNvSpPr>
            <a:spLocks noGrp="1" noChangeArrowheads="1"/>
          </p:cNvSpPr>
          <p:nvPr>
            <p:ph type="title"/>
          </p:nvPr>
        </p:nvSpPr>
        <p:spPr/>
        <p:txBody>
          <a:bodyPr/>
          <a:lstStyle/>
          <a:p>
            <a:pPr eaLnBrk="1" hangingPunct="1"/>
            <a:r>
              <a:rPr lang="en-US" altLang="en-US" smtClean="0"/>
              <a:t>Skin </a:t>
            </a:r>
          </a:p>
        </p:txBody>
      </p:sp>
      <p:sp>
        <p:nvSpPr>
          <p:cNvPr id="40964" name="Rectangle 3"/>
          <p:cNvSpPr>
            <a:spLocks noGrp="1" noChangeArrowheads="1"/>
          </p:cNvSpPr>
          <p:nvPr>
            <p:ph type="body" sz="half" idx="1"/>
          </p:nvPr>
        </p:nvSpPr>
        <p:spPr>
          <a:xfrm>
            <a:off x="533400" y="1752600"/>
            <a:ext cx="4267200" cy="4114800"/>
          </a:xfrm>
        </p:spPr>
        <p:txBody>
          <a:bodyPr/>
          <a:lstStyle/>
          <a:p>
            <a:pPr algn="l" rtl="0" eaLnBrk="1" hangingPunct="1"/>
            <a:r>
              <a:rPr lang="en-US" altLang="en-US" sz="2800" dirty="0" err="1" smtClean="0">
                <a:latin typeface="Constantia" pitchFamily="18" charset="0"/>
              </a:rPr>
              <a:t>Vernix</a:t>
            </a:r>
            <a:r>
              <a:rPr lang="en-US" altLang="en-US" sz="2800" dirty="0" smtClean="0">
                <a:latin typeface="Constantia" pitchFamily="18" charset="0"/>
              </a:rPr>
              <a:t> </a:t>
            </a:r>
            <a:r>
              <a:rPr lang="en-US" altLang="en-US" sz="2800" dirty="0" err="1" smtClean="0">
                <a:latin typeface="Constantia" pitchFamily="18" charset="0"/>
              </a:rPr>
              <a:t>casoesa</a:t>
            </a:r>
            <a:endParaRPr lang="en-US" altLang="en-US" sz="2800" dirty="0" smtClean="0">
              <a:latin typeface="Constantia" pitchFamily="18" charset="0"/>
            </a:endParaRPr>
          </a:p>
          <a:p>
            <a:pPr algn="l" rtl="0" eaLnBrk="1" hangingPunct="1"/>
            <a:r>
              <a:rPr lang="en-US" altLang="en-US" sz="2800" dirty="0" err="1" smtClean="0">
                <a:latin typeface="Constantia" pitchFamily="18" charset="0"/>
              </a:rPr>
              <a:t>Acrocyanosis</a:t>
            </a:r>
            <a:r>
              <a:rPr lang="en-US" altLang="en-US" sz="2800" dirty="0" smtClean="0">
                <a:latin typeface="Constantia" pitchFamily="18" charset="0"/>
              </a:rPr>
              <a:t>  (hand and feet are blue</a:t>
            </a:r>
            <a:endParaRPr lang="en-US" altLang="en-US" sz="2800" dirty="0" smtClean="0">
              <a:latin typeface="Constantia" pitchFamily="18" charset="0"/>
            </a:endParaRPr>
          </a:p>
          <a:p>
            <a:pPr algn="l" rtl="0" eaLnBrk="1" hangingPunct="1"/>
            <a:r>
              <a:rPr lang="en-US" altLang="en-US" sz="2800" dirty="0" smtClean="0">
                <a:latin typeface="Constantia" pitchFamily="18" charset="0"/>
              </a:rPr>
              <a:t>Lanugo</a:t>
            </a:r>
          </a:p>
          <a:p>
            <a:pPr algn="l" rtl="0" eaLnBrk="1" hangingPunct="1"/>
            <a:r>
              <a:rPr lang="en-US" altLang="en-US" sz="2800" dirty="0" smtClean="0">
                <a:latin typeface="Constantia" pitchFamily="18" charset="0"/>
              </a:rPr>
              <a:t>Bruising, </a:t>
            </a:r>
            <a:r>
              <a:rPr lang="en-US" altLang="en-US" sz="2800" dirty="0" err="1" smtClean="0">
                <a:latin typeface="Constantia" pitchFamily="18" charset="0"/>
              </a:rPr>
              <a:t>petechiae</a:t>
            </a:r>
            <a:r>
              <a:rPr lang="en-US" altLang="en-US" sz="2800" dirty="0" smtClean="0">
                <a:latin typeface="Constantia" pitchFamily="18" charset="0"/>
              </a:rPr>
              <a:t> from birthing</a:t>
            </a:r>
          </a:p>
          <a:p>
            <a:pPr algn="l" rtl="0" eaLnBrk="1" hangingPunct="1"/>
            <a:r>
              <a:rPr lang="en-US" altLang="en-US" sz="2800" dirty="0" smtClean="0">
                <a:latin typeface="Constantia" pitchFamily="18" charset="0"/>
              </a:rPr>
              <a:t>Mongolian spots—generally on back and buttocks</a:t>
            </a:r>
          </a:p>
          <a:p>
            <a:pPr algn="l" rtl="0" eaLnBrk="1" hangingPunct="1"/>
            <a:r>
              <a:rPr lang="en-US" altLang="en-US" sz="2800" dirty="0" err="1" smtClean="0">
                <a:latin typeface="Constantia" pitchFamily="18" charset="0"/>
              </a:rPr>
              <a:t>Milia</a:t>
            </a:r>
            <a:endParaRPr lang="en-US" altLang="en-US" sz="2800" dirty="0" smtClean="0">
              <a:latin typeface="Constantia" pitchFamily="18" charset="0"/>
            </a:endParaRPr>
          </a:p>
        </p:txBody>
      </p:sp>
      <p:pic>
        <p:nvPicPr>
          <p:cNvPr id="40965" name="Picture 7" descr="03_001"/>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a:xfrm>
            <a:off x="4684713" y="3429000"/>
            <a:ext cx="4459287" cy="2720975"/>
          </a:xfrm>
          <a:noFill/>
        </p:spPr>
      </p:pic>
      <p:pic>
        <p:nvPicPr>
          <p:cNvPr id="40966" name="Picture 10" descr="Example of Mongolian Spot"/>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953000" y="990600"/>
            <a:ext cx="33528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56527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342E0F6B-C71E-47B4-AEF4-A5BE1D28127D}" type="slidenum">
              <a:rPr lang="ar-SA" altLang="en-US" sz="1400"/>
              <a:pPr eaLnBrk="1" hangingPunct="1"/>
              <a:t>22</a:t>
            </a:fld>
            <a:endParaRPr lang="en-US" altLang="en-US" sz="1400"/>
          </a:p>
        </p:txBody>
      </p:sp>
      <p:pic>
        <p:nvPicPr>
          <p:cNvPr id="41987" name="Picture 2" descr="Milia"/>
          <p:cNvPicPr>
            <a:picLocks noChangeAspect="1" noChangeArrowheads="1"/>
          </p:cNvPicPr>
          <p:nvPr/>
        </p:nvPicPr>
        <p:blipFill>
          <a:blip r:embed="rId3" cstate="print">
            <a:extLst>
              <a:ext uri="{28A0092B-C50C-407E-A947-70E740481C1C}">
                <a14:useLocalDpi xmlns="" xmlns:a14="http://schemas.microsoft.com/office/drawing/2010/main" val="0"/>
              </a:ext>
            </a:extLst>
          </a:blip>
          <a:srcRect t="1334" b="17334"/>
          <a:stretch>
            <a:fillRect/>
          </a:stretch>
        </p:blipFill>
        <p:spPr bwMode="auto">
          <a:xfrm>
            <a:off x="5156200" y="2590800"/>
            <a:ext cx="3833813"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8" name="Rectangle 3"/>
          <p:cNvSpPr>
            <a:spLocks noGrp="1" noChangeArrowheads="1"/>
          </p:cNvSpPr>
          <p:nvPr>
            <p:ph type="title"/>
          </p:nvPr>
        </p:nvSpPr>
        <p:spPr/>
        <p:txBody>
          <a:bodyPr/>
          <a:lstStyle/>
          <a:p>
            <a:pPr eaLnBrk="1" hangingPunct="1"/>
            <a:r>
              <a:rPr lang="en-US" altLang="en-US" smtClean="0"/>
              <a:t>Milia</a:t>
            </a:r>
          </a:p>
        </p:txBody>
      </p:sp>
      <p:sp>
        <p:nvSpPr>
          <p:cNvPr id="41989" name="Rectangle 4"/>
          <p:cNvSpPr>
            <a:spLocks noGrp="1" noChangeArrowheads="1"/>
          </p:cNvSpPr>
          <p:nvPr>
            <p:ph type="body" idx="1"/>
          </p:nvPr>
        </p:nvSpPr>
        <p:spPr>
          <a:xfrm>
            <a:off x="1182688" y="2017713"/>
            <a:ext cx="3244850" cy="4114800"/>
          </a:xfrm>
        </p:spPr>
        <p:txBody>
          <a:bodyPr/>
          <a:lstStyle/>
          <a:p>
            <a:pPr algn="l" rtl="0" eaLnBrk="1" hangingPunct="1">
              <a:spcAft>
                <a:spcPct val="25000"/>
              </a:spcAft>
            </a:pPr>
            <a:r>
              <a:rPr lang="en-US" altLang="en-US" sz="3000" dirty="0" smtClean="0">
                <a:latin typeface="Constantia" pitchFamily="18" charset="0"/>
              </a:rPr>
              <a:t>Small, whitish-yellow papules found close to the skin surface</a:t>
            </a:r>
          </a:p>
          <a:p>
            <a:pPr algn="l" rtl="0" eaLnBrk="1" hangingPunct="1">
              <a:spcAft>
                <a:spcPct val="25000"/>
              </a:spcAft>
            </a:pPr>
            <a:r>
              <a:rPr lang="en-US" altLang="en-US" sz="3000" dirty="0" smtClean="0">
                <a:latin typeface="Constantia" pitchFamily="18" charset="0"/>
              </a:rPr>
              <a:t>Particularly common around eyes and </a:t>
            </a:r>
            <a:r>
              <a:rPr lang="en-US" altLang="en-US" sz="3000" dirty="0" err="1" smtClean="0">
                <a:latin typeface="Constantia" pitchFamily="18" charset="0"/>
              </a:rPr>
              <a:t>midface</a:t>
            </a:r>
            <a:endParaRPr lang="en-US" altLang="en-US" sz="3000" dirty="0" smtClean="0">
              <a:latin typeface="Constantia" pitchFamily="18" charset="0"/>
            </a:endParaRPr>
          </a:p>
        </p:txBody>
      </p:sp>
    </p:spTree>
    <p:extLst>
      <p:ext uri="{BB962C8B-B14F-4D97-AF65-F5344CB8AC3E}">
        <p14:creationId xmlns="" xmlns:p14="http://schemas.microsoft.com/office/powerpoint/2010/main" val="3373038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E2251EC7-8B43-4781-979D-10B531F04792}" type="slidenum">
              <a:rPr lang="ar-SA" altLang="en-US" sz="1400"/>
              <a:pPr eaLnBrk="1" hangingPunct="1"/>
              <a:t>23</a:t>
            </a:fld>
            <a:endParaRPr lang="en-US" altLang="en-US" sz="1400"/>
          </a:p>
        </p:txBody>
      </p:sp>
      <p:pic>
        <p:nvPicPr>
          <p:cNvPr id="44035" name="Picture 5" descr="0702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6800" y="685800"/>
            <a:ext cx="3133725" cy="2354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036" name="Picture 6" descr="Hemangioma Treatmen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47800" y="3657600"/>
            <a:ext cx="2819400" cy="2271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7" name="Rectangle 7"/>
          <p:cNvSpPr>
            <a:spLocks noChangeArrowheads="1"/>
          </p:cNvSpPr>
          <p:nvPr/>
        </p:nvSpPr>
        <p:spPr bwMode="auto">
          <a:xfrm>
            <a:off x="685800" y="3200400"/>
            <a:ext cx="36845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r>
              <a:rPr lang="en-US" altLang="en-US"/>
              <a:t>Strawberry mark</a:t>
            </a:r>
            <a:r>
              <a:rPr lang="en-US" altLang="en-US">
                <a:latin typeface="Times New Roman" pitchFamily="18" charset="0"/>
              </a:rPr>
              <a:t>—</a:t>
            </a:r>
            <a:r>
              <a:rPr lang="en-US" altLang="en-US"/>
              <a:t>nevous</a:t>
            </a:r>
            <a:endParaRPr lang="en-GB" altLang="en-US"/>
          </a:p>
        </p:txBody>
      </p:sp>
      <p:sp>
        <p:nvSpPr>
          <p:cNvPr id="44038" name="Rectangle 8"/>
          <p:cNvSpPr>
            <a:spLocks noChangeArrowheads="1"/>
          </p:cNvSpPr>
          <p:nvPr/>
        </p:nvSpPr>
        <p:spPr bwMode="auto">
          <a:xfrm>
            <a:off x="838200" y="6019800"/>
            <a:ext cx="36925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r>
              <a:rPr lang="en-US" altLang="en-US"/>
              <a:t>Vasculosus</a:t>
            </a:r>
            <a:r>
              <a:rPr lang="en-US" altLang="en-US">
                <a:latin typeface="Times New Roman" pitchFamily="18" charset="0"/>
              </a:rPr>
              <a:t>—</a:t>
            </a:r>
            <a:r>
              <a:rPr lang="en-US" altLang="en-US"/>
              <a:t>hemangioma</a:t>
            </a:r>
            <a:endParaRPr lang="en-GB" altLang="en-US"/>
          </a:p>
        </p:txBody>
      </p:sp>
      <p:sp>
        <p:nvSpPr>
          <p:cNvPr id="44039" name="Rectangle 9"/>
          <p:cNvSpPr>
            <a:spLocks noChangeArrowheads="1"/>
          </p:cNvSpPr>
          <p:nvPr/>
        </p:nvSpPr>
        <p:spPr bwMode="auto">
          <a:xfrm>
            <a:off x="5715000" y="6172200"/>
            <a:ext cx="26146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r>
              <a:rPr lang="en-US" altLang="en-US"/>
              <a:t>Erythema toxicum</a:t>
            </a:r>
            <a:endParaRPr lang="en-GB" altLang="en-US"/>
          </a:p>
        </p:txBody>
      </p:sp>
      <p:pic>
        <p:nvPicPr>
          <p:cNvPr id="44040" name="Picture 10" descr="219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410200" y="3657600"/>
            <a:ext cx="33528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041" name="Picture 12" descr="230px-Capillary_haemangioma">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334000" y="685800"/>
            <a:ext cx="335280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42" name="Rectangle 13"/>
          <p:cNvSpPr>
            <a:spLocks noChangeArrowheads="1"/>
          </p:cNvSpPr>
          <p:nvPr/>
        </p:nvSpPr>
        <p:spPr bwMode="auto">
          <a:xfrm>
            <a:off x="5257800" y="3048000"/>
            <a:ext cx="36925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r>
              <a:rPr lang="en-US" altLang="en-US"/>
              <a:t>Vasculosus</a:t>
            </a:r>
            <a:r>
              <a:rPr lang="en-US" altLang="en-US">
                <a:latin typeface="Times New Roman" pitchFamily="18" charset="0"/>
              </a:rPr>
              <a:t>—</a:t>
            </a:r>
            <a:r>
              <a:rPr lang="en-US" altLang="en-US"/>
              <a:t>hemangioma</a:t>
            </a:r>
            <a:endParaRPr lang="en-GB" altLang="en-US"/>
          </a:p>
        </p:txBody>
      </p:sp>
    </p:spTree>
    <p:extLst>
      <p:ext uri="{BB962C8B-B14F-4D97-AF65-F5344CB8AC3E}">
        <p14:creationId xmlns="" xmlns:p14="http://schemas.microsoft.com/office/powerpoint/2010/main" val="2236408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FD456AB1-A14E-4D61-BD1F-51CEFDF98375}" type="slidenum">
              <a:rPr lang="ar-SA" altLang="en-US" sz="1400"/>
              <a:pPr eaLnBrk="1" hangingPunct="1"/>
              <a:t>24</a:t>
            </a:fld>
            <a:endParaRPr lang="en-US" altLang="en-US" sz="1400"/>
          </a:p>
        </p:txBody>
      </p:sp>
      <p:sp>
        <p:nvSpPr>
          <p:cNvPr id="46083" name="Rectangle 2"/>
          <p:cNvSpPr>
            <a:spLocks noGrp="1" noChangeArrowheads="1"/>
          </p:cNvSpPr>
          <p:nvPr>
            <p:ph type="body" idx="1"/>
          </p:nvPr>
        </p:nvSpPr>
        <p:spPr>
          <a:xfrm>
            <a:off x="304800" y="1676400"/>
            <a:ext cx="8610600" cy="4953000"/>
          </a:xfrm>
        </p:spPr>
        <p:txBody>
          <a:bodyPr/>
          <a:lstStyle/>
          <a:p>
            <a:pPr>
              <a:lnSpc>
                <a:spcPct val="90000"/>
              </a:lnSpc>
              <a:buFont typeface="Wingdings" panose="05000000000000000000" pitchFamily="2" charset="2"/>
              <a:buChar char="q"/>
            </a:pPr>
            <a:r>
              <a:rPr lang="en-US" altLang="en-US" sz="2400" dirty="0" err="1">
                <a:latin typeface="Constantia" panose="02030602050306030303" pitchFamily="18" charset="0"/>
                <a:cs typeface="Times New Roman" pitchFamily="18" charset="0"/>
              </a:rPr>
              <a:t>Hgb</a:t>
            </a:r>
            <a:r>
              <a:rPr lang="en-US" altLang="en-US" sz="2400" dirty="0">
                <a:latin typeface="Constantia" panose="02030602050306030303" pitchFamily="18" charset="0"/>
                <a:cs typeface="Times New Roman" pitchFamily="18" charset="0"/>
              </a:rPr>
              <a:t> 14-24 g/dl</a:t>
            </a:r>
          </a:p>
          <a:p>
            <a:pPr>
              <a:lnSpc>
                <a:spcPct val="90000"/>
              </a:lnSpc>
              <a:buFont typeface="Wingdings" panose="05000000000000000000" pitchFamily="2" charset="2"/>
              <a:buChar char="q"/>
            </a:pPr>
            <a:r>
              <a:rPr lang="en-US" altLang="en-US" sz="2400" dirty="0">
                <a:latin typeface="Constantia" panose="02030602050306030303" pitchFamily="18" charset="0"/>
                <a:cs typeface="Times New Roman" pitchFamily="18" charset="0"/>
              </a:rPr>
              <a:t> Blood coagulation: born with long coagulation time (lower level of </a:t>
            </a:r>
            <a:r>
              <a:rPr lang="en-US" altLang="en-US" sz="2400" dirty="0" err="1">
                <a:latin typeface="Constantia" panose="02030602050306030303" pitchFamily="18" charset="0"/>
                <a:cs typeface="Times New Roman" pitchFamily="18" charset="0"/>
              </a:rPr>
              <a:t>vit</a:t>
            </a:r>
            <a:r>
              <a:rPr lang="en-US" altLang="en-US" sz="2400" dirty="0">
                <a:latin typeface="Constantia" panose="02030602050306030303" pitchFamily="18" charset="0"/>
                <a:cs typeface="Times New Roman" pitchFamily="18" charset="0"/>
              </a:rPr>
              <a:t>. </a:t>
            </a:r>
            <a:r>
              <a:rPr lang="en-US" altLang="en-US" sz="2400" dirty="0" smtClean="0">
                <a:latin typeface="Constantia" panose="02030602050306030303" pitchFamily="18" charset="0"/>
                <a:cs typeface="Times New Roman" pitchFamily="18" charset="0"/>
              </a:rPr>
              <a:t>K due to lack of Bacteria in the gut). </a:t>
            </a:r>
            <a:endParaRPr lang="en-US" altLang="en-US" sz="2400" dirty="0">
              <a:latin typeface="Constantia" panose="02030602050306030303" pitchFamily="18" charset="0"/>
              <a:cs typeface="Times New Roman" pitchFamily="18" charset="0"/>
            </a:endParaRPr>
          </a:p>
          <a:p>
            <a:pPr>
              <a:lnSpc>
                <a:spcPct val="90000"/>
              </a:lnSpc>
              <a:buFont typeface="Wingdings" panose="05000000000000000000" pitchFamily="2" charset="2"/>
              <a:buChar char="q"/>
            </a:pPr>
            <a:r>
              <a:rPr lang="en-US" altLang="en-US" sz="2400" dirty="0">
                <a:latin typeface="Constantia" panose="02030602050306030303" pitchFamily="18" charset="0"/>
                <a:cs typeface="Times New Roman" pitchFamily="18" charset="0"/>
              </a:rPr>
              <a:t>Baby learns to coordinate breathing, sucking and swallowing</a:t>
            </a:r>
          </a:p>
          <a:p>
            <a:pPr>
              <a:lnSpc>
                <a:spcPct val="90000"/>
              </a:lnSpc>
              <a:buFont typeface="Wingdings" panose="05000000000000000000" pitchFamily="2" charset="2"/>
              <a:buChar char="q"/>
            </a:pPr>
            <a:r>
              <a:rPr lang="en-US" altLang="en-US" sz="2400" dirty="0" smtClean="0">
                <a:latin typeface="Constantia" panose="02030602050306030303" pitchFamily="18" charset="0"/>
                <a:cs typeface="Times New Roman" pitchFamily="18" charset="0"/>
              </a:rPr>
              <a:t> Digestion-simple </a:t>
            </a:r>
            <a:r>
              <a:rPr lang="en-US" altLang="en-US" sz="2400" dirty="0">
                <a:latin typeface="Constantia" panose="02030602050306030303" pitchFamily="18" charset="0"/>
                <a:cs typeface="Times New Roman" pitchFamily="18" charset="0"/>
              </a:rPr>
              <a:t>CHO and protein. (Starches and fats are not easily digested at this time)</a:t>
            </a:r>
          </a:p>
          <a:p>
            <a:pPr>
              <a:lnSpc>
                <a:spcPct val="90000"/>
              </a:lnSpc>
              <a:buFont typeface="Wingdings" panose="05000000000000000000" pitchFamily="2" charset="2"/>
              <a:buChar char="q"/>
            </a:pPr>
            <a:r>
              <a:rPr lang="en-US" altLang="en-US" sz="2400" dirty="0">
                <a:latin typeface="Constantia" panose="02030602050306030303" pitchFamily="18" charset="0"/>
                <a:cs typeface="Times New Roman" pitchFamily="18" charset="0"/>
              </a:rPr>
              <a:t>Feeding varies—cues hand to mouth movement and sucking fingers intensify when hungry</a:t>
            </a:r>
          </a:p>
          <a:p>
            <a:pPr>
              <a:lnSpc>
                <a:spcPct val="90000"/>
              </a:lnSpc>
              <a:buFont typeface="Wingdings" panose="05000000000000000000" pitchFamily="2" charset="2"/>
              <a:buChar char="q"/>
            </a:pPr>
            <a:r>
              <a:rPr lang="en-US" altLang="en-US" sz="2400" dirty="0">
                <a:latin typeface="Constantia" panose="02030602050306030303" pitchFamily="18" charset="0"/>
                <a:cs typeface="Times New Roman" pitchFamily="18" charset="0"/>
              </a:rPr>
              <a:t>Prevent regurgitation by not overfeeding, frequent burping and positioning the head slightly </a:t>
            </a:r>
            <a:r>
              <a:rPr lang="en-US" altLang="en-US" sz="2400" dirty="0" smtClean="0">
                <a:latin typeface="Constantia" panose="02030602050306030303" pitchFamily="18" charset="0"/>
                <a:cs typeface="Times New Roman" pitchFamily="18" charset="0"/>
              </a:rPr>
              <a:t>elevated</a:t>
            </a:r>
          </a:p>
          <a:p>
            <a:r>
              <a:rPr lang="en-US" altLang="en-US" sz="2400" dirty="0">
                <a:latin typeface="Constantia" panose="02030602050306030303" pitchFamily="18" charset="0"/>
                <a:cs typeface="Times New Roman" pitchFamily="18" charset="0"/>
              </a:rPr>
              <a:t>Stool—meconium—greenish black</a:t>
            </a:r>
          </a:p>
          <a:p>
            <a:r>
              <a:rPr lang="en-US" altLang="en-US" sz="2400" dirty="0">
                <a:latin typeface="Constantia" panose="02030602050306030303" pitchFamily="18" charset="0"/>
                <a:cs typeface="Times New Roman" pitchFamily="18" charset="0"/>
              </a:rPr>
              <a:t>Stools change and the stooling pattern change indicates good bowel functioning</a:t>
            </a:r>
          </a:p>
          <a:p>
            <a:pPr>
              <a:lnSpc>
                <a:spcPct val="90000"/>
              </a:lnSpc>
              <a:buFont typeface="Wingdings" panose="05000000000000000000" pitchFamily="2" charset="2"/>
              <a:buChar char="q"/>
            </a:pPr>
            <a:endParaRPr lang="en-US" altLang="en-US" sz="2700" dirty="0">
              <a:latin typeface="Constantia" panose="02030602050306030303" pitchFamily="18" charset="0"/>
              <a:cs typeface="Times New Roman" pitchFamily="18" charset="0"/>
            </a:endParaRPr>
          </a:p>
          <a:p>
            <a:pPr lvl="1" algn="l" rtl="0" eaLnBrk="1" hangingPunct="1">
              <a:lnSpc>
                <a:spcPct val="90000"/>
              </a:lnSpc>
            </a:pPr>
            <a:endParaRPr lang="en-US" altLang="en-US" sz="2400" dirty="0" smtClean="0"/>
          </a:p>
        </p:txBody>
      </p:sp>
      <p:sp>
        <p:nvSpPr>
          <p:cNvPr id="46084" name="Rectangle 3"/>
          <p:cNvSpPr>
            <a:spLocks noGrp="1" noChangeArrowheads="1"/>
          </p:cNvSpPr>
          <p:nvPr>
            <p:ph type="title"/>
          </p:nvPr>
        </p:nvSpPr>
        <p:spPr>
          <a:xfrm>
            <a:off x="1350963" y="304800"/>
            <a:ext cx="7793037" cy="1143000"/>
          </a:xfrm>
        </p:spPr>
        <p:txBody>
          <a:bodyPr/>
          <a:lstStyle/>
          <a:p>
            <a:pPr eaLnBrk="1" hangingPunct="1"/>
            <a:r>
              <a:rPr lang="en-US" altLang="en-US" dirty="0" smtClean="0">
                <a:ea typeface="Arial Unicode MS" pitchFamily="34" charset="-128"/>
                <a:cs typeface="Tahoma" pitchFamily="34" charset="0"/>
              </a:rPr>
              <a:t>Circulatory, </a:t>
            </a:r>
            <a:r>
              <a:rPr lang="en-US" altLang="en-US" dirty="0" err="1" smtClean="0">
                <a:ea typeface="Arial Unicode MS" pitchFamily="34" charset="-128"/>
                <a:cs typeface="Tahoma" pitchFamily="34" charset="0"/>
              </a:rPr>
              <a:t>hemopoietic</a:t>
            </a:r>
            <a:r>
              <a:rPr lang="en-US" altLang="en-US" dirty="0" smtClean="0">
                <a:ea typeface="Arial Unicode MS" pitchFamily="34" charset="-128"/>
                <a:cs typeface="Tahoma" pitchFamily="34" charset="0"/>
              </a:rPr>
              <a:t> &amp; GI </a:t>
            </a:r>
          </a:p>
        </p:txBody>
      </p:sp>
    </p:spTree>
    <p:extLst>
      <p:ext uri="{BB962C8B-B14F-4D97-AF65-F5344CB8AC3E}">
        <p14:creationId xmlns="" xmlns:p14="http://schemas.microsoft.com/office/powerpoint/2010/main" val="2829449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05DF3C94-5E37-458B-98FE-A3469F2BC201}" type="slidenum">
              <a:rPr lang="ar-SA" altLang="en-US" sz="1400"/>
              <a:pPr eaLnBrk="1" hangingPunct="1"/>
              <a:t>25</a:t>
            </a:fld>
            <a:endParaRPr lang="en-US" altLang="en-US" sz="1400"/>
          </a:p>
        </p:txBody>
      </p:sp>
      <p:sp>
        <p:nvSpPr>
          <p:cNvPr id="49155" name="Rectangle 2"/>
          <p:cNvSpPr>
            <a:spLocks noGrp="1" noChangeArrowheads="1"/>
          </p:cNvSpPr>
          <p:nvPr>
            <p:ph type="body" idx="1"/>
          </p:nvPr>
        </p:nvSpPr>
        <p:spPr>
          <a:xfrm>
            <a:off x="533400" y="1600200"/>
            <a:ext cx="7924800" cy="4800600"/>
          </a:xfrm>
        </p:spPr>
        <p:txBody>
          <a:bodyPr/>
          <a:lstStyle/>
          <a:p>
            <a:pPr algn="l" rtl="0" eaLnBrk="1" hangingPunct="1"/>
            <a:r>
              <a:rPr lang="en-US" altLang="en-US" sz="2800" dirty="0" smtClean="0">
                <a:latin typeface="Constantia" pitchFamily="18" charset="0"/>
              </a:rPr>
              <a:t>Passive immunity from mom</a:t>
            </a:r>
          </a:p>
          <a:p>
            <a:pPr algn="l" rtl="0" eaLnBrk="1" hangingPunct="1"/>
            <a:r>
              <a:rPr lang="en-US" altLang="en-US" sz="2800" dirty="0" smtClean="0">
                <a:latin typeface="Constantia" pitchFamily="18" charset="0"/>
              </a:rPr>
              <a:t>Immunoglobulins gradually develop</a:t>
            </a:r>
          </a:p>
          <a:p>
            <a:r>
              <a:rPr lang="en-US" altLang="en-US" sz="2800" dirty="0" smtClean="0">
                <a:latin typeface="Constantia" pitchFamily="18" charset="0"/>
              </a:rPr>
              <a:t> </a:t>
            </a:r>
            <a:r>
              <a:rPr lang="en-US" altLang="en-US" sz="2800" dirty="0">
                <a:latin typeface="Constantia" pitchFamily="18" charset="0"/>
              </a:rPr>
              <a:t>Should void in first 24 hour</a:t>
            </a:r>
          </a:p>
          <a:p>
            <a:r>
              <a:rPr lang="en-US" altLang="en-US" sz="2800" dirty="0">
                <a:latin typeface="Constantia" pitchFamily="18" charset="0"/>
              </a:rPr>
              <a:t>Frequency depends on intake</a:t>
            </a:r>
          </a:p>
          <a:p>
            <a:r>
              <a:rPr lang="en-US" altLang="en-US" sz="2800" dirty="0">
                <a:latin typeface="Constantia" pitchFamily="18" charset="0"/>
              </a:rPr>
              <a:t>Not able to concentrate urine</a:t>
            </a:r>
          </a:p>
          <a:p>
            <a:pPr algn="l" rtl="0" eaLnBrk="1" hangingPunct="1"/>
            <a:endParaRPr lang="en-US" altLang="en-US" sz="2800" dirty="0" smtClean="0">
              <a:latin typeface="Arial" pitchFamily="34" charset="0"/>
            </a:endParaRPr>
          </a:p>
        </p:txBody>
      </p:sp>
      <p:sp>
        <p:nvSpPr>
          <p:cNvPr id="49156" name="Rectangle 3"/>
          <p:cNvSpPr>
            <a:spLocks noGrp="1" noChangeArrowheads="1"/>
          </p:cNvSpPr>
          <p:nvPr>
            <p:ph type="title"/>
          </p:nvPr>
        </p:nvSpPr>
        <p:spPr/>
        <p:txBody>
          <a:bodyPr/>
          <a:lstStyle/>
          <a:p>
            <a:pPr eaLnBrk="1" hangingPunct="1"/>
            <a:r>
              <a:rPr lang="en-US" altLang="en-US" dirty="0" smtClean="0"/>
              <a:t>Immune system &amp; Renal</a:t>
            </a:r>
          </a:p>
        </p:txBody>
      </p:sp>
    </p:spTree>
    <p:extLst>
      <p:ext uri="{BB962C8B-B14F-4D97-AF65-F5344CB8AC3E}">
        <p14:creationId xmlns="" xmlns:p14="http://schemas.microsoft.com/office/powerpoint/2010/main" val="3395808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EC8F96F0-7232-4D00-BCF8-BE7B5CDDE634}" type="slidenum">
              <a:rPr lang="ar-SA" altLang="en-US" sz="1400"/>
              <a:pPr eaLnBrk="1" hangingPunct="1"/>
              <a:t>26</a:t>
            </a:fld>
            <a:endParaRPr lang="en-US" altLang="en-US" sz="1400"/>
          </a:p>
        </p:txBody>
      </p:sp>
      <p:sp>
        <p:nvSpPr>
          <p:cNvPr id="51203" name="Rectangle 2"/>
          <p:cNvSpPr>
            <a:spLocks noGrp="1" noChangeArrowheads="1"/>
          </p:cNvSpPr>
          <p:nvPr>
            <p:ph type="title"/>
          </p:nvPr>
        </p:nvSpPr>
        <p:spPr/>
        <p:txBody>
          <a:bodyPr/>
          <a:lstStyle/>
          <a:p>
            <a:pPr eaLnBrk="1" hangingPunct="1"/>
            <a:r>
              <a:rPr lang="en-US" altLang="en-US" smtClean="0"/>
              <a:t>Hepatic system</a:t>
            </a:r>
          </a:p>
        </p:txBody>
      </p:sp>
      <p:sp>
        <p:nvSpPr>
          <p:cNvPr id="51204" name="Rectangle 3"/>
          <p:cNvSpPr>
            <a:spLocks noGrp="1" noChangeArrowheads="1"/>
          </p:cNvSpPr>
          <p:nvPr>
            <p:ph type="body" idx="1"/>
          </p:nvPr>
        </p:nvSpPr>
        <p:spPr/>
        <p:txBody>
          <a:bodyPr/>
          <a:lstStyle/>
          <a:p>
            <a:pPr algn="l" rtl="0" eaLnBrk="1" hangingPunct="1"/>
            <a:r>
              <a:rPr lang="en-US" altLang="en-US" sz="2800" dirty="0" smtClean="0">
                <a:latin typeface="Constantia" pitchFamily="18" charset="0"/>
              </a:rPr>
              <a:t>Iron storage</a:t>
            </a:r>
          </a:p>
          <a:p>
            <a:pPr algn="l" rtl="0" eaLnBrk="1" hangingPunct="1"/>
            <a:r>
              <a:rPr lang="en-US" altLang="en-US" sz="2800" dirty="0" smtClean="0">
                <a:latin typeface="Constantia" pitchFamily="18" charset="0"/>
              </a:rPr>
              <a:t>Conjugation of bilirubin—function not well developed at </a:t>
            </a:r>
            <a:r>
              <a:rPr lang="en-US" altLang="en-US" sz="2800" dirty="0" smtClean="0">
                <a:latin typeface="Constantia" pitchFamily="18" charset="0"/>
              </a:rPr>
              <a:t>birth</a:t>
            </a:r>
            <a:endParaRPr lang="en-US" altLang="en-US" sz="2800" dirty="0" smtClean="0">
              <a:latin typeface="Constantia" pitchFamily="18" charset="0"/>
            </a:endParaRPr>
          </a:p>
          <a:p>
            <a:pPr algn="l" rtl="0" eaLnBrk="1" hangingPunct="1"/>
            <a:r>
              <a:rPr lang="en-US" altLang="en-US" sz="2800" dirty="0" smtClean="0">
                <a:latin typeface="Constantia" pitchFamily="18" charset="0"/>
              </a:rPr>
              <a:t>Physiologic jaundice—after 24 </a:t>
            </a:r>
            <a:r>
              <a:rPr lang="en-US" altLang="en-US" sz="2800" dirty="0" smtClean="0">
                <a:latin typeface="Constantia" pitchFamily="18" charset="0"/>
              </a:rPr>
              <a:t> </a:t>
            </a:r>
            <a:endParaRPr lang="en-US" altLang="en-US" sz="2800" dirty="0" smtClean="0">
              <a:latin typeface="Constantia" pitchFamily="18" charset="0"/>
            </a:endParaRPr>
          </a:p>
          <a:p>
            <a:pPr algn="l" rtl="0" eaLnBrk="1" hangingPunct="1"/>
            <a:r>
              <a:rPr lang="en-US" altLang="en-US" sz="2800" dirty="0" smtClean="0">
                <a:latin typeface="Constantia" pitchFamily="18" charset="0"/>
              </a:rPr>
              <a:t>Pathologic jaundice—before 24 hours</a:t>
            </a:r>
          </a:p>
          <a:p>
            <a:pPr algn="l" rtl="0" eaLnBrk="1" hangingPunct="1"/>
            <a:r>
              <a:rPr lang="en-US" altLang="en-US" sz="2800" dirty="0" smtClean="0"/>
              <a:t> </a:t>
            </a:r>
            <a:endParaRPr lang="en-US" altLang="en-US" sz="2800" dirty="0" smtClean="0"/>
          </a:p>
          <a:p>
            <a:pPr algn="l" rtl="0" eaLnBrk="1" hangingPunct="1"/>
            <a:endParaRPr lang="en-US" altLang="en-US" sz="2800" dirty="0" smtClean="0"/>
          </a:p>
        </p:txBody>
      </p:sp>
    </p:spTree>
    <p:extLst>
      <p:ext uri="{BB962C8B-B14F-4D97-AF65-F5344CB8AC3E}">
        <p14:creationId xmlns="" xmlns:p14="http://schemas.microsoft.com/office/powerpoint/2010/main" val="1097628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2E3B70FF-DA7A-4927-AD84-7053EF757ED8}" type="slidenum">
              <a:rPr lang="ar-SA" altLang="en-US" sz="1400"/>
              <a:pPr eaLnBrk="1" hangingPunct="1"/>
              <a:t>27</a:t>
            </a:fld>
            <a:endParaRPr lang="en-US" altLang="en-US" sz="1400"/>
          </a:p>
        </p:txBody>
      </p:sp>
      <p:sp>
        <p:nvSpPr>
          <p:cNvPr id="53252" name="Rectangle 2"/>
          <p:cNvSpPr>
            <a:spLocks noGrp="1" noChangeArrowheads="1"/>
          </p:cNvSpPr>
          <p:nvPr>
            <p:ph type="body" idx="1"/>
          </p:nvPr>
        </p:nvSpPr>
        <p:spPr>
          <a:xfrm>
            <a:off x="304800" y="1981200"/>
            <a:ext cx="8001000" cy="4648200"/>
          </a:xfrm>
        </p:spPr>
        <p:txBody>
          <a:bodyPr/>
          <a:lstStyle/>
          <a:p>
            <a:pPr eaLnBrk="1" hangingPunct="1">
              <a:lnSpc>
                <a:spcPct val="90000"/>
              </a:lnSpc>
            </a:pPr>
            <a:r>
              <a:rPr lang="en-US" altLang="en-US" sz="2800" dirty="0">
                <a:latin typeface="Constantia" pitchFamily="18" charset="0"/>
              </a:rPr>
              <a:t>Newborn makes twitching movements of extremities without stimuli because of the immaturity of the nervous system. A number of reflexes can be tested in newborn</a:t>
            </a:r>
          </a:p>
          <a:p>
            <a:pPr eaLnBrk="1" hangingPunct="1">
              <a:lnSpc>
                <a:spcPct val="90000"/>
              </a:lnSpc>
            </a:pPr>
            <a:endParaRPr lang="en-US" altLang="en-US" sz="2800" dirty="0">
              <a:latin typeface="Constantia" pitchFamily="18" charset="0"/>
            </a:endParaRPr>
          </a:p>
          <a:p>
            <a:pPr eaLnBrk="1" hangingPunct="1">
              <a:lnSpc>
                <a:spcPct val="90000"/>
              </a:lnSpc>
            </a:pPr>
            <a:r>
              <a:rPr lang="en-US" altLang="en-US" sz="2800" dirty="0">
                <a:latin typeface="Constantia" pitchFamily="18" charset="0"/>
              </a:rPr>
              <a:t>Neurological Assessment:  </a:t>
            </a:r>
          </a:p>
          <a:p>
            <a:pPr lvl="1" eaLnBrk="1" hangingPunct="1">
              <a:lnSpc>
                <a:spcPct val="90000"/>
              </a:lnSpc>
            </a:pPr>
            <a:r>
              <a:rPr lang="en-US" altLang="en-US" dirty="0">
                <a:latin typeface="Constantia" pitchFamily="18" charset="0"/>
              </a:rPr>
              <a:t>observing infant’s movement (latch and suck at the breast, cry , sleep, wake all suggest brain functioning) and response to environment. </a:t>
            </a:r>
          </a:p>
          <a:p>
            <a:pPr lvl="1" eaLnBrk="1" hangingPunct="1">
              <a:lnSpc>
                <a:spcPct val="90000"/>
              </a:lnSpc>
            </a:pPr>
            <a:r>
              <a:rPr lang="en-US" altLang="en-US" dirty="0">
                <a:latin typeface="Constantia" pitchFamily="18" charset="0"/>
              </a:rPr>
              <a:t>Brain functioning is greatly affected by maturity </a:t>
            </a:r>
            <a:endParaRPr lang="en-US" altLang="en-US" b="1" dirty="0">
              <a:latin typeface="Constantia" pitchFamily="18" charset="0"/>
            </a:endParaRPr>
          </a:p>
          <a:p>
            <a:pPr algn="l" rtl="0" eaLnBrk="1" hangingPunct="1">
              <a:lnSpc>
                <a:spcPct val="80000"/>
              </a:lnSpc>
            </a:pPr>
            <a:endParaRPr lang="en-US" altLang="en-US" sz="2800" dirty="0" smtClean="0">
              <a:latin typeface="Constantia" panose="02030602050306030303" pitchFamily="18" charset="0"/>
            </a:endParaRPr>
          </a:p>
        </p:txBody>
      </p:sp>
      <p:sp>
        <p:nvSpPr>
          <p:cNvPr id="53253" name="Rectangle 4"/>
          <p:cNvSpPr>
            <a:spLocks noGrp="1" noChangeArrowheads="1"/>
          </p:cNvSpPr>
          <p:nvPr>
            <p:ph type="title"/>
          </p:nvPr>
        </p:nvSpPr>
        <p:spPr>
          <a:xfrm>
            <a:off x="1350963" y="457200"/>
            <a:ext cx="7793037" cy="1143000"/>
          </a:xfrm>
        </p:spPr>
        <p:txBody>
          <a:bodyPr/>
          <a:lstStyle/>
          <a:p>
            <a:pPr eaLnBrk="1" hangingPunct="1"/>
            <a:r>
              <a:rPr lang="en-US" altLang="en-US" smtClean="0"/>
              <a:t>Neuromuscular system</a:t>
            </a:r>
          </a:p>
        </p:txBody>
      </p:sp>
    </p:spTree>
    <p:extLst>
      <p:ext uri="{BB962C8B-B14F-4D97-AF65-F5344CB8AC3E}">
        <p14:creationId xmlns="" xmlns:p14="http://schemas.microsoft.com/office/powerpoint/2010/main" val="776068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2E3B70FF-DA7A-4927-AD84-7053EF757ED8}" type="slidenum">
              <a:rPr lang="ar-SA" altLang="en-US" sz="1400"/>
              <a:pPr eaLnBrk="1" hangingPunct="1"/>
              <a:t>28</a:t>
            </a:fld>
            <a:endParaRPr lang="en-US" altLang="en-US" sz="1400"/>
          </a:p>
        </p:txBody>
      </p:sp>
      <p:sp>
        <p:nvSpPr>
          <p:cNvPr id="53252" name="Rectangle 2"/>
          <p:cNvSpPr>
            <a:spLocks noGrp="1" noChangeArrowheads="1"/>
          </p:cNvSpPr>
          <p:nvPr>
            <p:ph type="body" idx="1"/>
          </p:nvPr>
        </p:nvSpPr>
        <p:spPr>
          <a:xfrm>
            <a:off x="304800" y="1981200"/>
            <a:ext cx="8001000" cy="4648200"/>
          </a:xfrm>
        </p:spPr>
        <p:txBody>
          <a:bodyPr/>
          <a:lstStyle/>
          <a:p>
            <a:pPr marL="320040" indent="-320040" fontAlgn="auto">
              <a:spcAft>
                <a:spcPts val="0"/>
              </a:spcAft>
              <a:buFont typeface="Wingdings"/>
              <a:buChar char=""/>
              <a:defRPr/>
            </a:pPr>
            <a:r>
              <a:rPr lang="en-US" dirty="0">
                <a:latin typeface="Constantia" pitchFamily="18" charset="0"/>
              </a:rPr>
              <a:t>Normal behavior &amp; response to environment</a:t>
            </a:r>
          </a:p>
          <a:p>
            <a:pPr marL="640080" lvl="1" indent="-274320" fontAlgn="auto">
              <a:spcAft>
                <a:spcPts val="0"/>
              </a:spcAft>
              <a:buFont typeface="Wingdings 2"/>
              <a:buChar char=""/>
              <a:defRPr/>
            </a:pPr>
            <a:r>
              <a:rPr lang="en-US" sz="2700" dirty="0" smtClean="0">
                <a:latin typeface="Constantia" pitchFamily="18" charset="0"/>
              </a:rPr>
              <a:t>Wakefulness </a:t>
            </a:r>
            <a:r>
              <a:rPr lang="en-US" sz="2700" dirty="0">
                <a:latin typeface="Constantia" pitchFamily="18" charset="0"/>
              </a:rPr>
              <a:t>&amp; sleep: newborn sleeps 16-20 </a:t>
            </a:r>
            <a:r>
              <a:rPr lang="en-US" sz="2700" dirty="0" err="1">
                <a:latin typeface="Constantia" pitchFamily="18" charset="0"/>
              </a:rPr>
              <a:t>hrs</a:t>
            </a:r>
            <a:r>
              <a:rPr lang="en-US" sz="2700" dirty="0">
                <a:latin typeface="Constantia" pitchFamily="18" charset="0"/>
              </a:rPr>
              <a:t>/day with wakeful periods. Individual variation should be considered.</a:t>
            </a:r>
            <a:endParaRPr lang="en-US" sz="2700" b="1" dirty="0">
              <a:latin typeface="Constantia" pitchFamily="18" charset="0"/>
            </a:endParaRPr>
          </a:p>
          <a:p>
            <a:pPr marL="640080" lvl="1" indent="-274320" fontAlgn="auto">
              <a:spcAft>
                <a:spcPts val="0"/>
              </a:spcAft>
              <a:buFont typeface="Wingdings 2"/>
              <a:buChar char=""/>
              <a:defRPr/>
            </a:pPr>
            <a:r>
              <a:rPr lang="en-US" sz="2700" dirty="0">
                <a:latin typeface="Constantia" pitchFamily="18" charset="0"/>
              </a:rPr>
              <a:t>Sucking: normal baby initiates rooting , latching on the nipple and coordinate lip, tongue, palate and pharynx for feeding, otherwise there is a problem in the brain stem</a:t>
            </a:r>
            <a:endParaRPr lang="en-US" sz="2700" b="1" dirty="0">
              <a:latin typeface="Constantia" pitchFamily="18" charset="0"/>
            </a:endParaRPr>
          </a:p>
          <a:p>
            <a:pPr marL="640080" lvl="1" indent="-274320" fontAlgn="auto">
              <a:spcAft>
                <a:spcPts val="0"/>
              </a:spcAft>
              <a:buFont typeface="Wingdings 2"/>
              <a:buChar char=""/>
              <a:defRPr/>
            </a:pPr>
            <a:r>
              <a:rPr lang="en-US" sz="2700" dirty="0">
                <a:latin typeface="Constantia" pitchFamily="18" charset="0"/>
              </a:rPr>
              <a:t>Crying: crying means hunger, thirst, pain or need for protection or comfort.</a:t>
            </a:r>
            <a:endParaRPr lang="en-US" sz="2700" b="1" dirty="0">
              <a:latin typeface="Constantia" pitchFamily="18" charset="0"/>
            </a:endParaRPr>
          </a:p>
          <a:p>
            <a:pPr algn="l" rtl="0" eaLnBrk="1" hangingPunct="1">
              <a:lnSpc>
                <a:spcPct val="80000"/>
              </a:lnSpc>
            </a:pPr>
            <a:r>
              <a:rPr lang="en-US" altLang="en-US" sz="2800" dirty="0" smtClean="0">
                <a:latin typeface="Constantia" panose="02030602050306030303" pitchFamily="18" charset="0"/>
              </a:rPr>
              <a:t>.</a:t>
            </a:r>
          </a:p>
        </p:txBody>
      </p:sp>
      <p:sp>
        <p:nvSpPr>
          <p:cNvPr id="53253" name="Rectangle 4"/>
          <p:cNvSpPr>
            <a:spLocks noGrp="1" noChangeArrowheads="1"/>
          </p:cNvSpPr>
          <p:nvPr>
            <p:ph type="title"/>
          </p:nvPr>
        </p:nvSpPr>
        <p:spPr>
          <a:xfrm>
            <a:off x="1350963" y="457200"/>
            <a:ext cx="7793037" cy="1143000"/>
          </a:xfrm>
        </p:spPr>
        <p:txBody>
          <a:bodyPr/>
          <a:lstStyle/>
          <a:p>
            <a:pPr eaLnBrk="1" hangingPunct="1"/>
            <a:r>
              <a:rPr lang="en-US" altLang="en-US" smtClean="0"/>
              <a:t>Neuromuscular system</a:t>
            </a:r>
          </a:p>
        </p:txBody>
      </p:sp>
    </p:spTree>
    <p:extLst>
      <p:ext uri="{BB962C8B-B14F-4D97-AF65-F5344CB8AC3E}">
        <p14:creationId xmlns="" xmlns:p14="http://schemas.microsoft.com/office/powerpoint/2010/main" val="1660259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FDCB1638-A2B6-47F9-AC0D-C74EAB9A9B05}" type="slidenum">
              <a:rPr lang="ar-SA" altLang="en-US" sz="1400"/>
              <a:pPr eaLnBrk="1" hangingPunct="1"/>
              <a:t>29</a:t>
            </a:fld>
            <a:endParaRPr lang="en-US" altLang="en-US" sz="1400"/>
          </a:p>
        </p:txBody>
      </p:sp>
      <p:sp>
        <p:nvSpPr>
          <p:cNvPr id="54275" name="Rectangle 2"/>
          <p:cNvSpPr>
            <a:spLocks noGrp="1" noChangeArrowheads="1"/>
          </p:cNvSpPr>
          <p:nvPr>
            <p:ph type="title"/>
          </p:nvPr>
        </p:nvSpPr>
        <p:spPr>
          <a:xfrm>
            <a:off x="1066800" y="0"/>
            <a:ext cx="7793037" cy="1143000"/>
          </a:xfrm>
        </p:spPr>
        <p:txBody>
          <a:bodyPr/>
          <a:lstStyle/>
          <a:p>
            <a:pPr eaLnBrk="1" hangingPunct="1"/>
            <a:r>
              <a:rPr lang="en-US" altLang="en-US" dirty="0" smtClean="0"/>
              <a:t>Sucking Reflex</a:t>
            </a:r>
            <a:endParaRPr lang="en-US" altLang="en-US" dirty="0" smtClean="0"/>
          </a:p>
        </p:txBody>
      </p:sp>
      <p:sp>
        <p:nvSpPr>
          <p:cNvPr id="54276" name="Rectangle 3"/>
          <p:cNvSpPr>
            <a:spLocks noGrp="1" noChangeArrowheads="1"/>
          </p:cNvSpPr>
          <p:nvPr>
            <p:ph type="body" sz="half" idx="1"/>
          </p:nvPr>
        </p:nvSpPr>
        <p:spPr>
          <a:xfrm>
            <a:off x="533400" y="1905000"/>
            <a:ext cx="5791200" cy="4227513"/>
          </a:xfrm>
        </p:spPr>
        <p:txBody>
          <a:bodyPr/>
          <a:lstStyle/>
          <a:p>
            <a:pPr algn="l" rtl="0" eaLnBrk="1" hangingPunct="1"/>
            <a:r>
              <a:rPr lang="en-US" altLang="en-US" sz="2800" dirty="0" smtClean="0">
                <a:latin typeface="Constantia" pitchFamily="18" charset="0"/>
              </a:rPr>
              <a:t>Onset: ~28weeks GA</a:t>
            </a:r>
          </a:p>
          <a:p>
            <a:pPr algn="l" rtl="0" eaLnBrk="1" hangingPunct="1"/>
            <a:r>
              <a:rPr lang="en-US" altLang="en-US" sz="2800" dirty="0" smtClean="0">
                <a:latin typeface="Constantia" pitchFamily="18" charset="0"/>
              </a:rPr>
              <a:t>Well-established: 32-34 weeks GA</a:t>
            </a:r>
          </a:p>
          <a:p>
            <a:pPr algn="l" rtl="0" eaLnBrk="1" hangingPunct="1"/>
            <a:r>
              <a:rPr lang="en-US" altLang="en-US" sz="2800" dirty="0" smtClean="0">
                <a:latin typeface="Constantia" pitchFamily="18" charset="0"/>
              </a:rPr>
              <a:t>Disappears: starting around 12 months</a:t>
            </a:r>
          </a:p>
          <a:p>
            <a:pPr algn="l" rtl="0" eaLnBrk="1" hangingPunct="1"/>
            <a:r>
              <a:rPr lang="en-US" altLang="en-US" sz="2800" dirty="0" smtClean="0">
                <a:latin typeface="Constantia" pitchFamily="18" charset="0"/>
              </a:rPr>
              <a:t>Elicited by the examiner stroking the lips of the infant.</a:t>
            </a:r>
          </a:p>
        </p:txBody>
      </p:sp>
      <p:pic>
        <p:nvPicPr>
          <p:cNvPr id="54277" name="Picture 5" descr="babies"/>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a:xfrm>
            <a:off x="6200775" y="2779713"/>
            <a:ext cx="2867025" cy="3773487"/>
          </a:xfrm>
          <a:noFill/>
        </p:spPr>
      </p:pic>
    </p:spTree>
    <p:extLst>
      <p:ext uri="{BB962C8B-B14F-4D97-AF65-F5344CB8AC3E}">
        <p14:creationId xmlns="" xmlns:p14="http://schemas.microsoft.com/office/powerpoint/2010/main" val="4193213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7BFA0DBD-BB67-41F2-9CD1-B68C407F5556}" type="slidenum">
              <a:rPr lang="ar-SA" altLang="en-US" sz="1400"/>
              <a:pPr eaLnBrk="1" hangingPunct="1"/>
              <a:t>3</a:t>
            </a:fld>
            <a:endParaRPr lang="en-US" altLang="en-US" sz="1400"/>
          </a:p>
        </p:txBody>
      </p:sp>
      <p:sp>
        <p:nvSpPr>
          <p:cNvPr id="17411" name="Rectangle 2"/>
          <p:cNvSpPr>
            <a:spLocks noGrp="1" noChangeArrowheads="1"/>
          </p:cNvSpPr>
          <p:nvPr>
            <p:ph type="title"/>
          </p:nvPr>
        </p:nvSpPr>
        <p:spPr>
          <a:xfrm>
            <a:off x="609600" y="228600"/>
            <a:ext cx="7793037" cy="1143000"/>
          </a:xfrm>
        </p:spPr>
        <p:txBody>
          <a:bodyPr/>
          <a:lstStyle/>
          <a:p>
            <a:pPr algn="ctr" eaLnBrk="1" hangingPunct="1"/>
            <a:r>
              <a:rPr lang="en-US" altLang="en-US" sz="3200" b="1" dirty="0" smtClean="0">
                <a:cs typeface="Times New Roman" pitchFamily="18" charset="0"/>
              </a:rPr>
              <a:t>Physiologic adjustment to </a:t>
            </a:r>
            <a:r>
              <a:rPr lang="en-US" altLang="en-US" sz="3200" b="1" dirty="0" err="1" smtClean="0">
                <a:cs typeface="Times New Roman" pitchFamily="18" charset="0"/>
              </a:rPr>
              <a:t>extrauterine</a:t>
            </a:r>
            <a:r>
              <a:rPr lang="en-US" altLang="en-US" sz="3200" b="1" dirty="0" smtClean="0">
                <a:cs typeface="Times New Roman" pitchFamily="18" charset="0"/>
              </a:rPr>
              <a:t> life </a:t>
            </a:r>
            <a:r>
              <a:rPr lang="en-US" altLang="en-US" sz="3200" dirty="0" smtClean="0"/>
              <a:t> </a:t>
            </a:r>
          </a:p>
        </p:txBody>
      </p:sp>
      <p:sp>
        <p:nvSpPr>
          <p:cNvPr id="17412" name="Rectangle 3"/>
          <p:cNvSpPr>
            <a:spLocks noGrp="1" noChangeArrowheads="1"/>
          </p:cNvSpPr>
          <p:nvPr>
            <p:ph type="body" idx="1"/>
          </p:nvPr>
        </p:nvSpPr>
        <p:spPr>
          <a:noFill/>
        </p:spPr>
        <p:txBody>
          <a:bodyPr/>
          <a:lstStyle/>
          <a:p>
            <a:pPr algn="l" rtl="0" eaLnBrk="1" hangingPunct="1">
              <a:lnSpc>
                <a:spcPct val="90000"/>
              </a:lnSpc>
            </a:pPr>
            <a:r>
              <a:rPr lang="en-US" altLang="en-US" sz="2800" b="1" dirty="0" smtClean="0">
                <a:solidFill>
                  <a:srgbClr val="000000"/>
                </a:solidFill>
                <a:latin typeface="Arial" pitchFamily="34" charset="0"/>
                <a:ea typeface="Arial Unicode MS" pitchFamily="34" charset="-128"/>
                <a:cs typeface="Arial Unicode MS" pitchFamily="34" charset="-128"/>
              </a:rPr>
              <a:t>First period of reactivity</a:t>
            </a:r>
            <a:r>
              <a:rPr lang="en-US" altLang="en-US" sz="2800" dirty="0" smtClean="0">
                <a:solidFill>
                  <a:srgbClr val="000000"/>
                </a:solidFill>
                <a:latin typeface="Arial" pitchFamily="34" charset="0"/>
                <a:ea typeface="Arial Unicode MS" pitchFamily="34" charset="-128"/>
                <a:cs typeface="Arial Unicode MS" pitchFamily="34" charset="-128"/>
              </a:rPr>
              <a:t>: </a:t>
            </a:r>
          </a:p>
          <a:p>
            <a:pPr lvl="1">
              <a:lnSpc>
                <a:spcPct val="90000"/>
              </a:lnSpc>
            </a:pPr>
            <a:r>
              <a:rPr lang="en-US" altLang="en-US" sz="2400" dirty="0" smtClean="0">
                <a:solidFill>
                  <a:srgbClr val="000000"/>
                </a:solidFill>
                <a:latin typeface="Constantia" pitchFamily="18" charset="0"/>
                <a:cs typeface="Times New Roman" pitchFamily="18" charset="0"/>
              </a:rPr>
              <a:t>lasts for ½ hour, baby is alert &amp; exhibit exploring searching activities, making sucking sounds, rapid H.R &amp; R.R.</a:t>
            </a:r>
          </a:p>
          <a:p>
            <a:pPr>
              <a:lnSpc>
                <a:spcPct val="90000"/>
              </a:lnSpc>
            </a:pPr>
            <a:r>
              <a:rPr lang="en-US" altLang="en-US" sz="2700" b="1" dirty="0" smtClean="0">
                <a:solidFill>
                  <a:srgbClr val="000000"/>
                </a:solidFill>
                <a:latin typeface="Constantia" pitchFamily="18" charset="0"/>
                <a:cs typeface="Times New Roman" pitchFamily="18" charset="0"/>
              </a:rPr>
              <a:t>Resting  period</a:t>
            </a:r>
            <a:r>
              <a:rPr lang="en-US" altLang="en-US" sz="2700" dirty="0" smtClean="0">
                <a:solidFill>
                  <a:srgbClr val="000000"/>
                </a:solidFill>
                <a:latin typeface="Constantia" pitchFamily="18" charset="0"/>
                <a:cs typeface="Times New Roman" pitchFamily="18" charset="0"/>
              </a:rPr>
              <a:t>: </a:t>
            </a:r>
          </a:p>
          <a:p>
            <a:pPr lvl="1">
              <a:lnSpc>
                <a:spcPct val="90000"/>
              </a:lnSpc>
            </a:pPr>
            <a:r>
              <a:rPr lang="en-US" altLang="en-US" sz="2400" dirty="0" smtClean="0">
                <a:solidFill>
                  <a:srgbClr val="000000"/>
                </a:solidFill>
                <a:latin typeface="Constantia" pitchFamily="18" charset="0"/>
                <a:cs typeface="Times New Roman" pitchFamily="18" charset="0"/>
              </a:rPr>
              <a:t>lasts 90 minutes, baby generally sleeps, slower H.R &amp; R.R. </a:t>
            </a:r>
          </a:p>
          <a:p>
            <a:pPr algn="l" rtl="0" eaLnBrk="1" hangingPunct="1">
              <a:lnSpc>
                <a:spcPct val="90000"/>
              </a:lnSpc>
            </a:pPr>
            <a:r>
              <a:rPr lang="en-US" altLang="en-US" sz="2800" b="1" dirty="0" smtClean="0">
                <a:solidFill>
                  <a:srgbClr val="000000"/>
                </a:solidFill>
                <a:latin typeface="Arial" pitchFamily="34" charset="0"/>
                <a:cs typeface="Times New Roman" pitchFamily="18" charset="0"/>
              </a:rPr>
              <a:t>Second period of reactivity</a:t>
            </a:r>
            <a:r>
              <a:rPr lang="en-US" altLang="en-US" sz="2800" dirty="0" smtClean="0">
                <a:solidFill>
                  <a:srgbClr val="000000"/>
                </a:solidFill>
                <a:latin typeface="Arial" pitchFamily="34" charset="0"/>
                <a:cs typeface="Times New Roman" pitchFamily="18" charset="0"/>
              </a:rPr>
              <a:t>: </a:t>
            </a:r>
          </a:p>
          <a:p>
            <a:pPr lvl="1" algn="l" rtl="0" eaLnBrk="1" hangingPunct="1">
              <a:lnSpc>
                <a:spcPct val="90000"/>
              </a:lnSpc>
            </a:pPr>
            <a:r>
              <a:rPr lang="en-US" altLang="en-US" sz="2400" dirty="0" smtClean="0">
                <a:solidFill>
                  <a:srgbClr val="000000"/>
                </a:solidFill>
                <a:latin typeface="Constantia" pitchFamily="18" charset="0"/>
                <a:cs typeface="Times New Roman" pitchFamily="18" charset="0"/>
              </a:rPr>
              <a:t>between 2-6 hours of life. Baby is a wake, gagging and choking on mucus. Gain alert &amp; responsive and interest to surrounding.</a:t>
            </a:r>
            <a:endParaRPr lang="en-US" altLang="en-US" sz="2400" dirty="0" smtClean="0">
              <a:solidFill>
                <a:srgbClr val="000000"/>
              </a:solidFill>
              <a:latin typeface="Constantia" pitchFamily="18" charset="0"/>
              <a:ea typeface="Arial Unicode MS" pitchFamily="34" charset="-128"/>
              <a:cs typeface="Arial Unicode MS" pitchFamily="34" charset="-128"/>
            </a:endParaRPr>
          </a:p>
          <a:p>
            <a:pPr algn="l" rtl="0" eaLnBrk="1" hangingPunct="1">
              <a:lnSpc>
                <a:spcPct val="90000"/>
              </a:lnSpc>
            </a:pPr>
            <a:endParaRPr lang="en-US" altLang="en-US" sz="2800" dirty="0" smtClean="0">
              <a:cs typeface="Times New Roman" pitchFamily="18" charset="0"/>
            </a:endParaRPr>
          </a:p>
          <a:p>
            <a:pPr lvl="1" algn="l" rtl="0" eaLnBrk="1" hangingPunct="1">
              <a:lnSpc>
                <a:spcPct val="90000"/>
              </a:lnSpc>
            </a:pPr>
            <a:endParaRPr lang="en-US" altLang="en-US" sz="2400" dirty="0" smtClean="0">
              <a:cs typeface="Times New Roman" pitchFamily="18" charset="0"/>
            </a:endParaRPr>
          </a:p>
        </p:txBody>
      </p:sp>
    </p:spTree>
    <p:extLst>
      <p:ext uri="{BB962C8B-B14F-4D97-AF65-F5344CB8AC3E}">
        <p14:creationId xmlns="" xmlns:p14="http://schemas.microsoft.com/office/powerpoint/2010/main" val="26262881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3909250A-9C68-4903-B611-ABBB6F0769B7}" type="slidenum">
              <a:rPr lang="ar-SA" altLang="en-US" sz="1400"/>
              <a:pPr eaLnBrk="1" hangingPunct="1"/>
              <a:t>30</a:t>
            </a:fld>
            <a:endParaRPr lang="en-US" altLang="en-US" sz="1400"/>
          </a:p>
        </p:txBody>
      </p:sp>
      <p:pic>
        <p:nvPicPr>
          <p:cNvPr id="55299" name="Picture 3" descr="rooting"/>
          <p:cNvPicPr>
            <a:picLocks noGrp="1" noChangeAspect="1" noChangeArrowheads="1"/>
          </p:cNvPicPr>
          <p:nvPr>
            <p:ph type="clipArt" sz="half" idx="2"/>
          </p:nvPr>
        </p:nvPicPr>
        <p:blipFill>
          <a:blip r:embed="rId2" cstate="print">
            <a:extLst>
              <a:ext uri="{28A0092B-C50C-407E-A947-70E740481C1C}">
                <a14:useLocalDpi xmlns="" xmlns:a14="http://schemas.microsoft.com/office/drawing/2010/main" val="0"/>
              </a:ext>
            </a:extLst>
          </a:blip>
          <a:srcRect/>
          <a:stretch>
            <a:fillRect/>
          </a:stretch>
        </p:blipFill>
        <p:spPr>
          <a:xfrm>
            <a:off x="5257800" y="2535238"/>
            <a:ext cx="3810000" cy="3332162"/>
          </a:xfrm>
          <a:noFill/>
        </p:spPr>
      </p:pic>
      <p:sp>
        <p:nvSpPr>
          <p:cNvPr id="55300" name="Rectangle 2"/>
          <p:cNvSpPr>
            <a:spLocks noGrp="1" noChangeArrowheads="1"/>
          </p:cNvSpPr>
          <p:nvPr>
            <p:ph type="body" sz="half" idx="1"/>
          </p:nvPr>
        </p:nvSpPr>
        <p:spPr>
          <a:xfrm>
            <a:off x="533400" y="2286000"/>
            <a:ext cx="4837113" cy="4114800"/>
          </a:xfrm>
        </p:spPr>
        <p:txBody>
          <a:bodyPr/>
          <a:lstStyle/>
          <a:p>
            <a:pPr algn="l" rtl="0" eaLnBrk="1" hangingPunct="1"/>
            <a:r>
              <a:rPr lang="en-US" altLang="en-US" sz="2400" dirty="0" smtClean="0">
                <a:solidFill>
                  <a:srgbClr val="000000"/>
                </a:solidFill>
                <a:latin typeface="Constantia" panose="02030602050306030303" pitchFamily="18" charset="0"/>
              </a:rPr>
              <a:t>This reflex begins when the corner of the baby's mouth is stroked or touched. The baby will turn his/her head and open his/her mouth to follow and "root" in the direction of the stroking. This helps the baby find the breast or bottle to begin feeding.</a:t>
            </a:r>
            <a:r>
              <a:rPr lang="en-US" altLang="en-US" sz="2400" b="1" dirty="0" smtClean="0">
                <a:solidFill>
                  <a:srgbClr val="000000"/>
                </a:solidFill>
                <a:latin typeface="Arial" pitchFamily="34" charset="0"/>
              </a:rPr>
              <a:t/>
            </a:r>
            <a:br>
              <a:rPr lang="en-US" altLang="en-US" sz="2400" b="1" dirty="0" smtClean="0">
                <a:solidFill>
                  <a:srgbClr val="000000"/>
                </a:solidFill>
                <a:latin typeface="Arial" pitchFamily="34" charset="0"/>
              </a:rPr>
            </a:br>
            <a:endParaRPr lang="en-US" altLang="en-US" sz="2400" b="1" dirty="0" smtClean="0">
              <a:solidFill>
                <a:srgbClr val="000000"/>
              </a:solidFill>
              <a:latin typeface="Arial" pitchFamily="34" charset="0"/>
            </a:endParaRPr>
          </a:p>
          <a:p>
            <a:pPr algn="l" rtl="0" eaLnBrk="1" hangingPunct="1">
              <a:buFont typeface="Wingdings" pitchFamily="2" charset="2"/>
              <a:buNone/>
            </a:pPr>
            <a:endParaRPr lang="en-US" altLang="en-US" sz="2400" b="1" dirty="0" smtClean="0"/>
          </a:p>
        </p:txBody>
      </p:sp>
      <p:sp>
        <p:nvSpPr>
          <p:cNvPr id="55301" name="Rectangle 4"/>
          <p:cNvSpPr>
            <a:spLocks noGrp="1" noChangeArrowheads="1"/>
          </p:cNvSpPr>
          <p:nvPr>
            <p:ph type="title"/>
          </p:nvPr>
        </p:nvSpPr>
        <p:spPr>
          <a:xfrm>
            <a:off x="1350963" y="457200"/>
            <a:ext cx="7793037" cy="1143000"/>
          </a:xfrm>
          <a:noFill/>
        </p:spPr>
        <p:txBody>
          <a:bodyPr/>
          <a:lstStyle/>
          <a:p>
            <a:pPr eaLnBrk="1" hangingPunct="1"/>
            <a:r>
              <a:rPr lang="en-US" altLang="en-US" sz="4000" dirty="0" smtClean="0"/>
              <a:t>Rooting Reflex</a:t>
            </a:r>
            <a:endParaRPr lang="en-US" altLang="en-US" sz="4000" dirty="0" smtClean="0"/>
          </a:p>
        </p:txBody>
      </p:sp>
    </p:spTree>
    <p:extLst>
      <p:ext uri="{BB962C8B-B14F-4D97-AF65-F5344CB8AC3E}">
        <p14:creationId xmlns="" xmlns:p14="http://schemas.microsoft.com/office/powerpoint/2010/main" val="308195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6DC0B5D2-E06B-4A80-B88A-D346BAA32FCD}" type="slidenum">
              <a:rPr lang="ar-SA" altLang="en-US" sz="1400"/>
              <a:pPr eaLnBrk="1" hangingPunct="1"/>
              <a:t>31</a:t>
            </a:fld>
            <a:endParaRPr lang="en-US" altLang="en-US" sz="1400"/>
          </a:p>
        </p:txBody>
      </p:sp>
      <p:sp>
        <p:nvSpPr>
          <p:cNvPr id="56323" name="Rectangle 2"/>
          <p:cNvSpPr>
            <a:spLocks noGrp="1" noChangeArrowheads="1"/>
          </p:cNvSpPr>
          <p:nvPr>
            <p:ph type="body" sz="half" idx="1"/>
          </p:nvPr>
        </p:nvSpPr>
        <p:spPr>
          <a:xfrm>
            <a:off x="304800" y="2286000"/>
            <a:ext cx="5562600" cy="3810000"/>
          </a:xfrm>
        </p:spPr>
        <p:txBody>
          <a:bodyPr/>
          <a:lstStyle/>
          <a:p>
            <a:pPr algn="l" rtl="0" eaLnBrk="1" hangingPunct="1">
              <a:lnSpc>
                <a:spcPct val="90000"/>
              </a:lnSpc>
            </a:pPr>
            <a:r>
              <a:rPr lang="en-US" altLang="en-US" sz="2400" dirty="0" smtClean="0">
                <a:solidFill>
                  <a:srgbClr val="000000"/>
                </a:solidFill>
                <a:latin typeface="Constantia" panose="02030602050306030303" pitchFamily="18" charset="0"/>
              </a:rPr>
              <a:t>The Moro reflex is often called a startle reflex because it usually occurs when a baby is startled by a loud sound or movement. In response to the sound, the baby throws back his/her head, extends out the arms &amp; legs, with fingers extended in “c” shape, cries, then pulls the arms and legs back in. lasts about five to six months.</a:t>
            </a:r>
            <a:r>
              <a:rPr lang="en-US" altLang="en-US" sz="2400" b="1" dirty="0" smtClean="0">
                <a:solidFill>
                  <a:srgbClr val="000000"/>
                </a:solidFill>
                <a:latin typeface="Arial" pitchFamily="34" charset="0"/>
              </a:rPr>
              <a:t/>
            </a:r>
            <a:br>
              <a:rPr lang="en-US" altLang="en-US" sz="2400" b="1" dirty="0" smtClean="0">
                <a:solidFill>
                  <a:srgbClr val="000000"/>
                </a:solidFill>
                <a:latin typeface="Arial" pitchFamily="34" charset="0"/>
              </a:rPr>
            </a:br>
            <a:endParaRPr lang="en-US" altLang="en-US" sz="2400" b="1" dirty="0" smtClean="0">
              <a:solidFill>
                <a:srgbClr val="000000"/>
              </a:solidFill>
              <a:latin typeface="Arial" pitchFamily="34" charset="0"/>
            </a:endParaRPr>
          </a:p>
          <a:p>
            <a:pPr algn="l" rtl="0" eaLnBrk="1" hangingPunct="1">
              <a:lnSpc>
                <a:spcPct val="90000"/>
              </a:lnSpc>
            </a:pPr>
            <a:endParaRPr lang="en-US" altLang="en-US" sz="2400" b="1" dirty="0" smtClean="0"/>
          </a:p>
        </p:txBody>
      </p:sp>
      <p:sp>
        <p:nvSpPr>
          <p:cNvPr id="56324" name="Rectangle 3"/>
          <p:cNvSpPr>
            <a:spLocks noGrp="1" noChangeArrowheads="1"/>
          </p:cNvSpPr>
          <p:nvPr>
            <p:ph type="title"/>
          </p:nvPr>
        </p:nvSpPr>
        <p:spPr>
          <a:xfrm>
            <a:off x="685800" y="228600"/>
            <a:ext cx="7793037" cy="1143000"/>
          </a:xfrm>
          <a:noFill/>
        </p:spPr>
        <p:txBody>
          <a:bodyPr/>
          <a:lstStyle/>
          <a:p>
            <a:pPr eaLnBrk="1" hangingPunct="1"/>
            <a:r>
              <a:rPr lang="en-US" altLang="en-US" dirty="0" smtClean="0"/>
              <a:t>Moro Reflex</a:t>
            </a:r>
          </a:p>
        </p:txBody>
      </p:sp>
      <p:pic>
        <p:nvPicPr>
          <p:cNvPr id="56325" name="Picture 4" descr="startle"/>
          <p:cNvPicPr>
            <a:picLocks noGrp="1" noChangeAspect="1" noChangeArrowheads="1"/>
          </p:cNvPicPr>
          <p:nvPr>
            <p:ph type="clipArt" sz="half" idx="2"/>
          </p:nvPr>
        </p:nvPicPr>
        <p:blipFill>
          <a:blip r:embed="rId2" cstate="print">
            <a:extLst>
              <a:ext uri="{28A0092B-C50C-407E-A947-70E740481C1C}">
                <a14:useLocalDpi xmlns="" xmlns:a14="http://schemas.microsoft.com/office/drawing/2010/main" val="0"/>
              </a:ext>
            </a:extLst>
          </a:blip>
          <a:srcRect/>
          <a:stretch>
            <a:fillRect/>
          </a:stretch>
        </p:blipFill>
        <p:spPr>
          <a:xfrm>
            <a:off x="6019800" y="3581400"/>
            <a:ext cx="2935288" cy="2905125"/>
          </a:xfrm>
          <a:noFill/>
        </p:spPr>
      </p:pic>
    </p:spTree>
    <p:extLst>
      <p:ext uri="{BB962C8B-B14F-4D97-AF65-F5344CB8AC3E}">
        <p14:creationId xmlns="" xmlns:p14="http://schemas.microsoft.com/office/powerpoint/2010/main" val="2646788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C2C47807-100B-492D-915A-BAAF08A48D5F}" type="slidenum">
              <a:rPr lang="ar-SA" altLang="en-US" sz="1400"/>
              <a:pPr eaLnBrk="1" hangingPunct="1"/>
              <a:t>32</a:t>
            </a:fld>
            <a:endParaRPr lang="en-US" altLang="en-US" sz="1400"/>
          </a:p>
        </p:txBody>
      </p:sp>
      <p:sp>
        <p:nvSpPr>
          <p:cNvPr id="57347" name="Rectangle 3"/>
          <p:cNvSpPr>
            <a:spLocks noGrp="1" noChangeArrowheads="1"/>
          </p:cNvSpPr>
          <p:nvPr>
            <p:ph type="title"/>
          </p:nvPr>
        </p:nvSpPr>
        <p:spPr/>
        <p:txBody>
          <a:bodyPr/>
          <a:lstStyle/>
          <a:p>
            <a:pPr eaLnBrk="1" hangingPunct="1"/>
            <a:r>
              <a:rPr lang="en-US" altLang="en-US" smtClean="0">
                <a:cs typeface="Tahoma" pitchFamily="34" charset="0"/>
              </a:rPr>
              <a:t>Grasp reflex</a:t>
            </a:r>
          </a:p>
        </p:txBody>
      </p:sp>
      <p:sp>
        <p:nvSpPr>
          <p:cNvPr id="57348" name="Rectangle 4"/>
          <p:cNvSpPr>
            <a:spLocks noGrp="1" noChangeArrowheads="1"/>
          </p:cNvSpPr>
          <p:nvPr>
            <p:ph type="body" idx="1"/>
          </p:nvPr>
        </p:nvSpPr>
        <p:spPr>
          <a:xfrm>
            <a:off x="533400" y="2133600"/>
            <a:ext cx="4684713" cy="4306888"/>
          </a:xfrm>
        </p:spPr>
        <p:txBody>
          <a:bodyPr/>
          <a:lstStyle/>
          <a:p>
            <a:pPr algn="l" rtl="0" eaLnBrk="1" hangingPunct="1">
              <a:lnSpc>
                <a:spcPct val="90000"/>
              </a:lnSpc>
            </a:pPr>
            <a:r>
              <a:rPr lang="en-US" altLang="en-US" dirty="0" smtClean="0">
                <a:solidFill>
                  <a:srgbClr val="000000"/>
                </a:solidFill>
                <a:latin typeface="Constantia" panose="02030602050306030303" pitchFamily="18" charset="0"/>
              </a:rPr>
              <a:t>Stroking the palm of a baby's hand causes the baby to close his/her fingers in a grasp. The grasp reflex lasts only a couple of months and is stronger in premature babies.</a:t>
            </a:r>
            <a:endParaRPr lang="en-US" altLang="en-US" dirty="0" smtClean="0">
              <a:latin typeface="Constantia" panose="02030602050306030303" pitchFamily="18" charset="0"/>
            </a:endParaRPr>
          </a:p>
        </p:txBody>
      </p:sp>
      <p:pic>
        <p:nvPicPr>
          <p:cNvPr id="57349" name="Picture 5" descr="grasping reflex"/>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80063" y="2060575"/>
            <a:ext cx="2940050" cy="405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07673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E74E7E83-921A-482D-8565-65E2645E1143}" type="slidenum">
              <a:rPr lang="ar-SA" altLang="en-US" sz="1400"/>
              <a:pPr eaLnBrk="1" hangingPunct="1"/>
              <a:t>33</a:t>
            </a:fld>
            <a:endParaRPr lang="en-US" altLang="en-US" sz="1400"/>
          </a:p>
        </p:txBody>
      </p:sp>
      <p:sp>
        <p:nvSpPr>
          <p:cNvPr id="58371" name="Rectangle 2"/>
          <p:cNvSpPr>
            <a:spLocks noGrp="1" noChangeArrowheads="1"/>
          </p:cNvSpPr>
          <p:nvPr>
            <p:ph type="body" sz="half" idx="1"/>
          </p:nvPr>
        </p:nvSpPr>
        <p:spPr>
          <a:xfrm>
            <a:off x="838200" y="2017713"/>
            <a:ext cx="4154488" cy="4383087"/>
          </a:xfrm>
        </p:spPr>
        <p:txBody>
          <a:bodyPr/>
          <a:lstStyle/>
          <a:p>
            <a:pPr algn="l" rtl="0" eaLnBrk="1" hangingPunct="1"/>
            <a:r>
              <a:rPr lang="en-US" altLang="en-US" sz="2800" dirty="0" smtClean="0">
                <a:solidFill>
                  <a:srgbClr val="000000"/>
                </a:solidFill>
                <a:latin typeface="Constantia" panose="02030602050306030303" pitchFamily="18" charset="0"/>
              </a:rPr>
              <a:t>When a baby's head is turned to one side, the arm on that side stretches out and the opposite arm bends up at the elbow. lasts about six to seven months.</a:t>
            </a:r>
          </a:p>
          <a:p>
            <a:pPr algn="l" rtl="0" eaLnBrk="1" hangingPunct="1"/>
            <a:endParaRPr lang="en-US" altLang="en-US" sz="2800" dirty="0" smtClean="0"/>
          </a:p>
        </p:txBody>
      </p:sp>
      <p:pic>
        <p:nvPicPr>
          <p:cNvPr id="58372" name="Picture 3" descr="tonic"/>
          <p:cNvPicPr>
            <a:picLocks noGrp="1" noChangeAspect="1" noChangeArrowheads="1"/>
          </p:cNvPicPr>
          <p:nvPr>
            <p:ph type="clipArt" sz="half" idx="2"/>
          </p:nvPr>
        </p:nvPicPr>
        <p:blipFill>
          <a:blip r:embed="rId2" cstate="print">
            <a:extLst>
              <a:ext uri="{28A0092B-C50C-407E-A947-70E740481C1C}">
                <a14:useLocalDpi xmlns="" xmlns:a14="http://schemas.microsoft.com/office/drawing/2010/main" val="0"/>
              </a:ext>
            </a:extLst>
          </a:blip>
          <a:srcRect/>
          <a:stretch>
            <a:fillRect/>
          </a:stretch>
        </p:blipFill>
        <p:spPr>
          <a:xfrm>
            <a:off x="5029200" y="2895600"/>
            <a:ext cx="3810000" cy="2346325"/>
          </a:xfrm>
          <a:noFill/>
        </p:spPr>
      </p:pic>
      <p:sp>
        <p:nvSpPr>
          <p:cNvPr id="58373" name="Rectangle 4"/>
          <p:cNvSpPr>
            <a:spLocks noGrp="1" noChangeArrowheads="1"/>
          </p:cNvSpPr>
          <p:nvPr>
            <p:ph type="title"/>
          </p:nvPr>
        </p:nvSpPr>
        <p:spPr>
          <a:noFill/>
        </p:spPr>
        <p:txBody>
          <a:bodyPr/>
          <a:lstStyle/>
          <a:p>
            <a:pPr eaLnBrk="1" hangingPunct="1"/>
            <a:r>
              <a:rPr lang="en-US" altLang="en-US" smtClean="0"/>
              <a:t>Tonic Neck Reflex</a:t>
            </a:r>
          </a:p>
        </p:txBody>
      </p:sp>
    </p:spTree>
    <p:extLst>
      <p:ext uri="{BB962C8B-B14F-4D97-AF65-F5344CB8AC3E}">
        <p14:creationId xmlns="" xmlns:p14="http://schemas.microsoft.com/office/powerpoint/2010/main" val="3376166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DDD027FB-C631-4F32-9D48-72EE48F6574C}" type="slidenum">
              <a:rPr lang="ar-SA" altLang="en-US" sz="1400"/>
              <a:pPr eaLnBrk="1" hangingPunct="1"/>
              <a:t>34</a:t>
            </a:fld>
            <a:endParaRPr lang="en-US" altLang="en-US" sz="1400"/>
          </a:p>
        </p:txBody>
      </p:sp>
      <p:pic>
        <p:nvPicPr>
          <p:cNvPr id="59395" name="Picture 2" descr="babinsi"/>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10200" y="1828800"/>
            <a:ext cx="3478213" cy="441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396" name="Rectangle 3"/>
          <p:cNvSpPr>
            <a:spLocks noGrp="1" noChangeArrowheads="1"/>
          </p:cNvSpPr>
          <p:nvPr>
            <p:ph type="title"/>
          </p:nvPr>
        </p:nvSpPr>
        <p:spPr>
          <a:xfrm>
            <a:off x="1350963" y="457200"/>
            <a:ext cx="7793037" cy="1143000"/>
          </a:xfrm>
        </p:spPr>
        <p:txBody>
          <a:bodyPr/>
          <a:lstStyle/>
          <a:p>
            <a:pPr rtl="0" eaLnBrk="1" hangingPunct="1"/>
            <a:r>
              <a:rPr lang="en-US" altLang="en-US" smtClean="0">
                <a:cs typeface="Tahoma" pitchFamily="34" charset="0"/>
              </a:rPr>
              <a:t>Babinski reflex</a:t>
            </a:r>
          </a:p>
        </p:txBody>
      </p:sp>
      <p:sp>
        <p:nvSpPr>
          <p:cNvPr id="59397" name="Rectangle 4"/>
          <p:cNvSpPr>
            <a:spLocks noGrp="1" noChangeArrowheads="1"/>
          </p:cNvSpPr>
          <p:nvPr>
            <p:ph type="body" idx="1"/>
          </p:nvPr>
        </p:nvSpPr>
        <p:spPr>
          <a:xfrm>
            <a:off x="914400" y="1981200"/>
            <a:ext cx="4379913" cy="4648200"/>
          </a:xfrm>
        </p:spPr>
        <p:txBody>
          <a:bodyPr/>
          <a:lstStyle/>
          <a:p>
            <a:pPr algn="l" rtl="0" eaLnBrk="1" hangingPunct="1"/>
            <a:r>
              <a:rPr lang="en-US" altLang="en-US" dirty="0" smtClean="0">
                <a:solidFill>
                  <a:srgbClr val="000000"/>
                </a:solidFill>
                <a:latin typeface="Constantia" panose="02030602050306030303" pitchFamily="18" charset="0"/>
              </a:rPr>
              <a:t>When the sole of the foot is firmly stroked, the big toe bends back toward the top of the foot and the other toes fan out. This is a normal reflex up to about 2 years of age</a:t>
            </a:r>
            <a:r>
              <a:rPr lang="en-US" altLang="en-US" dirty="0" smtClean="0">
                <a:solidFill>
                  <a:srgbClr val="000000"/>
                </a:solidFill>
                <a:latin typeface="Arial" pitchFamily="34" charset="0"/>
              </a:rPr>
              <a:t>.</a:t>
            </a:r>
            <a:endParaRPr lang="en-US" altLang="en-US" dirty="0" smtClean="0"/>
          </a:p>
        </p:txBody>
      </p:sp>
    </p:spTree>
    <p:extLst>
      <p:ext uri="{BB962C8B-B14F-4D97-AF65-F5344CB8AC3E}">
        <p14:creationId xmlns="" xmlns:p14="http://schemas.microsoft.com/office/powerpoint/2010/main" val="136077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CA84AC17-0DB4-419F-8AD7-901EAEB784A4}" type="slidenum">
              <a:rPr lang="ar-SA" altLang="en-US" sz="1400"/>
              <a:pPr eaLnBrk="1" hangingPunct="1"/>
              <a:t>35</a:t>
            </a:fld>
            <a:endParaRPr lang="en-US" altLang="en-US" sz="1400"/>
          </a:p>
        </p:txBody>
      </p:sp>
      <p:sp>
        <p:nvSpPr>
          <p:cNvPr id="60419" name="Rectangle 2"/>
          <p:cNvSpPr>
            <a:spLocks noGrp="1" noChangeArrowheads="1"/>
          </p:cNvSpPr>
          <p:nvPr>
            <p:ph type="title"/>
          </p:nvPr>
        </p:nvSpPr>
        <p:spPr/>
        <p:txBody>
          <a:bodyPr/>
          <a:lstStyle/>
          <a:p>
            <a:pPr rtl="0" eaLnBrk="1" hangingPunct="1"/>
            <a:r>
              <a:rPr lang="en-US" altLang="en-US" smtClean="0">
                <a:cs typeface="Tahoma" pitchFamily="34" charset="0"/>
              </a:rPr>
              <a:t>Step reflex</a:t>
            </a:r>
          </a:p>
        </p:txBody>
      </p:sp>
      <p:sp>
        <p:nvSpPr>
          <p:cNvPr id="60420" name="Rectangle 3"/>
          <p:cNvSpPr>
            <a:spLocks noGrp="1" noChangeArrowheads="1"/>
          </p:cNvSpPr>
          <p:nvPr>
            <p:ph type="body" sz="half" idx="1"/>
          </p:nvPr>
        </p:nvSpPr>
        <p:spPr>
          <a:xfrm>
            <a:off x="1182688" y="2017713"/>
            <a:ext cx="3810000" cy="4383087"/>
          </a:xfrm>
        </p:spPr>
        <p:txBody>
          <a:bodyPr/>
          <a:lstStyle/>
          <a:p>
            <a:pPr algn="l" rtl="0" eaLnBrk="1" hangingPunct="1"/>
            <a:r>
              <a:rPr lang="en-US" altLang="en-US" sz="2800" dirty="0" smtClean="0">
                <a:solidFill>
                  <a:srgbClr val="000000"/>
                </a:solidFill>
                <a:latin typeface="Constantia" panose="02030602050306030303" pitchFamily="18" charset="0"/>
              </a:rPr>
              <a:t>This reflex is also called the walking or dance reflex because a baby appears to take steps or dance when held upright with his/her feet touching a solid surface. </a:t>
            </a:r>
            <a:endParaRPr lang="en-US" altLang="en-US" sz="2800" dirty="0" smtClean="0">
              <a:latin typeface="Constantia" panose="02030602050306030303" pitchFamily="18" charset="0"/>
            </a:endParaRPr>
          </a:p>
        </p:txBody>
      </p:sp>
      <p:pic>
        <p:nvPicPr>
          <p:cNvPr id="60421" name="Picture 4" descr="walking"/>
          <p:cNvPicPr>
            <a:picLocks noGrp="1" noChangeAspect="1" noChangeArrowheads="1"/>
          </p:cNvPicPr>
          <p:nvPr>
            <p:ph type="clipArt" sz="half" idx="2"/>
          </p:nvPr>
        </p:nvPicPr>
        <p:blipFill>
          <a:blip r:embed="rId2" cstate="print">
            <a:extLst>
              <a:ext uri="{28A0092B-C50C-407E-A947-70E740481C1C}">
                <a14:useLocalDpi xmlns="" xmlns:a14="http://schemas.microsoft.com/office/drawing/2010/main" val="0"/>
              </a:ext>
            </a:extLst>
          </a:blip>
          <a:srcRect/>
          <a:stretch>
            <a:fillRect/>
          </a:stretch>
        </p:blipFill>
        <p:spPr>
          <a:xfrm>
            <a:off x="5716588" y="2017713"/>
            <a:ext cx="2665412" cy="4114800"/>
          </a:xfrm>
          <a:noFill/>
        </p:spPr>
      </p:pic>
    </p:spTree>
    <p:extLst>
      <p:ext uri="{BB962C8B-B14F-4D97-AF65-F5344CB8AC3E}">
        <p14:creationId xmlns="" xmlns:p14="http://schemas.microsoft.com/office/powerpoint/2010/main" val="1510093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3A4471AA-8881-4A90-BAF6-69E897EC7970}" type="slidenum">
              <a:rPr lang="ar-SA" altLang="en-US" sz="1400"/>
              <a:pPr eaLnBrk="1" hangingPunct="1"/>
              <a:t>36</a:t>
            </a:fld>
            <a:endParaRPr lang="en-US" altLang="en-US" sz="1400"/>
          </a:p>
        </p:txBody>
      </p:sp>
      <p:pic>
        <p:nvPicPr>
          <p:cNvPr id="6144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10200" y="152400"/>
            <a:ext cx="3143250"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44" name="Rectangle 3"/>
          <p:cNvSpPr>
            <a:spLocks noGrp="1" noChangeArrowheads="1"/>
          </p:cNvSpPr>
          <p:nvPr>
            <p:ph type="title"/>
          </p:nvPr>
        </p:nvSpPr>
        <p:spPr>
          <a:xfrm>
            <a:off x="1143000" y="457200"/>
            <a:ext cx="7793038" cy="1143000"/>
          </a:xfrm>
        </p:spPr>
        <p:txBody>
          <a:bodyPr/>
          <a:lstStyle/>
          <a:p>
            <a:pPr eaLnBrk="1" hangingPunct="1"/>
            <a:r>
              <a:rPr lang="en-US" altLang="en-US" smtClean="0">
                <a:ea typeface="Arial Unicode MS" pitchFamily="34" charset="-128"/>
                <a:cs typeface="Tahoma" pitchFamily="34" charset="0"/>
              </a:rPr>
              <a:t>Senses</a:t>
            </a:r>
          </a:p>
        </p:txBody>
      </p:sp>
      <p:sp>
        <p:nvSpPr>
          <p:cNvPr id="61445" name="Rectangle 4"/>
          <p:cNvSpPr>
            <a:spLocks noGrp="1" noChangeArrowheads="1"/>
          </p:cNvSpPr>
          <p:nvPr>
            <p:ph type="body" idx="1"/>
          </p:nvPr>
        </p:nvSpPr>
        <p:spPr>
          <a:xfrm>
            <a:off x="609600" y="2438400"/>
            <a:ext cx="7772400" cy="4114800"/>
          </a:xfrm>
        </p:spPr>
        <p:txBody>
          <a:bodyPr/>
          <a:lstStyle/>
          <a:p>
            <a:pPr algn="l" rtl="0" eaLnBrk="1" hangingPunct="1"/>
            <a:r>
              <a:rPr lang="en-US" altLang="en-US" sz="2800" b="1" dirty="0" smtClean="0">
                <a:solidFill>
                  <a:srgbClr val="000000"/>
                </a:solidFill>
                <a:latin typeface="Constantia" pitchFamily="18" charset="0"/>
                <a:ea typeface="Arial Unicode MS" pitchFamily="34" charset="-128"/>
                <a:cs typeface="Arial Unicode MS" pitchFamily="34" charset="-128"/>
              </a:rPr>
              <a:t>Hearing</a:t>
            </a:r>
            <a:r>
              <a:rPr lang="en-US" altLang="en-US" sz="2800" dirty="0" smtClean="0">
                <a:solidFill>
                  <a:srgbClr val="000000"/>
                </a:solidFill>
                <a:latin typeface="Constantia" pitchFamily="18" charset="0"/>
                <a:ea typeface="Arial Unicode MS" pitchFamily="34" charset="-128"/>
                <a:cs typeface="Arial Unicode MS" pitchFamily="34" charset="-128"/>
              </a:rPr>
              <a:t>: able to hear in </a:t>
            </a:r>
            <a:r>
              <a:rPr lang="en-US" altLang="en-US" sz="2800" dirty="0" err="1" smtClean="0">
                <a:solidFill>
                  <a:srgbClr val="000000"/>
                </a:solidFill>
                <a:latin typeface="Constantia" pitchFamily="18" charset="0"/>
                <a:ea typeface="Arial Unicode MS" pitchFamily="34" charset="-128"/>
                <a:cs typeface="Arial Unicode MS" pitchFamily="34" charset="-128"/>
              </a:rPr>
              <a:t>utero</a:t>
            </a:r>
            <a:r>
              <a:rPr lang="en-US" altLang="en-US" sz="2800" dirty="0" smtClean="0">
                <a:solidFill>
                  <a:srgbClr val="000000"/>
                </a:solidFill>
                <a:latin typeface="Constantia" pitchFamily="18" charset="0"/>
                <a:ea typeface="Arial Unicode MS" pitchFamily="34" charset="-128"/>
                <a:cs typeface="Arial Unicode MS" pitchFamily="34" charset="-128"/>
              </a:rPr>
              <a:t>, within days after birth hearing become acute.</a:t>
            </a:r>
          </a:p>
          <a:p>
            <a:pPr algn="l" rtl="0" eaLnBrk="1" hangingPunct="1"/>
            <a:r>
              <a:rPr lang="en-US" altLang="en-US" sz="2800" b="1" dirty="0" smtClean="0">
                <a:solidFill>
                  <a:srgbClr val="000000"/>
                </a:solidFill>
                <a:latin typeface="Constantia" pitchFamily="18" charset="0"/>
                <a:ea typeface="Arial Unicode MS" pitchFamily="34" charset="-128"/>
                <a:cs typeface="Arial Unicode MS" pitchFamily="34" charset="-128"/>
              </a:rPr>
              <a:t>Vision</a:t>
            </a:r>
            <a:r>
              <a:rPr lang="en-US" altLang="en-US" sz="2800" dirty="0" smtClean="0">
                <a:solidFill>
                  <a:srgbClr val="000000"/>
                </a:solidFill>
                <a:latin typeface="Constantia" pitchFamily="18" charset="0"/>
                <a:ea typeface="Arial Unicode MS" pitchFamily="34" charset="-128"/>
                <a:cs typeface="Arial Unicode MS" pitchFamily="34" charset="-128"/>
              </a:rPr>
              <a:t>: see as soon as they are born (blinking reflex). Can’t follow objects past the midline. Best focus on black &amp; white. Newborns see best using peripheral vision, out of the corner of their eyes, and when objects are about </a:t>
            </a:r>
            <a:r>
              <a:rPr lang="en-US" altLang="en-US" sz="2800" dirty="0" smtClean="0">
                <a:solidFill>
                  <a:srgbClr val="000000"/>
                </a:solidFill>
                <a:latin typeface="Constantia" pitchFamily="18" charset="0"/>
                <a:ea typeface="Arial Unicode MS" pitchFamily="34" charset="-128"/>
                <a:cs typeface="Arial Unicode MS" pitchFamily="34" charset="-128"/>
              </a:rPr>
              <a:t> 22.86-30.48 cm  </a:t>
            </a:r>
            <a:r>
              <a:rPr lang="en-US" altLang="en-US" sz="2800" dirty="0" smtClean="0">
                <a:solidFill>
                  <a:srgbClr val="000000"/>
                </a:solidFill>
                <a:latin typeface="Constantia" pitchFamily="18" charset="0"/>
                <a:ea typeface="Arial Unicode MS" pitchFamily="34" charset="-128"/>
                <a:cs typeface="Arial Unicode MS" pitchFamily="34" charset="-128"/>
              </a:rPr>
              <a:t>away.</a:t>
            </a:r>
          </a:p>
          <a:p>
            <a:pPr algn="l" rtl="0" eaLnBrk="1" hangingPunct="1"/>
            <a:endParaRPr lang="en-US" altLang="en-US" sz="2800" dirty="0" smtClean="0"/>
          </a:p>
        </p:txBody>
      </p:sp>
    </p:spTree>
    <p:extLst>
      <p:ext uri="{BB962C8B-B14F-4D97-AF65-F5344CB8AC3E}">
        <p14:creationId xmlns="" xmlns:p14="http://schemas.microsoft.com/office/powerpoint/2010/main" val="2731220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DA812691-A2F6-4441-950E-8E93C38487BE}" type="slidenum">
              <a:rPr lang="ar-SA" altLang="en-US" sz="1400"/>
              <a:pPr eaLnBrk="1" hangingPunct="1"/>
              <a:t>37</a:t>
            </a:fld>
            <a:endParaRPr lang="en-US" altLang="en-US" sz="1400"/>
          </a:p>
        </p:txBody>
      </p:sp>
      <p:sp>
        <p:nvSpPr>
          <p:cNvPr id="62467" name="Rectangle 2"/>
          <p:cNvSpPr>
            <a:spLocks noGrp="1" noChangeArrowheads="1"/>
          </p:cNvSpPr>
          <p:nvPr>
            <p:ph type="body" idx="1"/>
          </p:nvPr>
        </p:nvSpPr>
        <p:spPr/>
        <p:txBody>
          <a:bodyPr/>
          <a:lstStyle/>
          <a:p>
            <a:pPr algn="l" rtl="0" eaLnBrk="1" hangingPunct="1"/>
            <a:r>
              <a:rPr lang="en-US" altLang="en-US" sz="2800" b="1" dirty="0" smtClean="0">
                <a:solidFill>
                  <a:srgbClr val="000000"/>
                </a:solidFill>
                <a:latin typeface="Constantia" pitchFamily="18" charset="0"/>
              </a:rPr>
              <a:t>Touch</a:t>
            </a:r>
            <a:r>
              <a:rPr lang="en-US" altLang="en-US" sz="2800" dirty="0" smtClean="0">
                <a:solidFill>
                  <a:srgbClr val="000000"/>
                </a:solidFill>
                <a:latin typeface="Constantia" pitchFamily="18" charset="0"/>
              </a:rPr>
              <a:t>: The sense of touch in newborns is well developed, particularly around the mouth. They are sensitive to temperature, pressure, and pain. </a:t>
            </a:r>
          </a:p>
          <a:p>
            <a:pPr algn="l" rtl="0" eaLnBrk="1" hangingPunct="1"/>
            <a:r>
              <a:rPr lang="en-US" altLang="en-US" sz="2800" b="1" dirty="0" smtClean="0">
                <a:latin typeface="Constantia" pitchFamily="18" charset="0"/>
              </a:rPr>
              <a:t>Smell:</a:t>
            </a:r>
            <a:r>
              <a:rPr lang="en-US" altLang="en-US" sz="2800" dirty="0" smtClean="0">
                <a:latin typeface="Constantia" pitchFamily="18" charset="0"/>
              </a:rPr>
              <a:t> well developed, newborns are often able to recognize the smell of their mother within the first few days of life. </a:t>
            </a:r>
          </a:p>
          <a:p>
            <a:pPr algn="l" rtl="0" eaLnBrk="1" hangingPunct="1"/>
            <a:r>
              <a:rPr lang="en-US" altLang="en-US" sz="2800" b="1" dirty="0" smtClean="0">
                <a:solidFill>
                  <a:srgbClr val="000000"/>
                </a:solidFill>
                <a:latin typeface="Constantia" pitchFamily="18" charset="0"/>
              </a:rPr>
              <a:t>Taste: </a:t>
            </a:r>
            <a:r>
              <a:rPr lang="en-US" altLang="en-US" sz="2800" dirty="0" smtClean="0">
                <a:solidFill>
                  <a:srgbClr val="000000"/>
                </a:solidFill>
                <a:latin typeface="Constantia" pitchFamily="18" charset="0"/>
              </a:rPr>
              <a:t>prefer sweet tastes and usually do not like sour, bitter, and salty tastes.</a:t>
            </a:r>
          </a:p>
        </p:txBody>
      </p:sp>
      <p:sp>
        <p:nvSpPr>
          <p:cNvPr id="62468" name="Rectangle 3"/>
          <p:cNvSpPr>
            <a:spLocks noGrp="1" noChangeArrowheads="1"/>
          </p:cNvSpPr>
          <p:nvPr>
            <p:ph type="title"/>
          </p:nvPr>
        </p:nvSpPr>
        <p:spPr>
          <a:noFill/>
        </p:spPr>
        <p:txBody>
          <a:bodyPr/>
          <a:lstStyle/>
          <a:p>
            <a:pPr eaLnBrk="1" hangingPunct="1"/>
            <a:r>
              <a:rPr lang="en-US" altLang="en-US" smtClean="0">
                <a:ea typeface="Arial Unicode MS" pitchFamily="34" charset="-128"/>
                <a:cs typeface="Tahoma" pitchFamily="34" charset="0"/>
              </a:rPr>
              <a:t>Senses</a:t>
            </a:r>
          </a:p>
        </p:txBody>
      </p:sp>
    </p:spTree>
    <p:extLst>
      <p:ext uri="{BB962C8B-B14F-4D97-AF65-F5344CB8AC3E}">
        <p14:creationId xmlns="" xmlns:p14="http://schemas.microsoft.com/office/powerpoint/2010/main" val="18043502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06CB8E1F-21E4-4DAC-8A07-FCA3A801C63F}" type="slidenum">
              <a:rPr lang="ar-SA" altLang="en-US" sz="1400"/>
              <a:pPr eaLnBrk="1" hangingPunct="1"/>
              <a:t>38</a:t>
            </a:fld>
            <a:endParaRPr lang="en-US" altLang="en-US" sz="1400"/>
          </a:p>
        </p:txBody>
      </p:sp>
      <p:sp>
        <p:nvSpPr>
          <p:cNvPr id="64515" name="Rectangle 2"/>
          <p:cNvSpPr>
            <a:spLocks noGrp="1" noChangeArrowheads="1"/>
          </p:cNvSpPr>
          <p:nvPr>
            <p:ph type="title"/>
          </p:nvPr>
        </p:nvSpPr>
        <p:spPr/>
        <p:txBody>
          <a:bodyPr/>
          <a:lstStyle/>
          <a:p>
            <a:pPr eaLnBrk="1" hangingPunct="1"/>
            <a:r>
              <a:rPr lang="en-US" altLang="en-US" smtClean="0"/>
              <a:t>The Newborn</a:t>
            </a:r>
            <a:r>
              <a:rPr lang="en-US" altLang="en-US" smtClean="0">
                <a:latin typeface="Times New Roman" pitchFamily="18" charset="0"/>
              </a:rPr>
              <a:t>’</a:t>
            </a:r>
            <a:r>
              <a:rPr lang="en-US" altLang="en-US" smtClean="0"/>
              <a:t>s States</a:t>
            </a:r>
          </a:p>
        </p:txBody>
      </p:sp>
      <p:sp>
        <p:nvSpPr>
          <p:cNvPr id="64516" name="Rectangle 3"/>
          <p:cNvSpPr>
            <a:spLocks noGrp="1" noChangeArrowheads="1"/>
          </p:cNvSpPr>
          <p:nvPr>
            <p:ph type="body" idx="1"/>
          </p:nvPr>
        </p:nvSpPr>
        <p:spPr/>
        <p:txBody>
          <a:bodyPr/>
          <a:lstStyle/>
          <a:p>
            <a:pPr algn="l" rtl="0" eaLnBrk="1" hangingPunct="1">
              <a:lnSpc>
                <a:spcPct val="90000"/>
              </a:lnSpc>
            </a:pPr>
            <a:r>
              <a:rPr lang="en-US" altLang="en-US" dirty="0" smtClean="0">
                <a:latin typeface="Constantia" pitchFamily="18" charset="0"/>
              </a:rPr>
              <a:t>Sleeping</a:t>
            </a:r>
          </a:p>
          <a:p>
            <a:pPr algn="l" rtl="0" eaLnBrk="1" hangingPunct="1">
              <a:lnSpc>
                <a:spcPct val="90000"/>
              </a:lnSpc>
            </a:pPr>
            <a:r>
              <a:rPr lang="en-US" altLang="en-US" dirty="0" smtClean="0">
                <a:latin typeface="Constantia" pitchFamily="18" charset="0"/>
              </a:rPr>
              <a:t>Newborns sleep an average of 16-18 hours daily.</a:t>
            </a:r>
          </a:p>
          <a:p>
            <a:pPr algn="l" rtl="0" eaLnBrk="1" hangingPunct="1">
              <a:lnSpc>
                <a:spcPct val="90000"/>
              </a:lnSpc>
            </a:pPr>
            <a:r>
              <a:rPr lang="en-US" altLang="en-US" dirty="0" smtClean="0">
                <a:latin typeface="Constantia" pitchFamily="18" charset="0"/>
              </a:rPr>
              <a:t>Newborns usually follow a sleep-wake cycle of around 4 hours of sleep followed by 1 hour of wakefulness.</a:t>
            </a:r>
          </a:p>
          <a:p>
            <a:pPr algn="l" rtl="0" eaLnBrk="1" hangingPunct="1">
              <a:lnSpc>
                <a:spcPct val="90000"/>
              </a:lnSpc>
            </a:pPr>
            <a:r>
              <a:rPr lang="en-US" altLang="en-US" dirty="0" smtClean="0">
                <a:latin typeface="Constantia" pitchFamily="18" charset="0"/>
              </a:rPr>
              <a:t>By 3 or 4 months newborns usually sleep through the night.</a:t>
            </a:r>
          </a:p>
        </p:txBody>
      </p:sp>
    </p:spTree>
    <p:extLst>
      <p:ext uri="{BB962C8B-B14F-4D97-AF65-F5344CB8AC3E}">
        <p14:creationId xmlns="" xmlns:p14="http://schemas.microsoft.com/office/powerpoint/2010/main" val="210427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C64774CA-3397-41EF-9E2E-D28FB948075E}" type="slidenum">
              <a:rPr lang="ar-SA" altLang="en-US" sz="1400"/>
              <a:pPr eaLnBrk="1" hangingPunct="1"/>
              <a:t>4</a:t>
            </a:fld>
            <a:endParaRPr lang="en-US" altLang="en-US" sz="1400"/>
          </a:p>
        </p:txBody>
      </p:sp>
      <p:sp>
        <p:nvSpPr>
          <p:cNvPr id="18435" name="Rectangle 2"/>
          <p:cNvSpPr>
            <a:spLocks noGrp="1" noChangeArrowheads="1"/>
          </p:cNvSpPr>
          <p:nvPr>
            <p:ph type="title"/>
          </p:nvPr>
        </p:nvSpPr>
        <p:spPr/>
        <p:txBody>
          <a:bodyPr/>
          <a:lstStyle/>
          <a:p>
            <a:pPr algn="ctr" rtl="0" eaLnBrk="1" hangingPunct="1"/>
            <a:r>
              <a:rPr lang="en-US" altLang="en-US" dirty="0" smtClean="0"/>
              <a:t>Assessment of well being: </a:t>
            </a:r>
            <a:r>
              <a:rPr lang="en-US" altLang="en-US" dirty="0" err="1" smtClean="0"/>
              <a:t>Apgar</a:t>
            </a:r>
            <a:r>
              <a:rPr lang="en-US" altLang="en-US" dirty="0" smtClean="0"/>
              <a:t> Scoring</a:t>
            </a:r>
          </a:p>
        </p:txBody>
      </p:sp>
      <p:sp>
        <p:nvSpPr>
          <p:cNvPr id="18436" name="Rectangle 3"/>
          <p:cNvSpPr>
            <a:spLocks noGrp="1" noChangeArrowheads="1"/>
          </p:cNvSpPr>
          <p:nvPr>
            <p:ph type="body" idx="1"/>
          </p:nvPr>
        </p:nvSpPr>
        <p:spPr>
          <a:xfrm>
            <a:off x="304800" y="1752600"/>
            <a:ext cx="5675313" cy="4648200"/>
          </a:xfrm>
        </p:spPr>
        <p:txBody>
          <a:bodyPr/>
          <a:lstStyle/>
          <a:p>
            <a:pPr algn="l" rtl="0" eaLnBrk="1" hangingPunct="1"/>
            <a:r>
              <a:rPr lang="en-US" altLang="en-US" sz="2400" dirty="0" smtClean="0">
                <a:latin typeface="Constantia" panose="02030602050306030303" pitchFamily="18" charset="0"/>
              </a:rPr>
              <a:t>Is an assessment scale applied at 1 minute and 5 minutes after birth. </a:t>
            </a:r>
          </a:p>
          <a:p>
            <a:pPr algn="l" rtl="0" eaLnBrk="1" hangingPunct="1"/>
            <a:r>
              <a:rPr lang="en-US" altLang="en-US" sz="2400" dirty="0" smtClean="0">
                <a:latin typeface="Constantia" panose="02030602050306030303" pitchFamily="18" charset="0"/>
              </a:rPr>
              <a:t>Give a score (0,1, or 2) for each sign.</a:t>
            </a:r>
          </a:p>
          <a:p>
            <a:pPr algn="l" rtl="0" eaLnBrk="1" hangingPunct="1"/>
            <a:r>
              <a:rPr lang="en-US" altLang="en-US" sz="2400" dirty="0" smtClean="0">
                <a:latin typeface="Constantia" panose="02030602050306030303" pitchFamily="18" charset="0"/>
              </a:rPr>
              <a:t>It serves as a baseline for future evaluation. </a:t>
            </a:r>
          </a:p>
          <a:p>
            <a:r>
              <a:rPr lang="en-US" altLang="en-US" sz="2400" dirty="0">
                <a:latin typeface="Constantia" panose="02030602050306030303" pitchFamily="18" charset="0"/>
              </a:rPr>
              <a:t>A score under 4 is in serious danger and need resuscitation.</a:t>
            </a:r>
          </a:p>
          <a:p>
            <a:r>
              <a:rPr lang="en-US" altLang="en-US" sz="2400" dirty="0">
                <a:latin typeface="Constantia" panose="02030602050306030303" pitchFamily="18" charset="0"/>
              </a:rPr>
              <a:t>A score of 4-6 may need clearing of the airway and O2 supplement.</a:t>
            </a:r>
          </a:p>
          <a:p>
            <a:r>
              <a:rPr lang="en-US" altLang="en-US" sz="2400" dirty="0">
                <a:latin typeface="Constantia" panose="02030602050306030303" pitchFamily="18" charset="0"/>
              </a:rPr>
              <a:t>A score of 7-10 is good</a:t>
            </a:r>
          </a:p>
          <a:p>
            <a:pPr algn="l" rtl="0" eaLnBrk="1" hangingPunct="1"/>
            <a:endParaRPr lang="en-US" altLang="en-US" dirty="0" smtClean="0"/>
          </a:p>
        </p:txBody>
      </p:sp>
      <p:pic>
        <p:nvPicPr>
          <p:cNvPr id="18437" name="Picture 4" descr="newborn2">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67400" y="3340100"/>
            <a:ext cx="3124200" cy="1814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40050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pPr>
              <a:defRPr/>
            </a:pPr>
            <a:fld id="{045D077E-AB7D-4169-A2B6-7109A5ACB0E1}" type="slidenum">
              <a:rPr lang="ar-SA"/>
              <a:pPr>
                <a:defRPr/>
              </a:pPr>
              <a:t>5</a:t>
            </a:fld>
            <a:endParaRPr lang="en-GB"/>
          </a:p>
        </p:txBody>
      </p:sp>
      <p:sp>
        <p:nvSpPr>
          <p:cNvPr id="19459" name="Rectangle 2"/>
          <p:cNvSpPr>
            <a:spLocks noChangeArrowheads="1"/>
          </p:cNvSpPr>
          <p:nvPr/>
        </p:nvSpPr>
        <p:spPr bwMode="auto">
          <a:xfrm>
            <a:off x="0" y="0"/>
            <a:ext cx="9144000" cy="542925"/>
          </a:xfrm>
          <a:prstGeom prst="rect">
            <a:avLst/>
          </a:prstGeom>
          <a:solidFill>
            <a:srgbClr val="CCFFCC"/>
          </a:solidFill>
          <a:ln w="12700">
            <a:solidFill>
              <a:schemeClr val="bg1"/>
            </a:solidFill>
            <a:miter lim="800000"/>
            <a:headEnd/>
            <a:tailEnd/>
          </a:ln>
        </p:spPr>
        <p:txBody>
          <a:bodyPr wrap="none" anchor="ct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endParaRPr lang="en-US" altLang="en-US"/>
          </a:p>
        </p:txBody>
      </p:sp>
      <p:sp>
        <p:nvSpPr>
          <p:cNvPr id="19460" name="Rectangle 3"/>
          <p:cNvSpPr>
            <a:spLocks noChangeArrowheads="1"/>
          </p:cNvSpPr>
          <p:nvPr/>
        </p:nvSpPr>
        <p:spPr bwMode="auto">
          <a:xfrm>
            <a:off x="0" y="90488"/>
            <a:ext cx="423863"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algn="ctr" rtl="0"/>
            <a:r>
              <a:rPr lang="en-US" altLang="en-US" sz="1000">
                <a:solidFill>
                  <a:srgbClr val="FFFFFF"/>
                </a:solidFill>
                <a:latin typeface="Times New Roman" pitchFamily="18" charset="0"/>
              </a:rPr>
              <a:t>InRev1</a:t>
            </a:r>
            <a:endParaRPr lang="en-US" altLang="en-US" b="1">
              <a:latin typeface="Times New Roman" pitchFamily="18" charset="0"/>
            </a:endParaRPr>
          </a:p>
        </p:txBody>
      </p:sp>
      <p:sp>
        <p:nvSpPr>
          <p:cNvPr id="19461" name="Rectangle 4"/>
          <p:cNvSpPr>
            <a:spLocks noChangeArrowheads="1"/>
          </p:cNvSpPr>
          <p:nvPr/>
        </p:nvSpPr>
        <p:spPr bwMode="auto">
          <a:xfrm>
            <a:off x="152400" y="103188"/>
            <a:ext cx="19907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algn="ctr" rtl="0"/>
            <a:r>
              <a:rPr lang="en-US" altLang="en-US" sz="2000" b="1">
                <a:solidFill>
                  <a:schemeClr val="accent2"/>
                </a:solidFill>
                <a:latin typeface="Arial" pitchFamily="34" charset="0"/>
              </a:rPr>
              <a:t>The Apgar Scale</a:t>
            </a:r>
            <a:endParaRPr lang="en-US" altLang="en-US" sz="2800" b="1">
              <a:solidFill>
                <a:schemeClr val="accent2"/>
              </a:solidFill>
              <a:latin typeface="Times New Roman" pitchFamily="18" charset="0"/>
            </a:endParaRPr>
          </a:p>
        </p:txBody>
      </p:sp>
      <p:sp>
        <p:nvSpPr>
          <p:cNvPr id="19462" name="Line 5"/>
          <p:cNvSpPr>
            <a:spLocks noChangeShapeType="1"/>
          </p:cNvSpPr>
          <p:nvPr/>
        </p:nvSpPr>
        <p:spPr bwMode="auto">
          <a:xfrm>
            <a:off x="138113" y="1814513"/>
            <a:ext cx="8859837" cy="15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463" name="Line 6"/>
          <p:cNvSpPr>
            <a:spLocks noChangeShapeType="1"/>
          </p:cNvSpPr>
          <p:nvPr/>
        </p:nvSpPr>
        <p:spPr bwMode="auto">
          <a:xfrm>
            <a:off x="157163" y="6323013"/>
            <a:ext cx="8853487" cy="15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464" name="Line 7"/>
          <p:cNvSpPr>
            <a:spLocks noChangeShapeType="1"/>
          </p:cNvSpPr>
          <p:nvPr/>
        </p:nvSpPr>
        <p:spPr bwMode="auto">
          <a:xfrm>
            <a:off x="2489200" y="1176338"/>
            <a:ext cx="6470650" cy="158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465" name="Rectangle 8"/>
          <p:cNvSpPr>
            <a:spLocks noChangeArrowheads="1"/>
          </p:cNvSpPr>
          <p:nvPr/>
        </p:nvSpPr>
        <p:spPr bwMode="auto">
          <a:xfrm>
            <a:off x="5297488" y="717550"/>
            <a:ext cx="635000" cy="41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algn="ctr" rtl="0">
              <a:lnSpc>
                <a:spcPct val="150000"/>
              </a:lnSpc>
            </a:pPr>
            <a:r>
              <a:rPr lang="en-US" altLang="en-US" sz="1800" b="1">
                <a:solidFill>
                  <a:srgbClr val="000000"/>
                </a:solidFill>
                <a:latin typeface="Arial" pitchFamily="34" charset="0"/>
              </a:rPr>
              <a:t>Score</a:t>
            </a:r>
            <a:endParaRPr lang="en-US" altLang="en-US" sz="1800" b="1">
              <a:latin typeface="Times New Roman" pitchFamily="18" charset="0"/>
            </a:endParaRPr>
          </a:p>
        </p:txBody>
      </p:sp>
      <p:sp>
        <p:nvSpPr>
          <p:cNvPr id="19466" name="Rectangle 9"/>
          <p:cNvSpPr>
            <a:spLocks noChangeArrowheads="1"/>
          </p:cNvSpPr>
          <p:nvPr/>
        </p:nvSpPr>
        <p:spPr bwMode="auto">
          <a:xfrm>
            <a:off x="2616200" y="1212850"/>
            <a:ext cx="127000" cy="41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algn="ctr" rtl="0">
              <a:lnSpc>
                <a:spcPct val="150000"/>
              </a:lnSpc>
            </a:pPr>
            <a:r>
              <a:rPr lang="en-US" altLang="en-US" sz="1800">
                <a:solidFill>
                  <a:srgbClr val="000000"/>
                </a:solidFill>
                <a:latin typeface="Arial" pitchFamily="34" charset="0"/>
              </a:rPr>
              <a:t>0</a:t>
            </a:r>
            <a:endParaRPr lang="en-US" altLang="en-US" sz="1800" b="1">
              <a:latin typeface="Times New Roman" pitchFamily="18" charset="0"/>
            </a:endParaRPr>
          </a:p>
        </p:txBody>
      </p:sp>
      <p:sp>
        <p:nvSpPr>
          <p:cNvPr id="19467" name="Rectangle 10"/>
          <p:cNvSpPr>
            <a:spLocks noChangeArrowheads="1"/>
          </p:cNvSpPr>
          <p:nvPr/>
        </p:nvSpPr>
        <p:spPr bwMode="auto">
          <a:xfrm>
            <a:off x="217488" y="1241425"/>
            <a:ext cx="1524000" cy="41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algn="l" rtl="0">
              <a:lnSpc>
                <a:spcPct val="150000"/>
              </a:lnSpc>
            </a:pPr>
            <a:r>
              <a:rPr lang="en-US" altLang="en-US" sz="1800" b="1">
                <a:solidFill>
                  <a:srgbClr val="000000"/>
                </a:solidFill>
                <a:latin typeface="Arial" pitchFamily="34" charset="0"/>
              </a:rPr>
              <a:t>Characteristic</a:t>
            </a:r>
            <a:endParaRPr lang="en-US" altLang="en-US" sz="1800" b="1">
              <a:latin typeface="Times New Roman" pitchFamily="18" charset="0"/>
            </a:endParaRPr>
          </a:p>
        </p:txBody>
      </p:sp>
      <p:sp>
        <p:nvSpPr>
          <p:cNvPr id="19468" name="Rectangle 11"/>
          <p:cNvSpPr>
            <a:spLocks noChangeArrowheads="1"/>
          </p:cNvSpPr>
          <p:nvPr/>
        </p:nvSpPr>
        <p:spPr bwMode="auto">
          <a:xfrm>
            <a:off x="254000" y="1938338"/>
            <a:ext cx="1905000" cy="361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algn="l" rtl="0">
              <a:lnSpc>
                <a:spcPct val="110000"/>
              </a:lnSpc>
            </a:pPr>
            <a:r>
              <a:rPr lang="en-US" altLang="en-US" sz="1800" b="1" dirty="0">
                <a:solidFill>
                  <a:srgbClr val="000000"/>
                </a:solidFill>
                <a:latin typeface="Arial" pitchFamily="34" charset="0"/>
              </a:rPr>
              <a:t>Heart rate</a:t>
            </a:r>
          </a:p>
          <a:p>
            <a:pPr algn="l" rtl="0">
              <a:lnSpc>
                <a:spcPct val="110000"/>
              </a:lnSpc>
            </a:pPr>
            <a:endParaRPr lang="en-US" altLang="en-US" sz="1800" b="1" dirty="0">
              <a:solidFill>
                <a:srgbClr val="000000"/>
              </a:solidFill>
              <a:latin typeface="Arial" pitchFamily="34" charset="0"/>
            </a:endParaRPr>
          </a:p>
          <a:p>
            <a:pPr algn="l" rtl="0">
              <a:lnSpc>
                <a:spcPct val="110000"/>
              </a:lnSpc>
            </a:pPr>
            <a:endParaRPr lang="en-US" altLang="en-US" sz="1800" b="1" dirty="0">
              <a:solidFill>
                <a:srgbClr val="000000"/>
              </a:solidFill>
              <a:latin typeface="Arial" pitchFamily="34" charset="0"/>
            </a:endParaRPr>
          </a:p>
          <a:p>
            <a:pPr algn="l" rtl="0">
              <a:lnSpc>
                <a:spcPct val="110000"/>
              </a:lnSpc>
            </a:pPr>
            <a:r>
              <a:rPr lang="en-US" altLang="en-US" sz="1800" b="1" dirty="0">
                <a:solidFill>
                  <a:srgbClr val="000000"/>
                </a:solidFill>
                <a:latin typeface="Arial" pitchFamily="34" charset="0"/>
              </a:rPr>
              <a:t>Efforts to breathe</a:t>
            </a:r>
          </a:p>
          <a:p>
            <a:pPr algn="l" rtl="0">
              <a:lnSpc>
                <a:spcPct val="110000"/>
              </a:lnSpc>
            </a:pPr>
            <a:endParaRPr lang="en-US" altLang="en-US" sz="1800" b="1" dirty="0">
              <a:solidFill>
                <a:srgbClr val="000000"/>
              </a:solidFill>
              <a:latin typeface="Arial" pitchFamily="34" charset="0"/>
            </a:endParaRPr>
          </a:p>
          <a:p>
            <a:pPr algn="l" rtl="0">
              <a:lnSpc>
                <a:spcPct val="110000"/>
              </a:lnSpc>
            </a:pPr>
            <a:r>
              <a:rPr lang="en-US" altLang="en-US" sz="1800" b="1" dirty="0">
                <a:solidFill>
                  <a:srgbClr val="000000"/>
                </a:solidFill>
                <a:latin typeface="Arial" pitchFamily="34" charset="0"/>
              </a:rPr>
              <a:t>Muscle tone</a:t>
            </a:r>
          </a:p>
          <a:p>
            <a:pPr algn="l" rtl="0">
              <a:lnSpc>
                <a:spcPct val="110000"/>
              </a:lnSpc>
            </a:pPr>
            <a:endParaRPr lang="en-US" altLang="en-US" sz="1800" b="1" dirty="0">
              <a:solidFill>
                <a:srgbClr val="000000"/>
              </a:solidFill>
              <a:latin typeface="Arial" pitchFamily="34" charset="0"/>
            </a:endParaRPr>
          </a:p>
          <a:p>
            <a:pPr algn="l" rtl="0">
              <a:lnSpc>
                <a:spcPct val="110000"/>
              </a:lnSpc>
            </a:pPr>
            <a:r>
              <a:rPr lang="en-US" altLang="en-US" sz="1800" b="1" dirty="0">
                <a:solidFill>
                  <a:srgbClr val="000000"/>
                </a:solidFill>
                <a:latin typeface="Arial" pitchFamily="34" charset="0"/>
              </a:rPr>
              <a:t>Skin color</a:t>
            </a:r>
          </a:p>
          <a:p>
            <a:pPr algn="l" rtl="0">
              <a:lnSpc>
                <a:spcPct val="110000"/>
              </a:lnSpc>
            </a:pPr>
            <a:endParaRPr lang="en-US" altLang="en-US" sz="1800" b="1" dirty="0">
              <a:solidFill>
                <a:srgbClr val="000000"/>
              </a:solidFill>
              <a:latin typeface="Arial" pitchFamily="34" charset="0"/>
            </a:endParaRPr>
          </a:p>
          <a:p>
            <a:pPr algn="l" rtl="0">
              <a:lnSpc>
                <a:spcPct val="110000"/>
              </a:lnSpc>
            </a:pPr>
            <a:endParaRPr lang="en-US" altLang="en-US" sz="1800" b="1" dirty="0">
              <a:solidFill>
                <a:srgbClr val="000000"/>
              </a:solidFill>
              <a:latin typeface="Arial" pitchFamily="34" charset="0"/>
            </a:endParaRPr>
          </a:p>
          <a:p>
            <a:pPr algn="l" rtl="0">
              <a:lnSpc>
                <a:spcPct val="110000"/>
              </a:lnSpc>
            </a:pPr>
            <a:endParaRPr lang="en-US" altLang="en-US" sz="1800" b="1" dirty="0">
              <a:solidFill>
                <a:srgbClr val="000000"/>
              </a:solidFill>
              <a:latin typeface="Arial" pitchFamily="34" charset="0"/>
            </a:endParaRPr>
          </a:p>
          <a:p>
            <a:pPr algn="l" rtl="0">
              <a:lnSpc>
                <a:spcPct val="110000"/>
              </a:lnSpc>
            </a:pPr>
            <a:r>
              <a:rPr lang="en-US" altLang="en-US" sz="1800" b="1" dirty="0">
                <a:solidFill>
                  <a:srgbClr val="000000"/>
                </a:solidFill>
                <a:latin typeface="Arial" pitchFamily="34" charset="0"/>
              </a:rPr>
              <a:t>Reflex irritability</a:t>
            </a:r>
            <a:endParaRPr lang="en-US" altLang="en-US" sz="1800" b="1" dirty="0">
              <a:latin typeface="Times New Roman" pitchFamily="18" charset="0"/>
            </a:endParaRPr>
          </a:p>
        </p:txBody>
      </p:sp>
      <p:sp>
        <p:nvSpPr>
          <p:cNvPr id="19469" name="Rectangle 13"/>
          <p:cNvSpPr>
            <a:spLocks noChangeArrowheads="1"/>
          </p:cNvSpPr>
          <p:nvPr/>
        </p:nvSpPr>
        <p:spPr bwMode="auto">
          <a:xfrm>
            <a:off x="4902200" y="1212850"/>
            <a:ext cx="127000" cy="41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algn="ctr" rtl="0">
              <a:lnSpc>
                <a:spcPct val="150000"/>
              </a:lnSpc>
            </a:pPr>
            <a:r>
              <a:rPr lang="en-US" altLang="en-US" sz="1800">
                <a:solidFill>
                  <a:srgbClr val="000000"/>
                </a:solidFill>
                <a:latin typeface="Arial" pitchFamily="34" charset="0"/>
              </a:rPr>
              <a:t>1</a:t>
            </a:r>
            <a:endParaRPr lang="en-US" altLang="en-US" sz="1800" b="1">
              <a:latin typeface="Times New Roman" pitchFamily="18" charset="0"/>
            </a:endParaRPr>
          </a:p>
        </p:txBody>
      </p:sp>
      <p:sp>
        <p:nvSpPr>
          <p:cNvPr id="19470" name="Rectangle 14"/>
          <p:cNvSpPr>
            <a:spLocks noChangeArrowheads="1"/>
          </p:cNvSpPr>
          <p:nvPr/>
        </p:nvSpPr>
        <p:spPr bwMode="auto">
          <a:xfrm>
            <a:off x="7493000" y="1212850"/>
            <a:ext cx="127000" cy="41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algn="ctr" rtl="0">
              <a:lnSpc>
                <a:spcPct val="150000"/>
              </a:lnSpc>
            </a:pPr>
            <a:r>
              <a:rPr lang="en-US" altLang="en-US" sz="1800">
                <a:solidFill>
                  <a:srgbClr val="000000"/>
                </a:solidFill>
                <a:latin typeface="Arial" pitchFamily="34" charset="0"/>
              </a:rPr>
              <a:t>2</a:t>
            </a:r>
            <a:endParaRPr lang="en-US" altLang="en-US" sz="1800" b="1">
              <a:latin typeface="Times New Roman" pitchFamily="18" charset="0"/>
            </a:endParaRPr>
          </a:p>
        </p:txBody>
      </p:sp>
      <p:sp>
        <p:nvSpPr>
          <p:cNvPr id="19471" name="Rectangle 15"/>
          <p:cNvSpPr>
            <a:spLocks noChangeArrowheads="1"/>
          </p:cNvSpPr>
          <p:nvPr/>
        </p:nvSpPr>
        <p:spPr bwMode="auto">
          <a:xfrm>
            <a:off x="2286000" y="1938338"/>
            <a:ext cx="1384300" cy="361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algn="l" rtl="0">
              <a:lnSpc>
                <a:spcPct val="110000"/>
              </a:lnSpc>
            </a:pPr>
            <a:r>
              <a:rPr lang="en-US" altLang="en-US" sz="1800" b="1" dirty="0">
                <a:latin typeface="Arial" pitchFamily="34" charset="0"/>
              </a:rPr>
              <a:t>Absent</a:t>
            </a:r>
          </a:p>
          <a:p>
            <a:pPr algn="l" rtl="0">
              <a:lnSpc>
                <a:spcPct val="110000"/>
              </a:lnSpc>
            </a:pPr>
            <a:endParaRPr lang="en-US" altLang="en-US" sz="1800" b="1" dirty="0">
              <a:latin typeface="Arial" pitchFamily="34" charset="0"/>
            </a:endParaRPr>
          </a:p>
          <a:p>
            <a:pPr algn="l" rtl="0">
              <a:lnSpc>
                <a:spcPct val="110000"/>
              </a:lnSpc>
            </a:pPr>
            <a:endParaRPr lang="en-US" altLang="en-US" sz="1800" b="1" dirty="0">
              <a:latin typeface="Arial" pitchFamily="34" charset="0"/>
            </a:endParaRPr>
          </a:p>
          <a:p>
            <a:pPr algn="l" rtl="0">
              <a:lnSpc>
                <a:spcPct val="110000"/>
              </a:lnSpc>
            </a:pPr>
            <a:r>
              <a:rPr lang="en-US" altLang="en-US" sz="1800" b="1" dirty="0">
                <a:latin typeface="Arial" pitchFamily="34" charset="0"/>
              </a:rPr>
              <a:t>Absent</a:t>
            </a:r>
          </a:p>
          <a:p>
            <a:pPr algn="l" rtl="0">
              <a:lnSpc>
                <a:spcPct val="110000"/>
              </a:lnSpc>
            </a:pPr>
            <a:endParaRPr lang="en-US" altLang="en-US" sz="1800" b="1" dirty="0">
              <a:latin typeface="Arial" pitchFamily="34" charset="0"/>
            </a:endParaRPr>
          </a:p>
          <a:p>
            <a:pPr algn="l" rtl="0">
              <a:lnSpc>
                <a:spcPct val="110000"/>
              </a:lnSpc>
            </a:pPr>
            <a:r>
              <a:rPr lang="en-US" altLang="en-US" sz="1800" b="1" dirty="0" err="1" smtClean="0">
                <a:latin typeface="Arial" pitchFamily="34" charset="0"/>
              </a:rPr>
              <a:t>Flaccid,limp</a:t>
            </a:r>
            <a:endParaRPr lang="en-US" altLang="en-US" sz="1800" b="1" dirty="0">
              <a:latin typeface="Arial" pitchFamily="34" charset="0"/>
            </a:endParaRPr>
          </a:p>
          <a:p>
            <a:pPr algn="l" rtl="0">
              <a:lnSpc>
                <a:spcPct val="110000"/>
              </a:lnSpc>
            </a:pPr>
            <a:endParaRPr lang="en-US" altLang="en-US" sz="1800" b="1" dirty="0">
              <a:latin typeface="Arial" pitchFamily="34" charset="0"/>
            </a:endParaRPr>
          </a:p>
          <a:p>
            <a:pPr algn="l" rtl="0">
              <a:lnSpc>
                <a:spcPct val="110000"/>
              </a:lnSpc>
            </a:pPr>
            <a:r>
              <a:rPr lang="en-US" altLang="en-US" sz="1800" b="1" dirty="0">
                <a:latin typeface="Arial" pitchFamily="34" charset="0"/>
              </a:rPr>
              <a:t>Body pale</a:t>
            </a:r>
          </a:p>
          <a:p>
            <a:pPr algn="l" rtl="0">
              <a:lnSpc>
                <a:spcPct val="110000"/>
              </a:lnSpc>
            </a:pPr>
            <a:r>
              <a:rPr lang="en-US" altLang="en-US" sz="1800" b="1" dirty="0">
                <a:latin typeface="Arial" pitchFamily="34" charset="0"/>
              </a:rPr>
              <a:t> or blue</a:t>
            </a:r>
          </a:p>
          <a:p>
            <a:pPr algn="l" rtl="0">
              <a:lnSpc>
                <a:spcPct val="110000"/>
              </a:lnSpc>
            </a:pPr>
            <a:endParaRPr lang="en-US" altLang="en-US" sz="1800" b="1" dirty="0">
              <a:latin typeface="Arial" pitchFamily="34" charset="0"/>
            </a:endParaRPr>
          </a:p>
          <a:p>
            <a:pPr algn="l" rtl="0">
              <a:lnSpc>
                <a:spcPct val="110000"/>
              </a:lnSpc>
            </a:pPr>
            <a:endParaRPr lang="en-US" altLang="en-US" sz="1800" b="1" dirty="0">
              <a:latin typeface="Arial" pitchFamily="34" charset="0"/>
            </a:endParaRPr>
          </a:p>
          <a:p>
            <a:pPr algn="l" rtl="0">
              <a:lnSpc>
                <a:spcPct val="110000"/>
              </a:lnSpc>
            </a:pPr>
            <a:r>
              <a:rPr lang="en-US" altLang="en-US" sz="1800" b="1" dirty="0">
                <a:latin typeface="Arial" pitchFamily="34" charset="0"/>
              </a:rPr>
              <a:t>No response</a:t>
            </a:r>
          </a:p>
        </p:txBody>
      </p:sp>
      <p:sp>
        <p:nvSpPr>
          <p:cNvPr id="19472" name="Rectangle 16"/>
          <p:cNvSpPr>
            <a:spLocks noChangeArrowheads="1"/>
          </p:cNvSpPr>
          <p:nvPr/>
        </p:nvSpPr>
        <p:spPr bwMode="auto">
          <a:xfrm>
            <a:off x="3962400" y="1938338"/>
            <a:ext cx="2590800" cy="361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algn="l" rtl="0">
              <a:lnSpc>
                <a:spcPct val="110000"/>
              </a:lnSpc>
            </a:pPr>
            <a:r>
              <a:rPr lang="en-US" altLang="en-US" sz="1800" b="1" dirty="0">
                <a:solidFill>
                  <a:srgbClr val="000000"/>
                </a:solidFill>
                <a:latin typeface="Arial" pitchFamily="34" charset="0"/>
              </a:rPr>
              <a:t>Less than 100 beats per minute</a:t>
            </a:r>
          </a:p>
          <a:p>
            <a:pPr algn="l" rtl="0">
              <a:lnSpc>
                <a:spcPct val="110000"/>
              </a:lnSpc>
            </a:pPr>
            <a:endParaRPr lang="en-US" altLang="en-US" sz="1800" b="1" dirty="0">
              <a:solidFill>
                <a:srgbClr val="000000"/>
              </a:solidFill>
              <a:latin typeface="Arial" pitchFamily="34" charset="0"/>
            </a:endParaRPr>
          </a:p>
          <a:p>
            <a:pPr algn="l" rtl="0">
              <a:lnSpc>
                <a:spcPct val="110000"/>
              </a:lnSpc>
            </a:pPr>
            <a:r>
              <a:rPr lang="en-US" altLang="en-US" sz="1800" b="1" dirty="0">
                <a:solidFill>
                  <a:srgbClr val="000000"/>
                </a:solidFill>
                <a:latin typeface="Arial" pitchFamily="34" charset="0"/>
              </a:rPr>
              <a:t>Slow, irregular</a:t>
            </a:r>
          </a:p>
          <a:p>
            <a:pPr algn="l" rtl="0">
              <a:lnSpc>
                <a:spcPct val="110000"/>
              </a:lnSpc>
            </a:pPr>
            <a:endParaRPr lang="en-US" altLang="en-US" sz="1800" b="1" dirty="0">
              <a:solidFill>
                <a:srgbClr val="000000"/>
              </a:solidFill>
              <a:latin typeface="Arial" pitchFamily="34" charset="0"/>
            </a:endParaRPr>
          </a:p>
          <a:p>
            <a:pPr algn="l" rtl="0">
              <a:lnSpc>
                <a:spcPct val="110000"/>
              </a:lnSpc>
            </a:pPr>
            <a:r>
              <a:rPr lang="en-US" altLang="en-US" sz="1800" b="1" dirty="0">
                <a:solidFill>
                  <a:srgbClr val="000000"/>
                </a:solidFill>
                <a:latin typeface="Arial" pitchFamily="34" charset="0"/>
              </a:rPr>
              <a:t>Weak, inactive</a:t>
            </a:r>
          </a:p>
          <a:p>
            <a:pPr algn="l" rtl="0">
              <a:lnSpc>
                <a:spcPct val="110000"/>
              </a:lnSpc>
            </a:pPr>
            <a:endParaRPr lang="en-US" altLang="en-US" sz="1800" b="1" dirty="0">
              <a:solidFill>
                <a:srgbClr val="000000"/>
              </a:solidFill>
              <a:latin typeface="Arial" pitchFamily="34" charset="0"/>
            </a:endParaRPr>
          </a:p>
          <a:p>
            <a:pPr algn="l" rtl="0">
              <a:lnSpc>
                <a:spcPct val="110000"/>
              </a:lnSpc>
            </a:pPr>
            <a:r>
              <a:rPr lang="en-US" altLang="en-US" sz="1800" b="1" dirty="0">
                <a:solidFill>
                  <a:srgbClr val="000000"/>
                </a:solidFill>
                <a:latin typeface="Arial" pitchFamily="34" charset="0"/>
              </a:rPr>
              <a:t>Body pink, extremities blue</a:t>
            </a:r>
          </a:p>
          <a:p>
            <a:pPr algn="l" rtl="0">
              <a:lnSpc>
                <a:spcPct val="110000"/>
              </a:lnSpc>
            </a:pPr>
            <a:endParaRPr lang="en-US" altLang="en-US" sz="1800" b="1" dirty="0">
              <a:solidFill>
                <a:srgbClr val="000000"/>
              </a:solidFill>
              <a:latin typeface="Arial" pitchFamily="34" charset="0"/>
            </a:endParaRPr>
          </a:p>
          <a:p>
            <a:pPr algn="l" rtl="0">
              <a:lnSpc>
                <a:spcPct val="110000"/>
              </a:lnSpc>
            </a:pPr>
            <a:endParaRPr lang="en-US" altLang="en-US" sz="1800" b="1" dirty="0">
              <a:solidFill>
                <a:srgbClr val="000000"/>
              </a:solidFill>
              <a:latin typeface="Arial" pitchFamily="34" charset="0"/>
            </a:endParaRPr>
          </a:p>
          <a:p>
            <a:pPr algn="l" rtl="0">
              <a:lnSpc>
                <a:spcPct val="110000"/>
              </a:lnSpc>
            </a:pPr>
            <a:r>
              <a:rPr lang="en-US" altLang="en-US" sz="1800" b="1" dirty="0">
                <a:solidFill>
                  <a:srgbClr val="000000"/>
                </a:solidFill>
                <a:latin typeface="Arial" pitchFamily="34" charset="0"/>
              </a:rPr>
              <a:t>Frown, grimace</a:t>
            </a:r>
            <a:endParaRPr lang="en-US" altLang="en-US" sz="1800" b="1" dirty="0">
              <a:latin typeface="Times New Roman" pitchFamily="18" charset="0"/>
            </a:endParaRPr>
          </a:p>
        </p:txBody>
      </p:sp>
      <p:sp>
        <p:nvSpPr>
          <p:cNvPr id="19473" name="Rectangle 17"/>
          <p:cNvSpPr>
            <a:spLocks noChangeArrowheads="1"/>
          </p:cNvSpPr>
          <p:nvPr/>
        </p:nvSpPr>
        <p:spPr bwMode="auto">
          <a:xfrm>
            <a:off x="6678613" y="1938338"/>
            <a:ext cx="2465387" cy="361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algn="l" rtl="0">
              <a:lnSpc>
                <a:spcPct val="110000"/>
              </a:lnSpc>
            </a:pPr>
            <a:r>
              <a:rPr lang="en-US" altLang="en-US" sz="1800" b="1">
                <a:solidFill>
                  <a:srgbClr val="000000"/>
                </a:solidFill>
                <a:latin typeface="Arial" pitchFamily="34" charset="0"/>
              </a:rPr>
              <a:t>More that 100 beats per minute</a:t>
            </a:r>
          </a:p>
          <a:p>
            <a:pPr algn="l" rtl="0">
              <a:lnSpc>
                <a:spcPct val="110000"/>
              </a:lnSpc>
            </a:pPr>
            <a:endParaRPr lang="en-US" altLang="en-US" sz="1800" b="1">
              <a:solidFill>
                <a:srgbClr val="000000"/>
              </a:solidFill>
              <a:latin typeface="Arial" pitchFamily="34" charset="0"/>
            </a:endParaRPr>
          </a:p>
          <a:p>
            <a:pPr algn="l" rtl="0">
              <a:lnSpc>
                <a:spcPct val="110000"/>
              </a:lnSpc>
            </a:pPr>
            <a:r>
              <a:rPr lang="en-US" altLang="en-US" sz="1800" b="1">
                <a:solidFill>
                  <a:srgbClr val="000000"/>
                </a:solidFill>
                <a:latin typeface="Arial" pitchFamily="34" charset="0"/>
              </a:rPr>
              <a:t>Good; baby is crying</a:t>
            </a:r>
          </a:p>
          <a:p>
            <a:pPr algn="l" rtl="0">
              <a:lnSpc>
                <a:spcPct val="110000"/>
              </a:lnSpc>
            </a:pPr>
            <a:endParaRPr lang="en-US" altLang="en-US" sz="1800" b="1">
              <a:solidFill>
                <a:srgbClr val="000000"/>
              </a:solidFill>
              <a:latin typeface="Arial" pitchFamily="34" charset="0"/>
            </a:endParaRPr>
          </a:p>
          <a:p>
            <a:pPr algn="l" rtl="0">
              <a:lnSpc>
                <a:spcPct val="110000"/>
              </a:lnSpc>
            </a:pPr>
            <a:r>
              <a:rPr lang="en-US" altLang="en-US" sz="1800" b="1">
                <a:solidFill>
                  <a:srgbClr val="000000"/>
                </a:solidFill>
                <a:latin typeface="Arial" pitchFamily="34" charset="0"/>
              </a:rPr>
              <a:t>Strong, active motion</a:t>
            </a:r>
          </a:p>
          <a:p>
            <a:pPr algn="l" rtl="0">
              <a:lnSpc>
                <a:spcPct val="110000"/>
              </a:lnSpc>
            </a:pPr>
            <a:endParaRPr lang="en-US" altLang="en-US" sz="1800" b="1">
              <a:solidFill>
                <a:srgbClr val="000000"/>
              </a:solidFill>
              <a:latin typeface="Arial" pitchFamily="34" charset="0"/>
            </a:endParaRPr>
          </a:p>
          <a:p>
            <a:pPr algn="l" rtl="0">
              <a:lnSpc>
                <a:spcPct val="110000"/>
              </a:lnSpc>
            </a:pPr>
            <a:r>
              <a:rPr lang="en-US" altLang="en-US" sz="1800" b="1">
                <a:solidFill>
                  <a:srgbClr val="000000"/>
                </a:solidFill>
                <a:latin typeface="Arial" pitchFamily="34" charset="0"/>
              </a:rPr>
              <a:t>Body and extremities pink</a:t>
            </a:r>
          </a:p>
          <a:p>
            <a:pPr algn="l" rtl="0">
              <a:lnSpc>
                <a:spcPct val="110000"/>
              </a:lnSpc>
            </a:pPr>
            <a:endParaRPr lang="en-US" altLang="en-US" sz="1800" b="1">
              <a:solidFill>
                <a:srgbClr val="000000"/>
              </a:solidFill>
              <a:latin typeface="Arial" pitchFamily="34" charset="0"/>
            </a:endParaRPr>
          </a:p>
          <a:p>
            <a:pPr algn="l" rtl="0">
              <a:lnSpc>
                <a:spcPct val="110000"/>
              </a:lnSpc>
            </a:pPr>
            <a:r>
              <a:rPr lang="en-US" altLang="en-US" sz="1800" b="1">
                <a:solidFill>
                  <a:srgbClr val="000000"/>
                </a:solidFill>
                <a:latin typeface="Arial" pitchFamily="34" charset="0"/>
              </a:rPr>
              <a:t>Vigorous crying, coughing, sneezing</a:t>
            </a:r>
            <a:endParaRPr lang="en-US" altLang="en-US" sz="1800" b="1">
              <a:latin typeface="Times New Roman" pitchFamily="18" charset="0"/>
            </a:endParaRPr>
          </a:p>
        </p:txBody>
      </p:sp>
    </p:spTree>
    <p:extLst>
      <p:ext uri="{BB962C8B-B14F-4D97-AF65-F5344CB8AC3E}">
        <p14:creationId xmlns="" xmlns:p14="http://schemas.microsoft.com/office/powerpoint/2010/main" val="3642655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97598E58-A714-455F-B688-7A13617B087C}" type="slidenum">
              <a:rPr lang="ar-SA" altLang="en-US" sz="1400"/>
              <a:pPr eaLnBrk="1" hangingPunct="1"/>
              <a:t>6</a:t>
            </a:fld>
            <a:endParaRPr lang="en-US" altLang="en-US" sz="1400"/>
          </a:p>
        </p:txBody>
      </p:sp>
      <p:sp>
        <p:nvSpPr>
          <p:cNvPr id="21507" name="Rectangle 2"/>
          <p:cNvSpPr>
            <a:spLocks noGrp="1" noChangeArrowheads="1"/>
          </p:cNvSpPr>
          <p:nvPr>
            <p:ph type="body" idx="1"/>
          </p:nvPr>
        </p:nvSpPr>
        <p:spPr>
          <a:xfrm>
            <a:off x="457200" y="1752600"/>
            <a:ext cx="8305800" cy="4343400"/>
          </a:xfrm>
        </p:spPr>
        <p:txBody>
          <a:bodyPr/>
          <a:lstStyle/>
          <a:p>
            <a:pPr algn="l" rtl="0" eaLnBrk="1" hangingPunct="1">
              <a:lnSpc>
                <a:spcPct val="90000"/>
              </a:lnSpc>
            </a:pPr>
            <a:r>
              <a:rPr lang="en-US" altLang="en-US" sz="2800" dirty="0" smtClean="0">
                <a:solidFill>
                  <a:srgbClr val="000000"/>
                </a:solidFill>
                <a:latin typeface="Constantia" pitchFamily="18" charset="0"/>
                <a:ea typeface="Arial Unicode MS" pitchFamily="34" charset="-128"/>
                <a:cs typeface="Arial Unicode MS" pitchFamily="34" charset="-128"/>
              </a:rPr>
              <a:t>Weight: </a:t>
            </a:r>
            <a:r>
              <a:rPr lang="en-US" altLang="en-US" sz="2400" dirty="0" smtClean="0">
                <a:solidFill>
                  <a:srgbClr val="000000"/>
                </a:solidFill>
                <a:latin typeface="Constantia" pitchFamily="18" charset="0"/>
                <a:ea typeface="Arial Unicode MS" pitchFamily="34" charset="-128"/>
                <a:cs typeface="Arial Unicode MS" pitchFamily="34" charset="-128"/>
              </a:rPr>
              <a:t>differs depending on the race, nutritional, intrauterine and genetic factors. Normal rates 2.7-4.0 kg.</a:t>
            </a:r>
          </a:p>
          <a:p>
            <a:pPr algn="l" rtl="0" eaLnBrk="1" hangingPunct="1">
              <a:lnSpc>
                <a:spcPct val="90000"/>
              </a:lnSpc>
            </a:pPr>
            <a:endParaRPr lang="en-US" altLang="en-US" sz="2400" dirty="0" smtClean="0">
              <a:latin typeface="Constantia" pitchFamily="18" charset="0"/>
            </a:endParaRPr>
          </a:p>
          <a:p>
            <a:pPr algn="l" rtl="0" eaLnBrk="1" hangingPunct="1">
              <a:lnSpc>
                <a:spcPct val="90000"/>
              </a:lnSpc>
            </a:pPr>
            <a:r>
              <a:rPr lang="en-US" altLang="en-US" sz="2800" dirty="0" smtClean="0">
                <a:latin typeface="Constantia" pitchFamily="18" charset="0"/>
              </a:rPr>
              <a:t>Newborn loses 5-10% of birth weight during the 1st few days because of:</a:t>
            </a:r>
          </a:p>
          <a:p>
            <a:pPr lvl="1" algn="l" rtl="0" eaLnBrk="1" hangingPunct="1">
              <a:lnSpc>
                <a:spcPct val="90000"/>
              </a:lnSpc>
            </a:pPr>
            <a:r>
              <a:rPr lang="en-US" altLang="en-US" sz="2400" dirty="0" smtClean="0">
                <a:solidFill>
                  <a:srgbClr val="000000"/>
                </a:solidFill>
                <a:latin typeface="Constantia" pitchFamily="18" charset="0"/>
                <a:ea typeface="Arial Unicode MS" pitchFamily="34" charset="-128"/>
                <a:cs typeface="Arial Unicode MS" pitchFamily="34" charset="-128"/>
              </a:rPr>
              <a:t>No longer under the influence of salt &amp; fluid-retaining maternal hormones.</a:t>
            </a:r>
          </a:p>
          <a:p>
            <a:pPr lvl="1" algn="l" rtl="0" eaLnBrk="1" hangingPunct="1">
              <a:lnSpc>
                <a:spcPct val="90000"/>
              </a:lnSpc>
            </a:pPr>
            <a:r>
              <a:rPr lang="en-US" altLang="en-US" sz="2400" dirty="0" err="1" smtClean="0">
                <a:solidFill>
                  <a:srgbClr val="000000"/>
                </a:solidFill>
                <a:latin typeface="Constantia" pitchFamily="18" charset="0"/>
                <a:ea typeface="Arial Unicode MS" pitchFamily="34" charset="-128"/>
                <a:cs typeface="Arial Unicode MS" pitchFamily="34" charset="-128"/>
              </a:rPr>
              <a:t>Diuresis</a:t>
            </a:r>
            <a:r>
              <a:rPr lang="en-US" altLang="en-US" sz="2400" dirty="0" smtClean="0">
                <a:solidFill>
                  <a:srgbClr val="000000"/>
                </a:solidFill>
                <a:latin typeface="Constantia" pitchFamily="18" charset="0"/>
                <a:ea typeface="Arial Unicode MS" pitchFamily="34" charset="-128"/>
                <a:cs typeface="Arial Unicode MS" pitchFamily="34" charset="-128"/>
              </a:rPr>
              <a:t>: to remove part of body fluids.</a:t>
            </a:r>
          </a:p>
          <a:p>
            <a:pPr lvl="1" algn="l" rtl="0" eaLnBrk="1" hangingPunct="1">
              <a:lnSpc>
                <a:spcPct val="90000"/>
              </a:lnSpc>
            </a:pPr>
            <a:r>
              <a:rPr lang="en-US" altLang="en-US" sz="2400" dirty="0" smtClean="0">
                <a:solidFill>
                  <a:srgbClr val="000000"/>
                </a:solidFill>
                <a:latin typeface="Constantia" pitchFamily="18" charset="0"/>
                <a:ea typeface="Arial Unicode MS" pitchFamily="34" charset="-128"/>
                <a:cs typeface="Arial Unicode MS" pitchFamily="34" charset="-128"/>
              </a:rPr>
              <a:t>Limited by low caloric content of </a:t>
            </a:r>
            <a:r>
              <a:rPr lang="en-US" altLang="en-US" sz="2400" dirty="0" err="1" smtClean="0">
                <a:solidFill>
                  <a:srgbClr val="000000"/>
                </a:solidFill>
                <a:latin typeface="Constantia" pitchFamily="18" charset="0"/>
                <a:ea typeface="Arial Unicode MS" pitchFamily="34" charset="-128"/>
                <a:cs typeface="Arial Unicode MS" pitchFamily="34" charset="-128"/>
              </a:rPr>
              <a:t>colostrum</a:t>
            </a:r>
            <a:r>
              <a:rPr lang="en-US" altLang="en-US" sz="2400" dirty="0" smtClean="0">
                <a:solidFill>
                  <a:srgbClr val="000000"/>
                </a:solidFill>
                <a:latin typeface="Constantia" pitchFamily="18" charset="0"/>
                <a:ea typeface="Arial Unicode MS" pitchFamily="34" charset="-128"/>
                <a:cs typeface="Arial Unicode MS" pitchFamily="34" charset="-128"/>
              </a:rPr>
              <a:t>.</a:t>
            </a:r>
          </a:p>
          <a:p>
            <a:pPr lvl="1" algn="l" rtl="0" eaLnBrk="1" hangingPunct="1">
              <a:lnSpc>
                <a:spcPct val="90000"/>
              </a:lnSpc>
            </a:pPr>
            <a:r>
              <a:rPr lang="en-US" altLang="en-US" sz="2400" dirty="0" smtClean="0">
                <a:solidFill>
                  <a:srgbClr val="000000"/>
                </a:solidFill>
                <a:latin typeface="Constantia" pitchFamily="18" charset="0"/>
                <a:cs typeface="Times New Roman" pitchFamily="18" charset="0"/>
              </a:rPr>
              <a:t>Time needed to establish sucking.</a:t>
            </a:r>
            <a:r>
              <a:rPr lang="en-US" altLang="en-US" sz="2400" dirty="0" smtClean="0">
                <a:solidFill>
                  <a:srgbClr val="000000"/>
                </a:solidFill>
                <a:latin typeface="Constantia" pitchFamily="18" charset="0"/>
                <a:ea typeface="Arial Unicode MS" pitchFamily="34" charset="-128"/>
                <a:cs typeface="Arial Unicode MS" pitchFamily="34" charset="-128"/>
              </a:rPr>
              <a:t> </a:t>
            </a:r>
          </a:p>
          <a:p>
            <a:pPr lvl="1" algn="l" rtl="0" eaLnBrk="1" hangingPunct="1">
              <a:lnSpc>
                <a:spcPct val="90000"/>
              </a:lnSpc>
            </a:pPr>
            <a:r>
              <a:rPr lang="en-US" altLang="en-US" sz="2400" dirty="0" smtClean="0">
                <a:solidFill>
                  <a:srgbClr val="000000"/>
                </a:solidFill>
                <a:latin typeface="Constantia" pitchFamily="18" charset="0"/>
                <a:ea typeface="Arial Unicode MS" pitchFamily="34" charset="-128"/>
                <a:cs typeface="Arial Unicode MS" pitchFamily="34" charset="-128"/>
              </a:rPr>
              <a:t>Stools.</a:t>
            </a:r>
          </a:p>
          <a:p>
            <a:pPr>
              <a:lnSpc>
                <a:spcPct val="90000"/>
              </a:lnSpc>
            </a:pPr>
            <a:r>
              <a:rPr lang="en-US" altLang="en-US" sz="2700" dirty="0" smtClean="0">
                <a:solidFill>
                  <a:srgbClr val="000000"/>
                </a:solidFill>
                <a:latin typeface="Constantia" pitchFamily="18" charset="0"/>
                <a:ea typeface="Arial Unicode MS" pitchFamily="34" charset="-128"/>
                <a:cs typeface="Arial Unicode MS" pitchFamily="34" charset="-128"/>
              </a:rPr>
              <a:t>Recaptures birth wt within 10 days</a:t>
            </a:r>
          </a:p>
          <a:p>
            <a:pPr lvl="1" algn="l" rtl="0" eaLnBrk="1" hangingPunct="1">
              <a:lnSpc>
                <a:spcPct val="90000"/>
              </a:lnSpc>
            </a:pPr>
            <a:endParaRPr lang="en-US" altLang="en-US" sz="2400" dirty="0" smtClean="0">
              <a:solidFill>
                <a:srgbClr val="000000"/>
              </a:solidFill>
              <a:latin typeface="Arial" pitchFamily="34" charset="0"/>
              <a:ea typeface="Arial Unicode MS" pitchFamily="34" charset="-128"/>
              <a:cs typeface="Arial Unicode MS" pitchFamily="34" charset="-128"/>
            </a:endParaRPr>
          </a:p>
          <a:p>
            <a:pPr lvl="1" algn="l" rtl="0" eaLnBrk="1" hangingPunct="1">
              <a:lnSpc>
                <a:spcPct val="90000"/>
              </a:lnSpc>
            </a:pPr>
            <a:endParaRPr lang="en-US" altLang="en-US" sz="2400" dirty="0" smtClean="0">
              <a:solidFill>
                <a:srgbClr val="000000"/>
              </a:solidFill>
              <a:latin typeface="Arial" pitchFamily="34" charset="0"/>
              <a:ea typeface="Arial Unicode MS" pitchFamily="34" charset="-128"/>
              <a:cs typeface="Arial Unicode MS" pitchFamily="34" charset="-128"/>
            </a:endParaRPr>
          </a:p>
          <a:p>
            <a:pPr lvl="1" algn="l" rtl="0" eaLnBrk="1" hangingPunct="1">
              <a:lnSpc>
                <a:spcPct val="90000"/>
              </a:lnSpc>
            </a:pPr>
            <a:endParaRPr lang="en-US" altLang="en-US" sz="2400" dirty="0" smtClean="0"/>
          </a:p>
        </p:txBody>
      </p:sp>
      <p:sp>
        <p:nvSpPr>
          <p:cNvPr id="21508" name="Rectangle 3"/>
          <p:cNvSpPr>
            <a:spLocks noGrp="1" noChangeArrowheads="1"/>
          </p:cNvSpPr>
          <p:nvPr>
            <p:ph type="title"/>
          </p:nvPr>
        </p:nvSpPr>
        <p:spPr>
          <a:noFill/>
        </p:spPr>
        <p:txBody>
          <a:bodyPr/>
          <a:lstStyle/>
          <a:p>
            <a:pPr eaLnBrk="1" hangingPunct="1"/>
            <a:r>
              <a:rPr lang="en-US" altLang="en-US" sz="4000" dirty="0" smtClean="0"/>
              <a:t>The Newborn Baby: Weight</a:t>
            </a:r>
            <a:br>
              <a:rPr lang="en-US" altLang="en-US" sz="4000" dirty="0" smtClean="0"/>
            </a:br>
            <a:endParaRPr lang="en-US" altLang="en-US" sz="4000" dirty="0" smtClean="0"/>
          </a:p>
        </p:txBody>
      </p:sp>
    </p:spTree>
    <p:extLst>
      <p:ext uri="{BB962C8B-B14F-4D97-AF65-F5344CB8AC3E}">
        <p14:creationId xmlns="" xmlns:p14="http://schemas.microsoft.com/office/powerpoint/2010/main" val="3933053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61092772-1A07-49F0-91A1-609E4512FF8C}" type="slidenum">
              <a:rPr lang="ar-SA" altLang="en-US" sz="1400"/>
              <a:pPr eaLnBrk="1" hangingPunct="1"/>
              <a:t>7</a:t>
            </a:fld>
            <a:endParaRPr lang="en-US" altLang="en-US" sz="1400"/>
          </a:p>
        </p:txBody>
      </p:sp>
      <p:sp>
        <p:nvSpPr>
          <p:cNvPr id="22531" name="Rectangle 2"/>
          <p:cNvSpPr>
            <a:spLocks noGrp="1" noChangeArrowheads="1"/>
          </p:cNvSpPr>
          <p:nvPr>
            <p:ph type="title"/>
          </p:nvPr>
        </p:nvSpPr>
        <p:spPr>
          <a:xfrm>
            <a:off x="685800" y="152400"/>
            <a:ext cx="7793037" cy="1143000"/>
          </a:xfrm>
        </p:spPr>
        <p:txBody>
          <a:bodyPr/>
          <a:lstStyle/>
          <a:p>
            <a:pPr eaLnBrk="1" hangingPunct="1"/>
            <a:r>
              <a:rPr lang="en-US" altLang="en-US" dirty="0" smtClean="0"/>
              <a:t>The Newborn Baby</a:t>
            </a:r>
          </a:p>
        </p:txBody>
      </p:sp>
      <p:sp>
        <p:nvSpPr>
          <p:cNvPr id="22532" name="Rectangle 3"/>
          <p:cNvSpPr>
            <a:spLocks noGrp="1" noChangeArrowheads="1"/>
          </p:cNvSpPr>
          <p:nvPr>
            <p:ph type="body" sz="half" idx="1"/>
          </p:nvPr>
        </p:nvSpPr>
        <p:spPr>
          <a:xfrm>
            <a:off x="304800" y="1600200"/>
            <a:ext cx="5486400" cy="4532313"/>
          </a:xfrm>
        </p:spPr>
        <p:txBody>
          <a:bodyPr/>
          <a:lstStyle/>
          <a:p>
            <a:pPr algn="l" rtl="0" eaLnBrk="1" hangingPunct="1">
              <a:buNone/>
            </a:pPr>
            <a:endParaRPr lang="en-US" altLang="en-US" sz="2800" dirty="0" smtClean="0">
              <a:cs typeface="Times New Roman" pitchFamily="18" charset="0"/>
            </a:endParaRPr>
          </a:p>
          <a:p>
            <a:pPr algn="l" rtl="0" eaLnBrk="1" hangingPunct="1"/>
            <a:r>
              <a:rPr lang="en-US" altLang="en-US" sz="2800" dirty="0" smtClean="0">
                <a:solidFill>
                  <a:srgbClr val="000000"/>
                </a:solidFill>
                <a:latin typeface="Constantia" pitchFamily="18" charset="0"/>
                <a:ea typeface="Arial Unicode MS" pitchFamily="34" charset="-128"/>
                <a:cs typeface="Arial Unicode MS" pitchFamily="34" charset="-128"/>
              </a:rPr>
              <a:t>Head-to-heel length: birth length is 48 – 53 cm.</a:t>
            </a:r>
          </a:p>
          <a:p>
            <a:pPr algn="l" rtl="0" eaLnBrk="1" hangingPunct="1"/>
            <a:r>
              <a:rPr lang="en-US" altLang="en-US" sz="2800" dirty="0" smtClean="0">
                <a:solidFill>
                  <a:srgbClr val="000000"/>
                </a:solidFill>
                <a:latin typeface="Constantia" pitchFamily="18" charset="0"/>
                <a:ea typeface="Arial Unicode MS" pitchFamily="34" charset="-128"/>
                <a:cs typeface="Arial Unicode MS" pitchFamily="34" charset="-128"/>
              </a:rPr>
              <a:t>H.C: 33-35 cm.</a:t>
            </a:r>
          </a:p>
          <a:p>
            <a:pPr algn="l" rtl="0" eaLnBrk="1" hangingPunct="1"/>
            <a:r>
              <a:rPr lang="en-US" altLang="en-US" sz="2800" dirty="0" smtClean="0">
                <a:solidFill>
                  <a:srgbClr val="000000"/>
                </a:solidFill>
                <a:latin typeface="Constantia" pitchFamily="18" charset="0"/>
                <a:ea typeface="Arial Unicode MS" pitchFamily="34" charset="-128"/>
                <a:cs typeface="Arial Unicode MS" pitchFamily="34" charset="-128"/>
              </a:rPr>
              <a:t>C.C: 2 cm less than H.C.</a:t>
            </a:r>
          </a:p>
          <a:p>
            <a:pPr algn="l" rtl="0" eaLnBrk="1" hangingPunct="1"/>
            <a:endParaRPr lang="en-US" altLang="en-US" sz="2800" dirty="0" smtClean="0">
              <a:solidFill>
                <a:srgbClr val="000000"/>
              </a:solidFill>
              <a:latin typeface="Arial" pitchFamily="34" charset="0"/>
              <a:ea typeface="Arial Unicode MS" pitchFamily="34" charset="-128"/>
              <a:cs typeface="Arial Unicode MS" pitchFamily="34" charset="-128"/>
            </a:endParaRPr>
          </a:p>
          <a:p>
            <a:pPr algn="l" rtl="0" eaLnBrk="1" hangingPunct="1"/>
            <a:endParaRPr lang="en-US" altLang="en-US" sz="2800" dirty="0" smtClean="0"/>
          </a:p>
        </p:txBody>
      </p:sp>
      <p:pic>
        <p:nvPicPr>
          <p:cNvPr id="22533" name="Picture 4" descr="newborn"/>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a:xfrm>
            <a:off x="5791200" y="2667000"/>
            <a:ext cx="2565400" cy="2747963"/>
          </a:xfrm>
          <a:noFill/>
        </p:spPr>
      </p:pic>
    </p:spTree>
    <p:extLst>
      <p:ext uri="{BB962C8B-B14F-4D97-AF65-F5344CB8AC3E}">
        <p14:creationId xmlns="" xmlns:p14="http://schemas.microsoft.com/office/powerpoint/2010/main" val="3251056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8C714C19-DAFB-4D7B-A03F-BE8D2F68492F}" type="slidenum">
              <a:rPr lang="ar-SA" altLang="en-US" sz="1400"/>
              <a:pPr eaLnBrk="1" hangingPunct="1"/>
              <a:t>8</a:t>
            </a:fld>
            <a:endParaRPr lang="en-US" altLang="en-US" sz="1400"/>
          </a:p>
        </p:txBody>
      </p:sp>
      <p:sp>
        <p:nvSpPr>
          <p:cNvPr id="23555" name="Rectangle 2"/>
          <p:cNvSpPr>
            <a:spLocks noGrp="1" noChangeArrowheads="1"/>
          </p:cNvSpPr>
          <p:nvPr>
            <p:ph type="title"/>
          </p:nvPr>
        </p:nvSpPr>
        <p:spPr>
          <a:xfrm>
            <a:off x="609600" y="152400"/>
            <a:ext cx="7772400" cy="1143000"/>
          </a:xfrm>
        </p:spPr>
        <p:txBody>
          <a:bodyPr/>
          <a:lstStyle/>
          <a:p>
            <a:pPr rtl="0" eaLnBrk="1" hangingPunct="1"/>
            <a:r>
              <a:rPr lang="en-GB" altLang="en-US" sz="3200" dirty="0" smtClean="0"/>
              <a:t>Classification of infants based on gestational ages and birth weights</a:t>
            </a:r>
          </a:p>
        </p:txBody>
      </p:sp>
      <p:sp>
        <p:nvSpPr>
          <p:cNvPr id="23556" name="Rectangle 3"/>
          <p:cNvSpPr>
            <a:spLocks noGrp="1" noChangeArrowheads="1"/>
          </p:cNvSpPr>
          <p:nvPr>
            <p:ph type="body" idx="1"/>
          </p:nvPr>
        </p:nvSpPr>
        <p:spPr>
          <a:xfrm>
            <a:off x="685800" y="1752600"/>
            <a:ext cx="7924800" cy="4700588"/>
          </a:xfrm>
        </p:spPr>
        <p:txBody>
          <a:bodyPr/>
          <a:lstStyle/>
          <a:p>
            <a:pPr algn="l" rtl="0" eaLnBrk="1" hangingPunct="1">
              <a:lnSpc>
                <a:spcPct val="90000"/>
              </a:lnSpc>
            </a:pPr>
            <a:r>
              <a:rPr lang="en-GB" altLang="en-US" sz="2400" b="1" dirty="0" smtClean="0">
                <a:latin typeface="Constantia" pitchFamily="18" charset="0"/>
              </a:rPr>
              <a:t>Preterm or premature:</a:t>
            </a:r>
            <a:r>
              <a:rPr lang="en-GB" altLang="en-US" sz="2400" dirty="0" smtClean="0">
                <a:latin typeface="Constantia" pitchFamily="18" charset="0"/>
              </a:rPr>
              <a:t> infant born before the end of 37 weeks, regardless of weight</a:t>
            </a:r>
          </a:p>
          <a:p>
            <a:pPr algn="l" rtl="0" eaLnBrk="1" hangingPunct="1">
              <a:lnSpc>
                <a:spcPct val="90000"/>
              </a:lnSpc>
            </a:pPr>
            <a:r>
              <a:rPr lang="en-GB" altLang="en-US" sz="2400" b="1" dirty="0" smtClean="0">
                <a:latin typeface="Constantia" pitchFamily="18" charset="0"/>
              </a:rPr>
              <a:t>Term or full term</a:t>
            </a:r>
            <a:r>
              <a:rPr lang="en-GB" altLang="en-US" sz="2400" dirty="0" smtClean="0">
                <a:latin typeface="Constantia" pitchFamily="18" charset="0"/>
              </a:rPr>
              <a:t>: born between 38 &amp; 42 weeks, regardless of weight</a:t>
            </a:r>
          </a:p>
          <a:p>
            <a:pPr algn="l" rtl="0" eaLnBrk="1" hangingPunct="1">
              <a:lnSpc>
                <a:spcPct val="90000"/>
              </a:lnSpc>
            </a:pPr>
            <a:r>
              <a:rPr lang="en-GB" altLang="en-US" sz="2400" b="1" dirty="0" err="1" smtClean="0">
                <a:latin typeface="Constantia" pitchFamily="18" charset="0"/>
              </a:rPr>
              <a:t>Postterm</a:t>
            </a:r>
            <a:r>
              <a:rPr lang="en-GB" altLang="en-US" sz="2400" dirty="0" smtClean="0">
                <a:latin typeface="Constantia" pitchFamily="18" charset="0"/>
              </a:rPr>
              <a:t>: an infant born after 42 weeks regardless of weight  </a:t>
            </a:r>
          </a:p>
          <a:p>
            <a:pPr algn="l" rtl="0" eaLnBrk="1" hangingPunct="1">
              <a:lnSpc>
                <a:spcPct val="90000"/>
              </a:lnSpc>
            </a:pPr>
            <a:r>
              <a:rPr lang="en-GB" altLang="en-US" sz="2400" b="1" dirty="0" smtClean="0">
                <a:latin typeface="Constantia" pitchFamily="18" charset="0"/>
              </a:rPr>
              <a:t>Low birth weight</a:t>
            </a:r>
            <a:r>
              <a:rPr lang="en-GB" altLang="en-US" sz="2400" dirty="0" smtClean="0">
                <a:latin typeface="Constantia" pitchFamily="18" charset="0"/>
              </a:rPr>
              <a:t>: any infant at birth who weighs less than 2500 gm</a:t>
            </a:r>
          </a:p>
        </p:txBody>
      </p:sp>
    </p:spTree>
    <p:extLst>
      <p:ext uri="{BB962C8B-B14F-4D97-AF65-F5344CB8AC3E}">
        <p14:creationId xmlns="" xmlns:p14="http://schemas.microsoft.com/office/powerpoint/2010/main" val="793125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85000" lnSpcReduction="20000"/>
          </a:bodyPr>
          <a:lstStyle>
            <a:lvl1pPr eaLnBrk="0" hangingPunct="0">
              <a:defRPr sz="2400">
                <a:solidFill>
                  <a:schemeClr val="tx1"/>
                </a:solidFill>
                <a:latin typeface="Tahoma" pitchFamily="34" charset="0"/>
                <a:cs typeface="Arial" pitchFamily="34" charset="0"/>
              </a:defRPr>
            </a:lvl1pPr>
            <a:lvl2pPr marL="742950" indent="-285750" eaLnBrk="0" hangingPunct="0">
              <a:defRPr sz="2400">
                <a:solidFill>
                  <a:schemeClr val="tx1"/>
                </a:solidFill>
                <a:latin typeface="Tahoma" pitchFamily="34" charset="0"/>
                <a:cs typeface="Arial" pitchFamily="34" charset="0"/>
              </a:defRPr>
            </a:lvl2pPr>
            <a:lvl3pPr marL="1143000" indent="-228600" eaLnBrk="0" hangingPunct="0">
              <a:defRPr sz="2400">
                <a:solidFill>
                  <a:schemeClr val="tx1"/>
                </a:solidFill>
                <a:latin typeface="Tahoma" pitchFamily="34" charset="0"/>
                <a:cs typeface="Arial" pitchFamily="34" charset="0"/>
              </a:defRPr>
            </a:lvl3pPr>
            <a:lvl4pPr marL="1600200" indent="-228600" eaLnBrk="0" hangingPunct="0">
              <a:defRPr sz="2400">
                <a:solidFill>
                  <a:schemeClr val="tx1"/>
                </a:solidFill>
                <a:latin typeface="Tahoma" pitchFamily="34" charset="0"/>
                <a:cs typeface="Arial" pitchFamily="34" charset="0"/>
              </a:defRPr>
            </a:lvl4pPr>
            <a:lvl5pPr marL="2057400" indent="-228600" eaLnBrk="0" hangingPunct="0">
              <a:defRPr sz="2400">
                <a:solidFill>
                  <a:schemeClr val="tx1"/>
                </a:solidFill>
                <a:latin typeface="Tahoma" pitchFamily="34" charset="0"/>
                <a:cs typeface="Arial" pitchFamily="34" charset="0"/>
              </a:defRPr>
            </a:lvl5pPr>
            <a:lvl6pPr marL="2514600" indent="-228600" algn="r" rtl="1" eaLnBrk="0" fontAlgn="base" hangingPunct="0">
              <a:spcBef>
                <a:spcPct val="0"/>
              </a:spcBef>
              <a:spcAft>
                <a:spcPct val="0"/>
              </a:spcAft>
              <a:defRPr sz="2400">
                <a:solidFill>
                  <a:schemeClr val="tx1"/>
                </a:solidFill>
                <a:latin typeface="Tahoma" pitchFamily="34" charset="0"/>
                <a:cs typeface="Arial" pitchFamily="34" charset="0"/>
              </a:defRPr>
            </a:lvl6pPr>
            <a:lvl7pPr marL="2971800" indent="-228600" algn="r" rtl="1" eaLnBrk="0" fontAlgn="base" hangingPunct="0">
              <a:spcBef>
                <a:spcPct val="0"/>
              </a:spcBef>
              <a:spcAft>
                <a:spcPct val="0"/>
              </a:spcAft>
              <a:defRPr sz="2400">
                <a:solidFill>
                  <a:schemeClr val="tx1"/>
                </a:solidFill>
                <a:latin typeface="Tahoma" pitchFamily="34" charset="0"/>
                <a:cs typeface="Arial" pitchFamily="34" charset="0"/>
              </a:defRPr>
            </a:lvl7pPr>
            <a:lvl8pPr marL="3429000" indent="-228600" algn="r" rtl="1" eaLnBrk="0" fontAlgn="base" hangingPunct="0">
              <a:spcBef>
                <a:spcPct val="0"/>
              </a:spcBef>
              <a:spcAft>
                <a:spcPct val="0"/>
              </a:spcAft>
              <a:defRPr sz="2400">
                <a:solidFill>
                  <a:schemeClr val="tx1"/>
                </a:solidFill>
                <a:latin typeface="Tahoma" pitchFamily="34" charset="0"/>
                <a:cs typeface="Arial" pitchFamily="34" charset="0"/>
              </a:defRPr>
            </a:lvl8pPr>
            <a:lvl9pPr marL="3886200" indent="-228600" algn="r" rtl="1" eaLnBrk="0" fontAlgn="base" hangingPunct="0">
              <a:spcBef>
                <a:spcPct val="0"/>
              </a:spcBef>
              <a:spcAft>
                <a:spcPct val="0"/>
              </a:spcAft>
              <a:defRPr sz="2400">
                <a:solidFill>
                  <a:schemeClr val="tx1"/>
                </a:solidFill>
                <a:latin typeface="Tahoma" pitchFamily="34" charset="0"/>
                <a:cs typeface="Arial" pitchFamily="34" charset="0"/>
              </a:defRPr>
            </a:lvl9pPr>
          </a:lstStyle>
          <a:p>
            <a:pPr eaLnBrk="1" hangingPunct="1"/>
            <a:fld id="{B8C8BBE6-096F-44AE-87CD-7C23B147E433}" type="slidenum">
              <a:rPr lang="ar-SA" altLang="en-US" sz="1400"/>
              <a:pPr eaLnBrk="1" hangingPunct="1"/>
              <a:t>9</a:t>
            </a:fld>
            <a:endParaRPr lang="en-US" altLang="en-US" sz="1400"/>
          </a:p>
        </p:txBody>
      </p:sp>
      <p:sp>
        <p:nvSpPr>
          <p:cNvPr id="26627" name="Rectangle 2"/>
          <p:cNvSpPr>
            <a:spLocks noGrp="1" noChangeArrowheads="1"/>
          </p:cNvSpPr>
          <p:nvPr>
            <p:ph type="body" idx="1"/>
          </p:nvPr>
        </p:nvSpPr>
        <p:spPr>
          <a:xfrm>
            <a:off x="1182688" y="2017713"/>
            <a:ext cx="4989512" cy="4114800"/>
          </a:xfrm>
        </p:spPr>
        <p:txBody>
          <a:bodyPr/>
          <a:lstStyle/>
          <a:p>
            <a:pPr algn="l" rtl="0" eaLnBrk="1" hangingPunct="1"/>
            <a:r>
              <a:rPr lang="en-US" altLang="en-US" dirty="0" smtClean="0">
                <a:solidFill>
                  <a:srgbClr val="000000"/>
                </a:solidFill>
                <a:latin typeface="Constantia" pitchFamily="18" charset="0"/>
                <a:ea typeface="Arial Unicode MS" pitchFamily="34" charset="-128"/>
                <a:cs typeface="Arial Unicode MS" pitchFamily="34" charset="-128"/>
              </a:rPr>
              <a:t>Flexion posture.</a:t>
            </a:r>
          </a:p>
          <a:p>
            <a:pPr algn="l" rtl="0" eaLnBrk="1" hangingPunct="1"/>
            <a:r>
              <a:rPr lang="en-US" altLang="en-US" dirty="0" smtClean="0">
                <a:solidFill>
                  <a:srgbClr val="000000"/>
                </a:solidFill>
                <a:latin typeface="Constantia" pitchFamily="18" charset="0"/>
                <a:ea typeface="Arial Unicode MS" pitchFamily="34" charset="-128"/>
                <a:cs typeface="Arial Unicode MS" pitchFamily="34" charset="-128"/>
              </a:rPr>
              <a:t>Looks </a:t>
            </a:r>
            <a:r>
              <a:rPr lang="ar-JO" altLang="en-US" dirty="0" smtClean="0">
                <a:solidFill>
                  <a:srgbClr val="000000"/>
                </a:solidFill>
                <a:latin typeface="Constantia" pitchFamily="18" charset="0"/>
                <a:ea typeface="Arial Unicode MS" pitchFamily="34" charset="-128"/>
                <a:cs typeface="Arial Unicode MS" pitchFamily="34" charset="-128"/>
              </a:rPr>
              <a:t> </a:t>
            </a:r>
            <a:r>
              <a:rPr lang="en-US" altLang="en-US" dirty="0" smtClean="0">
                <a:solidFill>
                  <a:srgbClr val="000000"/>
                </a:solidFill>
                <a:latin typeface="Constantia" pitchFamily="18" charset="0"/>
                <a:ea typeface="Arial Unicode MS" pitchFamily="34" charset="-128"/>
                <a:cs typeface="Arial Unicode MS" pitchFamily="34" charset="-128"/>
              </a:rPr>
              <a:t>, red or cyanotic.</a:t>
            </a:r>
          </a:p>
          <a:p>
            <a:pPr algn="l" rtl="0" eaLnBrk="1" hangingPunct="1"/>
            <a:r>
              <a:rPr lang="en-US" altLang="en-US" dirty="0" smtClean="0">
                <a:solidFill>
                  <a:srgbClr val="000000"/>
                </a:solidFill>
                <a:latin typeface="Constantia" pitchFamily="18" charset="0"/>
                <a:ea typeface="Arial Unicode MS" pitchFamily="34" charset="-128"/>
                <a:cs typeface="Arial Unicode MS" pitchFamily="34" charset="-128"/>
              </a:rPr>
              <a:t>Body covered with varying amount of </a:t>
            </a:r>
            <a:r>
              <a:rPr lang="en-US" altLang="en-US" dirty="0" err="1" smtClean="0">
                <a:solidFill>
                  <a:srgbClr val="000000"/>
                </a:solidFill>
                <a:latin typeface="Constantia" pitchFamily="18" charset="0"/>
                <a:ea typeface="Arial Unicode MS" pitchFamily="34" charset="-128"/>
                <a:cs typeface="Arial Unicode MS" pitchFamily="34" charset="-128"/>
              </a:rPr>
              <a:t>lanugo</a:t>
            </a:r>
            <a:r>
              <a:rPr lang="en-US" altLang="en-US" dirty="0" smtClean="0">
                <a:solidFill>
                  <a:srgbClr val="000000"/>
                </a:solidFill>
                <a:latin typeface="Constantia" pitchFamily="18" charset="0"/>
                <a:ea typeface="Arial Unicode MS" pitchFamily="34" charset="-128"/>
                <a:cs typeface="Arial Unicode MS" pitchFamily="34" charset="-128"/>
              </a:rPr>
              <a:t> and </a:t>
            </a:r>
            <a:r>
              <a:rPr lang="en-US" altLang="en-US" dirty="0" err="1" smtClean="0">
                <a:solidFill>
                  <a:srgbClr val="000000"/>
                </a:solidFill>
                <a:latin typeface="Constantia" pitchFamily="18" charset="0"/>
                <a:ea typeface="Arial Unicode MS" pitchFamily="34" charset="-128"/>
                <a:cs typeface="Arial Unicode MS" pitchFamily="34" charset="-128"/>
              </a:rPr>
              <a:t>vernix</a:t>
            </a:r>
            <a:r>
              <a:rPr lang="en-US" altLang="en-US" dirty="0" smtClean="0">
                <a:solidFill>
                  <a:srgbClr val="000000"/>
                </a:solidFill>
                <a:latin typeface="Constantia" pitchFamily="18" charset="0"/>
                <a:ea typeface="Arial Unicode MS" pitchFamily="34" charset="-128"/>
                <a:cs typeface="Arial Unicode MS" pitchFamily="34" charset="-128"/>
              </a:rPr>
              <a:t> </a:t>
            </a:r>
            <a:r>
              <a:rPr lang="en-US" altLang="en-US" dirty="0" err="1" smtClean="0">
                <a:solidFill>
                  <a:srgbClr val="000000"/>
                </a:solidFill>
                <a:latin typeface="Constantia" pitchFamily="18" charset="0"/>
                <a:ea typeface="Arial Unicode MS" pitchFamily="34" charset="-128"/>
                <a:cs typeface="Arial Unicode MS" pitchFamily="34" charset="-128"/>
              </a:rPr>
              <a:t>caseosa</a:t>
            </a:r>
            <a:r>
              <a:rPr lang="en-US" altLang="en-US" dirty="0" smtClean="0">
                <a:solidFill>
                  <a:srgbClr val="000000"/>
                </a:solidFill>
                <a:ea typeface="Arial Unicode MS" pitchFamily="34" charset="-128"/>
                <a:cs typeface="Arial Unicode MS" pitchFamily="34" charset="-128"/>
              </a:rPr>
              <a:t>.</a:t>
            </a:r>
          </a:p>
        </p:txBody>
      </p:sp>
      <p:sp>
        <p:nvSpPr>
          <p:cNvPr id="26628" name="Rectangle 3"/>
          <p:cNvSpPr>
            <a:spLocks noGrp="1" noChangeArrowheads="1"/>
          </p:cNvSpPr>
          <p:nvPr>
            <p:ph type="title"/>
          </p:nvPr>
        </p:nvSpPr>
        <p:spPr>
          <a:noFill/>
        </p:spPr>
        <p:txBody>
          <a:bodyPr/>
          <a:lstStyle/>
          <a:p>
            <a:pPr eaLnBrk="1" hangingPunct="1"/>
            <a:r>
              <a:rPr lang="en-US" altLang="en-US" smtClean="0">
                <a:cs typeface="Times New Roman" pitchFamily="18" charset="0"/>
              </a:rPr>
              <a:t>Appearance of newborn</a:t>
            </a:r>
            <a:r>
              <a:rPr lang="en-US" altLang="en-US" smtClean="0"/>
              <a:t> </a:t>
            </a:r>
          </a:p>
        </p:txBody>
      </p:sp>
      <p:pic>
        <p:nvPicPr>
          <p:cNvPr id="26629" name="Picture 4" descr="Newborn baby picture">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48400" y="1981200"/>
            <a:ext cx="257175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786900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Angles</Template>
  <TotalTime>10393</TotalTime>
  <Words>1833</Words>
  <Application>Microsoft Office PowerPoint</Application>
  <PresentationFormat>On-screen Show (4:3)</PresentationFormat>
  <Paragraphs>282</Paragraphs>
  <Slides>38</Slides>
  <Notes>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Median</vt:lpstr>
      <vt:lpstr>                     Newborn Baby      </vt:lpstr>
      <vt:lpstr>Changes at Birth</vt:lpstr>
      <vt:lpstr>Physiologic adjustment to extrauterine life  </vt:lpstr>
      <vt:lpstr>Assessment of well being: Apgar Scoring</vt:lpstr>
      <vt:lpstr>Slide 5</vt:lpstr>
      <vt:lpstr>The Newborn Baby: Weight </vt:lpstr>
      <vt:lpstr>The Newborn Baby</vt:lpstr>
      <vt:lpstr>Classification of infants based on gestational ages and birth weights</vt:lpstr>
      <vt:lpstr>Appearance of newborn </vt:lpstr>
      <vt:lpstr>         Vital Signs    </vt:lpstr>
      <vt:lpstr>Head </vt:lpstr>
      <vt:lpstr>Slide 12</vt:lpstr>
      <vt:lpstr>Slide 13</vt:lpstr>
      <vt:lpstr>Slide 14</vt:lpstr>
      <vt:lpstr>Slide 15</vt:lpstr>
      <vt:lpstr>Slide 16</vt:lpstr>
      <vt:lpstr>Slide 17</vt:lpstr>
      <vt:lpstr>Fontanelles</vt:lpstr>
      <vt:lpstr>Slide 19</vt:lpstr>
      <vt:lpstr>Slide 20</vt:lpstr>
      <vt:lpstr>Skin </vt:lpstr>
      <vt:lpstr>Milia</vt:lpstr>
      <vt:lpstr>Slide 23</vt:lpstr>
      <vt:lpstr>Circulatory, hemopoietic &amp; GI </vt:lpstr>
      <vt:lpstr>Immune system &amp; Renal</vt:lpstr>
      <vt:lpstr>Hepatic system</vt:lpstr>
      <vt:lpstr>Neuromuscular system</vt:lpstr>
      <vt:lpstr>Neuromuscular system</vt:lpstr>
      <vt:lpstr>Sucking Reflex</vt:lpstr>
      <vt:lpstr>Rooting Reflex</vt:lpstr>
      <vt:lpstr>Moro Reflex</vt:lpstr>
      <vt:lpstr>Grasp reflex</vt:lpstr>
      <vt:lpstr>Tonic Neck Reflex</vt:lpstr>
      <vt:lpstr>Babinski reflex</vt:lpstr>
      <vt:lpstr>Step reflex</vt:lpstr>
      <vt:lpstr>Senses</vt:lpstr>
      <vt:lpstr>Senses</vt:lpstr>
      <vt:lpstr>The Newborn’s States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of Newborns &amp; Infants  (MW 412)</dc:title>
  <dc:creator>Tahani</dc:creator>
  <cp:lastModifiedBy>Reem</cp:lastModifiedBy>
  <cp:revision>655</cp:revision>
  <dcterms:created xsi:type="dcterms:W3CDTF">2011-02-07T20:45:47Z</dcterms:created>
  <dcterms:modified xsi:type="dcterms:W3CDTF">2015-03-16T04:05:54Z</dcterms:modified>
</cp:coreProperties>
</file>