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7"/>
  </p:notesMasterIdLst>
  <p:handoutMasterIdLst>
    <p:handoutMasterId r:id="rId38"/>
  </p:handoutMasterIdLst>
  <p:sldIdLst>
    <p:sldId id="594" r:id="rId2"/>
    <p:sldId id="431" r:id="rId3"/>
    <p:sldId id="769" r:id="rId4"/>
    <p:sldId id="799" r:id="rId5"/>
    <p:sldId id="713" r:id="rId6"/>
    <p:sldId id="770" r:id="rId7"/>
    <p:sldId id="771" r:id="rId8"/>
    <p:sldId id="800" r:id="rId9"/>
    <p:sldId id="772" r:id="rId10"/>
    <p:sldId id="773" r:id="rId11"/>
    <p:sldId id="775" r:id="rId12"/>
    <p:sldId id="777" r:id="rId13"/>
    <p:sldId id="778" r:id="rId14"/>
    <p:sldId id="726" r:id="rId15"/>
    <p:sldId id="796" r:id="rId16"/>
    <p:sldId id="788" r:id="rId17"/>
    <p:sldId id="780" r:id="rId18"/>
    <p:sldId id="781" r:id="rId19"/>
    <p:sldId id="793" r:id="rId20"/>
    <p:sldId id="779" r:id="rId21"/>
    <p:sldId id="801" r:id="rId22"/>
    <p:sldId id="784" r:id="rId23"/>
    <p:sldId id="802" r:id="rId24"/>
    <p:sldId id="785" r:id="rId25"/>
    <p:sldId id="783" r:id="rId26"/>
    <p:sldId id="730" r:id="rId27"/>
    <p:sldId id="731" r:id="rId28"/>
    <p:sldId id="738" r:id="rId29"/>
    <p:sldId id="751" r:id="rId30"/>
    <p:sldId id="758" r:id="rId31"/>
    <p:sldId id="797" r:id="rId32"/>
    <p:sldId id="798" r:id="rId33"/>
    <p:sldId id="764" r:id="rId34"/>
    <p:sldId id="765" r:id="rId35"/>
    <p:sldId id="710" r:id="rId3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0818" autoAdjust="0"/>
  </p:normalViewPr>
  <p:slideViewPr>
    <p:cSldViewPr>
      <p:cViewPr>
        <p:scale>
          <a:sx n="64" d="100"/>
          <a:sy n="64" d="100"/>
        </p:scale>
        <p:origin x="-173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7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 smtClean="0">
                <a:cs typeface="+mn-cs"/>
              </a:defRPr>
            </a:lvl1pPr>
          </a:lstStyle>
          <a:p>
            <a:pPr>
              <a:defRPr/>
            </a:pPr>
            <a:fld id="{52832235-D1D4-4322-A96C-69FD4077742F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 smtClean="0">
                <a:cs typeface="+mn-cs"/>
              </a:defRPr>
            </a:lvl1pPr>
          </a:lstStyle>
          <a:p>
            <a:pPr>
              <a:defRPr/>
            </a:pPr>
            <a:fld id="{5246BC57-B159-4D05-8D68-1FAF5AC65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1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1530F4-D5DD-4E31-AA87-3BEA386CCAF8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D57149-34A2-4D33-8047-DC9E79CD1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82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ar-JO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BC65B-EEA2-4DAF-A60D-3C18EE0DAF7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8FB60-6EC1-455D-9BA2-C2FBC83F1C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ar-JO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72368-8332-49DA-A626-4DE881D9305A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5DE2AB-38C7-46F8-94C5-35D6BC160FEE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4AEEF8-263C-4330-9D43-F21225945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D0DA-1CAF-4F73-9C05-7ED1EB29A282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BAC2-8BF9-4540-861C-1A15BDB08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1BB3-FE98-45C9-A73E-9EEDCCCEB617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8B5B-6391-4E26-A2CB-D69B798CC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489A-5384-4247-B8DD-0D9B6703F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939F-D95F-458C-9844-F4DD59A399BC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6F52-0F75-450F-B492-FE05E3D33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A384-4EBC-4C01-AAE5-4A45656C8108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5F267D-B6D3-46DA-9135-90951D60A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2F94CA-28CF-4431-A1E6-EBB778B58DF1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4F73EA-853A-480D-A05A-0F627B630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E58743-0265-466D-89D0-F4B241267E2F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B02A72-4E1B-4796-92A9-140337045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59A2-266F-4029-90ED-DEBE67C73864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4F6D-036F-415F-8460-BB4D05CBE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DBBA-5C65-403B-970E-97AFF7D84364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86E817-3FF0-493B-9234-16E8DB3EC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865B-0AD9-4089-B4B6-7E5EAE4077AD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0F626-1B65-4124-8DC4-22F359760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EBCA68-F4F1-4F0C-8F9C-DFB4C5897FB8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91B2192-88FF-40AF-B7A9-80FCF507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rtl="0" eaLnBrk="1" latinLnBrk="0" hangingPunct="1">
              <a:defRPr kumimoji="0" sz="14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DEB8D488-A96E-4083-B4AC-34C76A9BFE3B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rtl="0" eaLnBrk="1" latinLnBrk="0" hangingPunct="1">
              <a:defRPr kumimoji="0" sz="1400" dirty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defRPr kumimoji="0" sz="1400" b="1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9048B39-B906-40AA-9F73-999E02373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704" r:id="rId3"/>
    <p:sldLayoutId id="2147483705" r:id="rId4"/>
    <p:sldLayoutId id="2147483706" r:id="rId5"/>
    <p:sldLayoutId id="2147483700" r:id="rId6"/>
    <p:sldLayoutId id="2147483707" r:id="rId7"/>
    <p:sldLayoutId id="2147483701" r:id="rId8"/>
    <p:sldLayoutId id="2147483708" r:id="rId9"/>
    <p:sldLayoutId id="2147483702" r:id="rId10"/>
    <p:sldLayoutId id="2147483709" r:id="rId11"/>
    <p:sldLayoutId id="214748371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800" y="5562600"/>
            <a:ext cx="2133600" cy="1147763"/>
          </a:xfrm>
        </p:spPr>
        <p:txBody>
          <a:bodyPr>
            <a:normAutofit fontScale="90000"/>
          </a:bodyPr>
          <a:lstStyle/>
          <a:p>
            <a:pPr algn="ctr"/>
            <a:r>
              <a:rPr b="1" dirty="0" smtClean="0"/>
              <a:t/>
            </a:r>
            <a:br>
              <a:rPr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/>
              <a:t>infancy period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>
                <a:latin typeface="Courier 10cpi" charset="0"/>
              </a:rPr>
              <a:t> </a:t>
            </a:r>
            <a:r>
              <a:rPr lang="en-US" sz="3600" dirty="0" smtClean="0">
                <a:latin typeface="Constantia" pitchFamily="18" charset="0"/>
              </a:rPr>
              <a:t> </a:t>
            </a:r>
            <a:endParaRPr lang="en-US" sz="31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latin typeface="Cooper Black" pitchFamily="18" charset="0"/>
              </a:rPr>
              <a:t>Spring Semester 2014- 2015</a:t>
            </a:r>
            <a:endParaRPr lang="en-US" dirty="0" smtClean="0">
              <a:latin typeface="Cooper Black" pitchFamily="18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1026" name="Picture 2" descr="baby photo: Pumpkin Baby 32658412300_j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Physical development: </a:t>
            </a:r>
            <a:b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Vision</a:t>
            </a:r>
            <a:r>
              <a:rPr lang="en-US" sz="4000" b="1" dirty="0">
                <a:latin typeface="Constantia" panose="02030602050306030303" pitchFamily="18" charset="0"/>
              </a:rPr>
              <a:t/>
            </a:r>
            <a:br>
              <a:rPr lang="en-US" sz="4000" b="1" dirty="0">
                <a:latin typeface="Constantia" panose="02030602050306030303" pitchFamily="18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181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onstantia" panose="02030602050306030303" pitchFamily="18" charset="0"/>
              </a:rPr>
              <a:t>the human visual system develops largely after birth, especially during the first few years of </a:t>
            </a:r>
            <a:r>
              <a:rPr lang="en-US" sz="2800" dirty="0" smtClean="0">
                <a:latin typeface="Constantia" panose="02030602050306030303" pitchFamily="18" charset="0"/>
              </a:rPr>
              <a:t>life</a:t>
            </a:r>
          </a:p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An </a:t>
            </a:r>
            <a:r>
              <a:rPr lang="en-US" altLang="en-US" sz="2800" dirty="0" smtClean="0">
                <a:latin typeface="Constantia" panose="02030602050306030303" pitchFamily="18" charset="0"/>
              </a:rPr>
              <a:t>infant’s  visual </a:t>
            </a:r>
            <a:r>
              <a:rPr lang="en-US" altLang="en-US" sz="2800" dirty="0">
                <a:latin typeface="Constantia" panose="02030602050306030303" pitchFamily="18" charset="0"/>
              </a:rPr>
              <a:t>acuity </a:t>
            </a:r>
            <a:r>
              <a:rPr lang="en-US" altLang="en-US" sz="2800" dirty="0" smtClean="0">
                <a:latin typeface="Constantia" panose="02030602050306030303" pitchFamily="18" charset="0"/>
              </a:rPr>
              <a:t>20/100-20/400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</a:rPr>
              <a:t>The 4- month-old has almost complete color  vision and follows </a:t>
            </a:r>
            <a:r>
              <a:rPr lang="en-US" sz="2800" dirty="0" smtClean="0">
                <a:latin typeface="Constantia" panose="02030602050306030303" pitchFamily="18" charset="0"/>
              </a:rPr>
              <a:t>objects</a:t>
            </a:r>
            <a:endParaRPr lang="en-US" altLang="en-US" sz="2800" dirty="0" smtClean="0">
              <a:latin typeface="Constantia" panose="02030602050306030303" pitchFamily="18" charset="0"/>
            </a:endParaRPr>
          </a:p>
          <a:p>
            <a:pPr eaLnBrk="1" hangingPunct="1"/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altLang="en-US" sz="2800" dirty="0" smtClean="0">
                <a:latin typeface="Constantia" panose="02030602050306030303" pitchFamily="18" charset="0"/>
              </a:rPr>
              <a:t>Binocularity: fixation of two ocular images into one cerebral picture begins to develop by 6 weeks and established by 4 months.</a:t>
            </a:r>
          </a:p>
          <a:p>
            <a:r>
              <a:rPr lang="en-US" sz="2800" dirty="0">
                <a:latin typeface="Constantia" panose="02030602050306030303" pitchFamily="18" charset="0"/>
              </a:rPr>
              <a:t>Between 6 and 10 months the infant can fix on an object and follow it in all directions</a:t>
            </a:r>
            <a:r>
              <a:rPr lang="en-US" sz="2800" dirty="0"/>
              <a:t>. </a:t>
            </a:r>
          </a:p>
          <a:p>
            <a:pPr eaLnBrk="1" hangingPunct="1"/>
            <a:endParaRPr lang="en-US" altLang="en-US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6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Physical development: </a:t>
            </a:r>
            <a:b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Hearing</a:t>
            </a:r>
            <a:r>
              <a:rPr lang="en-US" sz="4000" b="1" dirty="0">
                <a:latin typeface="Constantia" panose="02030602050306030303" pitchFamily="18" charset="0"/>
              </a:rPr>
              <a:t/>
            </a:r>
            <a:br>
              <a:rPr lang="en-US" sz="4000" b="1" dirty="0">
                <a:latin typeface="Constantia" panose="02030602050306030303" pitchFamily="18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181600"/>
          </a:xfrm>
        </p:spPr>
        <p:txBody>
          <a:bodyPr/>
          <a:lstStyle/>
          <a:p>
            <a:r>
              <a:rPr lang="en-US" sz="3200" b="1" dirty="0" smtClean="0">
                <a:latin typeface="Constantia" panose="02030602050306030303" pitchFamily="18" charset="0"/>
              </a:rPr>
              <a:t> </a:t>
            </a:r>
            <a:r>
              <a:rPr lang="en-US" sz="3200" dirty="0" smtClean="0">
                <a:latin typeface="Constantia" panose="02030602050306030303" pitchFamily="18" charset="0"/>
              </a:rPr>
              <a:t>Newborns </a:t>
            </a:r>
            <a:r>
              <a:rPr lang="en-US" sz="3200" dirty="0">
                <a:latin typeface="Constantia" panose="02030602050306030303" pitchFamily="18" charset="0"/>
              </a:rPr>
              <a:t>with </a:t>
            </a:r>
            <a:r>
              <a:rPr lang="en-US" sz="3200" dirty="0" smtClean="0">
                <a:latin typeface="Constantia" panose="02030602050306030303" pitchFamily="18" charset="0"/>
              </a:rPr>
              <a:t>normal </a:t>
            </a:r>
            <a:r>
              <a:rPr lang="en-US" sz="3200" dirty="0">
                <a:latin typeface="Constantia" panose="02030602050306030303" pitchFamily="18" charset="0"/>
              </a:rPr>
              <a:t>hearing will react with a</a:t>
            </a:r>
            <a:r>
              <a:rPr lang="en-US" sz="3200" b="1" i="1" dirty="0">
                <a:latin typeface="Constantia" panose="02030602050306030303" pitchFamily="18" charset="0"/>
              </a:rPr>
              <a:t> startle </a:t>
            </a:r>
            <a:r>
              <a:rPr lang="en-US" sz="3200" dirty="0">
                <a:latin typeface="Constantia" panose="02030602050306030303" pitchFamily="18" charset="0"/>
              </a:rPr>
              <a:t>to a </a:t>
            </a:r>
            <a:r>
              <a:rPr lang="en-US" sz="3200" dirty="0" smtClean="0">
                <a:latin typeface="Constantia" panose="02030602050306030303" pitchFamily="18" charset="0"/>
              </a:rPr>
              <a:t>loud noise . </a:t>
            </a:r>
          </a:p>
          <a:p>
            <a:r>
              <a:rPr lang="en-US" sz="3200" dirty="0" smtClean="0">
                <a:latin typeface="Constantia" panose="02030602050306030303" pitchFamily="18" charset="0"/>
              </a:rPr>
              <a:t> </a:t>
            </a:r>
            <a:endParaRPr lang="en-US" sz="3200" dirty="0" smtClean="0">
              <a:latin typeface="Constantia" panose="02030602050306030303" pitchFamily="18" charset="0"/>
            </a:endParaRPr>
          </a:p>
          <a:p>
            <a:r>
              <a:rPr lang="en-US" sz="3200" dirty="0" smtClean="0">
                <a:latin typeface="Constantia" panose="02030602050306030303" pitchFamily="18" charset="0"/>
              </a:rPr>
              <a:t>Between </a:t>
            </a:r>
            <a:r>
              <a:rPr lang="en-US" sz="3200" dirty="0">
                <a:latin typeface="Constantia" panose="02030602050306030303" pitchFamily="18" charset="0"/>
              </a:rPr>
              <a:t>3 and 6 months the </a:t>
            </a:r>
            <a:r>
              <a:rPr lang="en-US" sz="3200" dirty="0" smtClean="0">
                <a:latin typeface="Constantia" panose="02030602050306030303" pitchFamily="18" charset="0"/>
              </a:rPr>
              <a:t>infant </a:t>
            </a:r>
            <a:r>
              <a:rPr lang="en-US" sz="3200" b="1" i="1" dirty="0" smtClean="0">
                <a:latin typeface="Constantia" panose="02030602050306030303" pitchFamily="18" charset="0"/>
              </a:rPr>
              <a:t>will </a:t>
            </a:r>
            <a:r>
              <a:rPr lang="en-US" sz="3200" b="1" i="1" dirty="0">
                <a:latin typeface="Constantia" panose="02030602050306030303" pitchFamily="18" charset="0"/>
              </a:rPr>
              <a:t>look </a:t>
            </a:r>
            <a:r>
              <a:rPr lang="en-US" sz="3200" dirty="0">
                <a:latin typeface="Constantia" panose="02030602050306030303" pitchFamily="18" charset="0"/>
              </a:rPr>
              <a:t>for sounds, pausing an activity to listen and </a:t>
            </a:r>
            <a:r>
              <a:rPr lang="en-US" sz="3200" dirty="0" smtClean="0">
                <a:latin typeface="Constantia" panose="02030602050306030303" pitchFamily="18" charset="0"/>
              </a:rPr>
              <a:t>respond</a:t>
            </a: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4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Physical development: </a:t>
            </a:r>
            <a:b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Smell &amp; Taste</a:t>
            </a:r>
            <a:r>
              <a:rPr lang="en-US" sz="4000" b="1" dirty="0">
                <a:latin typeface="Constantia" panose="02030602050306030303" pitchFamily="18" charset="0"/>
              </a:rPr>
              <a:t/>
            </a:r>
            <a:br>
              <a:rPr lang="en-US" sz="4000" b="1" dirty="0">
                <a:latin typeface="Constantia" panose="02030602050306030303" pitchFamily="18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181600"/>
          </a:xfrm>
        </p:spPr>
        <p:txBody>
          <a:bodyPr/>
          <a:lstStyle/>
          <a:p>
            <a:r>
              <a:rPr lang="en-US" altLang="en-US" sz="2800" dirty="0">
                <a:latin typeface="Constantia" panose="02030602050306030303" pitchFamily="18" charset="0"/>
              </a:rPr>
              <a:t>The sense of smell does not develop much before birth because baby is surrounded by amniotic fluid until birth</a:t>
            </a:r>
            <a:r>
              <a:rPr lang="en-US" altLang="en-US" sz="2800" dirty="0" smtClean="0">
                <a:latin typeface="Constantia" panose="02030602050306030303" pitchFamily="18" charset="0"/>
              </a:rPr>
              <a:t>.</a:t>
            </a:r>
          </a:p>
          <a:p>
            <a:endParaRPr lang="en-US" altLang="en-US" sz="2800" dirty="0">
              <a:latin typeface="Constantia" panose="02030602050306030303" pitchFamily="18" charset="0"/>
            </a:endParaRPr>
          </a:p>
          <a:p>
            <a:r>
              <a:rPr lang="en-US" sz="2800" b="1" dirty="0" smtClean="0"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senses of smell and taste are functional shortly after birth.</a:t>
            </a:r>
          </a:p>
          <a:p>
            <a:r>
              <a:rPr lang="en-US" sz="2800" dirty="0">
                <a:latin typeface="Constantia" panose="02030602050306030303" pitchFamily="18" charset="0"/>
              </a:rPr>
              <a:t>Newborns prefer sweet </a:t>
            </a:r>
            <a:r>
              <a:rPr lang="en-US" sz="2800" dirty="0" smtClean="0">
                <a:latin typeface="Constantia" panose="02030602050306030303" pitchFamily="18" charset="0"/>
              </a:rPr>
              <a:t>tastes.</a:t>
            </a:r>
          </a:p>
          <a:p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 when the first few days of life (around 10 days) babies  </a:t>
            </a:r>
            <a:r>
              <a:rPr lang="en-US" sz="2800" dirty="0">
                <a:latin typeface="Constantia" panose="02030602050306030303" pitchFamily="18" charset="0"/>
              </a:rPr>
              <a:t>are able </a:t>
            </a:r>
            <a:r>
              <a:rPr lang="en-US" sz="2800" dirty="0" smtClean="0">
                <a:latin typeface="Constantia" panose="02030602050306030303" pitchFamily="18" charset="0"/>
              </a:rPr>
              <a:t>to recognize </a:t>
            </a:r>
            <a:r>
              <a:rPr lang="en-US" sz="2800" dirty="0">
                <a:latin typeface="Constantia" panose="02030602050306030303" pitchFamily="18" charset="0"/>
              </a:rPr>
              <a:t>the smell of their mother’s milk 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1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Physical development: </a:t>
            </a:r>
            <a:b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Touch</a:t>
            </a:r>
            <a:r>
              <a:rPr lang="en-US" sz="4000" b="1" dirty="0">
                <a:latin typeface="Constantia" panose="02030602050306030303" pitchFamily="18" charset="0"/>
              </a:rPr>
              <a:t/>
            </a:r>
            <a:br>
              <a:rPr lang="en-US" sz="4000" b="1" dirty="0">
                <a:latin typeface="Constantia" panose="02030602050306030303" pitchFamily="18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181600"/>
          </a:xfrm>
        </p:spPr>
        <p:txBody>
          <a:bodyPr/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sense of touch is well developed at birth. 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infant </a:t>
            </a:r>
            <a:r>
              <a:rPr lang="en-US" sz="2800" dirty="0" smtClean="0">
                <a:latin typeface="Constantia" panose="02030602050306030303" pitchFamily="18" charset="0"/>
              </a:rPr>
              <a:t>responds positively </a:t>
            </a:r>
            <a:r>
              <a:rPr lang="en-US" sz="2800" dirty="0">
                <a:latin typeface="Constantia" panose="02030602050306030303" pitchFamily="18" charset="0"/>
              </a:rPr>
              <a:t>to the warmth, love, and security it perceives </a:t>
            </a:r>
            <a:r>
              <a:rPr lang="en-US" sz="2800" dirty="0" smtClean="0">
                <a:latin typeface="Constantia" panose="02030602050306030303" pitchFamily="18" charset="0"/>
              </a:rPr>
              <a:t>when touched (skin to skin), </a:t>
            </a:r>
            <a:r>
              <a:rPr lang="en-US" sz="2800" dirty="0">
                <a:latin typeface="Constantia" panose="02030602050306030303" pitchFamily="18" charset="0"/>
              </a:rPr>
              <a:t>held, and cuddled. </a:t>
            </a:r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newborn is sensitive to </a:t>
            </a:r>
            <a:r>
              <a:rPr lang="en-US" sz="2800" dirty="0" smtClean="0">
                <a:latin typeface="Constantia" panose="02030602050306030303" pitchFamily="18" charset="0"/>
              </a:rPr>
              <a:t>temperature extremes </a:t>
            </a:r>
            <a:r>
              <a:rPr lang="en-US" sz="2800" dirty="0">
                <a:latin typeface="Constantia" panose="02030602050306030303" pitchFamily="18" charset="0"/>
              </a:rPr>
              <a:t>and has poor self-regulation of body temperature</a:t>
            </a:r>
            <a:r>
              <a:rPr lang="en-US" sz="2800" dirty="0" smtClean="0">
                <a:latin typeface="Constantia" panose="02030602050306030303" pitchFamily="18" charset="0"/>
              </a:rPr>
              <a:t>.</a:t>
            </a:r>
          </a:p>
          <a:p>
            <a:endParaRPr lang="en-US" sz="2800" dirty="0">
              <a:latin typeface="Constantia" panose="02030602050306030303" pitchFamily="18" charset="0"/>
            </a:endParaRPr>
          </a:p>
          <a:p>
            <a:r>
              <a:rPr lang="en-US" sz="2800" dirty="0">
                <a:latin typeface="Constantia" panose="02030602050306030303" pitchFamily="18" charset="0"/>
              </a:rPr>
              <a:t>In response to pain, young babies </a:t>
            </a:r>
            <a:r>
              <a:rPr lang="en-US" sz="2800" b="1" i="1" dirty="0">
                <a:latin typeface="Constantia" panose="02030602050306030303" pitchFamily="18" charset="0"/>
              </a:rPr>
              <a:t>react diffusely</a:t>
            </a:r>
            <a:r>
              <a:rPr lang="en-US" sz="2800" dirty="0">
                <a:latin typeface="Constantia" panose="02030602050306030303" pitchFamily="18" charset="0"/>
              </a:rPr>
              <a:t>, with a </a:t>
            </a:r>
            <a:r>
              <a:rPr lang="en-US" sz="2800" dirty="0" smtClean="0">
                <a:latin typeface="Constantia" panose="02030602050306030303" pitchFamily="18" charset="0"/>
              </a:rPr>
              <a:t>whole body reaction</a:t>
            </a:r>
            <a:r>
              <a:rPr lang="en-US" sz="2800" dirty="0">
                <a:latin typeface="Constantia" panose="02030602050306030303" pitchFamily="18" charset="0"/>
              </a:rPr>
              <a:t>, and cannot isolate the source of discomfort.</a:t>
            </a:r>
          </a:p>
        </p:txBody>
      </p:sp>
    </p:spTree>
    <p:extLst>
      <p:ext uri="{BB962C8B-B14F-4D97-AF65-F5344CB8AC3E}">
        <p14:creationId xmlns:p14="http://schemas.microsoft.com/office/powerpoint/2010/main" val="283819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306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latin typeface="Constantia" panose="02030602050306030303" pitchFamily="18" charset="0"/>
              </a:rPr>
              <a:t>A </a:t>
            </a:r>
            <a:r>
              <a:rPr lang="en-US" sz="3600" b="1" dirty="0">
                <a:latin typeface="Constantia" panose="02030602050306030303" pitchFamily="18" charset="0"/>
              </a:rPr>
              <a:t>motor </a:t>
            </a:r>
            <a:r>
              <a:rPr lang="en-US" sz="3600" b="1" dirty="0" smtClean="0">
                <a:latin typeface="Constantia" panose="02030602050306030303" pitchFamily="18" charset="0"/>
              </a:rPr>
              <a:t>skill </a:t>
            </a:r>
            <a:r>
              <a:rPr lang="en-US" sz="3600" dirty="0">
                <a:latin typeface="Constantia" panose="02030602050306030303" pitchFamily="18" charset="0"/>
              </a:rPr>
              <a:t>an action that </a:t>
            </a:r>
            <a:r>
              <a:rPr lang="en-US" sz="3600" dirty="0" smtClean="0">
                <a:latin typeface="Constantia" panose="02030602050306030303" pitchFamily="18" charset="0"/>
              </a:rPr>
              <a:t> involves  muscles</a:t>
            </a:r>
            <a:r>
              <a:rPr lang="en-US" sz="3600" dirty="0">
                <a:latin typeface="Constantia" panose="02030602050306030303" pitchFamily="18" charset="0"/>
              </a:rPr>
              <a:t>. </a:t>
            </a:r>
            <a:endParaRPr lang="en-US" sz="3600" dirty="0" smtClean="0">
              <a:latin typeface="Constantia" panose="02030602050306030303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Constantia" panose="02030602050306030303" pitchFamily="18" charset="0"/>
              </a:rPr>
              <a:t>Gross </a:t>
            </a:r>
            <a:r>
              <a:rPr lang="en-US" sz="3200" b="1" dirty="0">
                <a:latin typeface="Constantia" panose="02030602050306030303" pitchFamily="18" charset="0"/>
              </a:rPr>
              <a:t>motor </a:t>
            </a:r>
            <a:r>
              <a:rPr lang="en-US" sz="3200" dirty="0">
                <a:latin typeface="Constantia" panose="02030602050306030303" pitchFamily="18" charset="0"/>
              </a:rPr>
              <a:t>skills are larger movements </a:t>
            </a:r>
            <a:r>
              <a:rPr lang="en-US" sz="3200" dirty="0" smtClean="0">
                <a:latin typeface="Constantia" panose="02030602050306030303" pitchFamily="18" charset="0"/>
              </a:rPr>
              <a:t> the baby </a:t>
            </a:r>
            <a:r>
              <a:rPr lang="en-US" sz="3200" dirty="0">
                <a:latin typeface="Constantia" panose="02030602050306030303" pitchFamily="18" charset="0"/>
              </a:rPr>
              <a:t>makes with his arms, legs, feet, or his entire body</a:t>
            </a:r>
            <a:r>
              <a:rPr lang="en-US" sz="3200" dirty="0" smtClean="0">
                <a:latin typeface="Constantia" panose="02030602050306030303" pitchFamily="18" charset="0"/>
              </a:rPr>
              <a:t>. </a:t>
            </a:r>
          </a:p>
          <a:p>
            <a:pPr lvl="3"/>
            <a:r>
              <a:rPr lang="en-US" sz="2400" dirty="0" err="1" smtClean="0">
                <a:latin typeface="Constantia" panose="02030602050306030303" pitchFamily="18" charset="0"/>
              </a:rPr>
              <a:t>E.g</a:t>
            </a:r>
            <a:r>
              <a:rPr lang="en-US" sz="2400" dirty="0" smtClean="0">
                <a:latin typeface="Constantia" panose="02030602050306030303" pitchFamily="18" charset="0"/>
              </a:rPr>
              <a:t> crawling, running.   </a:t>
            </a:r>
          </a:p>
          <a:p>
            <a:pPr lvl="1"/>
            <a:r>
              <a:rPr lang="en-US" sz="3200" b="1" dirty="0" smtClean="0">
                <a:latin typeface="Constantia" panose="02030602050306030303" pitchFamily="18" charset="0"/>
              </a:rPr>
              <a:t>Fine </a:t>
            </a:r>
            <a:r>
              <a:rPr lang="en-US" sz="3200" b="1" dirty="0">
                <a:latin typeface="Constantia" panose="02030602050306030303" pitchFamily="18" charset="0"/>
              </a:rPr>
              <a:t>motor </a:t>
            </a:r>
            <a:r>
              <a:rPr lang="en-US" sz="3200" dirty="0">
                <a:latin typeface="Constantia" panose="02030602050306030303" pitchFamily="18" charset="0"/>
              </a:rPr>
              <a:t>skills are smaller </a:t>
            </a:r>
            <a:r>
              <a:rPr lang="en-US" sz="3200" dirty="0" smtClean="0">
                <a:latin typeface="Constantia" panose="02030602050306030303" pitchFamily="18" charset="0"/>
              </a:rPr>
              <a:t>actions the baby does using his fingers, toes lips and tongue. </a:t>
            </a:r>
          </a:p>
          <a:p>
            <a:pPr lvl="3"/>
            <a:r>
              <a:rPr lang="en-US" sz="2400" dirty="0" err="1" smtClean="0">
                <a:latin typeface="Constantia" panose="02030602050306030303" pitchFamily="18" charset="0"/>
              </a:rPr>
              <a:t>E.g</a:t>
            </a:r>
            <a:r>
              <a:rPr lang="en-US" sz="2400" dirty="0" smtClean="0">
                <a:latin typeface="Constantia" panose="02030602050306030303" pitchFamily="18" charset="0"/>
              </a:rPr>
              <a:t> picking things between finger and thumb.     </a:t>
            </a:r>
            <a:endParaRPr lang="en-US" altLang="en-US" sz="2400" dirty="0" smtClean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otor Development  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3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59288"/>
          </a:xfrm>
        </p:spPr>
        <p:txBody>
          <a:bodyPr/>
          <a:lstStyle/>
          <a:p>
            <a:r>
              <a:rPr lang="en-US" sz="2800" dirty="0" smtClean="0">
                <a:latin typeface="Constantia" panose="02030602050306030303" pitchFamily="18" charset="0"/>
              </a:rPr>
              <a:t>Principles of   motor development</a:t>
            </a:r>
          </a:p>
          <a:p>
            <a:pPr lvl="1"/>
            <a:r>
              <a:rPr lang="en-US" altLang="en-US" sz="2500" dirty="0">
                <a:latin typeface="Constantia" panose="02030602050306030303" pitchFamily="18" charset="0"/>
              </a:rPr>
              <a:t>Gross movements </a:t>
            </a:r>
            <a:r>
              <a:rPr lang="en-US" altLang="en-US" sz="2500" b="1" dirty="0">
                <a:latin typeface="Constantia" panose="02030602050306030303" pitchFamily="18" charset="0"/>
              </a:rPr>
              <a:t>before</a:t>
            </a:r>
            <a:r>
              <a:rPr lang="en-US" altLang="en-US" sz="2500" dirty="0">
                <a:latin typeface="Constantia" panose="02030602050306030303" pitchFamily="18" charset="0"/>
              </a:rPr>
              <a:t> fine movements</a:t>
            </a:r>
          </a:p>
          <a:p>
            <a:pPr lvl="1"/>
            <a:r>
              <a:rPr lang="en-US" altLang="en-US" sz="2500" dirty="0">
                <a:latin typeface="Constantia" panose="02030602050306030303" pitchFamily="18" charset="0"/>
              </a:rPr>
              <a:t>Pattern of development is usually the</a:t>
            </a:r>
            <a:r>
              <a:rPr lang="en-US" altLang="en-US" sz="2500" i="1" dirty="0">
                <a:latin typeface="Constantia" panose="02030602050306030303" pitchFamily="18" charset="0"/>
              </a:rPr>
              <a:t> same</a:t>
            </a:r>
            <a:r>
              <a:rPr lang="en-US" altLang="en-US" sz="2500" dirty="0">
                <a:latin typeface="Constantia" panose="02030602050306030303" pitchFamily="18" charset="0"/>
              </a:rPr>
              <a:t>, but the rate differs greatly from child to child and from culture to culture.</a:t>
            </a:r>
          </a:p>
          <a:p>
            <a:pPr lvl="1"/>
            <a:r>
              <a:rPr lang="en-US" sz="2500" dirty="0" smtClean="0">
                <a:latin typeface="Constantia" panose="02030602050306030303" pitchFamily="18" charset="0"/>
              </a:rPr>
              <a:t> Initially, infant’s body movement is </a:t>
            </a:r>
            <a:r>
              <a:rPr lang="en-US" sz="2500" b="1" i="1" dirty="0" smtClean="0">
                <a:latin typeface="Constantia" panose="02030602050306030303" pitchFamily="18" charset="0"/>
              </a:rPr>
              <a:t>uncoordinated</a:t>
            </a:r>
            <a:r>
              <a:rPr lang="en-US" sz="25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e.g</a:t>
            </a:r>
            <a:r>
              <a:rPr lang="en-US" sz="2400" dirty="0" smtClean="0">
                <a:latin typeface="Constantia" panose="02030602050306030303" pitchFamily="18" charset="0"/>
              </a:rPr>
              <a:t> Newborn </a:t>
            </a:r>
            <a:r>
              <a:rPr lang="en-US" sz="2400" dirty="0">
                <a:latin typeface="Constantia" panose="02030602050306030303" pitchFamily="18" charset="0"/>
              </a:rPr>
              <a:t>Turns head from </a:t>
            </a:r>
            <a:r>
              <a:rPr lang="en-US" sz="2400" b="1" dirty="0">
                <a:latin typeface="Constantia" panose="02030602050306030303" pitchFamily="18" charset="0"/>
              </a:rPr>
              <a:t>side to side </a:t>
            </a:r>
            <a:r>
              <a:rPr lang="en-US" sz="2400" dirty="0">
                <a:latin typeface="Constantia" panose="02030602050306030303" pitchFamily="18" charset="0"/>
              </a:rPr>
              <a:t>when in a </a:t>
            </a:r>
            <a:r>
              <a:rPr lang="en-US" sz="2400" dirty="0" smtClean="0">
                <a:latin typeface="Constantia" panose="02030602050306030303" pitchFamily="18" charset="0"/>
              </a:rPr>
              <a:t>prone position &amp; </a:t>
            </a:r>
            <a:r>
              <a:rPr lang="en-US" sz="2400" b="1" i="1" dirty="0" smtClean="0">
                <a:latin typeface="Constantia" panose="02030602050306030303" pitchFamily="18" charset="0"/>
              </a:rPr>
              <a:t>Grasps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by reflex when object is placed in palm </a:t>
            </a:r>
            <a:r>
              <a:rPr lang="en-US" sz="2400" dirty="0" smtClean="0">
                <a:latin typeface="Constantia" panose="02030602050306030303" pitchFamily="18" charset="0"/>
              </a:rPr>
              <a:t>of hand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At </a:t>
            </a:r>
            <a:r>
              <a:rPr lang="en-US" sz="2400" dirty="0">
                <a:latin typeface="Constantia" panose="02030602050306030303" pitchFamily="18" charset="0"/>
              </a:rPr>
              <a:t>1 month of age the infant </a:t>
            </a:r>
            <a:r>
              <a:rPr lang="en-US" sz="2400" b="1" dirty="0">
                <a:latin typeface="Constantia" panose="02030602050306030303" pitchFamily="18" charset="0"/>
              </a:rPr>
              <a:t>lifts the head </a:t>
            </a:r>
            <a:r>
              <a:rPr lang="en-US" sz="2400" b="1" dirty="0" smtClean="0">
                <a:latin typeface="Constantia" panose="02030602050306030303" pitchFamily="18" charset="0"/>
              </a:rPr>
              <a:t>momentarily when </a:t>
            </a:r>
            <a:r>
              <a:rPr lang="en-US" sz="2400" b="1" dirty="0">
                <a:latin typeface="Constantia" panose="02030602050306030303" pitchFamily="18" charset="0"/>
              </a:rPr>
              <a:t>prone</a:t>
            </a:r>
            <a:r>
              <a:rPr lang="en-US" sz="2400" dirty="0">
                <a:latin typeface="Constantia" panose="02030602050306030303" pitchFamily="18" charset="0"/>
              </a:rPr>
              <a:t>, </a:t>
            </a:r>
            <a:r>
              <a:rPr lang="en-US" sz="2400" dirty="0" smtClean="0">
                <a:latin typeface="Constantia" panose="02030602050306030303" pitchFamily="18" charset="0"/>
              </a:rPr>
              <a:t> and </a:t>
            </a:r>
            <a:r>
              <a:rPr lang="en-US" sz="2400" dirty="0">
                <a:latin typeface="Constantia" panose="02030602050306030303" pitchFamily="18" charset="0"/>
              </a:rPr>
              <a:t>has a </a:t>
            </a:r>
            <a:r>
              <a:rPr lang="en-US" sz="2400" dirty="0" smtClean="0">
                <a:latin typeface="Constantia" panose="02030602050306030303" pitchFamily="18" charset="0"/>
              </a:rPr>
              <a:t>head lag </a:t>
            </a:r>
            <a:r>
              <a:rPr lang="en-US" sz="2400" dirty="0">
                <a:latin typeface="Constantia" panose="02030602050306030303" pitchFamily="18" charset="0"/>
              </a:rPr>
              <a:t>when pulled to a sitting position</a:t>
            </a:r>
            <a:r>
              <a:rPr lang="en-US" sz="1800" dirty="0">
                <a:latin typeface="Constantia" panose="02030602050306030303" pitchFamily="18" charset="0"/>
              </a:rPr>
              <a:t>. </a:t>
            </a:r>
            <a:r>
              <a:rPr lang="en-US" sz="1800" dirty="0" smtClean="0">
                <a:latin typeface="Constantia" panose="02030602050306030303" pitchFamily="18" charset="0"/>
              </a:rPr>
              <a:t>(lag is when you pull a baby from a supine to a sitting position, and his head lags behind the trunk)</a:t>
            </a:r>
          </a:p>
          <a:p>
            <a:endParaRPr lang="en-US" altLang="en-US" sz="2400" dirty="0" smtClean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otor Development  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7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943538-DBDA-4C14-A735-822C880472F7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pic>
        <p:nvPicPr>
          <p:cNvPr id="33795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6"/>
          <p:cNvSpPr txBox="1">
            <a:spLocks noChangeArrowheads="1"/>
          </p:cNvSpPr>
          <p:nvPr/>
        </p:nvSpPr>
        <p:spPr bwMode="auto">
          <a:xfrm>
            <a:off x="4191000" y="2544763"/>
            <a:ext cx="1143000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</a:rPr>
              <a:t>2-3 months</a:t>
            </a:r>
          </a:p>
        </p:txBody>
      </p:sp>
    </p:spTree>
    <p:extLst>
      <p:ext uri="{BB962C8B-B14F-4D97-AF65-F5344CB8AC3E}">
        <p14:creationId xmlns:p14="http://schemas.microsoft.com/office/powerpoint/2010/main" val="403920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306888"/>
          </a:xfrm>
        </p:spPr>
        <p:txBody>
          <a:bodyPr/>
          <a:lstStyle/>
          <a:p>
            <a:r>
              <a:rPr lang="en-US" sz="2800" dirty="0" smtClean="0">
                <a:latin typeface="Constantia" panose="02030602050306030303" pitchFamily="18" charset="0"/>
              </a:rPr>
              <a:t> Head </a:t>
            </a:r>
            <a:r>
              <a:rPr lang="en-US" sz="2800" dirty="0">
                <a:latin typeface="Constantia" panose="02030602050306030303" pitchFamily="18" charset="0"/>
              </a:rPr>
              <a:t>lag should be </a:t>
            </a:r>
            <a:r>
              <a:rPr lang="en-US" sz="2800" dirty="0" smtClean="0">
                <a:latin typeface="Constantia" panose="02030602050306030303" pitchFamily="18" charset="0"/>
              </a:rPr>
              <a:t>minimal by 3-4 </a:t>
            </a:r>
            <a:r>
              <a:rPr lang="en-US" sz="2800" dirty="0">
                <a:latin typeface="Constantia" panose="02030602050306030303" pitchFamily="18" charset="0"/>
              </a:rPr>
              <a:t>months of age. </a:t>
            </a:r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>
                <a:latin typeface="Constantia" panose="02030602050306030303" pitchFamily="18" charset="0"/>
              </a:rPr>
              <a:t>4 months Rolls over. Sits with support, holds head </a:t>
            </a:r>
            <a:r>
              <a:rPr lang="en-US" sz="2800" dirty="0" smtClean="0">
                <a:latin typeface="Constantia" panose="02030602050306030303" pitchFamily="18" charset="0"/>
              </a:rPr>
              <a:t>steady when </a:t>
            </a:r>
            <a:r>
              <a:rPr lang="en-US" sz="2800" dirty="0">
                <a:latin typeface="Constantia" panose="02030602050306030303" pitchFamily="18" charset="0"/>
              </a:rPr>
              <a:t>sitting.</a:t>
            </a:r>
          </a:p>
          <a:p>
            <a:r>
              <a:rPr lang="en-US" sz="2800" dirty="0">
                <a:latin typeface="Constantia" panose="02030602050306030303" pitchFamily="18" charset="0"/>
              </a:rPr>
              <a:t>6 months Lifts chest and shoulders off table when prone,</a:t>
            </a:r>
          </a:p>
          <a:p>
            <a:r>
              <a:rPr lang="en-US" sz="2800" dirty="0">
                <a:latin typeface="Constantia" panose="02030602050306030303" pitchFamily="18" charset="0"/>
              </a:rPr>
              <a:t>bearing weight on hands</a:t>
            </a:r>
            <a:r>
              <a:rPr lang="en-US" sz="2800" dirty="0" smtClean="0">
                <a:latin typeface="Constantia" panose="02030602050306030303" pitchFamily="18" charset="0"/>
              </a:rPr>
              <a:t>. Manipulates </a:t>
            </a:r>
            <a:r>
              <a:rPr lang="en-US" sz="2800" dirty="0">
                <a:latin typeface="Constantia" panose="02030602050306030303" pitchFamily="18" charset="0"/>
              </a:rPr>
              <a:t>small objects.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After </a:t>
            </a:r>
            <a:r>
              <a:rPr lang="en-US" sz="2800" dirty="0">
                <a:latin typeface="Constantia" panose="02030602050306030303" pitchFamily="18" charset="0"/>
              </a:rPr>
              <a:t>6 months infants may sit </a:t>
            </a:r>
            <a:r>
              <a:rPr lang="en-US" sz="2800" dirty="0" smtClean="0">
                <a:latin typeface="Constantia" panose="02030602050306030303" pitchFamily="18" charset="0"/>
              </a:rPr>
              <a:t>without support. 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altLang="en-US" sz="2800" dirty="0" smtClean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 Gross 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Motor Development  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306888"/>
          </a:xfrm>
        </p:spPr>
        <p:txBody>
          <a:bodyPr/>
          <a:lstStyle/>
          <a:p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</a:rPr>
              <a:t>9 months </a:t>
            </a:r>
            <a:r>
              <a:rPr lang="en-US" sz="2800" b="1" dirty="0">
                <a:latin typeface="Constantia" panose="02030602050306030303" pitchFamily="18" charset="0"/>
              </a:rPr>
              <a:t>Creeps and crawls</a:t>
            </a:r>
            <a:r>
              <a:rPr lang="en-US" sz="2800" dirty="0">
                <a:latin typeface="Constantia" panose="02030602050306030303" pitchFamily="18" charset="0"/>
              </a:rPr>
              <a:t>. Uses pincer grasp with </a:t>
            </a:r>
            <a:r>
              <a:rPr lang="en-US" sz="2800" dirty="0" smtClean="0">
                <a:latin typeface="Constantia" panose="02030602050306030303" pitchFamily="18" charset="0"/>
              </a:rPr>
              <a:t>thumb and </a:t>
            </a:r>
            <a:r>
              <a:rPr lang="en-US" sz="2800" dirty="0">
                <a:latin typeface="Constantia" panose="02030602050306030303" pitchFamily="18" charset="0"/>
              </a:rPr>
              <a:t>forefinger.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At </a:t>
            </a:r>
            <a:r>
              <a:rPr lang="en-US" sz="2800" dirty="0">
                <a:latin typeface="Constantia" panose="02030602050306030303" pitchFamily="18" charset="0"/>
              </a:rPr>
              <a:t>9 months they can reach, grasp </a:t>
            </a:r>
            <a:r>
              <a:rPr lang="en-US" sz="2800" dirty="0" smtClean="0">
                <a:latin typeface="Constantia" panose="02030602050306030303" pitchFamily="18" charset="0"/>
              </a:rPr>
              <a:t>a rattle</a:t>
            </a:r>
            <a:r>
              <a:rPr lang="en-US" sz="2800" dirty="0">
                <a:latin typeface="Constantia" panose="02030602050306030303" pitchFamily="18" charset="0"/>
              </a:rPr>
              <a:t>, and </a:t>
            </a:r>
            <a:r>
              <a:rPr lang="en-US" sz="2800" b="1" dirty="0">
                <a:latin typeface="Constantia" panose="02030602050306030303" pitchFamily="18" charset="0"/>
              </a:rPr>
              <a:t>transfer </a:t>
            </a:r>
            <a:r>
              <a:rPr lang="en-US" sz="2800" dirty="0">
                <a:latin typeface="Constantia" panose="02030602050306030303" pitchFamily="18" charset="0"/>
              </a:rPr>
              <a:t>it from hand to hand. </a:t>
            </a:r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At </a:t>
            </a:r>
            <a:r>
              <a:rPr lang="en-US" sz="2800" dirty="0">
                <a:latin typeface="Constantia" panose="02030602050306030303" pitchFamily="18" charset="0"/>
              </a:rPr>
              <a:t>12 months they </a:t>
            </a:r>
            <a:r>
              <a:rPr lang="en-US" sz="2800" dirty="0" smtClean="0">
                <a:latin typeface="Constantia" panose="02030602050306030303" pitchFamily="18" charset="0"/>
              </a:rPr>
              <a:t>can turn </a:t>
            </a:r>
            <a:r>
              <a:rPr lang="en-US" sz="2800" dirty="0">
                <a:latin typeface="Constantia" panose="02030602050306030303" pitchFamily="18" charset="0"/>
              </a:rPr>
              <a:t>the pages of a book, put objects into a container, </a:t>
            </a:r>
            <a:r>
              <a:rPr lang="en-US" sz="2800" dirty="0" smtClean="0">
                <a:latin typeface="Constantia" panose="02030602050306030303" pitchFamily="18" charset="0"/>
              </a:rPr>
              <a:t> walks </a:t>
            </a:r>
            <a:r>
              <a:rPr lang="en-US" sz="2800" dirty="0">
                <a:latin typeface="Constantia" panose="02030602050306030303" pitchFamily="18" charset="0"/>
              </a:rPr>
              <a:t>alone with </a:t>
            </a:r>
            <a:r>
              <a:rPr lang="en-US" sz="2800" dirty="0" smtClean="0">
                <a:latin typeface="Constantia" panose="02030602050306030303" pitchFamily="18" charset="0"/>
              </a:rPr>
              <a:t>help &amp; Uses </a:t>
            </a:r>
            <a:r>
              <a:rPr lang="en-US" sz="2800" dirty="0">
                <a:latin typeface="Constantia" panose="02030602050306030303" pitchFamily="18" charset="0"/>
              </a:rPr>
              <a:t>spoon to feed self.</a:t>
            </a:r>
            <a:endParaRPr lang="en-US" altLang="en-US" sz="2800" dirty="0">
              <a:latin typeface="Constantia" panose="02030602050306030303" pitchFamily="18" charset="0"/>
            </a:endParaRPr>
          </a:p>
          <a:p>
            <a:endParaRPr lang="en-US" altLang="en-US" sz="2800" dirty="0" smtClean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Gross </a:t>
            </a:r>
            <a:r>
              <a:rPr lang="en-US" alt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Motor Development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2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6F51C27-DC17-4205-A6A7-7184C26FFB68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3116"/>
            <a:ext cx="4648200" cy="50262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onstantia" panose="02030602050306030303" pitchFamily="18" charset="0"/>
              </a:rPr>
              <a:t>At 4 month: brings hands together and shake rattle.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onstantia" panose="02030602050306030303" pitchFamily="18" charset="0"/>
              </a:rPr>
              <a:t>At 6 month: palmer grasp.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onstantia" panose="02030602050306030303" pitchFamily="18" charset="0"/>
              </a:rPr>
              <a:t>At 7 month: pass object from hand to another.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onstantia" panose="02030602050306030303" pitchFamily="18" charset="0"/>
              </a:rPr>
              <a:t>At 8 month: advanced eye-hand coordination.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onstantia" panose="02030602050306030303" pitchFamily="18" charset="0"/>
              </a:rPr>
              <a:t>At 10 month: pincer grasp.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Constantia" panose="02030602050306030303" pitchFamily="18" charset="0"/>
              </a:rPr>
              <a:t> at 12 month: holds cup or spoon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93038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smtClean="0"/>
              <a:t>Fine Motor Development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029200" y="1371600"/>
            <a:ext cx="3962400" cy="4876800"/>
            <a:chOff x="528" y="720"/>
            <a:chExt cx="2460" cy="2508"/>
          </a:xfrm>
        </p:grpSpPr>
        <p:pic>
          <p:nvPicPr>
            <p:cNvPr id="6" name="Picture 15" descr="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44"/>
              <a:ext cx="828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528" y="720"/>
              <a:ext cx="2460" cy="2508"/>
              <a:chOff x="528" y="714"/>
              <a:chExt cx="2460" cy="2508"/>
            </a:xfrm>
          </p:grpSpPr>
          <p:pic>
            <p:nvPicPr>
              <p:cNvPr id="8" name="Picture 7" descr="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14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714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714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3" descr="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1344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7" descr="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344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9" descr="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1968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1" descr="imag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68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3" descr="im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968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5" descr="image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2592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7" descr="imag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592"/>
                <a:ext cx="82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26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z="3600" dirty="0" smtClean="0">
                <a:latin typeface="Constantia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onstantia" pitchFamily="18" charset="0"/>
              </a:rPr>
              <a:t>After completing this class, you will be able to:</a:t>
            </a:r>
          </a:p>
          <a:p>
            <a:pPr marL="0" indent="0">
              <a:buNone/>
            </a:pPr>
            <a:r>
              <a:rPr lang="en-US" sz="3600" dirty="0">
                <a:latin typeface="Constantia" pitchFamily="18" charset="0"/>
              </a:rPr>
              <a:t>1. </a:t>
            </a:r>
            <a:r>
              <a:rPr lang="en-US" sz="3200" dirty="0">
                <a:latin typeface="Constantia" panose="02030602050306030303" pitchFamily="18" charset="0"/>
              </a:rPr>
              <a:t>Describe usual physical development </a:t>
            </a:r>
            <a:r>
              <a:rPr lang="en-US" sz="3200" dirty="0" smtClean="0">
                <a:latin typeface="Constantia" panose="02030602050306030303" pitchFamily="18" charset="0"/>
              </a:rPr>
              <a:t>during infancy  </a:t>
            </a:r>
            <a:endParaRPr lang="en-US" sz="32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2. </a:t>
            </a:r>
            <a:r>
              <a:rPr lang="en-US" sz="3200" dirty="0">
                <a:latin typeface="Constantia" panose="02030602050306030303" pitchFamily="18" charset="0"/>
              </a:rPr>
              <a:t>Identify tasks characteristic of </a:t>
            </a:r>
            <a:r>
              <a:rPr lang="en-US" sz="3200" dirty="0" smtClean="0">
                <a:latin typeface="Constantia" panose="02030602050306030303" pitchFamily="18" charset="0"/>
              </a:rPr>
              <a:t>infancy stage  </a:t>
            </a:r>
            <a:r>
              <a:rPr lang="en-US" sz="3200" dirty="0">
                <a:latin typeface="Constantia" panose="02030602050306030303" pitchFamily="18" charset="0"/>
              </a:rPr>
              <a:t>of development</a:t>
            </a:r>
          </a:p>
          <a:p>
            <a:pPr marL="0" indent="0">
              <a:buNone/>
            </a:pPr>
            <a:r>
              <a:rPr lang="en-US" sz="3200" dirty="0" smtClean="0">
                <a:latin typeface="Constantia" panose="02030602050306030303" pitchFamily="18" charset="0"/>
              </a:rPr>
              <a:t> </a:t>
            </a:r>
            <a:r>
              <a:rPr lang="en-US" sz="3200" b="1" dirty="0" smtClean="0">
                <a:latin typeface="Constantia" panose="02030602050306030303" pitchFamily="18" charset="0"/>
              </a:rPr>
              <a:t>3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dirty="0">
                <a:latin typeface="Constantia" panose="02030602050306030303" pitchFamily="18" charset="0"/>
              </a:rPr>
              <a:t>Trace </a:t>
            </a:r>
            <a:r>
              <a:rPr lang="en-US" sz="3200" dirty="0" smtClean="0">
                <a:latin typeface="Constantia" panose="02030602050306030303" pitchFamily="18" charset="0"/>
              </a:rPr>
              <a:t>psychosocial  </a:t>
            </a:r>
            <a:r>
              <a:rPr lang="en-US" sz="3200" dirty="0">
                <a:latin typeface="Constantia" panose="02030602050306030303" pitchFamily="18" charset="0"/>
              </a:rPr>
              <a:t>development according to Erikson </a:t>
            </a:r>
            <a:r>
              <a:rPr lang="en-US" sz="3200" dirty="0" smtClean="0">
                <a:latin typeface="Constantia" panose="02030602050306030303" pitchFamily="18" charset="0"/>
              </a:rPr>
              <a:t>during </a:t>
            </a:r>
            <a:endParaRPr lang="en-US" sz="32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Constantia" panose="02030602050306030303" pitchFamily="18" charset="0"/>
              </a:rPr>
              <a:t>infancy </a:t>
            </a:r>
            <a:r>
              <a:rPr lang="en-US" sz="3200" dirty="0" smtClean="0">
                <a:latin typeface="Constantia" panose="02030602050306030303" pitchFamily="18" charset="0"/>
              </a:rPr>
              <a:t> .</a:t>
            </a:r>
            <a:endParaRPr lang="en-US" sz="32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4. </a:t>
            </a:r>
            <a:r>
              <a:rPr lang="en-US" sz="3200" dirty="0">
                <a:latin typeface="Constantia" panose="02030602050306030303" pitchFamily="18" charset="0"/>
              </a:rPr>
              <a:t>Explain cognitive development according to Piaget </a:t>
            </a:r>
            <a:r>
              <a:rPr lang="en-US" sz="3200" dirty="0" smtClean="0">
                <a:latin typeface="Constantia" panose="02030602050306030303" pitchFamily="18" charset="0"/>
              </a:rPr>
              <a:t>during infancy</a:t>
            </a:r>
            <a:endParaRPr lang="en-US" sz="3200" dirty="0">
              <a:latin typeface="Constantia" panose="02030602050306030303" pitchFamily="18" charset="0"/>
            </a:endParaRPr>
          </a:p>
          <a:p>
            <a:endParaRPr lang="en-US" sz="9600" dirty="0">
              <a:latin typeface="Constantia" pitchFamily="18" charset="0"/>
            </a:endParaRPr>
          </a:p>
          <a:p>
            <a:pPr marL="0" indent="0">
              <a:buNone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US" sz="3200" dirty="0" smtClean="0">
                <a:latin typeface="Constantia" panose="02030602050306030303" pitchFamily="18" charset="0"/>
              </a:rPr>
              <a:t>Erikson ( Trust VS Mistrust)</a:t>
            </a:r>
          </a:p>
          <a:p>
            <a:r>
              <a:rPr lang="en-US" sz="3200" dirty="0">
                <a:latin typeface="Constantia" panose="02030602050306030303" pitchFamily="18" charset="0"/>
              </a:rPr>
              <a:t>Parents can </a:t>
            </a:r>
            <a:r>
              <a:rPr lang="en-US" sz="3200" dirty="0" smtClean="0">
                <a:latin typeface="Constantia" panose="02030602050306030303" pitchFamily="18" charset="0"/>
              </a:rPr>
              <a:t>enhance infant’s  </a:t>
            </a:r>
            <a:r>
              <a:rPr lang="en-US" sz="3200" dirty="0">
                <a:latin typeface="Constantia" panose="02030602050306030303" pitchFamily="18" charset="0"/>
              </a:rPr>
              <a:t>sense of trust </a:t>
            </a:r>
            <a:r>
              <a:rPr lang="en-US" sz="3200" dirty="0" smtClean="0">
                <a:latin typeface="Constantia" panose="02030602050306030303" pitchFamily="18" charset="0"/>
              </a:rPr>
              <a:t>by</a:t>
            </a:r>
          </a:p>
          <a:p>
            <a:pPr lvl="1"/>
            <a:r>
              <a:rPr lang="en-US" sz="2800" dirty="0" smtClean="0">
                <a:latin typeface="Constantia" panose="02030602050306030303" pitchFamily="18" charset="0"/>
              </a:rPr>
              <a:t>Being </a:t>
            </a:r>
            <a:r>
              <a:rPr lang="en-US" sz="2800" dirty="0">
                <a:latin typeface="Constantia" panose="02030602050306030303" pitchFamily="18" charset="0"/>
              </a:rPr>
              <a:t>sensitive to the infant’s needs </a:t>
            </a:r>
            <a:r>
              <a:rPr lang="en-US" sz="2800" dirty="0" smtClean="0">
                <a:latin typeface="Constantia" panose="02030602050306030303" pitchFamily="18" charset="0"/>
              </a:rPr>
              <a:t>and meeting </a:t>
            </a:r>
            <a:r>
              <a:rPr lang="en-US" sz="2800" dirty="0">
                <a:latin typeface="Constantia" panose="02030602050306030303" pitchFamily="18" charset="0"/>
              </a:rPr>
              <a:t>these needs promptly and </a:t>
            </a:r>
            <a:r>
              <a:rPr lang="en-US" sz="2800" dirty="0" smtClean="0">
                <a:latin typeface="Constantia" panose="02030602050306030303" pitchFamily="18" charset="0"/>
              </a:rPr>
              <a:t>skillfully</a:t>
            </a:r>
          </a:p>
          <a:p>
            <a:pPr lvl="1"/>
            <a:r>
              <a:rPr lang="en-US" sz="2800" dirty="0" smtClean="0">
                <a:latin typeface="Constantia" panose="02030602050306030303" pitchFamily="18" charset="0"/>
              </a:rPr>
              <a:t>Responding consistently to </a:t>
            </a:r>
            <a:r>
              <a:rPr lang="en-US" sz="2800" dirty="0">
                <a:latin typeface="Constantia" panose="02030602050306030303" pitchFamily="18" charset="0"/>
              </a:rPr>
              <a:t>an infant’s </a:t>
            </a:r>
            <a:r>
              <a:rPr lang="en-US" sz="2800" dirty="0" smtClean="0">
                <a:latin typeface="Constantia" panose="02030602050306030303" pitchFamily="18" charset="0"/>
              </a:rPr>
              <a:t>needs</a:t>
            </a:r>
          </a:p>
          <a:p>
            <a:pPr lvl="1"/>
            <a:r>
              <a:rPr lang="en-US" sz="2800" dirty="0" smtClean="0">
                <a:latin typeface="Constantia" panose="02030602050306030303" pitchFamily="18" charset="0"/>
              </a:rPr>
              <a:t>Providing </a:t>
            </a:r>
            <a:r>
              <a:rPr lang="en-US" sz="2800" dirty="0">
                <a:latin typeface="Constantia" panose="02030602050306030303" pitchFamily="18" charset="0"/>
              </a:rPr>
              <a:t>a predictable </a:t>
            </a:r>
            <a:r>
              <a:rPr lang="en-US" sz="2800" dirty="0" smtClean="0">
                <a:latin typeface="Constantia" panose="02030602050306030303" pitchFamily="18" charset="0"/>
              </a:rPr>
              <a:t>environment  (routines )</a:t>
            </a:r>
          </a:p>
          <a:p>
            <a:r>
              <a:rPr lang="en-US" sz="3200" dirty="0">
                <a:latin typeface="Constantia" panose="02030602050306030303" pitchFamily="18" charset="0"/>
              </a:rPr>
              <a:t>handling, stroking, and cuddling, </a:t>
            </a:r>
            <a:r>
              <a:rPr lang="en-US" sz="3200" dirty="0" smtClean="0">
                <a:latin typeface="Constantia" panose="02030602050306030303" pitchFamily="18" charset="0"/>
              </a:rPr>
              <a:t>are essentials for </a:t>
            </a:r>
            <a:r>
              <a:rPr lang="en-US" sz="3200" dirty="0">
                <a:latin typeface="Constantia" panose="02030602050306030303" pitchFamily="18" charset="0"/>
              </a:rPr>
              <a:t>healthy psychosocial development</a:t>
            </a:r>
            <a:r>
              <a:rPr lang="en-US" sz="32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 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Psychosocial development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endParaRPr lang="en-US" sz="2400" dirty="0" smtClean="0">
              <a:latin typeface="Constantia" panose="02030602050306030303" pitchFamily="18" charset="0"/>
            </a:endParaRPr>
          </a:p>
          <a:p>
            <a:r>
              <a:rPr lang="en-US" sz="2800" dirty="0">
                <a:latin typeface="Constantia" panose="02030602050306030303" pitchFamily="18" charset="0"/>
              </a:rPr>
              <a:t>By </a:t>
            </a:r>
            <a:r>
              <a:rPr lang="en-US" sz="2800" dirty="0" smtClean="0">
                <a:latin typeface="Constantia" panose="02030602050306030303" pitchFamily="18" charset="0"/>
              </a:rPr>
              <a:t>7-9 </a:t>
            </a:r>
            <a:r>
              <a:rPr lang="en-US" sz="2800" dirty="0">
                <a:latin typeface="Constantia" panose="02030602050306030303" pitchFamily="18" charset="0"/>
              </a:rPr>
              <a:t>months, most </a:t>
            </a:r>
            <a:r>
              <a:rPr lang="en-US" sz="2800" dirty="0" smtClean="0">
                <a:latin typeface="Constantia" panose="02030602050306030303" pitchFamily="18" charset="0"/>
              </a:rPr>
              <a:t>infants show </a:t>
            </a:r>
            <a:r>
              <a:rPr lang="en-US" sz="2800" b="1" i="1" dirty="0">
                <a:latin typeface="Constantia" panose="02030602050306030303" pitchFamily="18" charset="0"/>
              </a:rPr>
              <a:t>attachment </a:t>
            </a:r>
            <a:r>
              <a:rPr lang="en-US" sz="2800" dirty="0">
                <a:latin typeface="Constantia" panose="02030602050306030303" pitchFamily="18" charset="0"/>
              </a:rPr>
              <a:t>to their parents and may </a:t>
            </a:r>
            <a:r>
              <a:rPr lang="en-US" sz="2800" dirty="0" smtClean="0">
                <a:latin typeface="Constantia" panose="02030602050306030303" pitchFamily="18" charset="0"/>
              </a:rPr>
              <a:t>show displeasure </a:t>
            </a:r>
            <a:r>
              <a:rPr lang="en-US" sz="2800" dirty="0">
                <a:latin typeface="Constantia" panose="02030602050306030303" pitchFamily="18" charset="0"/>
              </a:rPr>
              <a:t>when left with </a:t>
            </a:r>
            <a:r>
              <a:rPr lang="en-US" sz="2800" dirty="0" smtClean="0">
                <a:latin typeface="Constantia" panose="02030602050306030303" pitchFamily="18" charset="0"/>
              </a:rPr>
              <a:t>strangers  (stranger anxiety) &amp; displays </a:t>
            </a:r>
            <a:r>
              <a:rPr lang="en-US" sz="2800" dirty="0">
                <a:latin typeface="Constantia" panose="02030602050306030303" pitchFamily="18" charset="0"/>
              </a:rPr>
              <a:t>fear of being left alone (e.g., going to bed).</a:t>
            </a: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 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Psychosocial development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0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r>
              <a:rPr lang="en-US" sz="2400" dirty="0" smtClean="0">
                <a:latin typeface="Constantia" panose="02030602050306030303" pitchFamily="18" charset="0"/>
              </a:rPr>
              <a:t>The infant </a:t>
            </a:r>
            <a:r>
              <a:rPr lang="en-US" sz="2400" b="1" i="1" dirty="0" smtClean="0">
                <a:latin typeface="Constantia" panose="02030602050306030303" pitchFamily="18" charset="0"/>
              </a:rPr>
              <a:t> </a:t>
            </a:r>
            <a:r>
              <a:rPr lang="en-US" sz="2400" b="1" i="1" dirty="0">
                <a:latin typeface="Constantia" panose="02030602050306030303" pitchFamily="18" charset="0"/>
              </a:rPr>
              <a:t>reacts </a:t>
            </a:r>
            <a:r>
              <a:rPr lang="en-US" sz="2400" dirty="0">
                <a:latin typeface="Constantia" panose="02030602050306030303" pitchFamily="18" charset="0"/>
              </a:rPr>
              <a:t>socially to </a:t>
            </a:r>
            <a:r>
              <a:rPr lang="en-US" sz="2400" dirty="0" smtClean="0">
                <a:latin typeface="Constantia" panose="02030602050306030303" pitchFamily="18" charset="0"/>
              </a:rPr>
              <a:t>caregivers  shows  </a:t>
            </a:r>
            <a:r>
              <a:rPr lang="en-US" sz="2400" dirty="0">
                <a:latin typeface="Constantia" panose="02030602050306030303" pitchFamily="18" charset="0"/>
              </a:rPr>
              <a:t>displeasure by crying and satisfaction by </a:t>
            </a:r>
            <a:r>
              <a:rPr lang="en-US" sz="2400" dirty="0" smtClean="0">
                <a:latin typeface="Constantia" panose="02030602050306030303" pitchFamily="18" charset="0"/>
              </a:rPr>
              <a:t>soft vocalizations. 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Crying </a:t>
            </a:r>
            <a:r>
              <a:rPr lang="en-US" sz="2400" dirty="0">
                <a:latin typeface="Constantia" panose="02030602050306030303" pitchFamily="18" charset="0"/>
              </a:rPr>
              <a:t>is their initial reaction to stress, and the major way </a:t>
            </a:r>
            <a:r>
              <a:rPr lang="en-US" sz="2400" b="1" i="1" dirty="0">
                <a:latin typeface="Constantia" panose="02030602050306030303" pitchFamily="18" charset="0"/>
              </a:rPr>
              <a:t>they communicate </a:t>
            </a:r>
            <a:r>
              <a:rPr lang="en-US" sz="2400" dirty="0" smtClean="0">
                <a:latin typeface="Constantia" panose="02030602050306030303" pitchFamily="18" charset="0"/>
              </a:rPr>
              <a:t>stress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 3 months :  </a:t>
            </a:r>
            <a:r>
              <a:rPr lang="en-US" sz="2400" dirty="0" smtClean="0">
                <a:latin typeface="Constantia" panose="02030602050306030303" pitchFamily="18" charset="0"/>
              </a:rPr>
              <a:t>cooing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4 months Attends </a:t>
            </a:r>
            <a:r>
              <a:rPr lang="en-US" sz="2400" dirty="0">
                <a:latin typeface="Constantia" panose="02030602050306030303" pitchFamily="18" charset="0"/>
              </a:rPr>
              <a:t>to adult face and voice by eye contact </a:t>
            </a:r>
            <a:r>
              <a:rPr lang="en-US" sz="2400" dirty="0" smtClean="0">
                <a:latin typeface="Constantia" panose="02030602050306030303" pitchFamily="18" charset="0"/>
              </a:rPr>
              <a:t>and quieting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 6 months :babbles</a:t>
            </a:r>
            <a:r>
              <a:rPr lang="en-US" sz="2400" dirty="0">
                <a:latin typeface="Constantia" panose="02030602050306030303" pitchFamily="18" charset="0"/>
              </a:rPr>
              <a:t>, laughs, and exhibits increased response to verbal play.</a:t>
            </a: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 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Cognitive  development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9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r>
              <a:rPr lang="en-US" sz="2400" dirty="0" smtClean="0">
                <a:latin typeface="Constantia" panose="02030602050306030303" pitchFamily="18" charset="0"/>
              </a:rPr>
              <a:t> Starts </a:t>
            </a:r>
            <a:r>
              <a:rPr lang="en-US" sz="2400" dirty="0">
                <a:latin typeface="Constantia" panose="02030602050306030303" pitchFamily="18" charset="0"/>
              </a:rPr>
              <a:t>to imitate sounds. Vocalizes </a:t>
            </a:r>
            <a:r>
              <a:rPr lang="en-US" sz="2400" dirty="0" smtClean="0">
                <a:latin typeface="Constantia" panose="02030602050306030303" pitchFamily="18" charset="0"/>
              </a:rPr>
              <a:t>one-syllable </a:t>
            </a:r>
            <a:r>
              <a:rPr lang="it-IT" sz="2400" dirty="0" smtClean="0">
                <a:latin typeface="Constantia" panose="02030602050306030303" pitchFamily="18" charset="0"/>
              </a:rPr>
              <a:t>sounds</a:t>
            </a:r>
            <a:r>
              <a:rPr lang="it-IT" sz="2400" dirty="0">
                <a:latin typeface="Constantia" panose="02030602050306030303" pitchFamily="18" charset="0"/>
              </a:rPr>
              <a:t>: “ma ma,” “da da</a:t>
            </a:r>
            <a:r>
              <a:rPr lang="it-IT" sz="2400" dirty="0" smtClean="0">
                <a:latin typeface="Constantia" panose="02030602050306030303" pitchFamily="18" charset="0"/>
              </a:rPr>
              <a:t>.”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Between 6 and 9 months individual words begin to </a:t>
            </a:r>
            <a:r>
              <a:rPr lang="en-US" sz="2400" b="1" i="1" dirty="0">
                <a:latin typeface="Constantia" panose="02030602050306030303" pitchFamily="18" charset="0"/>
              </a:rPr>
              <a:t>take on meaning </a:t>
            </a:r>
            <a:r>
              <a:rPr lang="en-US" sz="2400" dirty="0">
                <a:latin typeface="Constantia" panose="02030602050306030303" pitchFamily="18" charset="0"/>
              </a:rPr>
              <a:t>and the infant may </a:t>
            </a:r>
            <a:r>
              <a:rPr lang="en-US" sz="2400" b="1" i="1" dirty="0">
                <a:latin typeface="Constantia" panose="02030602050306030303" pitchFamily="18" charset="0"/>
              </a:rPr>
              <a:t>look at named objects or people. 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The 9- to 12-monthold infant </a:t>
            </a:r>
            <a:r>
              <a:rPr lang="en-US" sz="2400" b="1" i="1" dirty="0">
                <a:latin typeface="Constantia" panose="02030602050306030303" pitchFamily="18" charset="0"/>
              </a:rPr>
              <a:t>understands</a:t>
            </a:r>
            <a:r>
              <a:rPr lang="en-US" sz="2400" dirty="0">
                <a:latin typeface="Constantia" panose="02030602050306030303" pitchFamily="18" charset="0"/>
              </a:rPr>
              <a:t> many words (e.g., “no,” “hot,” “dog”), </a:t>
            </a:r>
            <a:r>
              <a:rPr lang="en-US" sz="2400" b="1" i="1" dirty="0">
                <a:latin typeface="Constantia" panose="02030602050306030303" pitchFamily="18" charset="0"/>
              </a:rPr>
              <a:t>uses gestures </a:t>
            </a:r>
            <a:r>
              <a:rPr lang="en-US" sz="2400" dirty="0">
                <a:latin typeface="Constantia" panose="02030602050306030303" pitchFamily="18" charset="0"/>
              </a:rPr>
              <a:t>(e.g., waves “bye-bye”), </a:t>
            </a:r>
            <a:r>
              <a:rPr lang="en-US" sz="2400" b="1" i="1" dirty="0">
                <a:latin typeface="Constantia" panose="02030602050306030303" pitchFamily="18" charset="0"/>
              </a:rPr>
              <a:t>may articulate </a:t>
            </a:r>
            <a:r>
              <a:rPr lang="en-US" sz="2400" dirty="0">
                <a:latin typeface="Constantia" panose="02030602050306030303" pitchFamily="18" charset="0"/>
              </a:rPr>
              <a:t>one or two words with a specific reference (e.g., “mama,” “dada”)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By 1 year of age, responds to </a:t>
            </a:r>
            <a:r>
              <a:rPr lang="en-US" sz="2400" b="1" i="1" dirty="0">
                <a:latin typeface="Constantia" panose="02030602050306030303" pitchFamily="18" charset="0"/>
              </a:rPr>
              <a:t>simple commands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Complies </a:t>
            </a:r>
            <a:r>
              <a:rPr lang="en-US" sz="2400" dirty="0">
                <a:latin typeface="Constantia" panose="02030602050306030303" pitchFamily="18" charset="0"/>
              </a:rPr>
              <a:t>with simple verbal commands.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Waves </a:t>
            </a:r>
            <a:r>
              <a:rPr lang="en-US" sz="2400" dirty="0">
                <a:latin typeface="Constantia" panose="02030602050306030303" pitchFamily="18" charset="0"/>
              </a:rPr>
              <a:t>“bye-bye</a:t>
            </a:r>
            <a:r>
              <a:rPr lang="en-US" sz="2400" dirty="0" smtClean="0">
                <a:latin typeface="Constantia" panose="02030602050306030303" pitchFamily="18" charset="0"/>
              </a:rPr>
              <a:t>.”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 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Cognitive  development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6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r>
              <a:rPr lang="en-US" sz="2400" dirty="0" smtClean="0">
                <a:latin typeface="Constantia" panose="02030602050306030303" pitchFamily="18" charset="0"/>
              </a:rPr>
              <a:t>   </a:t>
            </a: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 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Cognitive development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77158"/>
              </p:ext>
            </p:extLst>
          </p:nvPr>
        </p:nvGraphicFramePr>
        <p:xfrm>
          <a:off x="76199" y="723901"/>
          <a:ext cx="8915401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37"/>
                <a:gridCol w="1420152"/>
                <a:gridCol w="5601712"/>
              </a:tblGrid>
              <a:tr h="1163833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Sensorimotor </a:t>
                      </a:r>
                      <a:r>
                        <a:rPr kumimoji="0"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dobe Garamond Pro Bold" pitchFamily="18" charset="0"/>
                        </a:rPr>
                        <a:t>Birth to 2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Adobe Garamond Pro Bold" pitchFamily="18" charset="0"/>
                        </a:rPr>
                        <a:t>yrs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dobe Garamond Pro Bold" pitchFamily="18" charset="0"/>
                      </a:endParaRPr>
                    </a:p>
                    <a:p>
                      <a:r>
                        <a:rPr lang="en-US" sz="2400" dirty="0" smtClean="0">
                          <a:latin typeface="Adobe Garamond Pro Bold" pitchFamily="18" charset="0"/>
                        </a:rPr>
                        <a:t> </a:t>
                      </a:r>
                      <a:endParaRPr lang="en-US" sz="2400" dirty="0">
                        <a:latin typeface="Adobe Garamond Pro Bold" pitchFamily="18" charset="0"/>
                      </a:endParaRPr>
                    </a:p>
                    <a:p>
                      <a:r>
                        <a:rPr lang="en-US" sz="2400" dirty="0" smtClean="0">
                          <a:latin typeface="Adobe Garamond Pro Bold" pitchFamily="18" charset="0"/>
                        </a:rPr>
                        <a:t> </a:t>
                      </a:r>
                      <a:endParaRPr lang="en-US" sz="24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dobe Garamond Pro Bold" pitchFamily="18" charset="0"/>
                      </a:endParaRPr>
                    </a:p>
                  </a:txBody>
                  <a:tcPr/>
                </a:tc>
              </a:tr>
              <a:tr h="6863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dobe Garamond Pro Bold" pitchFamily="18" charset="0"/>
                        </a:rPr>
                        <a:t>Stage  1 Use of reflexes  </a:t>
                      </a:r>
                      <a:endParaRPr lang="en-US" sz="20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dobe Garamond Pro Bold" pitchFamily="18" charset="0"/>
                        </a:rPr>
                        <a:t>Birth – 1 month</a:t>
                      </a:r>
                      <a:endParaRPr lang="en-US" sz="20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dobe Garamond Pro Bold" pitchFamily="18" charset="0"/>
                        </a:rPr>
                        <a:t>Most action is reflexive</a:t>
                      </a:r>
                    </a:p>
                  </a:txBody>
                  <a:tcPr/>
                </a:tc>
              </a:tr>
              <a:tr h="9847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dobe Garamond Pro Bold" pitchFamily="18" charset="0"/>
                        </a:rPr>
                        <a:t>Stage 2 Primary</a:t>
                      </a:r>
                      <a:r>
                        <a:rPr lang="en-US" sz="2000" baseline="0" dirty="0" smtClean="0">
                          <a:latin typeface="Adobe Garamond Pro Bold" pitchFamily="18" charset="0"/>
                        </a:rPr>
                        <a:t> circular  reaction</a:t>
                      </a:r>
                      <a:endParaRPr lang="en-US" sz="20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dobe Garamond Pro Bold" pitchFamily="18" charset="0"/>
                        </a:rPr>
                        <a:t>1 -4</a:t>
                      </a:r>
                      <a:r>
                        <a:rPr lang="en-US" sz="2000" baseline="0" dirty="0" smtClean="0">
                          <a:latin typeface="Adobe Garamond Pro Bold" pitchFamily="18" charset="0"/>
                        </a:rPr>
                        <a:t> months</a:t>
                      </a:r>
                      <a:endParaRPr lang="en-US" sz="20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FontTx/>
                        <a:buNone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Perception of events is </a:t>
                      </a: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centered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 on the body</a:t>
                      </a:r>
                    </a:p>
                    <a:p>
                      <a:pPr marL="0" algn="l" rtl="0" eaLnBrk="1" latinLnBrk="0" hangingPunct="1">
                        <a:buFontTx/>
                        <a:buNone/>
                      </a:pPr>
                      <a:r>
                        <a:rPr kumimoji="0" lang="en-US" altLang="en-US" sz="2000" b="1" i="1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The interesting events are occurring within the body </a:t>
                      </a: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(plays with hands, fingers, feet). 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0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dobe Garamond Pro Bold" pitchFamily="18" charset="0"/>
                        </a:rPr>
                        <a:t>    Stage 3 Secondary circular reaction</a:t>
                      </a:r>
                      <a:endParaRPr lang="en-US" sz="20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dobe Garamond Pro Bold" pitchFamily="18" charset="0"/>
                        </a:rPr>
                        <a:t>4 – 8 months</a:t>
                      </a:r>
                      <a:endParaRPr lang="en-US" sz="20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lnSpc>
                          <a:spcPct val="80000"/>
                        </a:lnSpc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Aware of the external environment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The interesting events in this case are located in the external  </a:t>
                      </a:r>
                    </a:p>
                    <a:p>
                      <a:pPr marL="0" lvl="1" algn="l" rtl="0" eaLnBrk="1" latinLnBrk="0" hangingPunct="1">
                        <a:lnSpc>
                          <a:spcPct val="80000"/>
                        </a:lnSpc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Beginning of object permanence: shows separation anxiety </a:t>
                      </a:r>
                    </a:p>
                    <a:p>
                      <a:pPr marL="0" algn="l" rtl="0" eaLnBrk="1" latinLnBrk="0" hangingPunct="1">
                        <a:buFontTx/>
                        <a:buNone/>
                      </a:pP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buFontTx/>
                        <a:buNone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816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dobe Garamond Pro Bold" pitchFamily="18" charset="0"/>
                        </a:rPr>
                        <a:t>  Stage 4 Coordination of secondary schemata</a:t>
                      </a:r>
                      <a:endParaRPr lang="en-US" sz="20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dobe Garamond Pro Bold" pitchFamily="18" charset="0"/>
                        </a:rPr>
                        <a:t>8</a:t>
                      </a:r>
                      <a:r>
                        <a:rPr lang="en-US" sz="2000" baseline="0" dirty="0" smtClean="0">
                          <a:latin typeface="Adobe Garamond Pro Bold" pitchFamily="18" charset="0"/>
                        </a:rPr>
                        <a:t> – 12 months</a:t>
                      </a:r>
                      <a:endParaRPr lang="en-US" sz="2000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lnSpc>
                          <a:spcPct val="80000"/>
                        </a:lnSpc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kumimoji="0" lang="en-US" altLang="ar-SA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Intentionality occurs in interactions with the environment and the infant is moving towards </a:t>
                      </a:r>
                      <a:r>
                        <a:rPr kumimoji="0" lang="en-US" altLang="ar-SA" sz="2000" b="1" i="1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goal directed behavior</a:t>
                      </a:r>
                      <a:r>
                        <a:rPr kumimoji="0" lang="en-US" altLang="ar-SA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: works to get toy that is out of reach</a:t>
                      </a:r>
                      <a:endParaRPr kumimoji="0" lang="en-US" altLang="en-US" sz="2000" kern="1200" dirty="0" smtClean="0">
                        <a:solidFill>
                          <a:schemeClr val="dk1"/>
                        </a:solidFill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  <a:p>
                      <a:pPr marL="0" lvl="1" algn="l" rtl="0" eaLnBrk="1" latinLnBrk="0" hangingPunct="1">
                        <a:lnSpc>
                          <a:spcPct val="80000"/>
                        </a:lnSpc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Fully developed object permanence</a:t>
                      </a:r>
                    </a:p>
                    <a:p>
                      <a:pPr marL="0" algn="l" rtl="0" eaLnBrk="1" latinLnBrk="0" hangingPunct="1">
                        <a:buFontTx/>
                        <a:buNone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Adobe Garamond Pro Bold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70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58CD68-3EFE-4581-8991-4F7C606857BA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r>
              <a:rPr lang="en-US" sz="3600" dirty="0" smtClean="0">
                <a:latin typeface="Constantia" panose="02030602050306030303" pitchFamily="18" charset="0"/>
              </a:rPr>
              <a:t> Its recommended  to </a:t>
            </a:r>
            <a:r>
              <a:rPr lang="en-US" sz="3600" dirty="0">
                <a:latin typeface="Constantia" panose="02030602050306030303" pitchFamily="18" charset="0"/>
              </a:rPr>
              <a:t>“discourage television viewing for children younger than </a:t>
            </a:r>
            <a:r>
              <a:rPr lang="en-US" sz="3600" dirty="0" smtClean="0">
                <a:latin typeface="Constantia" panose="02030602050306030303" pitchFamily="18" charset="0"/>
              </a:rPr>
              <a:t>2 years</a:t>
            </a:r>
            <a:r>
              <a:rPr lang="en-US" sz="3600" dirty="0">
                <a:latin typeface="Constantia" panose="02030602050306030303" pitchFamily="18" charset="0"/>
              </a:rPr>
              <a:t>, and encourage more interactive activities that will </a:t>
            </a:r>
            <a:r>
              <a:rPr lang="en-US" sz="3600" dirty="0" smtClean="0">
                <a:latin typeface="Constantia" panose="02030602050306030303" pitchFamily="18" charset="0"/>
              </a:rPr>
              <a:t>promote proper </a:t>
            </a:r>
            <a:r>
              <a:rPr lang="en-US" sz="3600" dirty="0">
                <a:latin typeface="Constantia" panose="02030602050306030303" pitchFamily="18" charset="0"/>
              </a:rPr>
              <a:t>brain development, such as talking, playing</a:t>
            </a:r>
            <a:r>
              <a:rPr lang="en-US" sz="3600" dirty="0" smtClean="0">
                <a:latin typeface="Constantia" panose="02030602050306030303" pitchFamily="18" charset="0"/>
              </a:rPr>
              <a:t>, singing</a:t>
            </a:r>
            <a:r>
              <a:rPr lang="en-US" sz="3600" dirty="0">
                <a:latin typeface="Constantia" panose="02030602050306030303" pitchFamily="18" charset="0"/>
              </a:rPr>
              <a:t>, and reading together”</a:t>
            </a:r>
          </a:p>
          <a:p>
            <a:endParaRPr lang="en-US" sz="2400" dirty="0">
              <a:latin typeface="Constantia" panose="02030602050306030303" pitchFamily="18" charset="0"/>
            </a:endParaRP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 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Cognitive development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2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A1D887-B264-4FBC-AC7E-A47C23BBFCDD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Teething  During the First Year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Development of the baby’s teeth usually begin about the 6</a:t>
            </a:r>
            <a:r>
              <a:rPr lang="en-US" altLang="en-US" sz="2800" baseline="30000" dirty="0" smtClean="0">
                <a:latin typeface="Constantia" panose="02030602050306030303" pitchFamily="18" charset="0"/>
              </a:rPr>
              <a:t>th</a:t>
            </a:r>
            <a:r>
              <a:rPr lang="en-US" altLang="en-US" sz="2800" dirty="0" smtClean="0">
                <a:latin typeface="Constantia" panose="02030602050306030303" pitchFamily="18" charset="0"/>
              </a:rPr>
              <a:t> week of pregnancy</a:t>
            </a:r>
          </a:p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The first baby teeth appear at </a:t>
            </a:r>
            <a:r>
              <a:rPr lang="en-US" altLang="en-US" sz="2800" b="1" i="1" dirty="0" smtClean="0">
                <a:latin typeface="Constantia" panose="02030602050306030303" pitchFamily="18" charset="0"/>
              </a:rPr>
              <a:t>about 6 or 7 months </a:t>
            </a:r>
            <a:r>
              <a:rPr lang="en-US" altLang="en-US" sz="2800" dirty="0" smtClean="0">
                <a:latin typeface="Constantia" panose="02030602050306030303" pitchFamily="18" charset="0"/>
              </a:rPr>
              <a:t>(primary teeth).</a:t>
            </a:r>
          </a:p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Teething often causes pain and swelling and makes for a cranky baby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dirty="0">
                <a:latin typeface="Constantia" panose="02030602050306030303" pitchFamily="18" charset="0"/>
              </a:rPr>
              <a:t>Has 6-8 deciduous </a:t>
            </a:r>
            <a:r>
              <a:rPr lang="en-US" altLang="en-US" sz="2800" dirty="0">
                <a:latin typeface="Constantia" panose="02030602050306030303" pitchFamily="18" charset="0"/>
              </a:rPr>
              <a:t>teeth by the first year of 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The sequence of eruption is: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latin typeface="Constantia" panose="02030602050306030303" pitchFamily="18" charset="0"/>
              </a:rPr>
              <a:t>At 6 months: lower central incisors.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latin typeface="Constantia" panose="02030602050306030303" pitchFamily="18" charset="0"/>
              </a:rPr>
              <a:t>At 7 months: lower lateral incisors.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latin typeface="Constantia" panose="02030602050306030303" pitchFamily="18" charset="0"/>
              </a:rPr>
              <a:t>At 8 months: upper central incisors.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latin typeface="Constantia" panose="02030602050306030303" pitchFamily="18" charset="0"/>
              </a:rPr>
              <a:t>At 9 months: upper lateral incisors</a:t>
            </a:r>
            <a:r>
              <a:rPr lang="en-US" altLang="en-US" sz="2500" dirty="0" smtClean="0">
                <a:latin typeface="Constantia" panose="02030602050306030303" pitchFamily="18" charset="0"/>
              </a:rPr>
              <a:t>.</a:t>
            </a:r>
            <a:endParaRPr lang="en-US" altLang="en-US" sz="25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9600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7A94AA-CDF1-4019-88D6-4F8DAD7EDFDB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162800" cy="685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nstantia" panose="02030602050306030303" pitchFamily="18" charset="0"/>
              </a:rPr>
              <a:t>Language Acquisition</a:t>
            </a:r>
          </a:p>
        </p:txBody>
      </p:sp>
      <p:sp>
        <p:nvSpPr>
          <p:cNvPr id="4506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latin typeface="Constantia" panose="02030602050306030303" pitchFamily="18" charset="0"/>
              </a:rPr>
              <a:t> Single-Word Stage: The child says one word at a time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latin typeface="Constantia" panose="02030602050306030303" pitchFamily="18" charset="0"/>
              </a:rPr>
              <a:t>Telegraphic Speech: Two word sentences that communicate a single idea (e.g., Want yogurt)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500" dirty="0">
                <a:latin typeface="Constantia" panose="02030602050306030303" pitchFamily="18" charset="0"/>
              </a:rPr>
              <a:t>12 </a:t>
            </a:r>
            <a:r>
              <a:rPr lang="en-US" altLang="en-US" sz="2500" dirty="0" smtClean="0">
                <a:latin typeface="Constantia" panose="02030602050306030303" pitchFamily="18" charset="0"/>
              </a:rPr>
              <a:t>weeks (3 mon) </a:t>
            </a:r>
            <a:r>
              <a:rPr lang="en-US" altLang="en-US" sz="2500" dirty="0">
                <a:latin typeface="Constantia" panose="02030602050306030303" pitchFamily="18" charset="0"/>
              </a:rPr>
              <a:t>cooing, smiles when talked to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500" dirty="0">
                <a:latin typeface="Constantia" panose="02030602050306030303" pitchFamily="18" charset="0"/>
              </a:rPr>
              <a:t>16 </a:t>
            </a:r>
            <a:r>
              <a:rPr lang="en-US" altLang="en-US" sz="2500" dirty="0" smtClean="0">
                <a:latin typeface="Constantia" panose="02030602050306030303" pitchFamily="18" charset="0"/>
              </a:rPr>
              <a:t>weeks (4 mon) </a:t>
            </a:r>
            <a:r>
              <a:rPr lang="en-US" altLang="en-US" sz="2500" dirty="0">
                <a:latin typeface="Constantia" panose="02030602050306030303" pitchFamily="18" charset="0"/>
              </a:rPr>
              <a:t>turns head in response to human voice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500" dirty="0">
                <a:latin typeface="Constantia" panose="02030602050306030303" pitchFamily="18" charset="0"/>
              </a:rPr>
              <a:t>20 weeks makes vowels and consonant sounds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500" dirty="0">
                <a:latin typeface="Constantia" panose="02030602050306030303" pitchFamily="18" charset="0"/>
              </a:rPr>
              <a:t>6 months Babbling: Repetition of meaningless language sounds (e.g., </a:t>
            </a:r>
            <a:r>
              <a:rPr lang="en-US" altLang="en-US" sz="2500" dirty="0" err="1" smtClean="0">
                <a:latin typeface="Constantia" panose="02030602050306030303" pitchFamily="18" charset="0"/>
              </a:rPr>
              <a:t>babababa</a:t>
            </a:r>
            <a:r>
              <a:rPr lang="en-US" altLang="en-US" sz="2500" dirty="0" smtClean="0">
                <a:latin typeface="Constantia" panose="02030602050306030303" pitchFamily="18" charset="0"/>
              </a:rPr>
              <a:t>) </a:t>
            </a:r>
            <a:endParaRPr lang="en-US" altLang="en-US" sz="2500" dirty="0">
              <a:latin typeface="Constantia" panose="02030602050306030303" pitchFamily="18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500" dirty="0">
                <a:latin typeface="Constantia" panose="02030602050306030303" pitchFamily="18" charset="0"/>
              </a:rPr>
              <a:t>8 months repeat certain syllables </a:t>
            </a:r>
            <a:r>
              <a:rPr lang="en-US" altLang="en-US" sz="2500" dirty="0" smtClean="0">
                <a:latin typeface="Constantia" panose="02030602050306030303" pitchFamily="18" charset="0"/>
              </a:rPr>
              <a:t>(Da </a:t>
            </a:r>
            <a:r>
              <a:rPr lang="en-US" altLang="en-US" sz="2500" dirty="0" err="1" smtClean="0">
                <a:latin typeface="Constantia" panose="02030602050306030303" pitchFamily="18" charset="0"/>
              </a:rPr>
              <a:t>Da</a:t>
            </a:r>
            <a:r>
              <a:rPr lang="en-US" altLang="en-US" sz="2500" dirty="0" smtClean="0">
                <a:latin typeface="Constantia" panose="02030602050306030303" pitchFamily="18" charset="0"/>
              </a:rPr>
              <a:t> ;ma-ma</a:t>
            </a:r>
            <a:r>
              <a:rPr lang="en-US" altLang="en-US" sz="2500" dirty="0">
                <a:latin typeface="Constantia" panose="02030602050306030303" pitchFamily="18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500" dirty="0">
                <a:latin typeface="Constantia" panose="02030602050306030303" pitchFamily="18" charset="0"/>
              </a:rPr>
              <a:t>12 months understands and says some words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2500" dirty="0" smtClean="0"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en-US" sz="25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81DA56-A20A-4845-84EE-B153D5C2028E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Moral development &amp; Play 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Constantia" panose="02030602050306030303" pitchFamily="18" charset="0"/>
              </a:rPr>
              <a:t> </a:t>
            </a:r>
            <a:r>
              <a:rPr lang="en-GB" altLang="en-US" sz="3200" dirty="0" smtClean="0">
                <a:latin typeface="Constantia" panose="02030602050306030303" pitchFamily="18" charset="0"/>
              </a:rPr>
              <a:t>They have no concept of the underlying moral order</a:t>
            </a:r>
          </a:p>
          <a:p>
            <a:pPr eaLnBrk="1" hangingPunct="1">
              <a:lnSpc>
                <a:spcPct val="90000"/>
              </a:lnSpc>
            </a:pPr>
            <a:endParaRPr lang="en-GB" altLang="en-US" sz="32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3200" dirty="0" smtClean="0">
                <a:latin typeface="Constantia" panose="02030602050306030303" pitchFamily="18" charset="0"/>
              </a:rPr>
              <a:t>Play: </a:t>
            </a:r>
            <a:r>
              <a:rPr lang="en-US" altLang="en-US" sz="3200" dirty="0">
                <a:latin typeface="Constantia" panose="02030602050306030303" pitchFamily="18" charset="0"/>
              </a:rPr>
              <a:t>Solitary Play: When a child plays alone even when with other children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750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F0AB57-084F-4640-BDE0-7C0CF8DA4175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0480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Emotional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8458200" cy="4724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At 6 weeks: social smile.</a:t>
            </a:r>
          </a:p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At 4 months: recognize his primary caregiver.</a:t>
            </a:r>
          </a:p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At 7-9 months: stranger anxiety, continue until 12 months.</a:t>
            </a:r>
          </a:p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At </a:t>
            </a:r>
            <a:r>
              <a:rPr lang="en-US" altLang="en-US" sz="2800" dirty="0">
                <a:latin typeface="Constantia" panose="02030602050306030303" pitchFamily="18" charset="0"/>
              </a:rPr>
              <a:t>7-9 </a:t>
            </a:r>
            <a:r>
              <a:rPr lang="en-US" altLang="en-US" sz="2800" dirty="0" smtClean="0">
                <a:latin typeface="Constantia" panose="02030602050306030303" pitchFamily="18" charset="0"/>
              </a:rPr>
              <a:t>months: separation anxiety, continue until preschool period.</a:t>
            </a:r>
          </a:p>
          <a:p>
            <a:pPr eaLnBrk="1" hangingPunct="1"/>
            <a:r>
              <a:rPr lang="en-GB" altLang="en-US" sz="2800" dirty="0" smtClean="0">
                <a:latin typeface="Constantia" panose="02030602050306030303" pitchFamily="18" charset="0"/>
              </a:rPr>
              <a:t>Separation and stranger anxieties  are related to infant’s ability to discriminate between familiar and non-familiar people</a:t>
            </a:r>
            <a:endParaRPr lang="en-US" altLang="en-US" sz="28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>
                <a:latin typeface="Constantia" panose="02030602050306030303" pitchFamily="18" charset="0"/>
              </a:rPr>
              <a:pPr eaLnBrk="1" hangingPunct="1"/>
              <a:t>3</a:t>
            </a:fld>
            <a:endParaRPr lang="en-US" altLang="en-US" sz="1400">
              <a:latin typeface="Constantia" panose="02030602050306030303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Physical development</a:t>
            </a:r>
            <a:b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en-GB" altLang="en-US" sz="4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495800"/>
          </a:xfrm>
        </p:spPr>
        <p:txBody>
          <a:bodyPr/>
          <a:lstStyle/>
          <a:p>
            <a:r>
              <a:rPr lang="en-US" sz="3600" dirty="0" smtClean="0">
                <a:latin typeface="Constantia" panose="02030602050306030303" pitchFamily="18" charset="0"/>
              </a:rPr>
              <a:t>The major task for a </a:t>
            </a:r>
            <a:r>
              <a:rPr lang="en-US" sz="3600" dirty="0">
                <a:latin typeface="Constantia" panose="02030602050306030303" pitchFamily="18" charset="0"/>
              </a:rPr>
              <a:t>neonate’s </a:t>
            </a:r>
            <a:r>
              <a:rPr lang="en-US" sz="3600" dirty="0" smtClean="0">
                <a:latin typeface="Constantia" panose="02030602050306030303" pitchFamily="18" charset="0"/>
              </a:rPr>
              <a:t>is to adjust to the </a:t>
            </a:r>
            <a:r>
              <a:rPr lang="en-US" sz="3600" dirty="0" err="1" smtClean="0">
                <a:latin typeface="Constantia" panose="02030602050306030303" pitchFamily="18" charset="0"/>
              </a:rPr>
              <a:t>extrautrine</a:t>
            </a:r>
            <a:r>
              <a:rPr lang="en-US" sz="3600" dirty="0" smtClean="0">
                <a:latin typeface="Constantia" panose="02030602050306030303" pitchFamily="18" charset="0"/>
              </a:rPr>
              <a:t> life which needs the neonate to   </a:t>
            </a:r>
            <a:r>
              <a:rPr lang="en-US" sz="3600" dirty="0">
                <a:latin typeface="Constantia" panose="02030602050306030303" pitchFamily="18" charset="0"/>
              </a:rPr>
              <a:t>breathing, sleeping, sucking, eating</a:t>
            </a:r>
            <a:r>
              <a:rPr lang="en-US" sz="3600" dirty="0" smtClean="0">
                <a:latin typeface="Constantia" panose="02030602050306030303" pitchFamily="18" charset="0"/>
              </a:rPr>
              <a:t>, swallowing</a:t>
            </a:r>
            <a:r>
              <a:rPr lang="en-US" sz="3600" dirty="0">
                <a:latin typeface="Constantia" panose="02030602050306030303" pitchFamily="18" charset="0"/>
              </a:rPr>
              <a:t>, digesting, and eliminating</a:t>
            </a:r>
            <a:r>
              <a:rPr lang="en-US" sz="3600" dirty="0" smtClean="0">
                <a:latin typeface="Constantia" panose="02030602050306030303" pitchFamily="18" charset="0"/>
              </a:rPr>
              <a:t>.</a:t>
            </a:r>
          </a:p>
          <a:p>
            <a:endParaRPr lang="en-US" sz="3600" dirty="0" smtClean="0">
              <a:latin typeface="Constantia" panose="02030602050306030303" pitchFamily="18" charset="0"/>
            </a:endParaRPr>
          </a:p>
          <a:p>
            <a:r>
              <a:rPr lang="en-US" sz="3600" dirty="0" smtClean="0">
                <a:latin typeface="Constantia" panose="02030602050306030303" pitchFamily="18" charset="0"/>
              </a:rPr>
              <a:t>Neonatal period from the first day of life to the end of the first month</a:t>
            </a:r>
          </a:p>
          <a:p>
            <a:endParaRPr lang="en-US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GB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5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432DA2-50B7-41B1-A7D2-D6ADE2ECBDE7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93038" cy="7699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Breast Feeding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876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Is the best source of nutrient for infants</a:t>
            </a:r>
          </a:p>
          <a:p>
            <a:pPr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Benefits</a:t>
            </a:r>
          </a:p>
          <a:p>
            <a:pPr lvl="1"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Appropriate weight gain</a:t>
            </a:r>
          </a:p>
          <a:p>
            <a:pPr lvl="1"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Fewer allergies</a:t>
            </a:r>
          </a:p>
          <a:p>
            <a:pPr lvl="1"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Fewer illnesses</a:t>
            </a:r>
          </a:p>
          <a:p>
            <a:pPr lvl="1"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Reduced childhood cancer and reduced incidence of breast cancer in mothers and their female offspring</a:t>
            </a:r>
          </a:p>
          <a:p>
            <a:pPr lvl="1"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Lower incidence of SIDS</a:t>
            </a:r>
          </a:p>
          <a:p>
            <a:pPr lvl="1" eaLnBrk="1" hangingPunct="1"/>
            <a:r>
              <a:rPr lang="en-US" altLang="en-US" sz="2800" dirty="0" smtClean="0">
                <a:latin typeface="Constantia" panose="02030602050306030303" pitchFamily="18" charset="0"/>
              </a:rPr>
              <a:t>Stronger attachment bond</a:t>
            </a:r>
          </a:p>
        </p:txBody>
      </p:sp>
    </p:spTree>
    <p:extLst>
      <p:ext uri="{BB962C8B-B14F-4D97-AF65-F5344CB8AC3E}">
        <p14:creationId xmlns:p14="http://schemas.microsoft.com/office/powerpoint/2010/main" val="36286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432DA2-50B7-41B1-A7D2-D6ADE2ECBDE7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93038" cy="7699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Infant nutrition 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00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Constantia" pitchFamily="18" charset="0"/>
              </a:rPr>
              <a:t>First 4-6 months Breast milk  OR  Iron-Fortified infant formula</a:t>
            </a:r>
          </a:p>
          <a:p>
            <a:pPr lvl="1"/>
            <a:r>
              <a:rPr lang="en-US" altLang="en-US" sz="2400" dirty="0">
                <a:latin typeface="Arial" charset="0"/>
                <a:cs typeface="Arial" charset="0"/>
              </a:rPr>
              <a:t> </a:t>
            </a:r>
            <a:r>
              <a:rPr lang="en-GB" sz="2400" dirty="0">
                <a:latin typeface="Constantia" pitchFamily="18" charset="0"/>
              </a:rPr>
              <a:t>Start with cereals  (</a:t>
            </a:r>
            <a:r>
              <a:rPr lang="en-GB" sz="2400" b="1" i="1" dirty="0">
                <a:latin typeface="Constantia" pitchFamily="18" charset="0"/>
              </a:rPr>
              <a:t>rice</a:t>
            </a:r>
            <a:r>
              <a:rPr lang="en-GB" sz="2400" dirty="0">
                <a:latin typeface="Constantia" pitchFamily="18" charset="0"/>
              </a:rPr>
              <a:t> due to fewer allergies)  twice daily change by another kind of cereals after a week.</a:t>
            </a:r>
            <a:endParaRPr lang="en-US" sz="2400" dirty="0">
              <a:latin typeface="Constantia" pitchFamily="18" charset="0"/>
            </a:endParaRPr>
          </a:p>
          <a:p>
            <a:pPr lvl="1"/>
            <a:r>
              <a:rPr lang="en-US" sz="2400" b="1" i="1" dirty="0">
                <a:latin typeface="Constantia" pitchFamily="18" charset="0"/>
              </a:rPr>
              <a:t> </a:t>
            </a:r>
            <a:r>
              <a:rPr lang="en-GB" sz="2400" dirty="0">
                <a:latin typeface="Constantia" pitchFamily="18" charset="0"/>
              </a:rPr>
              <a:t>Vegetables: vegetables are the second choice after cereals </a:t>
            </a:r>
            <a:r>
              <a:rPr lang="en-GB" sz="2400" b="1" i="1" dirty="0">
                <a:latin typeface="Constantia" pitchFamily="18" charset="0"/>
              </a:rPr>
              <a:t>at 7 month </a:t>
            </a:r>
            <a:r>
              <a:rPr lang="en-GB" sz="2400" dirty="0">
                <a:latin typeface="Constantia" pitchFamily="18" charset="0"/>
              </a:rPr>
              <a:t>of age, they are rich in iron</a:t>
            </a:r>
            <a:endParaRPr lang="en-US" sz="2400" dirty="0">
              <a:latin typeface="Constantia" pitchFamily="18" charset="0"/>
            </a:endParaRPr>
          </a:p>
          <a:p>
            <a:pPr lvl="1"/>
            <a:r>
              <a:rPr lang="en-GB" sz="2400" dirty="0">
                <a:latin typeface="Constantia" pitchFamily="18" charset="0"/>
              </a:rPr>
              <a:t>Fruits: fruits are offered one month after vegetables (8 mon.).</a:t>
            </a:r>
            <a:endParaRPr lang="en-US" sz="2400" dirty="0">
              <a:latin typeface="Constantia" pitchFamily="18" charset="0"/>
            </a:endParaRPr>
          </a:p>
          <a:p>
            <a:pPr lvl="1"/>
            <a:r>
              <a:rPr lang="en-GB" sz="2400" dirty="0">
                <a:latin typeface="Constantia" pitchFamily="18" charset="0"/>
              </a:rPr>
              <a:t>Meat: usually introduced </a:t>
            </a:r>
            <a:r>
              <a:rPr lang="en-GB" sz="2400" b="1" i="1" dirty="0">
                <a:latin typeface="Constantia" pitchFamily="18" charset="0"/>
              </a:rPr>
              <a:t>at 9 months</a:t>
            </a:r>
            <a:r>
              <a:rPr lang="en-GB" sz="2400" dirty="0">
                <a:latin typeface="Constantia" pitchFamily="18" charset="0"/>
              </a:rPr>
              <a:t>.</a:t>
            </a:r>
            <a:endParaRPr lang="en-US" sz="2400" dirty="0">
              <a:latin typeface="Constantia" pitchFamily="18" charset="0"/>
            </a:endParaRPr>
          </a:p>
          <a:p>
            <a:pPr lvl="1"/>
            <a:r>
              <a:rPr lang="en-GB" sz="2400" dirty="0">
                <a:latin typeface="Constantia" pitchFamily="18" charset="0"/>
              </a:rPr>
              <a:t>Egg yolk at </a:t>
            </a:r>
            <a:r>
              <a:rPr lang="en-GB" sz="2400" b="1" i="1" dirty="0">
                <a:latin typeface="Constantia" pitchFamily="18" charset="0"/>
              </a:rPr>
              <a:t>10 months </a:t>
            </a:r>
            <a:r>
              <a:rPr lang="en-GB" sz="2400" dirty="0">
                <a:latin typeface="Constantia" pitchFamily="18" charset="0"/>
              </a:rPr>
              <a:t>(</a:t>
            </a:r>
            <a:r>
              <a:rPr lang="en-GB" sz="2400" b="1" dirty="0">
                <a:latin typeface="Constantia" pitchFamily="18" charset="0"/>
                <a:sym typeface="Symbol"/>
              </a:rPr>
              <a:t></a:t>
            </a:r>
            <a:r>
              <a:rPr lang="en-GB" sz="2400" dirty="0">
                <a:latin typeface="Constantia" pitchFamily="18" charset="0"/>
              </a:rPr>
              <a:t> iron) should be given before egg white (</a:t>
            </a:r>
            <a:r>
              <a:rPr lang="en-GB" sz="2400" b="1" dirty="0">
                <a:latin typeface="Constantia" pitchFamily="18" charset="0"/>
                <a:sym typeface="Symbol"/>
              </a:rPr>
              <a:t></a:t>
            </a:r>
            <a:r>
              <a:rPr lang="en-GB" sz="2400" dirty="0">
                <a:latin typeface="Constantia" pitchFamily="18" charset="0"/>
              </a:rPr>
              <a:t> protein) because protein can cause allergy.  </a:t>
            </a:r>
            <a:endParaRPr lang="en-GB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At first birthday whole milk egg white and honey</a:t>
            </a:r>
            <a:endParaRPr lang="en-US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432DA2-50B7-41B1-A7D2-D6ADE2ECBDE7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93038" cy="7699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Introduction of solid food: Tips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00600"/>
          </a:xfrm>
        </p:spPr>
        <p:txBody>
          <a:bodyPr/>
          <a:lstStyle/>
          <a:p>
            <a:pPr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en-US" altLang="en-US" sz="2800" dirty="0">
                <a:latin typeface="Constantia" panose="02030602050306030303" pitchFamily="18" charset="0"/>
              </a:rPr>
              <a:t>Start slowly</a:t>
            </a:r>
          </a:p>
          <a:p>
            <a:pPr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en-US" altLang="en-US" sz="2800" dirty="0" smtClean="0">
                <a:latin typeface="Constantia" panose="02030602050306030303" pitchFamily="18" charset="0"/>
              </a:rPr>
              <a:t> Only 1 new food every 4-5 days</a:t>
            </a:r>
          </a:p>
          <a:p>
            <a:pPr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en-US" altLang="en-US" sz="2800" dirty="0" smtClean="0">
                <a:latin typeface="Constantia" panose="02030602050306030303" pitchFamily="18" charset="0"/>
              </a:rPr>
              <a:t> </a:t>
            </a:r>
            <a:r>
              <a:rPr lang="en-US" altLang="en-US" sz="2800" dirty="0">
                <a:latin typeface="Constantia" panose="02030602050306030303" pitchFamily="18" charset="0"/>
              </a:rPr>
              <a:t>Hold baby during feeding</a:t>
            </a:r>
          </a:p>
          <a:p>
            <a:pPr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en-US" altLang="en-US" sz="2800" dirty="0">
                <a:latin typeface="Constantia" panose="02030602050306030303" pitchFamily="18" charset="0"/>
              </a:rPr>
              <a:t> First food: Iron-Fortified infant </a:t>
            </a:r>
            <a:r>
              <a:rPr lang="en-US" altLang="en-US" sz="2800" dirty="0" smtClean="0">
                <a:latin typeface="Constantia" panose="02030602050306030303" pitchFamily="18" charset="0"/>
              </a:rPr>
              <a:t>rice cereal</a:t>
            </a:r>
          </a:p>
          <a:p>
            <a:pPr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en-US" altLang="en-US" sz="2800" dirty="0" smtClean="0">
                <a:latin typeface="Constantia" panose="02030602050306030303" pitchFamily="18" charset="0"/>
              </a:rPr>
              <a:t> Use single-ingredient foods</a:t>
            </a:r>
          </a:p>
          <a:p>
            <a:pPr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en-US" altLang="en-US" sz="2800" dirty="0" smtClean="0">
                <a:latin typeface="Constantia" panose="02030602050306030303" pitchFamily="18" charset="0"/>
              </a:rPr>
              <a:t> Read food labels</a:t>
            </a:r>
          </a:p>
          <a:p>
            <a:pPr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en-US" altLang="en-US" sz="2800" dirty="0" smtClean="0">
                <a:latin typeface="Constantia" panose="02030602050306030303" pitchFamily="18" charset="0"/>
              </a:rPr>
              <a:t> </a:t>
            </a:r>
            <a:r>
              <a:rPr lang="en-US" altLang="en-US" sz="2800" dirty="0">
                <a:latin typeface="Constantia" panose="02030602050306030303" pitchFamily="18" charset="0"/>
              </a:rPr>
              <a:t>Avoid </a:t>
            </a:r>
            <a:r>
              <a:rPr lang="en-US" altLang="en-US" sz="2800" dirty="0" smtClean="0">
                <a:latin typeface="Constantia" panose="02030602050306030303" pitchFamily="18" charset="0"/>
              </a:rPr>
              <a:t>sweet tastes</a:t>
            </a:r>
            <a:endParaRPr lang="en-US" altLang="en-US" sz="2800" dirty="0">
              <a:latin typeface="Constantia" panose="02030602050306030303" pitchFamily="18" charset="0"/>
            </a:endParaRPr>
          </a:p>
          <a:p>
            <a:pPr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en-US" altLang="en-US" sz="2800" dirty="0">
                <a:latin typeface="Constantia" panose="02030602050306030303" pitchFamily="18" charset="0"/>
              </a:rPr>
              <a:t> Avoid foods that can choke </a:t>
            </a:r>
            <a:r>
              <a:rPr lang="en-US" altLang="en-US" sz="2800" dirty="0" smtClean="0">
                <a:latin typeface="Constantia" panose="02030602050306030303" pitchFamily="18" charset="0"/>
              </a:rPr>
              <a:t>infants</a:t>
            </a:r>
            <a:endParaRPr lang="en-US" altLang="en-US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7A967F-31CD-44F9-A9A1-AE9162AC3B30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Feeding Problems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Constantia" panose="02030602050306030303" pitchFamily="18" charset="0"/>
              </a:rPr>
              <a:t>Colic</a:t>
            </a:r>
            <a:r>
              <a:rPr lang="en-US" altLang="en-US" sz="2800" dirty="0" smtClean="0">
                <a:latin typeface="Constantia" panose="02030602050306030303" pitchFamily="18" charset="0"/>
              </a:rPr>
              <a:t> (&lt;3months): gas production, and bloating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nstantia" panose="02030602050306030303" pitchFamily="18" charset="0"/>
              </a:rPr>
              <a:t>Cause? Not always known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nstantia" panose="02030602050306030303" pitchFamily="18" charset="0"/>
              </a:rPr>
              <a:t>More in formula fed! (high in carbohydrate)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nstantia" panose="02030602050306030303" pitchFamily="18" charset="0"/>
              </a:rPr>
              <a:t>Overfeeding : swallowing too much air.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nstantia" panose="02030602050306030303" pitchFamily="18" charset="0"/>
              </a:rPr>
              <a:t>Breastfeeding? </a:t>
            </a:r>
            <a:r>
              <a:rPr lang="en-US" altLang="en-US" sz="2000" dirty="0" smtClean="0">
                <a:latin typeface="Constantia" panose="02030602050306030303" pitchFamily="18" charset="0"/>
              </a:rPr>
              <a:t>Foods in the mother’s diet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Constantia" panose="02030602050306030303" pitchFamily="18" charset="0"/>
              </a:rPr>
              <a:t>Cow’s milk, or  other items</a:t>
            </a:r>
          </a:p>
          <a:p>
            <a:pPr>
              <a:lnSpc>
                <a:spcPct val="90000"/>
              </a:lnSpc>
            </a:pPr>
            <a:r>
              <a:rPr lang="en-US" altLang="en-US" sz="2700" b="1" dirty="0">
                <a:latin typeface="Constantia" panose="02030602050306030303" pitchFamily="18" charset="0"/>
              </a:rPr>
              <a:t>Spitting up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Constantia" panose="02030602050306030303" pitchFamily="18" charset="0"/>
              </a:rPr>
              <a:t>Normal occurrence: after meals, mouthful of milk.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Constantia" panose="02030602050306030303" pitchFamily="18" charset="0"/>
              </a:rPr>
              <a:t>Unless projectile </a:t>
            </a:r>
            <a:r>
              <a:rPr lang="en-US" altLang="en-US" sz="2400" dirty="0" smtClean="0">
                <a:latin typeface="Constantia" panose="02030602050306030303" pitchFamily="18" charset="0"/>
              </a:rPr>
              <a:t>vomiting in may be  organic problem such as  </a:t>
            </a:r>
            <a:r>
              <a:rPr lang="en-US" altLang="en-US" sz="2400" dirty="0">
                <a:latin typeface="Constantia" panose="02030602050306030303" pitchFamily="18" charset="0"/>
              </a:rPr>
              <a:t>pyloric sphincter closure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41027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FD4DD3A-718B-4C54-897E-A4A3D476F339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Common Health Concerns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74088" cy="4800599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Constantia" panose="02030602050306030303" pitchFamily="18" charset="0"/>
              </a:rPr>
              <a:t>Teething</a:t>
            </a:r>
            <a:r>
              <a:rPr lang="en-US" altLang="en-US" sz="2800" dirty="0" smtClean="0">
                <a:latin typeface="Constantia" panose="02030602050306030303" pitchFamily="18" charset="0"/>
              </a:rPr>
              <a:t>: gum sore, tender can lead to decreased intake and cry.</a:t>
            </a:r>
          </a:p>
          <a:p>
            <a:pPr eaLnBrk="1" hangingPunct="1"/>
            <a:r>
              <a:rPr lang="en-US" altLang="en-US" sz="2800" b="1" dirty="0" smtClean="0">
                <a:latin typeface="Constantia" panose="02030602050306030303" pitchFamily="18" charset="0"/>
              </a:rPr>
              <a:t>Thumb sucking</a:t>
            </a:r>
            <a:r>
              <a:rPr lang="en-US" altLang="en-US" sz="2800" dirty="0" smtClean="0">
                <a:latin typeface="Constantia" panose="02030602050306030303" pitchFamily="18" charset="0"/>
              </a:rPr>
              <a:t>: does not deform the jaw as long as it stops by school-age.</a:t>
            </a:r>
          </a:p>
          <a:p>
            <a:pPr eaLnBrk="1" hangingPunct="1"/>
            <a:r>
              <a:rPr lang="en-US" altLang="en-US" sz="2800" b="1" dirty="0" smtClean="0">
                <a:latin typeface="Constantia" panose="02030602050306030303" pitchFamily="18" charset="0"/>
              </a:rPr>
              <a:t>Diaper dermatitis</a:t>
            </a:r>
            <a:r>
              <a:rPr lang="en-US" altLang="en-US" sz="2800" dirty="0" smtClean="0">
                <a:latin typeface="Constantia" panose="02030602050306030303" pitchFamily="18" charset="0"/>
              </a:rPr>
              <a:t>: prolong contact with urine or feces.</a:t>
            </a:r>
          </a:p>
          <a:p>
            <a:pPr eaLnBrk="1" hangingPunct="1"/>
            <a:r>
              <a:rPr lang="en-US" altLang="en-US" sz="2800" b="1" dirty="0" smtClean="0">
                <a:latin typeface="Constantia" panose="02030602050306030303" pitchFamily="18" charset="0"/>
              </a:rPr>
              <a:t>Constipation</a:t>
            </a:r>
            <a:r>
              <a:rPr lang="en-US" altLang="en-US" sz="2800" dirty="0" smtClean="0">
                <a:latin typeface="Constantia" panose="02030602050306030303" pitchFamily="18" charset="0"/>
              </a:rPr>
              <a:t>: increased with formula fed.</a:t>
            </a:r>
          </a:p>
          <a:p>
            <a:pPr eaLnBrk="1" hangingPunct="1"/>
            <a:r>
              <a:rPr lang="en-US" altLang="en-US" sz="2800" b="1" dirty="0" smtClean="0">
                <a:latin typeface="Constantia" panose="02030602050306030303" pitchFamily="18" charset="0"/>
              </a:rPr>
              <a:t>Sleep problems</a:t>
            </a:r>
            <a:r>
              <a:rPr lang="en-US" altLang="en-US" sz="2800" dirty="0" smtClean="0">
                <a:latin typeface="Constantia" panose="02030602050306030303" pitchFamily="18" charset="0"/>
              </a:rPr>
              <a:t>: as a result of colic or other health problems.</a:t>
            </a:r>
          </a:p>
        </p:txBody>
      </p:sp>
    </p:spTree>
    <p:extLst>
      <p:ext uri="{BB962C8B-B14F-4D97-AF65-F5344CB8AC3E}">
        <p14:creationId xmlns:p14="http://schemas.microsoft.com/office/powerpoint/2010/main" val="4245809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Cooper Black"/>
              </a:rPr>
              <a:t/>
            </a:r>
            <a:br>
              <a:rPr lang="en-US" sz="2800" b="1" dirty="0">
                <a:solidFill>
                  <a:sysClr val="windowText" lastClr="000000"/>
                </a:solidFill>
                <a:latin typeface="Cooper Black"/>
              </a:rPr>
            </a:b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3700" b="1" kern="1200" dirty="0" smtClean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  <a:t>  </a:t>
            </a:r>
            <a:br>
              <a:rPr lang="en-US" sz="3700" b="1" kern="1200" dirty="0" smtClean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</a:br>
            <a:r>
              <a:rPr lang="en-US" sz="3700" b="1" dirty="0" smtClean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  <a:t>   Growth  body systems</a:t>
            </a:r>
            <a:r>
              <a:rPr lang="en-US" sz="6000" b="1" dirty="0">
                <a:solidFill>
                  <a:sysClr val="windowText" lastClr="000000"/>
                </a:solidFill>
                <a:latin typeface="Cooper Black"/>
              </a:rPr>
              <a:t/>
            </a:r>
            <a:br>
              <a:rPr lang="en-US" sz="6000" b="1" dirty="0">
                <a:solidFill>
                  <a:sysClr val="windowText" lastClr="000000"/>
                </a:solidFill>
                <a:latin typeface="Cooper Black"/>
              </a:rPr>
            </a:br>
            <a:r>
              <a:rPr lang="en-US" sz="6000" b="1" dirty="0">
                <a:solidFill>
                  <a:sysClr val="windowText" lastClr="000000"/>
                </a:solidFill>
                <a:latin typeface="Cooper Black"/>
              </a:rPr>
              <a:t> 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1524000"/>
            <a:ext cx="8915400" cy="4876800"/>
          </a:xfrm>
        </p:spPr>
        <p:txBody>
          <a:bodyPr/>
          <a:lstStyle/>
          <a:p>
            <a:r>
              <a:rPr lang="en-US" sz="2400" dirty="0" smtClean="0">
                <a:latin typeface="Constantia" pitchFamily="18" charset="0"/>
              </a:rPr>
              <a:t> </a:t>
            </a:r>
            <a:endParaRPr lang="en-US" sz="2400" dirty="0">
              <a:latin typeface="Constantia" pitchFamily="18" charset="0"/>
            </a:endParaRPr>
          </a:p>
          <a:p>
            <a:pPr marL="366713" lvl="1" indent="0">
              <a:buNone/>
            </a:pPr>
            <a:endParaRPr lang="en-US" sz="2400" dirty="0">
              <a:latin typeface="Constantia" pitchFamily="18" charset="0"/>
            </a:endParaRPr>
          </a:p>
          <a:p>
            <a:endParaRPr lang="en-US" sz="3000" dirty="0">
              <a:latin typeface="Constantia" pitchFamily="18" charset="0"/>
            </a:endParaRPr>
          </a:p>
          <a:p>
            <a:endParaRPr lang="en-US" sz="3000" dirty="0">
              <a:latin typeface="Constant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23481"/>
              </p:ext>
            </p:extLst>
          </p:nvPr>
        </p:nvGraphicFramePr>
        <p:xfrm>
          <a:off x="-22484" y="843447"/>
          <a:ext cx="9143999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723"/>
                <a:gridCol w="7646276"/>
              </a:tblGrid>
              <a:tr h="685283">
                <a:tc gridSpan="2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sz="2800" b="1" kern="1200" dirty="0" smtClean="0">
                        <a:solidFill>
                          <a:schemeClr val="tx1"/>
                        </a:solidFill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sz="2800" b="1" kern="1200" dirty="0" smtClean="0">
                        <a:solidFill>
                          <a:schemeClr val="tx1"/>
                        </a:solidFill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111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Blood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buFont typeface="Wingdings" pitchFamily="2" charset="2"/>
                        <a:buChar char="§"/>
                      </a:pPr>
                      <a:r>
                        <a:rPr kumimoji="0" lang="en-US" alt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Hgb</a:t>
                      </a: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production largely replaces </a:t>
                      </a:r>
                      <a:r>
                        <a:rPr kumimoji="0" lang="en-US" alt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Hgb</a:t>
                      </a: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 (fetal ) by 4 months (physiologic anemia due to fetal RBCs destruction)</a:t>
                      </a:r>
                      <a:endParaRPr kumimoji="0" lang="en-US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189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Respiratory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 slows.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Upper respiratory infections tend to be more severe due to small lumen of respiratory tract and inefficient mucus production. </a:t>
                      </a:r>
                    </a:p>
                  </a:txBody>
                  <a:tcPr/>
                </a:tc>
              </a:tr>
              <a:tr h="40189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Immune system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Become functioning at 2 months, Produce both IgG &amp; IgM antibodies by the first year.</a:t>
                      </a:r>
                    </a:p>
                  </a:txBody>
                  <a:tcPr/>
                </a:tc>
              </a:tr>
              <a:tr h="40189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digest protein  &amp;</a:t>
                      </a:r>
                      <a:r>
                        <a:rPr kumimoji="0" lang="en-US" alt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carbohydrate </a:t>
                      </a: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birth.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Amylase deficiency until 3rd month of age ( cannot digest complex CHO)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Lipase deficiency during entire 1st year.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Infant needs frequent feedings.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Extrusion reflex exists until 3-4 months. Thus Introduction of solid food 4-6 months.</a:t>
                      </a:r>
                    </a:p>
                  </a:txBody>
                  <a:tcPr/>
                </a:tc>
              </a:tr>
              <a:tr h="40189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requirement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Font typeface="Wingdings" pitchFamily="2" charset="2"/>
                        <a:buNone/>
                      </a:pP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6 months		</a:t>
                      </a:r>
                      <a:r>
                        <a:rPr kumimoji="0" lang="en-US" alt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(kg) x 108/ day</a:t>
                      </a:r>
                    </a:p>
                    <a:p>
                      <a:pPr marL="0" algn="l" rtl="0" eaLnBrk="1" latinLnBrk="0" hangingPunct="1">
                        <a:buFont typeface="Wingdings" pitchFamily="2" charset="2"/>
                        <a:buNone/>
                      </a:pP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6mo-1 year		</a:t>
                      </a:r>
                      <a:r>
                        <a:rPr kumimoji="0" lang="en-US" alt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kumimoji="0" lang="en-US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(kg) x 98/ day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74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>
                <a:latin typeface="Constantia" panose="02030602050306030303" pitchFamily="18" charset="0"/>
              </a:rPr>
              <a:pPr eaLnBrk="1" hangingPunct="1"/>
              <a:t>4</a:t>
            </a:fld>
            <a:endParaRPr lang="en-US" altLang="en-US" sz="1400">
              <a:latin typeface="Constantia" panose="02030602050306030303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Physical development</a:t>
            </a:r>
            <a:b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en-GB" altLang="en-US" sz="4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4958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sz="3200" dirty="0" smtClean="0">
                <a:latin typeface="Constantia" panose="02030602050306030303" pitchFamily="18" charset="0"/>
              </a:rPr>
              <a:t>Infants </a:t>
            </a:r>
            <a:r>
              <a:rPr lang="en-US" sz="3200" dirty="0">
                <a:latin typeface="Constantia" panose="02030602050306030303" pitchFamily="18" charset="0"/>
              </a:rPr>
              <a:t>continue to </a:t>
            </a:r>
            <a:r>
              <a:rPr lang="en-US" sz="3200" dirty="0" smtClean="0">
                <a:latin typeface="Constantia" panose="02030602050306030303" pitchFamily="18" charset="0"/>
              </a:rPr>
              <a:t>grow and </a:t>
            </a:r>
            <a:r>
              <a:rPr lang="en-US" sz="3200" dirty="0">
                <a:latin typeface="Constantia" panose="02030602050306030303" pitchFamily="18" charset="0"/>
              </a:rPr>
              <a:t>develop rapidly during the first </a:t>
            </a:r>
            <a:r>
              <a:rPr lang="en-US" sz="3200" dirty="0" smtClean="0">
                <a:latin typeface="Constantia" panose="02030602050306030303" pitchFamily="18" charset="0"/>
              </a:rPr>
              <a:t>year.</a:t>
            </a:r>
          </a:p>
          <a:p>
            <a:r>
              <a:rPr lang="en-US" sz="3200" dirty="0" smtClean="0">
                <a:latin typeface="Constantia" panose="02030602050306030303" pitchFamily="18" charset="0"/>
              </a:rPr>
              <a:t> </a:t>
            </a:r>
            <a:r>
              <a:rPr lang="en-US" sz="3200" dirty="0">
                <a:latin typeface="Constantia" panose="02030602050306030303" pitchFamily="18" charset="0"/>
              </a:rPr>
              <a:t>Infants undergo significant </a:t>
            </a:r>
            <a:r>
              <a:rPr lang="en-US" sz="3200" dirty="0" smtClean="0">
                <a:latin typeface="Constantia" panose="02030602050306030303" pitchFamily="18" charset="0"/>
              </a:rPr>
              <a:t>physiological changes </a:t>
            </a:r>
            <a:r>
              <a:rPr lang="en-US" sz="3200" dirty="0">
                <a:latin typeface="Constantia" panose="02030602050306030303" pitchFamily="18" charset="0"/>
              </a:rPr>
              <a:t>in </a:t>
            </a:r>
            <a:endParaRPr lang="en-US" sz="3200" dirty="0" smtClean="0">
              <a:latin typeface="Constantia" panose="02030602050306030303" pitchFamily="18" charset="0"/>
            </a:endParaRP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weight, length, head growth, vision, hearing, smell, taste, touch, reflexes, and motor development. </a:t>
            </a:r>
          </a:p>
          <a:p>
            <a:endParaRPr lang="en-US" sz="3200" dirty="0" smtClean="0">
              <a:latin typeface="Constantia" panose="02030602050306030303" pitchFamily="18" charset="0"/>
            </a:endParaRPr>
          </a:p>
          <a:p>
            <a:r>
              <a:rPr lang="en-US" sz="3200" dirty="0" smtClean="0">
                <a:latin typeface="Constantia" panose="02030602050306030303" pitchFamily="18" charset="0"/>
              </a:rPr>
              <a:t>Weight, length , head growth changes </a:t>
            </a:r>
            <a:r>
              <a:rPr lang="en-US" sz="3200" dirty="0">
                <a:latin typeface="Constantia" panose="02030602050306030303" pitchFamily="18" charset="0"/>
              </a:rPr>
              <a:t>can be assessed using standardized growth charts</a:t>
            </a:r>
          </a:p>
          <a:p>
            <a:pPr marL="0" indent="0">
              <a:buNone/>
            </a:pPr>
            <a:endParaRPr lang="en-GB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P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hysical development: Weight 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953000"/>
          </a:xfrm>
        </p:spPr>
        <p:txBody>
          <a:bodyPr/>
          <a:lstStyle/>
          <a:p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dirty="0" smtClean="0">
                <a:latin typeface="Constantia" panose="02030602050306030303" pitchFamily="18" charset="0"/>
              </a:rPr>
              <a:t>At </a:t>
            </a:r>
            <a:r>
              <a:rPr lang="en-US" dirty="0">
                <a:latin typeface="Constantia" panose="02030602050306030303" pitchFamily="18" charset="0"/>
              </a:rPr>
              <a:t>birth, most babies weigh from </a:t>
            </a:r>
            <a:r>
              <a:rPr lang="en-US" b="1" dirty="0">
                <a:latin typeface="Constantia" panose="02030602050306030303" pitchFamily="18" charset="0"/>
              </a:rPr>
              <a:t>2.7 to </a:t>
            </a:r>
            <a:r>
              <a:rPr lang="en-US" b="1" dirty="0" smtClean="0">
                <a:latin typeface="Constantia" panose="02030602050306030303" pitchFamily="18" charset="0"/>
              </a:rPr>
              <a:t>4 </a:t>
            </a:r>
            <a:r>
              <a:rPr lang="en-US" b="1" dirty="0">
                <a:latin typeface="Constantia" panose="02030602050306030303" pitchFamily="18" charset="0"/>
              </a:rPr>
              <a:t>kg 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endParaRPr lang="en-US" b="1" dirty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Immediately after </a:t>
            </a:r>
            <a:r>
              <a:rPr lang="en-US" dirty="0">
                <a:latin typeface="Constantia" panose="02030602050306030303" pitchFamily="18" charset="0"/>
              </a:rPr>
              <a:t>birth, most infants </a:t>
            </a:r>
            <a:r>
              <a:rPr lang="en-US" b="1" dirty="0">
                <a:latin typeface="Constantia" panose="02030602050306030303" pitchFamily="18" charset="0"/>
              </a:rPr>
              <a:t>lose 5% </a:t>
            </a:r>
            <a:r>
              <a:rPr lang="en-US" b="1" dirty="0" smtClean="0">
                <a:latin typeface="Constantia" panose="02030602050306030303" pitchFamily="18" charset="0"/>
              </a:rPr>
              <a:t>-10</a:t>
            </a:r>
            <a:r>
              <a:rPr lang="en-US" b="1" dirty="0">
                <a:latin typeface="Constantia" panose="02030602050306030303" pitchFamily="18" charset="0"/>
              </a:rPr>
              <a:t>% </a:t>
            </a:r>
            <a:r>
              <a:rPr lang="en-US" dirty="0">
                <a:latin typeface="Constantia" panose="02030602050306030303" pitchFamily="18" charset="0"/>
              </a:rPr>
              <a:t>of their </a:t>
            </a:r>
            <a:r>
              <a:rPr lang="en-US" dirty="0" smtClean="0">
                <a:latin typeface="Constantia" panose="02030602050306030303" pitchFamily="18" charset="0"/>
              </a:rPr>
              <a:t>birth weight </a:t>
            </a:r>
            <a:r>
              <a:rPr lang="en-US" dirty="0">
                <a:latin typeface="Constantia" panose="02030602050306030303" pitchFamily="18" charset="0"/>
              </a:rPr>
              <a:t>because of fluid </a:t>
            </a:r>
            <a:r>
              <a:rPr lang="en-US" dirty="0" smtClean="0">
                <a:latin typeface="Constantia" panose="02030602050306030303" pitchFamily="18" charset="0"/>
              </a:rPr>
              <a:t>loss which is  normal.  infants usually </a:t>
            </a:r>
            <a:r>
              <a:rPr lang="en-US" dirty="0">
                <a:latin typeface="Constantia" panose="02030602050306030303" pitchFamily="18" charset="0"/>
              </a:rPr>
              <a:t>regain </a:t>
            </a:r>
            <a:r>
              <a:rPr lang="en-US" dirty="0" smtClean="0">
                <a:latin typeface="Constantia" panose="02030602050306030303" pitchFamily="18" charset="0"/>
              </a:rPr>
              <a:t>this loss </a:t>
            </a:r>
            <a:r>
              <a:rPr lang="en-US" dirty="0">
                <a:latin typeface="Constantia" panose="02030602050306030303" pitchFamily="18" charset="0"/>
              </a:rPr>
              <a:t>in about 1 week. </a:t>
            </a:r>
            <a:endParaRPr lang="en-US" dirty="0" smtClean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 Infants  </a:t>
            </a:r>
            <a:r>
              <a:rPr lang="en-US" dirty="0">
                <a:latin typeface="Constantia" panose="02030602050306030303" pitchFamily="18" charset="0"/>
              </a:rPr>
              <a:t>gain weight at the rate of 150 to 210 g </a:t>
            </a:r>
            <a:r>
              <a:rPr lang="en-US" dirty="0" smtClean="0">
                <a:latin typeface="Constantia" panose="02030602050306030303" pitchFamily="18" charset="0"/>
              </a:rPr>
              <a:t>  </a:t>
            </a:r>
            <a:r>
              <a:rPr lang="en-US" dirty="0">
                <a:latin typeface="Constantia" panose="02030602050306030303" pitchFamily="18" charset="0"/>
              </a:rPr>
              <a:t>weekly for 6 months. </a:t>
            </a:r>
            <a:endParaRPr lang="en-US" dirty="0" smtClean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By </a:t>
            </a:r>
            <a:r>
              <a:rPr lang="en-US" dirty="0">
                <a:latin typeface="Constantia" panose="02030602050306030303" pitchFamily="18" charset="0"/>
              </a:rPr>
              <a:t>5 months of age, infants </a:t>
            </a:r>
            <a:r>
              <a:rPr lang="en-US" b="1" dirty="0" smtClean="0">
                <a:latin typeface="Constantia" panose="02030602050306030303" pitchFamily="18" charset="0"/>
              </a:rPr>
              <a:t>duplicate</a:t>
            </a:r>
            <a:r>
              <a:rPr lang="en-US" dirty="0" smtClean="0">
                <a:latin typeface="Constantia" panose="02030602050306030303" pitchFamily="18" charset="0"/>
              </a:rPr>
              <a:t> their </a:t>
            </a:r>
            <a:r>
              <a:rPr lang="en-US" dirty="0">
                <a:latin typeface="Constantia" panose="02030602050306030303" pitchFamily="18" charset="0"/>
              </a:rPr>
              <a:t>birth weight, and by age 12 months, </a:t>
            </a:r>
            <a:r>
              <a:rPr lang="en-US" b="1" dirty="0" smtClean="0">
                <a:latin typeface="Constantia" panose="02030602050306030303" pitchFamily="18" charset="0"/>
              </a:rPr>
              <a:t>triplicate</a:t>
            </a:r>
            <a:r>
              <a:rPr lang="en-US" dirty="0" smtClean="0">
                <a:latin typeface="Constantia" panose="02030602050306030303" pitchFamily="18" charset="0"/>
              </a:rPr>
              <a:t> their </a:t>
            </a:r>
            <a:r>
              <a:rPr lang="en-US" dirty="0">
                <a:latin typeface="Constantia" panose="02030602050306030303" pitchFamily="18" charset="0"/>
              </a:rPr>
              <a:t>birth weight</a:t>
            </a:r>
            <a:r>
              <a:rPr lang="en-US" dirty="0" smtClean="0">
                <a:latin typeface="Constantia" panose="02030602050306030303" pitchFamily="18" charset="0"/>
              </a:rPr>
              <a:t>.</a:t>
            </a:r>
            <a:endParaRPr lang="en-US" altLang="en-US" dirty="0">
              <a:latin typeface="Constantia" panose="02030602050306030303" pitchFamily="18" charset="0"/>
              <a:cs typeface="Tahoma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en-US" sz="2100" dirty="0" smtClean="0">
              <a:latin typeface="Constantia" panose="02030602050306030303" pitchFamily="18" charset="0"/>
            </a:endParaRPr>
          </a:p>
          <a:p>
            <a:pPr eaLnBrk="1" hangingPunct="1"/>
            <a:endParaRPr lang="en-US" altLang="en-US" b="1" dirty="0" smtClean="0">
              <a:latin typeface="Constantia" panose="02030602050306030303" pitchFamily="18" charset="0"/>
            </a:endParaRPr>
          </a:p>
          <a:p>
            <a:pPr eaLnBrk="1" hangingPunct="1"/>
            <a:endParaRPr lang="en-GB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8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en-US" sz="4000" dirty="0">
                <a:solidFill>
                  <a:schemeClr val="tx1"/>
                </a:solidFill>
                <a:latin typeface="Constantia" panose="02030602050306030303" pitchFamily="18" charset="0"/>
              </a:rPr>
              <a:t>P</a:t>
            </a: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hysical development: Length 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495800"/>
          </a:xfrm>
        </p:spPr>
        <p:txBody>
          <a:bodyPr/>
          <a:lstStyle/>
          <a:p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average length </a:t>
            </a:r>
            <a:r>
              <a:rPr lang="en-US" sz="2800" dirty="0" smtClean="0">
                <a:latin typeface="Constantia" panose="02030602050306030303" pitchFamily="18" charset="0"/>
              </a:rPr>
              <a:t> (head to heel) of </a:t>
            </a:r>
            <a:r>
              <a:rPr lang="en-US" sz="2800" dirty="0">
                <a:latin typeface="Constantia" panose="02030602050306030303" pitchFamily="18" charset="0"/>
              </a:rPr>
              <a:t>a </a:t>
            </a:r>
            <a:r>
              <a:rPr lang="en-US" sz="2800" dirty="0" smtClean="0">
                <a:latin typeface="Constantia" panose="02030602050306030303" pitchFamily="18" charset="0"/>
              </a:rPr>
              <a:t> newborn   </a:t>
            </a:r>
            <a:r>
              <a:rPr lang="en-US" sz="2800" dirty="0">
                <a:latin typeface="Constantia" panose="02030602050306030303" pitchFamily="18" charset="0"/>
              </a:rPr>
              <a:t>is </a:t>
            </a:r>
            <a:r>
              <a:rPr lang="en-US" sz="2800" b="1" dirty="0">
                <a:latin typeface="Constantia" panose="02030602050306030303" pitchFamily="18" charset="0"/>
              </a:rPr>
              <a:t>about 50 </a:t>
            </a:r>
            <a:r>
              <a:rPr lang="en-US" sz="2800" b="1" dirty="0" smtClean="0">
                <a:latin typeface="Constantia" panose="02030602050306030303" pitchFamily="18" charset="0"/>
              </a:rPr>
              <a:t>cm</a:t>
            </a:r>
          </a:p>
          <a:p>
            <a:r>
              <a:rPr lang="en-US" sz="2800" dirty="0">
                <a:latin typeface="Constantia" panose="02030602050306030303" pitchFamily="18" charset="0"/>
              </a:rPr>
              <a:t>By 6 months infants gain another 13.75 cm </a:t>
            </a:r>
            <a:r>
              <a:rPr lang="en-US" sz="2800" dirty="0" smtClean="0">
                <a:latin typeface="Constantia" panose="02030602050306030303" pitchFamily="18" charset="0"/>
              </a:rPr>
              <a:t> of height</a:t>
            </a:r>
            <a:r>
              <a:rPr lang="en-US" sz="2800" dirty="0">
                <a:latin typeface="Constantia" panose="02030602050306030303" pitchFamily="18" charset="0"/>
              </a:rPr>
              <a:t>. </a:t>
            </a:r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By </a:t>
            </a:r>
            <a:r>
              <a:rPr lang="en-US" sz="2800" dirty="0">
                <a:latin typeface="Constantia" panose="02030602050306030303" pitchFamily="18" charset="0"/>
              </a:rPr>
              <a:t>12 months they add another 7.5 </a:t>
            </a:r>
            <a:r>
              <a:rPr lang="en-US" sz="2800" dirty="0" smtClean="0">
                <a:latin typeface="Constantia" panose="02030602050306030303" pitchFamily="18" charset="0"/>
              </a:rPr>
              <a:t>cm.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rate </a:t>
            </a:r>
            <a:r>
              <a:rPr lang="en-US" sz="2800" dirty="0" smtClean="0">
                <a:latin typeface="Constantia" panose="02030602050306030303" pitchFamily="18" charset="0"/>
              </a:rPr>
              <a:t>of increase </a:t>
            </a:r>
            <a:r>
              <a:rPr lang="en-US" sz="2800" dirty="0">
                <a:latin typeface="Constantia" panose="02030602050306030303" pitchFamily="18" charset="0"/>
              </a:rPr>
              <a:t>in height is largely </a:t>
            </a:r>
            <a:r>
              <a:rPr lang="en-US" sz="2800" dirty="0" smtClean="0">
                <a:latin typeface="Constantia" panose="02030602050306030303" pitchFamily="18" charset="0"/>
              </a:rPr>
              <a:t>influenced </a:t>
            </a:r>
            <a:r>
              <a:rPr lang="en-US" sz="2800" dirty="0">
                <a:latin typeface="Constantia" panose="02030602050306030303" pitchFamily="18" charset="0"/>
              </a:rPr>
              <a:t>by the baby’s size at </a:t>
            </a:r>
            <a:r>
              <a:rPr lang="en-US" sz="2800" dirty="0" smtClean="0">
                <a:latin typeface="Constantia" panose="02030602050306030303" pitchFamily="18" charset="0"/>
              </a:rPr>
              <a:t>birth and </a:t>
            </a:r>
            <a:r>
              <a:rPr lang="en-US" sz="2800" dirty="0">
                <a:latin typeface="Constantia" panose="02030602050306030303" pitchFamily="18" charset="0"/>
              </a:rPr>
              <a:t>by nutrition</a:t>
            </a:r>
            <a:r>
              <a:rPr lang="en-US" sz="2800" dirty="0" smtClean="0">
                <a:latin typeface="Constantia" panose="02030602050306030303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latin typeface="Constantia" panose="02030602050306030303" pitchFamily="18" charset="0"/>
              </a:rPr>
              <a:t>Supine length is measured for children of less than two years of age.</a:t>
            </a:r>
          </a:p>
          <a:p>
            <a:pPr eaLnBrk="1" hangingPunct="1"/>
            <a:r>
              <a:rPr lang="en-US" altLang="en-US" sz="2800" dirty="0">
                <a:latin typeface="Constantia" panose="02030602050306030303" pitchFamily="18" charset="0"/>
              </a:rPr>
              <a:t>After two years of age, standing height is taken as a measure of stature.</a:t>
            </a:r>
          </a:p>
          <a:p>
            <a:endParaRPr lang="en-US" altLang="en-US" dirty="0">
              <a:latin typeface="Constantia" panose="02030602050306030303" pitchFamily="18" charset="0"/>
              <a:cs typeface="Tahoma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en-US" sz="2100" dirty="0" smtClean="0">
              <a:latin typeface="Constantia" panose="02030602050306030303" pitchFamily="18" charset="0"/>
            </a:endParaRPr>
          </a:p>
          <a:p>
            <a:pPr eaLnBrk="1" hangingPunct="1"/>
            <a:endParaRPr lang="en-US" altLang="en-US" b="1" dirty="0" smtClean="0">
              <a:latin typeface="Constantia" panose="02030602050306030303" pitchFamily="18" charset="0"/>
            </a:endParaRPr>
          </a:p>
          <a:p>
            <a:pPr eaLnBrk="1" hangingPunct="1"/>
            <a:endParaRPr lang="en-GB" altLang="en-US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0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Physical development: </a:t>
            </a:r>
            <a:r>
              <a:rPr lang="en-US" altLang="en-US" sz="400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en-US" altLang="en-US" sz="400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sz="4000" smtClean="0">
                <a:solidFill>
                  <a:schemeClr val="tx1"/>
                </a:solidFill>
                <a:latin typeface="Constantia" panose="02030602050306030303" pitchFamily="18" charset="0"/>
              </a:rPr>
              <a:t>Head and Chest Circumference</a:t>
            </a:r>
            <a:r>
              <a:rPr lang="en-US" sz="4000" b="1" dirty="0">
                <a:latin typeface="Constantia" panose="02030602050306030303" pitchFamily="18" charset="0"/>
              </a:rPr>
              <a:t/>
            </a:r>
            <a:br>
              <a:rPr lang="en-US" sz="4000" b="1" dirty="0">
                <a:latin typeface="Constantia" panose="02030602050306030303" pitchFamily="18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181600"/>
          </a:xfrm>
        </p:spPr>
        <p:txBody>
          <a:bodyPr/>
          <a:lstStyle/>
          <a:p>
            <a:r>
              <a:rPr lang="en-US" sz="2800" dirty="0" smtClean="0">
                <a:latin typeface="Constantia" panose="02030602050306030303" pitchFamily="18" charset="0"/>
              </a:rPr>
              <a:t>Assessment </a:t>
            </a:r>
            <a:r>
              <a:rPr lang="en-US" sz="2800" dirty="0">
                <a:latin typeface="Constantia" panose="02030602050306030303" pitchFamily="18" charset="0"/>
              </a:rPr>
              <a:t>of head </a:t>
            </a:r>
            <a:r>
              <a:rPr lang="en-US" sz="2800" dirty="0" smtClean="0">
                <a:latin typeface="Constantia" panose="02030602050306030303" pitchFamily="18" charset="0"/>
              </a:rPr>
              <a:t>circumference (HC) is  </a:t>
            </a:r>
            <a:r>
              <a:rPr lang="en-US" sz="2800" dirty="0">
                <a:latin typeface="Constantia" panose="02030602050306030303" pitchFamily="18" charset="0"/>
              </a:rPr>
              <a:t>to determine the growth rate of the skull </a:t>
            </a:r>
            <a:r>
              <a:rPr lang="en-US" sz="2800" dirty="0" smtClean="0">
                <a:latin typeface="Constantia" panose="02030602050306030303" pitchFamily="18" charset="0"/>
              </a:rPr>
              <a:t>and the </a:t>
            </a:r>
            <a:r>
              <a:rPr lang="en-US" sz="2800" dirty="0">
                <a:latin typeface="Constantia" panose="02030602050306030303" pitchFamily="18" charset="0"/>
              </a:rPr>
              <a:t>brain. </a:t>
            </a:r>
            <a:endParaRPr lang="en-US" sz="2800" dirty="0" smtClean="0">
              <a:latin typeface="Constantia" panose="02030602050306030303" pitchFamily="18" charset="0"/>
            </a:endParaRPr>
          </a:p>
          <a:p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HC should </a:t>
            </a:r>
            <a:r>
              <a:rPr lang="en-US" sz="2800" dirty="0">
                <a:latin typeface="Constantia" panose="02030602050306030303" pitchFamily="18" charset="0"/>
              </a:rPr>
              <a:t>be measured </a:t>
            </a:r>
            <a:r>
              <a:rPr lang="en-US" sz="2800" dirty="0" smtClean="0">
                <a:latin typeface="Constantia" panose="02030602050306030303" pitchFamily="18" charset="0"/>
              </a:rPr>
              <a:t> until </a:t>
            </a:r>
            <a:r>
              <a:rPr lang="en-US" sz="2800" dirty="0">
                <a:latin typeface="Constantia" panose="02030602050306030303" pitchFamily="18" charset="0"/>
              </a:rPr>
              <a:t>the child is </a:t>
            </a:r>
            <a:r>
              <a:rPr lang="en-US" sz="2800" b="1" dirty="0">
                <a:latin typeface="Constantia" panose="02030602050306030303" pitchFamily="18" charset="0"/>
              </a:rPr>
              <a:t>2 years </a:t>
            </a:r>
            <a:r>
              <a:rPr lang="en-US" sz="2800" b="1" dirty="0" smtClean="0">
                <a:latin typeface="Constantia" panose="02030602050306030303" pitchFamily="18" charset="0"/>
              </a:rPr>
              <a:t> </a:t>
            </a:r>
            <a:endParaRPr lang="en-US" sz="2800" b="1" dirty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 At </a:t>
            </a:r>
            <a:r>
              <a:rPr lang="en-US" sz="2800" dirty="0">
                <a:latin typeface="Constantia" panose="02030602050306030303" pitchFamily="18" charset="0"/>
              </a:rPr>
              <a:t>birth the average </a:t>
            </a:r>
            <a:r>
              <a:rPr lang="en-US" sz="2800" dirty="0" smtClean="0">
                <a:latin typeface="Constantia" panose="02030602050306030303" pitchFamily="18" charset="0"/>
              </a:rPr>
              <a:t>HC  </a:t>
            </a:r>
            <a:r>
              <a:rPr lang="en-US" sz="2800" b="1" dirty="0">
                <a:latin typeface="Constantia" panose="02030602050306030303" pitchFamily="18" charset="0"/>
              </a:rPr>
              <a:t>is 35 </a:t>
            </a:r>
            <a:r>
              <a:rPr lang="en-US" sz="2800" b="1" dirty="0" smtClean="0">
                <a:latin typeface="Constantia" panose="02030602050306030303" pitchFamily="18" charset="0"/>
              </a:rPr>
              <a:t>cm  </a:t>
            </a:r>
            <a:r>
              <a:rPr lang="en-US" sz="2800" dirty="0" smtClean="0">
                <a:latin typeface="Constantia" panose="02030602050306030303" pitchFamily="18" charset="0"/>
              </a:rPr>
              <a:t>and  varies only </a:t>
            </a:r>
            <a:r>
              <a:rPr lang="en-US" sz="2800" dirty="0">
                <a:latin typeface="Constantia" panose="02030602050306030303" pitchFamily="18" charset="0"/>
              </a:rPr>
              <a:t>1 or 2 cm 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chest circumference of the </a:t>
            </a:r>
            <a:r>
              <a:rPr lang="en-US" sz="2800" dirty="0" smtClean="0">
                <a:latin typeface="Constantia" panose="02030602050306030303" pitchFamily="18" charset="0"/>
              </a:rPr>
              <a:t>newborn is </a:t>
            </a:r>
            <a:r>
              <a:rPr lang="en-US" sz="2800" dirty="0">
                <a:latin typeface="Constantia" panose="02030602050306030303" pitchFamily="18" charset="0"/>
              </a:rPr>
              <a:t>usually less than the head circumference by about </a:t>
            </a:r>
            <a:r>
              <a:rPr lang="en-US" sz="2800" dirty="0" smtClean="0">
                <a:latin typeface="Constantia" panose="02030602050306030303" pitchFamily="18" charset="0"/>
              </a:rPr>
              <a:t>2 cm</a:t>
            </a:r>
          </a:p>
          <a:p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3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Physical development: </a:t>
            </a:r>
            <a:r>
              <a:rPr lang="en-US" altLang="en-US" sz="400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en-US" altLang="en-US" sz="400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sz="4000" smtClean="0">
                <a:solidFill>
                  <a:schemeClr val="tx1"/>
                </a:solidFill>
                <a:latin typeface="Constantia" panose="02030602050306030303" pitchFamily="18" charset="0"/>
              </a:rPr>
              <a:t>Head and Chest Circumference</a:t>
            </a:r>
            <a:r>
              <a:rPr lang="en-US" sz="4000" b="1" dirty="0">
                <a:latin typeface="Constantia" panose="02030602050306030303" pitchFamily="18" charset="0"/>
              </a:rPr>
              <a:t/>
            </a:r>
            <a:br>
              <a:rPr lang="en-US" sz="4000" b="1" dirty="0">
                <a:latin typeface="Constantia" panose="02030602050306030303" pitchFamily="18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181600"/>
          </a:xfrm>
        </p:spPr>
        <p:txBody>
          <a:bodyPr/>
          <a:lstStyle/>
          <a:p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3200" dirty="0" smtClean="0">
                <a:latin typeface="Constantia" panose="02030602050306030303" pitchFamily="18" charset="0"/>
              </a:rPr>
              <a:t> As </a:t>
            </a:r>
            <a:r>
              <a:rPr lang="en-US" sz="3200" dirty="0">
                <a:latin typeface="Constantia" panose="02030602050306030303" pitchFamily="18" charset="0"/>
              </a:rPr>
              <a:t>the infant grows, the chest circumference </a:t>
            </a:r>
            <a:r>
              <a:rPr lang="en-US" sz="3200" dirty="0" smtClean="0">
                <a:latin typeface="Constantia" panose="02030602050306030303" pitchFamily="18" charset="0"/>
              </a:rPr>
              <a:t>becomes larger </a:t>
            </a:r>
            <a:r>
              <a:rPr lang="en-US" sz="3200" dirty="0">
                <a:latin typeface="Constantia" panose="02030602050306030303" pitchFamily="18" charset="0"/>
              </a:rPr>
              <a:t>than the head circumference. At </a:t>
            </a:r>
            <a:r>
              <a:rPr lang="en-US" sz="3200" b="1" dirty="0">
                <a:latin typeface="Constantia" panose="02030602050306030303" pitchFamily="18" charset="0"/>
              </a:rPr>
              <a:t>about 9 or 10 months</a:t>
            </a:r>
            <a:r>
              <a:rPr lang="en-US" sz="3200" dirty="0">
                <a:latin typeface="Constantia" panose="02030602050306030303" pitchFamily="18" charset="0"/>
              </a:rPr>
              <a:t>, </a:t>
            </a:r>
            <a:r>
              <a:rPr lang="en-US" sz="3200" dirty="0" smtClean="0">
                <a:latin typeface="Constantia" panose="02030602050306030303" pitchFamily="18" charset="0"/>
              </a:rPr>
              <a:t>the head </a:t>
            </a:r>
            <a:r>
              <a:rPr lang="en-US" sz="3200" dirty="0">
                <a:latin typeface="Constantia" panose="02030602050306030303" pitchFamily="18" charset="0"/>
              </a:rPr>
              <a:t>and chest circumferences are about the </a:t>
            </a:r>
            <a:r>
              <a:rPr lang="en-US" sz="3200" b="1" dirty="0" smtClean="0">
                <a:latin typeface="Constantia" panose="02030602050306030303" pitchFamily="18" charset="0"/>
              </a:rPr>
              <a:t>same.</a:t>
            </a:r>
            <a:r>
              <a:rPr lang="en-US" sz="32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en-US" sz="3200" dirty="0" smtClean="0">
                <a:latin typeface="Constantia" panose="02030602050306030303" pitchFamily="18" charset="0"/>
              </a:rPr>
              <a:t>  </a:t>
            </a:r>
            <a:r>
              <a:rPr lang="en-US" sz="3200" i="1" dirty="0" smtClean="0">
                <a:latin typeface="Constantia" panose="02030602050306030303" pitchFamily="18" charset="0"/>
              </a:rPr>
              <a:t>after 1 </a:t>
            </a:r>
            <a:r>
              <a:rPr lang="en-US" sz="3200" i="1" dirty="0">
                <a:latin typeface="Constantia" panose="02030602050306030303" pitchFamily="18" charset="0"/>
              </a:rPr>
              <a:t>year of age the chest circumference is </a:t>
            </a:r>
            <a:r>
              <a:rPr lang="en-US" sz="3200" i="1" dirty="0" smtClean="0">
                <a:latin typeface="Constantia" panose="02030602050306030303" pitchFamily="18" charset="0"/>
              </a:rPr>
              <a:t>larger than HC</a:t>
            </a:r>
            <a:endParaRPr lang="en-US" sz="32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3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A2C329-2974-4161-A64F-BFE54FD8693C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77175" cy="114300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</a:rPr>
              <a:t> 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/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Physical development: </a:t>
            </a:r>
            <a:b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Head Molding</a:t>
            </a:r>
            <a:r>
              <a:rPr lang="en-US" sz="4000" b="1" dirty="0">
                <a:latin typeface="Constantia" panose="02030602050306030303" pitchFamily="18" charset="0"/>
              </a:rPr>
              <a:t/>
            </a:r>
            <a:br>
              <a:rPr lang="en-US" sz="4000" b="1" dirty="0">
                <a:latin typeface="Constantia" panose="02030602050306030303" pitchFamily="18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/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endParaRPr lang="en-GB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181600"/>
          </a:xfrm>
        </p:spPr>
        <p:txBody>
          <a:bodyPr/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 at birth many </a:t>
            </a:r>
            <a:r>
              <a:rPr lang="en-US" sz="2800" dirty="0" smtClean="0">
                <a:latin typeface="Constantia" panose="02030602050306030303" pitchFamily="18" charset="0"/>
              </a:rPr>
              <a:t>newborn </a:t>
            </a:r>
            <a:r>
              <a:rPr lang="en-US" sz="2800" dirty="0">
                <a:latin typeface="Constantia" panose="02030602050306030303" pitchFamily="18" charset="0"/>
              </a:rPr>
              <a:t>babies </a:t>
            </a:r>
            <a:r>
              <a:rPr lang="en-US" sz="2800" dirty="0" smtClean="0">
                <a:latin typeface="Constantia" panose="02030602050306030303" pitchFamily="18" charset="0"/>
              </a:rPr>
              <a:t>have misshapen heads </a:t>
            </a:r>
            <a:r>
              <a:rPr lang="en-US" sz="2800" dirty="0">
                <a:latin typeface="Constantia" panose="02030602050306030303" pitchFamily="18" charset="0"/>
              </a:rPr>
              <a:t>because of </a:t>
            </a:r>
            <a:r>
              <a:rPr lang="en-US" sz="2800" dirty="0" smtClean="0">
                <a:latin typeface="Constantia" panose="02030602050306030303" pitchFamily="18" charset="0"/>
              </a:rPr>
              <a:t>the molding </a:t>
            </a:r>
            <a:r>
              <a:rPr lang="en-US" sz="2800" dirty="0">
                <a:latin typeface="Constantia" panose="02030602050306030303" pitchFamily="18" charset="0"/>
              </a:rPr>
              <a:t>of the head that occurs during vaginal deliveries. 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Within </a:t>
            </a:r>
            <a:r>
              <a:rPr lang="en-US" sz="2800" dirty="0">
                <a:latin typeface="Constantia" panose="02030602050306030303" pitchFamily="18" charset="0"/>
              </a:rPr>
              <a:t>a week, a newborn’s head usually </a:t>
            </a:r>
            <a:r>
              <a:rPr lang="en-US" sz="2800" dirty="0" smtClean="0">
                <a:latin typeface="Constantia" panose="02030602050306030303" pitchFamily="18" charset="0"/>
              </a:rPr>
              <a:t>regains its </a:t>
            </a:r>
            <a:r>
              <a:rPr lang="en-US" sz="2800" dirty="0">
                <a:latin typeface="Constantia" panose="02030602050306030303" pitchFamily="18" charset="0"/>
              </a:rPr>
              <a:t>symmetry, 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larger </a:t>
            </a:r>
            <a:r>
              <a:rPr lang="en-US" sz="2800" dirty="0" smtClean="0">
                <a:latin typeface="Constantia" panose="02030602050306030303" pitchFamily="18" charset="0"/>
              </a:rPr>
              <a:t>anterior fontanel </a:t>
            </a:r>
            <a:r>
              <a:rPr lang="en-US" sz="2800" dirty="0">
                <a:latin typeface="Constantia" panose="02030602050306030303" pitchFamily="18" charset="0"/>
              </a:rPr>
              <a:t>(4 to 6 cm in diameter and diamond shaped) </a:t>
            </a:r>
            <a:r>
              <a:rPr lang="en-US" sz="2800" dirty="0" smtClean="0">
                <a:latin typeface="Constantia" panose="02030602050306030303" pitchFamily="18" charset="0"/>
              </a:rPr>
              <a:t> its closure </a:t>
            </a:r>
            <a:r>
              <a:rPr lang="en-US" sz="2800" dirty="0">
                <a:latin typeface="Constantia" panose="02030602050306030303" pitchFamily="18" charset="0"/>
              </a:rPr>
              <a:t>occurs between </a:t>
            </a:r>
            <a:r>
              <a:rPr lang="en-US" sz="2800" dirty="0" smtClean="0">
                <a:latin typeface="Constantia" panose="02030602050306030303" pitchFamily="18" charset="0"/>
              </a:rPr>
              <a:t>12 </a:t>
            </a:r>
            <a:r>
              <a:rPr lang="en-US" sz="2800" dirty="0">
                <a:latin typeface="Constantia" panose="02030602050306030303" pitchFamily="18" charset="0"/>
              </a:rPr>
              <a:t>and 18 months. </a:t>
            </a:r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The posterior </a:t>
            </a:r>
            <a:r>
              <a:rPr lang="en-US" sz="2800" dirty="0">
                <a:latin typeface="Constantia" panose="02030602050306030303" pitchFamily="18" charset="0"/>
              </a:rPr>
              <a:t>fontanel between the parietal bones and the </a:t>
            </a:r>
            <a:r>
              <a:rPr lang="en-US" sz="2800" dirty="0" smtClean="0">
                <a:latin typeface="Constantia" panose="02030602050306030303" pitchFamily="18" charset="0"/>
              </a:rPr>
              <a:t>occipital bone </a:t>
            </a:r>
            <a:r>
              <a:rPr lang="en-US" sz="2800" dirty="0">
                <a:latin typeface="Constantia" panose="02030602050306030303" pitchFamily="18" charset="0"/>
              </a:rPr>
              <a:t>closes between 2 and 3 months after birth 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endParaRPr lang="en-US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06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10555</TotalTime>
  <Words>2388</Words>
  <Application>Microsoft Office PowerPoint</Application>
  <PresentationFormat>On-screen Show (4:3)</PresentationFormat>
  <Paragraphs>286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Median</vt:lpstr>
      <vt:lpstr>                              infancy period     </vt:lpstr>
      <vt:lpstr> LEARNING OUTCOMES</vt:lpstr>
      <vt:lpstr> Physical development </vt:lpstr>
      <vt:lpstr> Physical development </vt:lpstr>
      <vt:lpstr> Physical development: Weight   </vt:lpstr>
      <vt:lpstr> Physical development: Length   </vt:lpstr>
      <vt:lpstr>   Physical development:  Head and Chest Circumference   </vt:lpstr>
      <vt:lpstr>   Physical development:  Head and Chest Circumference   </vt:lpstr>
      <vt:lpstr>   Physical development:  Head Molding   </vt:lpstr>
      <vt:lpstr>   Physical development:  Vision   </vt:lpstr>
      <vt:lpstr>   Physical development:  Hearing   </vt:lpstr>
      <vt:lpstr>   Physical development:  Smell &amp; Taste   </vt:lpstr>
      <vt:lpstr>   Physical development:  Touch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Fine Motor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Teething  During the First Year</vt:lpstr>
      <vt:lpstr>Language Acquisition</vt:lpstr>
      <vt:lpstr>Moral development &amp; Play  </vt:lpstr>
      <vt:lpstr>Emotional </vt:lpstr>
      <vt:lpstr>Breast Feeding</vt:lpstr>
      <vt:lpstr>Infant nutrition </vt:lpstr>
      <vt:lpstr>Introduction of solid food: Tips</vt:lpstr>
      <vt:lpstr>Feeding Problems</vt:lpstr>
      <vt:lpstr>Common Health Concerns</vt:lpstr>
      <vt:lpstr>        Growth  body systems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of Newborns &amp; Infants  (MW 412)</dc:title>
  <dc:creator>Tahani</dc:creator>
  <cp:lastModifiedBy>Hp</cp:lastModifiedBy>
  <cp:revision>676</cp:revision>
  <dcterms:created xsi:type="dcterms:W3CDTF">2011-02-07T20:45:47Z</dcterms:created>
  <dcterms:modified xsi:type="dcterms:W3CDTF">2015-03-19T12:41:22Z</dcterms:modified>
</cp:coreProperties>
</file>