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59" r:id="rId5"/>
    <p:sldId id="293"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3BE51F-E979-4521-9FC3-CF9C3CC97A9C}" type="datetimeFigureOut">
              <a:rPr lang="en-US" smtClean="0"/>
              <a:t>11/14/2014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6F2676-6644-4A01-8447-CF6A82319EE2}" type="slidenum">
              <a:rPr lang="en-US" smtClean="0"/>
              <a:t>‹#›</a:t>
            </a:fld>
            <a:endParaRPr lang="en-US"/>
          </a:p>
        </p:txBody>
      </p:sp>
    </p:spTree>
    <p:extLst>
      <p:ext uri="{BB962C8B-B14F-4D97-AF65-F5344CB8AC3E}">
        <p14:creationId xmlns:p14="http://schemas.microsoft.com/office/powerpoint/2010/main" val="3360492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DC96EB-64DB-4462-85E4-741C898EC029}" type="slidenum">
              <a:rPr lang="en-US"/>
              <a:pPr/>
              <a:t>1</a:t>
            </a:fld>
            <a:endParaRPr lang="en-US"/>
          </a:p>
        </p:txBody>
      </p:sp>
      <p:sp>
        <p:nvSpPr>
          <p:cNvPr id="7170" name="Rectangle 2"/>
          <p:cNvSpPr>
            <a:spLocks noGrp="1" noRot="1" noChangeAspect="1" noChangeArrowheads="1" noTextEdit="1"/>
          </p:cNvSpPr>
          <p:nvPr>
            <p:ph type="sldImg"/>
          </p:nvPr>
        </p:nvSpPr>
        <p:spPr>
          <a:xfrm>
            <a:off x="1149350" y="684213"/>
            <a:ext cx="4567238" cy="3425825"/>
          </a:xfrm>
          <a:ln w="12700" cap="flat"/>
        </p:spPr>
      </p:sp>
      <p:sp>
        <p:nvSpPr>
          <p:cNvPr id="7171" name="Rectangle 3"/>
          <p:cNvSpPr>
            <a:spLocks noGrp="1" noChangeArrowheads="1"/>
          </p:cNvSpPr>
          <p:nvPr>
            <p:ph type="body" idx="1"/>
          </p:nvPr>
        </p:nvSpPr>
        <p:spPr>
          <a:xfrm>
            <a:off x="838200" y="4316413"/>
            <a:ext cx="5029200" cy="4121150"/>
          </a:xfrm>
          <a:ln/>
        </p:spPr>
        <p:txBody>
          <a:bodyPr lIns="94208" tIns="46306" rIns="94208" bIns="46306"/>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6744A3-AA4C-4966-8AA1-9B59F72DC9FA}" type="slidenum">
              <a:rPr lang="en-US"/>
              <a:pPr/>
              <a:t>11</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A74E9C-12B1-4B97-BA34-CC4BF5DAA1D2}" type="slidenum">
              <a:rPr lang="en-US"/>
              <a:pPr/>
              <a:t>12</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C8D78B-E287-4A6A-9F62-791F3279A23A}" type="slidenum">
              <a:rPr lang="en-US"/>
              <a:pPr/>
              <a:t>13</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25C429-114B-49EF-B208-91C417D74287}" type="slidenum">
              <a:rPr lang="en-US"/>
              <a:pPr/>
              <a:t>14</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8E54C3-2EB7-44D9-A80B-B264FDB759A6}" type="slidenum">
              <a:rPr lang="en-US"/>
              <a:pPr/>
              <a:t>15</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515B02-8699-4DE2-957F-37080D35908B}" type="slidenum">
              <a:rPr lang="en-US"/>
              <a:pPr/>
              <a:t>16</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00EC08-1FBA-4CEB-A75E-E92DDF940E30}" type="slidenum">
              <a:rPr lang="en-US"/>
              <a:pPr/>
              <a:t>17</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476A69-D53F-411C-991C-2F062DAC3E1E}" type="slidenum">
              <a:rPr lang="en-US"/>
              <a:pPr/>
              <a:t>18</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41ACCF-F526-4F38-9E1F-24951B401901}" type="slidenum">
              <a:rPr lang="en-US"/>
              <a:pPr/>
              <a:t>19</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DC9234-489D-47A7-BF5B-B0E03F45228E}" type="slidenum">
              <a:rPr lang="en-US"/>
              <a:pPr/>
              <a:t>20</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5FE5C8-0454-4819-8A99-666A6F57BA51}" type="slidenum">
              <a:rPr lang="en-US"/>
              <a:pPr/>
              <a:t>2</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578602-B745-47DA-BE46-3F95C7074998}" type="slidenum">
              <a:rPr lang="en-US"/>
              <a:pPr/>
              <a:t>21</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7B5EC0-CF47-44A6-814C-FC0334F4D0FA}" type="slidenum">
              <a:rPr lang="en-US"/>
              <a:pPr/>
              <a:t>22</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54C009-E2FB-4539-A1D5-FB7756AB1F67}" type="slidenum">
              <a:rPr lang="en-US"/>
              <a:pPr/>
              <a:t>23</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46713F-B8E5-4853-A7DC-CFA436F311F7}" type="slidenum">
              <a:rPr lang="en-US"/>
              <a:pPr/>
              <a:t>3</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1C5443-FE31-4B35-8DDA-73DC219D7D63}" type="slidenum">
              <a:rPr lang="en-US"/>
              <a:pPr/>
              <a:t>4</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BDABF1-3057-4AA3-88CA-B50C35187063}" type="slidenum">
              <a:rPr lang="en-US"/>
              <a:pPr/>
              <a:t>6</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CDB762-EEB1-47B4-AD16-22451A16951C}" type="slidenum">
              <a:rPr lang="en-US"/>
              <a:pPr/>
              <a:t>7</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3D31E2-DF2B-4F59-ADBC-17CE0486673C}" type="slidenum">
              <a:rPr lang="en-US"/>
              <a:pPr/>
              <a:t>8</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A11814-E50D-48DF-9710-50A61F5C3C0A}" type="slidenum">
              <a:rPr lang="en-US"/>
              <a:pPr/>
              <a:t>9</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9C6DB6-5935-4BF0-AEB1-74C8F4AAD805}" type="slidenum">
              <a:rPr lang="en-US"/>
              <a:pPr/>
              <a:t>10</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en-US" b="0"/>
              <a:t>Chapter 10:</a:t>
            </a:r>
            <a:r>
              <a:rPr lang="en-US"/>
              <a:t> </a:t>
            </a:r>
            <a:br>
              <a:rPr lang="en-US"/>
            </a:br>
            <a:r>
              <a:rPr lang="en-US"/>
              <a:t>The Abdomen</a:t>
            </a:r>
          </a:p>
        </p:txBody>
      </p:sp>
    </p:spTree>
    <p:extLst>
      <p:ext uri="{BB962C8B-B14F-4D97-AF65-F5344CB8AC3E}">
        <p14:creationId xmlns:p14="http://schemas.microsoft.com/office/powerpoint/2010/main" val="2533252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a:xfrm>
            <a:off x="457200" y="274638"/>
            <a:ext cx="8229600" cy="715962"/>
          </a:xfrm>
        </p:spPr>
        <p:txBody>
          <a:bodyPr>
            <a:normAutofit fontScale="90000"/>
          </a:bodyPr>
          <a:lstStyle/>
          <a:p>
            <a:r>
              <a:rPr lang="en-US" dirty="0"/>
              <a:t>History Taking of Problems of the Abdomen: GI Tract</a:t>
            </a:r>
          </a:p>
        </p:txBody>
      </p:sp>
      <p:sp>
        <p:nvSpPr>
          <p:cNvPr id="24581" name="Rectangle 5"/>
          <p:cNvSpPr>
            <a:spLocks noGrp="1" noChangeArrowheads="1"/>
          </p:cNvSpPr>
          <p:nvPr>
            <p:ph type="body" idx="1"/>
          </p:nvPr>
        </p:nvSpPr>
        <p:spPr/>
        <p:txBody>
          <a:bodyPr>
            <a:normAutofit fontScale="92500" lnSpcReduction="20000"/>
          </a:bodyPr>
          <a:lstStyle/>
          <a:p>
            <a:pPr>
              <a:lnSpc>
                <a:spcPct val="80000"/>
              </a:lnSpc>
            </a:pPr>
            <a:r>
              <a:rPr lang="en-US" dirty="0"/>
              <a:t>Ask patients to describe the pain in their own words</a:t>
            </a:r>
          </a:p>
          <a:p>
            <a:pPr>
              <a:lnSpc>
                <a:spcPct val="80000"/>
              </a:lnSpc>
            </a:pPr>
            <a:r>
              <a:rPr lang="en-US" dirty="0"/>
              <a:t>Ask patients to point with one finger to the area of pain</a:t>
            </a:r>
          </a:p>
          <a:p>
            <a:pPr>
              <a:lnSpc>
                <a:spcPct val="80000"/>
              </a:lnSpc>
            </a:pPr>
            <a:r>
              <a:rPr lang="en-US" dirty="0"/>
              <a:t>Ask about the severity of pain (scale of 1 to 10)</a:t>
            </a:r>
          </a:p>
          <a:p>
            <a:pPr>
              <a:lnSpc>
                <a:spcPct val="80000"/>
              </a:lnSpc>
            </a:pPr>
            <a:r>
              <a:rPr lang="en-US" dirty="0"/>
              <a:t>Ask about what brings on the pain (timing)</a:t>
            </a:r>
          </a:p>
          <a:p>
            <a:pPr>
              <a:lnSpc>
                <a:spcPct val="80000"/>
              </a:lnSpc>
            </a:pPr>
            <a:r>
              <a:rPr lang="en-US" dirty="0"/>
              <a:t>Ask how often they have the pain (frequency)</a:t>
            </a:r>
          </a:p>
          <a:p>
            <a:pPr>
              <a:lnSpc>
                <a:spcPct val="80000"/>
              </a:lnSpc>
            </a:pPr>
            <a:r>
              <a:rPr lang="en-US" dirty="0"/>
              <a:t>Ask how long the pain lasts (duration)</a:t>
            </a:r>
          </a:p>
          <a:p>
            <a:pPr>
              <a:lnSpc>
                <a:spcPct val="80000"/>
              </a:lnSpc>
            </a:pPr>
            <a:r>
              <a:rPr lang="en-US" dirty="0"/>
              <a:t>Ask if the pain goes anywhere else (radiation)</a:t>
            </a:r>
          </a:p>
          <a:p>
            <a:pPr>
              <a:lnSpc>
                <a:spcPct val="80000"/>
              </a:lnSpc>
            </a:pPr>
            <a:r>
              <a:rPr lang="en-US" dirty="0"/>
              <a:t>Ask if anything aggravates the pain or relieves the pain</a:t>
            </a:r>
          </a:p>
          <a:p>
            <a:pPr>
              <a:lnSpc>
                <a:spcPct val="80000"/>
              </a:lnSpc>
            </a:pPr>
            <a:r>
              <a:rPr lang="en-US" dirty="0"/>
              <a:t>Ask about any symptoms associated with the pain</a:t>
            </a:r>
          </a:p>
        </p:txBody>
      </p:sp>
    </p:spTree>
    <p:extLst>
      <p:ext uri="{BB962C8B-B14F-4D97-AF65-F5344CB8AC3E}">
        <p14:creationId xmlns:p14="http://schemas.microsoft.com/office/powerpoint/2010/main" val="4095763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p:txBody>
          <a:bodyPr>
            <a:normAutofit fontScale="90000"/>
          </a:bodyPr>
          <a:lstStyle/>
          <a:p>
            <a:r>
              <a:rPr lang="en-US"/>
              <a:t>History Taking of Problems of the Abdomen: GI Tract</a:t>
            </a:r>
          </a:p>
        </p:txBody>
      </p:sp>
      <p:sp>
        <p:nvSpPr>
          <p:cNvPr id="25605" name="Rectangle 5"/>
          <p:cNvSpPr>
            <a:spLocks noGrp="1" noChangeArrowheads="1"/>
          </p:cNvSpPr>
          <p:nvPr>
            <p:ph type="body" idx="1"/>
          </p:nvPr>
        </p:nvSpPr>
        <p:spPr/>
        <p:txBody>
          <a:bodyPr/>
          <a:lstStyle/>
          <a:p>
            <a:pPr>
              <a:lnSpc>
                <a:spcPct val="80000"/>
              </a:lnSpc>
            </a:pPr>
            <a:r>
              <a:rPr lang="en-US" dirty="0"/>
              <a:t>Ask about bowel movements</a:t>
            </a:r>
          </a:p>
          <a:p>
            <a:pPr lvl="1">
              <a:lnSpc>
                <a:spcPct val="80000"/>
              </a:lnSpc>
            </a:pPr>
            <a:r>
              <a:rPr lang="en-US" dirty="0"/>
              <a:t>Frequency of the bowel movements</a:t>
            </a:r>
          </a:p>
          <a:p>
            <a:pPr lvl="1">
              <a:lnSpc>
                <a:spcPct val="80000"/>
              </a:lnSpc>
            </a:pPr>
            <a:r>
              <a:rPr lang="en-US" dirty="0"/>
              <a:t>Consistency of the bowel movements </a:t>
            </a:r>
            <a:br>
              <a:rPr lang="en-US" dirty="0"/>
            </a:br>
            <a:r>
              <a:rPr lang="en-US" dirty="0"/>
              <a:t>(diarrhea vs. constipation)</a:t>
            </a:r>
          </a:p>
          <a:p>
            <a:pPr lvl="1">
              <a:lnSpc>
                <a:spcPct val="80000"/>
              </a:lnSpc>
            </a:pPr>
            <a:r>
              <a:rPr lang="en-US" dirty="0"/>
              <a:t>Any pain with bowel movements</a:t>
            </a:r>
          </a:p>
          <a:p>
            <a:pPr lvl="1">
              <a:lnSpc>
                <a:spcPct val="80000"/>
              </a:lnSpc>
            </a:pPr>
            <a:r>
              <a:rPr lang="en-US" dirty="0"/>
              <a:t>Any blood (</a:t>
            </a:r>
            <a:r>
              <a:rPr lang="en-US" dirty="0" err="1"/>
              <a:t>hematochezia</a:t>
            </a:r>
            <a:r>
              <a:rPr lang="en-US" dirty="0"/>
              <a:t>) or black tarry stool (melena) with the bowel movement</a:t>
            </a:r>
          </a:p>
          <a:p>
            <a:pPr lvl="1">
              <a:lnSpc>
                <a:spcPct val="80000"/>
              </a:lnSpc>
            </a:pPr>
            <a:r>
              <a:rPr lang="en-US" dirty="0"/>
              <a:t>Ask about the color of the stools (white or grey stools can indicate liver or gallbladder disease)</a:t>
            </a:r>
          </a:p>
          <a:p>
            <a:pPr lvl="1">
              <a:lnSpc>
                <a:spcPct val="80000"/>
              </a:lnSpc>
            </a:pPr>
            <a:r>
              <a:rPr lang="en-US" dirty="0"/>
              <a:t>Look for any associated signs such as jaundice </a:t>
            </a:r>
            <a:br>
              <a:rPr lang="en-US" dirty="0"/>
            </a:br>
            <a:r>
              <a:rPr lang="en-US" dirty="0"/>
              <a:t>or icteric </a:t>
            </a:r>
            <a:r>
              <a:rPr lang="en-US" dirty="0" err="1"/>
              <a:t>sclerae</a:t>
            </a:r>
            <a:endParaRPr lang="en-US" dirty="0"/>
          </a:p>
        </p:txBody>
      </p:sp>
    </p:spTree>
    <p:extLst>
      <p:ext uri="{BB962C8B-B14F-4D97-AF65-F5344CB8AC3E}">
        <p14:creationId xmlns:p14="http://schemas.microsoft.com/office/powerpoint/2010/main" val="595966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normAutofit fontScale="90000"/>
          </a:bodyPr>
          <a:lstStyle/>
          <a:p>
            <a:r>
              <a:rPr lang="en-US"/>
              <a:t>History Taking of Problems of the Abdomen: GI Tract</a:t>
            </a:r>
          </a:p>
        </p:txBody>
      </p:sp>
      <p:sp>
        <p:nvSpPr>
          <p:cNvPr id="26629" name="Rectangle 5"/>
          <p:cNvSpPr>
            <a:spLocks noGrp="1" noChangeArrowheads="1"/>
          </p:cNvSpPr>
          <p:nvPr>
            <p:ph type="body" idx="1"/>
          </p:nvPr>
        </p:nvSpPr>
        <p:spPr/>
        <p:txBody>
          <a:bodyPr>
            <a:normAutofit fontScale="85000" lnSpcReduction="10000"/>
          </a:bodyPr>
          <a:lstStyle/>
          <a:p>
            <a:r>
              <a:rPr lang="en-US"/>
              <a:t>Ask about prior medical problems related to the abdomen</a:t>
            </a:r>
          </a:p>
          <a:p>
            <a:pPr lvl="1"/>
            <a:r>
              <a:rPr lang="en-US"/>
              <a:t>Ex., Hepatitis, cirrhosis, gallbladder problems, pancreatitis</a:t>
            </a:r>
          </a:p>
          <a:p>
            <a:r>
              <a:rPr lang="en-US"/>
              <a:t>Ask about prior surgeries of the abdomen</a:t>
            </a:r>
          </a:p>
          <a:p>
            <a:r>
              <a:rPr lang="en-US"/>
              <a:t>Ask about any foreign travel, occupational hazards</a:t>
            </a:r>
          </a:p>
          <a:p>
            <a:r>
              <a:rPr lang="en-US"/>
              <a:t>Ask about tobacco, alcohol, illegal drugs and medication history</a:t>
            </a:r>
          </a:p>
          <a:p>
            <a:r>
              <a:rPr lang="en-US"/>
              <a:t>Ask about hereditary disorders affecting the abdomen </a:t>
            </a:r>
            <a:br>
              <a:rPr lang="en-US"/>
            </a:br>
            <a:r>
              <a:rPr lang="en-US"/>
              <a:t>in the history of the patient’s family</a:t>
            </a:r>
          </a:p>
        </p:txBody>
      </p:sp>
    </p:spTree>
    <p:extLst>
      <p:ext uri="{BB962C8B-B14F-4D97-AF65-F5344CB8AC3E}">
        <p14:creationId xmlns:p14="http://schemas.microsoft.com/office/powerpoint/2010/main" val="1706799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p:txBody>
          <a:bodyPr>
            <a:normAutofit fontScale="90000"/>
          </a:bodyPr>
          <a:lstStyle/>
          <a:p>
            <a:r>
              <a:rPr lang="en-US"/>
              <a:t>History Taking in Problems of the Abdomen: Urinary Tract</a:t>
            </a:r>
          </a:p>
        </p:txBody>
      </p:sp>
      <p:sp>
        <p:nvSpPr>
          <p:cNvPr id="27653" name="Rectangle 5"/>
          <p:cNvSpPr>
            <a:spLocks noGrp="1" noChangeArrowheads="1"/>
          </p:cNvSpPr>
          <p:nvPr>
            <p:ph type="body" idx="1"/>
          </p:nvPr>
        </p:nvSpPr>
        <p:spPr/>
        <p:txBody>
          <a:bodyPr/>
          <a:lstStyle/>
          <a:p>
            <a:pPr>
              <a:lnSpc>
                <a:spcPct val="80000"/>
              </a:lnSpc>
            </a:pPr>
            <a:r>
              <a:rPr lang="en-US" sz="2000"/>
              <a:t>Ask about frequency (how often one urinates) and urgency (feeling like one needs to urinate but very little urine is passed) </a:t>
            </a:r>
          </a:p>
          <a:p>
            <a:pPr>
              <a:lnSpc>
                <a:spcPct val="80000"/>
              </a:lnSpc>
            </a:pPr>
            <a:r>
              <a:rPr lang="en-US" sz="2000"/>
              <a:t>Ask about any pain with urination (burning at the urethra or aching in the suprapubic area of the bladder)</a:t>
            </a:r>
          </a:p>
          <a:p>
            <a:pPr>
              <a:lnSpc>
                <a:spcPct val="80000"/>
              </a:lnSpc>
            </a:pPr>
            <a:r>
              <a:rPr lang="en-US" sz="2000"/>
              <a:t>Ask about the color and smell of the urine; red urine usually means hematuria (blood in the urine)</a:t>
            </a:r>
          </a:p>
          <a:p>
            <a:pPr>
              <a:lnSpc>
                <a:spcPct val="80000"/>
              </a:lnSpc>
            </a:pPr>
            <a:r>
              <a:rPr lang="en-US" sz="2000"/>
              <a:t>Ask about difficulty starting to urinate (especially in men) or the leakage of urine (incontinence, which especially occurs in women)</a:t>
            </a:r>
          </a:p>
          <a:p>
            <a:pPr>
              <a:lnSpc>
                <a:spcPct val="80000"/>
              </a:lnSpc>
            </a:pPr>
            <a:r>
              <a:rPr lang="en-US" sz="2000"/>
              <a:t>Ask about back pain at the costovertebral angle (kidney) and in the lower back in men (referred pain from the prostate)</a:t>
            </a:r>
          </a:p>
          <a:p>
            <a:pPr>
              <a:lnSpc>
                <a:spcPct val="80000"/>
              </a:lnSpc>
            </a:pPr>
            <a:r>
              <a:rPr lang="en-US" sz="2000"/>
              <a:t>In men ask about symptoms in the penis and scrotum</a:t>
            </a:r>
          </a:p>
          <a:p>
            <a:pPr>
              <a:lnSpc>
                <a:spcPct val="80000"/>
              </a:lnSpc>
            </a:pPr>
            <a:endParaRPr lang="en-US" sz="2000"/>
          </a:p>
          <a:p>
            <a:pPr>
              <a:lnSpc>
                <a:spcPct val="80000"/>
              </a:lnSpc>
            </a:pPr>
            <a:endParaRPr lang="en-US" sz="2000"/>
          </a:p>
        </p:txBody>
      </p:sp>
    </p:spTree>
    <p:extLst>
      <p:ext uri="{BB962C8B-B14F-4D97-AF65-F5344CB8AC3E}">
        <p14:creationId xmlns:p14="http://schemas.microsoft.com/office/powerpoint/2010/main" val="1000593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a:t>Physical Examination of the Abdomen: Inspection</a:t>
            </a:r>
          </a:p>
        </p:txBody>
      </p:sp>
      <p:sp>
        <p:nvSpPr>
          <p:cNvPr id="28675" name="Rectangle 3"/>
          <p:cNvSpPr>
            <a:spLocks noGrp="1" noChangeArrowheads="1"/>
          </p:cNvSpPr>
          <p:nvPr>
            <p:ph type="body" idx="1"/>
          </p:nvPr>
        </p:nvSpPr>
        <p:spPr/>
        <p:txBody>
          <a:bodyPr>
            <a:normAutofit lnSpcReduction="10000"/>
          </a:bodyPr>
          <a:lstStyle/>
          <a:p>
            <a:pPr>
              <a:lnSpc>
                <a:spcPct val="80000"/>
              </a:lnSpc>
            </a:pPr>
            <a:r>
              <a:rPr lang="en-US"/>
              <a:t>Inspect the abdomen</a:t>
            </a:r>
          </a:p>
          <a:p>
            <a:pPr lvl="1">
              <a:lnSpc>
                <a:spcPct val="80000"/>
              </a:lnSpc>
            </a:pPr>
            <a:r>
              <a:rPr lang="en-US"/>
              <a:t>Look at the skin: scars, striae (stretch marks), vein pattern, hair distribution, rashes or lesions</a:t>
            </a:r>
          </a:p>
          <a:p>
            <a:pPr lvl="1">
              <a:lnSpc>
                <a:spcPct val="80000"/>
              </a:lnSpc>
            </a:pPr>
            <a:r>
              <a:rPr lang="en-US"/>
              <a:t>Look at the umbilicus: observe contour and location and any signs of an umbilical hernia</a:t>
            </a:r>
          </a:p>
          <a:p>
            <a:pPr lvl="1">
              <a:lnSpc>
                <a:spcPct val="80000"/>
              </a:lnSpc>
            </a:pPr>
            <a:r>
              <a:rPr lang="en-US"/>
              <a:t>Look at the contour of the abdomen: flat, rounded, protuberant, or scaphoid</a:t>
            </a:r>
          </a:p>
          <a:p>
            <a:pPr lvl="1">
              <a:lnSpc>
                <a:spcPct val="80000"/>
              </a:lnSpc>
            </a:pPr>
            <a:r>
              <a:rPr lang="en-US"/>
              <a:t>Is the abdomen symmetric?</a:t>
            </a:r>
          </a:p>
          <a:p>
            <a:pPr lvl="1">
              <a:lnSpc>
                <a:spcPct val="80000"/>
              </a:lnSpc>
            </a:pPr>
            <a:r>
              <a:rPr lang="en-US"/>
              <a:t>Inspect for signs of peristalsis (rhythmic movement of the intestine that can be seen in thin people) and pulsations (within blood vessels such as the aorta)</a:t>
            </a:r>
          </a:p>
        </p:txBody>
      </p:sp>
    </p:spTree>
    <p:extLst>
      <p:ext uri="{BB962C8B-B14F-4D97-AF65-F5344CB8AC3E}">
        <p14:creationId xmlns:p14="http://schemas.microsoft.com/office/powerpoint/2010/main" val="746244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normAutofit fontScale="90000"/>
          </a:bodyPr>
          <a:lstStyle/>
          <a:p>
            <a:r>
              <a:rPr lang="en-US"/>
              <a:t>Physical Examination of the Abdomen: Auscultation</a:t>
            </a:r>
          </a:p>
        </p:txBody>
      </p:sp>
      <p:sp>
        <p:nvSpPr>
          <p:cNvPr id="30725" name="Rectangle 5"/>
          <p:cNvSpPr>
            <a:spLocks noGrp="1" noChangeArrowheads="1"/>
          </p:cNvSpPr>
          <p:nvPr>
            <p:ph type="body" idx="1"/>
          </p:nvPr>
        </p:nvSpPr>
        <p:spPr/>
        <p:txBody>
          <a:bodyPr>
            <a:normAutofit fontScale="85000" lnSpcReduction="10000"/>
          </a:bodyPr>
          <a:lstStyle/>
          <a:p>
            <a:pPr>
              <a:lnSpc>
                <a:spcPct val="80000"/>
              </a:lnSpc>
            </a:pPr>
            <a:r>
              <a:rPr lang="en-US"/>
              <a:t>Always auscultate before palpating or percussing </a:t>
            </a:r>
            <a:br>
              <a:rPr lang="en-US"/>
            </a:br>
            <a:r>
              <a:rPr lang="en-US"/>
              <a:t>the abdomen</a:t>
            </a:r>
          </a:p>
          <a:p>
            <a:pPr>
              <a:lnSpc>
                <a:spcPct val="80000"/>
              </a:lnSpc>
            </a:pPr>
            <a:r>
              <a:rPr lang="en-US"/>
              <a:t>Place the diaphragm over the abdomen to hear bowel sounds (borborygmi) which are long gurgles. These sounds are transmitted across the abdomen so it is </a:t>
            </a:r>
            <a:br>
              <a:rPr lang="en-US"/>
            </a:br>
            <a:r>
              <a:rPr lang="en-US"/>
              <a:t>not necessary to listen at multiple places. The normal frequency of sound is 5 to 34 sounds per minute.</a:t>
            </a:r>
          </a:p>
          <a:p>
            <a:pPr>
              <a:lnSpc>
                <a:spcPct val="80000"/>
              </a:lnSpc>
            </a:pPr>
            <a:r>
              <a:rPr lang="en-US"/>
              <a:t>Place the diaphragm over the aorta and iliac arteries </a:t>
            </a:r>
            <a:br>
              <a:rPr lang="en-US"/>
            </a:br>
            <a:r>
              <a:rPr lang="en-US"/>
              <a:t>to assess for bruits (vascular sounds resembling the whooshing of heart murmurs)</a:t>
            </a:r>
          </a:p>
          <a:p>
            <a:pPr>
              <a:lnSpc>
                <a:spcPct val="80000"/>
              </a:lnSpc>
            </a:pPr>
            <a:r>
              <a:rPr lang="en-US"/>
              <a:t>Place the diaphragm over the liver or spleen to listen </a:t>
            </a:r>
            <a:br>
              <a:rPr lang="en-US"/>
            </a:br>
            <a:r>
              <a:rPr lang="en-US"/>
              <a:t>for friction rub</a:t>
            </a:r>
          </a:p>
        </p:txBody>
      </p:sp>
    </p:spTree>
    <p:extLst>
      <p:ext uri="{BB962C8B-B14F-4D97-AF65-F5344CB8AC3E}">
        <p14:creationId xmlns:p14="http://schemas.microsoft.com/office/powerpoint/2010/main" val="2375917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a:normAutofit fontScale="90000"/>
          </a:bodyPr>
          <a:lstStyle/>
          <a:p>
            <a:r>
              <a:rPr lang="en-US"/>
              <a:t>Physical Examination of the Abdomen: Percussion</a:t>
            </a:r>
          </a:p>
        </p:txBody>
      </p:sp>
      <p:sp>
        <p:nvSpPr>
          <p:cNvPr id="31749" name="Rectangle 5"/>
          <p:cNvSpPr>
            <a:spLocks noGrp="1" noChangeArrowheads="1"/>
          </p:cNvSpPr>
          <p:nvPr>
            <p:ph type="body" idx="1"/>
          </p:nvPr>
        </p:nvSpPr>
        <p:spPr/>
        <p:txBody>
          <a:bodyPr>
            <a:normAutofit fontScale="92500" lnSpcReduction="20000"/>
          </a:bodyPr>
          <a:lstStyle/>
          <a:p>
            <a:r>
              <a:rPr lang="en-US"/>
              <a:t>Percuss over all four quadrants listening for tympany (hollow sounds) versus dullness (which could be a large stool or a mass)</a:t>
            </a:r>
          </a:p>
          <a:p>
            <a:r>
              <a:rPr lang="en-US"/>
              <a:t>Percuss over the liver in both the midclavicular line </a:t>
            </a:r>
            <a:br>
              <a:rPr lang="en-US"/>
            </a:br>
            <a:r>
              <a:rPr lang="en-US"/>
              <a:t>and at the midsternal line</a:t>
            </a:r>
          </a:p>
          <a:p>
            <a:pPr lvl="1"/>
            <a:r>
              <a:rPr lang="en-US"/>
              <a:t>Midclavicular percussion should be 6 – 12 centimeters; longer than this indicates a </a:t>
            </a:r>
            <a:br>
              <a:rPr lang="en-US"/>
            </a:br>
            <a:r>
              <a:rPr lang="en-US"/>
              <a:t>swollen enlarged liver</a:t>
            </a:r>
          </a:p>
          <a:p>
            <a:pPr lvl="1"/>
            <a:r>
              <a:rPr lang="en-US"/>
              <a:t>Midsternal line percussion should be 4 – 8 centimeters; shorter than this can indicate a </a:t>
            </a:r>
            <a:br>
              <a:rPr lang="en-US"/>
            </a:br>
            <a:r>
              <a:rPr lang="en-US"/>
              <a:t>small hard cirrhotic liver</a:t>
            </a:r>
          </a:p>
        </p:txBody>
      </p:sp>
    </p:spTree>
    <p:extLst>
      <p:ext uri="{BB962C8B-B14F-4D97-AF65-F5344CB8AC3E}">
        <p14:creationId xmlns:p14="http://schemas.microsoft.com/office/powerpoint/2010/main" val="379490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en-US"/>
              <a:t>Physical Examination of the Abdomen: Percussion </a:t>
            </a:r>
          </a:p>
        </p:txBody>
      </p:sp>
      <p:sp>
        <p:nvSpPr>
          <p:cNvPr id="32771" name="Rectangle 3"/>
          <p:cNvSpPr>
            <a:spLocks noGrp="1" noChangeArrowheads="1"/>
          </p:cNvSpPr>
          <p:nvPr>
            <p:ph type="body" idx="1"/>
          </p:nvPr>
        </p:nvSpPr>
        <p:spPr/>
        <p:txBody>
          <a:bodyPr>
            <a:normAutofit lnSpcReduction="10000"/>
          </a:bodyPr>
          <a:lstStyle/>
          <a:p>
            <a:pPr>
              <a:lnSpc>
                <a:spcPct val="80000"/>
              </a:lnSpc>
            </a:pPr>
            <a:r>
              <a:rPr lang="en-US"/>
              <a:t>Percuss the spleen by one of two techniques:</a:t>
            </a:r>
          </a:p>
          <a:p>
            <a:pPr lvl="1">
              <a:lnSpc>
                <a:spcPct val="80000"/>
              </a:lnSpc>
            </a:pPr>
            <a:r>
              <a:rPr lang="en-US"/>
              <a:t>Percuss the left lower anterior chest wall between lung resonance above the costal margin (Traube’s space). Dullness can indicate an enlarged spleen while when tympany is prominent splenomegaly is not likely.</a:t>
            </a:r>
          </a:p>
          <a:p>
            <a:pPr lvl="1">
              <a:lnSpc>
                <a:spcPct val="80000"/>
              </a:lnSpc>
            </a:pPr>
            <a:r>
              <a:rPr lang="en-US"/>
              <a:t>Check for a splenic percussion sign. Percuss the lowest interspace in the left anterior axillary line. This area is usually tympanitic. Then have the patient take a deep breath and percuss again. If the spleen is a normal size the percussion remains tympanitic. Shifting from tympany to dullness with inspiration suggests an enlarged spleen. This is a </a:t>
            </a:r>
            <a:r>
              <a:rPr lang="en-US" b="1">
                <a:solidFill>
                  <a:srgbClr val="186EC4"/>
                </a:solidFill>
              </a:rPr>
              <a:t>positive splenic percussion sign.</a:t>
            </a:r>
          </a:p>
        </p:txBody>
      </p:sp>
    </p:spTree>
    <p:extLst>
      <p:ext uri="{BB962C8B-B14F-4D97-AF65-F5344CB8AC3E}">
        <p14:creationId xmlns:p14="http://schemas.microsoft.com/office/powerpoint/2010/main" val="2674356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a:t>Physical Examination of the Abdomen: Light Palpation</a:t>
            </a:r>
          </a:p>
        </p:txBody>
      </p:sp>
      <p:sp>
        <p:nvSpPr>
          <p:cNvPr id="33795" name="Rectangle 3"/>
          <p:cNvSpPr>
            <a:spLocks noGrp="1" noChangeArrowheads="1"/>
          </p:cNvSpPr>
          <p:nvPr>
            <p:ph type="body" idx="1"/>
          </p:nvPr>
        </p:nvSpPr>
        <p:spPr/>
        <p:txBody>
          <a:bodyPr>
            <a:normAutofit fontScale="92500" lnSpcReduction="20000"/>
          </a:bodyPr>
          <a:lstStyle/>
          <a:p>
            <a:pPr>
              <a:lnSpc>
                <a:spcPct val="80000"/>
              </a:lnSpc>
            </a:pPr>
            <a:r>
              <a:rPr lang="en-US"/>
              <a:t>Start palpating the abdomen with gentle probing with </a:t>
            </a:r>
            <a:br>
              <a:rPr lang="en-US"/>
            </a:br>
            <a:r>
              <a:rPr lang="en-US"/>
              <a:t>the hands. This reassures and relaxes the patient.</a:t>
            </a:r>
          </a:p>
          <a:p>
            <a:pPr>
              <a:lnSpc>
                <a:spcPct val="80000"/>
              </a:lnSpc>
            </a:pPr>
            <a:r>
              <a:rPr lang="en-US"/>
              <a:t>Identify any superficial organs or masses</a:t>
            </a:r>
          </a:p>
          <a:p>
            <a:pPr>
              <a:lnSpc>
                <a:spcPct val="80000"/>
              </a:lnSpc>
            </a:pPr>
            <a:r>
              <a:rPr lang="en-US"/>
              <a:t>Assess for voluntary guarding (patient consciously flinches when you touch them) versus involuntary guarding (muscles spasm when you touch them but the patient cannot control the reaction.)</a:t>
            </a:r>
          </a:p>
          <a:p>
            <a:pPr>
              <a:lnSpc>
                <a:spcPct val="80000"/>
              </a:lnSpc>
            </a:pPr>
            <a:r>
              <a:rPr lang="en-US"/>
              <a:t>Use relaxation techniques to asses voluntary guarding</a:t>
            </a:r>
          </a:p>
          <a:p>
            <a:pPr lvl="1">
              <a:lnSpc>
                <a:spcPct val="80000"/>
              </a:lnSpc>
            </a:pPr>
            <a:r>
              <a:rPr lang="en-US"/>
              <a:t>Have the patient breathe out deeply</a:t>
            </a:r>
          </a:p>
          <a:p>
            <a:pPr lvl="1">
              <a:lnSpc>
                <a:spcPct val="80000"/>
              </a:lnSpc>
            </a:pPr>
            <a:r>
              <a:rPr lang="en-US"/>
              <a:t>Have the patient mouth breathe with the jaw dropped open</a:t>
            </a:r>
          </a:p>
        </p:txBody>
      </p:sp>
    </p:spTree>
    <p:extLst>
      <p:ext uri="{BB962C8B-B14F-4D97-AF65-F5344CB8AC3E}">
        <p14:creationId xmlns:p14="http://schemas.microsoft.com/office/powerpoint/2010/main" val="2507053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normAutofit fontScale="90000"/>
          </a:bodyPr>
          <a:lstStyle/>
          <a:p>
            <a:r>
              <a:rPr lang="en-US"/>
              <a:t>Physical Examination of the Abdomen: Deep Palpation</a:t>
            </a:r>
          </a:p>
        </p:txBody>
      </p:sp>
      <p:sp>
        <p:nvSpPr>
          <p:cNvPr id="35845" name="Rectangle 5"/>
          <p:cNvSpPr>
            <a:spLocks noGrp="1" noChangeArrowheads="1"/>
          </p:cNvSpPr>
          <p:nvPr>
            <p:ph type="body" idx="1"/>
          </p:nvPr>
        </p:nvSpPr>
        <p:spPr/>
        <p:txBody>
          <a:bodyPr/>
          <a:lstStyle/>
          <a:p>
            <a:r>
              <a:rPr lang="en-US" sz="2000"/>
              <a:t>Palpate deeply in the periumbilical area and both lower quadrants. Rebound tenderness occurs if pain increases when the examiner decreases the pressure against the abdomen.</a:t>
            </a:r>
          </a:p>
          <a:p>
            <a:r>
              <a:rPr lang="en-US" sz="2000"/>
              <a:t>Palpating the liver:</a:t>
            </a:r>
          </a:p>
          <a:p>
            <a:pPr lvl="1"/>
            <a:r>
              <a:rPr lang="en-US" sz="2000"/>
              <a:t>Using the left hand to support the back at the level of the 11th and 12th rib the right hand presses on the abdomen inferior to the border of the liver and continues to palpate superiorly until the liver border is palpated.</a:t>
            </a:r>
          </a:p>
          <a:p>
            <a:pPr lvl="1"/>
            <a:r>
              <a:rPr lang="en-US" sz="2000"/>
              <a:t>Ask the patient to take a deep breath. This can illicit pain in liver or gallbladder disease and also makes it easier to find the inferior border of the liver (the diaphragm lowering during deep inspiration forces the liver downward.)</a:t>
            </a:r>
          </a:p>
        </p:txBody>
      </p:sp>
    </p:spTree>
    <p:extLst>
      <p:ext uri="{BB962C8B-B14F-4D97-AF65-F5344CB8AC3E}">
        <p14:creationId xmlns:p14="http://schemas.microsoft.com/office/powerpoint/2010/main" val="111438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4" name="Picture 8" descr="UNF2876-01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738" y="1905000"/>
            <a:ext cx="4200525" cy="4295775"/>
          </a:xfrm>
          <a:prstGeom prst="rect">
            <a:avLst/>
          </a:prstGeom>
          <a:noFill/>
          <a:extLst>
            <a:ext uri="{909E8E84-426E-40DD-AFC4-6F175D3DCCD1}">
              <a14:hiddenFill xmlns:a14="http://schemas.microsoft.com/office/drawing/2010/main">
                <a:solidFill>
                  <a:srgbClr val="FFFFFF"/>
                </a:solidFill>
              </a14:hiddenFill>
            </a:ext>
          </a:extLst>
        </p:spPr>
      </p:pic>
      <p:sp>
        <p:nvSpPr>
          <p:cNvPr id="45058" name="Rectangle 2"/>
          <p:cNvSpPr>
            <a:spLocks noGrp="1" noChangeArrowheads="1"/>
          </p:cNvSpPr>
          <p:nvPr>
            <p:ph type="title"/>
          </p:nvPr>
        </p:nvSpPr>
        <p:spPr>
          <a:xfrm>
            <a:off x="430213" y="1616075"/>
            <a:ext cx="8524875" cy="384175"/>
          </a:xfrm>
        </p:spPr>
        <p:txBody>
          <a:bodyPr>
            <a:normAutofit fontScale="90000"/>
          </a:bodyPr>
          <a:lstStyle/>
          <a:p>
            <a:r>
              <a:rPr lang="en-US"/>
              <a:t>Anatomy of Abdomen</a:t>
            </a:r>
          </a:p>
        </p:txBody>
      </p:sp>
      <p:sp>
        <p:nvSpPr>
          <p:cNvPr id="45065" name="Rectangle 9"/>
          <p:cNvSpPr>
            <a:spLocks noChangeArrowheads="1"/>
          </p:cNvSpPr>
          <p:nvPr/>
        </p:nvSpPr>
        <p:spPr bwMode="auto">
          <a:xfrm>
            <a:off x="1520825" y="6110288"/>
            <a:ext cx="6102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Anatomy and Physiology of the Abdominal Wall and Pelvis</a:t>
            </a:r>
          </a:p>
        </p:txBody>
      </p:sp>
    </p:spTree>
    <p:extLst>
      <p:ext uri="{BB962C8B-B14F-4D97-AF65-F5344CB8AC3E}">
        <p14:creationId xmlns:p14="http://schemas.microsoft.com/office/powerpoint/2010/main" val="3916482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en-US"/>
              <a:t>Physical Examination of the Abdomen: Deep Palpation</a:t>
            </a:r>
          </a:p>
        </p:txBody>
      </p:sp>
      <p:sp>
        <p:nvSpPr>
          <p:cNvPr id="36867" name="Rectangle 3"/>
          <p:cNvSpPr>
            <a:spLocks noGrp="1" noChangeArrowheads="1"/>
          </p:cNvSpPr>
          <p:nvPr>
            <p:ph type="body" idx="1"/>
          </p:nvPr>
        </p:nvSpPr>
        <p:spPr/>
        <p:txBody>
          <a:bodyPr/>
          <a:lstStyle/>
          <a:p>
            <a:r>
              <a:rPr lang="en-US" sz="2000"/>
              <a:t>The “hooking technique” can be helpful when a patient is obese</a:t>
            </a:r>
          </a:p>
          <a:p>
            <a:r>
              <a:rPr lang="en-US" sz="2000"/>
              <a:t>Place both hands, side by side, on the right abdomen below the border of liver dullness.</a:t>
            </a:r>
          </a:p>
          <a:p>
            <a:r>
              <a:rPr lang="en-US" sz="2000"/>
              <a:t>Press in with the fingers and go up toward the costal margin. Ask the patient to take a deep breath. The liver edge should be palpable under the finger pads of both hands.</a:t>
            </a:r>
          </a:p>
          <a:p>
            <a:r>
              <a:rPr lang="en-US" sz="2000"/>
              <a:t>Palpate the spleen on the left side in much of the same way as the liver with the left hand supporting the back and the right hand palpating the abdomen. Generally the spleen cannot be palpated this way even with deep inspiration. Palpating a splenic tip may indicate splenomegaly</a:t>
            </a:r>
          </a:p>
        </p:txBody>
      </p:sp>
    </p:spTree>
    <p:extLst>
      <p:ext uri="{BB962C8B-B14F-4D97-AF65-F5344CB8AC3E}">
        <p14:creationId xmlns:p14="http://schemas.microsoft.com/office/powerpoint/2010/main" val="387410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en-US"/>
              <a:t>Physical Examination of the Abdomen: Deep Palpation</a:t>
            </a:r>
          </a:p>
        </p:txBody>
      </p:sp>
      <p:sp>
        <p:nvSpPr>
          <p:cNvPr id="37891" name="Rectangle 3"/>
          <p:cNvSpPr>
            <a:spLocks noGrp="1" noChangeArrowheads="1"/>
          </p:cNvSpPr>
          <p:nvPr>
            <p:ph type="body" idx="1"/>
          </p:nvPr>
        </p:nvSpPr>
        <p:spPr/>
        <p:txBody>
          <a:bodyPr/>
          <a:lstStyle/>
          <a:p>
            <a:r>
              <a:rPr lang="en-US" sz="2000"/>
              <a:t>Palpating the left kidney: Move to the patient’s left side. Place your right hand under the 12</a:t>
            </a:r>
            <a:r>
              <a:rPr lang="en-US" sz="2000" baseline="30000"/>
              <a:t>th</a:t>
            </a:r>
            <a:r>
              <a:rPr lang="en-US" sz="2000"/>
              <a:t> rib. Lift up trying to displace the kidney anteriorly. Place your left hand in the left upper quadrant. Ask the patient to take a deep breath. At the peak </a:t>
            </a:r>
            <a:br>
              <a:rPr lang="en-US" sz="2000"/>
            </a:br>
            <a:r>
              <a:rPr lang="en-US" sz="2000"/>
              <a:t>of inspiration press your left hand deeply into the left upper quadrant trying to “capture” the kidney between your hands.</a:t>
            </a:r>
          </a:p>
          <a:p>
            <a:r>
              <a:rPr lang="en-US" sz="2000"/>
              <a:t>Palpating the right kidney: Return to the patient’s right side. Use your left hand to lift the back while your right hand feels deeply into the right upper quadrant. Repeat the same steps</a:t>
            </a:r>
            <a:br>
              <a:rPr lang="en-US" sz="2000"/>
            </a:br>
            <a:r>
              <a:rPr lang="en-US" sz="2000"/>
              <a:t>as used for the left kidney.</a:t>
            </a:r>
          </a:p>
          <a:p>
            <a:r>
              <a:rPr lang="en-US" sz="2000"/>
              <a:t>Palpate the costovertebral angle on each side of the back for kidney tenderness.</a:t>
            </a:r>
          </a:p>
          <a:p>
            <a:r>
              <a:rPr lang="en-US" sz="2000"/>
              <a:t>Palpate over the suprapubic area for bladder tenderness.</a:t>
            </a:r>
          </a:p>
        </p:txBody>
      </p:sp>
    </p:spTree>
    <p:extLst>
      <p:ext uri="{BB962C8B-B14F-4D97-AF65-F5344CB8AC3E}">
        <p14:creationId xmlns:p14="http://schemas.microsoft.com/office/powerpoint/2010/main" val="365844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US"/>
              <a:t>Physical Examination of the Abdomen: Special Techniques: Ascites</a:t>
            </a:r>
          </a:p>
        </p:txBody>
      </p:sp>
      <p:sp>
        <p:nvSpPr>
          <p:cNvPr id="38915" name="Rectangle 3"/>
          <p:cNvSpPr>
            <a:spLocks noGrp="1" noChangeArrowheads="1"/>
          </p:cNvSpPr>
          <p:nvPr>
            <p:ph type="body" idx="1"/>
          </p:nvPr>
        </p:nvSpPr>
        <p:spPr/>
        <p:txBody>
          <a:bodyPr/>
          <a:lstStyle/>
          <a:p>
            <a:pPr>
              <a:lnSpc>
                <a:spcPct val="80000"/>
              </a:lnSpc>
            </a:pPr>
            <a:r>
              <a:rPr lang="en-US" sz="2000"/>
              <a:t>A protuberant abdomen with bulging flanks is suspicious for ascites (fluid in the abdomen from diseases such as cancer)</a:t>
            </a:r>
          </a:p>
          <a:p>
            <a:pPr>
              <a:lnSpc>
                <a:spcPct val="80000"/>
              </a:lnSpc>
            </a:pPr>
            <a:r>
              <a:rPr lang="en-US" sz="2000"/>
              <a:t>Percuss the abdomen for areas of tympany and dullness. Due to gravity, dullness should be located along the lateral sides of the abdomen while the anterior portion should be tympanitic.</a:t>
            </a:r>
          </a:p>
          <a:p>
            <a:pPr>
              <a:lnSpc>
                <a:spcPct val="80000"/>
              </a:lnSpc>
            </a:pPr>
            <a:r>
              <a:rPr lang="en-US" sz="2000"/>
              <a:t>Test for shifting dullness. After mapping out the areas of tympany and dullness, have the patient roll to one side. Remap the areas of tympany and dullness. In ascites there should be </a:t>
            </a:r>
            <a:br>
              <a:rPr lang="en-US" sz="2000"/>
            </a:br>
            <a:r>
              <a:rPr lang="en-US" sz="2000"/>
              <a:t>a shift due to free fluid moving with gravity.</a:t>
            </a:r>
          </a:p>
          <a:p>
            <a:pPr>
              <a:lnSpc>
                <a:spcPct val="80000"/>
              </a:lnSpc>
            </a:pPr>
            <a:r>
              <a:rPr lang="en-US" sz="2000"/>
              <a:t>Test for a fluid wave. Have the patient or an assistant press their hands firmly down the midline. This pressure stops the transmission of the wave through fat tissue. Now tap on one flank sharply and feel with your own hand if the wave transmits to the other side of the flank.</a:t>
            </a:r>
          </a:p>
        </p:txBody>
      </p:sp>
    </p:spTree>
    <p:extLst>
      <p:ext uri="{BB962C8B-B14F-4D97-AF65-F5344CB8AC3E}">
        <p14:creationId xmlns:p14="http://schemas.microsoft.com/office/powerpoint/2010/main" val="3344552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lang="en-US"/>
              <a:t>Physical Examination of the Abdomen: Special Techniques: Appendicitis</a:t>
            </a:r>
          </a:p>
        </p:txBody>
      </p:sp>
      <p:sp>
        <p:nvSpPr>
          <p:cNvPr id="34819" name="Rectangle 3"/>
          <p:cNvSpPr>
            <a:spLocks noGrp="1" noChangeArrowheads="1"/>
          </p:cNvSpPr>
          <p:nvPr>
            <p:ph type="body" idx="1"/>
          </p:nvPr>
        </p:nvSpPr>
        <p:spPr/>
        <p:txBody>
          <a:bodyPr/>
          <a:lstStyle/>
          <a:p>
            <a:pPr>
              <a:lnSpc>
                <a:spcPct val="80000"/>
              </a:lnSpc>
            </a:pPr>
            <a:r>
              <a:rPr lang="en-US" sz="2000"/>
              <a:t>Assessing for appendicitis</a:t>
            </a:r>
          </a:p>
          <a:p>
            <a:pPr lvl="1">
              <a:lnSpc>
                <a:spcPct val="80000"/>
              </a:lnSpc>
            </a:pPr>
            <a:r>
              <a:rPr lang="en-US" sz="2000"/>
              <a:t>Check for involuntary guarding and rebound tenderness </a:t>
            </a:r>
            <a:br>
              <a:rPr lang="en-US" sz="2000"/>
            </a:br>
            <a:r>
              <a:rPr lang="en-US" sz="2000"/>
              <a:t>in the right lower quadrant</a:t>
            </a:r>
          </a:p>
          <a:p>
            <a:pPr lvl="1">
              <a:lnSpc>
                <a:spcPct val="80000"/>
              </a:lnSpc>
            </a:pPr>
            <a:r>
              <a:rPr lang="en-US" sz="2000"/>
              <a:t>Perform a rectal examination in both sexes and a pelvic examination in women</a:t>
            </a:r>
          </a:p>
          <a:p>
            <a:pPr lvl="1">
              <a:lnSpc>
                <a:spcPct val="80000"/>
              </a:lnSpc>
            </a:pPr>
            <a:r>
              <a:rPr lang="en-US" sz="2000"/>
              <a:t>Check for Rovsing’s sign (rebound tenderness in the left lower quadrant)</a:t>
            </a:r>
          </a:p>
          <a:p>
            <a:pPr lvl="1">
              <a:lnSpc>
                <a:spcPct val="80000"/>
              </a:lnSpc>
            </a:pPr>
            <a:r>
              <a:rPr lang="en-US" sz="2000"/>
              <a:t>Check for Psoas sign (the patient flexes their thigh against the examiner’s hand; pain indicates a positive sign)</a:t>
            </a:r>
          </a:p>
          <a:p>
            <a:pPr lvl="1">
              <a:lnSpc>
                <a:spcPct val="80000"/>
              </a:lnSpc>
            </a:pPr>
            <a:r>
              <a:rPr lang="en-US" sz="2000"/>
              <a:t>Check for the Obturator sign (flex the patient’s thigh </a:t>
            </a:r>
            <a:br>
              <a:rPr lang="en-US" sz="2000"/>
            </a:br>
            <a:r>
              <a:rPr lang="en-US" sz="2000"/>
              <a:t>and rotate the leg internally at the hip; pain indicates </a:t>
            </a:r>
            <a:br>
              <a:rPr lang="en-US" sz="2000"/>
            </a:br>
            <a:r>
              <a:rPr lang="en-US" sz="2000"/>
              <a:t>a positive sign)</a:t>
            </a:r>
          </a:p>
        </p:txBody>
      </p:sp>
    </p:spTree>
    <p:extLst>
      <p:ext uri="{BB962C8B-B14F-4D97-AF65-F5344CB8AC3E}">
        <p14:creationId xmlns:p14="http://schemas.microsoft.com/office/powerpoint/2010/main" val="3790397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Diagnostic procedures of Abdomen</a:t>
            </a:r>
          </a:p>
        </p:txBody>
      </p:sp>
    </p:spTree>
    <p:extLst>
      <p:ext uri="{BB962C8B-B14F-4D97-AF65-F5344CB8AC3E}">
        <p14:creationId xmlns:p14="http://schemas.microsoft.com/office/powerpoint/2010/main" val="11615598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152400"/>
            <a:ext cx="8229600" cy="1139825"/>
          </a:xfrm>
        </p:spPr>
        <p:txBody>
          <a:bodyPr/>
          <a:lstStyle/>
          <a:p>
            <a:pPr eaLnBrk="1" hangingPunct="1"/>
            <a:r>
              <a:rPr lang="en-GB" smtClean="0"/>
              <a:t>Diagnostic procedures</a:t>
            </a:r>
            <a:endParaRPr lang="en-US" smtClean="0"/>
          </a:p>
        </p:txBody>
      </p:sp>
      <p:sp>
        <p:nvSpPr>
          <p:cNvPr id="4099" name="Rectangle 3"/>
          <p:cNvSpPr>
            <a:spLocks noGrp="1" noChangeArrowheads="1"/>
          </p:cNvSpPr>
          <p:nvPr>
            <p:ph type="body" idx="1"/>
          </p:nvPr>
        </p:nvSpPr>
        <p:spPr>
          <a:xfrm>
            <a:off x="457200" y="1219200"/>
            <a:ext cx="8229600" cy="4911725"/>
          </a:xfrm>
        </p:spPr>
        <p:txBody>
          <a:bodyPr>
            <a:normAutofit lnSpcReduction="10000"/>
          </a:bodyPr>
          <a:lstStyle/>
          <a:p>
            <a:pPr marL="742950" lvl="1" indent="-285750" eaLnBrk="1" hangingPunct="1"/>
            <a:r>
              <a:rPr lang="en-US" sz="3400" smtClean="0"/>
              <a:t>Colonoscopy</a:t>
            </a:r>
          </a:p>
          <a:p>
            <a:pPr marL="742950" lvl="1" indent="-285750" eaLnBrk="1" hangingPunct="1"/>
            <a:r>
              <a:rPr lang="en-US" sz="3400" smtClean="0"/>
              <a:t>Proctoscopy (anoscopy)</a:t>
            </a:r>
          </a:p>
          <a:p>
            <a:pPr marL="742950" lvl="1" indent="-285750" eaLnBrk="1" hangingPunct="1"/>
            <a:r>
              <a:rPr lang="en-US" sz="3400" smtClean="0"/>
              <a:t>Sigmoidoscopy</a:t>
            </a:r>
          </a:p>
          <a:p>
            <a:pPr marL="742950" lvl="1" indent="-285750" eaLnBrk="1" hangingPunct="1"/>
            <a:r>
              <a:rPr lang="en-US" sz="3400" smtClean="0"/>
              <a:t>Cholangiography</a:t>
            </a:r>
          </a:p>
          <a:p>
            <a:pPr marL="742950" lvl="1" indent="-285750" eaLnBrk="1" hangingPunct="1"/>
            <a:r>
              <a:rPr lang="en-US" sz="3400" smtClean="0"/>
              <a:t>Esophagogastroduodenoscopy (EGD)</a:t>
            </a:r>
          </a:p>
          <a:p>
            <a:pPr marL="742950" lvl="1" indent="-285750" eaLnBrk="1" hangingPunct="1"/>
            <a:r>
              <a:rPr lang="en-US" sz="3400" smtClean="0"/>
              <a:t>Barium Enema</a:t>
            </a:r>
          </a:p>
          <a:p>
            <a:pPr marL="742950" lvl="1" indent="-285750" eaLnBrk="1" hangingPunct="1"/>
            <a:r>
              <a:rPr lang="en-US" sz="3400" smtClean="0"/>
              <a:t>Barium Meal</a:t>
            </a:r>
          </a:p>
          <a:p>
            <a:pPr marL="742950" lvl="1" indent="-285750" eaLnBrk="1" hangingPunct="1"/>
            <a:r>
              <a:rPr lang="en-US" sz="3400" smtClean="0"/>
              <a:t>Cystoscopy </a:t>
            </a:r>
          </a:p>
        </p:txBody>
      </p:sp>
    </p:spTree>
    <p:extLst>
      <p:ext uri="{BB962C8B-B14F-4D97-AF65-F5344CB8AC3E}">
        <p14:creationId xmlns:p14="http://schemas.microsoft.com/office/powerpoint/2010/main" val="3728663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r>
              <a:rPr lang="en-US" sz="3800" smtClean="0"/>
              <a:t>Colonoscopy</a:t>
            </a:r>
            <a:br>
              <a:rPr lang="en-US" sz="3800" smtClean="0"/>
            </a:br>
            <a:endParaRPr lang="en-US" sz="3800" i="1" smtClean="0"/>
          </a:p>
        </p:txBody>
      </p:sp>
      <p:sp>
        <p:nvSpPr>
          <p:cNvPr id="5123" name="Rectangle 3"/>
          <p:cNvSpPr>
            <a:spLocks noGrp="1" noChangeArrowheads="1"/>
          </p:cNvSpPr>
          <p:nvPr>
            <p:ph type="body" idx="1"/>
          </p:nvPr>
        </p:nvSpPr>
        <p:spPr/>
        <p:txBody>
          <a:bodyPr/>
          <a:lstStyle/>
          <a:p>
            <a:pPr eaLnBrk="1" hangingPunct="1"/>
            <a:r>
              <a:rPr lang="en-US" smtClean="0"/>
              <a:t>Flexible fiberoptic endoscope passed through the rectum and advanced to visualize the large intestine;</a:t>
            </a:r>
          </a:p>
          <a:p>
            <a:pPr eaLnBrk="1" hangingPunct="1"/>
            <a:r>
              <a:rPr lang="en-US" smtClean="0"/>
              <a:t>any abnormalities can be photographed and biopsied; </a:t>
            </a:r>
          </a:p>
          <a:p>
            <a:pPr eaLnBrk="1" hangingPunct="1"/>
            <a:r>
              <a:rPr lang="en-US" smtClean="0"/>
              <a:t>Polyps can be removed and bleeding areas may be cauterized</a:t>
            </a:r>
          </a:p>
          <a:p>
            <a:pPr eaLnBrk="1" hangingPunct="1"/>
            <a:r>
              <a:rPr lang="en-US" smtClean="0"/>
              <a:t>Invasive</a:t>
            </a:r>
          </a:p>
        </p:txBody>
      </p:sp>
    </p:spTree>
    <p:extLst>
      <p:ext uri="{BB962C8B-B14F-4D97-AF65-F5344CB8AC3E}">
        <p14:creationId xmlns:p14="http://schemas.microsoft.com/office/powerpoint/2010/main" val="4267904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Colonoscopy</a:t>
            </a:r>
            <a:r>
              <a:rPr lang="en-US" b="1" smtClean="0"/>
              <a:t> :</a:t>
            </a:r>
            <a:r>
              <a:rPr lang="en-US" smtClean="0"/>
              <a:t>Indications</a:t>
            </a:r>
          </a:p>
        </p:txBody>
      </p:sp>
      <p:sp>
        <p:nvSpPr>
          <p:cNvPr id="6147" name="Rectangle 3"/>
          <p:cNvSpPr>
            <a:spLocks noGrp="1" noChangeArrowheads="1"/>
          </p:cNvSpPr>
          <p:nvPr>
            <p:ph type="body" idx="1"/>
          </p:nvPr>
        </p:nvSpPr>
        <p:spPr/>
        <p:txBody>
          <a:bodyPr/>
          <a:lstStyle/>
          <a:p>
            <a:pPr eaLnBrk="1" hangingPunct="1"/>
            <a:r>
              <a:rPr lang="en-US" smtClean="0"/>
              <a:t>Helps to diagnose </a:t>
            </a:r>
          </a:p>
          <a:p>
            <a:pPr marL="742950" lvl="1" indent="-285750" eaLnBrk="1" hangingPunct="1"/>
            <a:r>
              <a:rPr lang="en-US" smtClean="0"/>
              <a:t>bleeding, </a:t>
            </a:r>
          </a:p>
          <a:p>
            <a:pPr marL="742950" lvl="1" indent="-285750" eaLnBrk="1" hangingPunct="1"/>
            <a:r>
              <a:rPr lang="en-US" smtClean="0"/>
              <a:t>diverticulosis, </a:t>
            </a:r>
            <a:r>
              <a:rPr lang="en-US" sz="2200" smtClean="0"/>
              <a:t>pauches or plugs in colon</a:t>
            </a:r>
            <a:r>
              <a:rPr lang="en-US" smtClean="0"/>
              <a:t> </a:t>
            </a:r>
          </a:p>
          <a:p>
            <a:pPr marL="742950" lvl="1" indent="-285750" eaLnBrk="1" hangingPunct="1"/>
            <a:r>
              <a:rPr lang="en-US" smtClean="0"/>
              <a:t>polyps, </a:t>
            </a:r>
          </a:p>
          <a:p>
            <a:pPr marL="742950" lvl="1" indent="-285750" eaLnBrk="1" hangingPunct="1"/>
            <a:r>
              <a:rPr lang="en-US" smtClean="0"/>
              <a:t>stricture, </a:t>
            </a:r>
            <a:r>
              <a:rPr lang="en-US" sz="2200" smtClean="0"/>
              <a:t>narrowing</a:t>
            </a:r>
          </a:p>
          <a:p>
            <a:pPr marL="742950" lvl="1" indent="-285750" eaLnBrk="1" hangingPunct="1"/>
            <a:r>
              <a:rPr lang="en-US" smtClean="0"/>
              <a:t>tumor, </a:t>
            </a:r>
          </a:p>
          <a:p>
            <a:pPr marL="742950" lvl="1" indent="-285750" eaLnBrk="1" hangingPunct="1"/>
            <a:r>
              <a:rPr lang="en-US" smtClean="0"/>
              <a:t>Inflammatory bowel disease</a:t>
            </a:r>
          </a:p>
          <a:p>
            <a:pPr marL="742950" lvl="1" indent="-285750" eaLnBrk="1" hangingPunct="1"/>
            <a:r>
              <a:rPr lang="en-US" smtClean="0"/>
              <a:t>ulcerative colitis</a:t>
            </a:r>
          </a:p>
        </p:txBody>
      </p:sp>
    </p:spTree>
    <p:extLst>
      <p:ext uri="{BB962C8B-B14F-4D97-AF65-F5344CB8AC3E}">
        <p14:creationId xmlns:p14="http://schemas.microsoft.com/office/powerpoint/2010/main" val="19337004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Colonoscopy</a:t>
            </a:r>
          </a:p>
        </p:txBody>
      </p:sp>
      <p:sp>
        <p:nvSpPr>
          <p:cNvPr id="7171" name="Rectangle 3"/>
          <p:cNvSpPr>
            <a:spLocks noGrp="1" noChangeArrowheads="1"/>
          </p:cNvSpPr>
          <p:nvPr>
            <p:ph type="body" idx="1"/>
          </p:nvPr>
        </p:nvSpPr>
        <p:spPr/>
        <p:txBody>
          <a:bodyPr>
            <a:normAutofit lnSpcReduction="10000"/>
          </a:bodyPr>
          <a:lstStyle/>
          <a:p>
            <a:pPr eaLnBrk="1" hangingPunct="1"/>
            <a:r>
              <a:rPr lang="en-US" smtClean="0"/>
              <a:t>Preparations; liquid diet 24 hrs before procedure, oral liquid preparation for cleaning bowel given the evening before examination. Then NPO. </a:t>
            </a:r>
          </a:p>
          <a:p>
            <a:pPr eaLnBrk="1" hangingPunct="1"/>
            <a:r>
              <a:rPr lang="en-US" smtClean="0"/>
              <a:t>Procedure; patient is placed in left side with knees drawn up while endoscope is passed through the bowel</a:t>
            </a:r>
          </a:p>
          <a:p>
            <a:pPr eaLnBrk="1" hangingPunct="1"/>
            <a:r>
              <a:rPr lang="en-US" smtClean="0"/>
              <a:t>Follow up care; V/S, assess signs for perforation</a:t>
            </a:r>
          </a:p>
          <a:p>
            <a:pPr eaLnBrk="1" hangingPunct="1"/>
            <a:endParaRPr lang="en-US" smtClean="0"/>
          </a:p>
        </p:txBody>
      </p:sp>
    </p:spTree>
    <p:extLst>
      <p:ext uri="{BB962C8B-B14F-4D97-AF65-F5344CB8AC3E}">
        <p14:creationId xmlns:p14="http://schemas.microsoft.com/office/powerpoint/2010/main" val="26797149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Proctoscopy (anoscopy)</a:t>
            </a:r>
          </a:p>
        </p:txBody>
      </p:sp>
      <p:sp>
        <p:nvSpPr>
          <p:cNvPr id="8195" name="Rectangle 3"/>
          <p:cNvSpPr>
            <a:spLocks noGrp="1" noChangeArrowheads="1"/>
          </p:cNvSpPr>
          <p:nvPr>
            <p:ph type="body" idx="1"/>
          </p:nvPr>
        </p:nvSpPr>
        <p:spPr/>
        <p:txBody>
          <a:bodyPr>
            <a:normAutofit lnSpcReduction="10000"/>
          </a:bodyPr>
          <a:lstStyle/>
          <a:p>
            <a:pPr eaLnBrk="1" hangingPunct="1">
              <a:lnSpc>
                <a:spcPct val="90000"/>
              </a:lnSpc>
            </a:pPr>
            <a:r>
              <a:rPr lang="en-US" smtClean="0"/>
              <a:t>Rigid scope passed through the rectum to visualize the mucosal surface of the anus and rectum</a:t>
            </a:r>
          </a:p>
          <a:p>
            <a:pPr eaLnBrk="1" hangingPunct="1">
              <a:lnSpc>
                <a:spcPct val="90000"/>
              </a:lnSpc>
            </a:pPr>
            <a:r>
              <a:rPr lang="en-US" smtClean="0"/>
              <a:t>Helps to diagnose polyps, bleeding, tumors, and other defects</a:t>
            </a:r>
          </a:p>
          <a:p>
            <a:pPr eaLnBrk="1" hangingPunct="1">
              <a:lnSpc>
                <a:spcPct val="90000"/>
              </a:lnSpc>
            </a:pPr>
            <a:r>
              <a:rPr lang="en-US" smtClean="0"/>
              <a:t>Invasive</a:t>
            </a:r>
          </a:p>
          <a:p>
            <a:pPr eaLnBrk="1" hangingPunct="1">
              <a:lnSpc>
                <a:spcPct val="90000"/>
              </a:lnSpc>
            </a:pPr>
            <a:r>
              <a:rPr lang="en-US" smtClean="0"/>
              <a:t>Preparations: None</a:t>
            </a:r>
          </a:p>
          <a:p>
            <a:pPr eaLnBrk="1" hangingPunct="1">
              <a:lnSpc>
                <a:spcPct val="90000"/>
              </a:lnSpc>
            </a:pPr>
            <a:r>
              <a:rPr lang="en-US" smtClean="0"/>
              <a:t>Follow up care; observe for signs of perforation, sitz baths may be ordered to relieve discomfort</a:t>
            </a:r>
          </a:p>
          <a:p>
            <a:pPr eaLnBrk="1" hangingPunct="1">
              <a:lnSpc>
                <a:spcPct val="90000"/>
              </a:lnSpc>
            </a:pPr>
            <a:endParaRPr lang="en-US" smtClean="0"/>
          </a:p>
          <a:p>
            <a:pPr eaLnBrk="1" hangingPunct="1">
              <a:lnSpc>
                <a:spcPct val="90000"/>
              </a:lnSpc>
            </a:pPr>
            <a:endParaRPr lang="en-US" smtClean="0"/>
          </a:p>
        </p:txBody>
      </p:sp>
    </p:spTree>
    <p:extLst>
      <p:ext uri="{BB962C8B-B14F-4D97-AF65-F5344CB8AC3E}">
        <p14:creationId xmlns:p14="http://schemas.microsoft.com/office/powerpoint/2010/main" val="1916397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UNF2876-010-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216025"/>
            <a:ext cx="4127500" cy="4498975"/>
          </a:xfrm>
          <a:prstGeom prst="rect">
            <a:avLst/>
          </a:prstGeom>
          <a:noFill/>
          <a:extLst>
            <a:ext uri="{909E8E84-426E-40DD-AFC4-6F175D3DCCD1}">
              <a14:hiddenFill xmlns:a14="http://schemas.microsoft.com/office/drawing/2010/main">
                <a:solidFill>
                  <a:srgbClr val="FFFFFF"/>
                </a:solidFill>
              </a14:hiddenFill>
            </a:ext>
          </a:extLst>
        </p:spPr>
      </p:pic>
      <p:pic>
        <p:nvPicPr>
          <p:cNvPr id="46085" name="Picture 5" descr="UNF2876-010-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216025"/>
            <a:ext cx="4127500" cy="4505325"/>
          </a:xfrm>
          <a:prstGeom prst="rect">
            <a:avLst/>
          </a:prstGeom>
          <a:noFill/>
          <a:extLst>
            <a:ext uri="{909E8E84-426E-40DD-AFC4-6F175D3DCCD1}">
              <a14:hiddenFill xmlns:a14="http://schemas.microsoft.com/office/drawing/2010/main">
                <a:solidFill>
                  <a:srgbClr val="FFFFFF"/>
                </a:solidFill>
              </a14:hiddenFill>
            </a:ext>
          </a:extLst>
        </p:spPr>
      </p:pic>
      <p:sp>
        <p:nvSpPr>
          <p:cNvPr id="46082" name="Rectangle 2"/>
          <p:cNvSpPr>
            <a:spLocks noGrp="1" noChangeArrowheads="1"/>
          </p:cNvSpPr>
          <p:nvPr>
            <p:ph type="title"/>
          </p:nvPr>
        </p:nvSpPr>
        <p:spPr>
          <a:xfrm>
            <a:off x="430213" y="1616075"/>
            <a:ext cx="8524875" cy="384175"/>
          </a:xfrm>
        </p:spPr>
        <p:txBody>
          <a:bodyPr>
            <a:normAutofit fontScale="90000"/>
          </a:bodyPr>
          <a:lstStyle/>
          <a:p>
            <a:r>
              <a:rPr lang="en-US"/>
              <a:t>Anatomy of Abdomen</a:t>
            </a:r>
          </a:p>
        </p:txBody>
      </p:sp>
      <p:sp>
        <p:nvSpPr>
          <p:cNvPr id="46086" name="Rectangle 6"/>
          <p:cNvSpPr>
            <a:spLocks noChangeArrowheads="1"/>
          </p:cNvSpPr>
          <p:nvPr/>
        </p:nvSpPr>
        <p:spPr bwMode="auto">
          <a:xfrm>
            <a:off x="927100" y="5943600"/>
            <a:ext cx="2482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Dividing the Abdomen </a:t>
            </a:r>
            <a:br>
              <a:rPr lang="en-US"/>
            </a:br>
            <a:r>
              <a:rPr lang="en-US"/>
              <a:t>into Four Quadrants</a:t>
            </a:r>
          </a:p>
        </p:txBody>
      </p:sp>
      <p:sp>
        <p:nvSpPr>
          <p:cNvPr id="46087" name="Rectangle 7"/>
          <p:cNvSpPr>
            <a:spLocks noChangeArrowheads="1"/>
          </p:cNvSpPr>
          <p:nvPr/>
        </p:nvSpPr>
        <p:spPr bwMode="auto">
          <a:xfrm>
            <a:off x="5610225" y="5943600"/>
            <a:ext cx="2482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Dividing the Abdomen </a:t>
            </a:r>
            <a:br>
              <a:rPr lang="en-US"/>
            </a:br>
            <a:r>
              <a:rPr lang="en-US"/>
              <a:t>into Nine Sections</a:t>
            </a:r>
          </a:p>
        </p:txBody>
      </p:sp>
    </p:spTree>
    <p:extLst>
      <p:ext uri="{BB962C8B-B14F-4D97-AF65-F5344CB8AC3E}">
        <p14:creationId xmlns:p14="http://schemas.microsoft.com/office/powerpoint/2010/main" val="771906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Sigmoidoscopy</a:t>
            </a:r>
          </a:p>
        </p:txBody>
      </p:sp>
      <p:sp>
        <p:nvSpPr>
          <p:cNvPr id="9219" name="Rectangle 3"/>
          <p:cNvSpPr>
            <a:spLocks noGrp="1" noChangeArrowheads="1"/>
          </p:cNvSpPr>
          <p:nvPr>
            <p:ph type="body" idx="1"/>
          </p:nvPr>
        </p:nvSpPr>
        <p:spPr/>
        <p:txBody>
          <a:bodyPr/>
          <a:lstStyle/>
          <a:p>
            <a:pPr eaLnBrk="1" hangingPunct="1">
              <a:lnSpc>
                <a:spcPct val="90000"/>
              </a:lnSpc>
            </a:pPr>
            <a:r>
              <a:rPr lang="en-US" sz="2600" smtClean="0"/>
              <a:t>Flexible fiberoptic endoscope passed through the rectum and advanced to visualize the rectum, sigmoid colon, and proximal colon; any lesions can be biopsied</a:t>
            </a:r>
          </a:p>
          <a:p>
            <a:pPr eaLnBrk="1" hangingPunct="1">
              <a:lnSpc>
                <a:spcPct val="90000"/>
              </a:lnSpc>
            </a:pPr>
            <a:r>
              <a:rPr lang="en-US" sz="2600" smtClean="0"/>
              <a:t>Helps to diagnose tumors, polyps, diverticula, or bleeding</a:t>
            </a:r>
          </a:p>
          <a:p>
            <a:pPr eaLnBrk="1" hangingPunct="1">
              <a:lnSpc>
                <a:spcPct val="90000"/>
              </a:lnSpc>
            </a:pPr>
            <a:r>
              <a:rPr lang="en-GB" sz="2600" smtClean="0"/>
              <a:t>invasive</a:t>
            </a:r>
            <a:endParaRPr lang="en-US" sz="2600" smtClean="0"/>
          </a:p>
          <a:p>
            <a:pPr eaLnBrk="1" hangingPunct="1">
              <a:lnSpc>
                <a:spcPct val="90000"/>
              </a:lnSpc>
            </a:pPr>
            <a:r>
              <a:rPr lang="en-US" sz="2600" smtClean="0"/>
              <a:t>Preparation; liquid diet 24hrs before examination, cleaning enema the morning of the procedure</a:t>
            </a:r>
          </a:p>
          <a:p>
            <a:pPr eaLnBrk="1" hangingPunct="1">
              <a:lnSpc>
                <a:spcPct val="90000"/>
              </a:lnSpc>
            </a:pPr>
            <a:r>
              <a:rPr lang="en-US" sz="2600" smtClean="0"/>
              <a:t>Follow up care; observe for signs of perforation, sitz baths may be ordered to relieve discomfort</a:t>
            </a:r>
          </a:p>
          <a:p>
            <a:pPr eaLnBrk="1" hangingPunct="1">
              <a:lnSpc>
                <a:spcPct val="90000"/>
              </a:lnSpc>
            </a:pPr>
            <a:endParaRPr lang="en-US" sz="2600" smtClean="0"/>
          </a:p>
        </p:txBody>
      </p:sp>
    </p:spTree>
    <p:extLst>
      <p:ext uri="{BB962C8B-B14F-4D97-AF65-F5344CB8AC3E}">
        <p14:creationId xmlns:p14="http://schemas.microsoft.com/office/powerpoint/2010/main" val="40802395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sz="3800" smtClean="0"/>
              <a:t>Percutaneous transhepatic cholangiography (PTC)</a:t>
            </a:r>
          </a:p>
        </p:txBody>
      </p:sp>
      <p:sp>
        <p:nvSpPr>
          <p:cNvPr id="10243" name="Rectangle 3"/>
          <p:cNvSpPr>
            <a:spLocks noGrp="1" noChangeArrowheads="1"/>
          </p:cNvSpPr>
          <p:nvPr>
            <p:ph type="body" idx="1"/>
          </p:nvPr>
        </p:nvSpPr>
        <p:spPr>
          <a:xfrm>
            <a:off x="457200" y="1600200"/>
            <a:ext cx="8686800" cy="4530725"/>
          </a:xfrm>
        </p:spPr>
        <p:txBody>
          <a:bodyPr>
            <a:normAutofit fontScale="92500" lnSpcReduction="10000"/>
          </a:bodyPr>
          <a:lstStyle/>
          <a:p>
            <a:pPr eaLnBrk="1" hangingPunct="1">
              <a:lnSpc>
                <a:spcPct val="90000"/>
              </a:lnSpc>
            </a:pPr>
            <a:r>
              <a:rPr lang="en-US" smtClean="0"/>
              <a:t>A procedure of x-ray to visualize the hepatic , common bile ducts, cystic duct and gall bladder. </a:t>
            </a:r>
          </a:p>
          <a:p>
            <a:pPr eaLnBrk="1" hangingPunct="1">
              <a:lnSpc>
                <a:spcPct val="90000"/>
              </a:lnSpc>
            </a:pPr>
            <a:r>
              <a:rPr lang="en-US" smtClean="0"/>
              <a:t>This procedure is done under local anesthesia by a radiologist. </a:t>
            </a:r>
          </a:p>
          <a:p>
            <a:pPr eaLnBrk="1" hangingPunct="1">
              <a:lnSpc>
                <a:spcPct val="90000"/>
              </a:lnSpc>
            </a:pPr>
            <a:r>
              <a:rPr lang="en-US" smtClean="0"/>
              <a:t>During the exam, a thin needle is inserted through the skin (percutaneous) and through the liver (transhepatic) into biliary system.</a:t>
            </a:r>
          </a:p>
          <a:p>
            <a:pPr eaLnBrk="1" hangingPunct="1">
              <a:lnSpc>
                <a:spcPct val="90000"/>
              </a:lnSpc>
            </a:pPr>
            <a:r>
              <a:rPr lang="en-US" smtClean="0"/>
              <a:t> Then contrast media is injected, and the biliary  system is outlined - imaging is performed fluoroscopy with selected images hard copied.</a:t>
            </a:r>
            <a:br>
              <a:rPr lang="en-US" smtClean="0"/>
            </a:br>
            <a:endParaRPr lang="en-US" smtClean="0"/>
          </a:p>
        </p:txBody>
      </p:sp>
    </p:spTree>
    <p:extLst>
      <p:ext uri="{BB962C8B-B14F-4D97-AF65-F5344CB8AC3E}">
        <p14:creationId xmlns:p14="http://schemas.microsoft.com/office/powerpoint/2010/main" val="33677709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sz="3800" smtClean="0"/>
              <a:t>Percutaneous transhepatic</a:t>
            </a:r>
            <a:br>
              <a:rPr lang="en-US" sz="3800" smtClean="0"/>
            </a:br>
            <a:r>
              <a:rPr lang="en-US" sz="3800" smtClean="0"/>
              <a:t>cholangiography (PTC)</a:t>
            </a:r>
          </a:p>
        </p:txBody>
      </p:sp>
      <p:sp>
        <p:nvSpPr>
          <p:cNvPr id="11267" name="Rectangle 3"/>
          <p:cNvSpPr>
            <a:spLocks noGrp="1" noChangeArrowheads="1"/>
          </p:cNvSpPr>
          <p:nvPr>
            <p:ph type="body" idx="1"/>
          </p:nvPr>
        </p:nvSpPr>
        <p:spPr>
          <a:xfrm>
            <a:off x="457200" y="1143000"/>
            <a:ext cx="8229600" cy="4759325"/>
          </a:xfrm>
        </p:spPr>
        <p:txBody>
          <a:bodyPr/>
          <a:lstStyle/>
          <a:p>
            <a:pPr eaLnBrk="1" hangingPunct="1">
              <a:lnSpc>
                <a:spcPct val="90000"/>
              </a:lnSpc>
            </a:pPr>
            <a:endParaRPr lang="en-US" sz="2600" smtClean="0"/>
          </a:p>
          <a:p>
            <a:pPr eaLnBrk="1" hangingPunct="1">
              <a:lnSpc>
                <a:spcPct val="90000"/>
              </a:lnSpc>
            </a:pPr>
            <a:r>
              <a:rPr lang="en-US" sz="2800" smtClean="0"/>
              <a:t>Helps to distinguish obstructive jaundice caused by liver disease from jaundice caused by biliary obstruction (e.g., from a tumor, common bile duct injury, stones within the bile ducts)</a:t>
            </a:r>
          </a:p>
          <a:p>
            <a:pPr eaLnBrk="1" hangingPunct="1">
              <a:lnSpc>
                <a:spcPct val="90000"/>
              </a:lnSpc>
            </a:pPr>
            <a:r>
              <a:rPr lang="en-US" sz="2800" smtClean="0"/>
              <a:t>Invasive</a:t>
            </a:r>
          </a:p>
          <a:p>
            <a:pPr eaLnBrk="1" hangingPunct="1">
              <a:lnSpc>
                <a:spcPct val="90000"/>
              </a:lnSpc>
            </a:pPr>
            <a:r>
              <a:rPr lang="en-GB" sz="2800" smtClean="0"/>
              <a:t>Preparation: NPO, </a:t>
            </a:r>
            <a:r>
              <a:rPr lang="en-US" sz="2800" smtClean="0"/>
              <a:t>Hx of allergy to iodine or sea food, coagulation studies, PT, PTT</a:t>
            </a:r>
          </a:p>
          <a:p>
            <a:pPr eaLnBrk="1" hangingPunct="1">
              <a:lnSpc>
                <a:spcPct val="90000"/>
              </a:lnSpc>
            </a:pPr>
            <a:r>
              <a:rPr lang="en-US" sz="2800" smtClean="0"/>
              <a:t>Follow up care; bed rest 8 hrs, assess the patient for abdominal distention. insertion site for bleeding &amp; swelling , V/S, infection </a:t>
            </a:r>
          </a:p>
        </p:txBody>
      </p:sp>
    </p:spTree>
    <p:extLst>
      <p:ext uri="{BB962C8B-B14F-4D97-AF65-F5344CB8AC3E}">
        <p14:creationId xmlns:p14="http://schemas.microsoft.com/office/powerpoint/2010/main" val="5730189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en-US" sz="3800" smtClean="0"/>
              <a:t>Esophagogastroduodenoscopy (EGD)</a:t>
            </a:r>
            <a:br>
              <a:rPr lang="en-US" sz="3800" smtClean="0"/>
            </a:br>
            <a:endParaRPr lang="en-US" sz="3800" smtClean="0"/>
          </a:p>
        </p:txBody>
      </p:sp>
      <p:sp>
        <p:nvSpPr>
          <p:cNvPr id="12291" name="Rectangle 3"/>
          <p:cNvSpPr>
            <a:spLocks noGrp="1" noChangeArrowheads="1"/>
          </p:cNvSpPr>
          <p:nvPr>
            <p:ph type="body" idx="1"/>
          </p:nvPr>
        </p:nvSpPr>
        <p:spPr>
          <a:xfrm>
            <a:off x="457200" y="1066800"/>
            <a:ext cx="8229600" cy="4530725"/>
          </a:xfrm>
        </p:spPr>
        <p:txBody>
          <a:bodyPr>
            <a:normAutofit lnSpcReduction="10000"/>
          </a:bodyPr>
          <a:lstStyle/>
          <a:p>
            <a:pPr eaLnBrk="1" hangingPunct="1">
              <a:lnSpc>
                <a:spcPct val="80000"/>
              </a:lnSpc>
            </a:pPr>
            <a:r>
              <a:rPr lang="en-US" sz="2800" smtClean="0"/>
              <a:t>Endoscope passed through the mouth and advanced to visualize the esophagus, stomach, and duodenum;</a:t>
            </a:r>
          </a:p>
          <a:p>
            <a:pPr eaLnBrk="1" hangingPunct="1">
              <a:lnSpc>
                <a:spcPct val="80000"/>
              </a:lnSpc>
            </a:pPr>
            <a:r>
              <a:rPr lang="en-US" sz="2800" smtClean="0"/>
              <a:t>any abnormalities can be photographed and biopsied; bleeding areas may be cauterized</a:t>
            </a:r>
          </a:p>
          <a:p>
            <a:pPr eaLnBrk="1" hangingPunct="1">
              <a:lnSpc>
                <a:spcPct val="80000"/>
              </a:lnSpc>
            </a:pPr>
            <a:r>
              <a:rPr lang="en-US" sz="2800" smtClean="0"/>
              <a:t>Helps to diagnose acute or chronic upper GI bleeding, esophageal or gastric varices, polyps, tumors, ulcers, esophagitis, gastritis, esophageal stenosis, and gastroesophageal reflux</a:t>
            </a:r>
          </a:p>
          <a:p>
            <a:pPr eaLnBrk="1" hangingPunct="1">
              <a:lnSpc>
                <a:spcPct val="80000"/>
              </a:lnSpc>
            </a:pPr>
            <a:r>
              <a:rPr lang="en-GB" sz="2800" smtClean="0"/>
              <a:t>Invasive</a:t>
            </a:r>
          </a:p>
          <a:p>
            <a:pPr eaLnBrk="1" hangingPunct="1">
              <a:lnSpc>
                <a:spcPct val="80000"/>
              </a:lnSpc>
            </a:pPr>
            <a:r>
              <a:rPr lang="en-GB" sz="2800" smtClean="0"/>
              <a:t>Preparation :NPO</a:t>
            </a:r>
          </a:p>
          <a:p>
            <a:pPr eaLnBrk="1" hangingPunct="1">
              <a:lnSpc>
                <a:spcPct val="80000"/>
              </a:lnSpc>
            </a:pPr>
            <a:r>
              <a:rPr lang="en-US" sz="2800" smtClean="0"/>
              <a:t>Follow up care; V/S, NPO 2-4 until gag reflex returns, assess signs of perforation</a:t>
            </a:r>
          </a:p>
        </p:txBody>
      </p:sp>
    </p:spTree>
    <p:extLst>
      <p:ext uri="{BB962C8B-B14F-4D97-AF65-F5344CB8AC3E}">
        <p14:creationId xmlns:p14="http://schemas.microsoft.com/office/powerpoint/2010/main" val="15775941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en-US" sz="3800" smtClean="0"/>
              <a:t>Barium Enema</a:t>
            </a:r>
            <a:br>
              <a:rPr lang="en-US" sz="3800" smtClean="0"/>
            </a:br>
            <a:endParaRPr lang="en-US" sz="3800" smtClean="0"/>
          </a:p>
        </p:txBody>
      </p:sp>
      <p:sp>
        <p:nvSpPr>
          <p:cNvPr id="13315" name="Rectangle 3"/>
          <p:cNvSpPr>
            <a:spLocks noGrp="1" noChangeArrowheads="1"/>
          </p:cNvSpPr>
          <p:nvPr>
            <p:ph type="body" idx="1"/>
          </p:nvPr>
        </p:nvSpPr>
        <p:spPr>
          <a:xfrm>
            <a:off x="457200" y="1143000"/>
            <a:ext cx="8229600" cy="4987925"/>
          </a:xfrm>
        </p:spPr>
        <p:txBody>
          <a:bodyPr/>
          <a:lstStyle/>
          <a:p>
            <a:pPr eaLnBrk="1" hangingPunct="1">
              <a:lnSpc>
                <a:spcPct val="90000"/>
              </a:lnSpc>
            </a:pPr>
            <a:r>
              <a:rPr lang="en-US" sz="2800" smtClean="0"/>
              <a:t>Radiology test used to visualize the colon; barium enhances image, Aids in diagnosis of polyps, tumors, fistulas, obstruction, diverticula, and stenosis</a:t>
            </a:r>
          </a:p>
          <a:p>
            <a:pPr eaLnBrk="1" hangingPunct="1">
              <a:lnSpc>
                <a:spcPct val="90000"/>
              </a:lnSpc>
            </a:pPr>
            <a:r>
              <a:rPr lang="en-US" sz="2800" smtClean="0"/>
              <a:t>Noninvasive</a:t>
            </a:r>
          </a:p>
          <a:p>
            <a:pPr eaLnBrk="1" hangingPunct="1">
              <a:lnSpc>
                <a:spcPct val="90000"/>
              </a:lnSpc>
            </a:pPr>
            <a:r>
              <a:rPr lang="en-US" sz="2800" smtClean="0"/>
              <a:t>Preparations; pt placed in low residue diet 2 days before procedure, must have clear fluid the evening before examination &amp; NPO also pt should take laxatives to clean bowel the evening before examination</a:t>
            </a:r>
          </a:p>
          <a:p>
            <a:pPr eaLnBrk="1" hangingPunct="1">
              <a:lnSpc>
                <a:spcPct val="90000"/>
              </a:lnSpc>
            </a:pPr>
            <a:r>
              <a:rPr lang="en-US" sz="2800" smtClean="0"/>
              <a:t>Follow up care; mild laxative or cleaning enema, assess stool, drink plenty of water.</a:t>
            </a:r>
          </a:p>
          <a:p>
            <a:pPr eaLnBrk="1" hangingPunct="1">
              <a:lnSpc>
                <a:spcPct val="90000"/>
              </a:lnSpc>
            </a:pPr>
            <a:endParaRPr lang="en-US" sz="2800" smtClean="0"/>
          </a:p>
        </p:txBody>
      </p:sp>
    </p:spTree>
    <p:extLst>
      <p:ext uri="{BB962C8B-B14F-4D97-AF65-F5344CB8AC3E}">
        <p14:creationId xmlns:p14="http://schemas.microsoft.com/office/powerpoint/2010/main" val="11589828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en-US" sz="3800" smtClean="0"/>
              <a:t>Upper gastrointestinal (GI)</a:t>
            </a:r>
            <a:br>
              <a:rPr lang="en-US" sz="3800" smtClean="0"/>
            </a:br>
            <a:r>
              <a:rPr lang="en-US" sz="3800" smtClean="0"/>
              <a:t>series (barium swallow)</a:t>
            </a:r>
          </a:p>
        </p:txBody>
      </p:sp>
      <p:sp>
        <p:nvSpPr>
          <p:cNvPr id="14339" name="Rectangle 3"/>
          <p:cNvSpPr>
            <a:spLocks noGrp="1" noChangeArrowheads="1"/>
          </p:cNvSpPr>
          <p:nvPr>
            <p:ph type="body" idx="1"/>
          </p:nvPr>
        </p:nvSpPr>
        <p:spPr>
          <a:xfrm>
            <a:off x="457200" y="1524000"/>
            <a:ext cx="8229600" cy="4530725"/>
          </a:xfrm>
        </p:spPr>
        <p:txBody>
          <a:bodyPr/>
          <a:lstStyle/>
          <a:p>
            <a:pPr eaLnBrk="1" hangingPunct="1">
              <a:lnSpc>
                <a:spcPct val="90000"/>
              </a:lnSpc>
            </a:pPr>
            <a:r>
              <a:rPr lang="en-US" sz="2600" smtClean="0"/>
              <a:t>Radiology test used to visualize the esophagus, stomach, and duodenum.</a:t>
            </a:r>
          </a:p>
          <a:p>
            <a:pPr eaLnBrk="1" hangingPunct="1">
              <a:lnSpc>
                <a:spcPct val="90000"/>
              </a:lnSpc>
            </a:pPr>
            <a:r>
              <a:rPr lang="en-US" sz="2600" smtClean="0"/>
              <a:t>Aids in diagnosis of hiatal hernia, ulcers, tumors, foreign bodies, bowel obstruction</a:t>
            </a:r>
          </a:p>
          <a:p>
            <a:pPr eaLnBrk="1" hangingPunct="1">
              <a:lnSpc>
                <a:spcPct val="90000"/>
              </a:lnSpc>
            </a:pPr>
            <a:r>
              <a:rPr lang="en-US" sz="2600" smtClean="0"/>
              <a:t>Noninvasive</a:t>
            </a:r>
          </a:p>
          <a:p>
            <a:pPr eaLnBrk="1" hangingPunct="1">
              <a:lnSpc>
                <a:spcPct val="90000"/>
              </a:lnSpc>
            </a:pPr>
            <a:r>
              <a:rPr lang="en-US" sz="2600" smtClean="0"/>
              <a:t>The test done with pt in upright position, pt swallow barium sulfate mixture &amp; fluoroscopy is used to follow the passage of the barium down the esophagus</a:t>
            </a:r>
          </a:p>
          <a:p>
            <a:pPr eaLnBrk="1" hangingPunct="1">
              <a:lnSpc>
                <a:spcPct val="90000"/>
              </a:lnSpc>
            </a:pPr>
            <a:r>
              <a:rPr lang="en-US" sz="2600" smtClean="0"/>
              <a:t>Follow up care; assess abdomen distention &amp; bowel sounds, give laxative, assess stool to ensure all barium is expelled.</a:t>
            </a:r>
          </a:p>
        </p:txBody>
      </p:sp>
    </p:spTree>
    <p:extLst>
      <p:ext uri="{BB962C8B-B14F-4D97-AF65-F5344CB8AC3E}">
        <p14:creationId xmlns:p14="http://schemas.microsoft.com/office/powerpoint/2010/main" val="39411294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28600"/>
            <a:ext cx="8229600" cy="838200"/>
          </a:xfrm>
        </p:spPr>
        <p:txBody>
          <a:bodyPr/>
          <a:lstStyle/>
          <a:p>
            <a:pPr eaLnBrk="1" hangingPunct="1"/>
            <a:r>
              <a:rPr lang="en-US" smtClean="0"/>
              <a:t>Cystoscopy</a:t>
            </a:r>
          </a:p>
        </p:txBody>
      </p:sp>
      <p:sp>
        <p:nvSpPr>
          <p:cNvPr id="15363" name="Content Placeholder 2"/>
          <p:cNvSpPr>
            <a:spLocks noGrp="1"/>
          </p:cNvSpPr>
          <p:nvPr>
            <p:ph idx="1"/>
          </p:nvPr>
        </p:nvSpPr>
        <p:spPr>
          <a:xfrm>
            <a:off x="0" y="1066800"/>
            <a:ext cx="9372600" cy="5368925"/>
          </a:xfrm>
        </p:spPr>
        <p:txBody>
          <a:bodyPr/>
          <a:lstStyle/>
          <a:p>
            <a:pPr eaLnBrk="1" hangingPunct="1"/>
            <a:r>
              <a:rPr lang="en-US" sz="2800" smtClean="0"/>
              <a:t>Is used to directly visualize the urethra and bladder.</a:t>
            </a:r>
          </a:p>
          <a:p>
            <a:pPr eaLnBrk="1" hangingPunct="1"/>
            <a:r>
              <a:rPr lang="en-US" sz="2800" smtClean="0"/>
              <a:t>The cystoscope, has a self contained optic lens system that provides a magnified, illuminated view of the bladder.</a:t>
            </a:r>
          </a:p>
          <a:p>
            <a:pPr eaLnBrk="1" hangingPunct="1"/>
            <a:r>
              <a:rPr lang="en-US" sz="2800" smtClean="0"/>
              <a:t>The cystoscope is manipulated to allow complete visualization of urethra, bladder, the ureteral orifice and prostatic urethra, in addition pelvis of kidney.</a:t>
            </a:r>
          </a:p>
          <a:p>
            <a:pPr eaLnBrk="1" hangingPunct="1"/>
            <a:r>
              <a:rPr lang="en-US" sz="2800" smtClean="0"/>
              <a:t>It also permits to obtain urine specimen from each kidney to evaluate its function.</a:t>
            </a:r>
          </a:p>
          <a:p>
            <a:pPr eaLnBrk="1" hangingPunct="1"/>
            <a:r>
              <a:rPr lang="en-US" sz="2800" smtClean="0"/>
              <a:t>Cup forceps can be inserted through cystoscope for biopsy.</a:t>
            </a:r>
          </a:p>
        </p:txBody>
      </p:sp>
    </p:spTree>
    <p:extLst>
      <p:ext uri="{BB962C8B-B14F-4D97-AF65-F5344CB8AC3E}">
        <p14:creationId xmlns:p14="http://schemas.microsoft.com/office/powerpoint/2010/main" val="16201843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Cystoscopy</a:t>
            </a:r>
          </a:p>
        </p:txBody>
      </p:sp>
      <p:sp>
        <p:nvSpPr>
          <p:cNvPr id="3" name="Content Placeholder 2"/>
          <p:cNvSpPr>
            <a:spLocks noGrp="1"/>
          </p:cNvSpPr>
          <p:nvPr>
            <p:ph idx="1"/>
          </p:nvPr>
        </p:nvSpPr>
        <p:spPr>
          <a:xfrm>
            <a:off x="457200" y="1219200"/>
            <a:ext cx="8229600" cy="4911725"/>
          </a:xfrm>
        </p:spPr>
        <p:txBody>
          <a:bodyPr/>
          <a:lstStyle/>
          <a:p>
            <a:pPr eaLnBrk="1" hangingPunct="1">
              <a:defRPr/>
            </a:pPr>
            <a:r>
              <a:rPr lang="en-US" dirty="0" smtClean="0"/>
              <a:t>Calculi can be removed from urethra, bladder, and ureter using cystoscopy.</a:t>
            </a:r>
          </a:p>
          <a:p>
            <a:pPr eaLnBrk="1" hangingPunct="1">
              <a:defRPr/>
            </a:pPr>
            <a:r>
              <a:rPr lang="en-US" dirty="0" smtClean="0"/>
              <a:t>Preparation; pre procedure</a:t>
            </a:r>
          </a:p>
          <a:p>
            <a:pPr marL="514350" indent="-514350" eaLnBrk="1" hangingPunct="1">
              <a:buFont typeface="+mj-lt"/>
              <a:buAutoNum type="arabicPeriod"/>
              <a:defRPr/>
            </a:pPr>
            <a:r>
              <a:rPr lang="en-US" dirty="0" smtClean="0"/>
              <a:t>Explain procedure and allay their fear</a:t>
            </a:r>
          </a:p>
          <a:p>
            <a:pPr marL="514350" indent="-514350" eaLnBrk="1" hangingPunct="1">
              <a:buFont typeface="+mj-lt"/>
              <a:buAutoNum type="arabicPeriod"/>
              <a:defRPr/>
            </a:pPr>
            <a:r>
              <a:rPr lang="en-US" dirty="0" smtClean="0"/>
              <a:t>If upper cystoscopy to performed; patient NPO for hours before procedure.</a:t>
            </a:r>
          </a:p>
          <a:p>
            <a:pPr eaLnBrk="1" hangingPunct="1">
              <a:defRPr/>
            </a:pPr>
            <a:r>
              <a:rPr lang="en-US" dirty="0" smtClean="0"/>
              <a:t>Post procedure; relief discomfort ( burning on voiding, blood in urine, urinary frequency from trauma to mucous membrane)</a:t>
            </a:r>
          </a:p>
          <a:p>
            <a:pPr marL="514350" indent="-514350" eaLnBrk="1" hangingPunct="1">
              <a:buFont typeface="+mj-lt"/>
              <a:buAutoNum type="arabicPeriod"/>
              <a:defRPr/>
            </a:pPr>
            <a:endParaRPr lang="en-US" dirty="0" smtClean="0"/>
          </a:p>
        </p:txBody>
      </p:sp>
    </p:spTree>
    <p:extLst>
      <p:ext uri="{BB962C8B-B14F-4D97-AF65-F5344CB8AC3E}">
        <p14:creationId xmlns:p14="http://schemas.microsoft.com/office/powerpoint/2010/main" val="3416139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Cystoscopy</a:t>
            </a:r>
          </a:p>
        </p:txBody>
      </p:sp>
      <p:sp>
        <p:nvSpPr>
          <p:cNvPr id="17411" name="Content Placeholder 2"/>
          <p:cNvSpPr>
            <a:spLocks noGrp="1"/>
          </p:cNvSpPr>
          <p:nvPr>
            <p:ph idx="1"/>
          </p:nvPr>
        </p:nvSpPr>
        <p:spPr>
          <a:xfrm>
            <a:off x="457200" y="1143000"/>
            <a:ext cx="8229600" cy="4987925"/>
          </a:xfrm>
        </p:spPr>
        <p:txBody>
          <a:bodyPr>
            <a:normAutofit lnSpcReduction="10000"/>
          </a:bodyPr>
          <a:lstStyle/>
          <a:p>
            <a:pPr marL="514350" indent="-514350" eaLnBrk="1" hangingPunct="1">
              <a:buFont typeface="Garamond" pitchFamily="18" charset="0"/>
              <a:buAutoNum type="arabicPeriod"/>
            </a:pPr>
            <a:r>
              <a:rPr lang="en-US" smtClean="0"/>
              <a:t>Moist heat to lower abdomen and sitz baths recommended.</a:t>
            </a:r>
          </a:p>
          <a:p>
            <a:pPr marL="514350" indent="-514350" eaLnBrk="1" hangingPunct="1">
              <a:buFont typeface="Garamond" pitchFamily="18" charset="0"/>
              <a:buAutoNum type="arabicPeriod"/>
            </a:pPr>
            <a:r>
              <a:rPr lang="en-US" smtClean="0"/>
              <a:t>A patient with obstructed pathology may experience urinary retention if the instrument used caused edema.</a:t>
            </a:r>
          </a:p>
          <a:p>
            <a:pPr marL="514350" indent="-514350" eaLnBrk="1" hangingPunct="1">
              <a:buFont typeface="Garamond" pitchFamily="18" charset="0"/>
              <a:buAutoNum type="arabicPeriod"/>
            </a:pPr>
            <a:r>
              <a:rPr lang="en-US" smtClean="0"/>
              <a:t>Warm sitz baths and antispasmoic medications used. In addition, intermittent catheterizations for few hours is used</a:t>
            </a:r>
          </a:p>
          <a:p>
            <a:pPr marL="514350" indent="-514350" eaLnBrk="1" hangingPunct="1">
              <a:buFont typeface="Garamond" pitchFamily="18" charset="0"/>
              <a:buAutoNum type="arabicPeriod"/>
            </a:pPr>
            <a:r>
              <a:rPr lang="en-US" smtClean="0"/>
              <a:t>Also patient is monitored for S&amp;S of obstruction.</a:t>
            </a:r>
          </a:p>
        </p:txBody>
      </p:sp>
    </p:spTree>
    <p:extLst>
      <p:ext uri="{BB962C8B-B14F-4D97-AF65-F5344CB8AC3E}">
        <p14:creationId xmlns:p14="http://schemas.microsoft.com/office/powerpoint/2010/main" val="2907104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UNF2876-010-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900" y="1447800"/>
            <a:ext cx="4140200" cy="4457700"/>
          </a:xfrm>
          <a:prstGeom prst="rect">
            <a:avLst/>
          </a:prstGeom>
          <a:noFill/>
          <a:extLst>
            <a:ext uri="{909E8E84-426E-40DD-AFC4-6F175D3DCCD1}">
              <a14:hiddenFill xmlns:a14="http://schemas.microsoft.com/office/drawing/2010/main">
                <a:solidFill>
                  <a:srgbClr val="FFFFFF"/>
                </a:solidFill>
              </a14:hiddenFill>
            </a:ext>
          </a:extLst>
        </p:spPr>
      </p:pic>
      <p:sp>
        <p:nvSpPr>
          <p:cNvPr id="47106" name="Rectangle 2"/>
          <p:cNvSpPr>
            <a:spLocks noGrp="1" noChangeArrowheads="1"/>
          </p:cNvSpPr>
          <p:nvPr>
            <p:ph type="title"/>
          </p:nvPr>
        </p:nvSpPr>
        <p:spPr>
          <a:xfrm>
            <a:off x="430213" y="1616075"/>
            <a:ext cx="8524875" cy="384175"/>
          </a:xfrm>
        </p:spPr>
        <p:txBody>
          <a:bodyPr>
            <a:normAutofit fontScale="90000"/>
          </a:bodyPr>
          <a:lstStyle/>
          <a:p>
            <a:r>
              <a:rPr lang="en-US"/>
              <a:t>Anatomy of Abdomen</a:t>
            </a:r>
          </a:p>
        </p:txBody>
      </p:sp>
      <p:sp>
        <p:nvSpPr>
          <p:cNvPr id="47109" name="Rectangle 5"/>
          <p:cNvSpPr>
            <a:spLocks noChangeArrowheads="1"/>
          </p:cNvSpPr>
          <p:nvPr/>
        </p:nvSpPr>
        <p:spPr bwMode="auto">
          <a:xfrm>
            <a:off x="3590925" y="6096000"/>
            <a:ext cx="196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Abdominal Cavity</a:t>
            </a:r>
          </a:p>
        </p:txBody>
      </p:sp>
    </p:spTree>
    <p:extLst>
      <p:ext uri="{BB962C8B-B14F-4D97-AF65-F5344CB8AC3E}">
        <p14:creationId xmlns:p14="http://schemas.microsoft.com/office/powerpoint/2010/main" val="1928601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Quadrants org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76250"/>
            <a:ext cx="88392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775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en-US"/>
              <a:t>History Taking of Problems in the Abdomen: GI Tract</a:t>
            </a:r>
          </a:p>
        </p:txBody>
      </p:sp>
      <p:sp>
        <p:nvSpPr>
          <p:cNvPr id="21507" name="Rectangle 3"/>
          <p:cNvSpPr>
            <a:spLocks noGrp="1" noChangeArrowheads="1"/>
          </p:cNvSpPr>
          <p:nvPr>
            <p:ph type="body" idx="1"/>
          </p:nvPr>
        </p:nvSpPr>
        <p:spPr/>
        <p:txBody>
          <a:bodyPr>
            <a:normAutofit lnSpcReduction="10000"/>
          </a:bodyPr>
          <a:lstStyle/>
          <a:p>
            <a:r>
              <a:rPr lang="en-US"/>
              <a:t>How is the patient’s appetite?</a:t>
            </a:r>
          </a:p>
          <a:p>
            <a:r>
              <a:rPr lang="en-US"/>
              <a:t>Any symptoms of the following?</a:t>
            </a:r>
          </a:p>
          <a:p>
            <a:pPr lvl="1"/>
            <a:r>
              <a:rPr lang="en-US"/>
              <a:t>Heartburn: a burning sensation in the epigastric </a:t>
            </a:r>
            <a:br>
              <a:rPr lang="en-US"/>
            </a:br>
            <a:r>
              <a:rPr lang="en-US"/>
              <a:t>area radiating into the throat; often associated </a:t>
            </a:r>
            <a:br>
              <a:rPr lang="en-US"/>
            </a:br>
            <a:r>
              <a:rPr lang="en-US"/>
              <a:t>with regurgitation</a:t>
            </a:r>
          </a:p>
          <a:p>
            <a:pPr lvl="1"/>
            <a:r>
              <a:rPr lang="en-US"/>
              <a:t>Excessive gas or flatus; needing to belch or pass gas by the rectum; patients often state they feel bloated</a:t>
            </a:r>
          </a:p>
          <a:p>
            <a:pPr lvl="1"/>
            <a:r>
              <a:rPr lang="en-US"/>
              <a:t>Abdominal fullness or early satiety</a:t>
            </a:r>
          </a:p>
          <a:p>
            <a:pPr lvl="1"/>
            <a:r>
              <a:rPr lang="en-US"/>
              <a:t>Anorexia: lack of an appetite</a:t>
            </a:r>
          </a:p>
        </p:txBody>
      </p:sp>
    </p:spTree>
    <p:extLst>
      <p:ext uri="{BB962C8B-B14F-4D97-AF65-F5344CB8AC3E}">
        <p14:creationId xmlns:p14="http://schemas.microsoft.com/office/powerpoint/2010/main" val="1209020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a:t>History Taking of Problems of the Abdomen: GI Tract</a:t>
            </a:r>
          </a:p>
        </p:txBody>
      </p:sp>
      <p:sp>
        <p:nvSpPr>
          <p:cNvPr id="22531" name="Rectangle 3"/>
          <p:cNvSpPr>
            <a:spLocks noGrp="1" noChangeArrowheads="1"/>
          </p:cNvSpPr>
          <p:nvPr>
            <p:ph type="body" idx="1"/>
          </p:nvPr>
        </p:nvSpPr>
        <p:spPr/>
        <p:txBody>
          <a:bodyPr/>
          <a:lstStyle/>
          <a:p>
            <a:pPr lvl="1"/>
            <a:r>
              <a:rPr lang="en-US"/>
              <a:t>Regurgitation: the reflux of food and stomach acid back into the mouth; brine-like taste</a:t>
            </a:r>
          </a:p>
          <a:p>
            <a:pPr lvl="1"/>
            <a:r>
              <a:rPr lang="en-US"/>
              <a:t>Vomiting or retching (spasmodic movement of the chest and diaphragm like vomiting but no stomach contents are passed)</a:t>
            </a:r>
          </a:p>
          <a:p>
            <a:pPr lvl="2"/>
            <a:r>
              <a:rPr lang="en-US"/>
              <a:t>Ask about amount of vomit</a:t>
            </a:r>
          </a:p>
          <a:p>
            <a:pPr lvl="2"/>
            <a:r>
              <a:rPr lang="en-US"/>
              <a:t>Ask about type of vomit: food, green- or yellow-colored bile, mucus, blood, coffee ground emesis (often old blood.) Blood or coffee ground emesis </a:t>
            </a:r>
            <a:br>
              <a:rPr lang="en-US"/>
            </a:br>
            <a:r>
              <a:rPr lang="en-US"/>
              <a:t>is known as hematemesis</a:t>
            </a:r>
          </a:p>
        </p:txBody>
      </p:sp>
    </p:spTree>
    <p:extLst>
      <p:ext uri="{BB962C8B-B14F-4D97-AF65-F5344CB8AC3E}">
        <p14:creationId xmlns:p14="http://schemas.microsoft.com/office/powerpoint/2010/main" val="1563797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normAutofit fontScale="90000"/>
          </a:bodyPr>
          <a:lstStyle/>
          <a:p>
            <a:r>
              <a:rPr lang="en-US"/>
              <a:t>History Taking of Problems of the Abdomen: GI Tract</a:t>
            </a:r>
          </a:p>
        </p:txBody>
      </p:sp>
      <p:sp>
        <p:nvSpPr>
          <p:cNvPr id="23557" name="Rectangle 5"/>
          <p:cNvSpPr>
            <a:spLocks noGrp="1" noChangeArrowheads="1"/>
          </p:cNvSpPr>
          <p:nvPr>
            <p:ph type="body" idx="1"/>
          </p:nvPr>
        </p:nvSpPr>
        <p:spPr/>
        <p:txBody>
          <a:bodyPr/>
          <a:lstStyle/>
          <a:p>
            <a:pPr>
              <a:lnSpc>
                <a:spcPct val="80000"/>
              </a:lnSpc>
            </a:pPr>
            <a:r>
              <a:rPr lang="en-US" sz="2000"/>
              <a:t>Qualify the patient’s pain</a:t>
            </a:r>
          </a:p>
          <a:p>
            <a:pPr lvl="1">
              <a:lnSpc>
                <a:spcPct val="80000"/>
              </a:lnSpc>
            </a:pPr>
            <a:r>
              <a:rPr lang="en-US" sz="2000" b="1">
                <a:solidFill>
                  <a:srgbClr val="186EC4"/>
                </a:solidFill>
              </a:rPr>
              <a:t>Visceral Pain:</a:t>
            </a:r>
            <a:r>
              <a:rPr lang="en-US" sz="2000"/>
              <a:t> When hollow organs (stomach, colon) forcefully contract or become distended. Solid organs (liver, spleen) can also have this type of pain when they swell against their capsules. This type of pain is usually gnawing, cramping or aching. It is often difficult to localize. (hepatitis)</a:t>
            </a:r>
          </a:p>
          <a:p>
            <a:pPr lvl="1">
              <a:lnSpc>
                <a:spcPct val="80000"/>
              </a:lnSpc>
            </a:pPr>
            <a:r>
              <a:rPr lang="en-US" sz="2000" b="1">
                <a:solidFill>
                  <a:srgbClr val="186EC4"/>
                </a:solidFill>
              </a:rPr>
              <a:t>Parietal Pain:</a:t>
            </a:r>
            <a:r>
              <a:rPr lang="en-US" sz="2000"/>
              <a:t> This pain occurs when there is inflammation from the hollow or solid organs that affect the parietal peritoneum. This type of pain is more severe and is usually easily localized (appendicitis)</a:t>
            </a:r>
          </a:p>
          <a:p>
            <a:pPr lvl="1">
              <a:lnSpc>
                <a:spcPct val="80000"/>
              </a:lnSpc>
            </a:pPr>
            <a:r>
              <a:rPr lang="en-US" sz="2000" b="1">
                <a:solidFill>
                  <a:srgbClr val="186EC4"/>
                </a:solidFill>
              </a:rPr>
              <a:t>Referred Pain:</a:t>
            </a:r>
            <a:r>
              <a:rPr lang="en-US" sz="2000"/>
              <a:t> Pain that originates at different sites but shares innervation from the same spinal level (gallbladder pain in the shoulder)</a:t>
            </a:r>
          </a:p>
        </p:txBody>
      </p:sp>
    </p:spTree>
    <p:extLst>
      <p:ext uri="{BB962C8B-B14F-4D97-AF65-F5344CB8AC3E}">
        <p14:creationId xmlns:p14="http://schemas.microsoft.com/office/powerpoint/2010/main" val="2177763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1028" descr="UNF2876-010-006"/>
          <p:cNvPicPr>
            <a:picLocks noChangeAspect="1" noChangeArrowheads="1"/>
          </p:cNvPicPr>
          <p:nvPr/>
        </p:nvPicPr>
        <p:blipFill>
          <a:blip r:embed="rId3">
            <a:extLst>
              <a:ext uri="{28A0092B-C50C-407E-A947-70E740481C1C}">
                <a14:useLocalDpi xmlns:a14="http://schemas.microsoft.com/office/drawing/2010/main" val="0"/>
              </a:ext>
            </a:extLst>
          </a:blip>
          <a:srcRect b="1393"/>
          <a:stretch>
            <a:fillRect/>
          </a:stretch>
        </p:blipFill>
        <p:spPr bwMode="auto">
          <a:xfrm>
            <a:off x="2046288" y="1228725"/>
            <a:ext cx="5029200" cy="4943475"/>
          </a:xfrm>
          <a:prstGeom prst="rect">
            <a:avLst/>
          </a:prstGeom>
          <a:noFill/>
          <a:extLst>
            <a:ext uri="{909E8E84-426E-40DD-AFC4-6F175D3DCCD1}">
              <a14:hiddenFill xmlns:a14="http://schemas.microsoft.com/office/drawing/2010/main">
                <a:solidFill>
                  <a:srgbClr val="FFFFFF"/>
                </a:solidFill>
              </a14:hiddenFill>
            </a:ext>
          </a:extLst>
        </p:spPr>
      </p:pic>
      <p:sp>
        <p:nvSpPr>
          <p:cNvPr id="48130" name="Rectangle 1026"/>
          <p:cNvSpPr>
            <a:spLocks noGrp="1" noChangeArrowheads="1"/>
          </p:cNvSpPr>
          <p:nvPr>
            <p:ph type="title"/>
          </p:nvPr>
        </p:nvSpPr>
        <p:spPr>
          <a:xfrm>
            <a:off x="430213" y="1616075"/>
            <a:ext cx="8524875" cy="384175"/>
          </a:xfrm>
        </p:spPr>
        <p:txBody>
          <a:bodyPr>
            <a:normAutofit fontScale="90000"/>
          </a:bodyPr>
          <a:lstStyle/>
          <a:p>
            <a:r>
              <a:rPr lang="en-US"/>
              <a:t>Pain by Abdominal Areas</a:t>
            </a:r>
          </a:p>
        </p:txBody>
      </p:sp>
      <p:sp>
        <p:nvSpPr>
          <p:cNvPr id="48133" name="Rectangle 1029"/>
          <p:cNvSpPr>
            <a:spLocks noChangeArrowheads="1"/>
          </p:cNvSpPr>
          <p:nvPr/>
        </p:nvSpPr>
        <p:spPr bwMode="auto">
          <a:xfrm>
            <a:off x="3332163" y="6096000"/>
            <a:ext cx="245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Types of Visceral Pain</a:t>
            </a:r>
          </a:p>
        </p:txBody>
      </p:sp>
    </p:spTree>
    <p:extLst>
      <p:ext uri="{BB962C8B-B14F-4D97-AF65-F5344CB8AC3E}">
        <p14:creationId xmlns:p14="http://schemas.microsoft.com/office/powerpoint/2010/main" val="172102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2232</Words>
  <Application>Microsoft Office PowerPoint</Application>
  <PresentationFormat>On-screen Show (4:3)</PresentationFormat>
  <Paragraphs>222</Paragraphs>
  <Slides>38</Slides>
  <Notes>22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Chapter 10:  The Abdomen</vt:lpstr>
      <vt:lpstr>Anatomy of Abdomen</vt:lpstr>
      <vt:lpstr>Anatomy of Abdomen</vt:lpstr>
      <vt:lpstr>Anatomy of Abdomen</vt:lpstr>
      <vt:lpstr>PowerPoint Presentation</vt:lpstr>
      <vt:lpstr>History Taking of Problems in the Abdomen: GI Tract</vt:lpstr>
      <vt:lpstr>History Taking of Problems of the Abdomen: GI Tract</vt:lpstr>
      <vt:lpstr>History Taking of Problems of the Abdomen: GI Tract</vt:lpstr>
      <vt:lpstr>Pain by Abdominal Areas</vt:lpstr>
      <vt:lpstr>History Taking of Problems of the Abdomen: GI Tract</vt:lpstr>
      <vt:lpstr>History Taking of Problems of the Abdomen: GI Tract</vt:lpstr>
      <vt:lpstr>History Taking of Problems of the Abdomen: GI Tract</vt:lpstr>
      <vt:lpstr>History Taking in Problems of the Abdomen: Urinary Tract</vt:lpstr>
      <vt:lpstr>Physical Examination of the Abdomen: Inspection</vt:lpstr>
      <vt:lpstr>Physical Examination of the Abdomen: Auscultation</vt:lpstr>
      <vt:lpstr>Physical Examination of the Abdomen: Percussion</vt:lpstr>
      <vt:lpstr>Physical Examination of the Abdomen: Percussion </vt:lpstr>
      <vt:lpstr>Physical Examination of the Abdomen: Light Palpation</vt:lpstr>
      <vt:lpstr>Physical Examination of the Abdomen: Deep Palpation</vt:lpstr>
      <vt:lpstr>Physical Examination of the Abdomen: Deep Palpation</vt:lpstr>
      <vt:lpstr>Physical Examination of the Abdomen: Deep Palpation</vt:lpstr>
      <vt:lpstr>Physical Examination of the Abdomen: Special Techniques: Ascites</vt:lpstr>
      <vt:lpstr>Physical Examination of the Abdomen: Special Techniques: Appendicitis</vt:lpstr>
      <vt:lpstr>Diagnostic procedures of Abdomen</vt:lpstr>
      <vt:lpstr>Diagnostic procedures</vt:lpstr>
      <vt:lpstr>Colonoscopy </vt:lpstr>
      <vt:lpstr>Colonoscopy :Indications</vt:lpstr>
      <vt:lpstr>Colonoscopy</vt:lpstr>
      <vt:lpstr>Proctoscopy (anoscopy)</vt:lpstr>
      <vt:lpstr>Sigmoidoscopy</vt:lpstr>
      <vt:lpstr>Percutaneous transhepatic cholangiography (PTC)</vt:lpstr>
      <vt:lpstr>Percutaneous transhepatic cholangiography (PTC)</vt:lpstr>
      <vt:lpstr>Esophagogastroduodenoscopy (EGD) </vt:lpstr>
      <vt:lpstr>Barium Enema </vt:lpstr>
      <vt:lpstr>Upper gastrointestinal (GI) series (barium swallow)</vt:lpstr>
      <vt:lpstr>Cystoscopy</vt:lpstr>
      <vt:lpstr>Cystoscopy</vt:lpstr>
      <vt:lpstr>Cystoscopy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The Abdomen</dc:title>
  <dc:creator>Hp</dc:creator>
  <cp:lastModifiedBy>Hp</cp:lastModifiedBy>
  <cp:revision>2</cp:revision>
  <dcterms:created xsi:type="dcterms:W3CDTF">2006-08-16T00:00:00Z</dcterms:created>
  <dcterms:modified xsi:type="dcterms:W3CDTF">2014-11-14T15:49:24Z</dcterms:modified>
</cp:coreProperties>
</file>