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80D49-E4EC-49B5-B47E-F0869747AD7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7D272-44A0-47FA-B1B2-10DF8E678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07F25-1C8F-46FA-9BCC-CE262D38BB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0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8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3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2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E752-8DC5-4E32-B3C8-412B46E436D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6785-7B0F-47B5-B5DF-DD1DF07C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7410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Antiarrhythmic &amp; Emergency Meds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Jehad Rababah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3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0614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Amiodarone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698626"/>
            <a:ext cx="8153400" cy="51054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Max dose 2.2 g in 24 hours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V-fib, -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Tach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cardiac arrest: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dose: 300mg IV/IO bolus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dose: 150 IV/IO (if needed)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After conversion: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Infusion #1 360 mg IV over 6 hours (1mg/min)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Infusion #2 540 mg IV over 18 hours (0.5mg/min)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5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Atropine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2106561"/>
            <a:ext cx="8153400" cy="454496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name: Atropine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parasympatholytic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antimuscarinic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General actions: increases HR, relaxes bronchial smooth muscles, decreases body secretions, and dilates pupils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9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Atropine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52600"/>
            <a:ext cx="81534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Blocks acetylcholine: increases HR and CO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symptomatic bradycardia (1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line drug), AV nodal block, ventricular asystole, &amp; Nerve gas/agent poisoning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effective for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Mobitz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type II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infranodal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3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degree block, and PEA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be given thru ET tube with 10ml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9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Atropine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2150807"/>
            <a:ext cx="8153400" cy="4220497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SE: hypotension, palpitation, flushing, and pupils changes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Cautiously in ischemia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Paradoxical bradycardia: when given slowly, at lower doses, &amp; used for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infranodal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blocks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Bradycardia: 0.5 mg IV Q 3-5 minutes (max 0.04 mg/kg or 3 mg)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shorter dosing interval if needed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Organophosphate poisoning: 2-4 mg</a:t>
            </a:r>
          </a:p>
        </p:txBody>
      </p:sp>
    </p:spTree>
    <p:extLst>
      <p:ext uri="{BB962C8B-B14F-4D97-AF65-F5344CB8AC3E}">
        <p14:creationId xmlns:p14="http://schemas.microsoft.com/office/powerpoint/2010/main" val="230408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Dopamine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949245"/>
            <a:ext cx="8153400" cy="4038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names: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Inotropin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Dopastat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sympathomimetic, vasopressor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Effects are dose-related: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 dose (dopaminergic): dilates renal &amp; visceral vessels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medium (cardiac dose): improves contractility and HR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high (alpha effect/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pressor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dose): vasoconstrictor, increases BP &amp; vascular resistance</a:t>
            </a:r>
          </a:p>
        </p:txBody>
      </p:sp>
    </p:spTree>
    <p:extLst>
      <p:ext uri="{BB962C8B-B14F-4D97-AF65-F5344CB8AC3E}">
        <p14:creationId xmlns:p14="http://schemas.microsoft.com/office/powerpoint/2010/main" val="114976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Dopamine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976284"/>
            <a:ext cx="8153400" cy="457691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line drug for bradycardia (after atropine)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be used for hypotension (SBP &lt; 70-100)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Hypovolemia: correct hypovolemia 1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consider dopamine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Given as continuous IV infusion (2-10 mcg/kg/min).. Titrate according to BP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NOT mix with sodium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bicarb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inactivated</a:t>
            </a:r>
          </a:p>
        </p:txBody>
      </p:sp>
    </p:spTree>
    <p:extLst>
      <p:ext uri="{BB962C8B-B14F-4D97-AF65-F5344CB8AC3E}">
        <p14:creationId xmlns:p14="http://schemas.microsoft.com/office/powerpoint/2010/main" val="204927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Dopamine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153263"/>
            <a:ext cx="8153400" cy="4365523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SE: hypertension, ectopic heart beats, angina-like pain, palpitation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Extravasation: can lead to tissue necrosis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Monitor drip rate, ECG, BP, &amp; HR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Gradually taper drug before D/C</a:t>
            </a:r>
          </a:p>
        </p:txBody>
      </p:sp>
    </p:spTree>
    <p:extLst>
      <p:ext uri="{BB962C8B-B14F-4D97-AF65-F5344CB8AC3E}">
        <p14:creationId xmlns:p14="http://schemas.microsoft.com/office/powerpoint/2010/main" val="312265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Dopamine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80968"/>
            <a:ext cx="8153400" cy="397223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Calculation: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Convert the concentration from milligrams to micrograms (multiply concentration by 1000)</a:t>
            </a:r>
          </a:p>
          <a:p>
            <a:pPr marL="4572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Formula: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/>
                <a:ea typeface="Calibri"/>
                <a:cs typeface="Arial"/>
              </a:rPr>
              <a:t>Ordered dose x patient weight in kilograms x 60 minutes</a:t>
            </a:r>
            <a:br>
              <a:rPr lang="en-US" u="sng" dirty="0">
                <a:latin typeface="Times New Roman"/>
                <a:ea typeface="Calibri"/>
                <a:cs typeface="Arial"/>
              </a:rPr>
            </a:br>
            <a:r>
              <a:rPr lang="en-US" dirty="0">
                <a:latin typeface="Times New Roman"/>
                <a:ea typeface="Calibri"/>
                <a:cs typeface="Arial"/>
              </a:rPr>
              <a:t>medication concentration (mcg/ml)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Practice: 70 kg pt, order: 5 mcg/kg/min, available: 400mg in 250 ml (1.6mg/ml)</a:t>
            </a:r>
          </a:p>
        </p:txBody>
      </p:sp>
    </p:spTree>
    <p:extLst>
      <p:ext uri="{BB962C8B-B14F-4D97-AF65-F5344CB8AC3E}">
        <p14:creationId xmlns:p14="http://schemas.microsoft.com/office/powerpoint/2010/main" val="15599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Epinephrine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64774"/>
            <a:ext cx="8153400" cy="448842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name: Adrenalin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natural catecholamine,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sympathmimetic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Adrenergic agonist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Beta and alpha agonist, stimulates the heart by increasing the HR and BP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Alpha-agonist: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vasoconstricts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blood vessels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Beta 1: inotropic effect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Beta 2: relaxes bronchial smooth muscles</a:t>
            </a:r>
          </a:p>
          <a:p>
            <a:pPr lvl="1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18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Epinephrine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123768"/>
            <a:ext cx="8153400" cy="442943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Indications: VF, pulseless VT, PEA, bradycardia, severe hypotension, anaphylaxis 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Enhances heart response to defibrillation 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be given thru ET tube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Increases heart O2 demands</a:t>
            </a:r>
          </a:p>
        </p:txBody>
      </p:sp>
    </p:spTree>
    <p:extLst>
      <p:ext uri="{BB962C8B-B14F-4D97-AF65-F5344CB8AC3E}">
        <p14:creationId xmlns:p14="http://schemas.microsoft.com/office/powerpoint/2010/main" val="32881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Antiarrhythmics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treat dysrhythmias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by their effect on the action potential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I: block NA influx into the cell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Questionable effectiveness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II: B-Blockers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III: Amiodarone,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ibutilide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Dofetilide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IV: Ca-channel blockers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Unclassified meds: Adenosine, Mg Sulfate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Inotropes: improve the contractility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Phosphodiesterase III inhibitor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milrinone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Vasodilators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 inhibitors</a:t>
            </a:r>
          </a:p>
        </p:txBody>
      </p:sp>
    </p:spTree>
    <p:extLst>
      <p:ext uri="{BB962C8B-B14F-4D97-AF65-F5344CB8AC3E}">
        <p14:creationId xmlns:p14="http://schemas.microsoft.com/office/powerpoint/2010/main" val="1786600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Epinephrine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64774"/>
            <a:ext cx="8153400" cy="448842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0.15mg/0.3ml (1: 10,000) &amp; 0.3mg/0.3ml (1: 1,000) concentrations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During resuscitation:1 mg (10 ml of 1: 10,000) every 3-5 minutes, IV/IO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Followed by 20 ml flush and elevation of the extremity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0.2 mg/kg for B &amp; Ca channels blockers overdose</a:t>
            </a:r>
          </a:p>
        </p:txBody>
      </p:sp>
    </p:spTree>
    <p:extLst>
      <p:ext uri="{BB962C8B-B14F-4D97-AF65-F5344CB8AC3E}">
        <p14:creationId xmlns:p14="http://schemas.microsoft.com/office/powerpoint/2010/main" val="3334708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Epinephrine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153264"/>
            <a:ext cx="8153400" cy="4399935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Continuous infusion: 0.1-0.5 mcg/kg/min, titrate to response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Anaphylaxis: 0.3 mg SQ injection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WHO recommendation: one dose Q 10-20 minutes of travel</a:t>
            </a:r>
          </a:p>
        </p:txBody>
      </p:sp>
    </p:spTree>
    <p:extLst>
      <p:ext uri="{BB962C8B-B14F-4D97-AF65-F5344CB8AC3E}">
        <p14:creationId xmlns:p14="http://schemas.microsoft.com/office/powerpoint/2010/main" val="4137929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Lidocaine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20528"/>
            <a:ext cx="8153400" cy="453267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Xylocaine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antiarrhythmic (I)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Decreases conduction in ischemic heart tissues without affecting normal tissues</a:t>
            </a:r>
          </a:p>
        </p:txBody>
      </p:sp>
    </p:spTree>
    <p:extLst>
      <p:ext uri="{BB962C8B-B14F-4D97-AF65-F5344CB8AC3E}">
        <p14:creationId xmlns:p14="http://schemas.microsoft.com/office/powerpoint/2010/main" val="304069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Lidocaine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123768"/>
            <a:ext cx="8153400" cy="442943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Alternative to Amiodarone in VF/VT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Treatment of dysrhythmias caused by MI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used as prophylactic in MI, though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Reduce maintenance dose in case of liver diseases</a:t>
            </a:r>
          </a:p>
        </p:txBody>
      </p:sp>
    </p:spTree>
    <p:extLst>
      <p:ext uri="{BB962C8B-B14F-4D97-AF65-F5344CB8AC3E}">
        <p14:creationId xmlns:p14="http://schemas.microsoft.com/office/powerpoint/2010/main" val="3855384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Lidocaine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138516"/>
            <a:ext cx="8153400" cy="441468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Narrow therapeutic index: high risk for toxicity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Sedation, confusion, seizures, coma, &amp; resp. arrest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Doses for dysrhythmia: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initially:1-1.5 mg/kg, IV/IO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refractory V-fib: 0.5-0.75 mg/kg IV every 5-10 minutes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Max dose 3 doses, total 3 mg/kg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tracheal dose: 2-3 mg/kg</a:t>
            </a:r>
          </a:p>
          <a:p>
            <a:pPr lvl="2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Maintenance infusion: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1-4 mg/min (30 to 50 mcg/kg/min)</a:t>
            </a:r>
          </a:p>
        </p:txBody>
      </p:sp>
    </p:spTree>
    <p:extLst>
      <p:ext uri="{BB962C8B-B14F-4D97-AF65-F5344CB8AC3E}">
        <p14:creationId xmlns:p14="http://schemas.microsoft.com/office/powerpoint/2010/main" val="4152080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Nitroglycerine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20528"/>
            <a:ext cx="8153400" cy="453267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names: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Nitrostat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Nitrobid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(sublingual),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tridil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(IV)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antianginal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vasodilator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Dilates coronary arteries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improves blood supply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72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Nitroglycerine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20528"/>
            <a:ext cx="8153400" cy="453267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Sublingual X 3… IV in the hospital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Treatment of choice in angina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Available in SL, oral, IV, and topical forms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SE: hypotension, flushing, headache</a:t>
            </a:r>
          </a:p>
        </p:txBody>
      </p:sp>
    </p:spTree>
    <p:extLst>
      <p:ext uri="{BB962C8B-B14F-4D97-AF65-F5344CB8AC3E}">
        <p14:creationId xmlns:p14="http://schemas.microsoft.com/office/powerpoint/2010/main" val="674951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Nitroglycerine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94270"/>
            <a:ext cx="8153400" cy="4458929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IV: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used for angina and MI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mcg/min initially, increased by 5 mcg/min every 3 to 5 minutes as needed up to 20 mcg/min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gradually by 10 and then 20 mcg/min (if needed) up to a max of 200mcg/min</a:t>
            </a:r>
          </a:p>
          <a:p>
            <a:pPr lvl="1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given if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SBP &lt;90 mm Hg or 30 mm Hg or more below baseline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HR &lt; 50 or &gt; 100</a:t>
            </a:r>
          </a:p>
        </p:txBody>
      </p:sp>
    </p:spTree>
    <p:extLst>
      <p:ext uri="{BB962C8B-B14F-4D97-AF65-F5344CB8AC3E}">
        <p14:creationId xmlns:p14="http://schemas.microsoft.com/office/powerpoint/2010/main" val="2814917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Magnesium Sulfate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50026"/>
            <a:ext cx="8153400" cy="450317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antiarrhythmic, electrolyte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Cardiac arrest caused by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torsades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pointes 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Hypomagnesemia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(suspected/actual)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Dig toxicity with life threatening dysrhythmias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SE: hypotension,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hypermagnesemia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</p:txBody>
      </p:sp>
    </p:spTree>
    <p:extLst>
      <p:ext uri="{BB962C8B-B14F-4D97-AF65-F5344CB8AC3E}">
        <p14:creationId xmlns:p14="http://schemas.microsoft.com/office/powerpoint/2010/main" val="3853916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1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Magnesium Sulfate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241754"/>
            <a:ext cx="8153400" cy="4311445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Cardiac arrest: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1-2 g (2-4 ml of 50% solution) diluted in 10 ml of D5w</a:t>
            </a:r>
          </a:p>
          <a:p>
            <a:pPr lvl="1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Torsades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pointes with pulse: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1-2 g loading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doase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IV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mixed with 50-100 ml of D5W over 5-60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followed by 0.5-1 g/hour </a:t>
            </a:r>
          </a:p>
        </p:txBody>
      </p:sp>
    </p:spTree>
    <p:extLst>
      <p:ext uri="{BB962C8B-B14F-4D97-AF65-F5344CB8AC3E}">
        <p14:creationId xmlns:p14="http://schemas.microsoft.com/office/powerpoint/2010/main" val="298936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Adenosine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752600"/>
            <a:ext cx="8153400" cy="4485968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Adenocard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Endogenous chemical, Antiarrhythmic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Found in all body cells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Metabolized in the blood vessels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66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667001"/>
            <a:ext cx="7772400" cy="1470025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3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Adenosine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624781"/>
            <a:ext cx="8153400" cy="51054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Slows sinus rate &amp; the conduction thru AV node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Restores sinus rhythm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Used for PSVT (1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line drug)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Safe for pregnant women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SE: flushing, chest pain/tightness, bradycardia, vasodilation &amp; hypotension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6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Adenosine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752600"/>
            <a:ext cx="8153400" cy="51054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Half life is 5 seconds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effective in converting A-fib/flutter &amp; V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tach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Contraindicated in poison/drug-induced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Tachy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/3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degree block, &amp; Asthma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Short period of asystole reported (up to 15 seconds)… monitor ECG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6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Adenosine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752600"/>
            <a:ext cx="8153400" cy="51054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Try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Valsalva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maneuver 1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Mild reverse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Trendelenburg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position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Rapid IV infusion (1-3 seconds)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 proximal IV port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mg followed by 20 ml saline flush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mg within 1-2 minutes (if needed)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Reduce the dose in patients with transplanted heart, those on Carbamazepine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Tegratol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&amp; if administered via central line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Amiodarone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52600"/>
            <a:ext cx="81534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Trade name: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Cordarone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Class: Antiarrhythmic (III)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Depresses the automaticity of both SA &amp; Av nodes 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Slows the conduction thru AV node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Amiodarone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698626"/>
            <a:ext cx="81534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Management of life-threatening VF and unstable VT refractory to other meds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Given with caution: toxicity, lasting half life, &amp; drug-drug interactions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B-Blockers- &amp; Ca-Channel Blocker-like effects on SA &amp; AV nodes… inhibits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Rapid infusion: hypotension (Coronary and peripheral vasodilator)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4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Amiodarone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698626"/>
            <a:ext cx="81534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Indications: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control ventricular rate in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Afib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V-fib unresponsive to defibrillation and Epi?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Recurrent, pulseless V-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tach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Reduces HR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Bradycardia: may not respond to Atropine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Temporary pacemaker may be needed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Half life is 40 days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Allergies to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Amiodarone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iodine (contains iodine)</a:t>
            </a:r>
          </a:p>
          <a:p>
            <a:pPr lvl="1"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5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1278</Words>
  <Application>Microsoft Office PowerPoint</Application>
  <PresentationFormat>Widescreen</PresentationFormat>
  <Paragraphs>243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 Theme</vt:lpstr>
      <vt:lpstr>Antiarrhythmic &amp; Emergency Meds   Dr. Jehad Rababah</vt:lpstr>
      <vt:lpstr>Antiarrhythmics</vt:lpstr>
      <vt:lpstr>Adenosine</vt:lpstr>
      <vt:lpstr>Adenosine</vt:lpstr>
      <vt:lpstr>Adenosine</vt:lpstr>
      <vt:lpstr>Adenosine</vt:lpstr>
      <vt:lpstr>Amiodarone</vt:lpstr>
      <vt:lpstr>Amiodarone</vt:lpstr>
      <vt:lpstr>Amiodarone</vt:lpstr>
      <vt:lpstr>Amiodarone</vt:lpstr>
      <vt:lpstr>Atropine</vt:lpstr>
      <vt:lpstr>Atropine</vt:lpstr>
      <vt:lpstr>Atropine</vt:lpstr>
      <vt:lpstr>Dopamine</vt:lpstr>
      <vt:lpstr>Dopamine</vt:lpstr>
      <vt:lpstr>Dopamine</vt:lpstr>
      <vt:lpstr>Dopamine</vt:lpstr>
      <vt:lpstr>Epinephrine</vt:lpstr>
      <vt:lpstr>Epinephrine</vt:lpstr>
      <vt:lpstr>Epinephrine</vt:lpstr>
      <vt:lpstr>Epinephrine</vt:lpstr>
      <vt:lpstr>Lidocaine </vt:lpstr>
      <vt:lpstr>Lidocaine </vt:lpstr>
      <vt:lpstr>Lidocaine </vt:lpstr>
      <vt:lpstr>Nitroglycerine </vt:lpstr>
      <vt:lpstr>Nitroglycerine </vt:lpstr>
      <vt:lpstr>Nitroglycerine </vt:lpstr>
      <vt:lpstr>Magnesium Sulfate</vt:lpstr>
      <vt:lpstr>Magnesium Sulfate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Antiarrhythmic &amp; Emergency Meds   Dr. Jehad Rababah</dc:title>
  <dc:creator>Jehad Rababah</dc:creator>
  <cp:lastModifiedBy>Jehad Rababah</cp:lastModifiedBy>
  <cp:revision>5</cp:revision>
  <dcterms:created xsi:type="dcterms:W3CDTF">2016-11-06T19:32:47Z</dcterms:created>
  <dcterms:modified xsi:type="dcterms:W3CDTF">2016-11-06T20:16:31Z</dcterms:modified>
</cp:coreProperties>
</file>