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3" r:id="rId20"/>
    <p:sldId id="274" r:id="rId21"/>
    <p:sldId id="280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92755-068C-4607-86FE-6BAB11CE7E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767A4-346C-42C0-AB46-AF7E1317F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F54-5312-4834-AABD-743B1FA5E0B0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B7C3-51D2-40A6-A6C6-59C711DF7F7A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89AF-B085-4FBB-BE16-C90E1029E456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7C0B-2B08-418E-8837-30E13C2AA787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207C-8BFA-4C65-80D5-544C91370044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99AF-25B4-4A5F-8A64-258FF61B612C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0442-AAC2-41DB-9DB9-A23DDBDF9C9D}" type="datetime1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422C-63BE-44B8-8247-F90554EDE319}" type="datetime1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3689-5E68-45B6-A3C8-27A83EC79E6F}" type="datetime1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2BE6-92FB-4658-A882-4182D7B3FDFE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44F9-AA91-440D-8E37-A2284AF9E73A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492E-3E80-4D94-B866-016046499CE2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927D-E2EC-4EC1-95D5-DC96A0B1B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FdTgty0T0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g3n7bvq2Wg&amp;feature=relate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19800" cy="37338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Assessment and management of patients with Hepatic and Biliary Disorders</a:t>
            </a:r>
            <a:br>
              <a:rPr lang="en-US" sz="3200" b="1" dirty="0" smtClean="0"/>
            </a:br>
            <a:r>
              <a:rPr lang="en-US" sz="3200" b="1" dirty="0" smtClean="0"/>
              <a:t>Chapter 39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42350" cy="73025"/>
          </a:xfrm>
        </p:spPr>
        <p:txBody>
          <a:bodyPr>
            <a:normAutofit fontScale="25000" lnSpcReduction="20000"/>
          </a:bodyPr>
          <a:lstStyle/>
          <a:p>
            <a:pPr algn="l" rtl="0" eaLnBrk="1" hangingPunct="1">
              <a:lnSpc>
                <a:spcPct val="80000"/>
              </a:lnSpc>
            </a:pPr>
            <a:endParaRPr lang="en-US" sz="5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2350"/>
          </a:xfrm>
        </p:spPr>
        <p:txBody>
          <a:bodyPr/>
          <a:lstStyle/>
          <a:p>
            <a:pPr rtl="0" eaLnBrk="1" hangingPunct="1"/>
            <a:r>
              <a:rPr lang="en-US" sz="2800" b="1" smtClean="0">
                <a:solidFill>
                  <a:srgbClr val="FF3300"/>
                </a:solidFill>
              </a:rPr>
              <a:t>Physical Examination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4713287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00FF"/>
                </a:solidFill>
              </a:rPr>
              <a:t>Skin Inspection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/>
              <a:t>  </a:t>
            </a:r>
            <a:r>
              <a:rPr lang="en-US" sz="2000" smtClean="0"/>
              <a:t>Pallor, Jaundice: Skin, Mucosa, and Sclera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smtClean="0"/>
              <a:t>   Muscle atrophy, Edema, Skin excoriation from scratching     (pruritis)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smtClean="0"/>
              <a:t>   Petechia, Echomosis, Spider angiomas, and palmar erythema.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/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smtClean="0">
                <a:solidFill>
                  <a:srgbClr val="0000FF"/>
                </a:solidFill>
              </a:rPr>
              <a:t>Abdominal Assessment: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smtClean="0"/>
              <a:t> Dilated abdominal wall veins, Ascites, Abdominal dullness.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smtClean="0"/>
              <a:t>Palpation for liver tenderness, Size (Firm, sharp ridge with a smooth surface).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     Cirrhosis of the liver: smooth, hard, shrunken, fibrotic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     Acute Hepatitis: Soft edges and easily moves</a:t>
            </a:r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smtClean="0"/>
              <a:t>Percussion of upper and lower borders.      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886200"/>
          </a:xfrm>
        </p:spPr>
        <p:txBody>
          <a:bodyPr/>
          <a:lstStyle/>
          <a:p>
            <a:pPr algn="l" rtl="0" eaLnBrk="1" hangingPunct="1"/>
            <a:r>
              <a:rPr lang="en-US" b="1" smtClean="0">
                <a:solidFill>
                  <a:srgbClr val="0000FF"/>
                </a:solidFill>
              </a:rPr>
              <a:t>Cognitive / neuro assessment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Recall, memory, abstract thinking</a:t>
            </a:r>
          </a:p>
          <a:p>
            <a:pPr algn="l" rtl="0" eaLnBrk="1" hangingPunct="1"/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6488"/>
          </a:xfrm>
        </p:spPr>
        <p:txBody>
          <a:bodyPr/>
          <a:lstStyle/>
          <a:p>
            <a:pPr rtl="0" eaLnBrk="1" hangingPunct="1"/>
            <a:r>
              <a:rPr lang="en-US" sz="3200" b="1" dirty="0" smtClean="0">
                <a:solidFill>
                  <a:srgbClr val="FF3300"/>
                </a:solidFill>
              </a:rPr>
              <a:t>Diagnostic Evaluation: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dirty="0" smtClean="0"/>
              <a:t>Liver Function Tests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/>
              <a:t>Liver Biopsy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/>
              <a:t>Other Diagnostic Tests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- </a:t>
            </a:r>
            <a:r>
              <a:rPr lang="en-US" sz="2400" dirty="0" err="1" smtClean="0"/>
              <a:t>Ultrasonography</a:t>
            </a:r>
            <a:r>
              <a:rPr lang="en-US" sz="2400" dirty="0" smtClean="0"/>
              <a:t>: guide the biopsy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- Computed Tomography (CT): identify normal structure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400" dirty="0" smtClean="0"/>
              <a:t>   - </a:t>
            </a:r>
            <a:r>
              <a:rPr lang="en-US" sz="2400" dirty="0" err="1" smtClean="0"/>
              <a:t>Magnatic</a:t>
            </a:r>
            <a:r>
              <a:rPr lang="en-US" sz="2400" dirty="0" smtClean="0"/>
              <a:t> Resonance Imaging: identify normal structure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- </a:t>
            </a:r>
            <a:r>
              <a:rPr lang="en-US" sz="2400" dirty="0" err="1" smtClean="0"/>
              <a:t>Laproscopy</a:t>
            </a: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- A radio-</a:t>
            </a:r>
            <a:r>
              <a:rPr lang="en-US" sz="2400" dirty="0" err="1" smtClean="0"/>
              <a:t>Isotop</a:t>
            </a:r>
            <a:r>
              <a:rPr lang="en-US" sz="2400" dirty="0" smtClean="0"/>
              <a:t> Liver scan (Liver size and hepatic flow)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792163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3200" b="1" smtClean="0">
                <a:solidFill>
                  <a:srgbClr val="FF3300"/>
                </a:solidFill>
              </a:rPr>
              <a:t>Common Liver Function Tests</a:t>
            </a:r>
            <a:br>
              <a:rPr lang="en-US" sz="3200" b="1" smtClean="0">
                <a:solidFill>
                  <a:srgbClr val="FF3300"/>
                </a:solidFill>
              </a:rPr>
            </a:br>
            <a:r>
              <a:rPr lang="en-US" sz="3200" smtClean="0">
                <a:solidFill>
                  <a:srgbClr val="FF3300"/>
                </a:solidFill>
              </a:rPr>
              <a:t>(table 39-1 p1121)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91512" cy="4103687"/>
          </a:xfrm>
        </p:spPr>
        <p:txBody>
          <a:bodyPr>
            <a:normAutofit fontScale="92500" lnSpcReduction="10000"/>
          </a:bodyPr>
          <a:lstStyle/>
          <a:p>
            <a:pPr algn="l" rtl="0" eaLnBrk="1" hangingPunct="1"/>
            <a:r>
              <a:rPr lang="en-US" sz="2000" dirty="0" smtClean="0"/>
              <a:t>70% damage to notice change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</a:rPr>
              <a:t>Serum </a:t>
            </a:r>
            <a:r>
              <a:rPr lang="en-US" b="1" dirty="0" err="1" smtClean="0">
                <a:solidFill>
                  <a:srgbClr val="0000FF"/>
                </a:solidFill>
              </a:rPr>
              <a:t>Bilirubin</a:t>
            </a:r>
            <a:r>
              <a:rPr lang="en-US" b="1" dirty="0" smtClean="0">
                <a:solidFill>
                  <a:srgbClr val="0000FF"/>
                </a:solidFill>
              </a:rPr>
              <a:t> Test</a:t>
            </a:r>
            <a:r>
              <a:rPr lang="en-US" b="1" dirty="0" smtClean="0"/>
              <a:t> (Direct, Total)</a:t>
            </a:r>
          </a:p>
          <a:p>
            <a:r>
              <a:rPr lang="en-US" sz="1500" dirty="0" smtClean="0">
                <a:hlinkClick r:id="rId2"/>
              </a:rPr>
              <a:t>http://www.youtube.com/watch?v=bFdTgty0T0I</a:t>
            </a:r>
            <a:endParaRPr lang="en-US" sz="1500" b="1" dirty="0" smtClean="0"/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</a:rPr>
              <a:t>Serum Albumin Test</a:t>
            </a:r>
          </a:p>
          <a:p>
            <a:pPr algn="l" rtl="0" eaLnBrk="1" hangingPunct="1"/>
            <a:r>
              <a:rPr lang="en-US" sz="2800" b="1" dirty="0" err="1" smtClean="0">
                <a:solidFill>
                  <a:srgbClr val="0000FF"/>
                </a:solidFill>
              </a:rPr>
              <a:t>Prothrombin</a:t>
            </a:r>
            <a:r>
              <a:rPr lang="en-US" sz="2800" b="1" dirty="0" smtClean="0">
                <a:solidFill>
                  <a:srgbClr val="0000FF"/>
                </a:solidFill>
              </a:rPr>
              <a:t> Time (PT) Test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</a:rPr>
              <a:t>Serum Alkaline </a:t>
            </a:r>
            <a:r>
              <a:rPr lang="en-US" b="1" dirty="0" err="1" smtClean="0">
                <a:solidFill>
                  <a:srgbClr val="0000FF"/>
                </a:solidFill>
              </a:rPr>
              <a:t>Phosphatase</a:t>
            </a:r>
            <a:r>
              <a:rPr lang="en-US" b="1" dirty="0" smtClean="0">
                <a:solidFill>
                  <a:srgbClr val="0000FF"/>
                </a:solidFill>
              </a:rPr>
              <a:t> Test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Elevation indicate an obstruction of bile flow, liver injury, or certain liver cancer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</a:rPr>
              <a:t>Serum Ammonia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47050" cy="1020763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3600" b="1" smtClean="0">
                <a:solidFill>
                  <a:srgbClr val="0000FF"/>
                </a:solidFill>
              </a:rPr>
              <a:t>Serum Aminotransferases</a:t>
            </a:r>
            <a:r>
              <a:rPr lang="en-US" sz="3600" smtClean="0"/>
              <a:t> </a:t>
            </a:r>
            <a:r>
              <a:rPr lang="en-US" sz="2400" smtClean="0"/>
              <a:t>(transaminases): Released from damaged liver cells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439261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err="1" smtClean="0"/>
              <a:t>Alanin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Transaminase</a:t>
            </a:r>
            <a:r>
              <a:rPr lang="en-US" sz="2800" b="1" dirty="0" smtClean="0"/>
              <a:t> (ALT) Test,:</a:t>
            </a:r>
            <a:r>
              <a:rPr lang="en-US" sz="2800" dirty="0" smtClean="0"/>
              <a:t> Released from damaged Liver cells. It is good indicator for the progress or worsening of the Liver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err="1" smtClean="0"/>
              <a:t>Aspartate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Transaminase</a:t>
            </a:r>
            <a:r>
              <a:rPr lang="en-US" sz="2800" b="1" dirty="0" smtClean="0"/>
              <a:t> (AST)</a:t>
            </a:r>
            <a:r>
              <a:rPr lang="en-US" sz="2800" b="1" dirty="0" smtClean="0">
                <a:sym typeface="Wingdings" pitchFamily="2" charset="2"/>
              </a:rPr>
              <a:t>:</a:t>
            </a:r>
            <a:r>
              <a:rPr lang="en-US" sz="2800" dirty="0" smtClean="0">
                <a:sym typeface="Wingdings" pitchFamily="2" charset="2"/>
              </a:rPr>
              <a:t> Released from damaged liver, heart, muscle, or brain cell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ym typeface="Wingdings" pitchFamily="2" charset="2"/>
              </a:rPr>
              <a:t>Gamma </a:t>
            </a:r>
            <a:r>
              <a:rPr lang="en-US" sz="2800" b="1" dirty="0" err="1" smtClean="0">
                <a:sym typeface="Wingdings" pitchFamily="2" charset="2"/>
              </a:rPr>
              <a:t>Glutamyl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transpiptidase</a:t>
            </a:r>
            <a:r>
              <a:rPr lang="en-US" sz="2800" b="1" dirty="0" smtClean="0">
                <a:sym typeface="Wingdings" pitchFamily="2" charset="2"/>
              </a:rPr>
              <a:t> (GGT) and LDH: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Wingdings" pitchFamily="2" charset="2"/>
              </a:rPr>
              <a:t>	Increase in </a:t>
            </a:r>
            <a:r>
              <a:rPr lang="en-US" sz="2800" dirty="0" err="1" smtClean="0">
                <a:sym typeface="Wingdings" pitchFamily="2" charset="2"/>
              </a:rPr>
              <a:t>biliary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cholistasis</a:t>
            </a: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1343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79500"/>
          </a:xfrm>
        </p:spPr>
        <p:txBody>
          <a:bodyPr>
            <a:normAutofit fontScale="90000"/>
          </a:bodyPr>
          <a:lstStyle/>
          <a:p>
            <a:pPr rtl="0" eaLnBrk="1" hangingPunct="1">
              <a:buFontTx/>
              <a:buChar char="•"/>
            </a:pPr>
            <a:r>
              <a:rPr lang="en-US" sz="4800" b="1" dirty="0" smtClean="0">
                <a:solidFill>
                  <a:srgbClr val="FF3300"/>
                </a:solidFill>
              </a:rPr>
              <a:t> Liver Biopsy</a:t>
            </a:r>
            <a:br>
              <a:rPr lang="en-US" sz="4800" b="1" dirty="0" smtClean="0">
                <a:solidFill>
                  <a:srgbClr val="FF3300"/>
                </a:solidFill>
              </a:rPr>
            </a:br>
            <a:r>
              <a:rPr lang="en-US" sz="2800" dirty="0" smtClean="0">
                <a:solidFill>
                  <a:srgbClr val="FF3300"/>
                </a:solidFill>
              </a:rPr>
              <a:t>chart 39-2 p 1122</a:t>
            </a:r>
            <a:endParaRPr lang="en-US" sz="4800" b="1" dirty="0" smtClean="0">
              <a:solidFill>
                <a:srgbClr val="FF33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Needle Aspiration of liver tissue to examine liver cells ( An Invasive Procedure)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/>
              <a:t>Out-patient procedure.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   - Location </a:t>
            </a:r>
            <a:r>
              <a:rPr lang="en-US" b="1" dirty="0" smtClean="0">
                <a:solidFill>
                  <a:srgbClr val="FF3300"/>
                </a:solidFill>
              </a:rPr>
              <a:t>6</a:t>
            </a:r>
            <a:r>
              <a:rPr lang="en-US" b="1" baseline="30000" dirty="0" smtClean="0">
                <a:solidFill>
                  <a:srgbClr val="FF3300"/>
                </a:solidFill>
              </a:rPr>
              <a:t>th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</a:rPr>
              <a:t>intercostal</a:t>
            </a:r>
            <a:r>
              <a:rPr lang="en-US" b="1" dirty="0" smtClean="0">
                <a:solidFill>
                  <a:srgbClr val="FF3300"/>
                </a:solidFill>
              </a:rPr>
              <a:t> space</a:t>
            </a:r>
            <a:r>
              <a:rPr lang="en-US" sz="2800" dirty="0" smtClean="0"/>
              <a:t>, Mid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 Line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Preparation: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</a:t>
            </a:r>
            <a:r>
              <a:rPr lang="en-US" sz="2800" dirty="0" smtClean="0"/>
              <a:t>- Check PT, PTT, And platelet count, and check 	for compatible donor blood.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  - Check for consent form.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  - Vital signs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  - Patient education is essential for preparation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- anesthesia: local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60412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3200" b="1" smtClean="0">
                <a:solidFill>
                  <a:srgbClr val="0000FF"/>
                </a:solidFill>
              </a:rPr>
              <a:t>During Procedure Nursing Care:</a:t>
            </a:r>
            <a:br>
              <a:rPr lang="en-US" sz="3200" b="1" smtClean="0">
                <a:solidFill>
                  <a:srgbClr val="0000FF"/>
                </a:solidFill>
              </a:rPr>
            </a:br>
            <a:endParaRPr lang="en-US" sz="3200" b="1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- Position: Supine with RT arm above head.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   - Expose the </a:t>
            </a:r>
            <a:r>
              <a:rPr lang="en-US" dirty="0" err="1" smtClean="0"/>
              <a:t>Rt</a:t>
            </a:r>
            <a:r>
              <a:rPr lang="en-US" dirty="0" smtClean="0"/>
              <a:t> side of the patient’s upper `	abdomen (</a:t>
            </a:r>
            <a:r>
              <a:rPr lang="en-US" dirty="0" err="1" smtClean="0"/>
              <a:t>Rt</a:t>
            </a:r>
            <a:r>
              <a:rPr lang="en-US" dirty="0" smtClean="0"/>
              <a:t> hypochondriac region)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   - Instruct the patient to inhale and exhale several time then exhale and hold.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 - physician may create incision before introducing the needle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>
            <a:normAutofit fontScale="90000"/>
          </a:bodyPr>
          <a:lstStyle/>
          <a:p>
            <a:pPr rtl="0" eaLnBrk="1" hangingPunct="1">
              <a:buFontTx/>
              <a:buChar char="•"/>
            </a:pPr>
            <a:r>
              <a:rPr lang="en-US" sz="4000" smtClean="0"/>
              <a:t> </a:t>
            </a:r>
            <a:r>
              <a:rPr lang="en-US" sz="3200" b="1" smtClean="0">
                <a:solidFill>
                  <a:srgbClr val="0000FF"/>
                </a:solidFill>
              </a:rPr>
              <a:t>Post-Procedure Nursing Care:</a:t>
            </a:r>
            <a:br>
              <a:rPr lang="en-US" sz="3200" b="1" smtClean="0">
                <a:solidFill>
                  <a:srgbClr val="0000FF"/>
                </a:solidFill>
              </a:rPr>
            </a:br>
            <a:endParaRPr lang="en-US" sz="3200" b="1" smtClean="0">
              <a:solidFill>
                <a:srgbClr val="0000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598987"/>
          </a:xfrm>
        </p:spPr>
        <p:txBody>
          <a:bodyPr>
            <a:normAutofit fontScale="85000" lnSpcReduction="20000"/>
          </a:bodyPr>
          <a:lstStyle/>
          <a:p>
            <a:pPr algn="l" rtl="0" eaLnBrk="1" hangingPunct="1"/>
            <a:r>
              <a:rPr lang="en-US" sz="2800" dirty="0" smtClean="0"/>
              <a:t>Turn the patient </a:t>
            </a:r>
            <a:r>
              <a:rPr lang="en-US" sz="2800" b="1" dirty="0" smtClean="0">
                <a:solidFill>
                  <a:srgbClr val="FF3300"/>
                </a:solidFill>
              </a:rPr>
              <a:t>onto the </a:t>
            </a:r>
            <a:r>
              <a:rPr lang="en-US" sz="2800" b="1" dirty="0" err="1" smtClean="0">
                <a:solidFill>
                  <a:srgbClr val="FF3300"/>
                </a:solidFill>
              </a:rPr>
              <a:t>Rt</a:t>
            </a:r>
            <a:r>
              <a:rPr lang="en-US" sz="2800" b="1" dirty="0" smtClean="0">
                <a:solidFill>
                  <a:srgbClr val="FF3300"/>
                </a:solidFill>
              </a:rPr>
              <a:t> side</a:t>
            </a:r>
            <a:r>
              <a:rPr lang="en-US" sz="2800" dirty="0" smtClean="0"/>
              <a:t>, place the pillow under the costal margin for several hours  </a:t>
            </a:r>
            <a:r>
              <a:rPr lang="en-US" sz="2800" b="1" dirty="0" smtClean="0">
                <a:solidFill>
                  <a:srgbClr val="FF3300"/>
                </a:solidFill>
              </a:rPr>
              <a:t>( Recumbent and immobile) </a:t>
            </a:r>
            <a:r>
              <a:rPr lang="en-US" sz="2800" dirty="0" smtClean="0"/>
              <a:t>for 1h, then on the back for 3h.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- Assess vital signs q 10-15 min for 1 hr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- observe puncture site for hemorrhage after test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- if the patient discharge ask him to avoid heavy   	lifting and strenuous activity for 1 week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- Major complications are liver injury, bleeding, and peritonitis, and </a:t>
            </a:r>
            <a:r>
              <a:rPr lang="en-US" sz="2800" dirty="0" err="1" smtClean="0"/>
              <a:t>Pneumothorax</a:t>
            </a:r>
            <a:r>
              <a:rPr lang="en-US" sz="2800" dirty="0" smtClean="0"/>
              <a:t>.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Page 39-2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Video:</a:t>
            </a:r>
            <a:r>
              <a:rPr lang="en-US" sz="2800" dirty="0" err="1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://www.youtube.com/watch?v=ug3n7bvq2Wg&amp;feature=related</a:t>
            </a: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2350"/>
          </a:xfrm>
        </p:spPr>
        <p:txBody>
          <a:bodyPr/>
          <a:lstStyle/>
          <a:p>
            <a:pPr rtl="0" eaLnBrk="1" hangingPunct="1"/>
            <a:r>
              <a:rPr lang="en-US" sz="3200" b="1" dirty="0" smtClean="0">
                <a:solidFill>
                  <a:srgbClr val="FF3300"/>
                </a:solidFill>
              </a:rPr>
              <a:t>Hepatic Dysfunction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/>
          </a:bodyPr>
          <a:lstStyle/>
          <a:p>
            <a:pPr marL="609600" indent="-609600" algn="l" rtl="0" eaLnBrk="1" hangingPunct="1"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Clinical Manifestations of Liver Dysfunction:</a:t>
            </a:r>
          </a:p>
          <a:p>
            <a:pPr marL="609600" indent="-609600" algn="l" rtl="0" eaLnBrk="1" hangingPunct="1">
              <a:buFontTx/>
              <a:buChar char="•"/>
            </a:pPr>
            <a:r>
              <a:rPr lang="en-US" b="1" dirty="0" smtClean="0">
                <a:solidFill>
                  <a:srgbClr val="FF3300"/>
                </a:solidFill>
              </a:rPr>
              <a:t>Jaundice:</a:t>
            </a:r>
            <a:r>
              <a:rPr lang="en-US" sz="2400" dirty="0" smtClean="0"/>
              <a:t> Increase concentration of </a:t>
            </a:r>
            <a:r>
              <a:rPr lang="en-US" sz="2400" dirty="0" err="1" smtClean="0"/>
              <a:t>Bilirubin</a:t>
            </a:r>
            <a:endParaRPr lang="en-US" sz="2400" dirty="0" smtClean="0"/>
          </a:p>
          <a:p>
            <a:pPr marL="609600" indent="-609600" algn="l" rtl="0" eaLnBrk="1" hangingPunct="1">
              <a:buFontTx/>
              <a:buChar char="•"/>
            </a:pPr>
            <a:r>
              <a:rPr lang="en-US" b="1" dirty="0" smtClean="0">
                <a:solidFill>
                  <a:srgbClr val="FF3300"/>
                </a:solidFill>
              </a:rPr>
              <a:t>Portal Hypertension</a:t>
            </a:r>
          </a:p>
          <a:p>
            <a:pPr marL="609600" indent="-609600" algn="l" rtl="0" eaLnBrk="1" hangingPunct="1">
              <a:buFontTx/>
              <a:buChar char="•"/>
            </a:pPr>
            <a:r>
              <a:rPr lang="en-US" b="1" dirty="0" err="1" smtClean="0">
                <a:solidFill>
                  <a:srgbClr val="FF3300"/>
                </a:solidFill>
              </a:rPr>
              <a:t>Ascites</a:t>
            </a:r>
            <a:endParaRPr lang="en-US" b="1" dirty="0" smtClean="0">
              <a:solidFill>
                <a:srgbClr val="FF3300"/>
              </a:solidFill>
            </a:endParaRPr>
          </a:p>
          <a:p>
            <a:pPr marL="609600" indent="-609600" algn="l" rtl="0" eaLnBrk="1" hangingPunct="1">
              <a:buFontTx/>
              <a:buChar char="•"/>
            </a:pPr>
            <a:r>
              <a:rPr lang="en-US" sz="2800" b="1" dirty="0" smtClean="0">
                <a:solidFill>
                  <a:srgbClr val="FF3300"/>
                </a:solidFill>
              </a:rPr>
              <a:t>Nutritional deficiencies:</a:t>
            </a:r>
            <a:r>
              <a:rPr lang="en-US" sz="2400" dirty="0" smtClean="0"/>
              <a:t> Result from the inability of the liver cells to metabolize certain vitamins.</a:t>
            </a:r>
          </a:p>
          <a:p>
            <a:pPr marL="609600" indent="-609600" algn="l" rtl="0" eaLnBrk="1" hangingPunct="1">
              <a:buFontTx/>
              <a:buChar char="•"/>
            </a:pPr>
            <a:r>
              <a:rPr lang="en-US" sz="2800" b="1" dirty="0" smtClean="0">
                <a:solidFill>
                  <a:srgbClr val="FF3300"/>
                </a:solidFill>
              </a:rPr>
              <a:t>Hepatic Encephalopathy or coma:</a:t>
            </a:r>
            <a:r>
              <a:rPr lang="en-US" sz="2400" dirty="0" smtClean="0"/>
              <a:t> Due to accumulation of ammonia in the serum due to impaired protein metabolism.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4/4d/Gray12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"/>
            <a:ext cx="4133850" cy="5238750"/>
          </a:xfrm>
          <a:prstGeom prst="rect">
            <a:avLst/>
          </a:prstGeom>
          <a:noFill/>
        </p:spPr>
      </p:pic>
      <p:pic>
        <p:nvPicPr>
          <p:cNvPr id="1028" name="Picture 4" descr="liver location in human bo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38600" cy="4724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33450"/>
          </a:xfrm>
        </p:spPr>
        <p:txBody>
          <a:bodyPr/>
          <a:lstStyle/>
          <a:p>
            <a:pPr rtl="0" eaLnBrk="1" hangingPunct="1"/>
            <a:r>
              <a:rPr lang="en-US" sz="3200" b="1" smtClean="0">
                <a:solidFill>
                  <a:srgbClr val="FF3300"/>
                </a:solidFill>
              </a:rPr>
              <a:t>Hepatic Disorders: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sz="4400" b="1" smtClean="0">
                <a:solidFill>
                  <a:srgbClr val="FF3300"/>
                </a:solidFill>
              </a:rPr>
              <a:t>Jaundice: </a:t>
            </a:r>
          </a:p>
          <a:p>
            <a:pPr marL="609600" indent="-609600" algn="l" rtl="0" eaLnBrk="1" hangingPunct="1">
              <a:buFontTx/>
              <a:buChar char="•"/>
            </a:pPr>
            <a:r>
              <a:rPr lang="en-US" sz="4400" smtClean="0"/>
              <a:t>Bilirubin is </a:t>
            </a:r>
            <a:r>
              <a:rPr lang="en-US" b="1" smtClean="0">
                <a:solidFill>
                  <a:srgbClr val="0000FF"/>
                </a:solidFill>
              </a:rPr>
              <a:t>(more than 2.5 mg/dl).</a:t>
            </a:r>
          </a:p>
          <a:p>
            <a:pPr marL="609600" indent="-609600" algn="l" rtl="0" eaLnBrk="1" hangingPunct="1">
              <a:buFontTx/>
              <a:buChar char="•"/>
            </a:pPr>
            <a:r>
              <a:rPr lang="en-US" sz="3600" smtClean="0"/>
              <a:t>Yellow- or green-tinged body tissues, sclera, and skin due to increased serum bilirubin levels</a:t>
            </a:r>
            <a:endParaRPr lang="en-US" sz="4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2.gstatic.com/images?q=tbn:ANd9GcT2h7EqtclyBpUcm1r2lLkOyjuWIVR-N8Oz_OYyji53HIhQHpQz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828800"/>
            <a:ext cx="3733800" cy="28194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>
              <a:buFontTx/>
              <a:buChar char="•"/>
            </a:pPr>
            <a:r>
              <a:rPr lang="en-US" sz="3200" b="1" smtClean="0">
                <a:solidFill>
                  <a:srgbClr val="FF3300"/>
                </a:solidFill>
              </a:rPr>
              <a:t> Types and causes: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Pre-hepatic (Hemolytic) Jaundice:</a:t>
            </a:r>
            <a:r>
              <a:rPr lang="en-US" sz="2800" dirty="0" smtClean="0"/>
              <a:t> </a:t>
            </a:r>
            <a:r>
              <a:rPr lang="en-US" sz="2400" dirty="0" smtClean="0"/>
              <a:t>Result of excess breakdown of RBC’s and liver is presented with more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than it’s capable of excretion 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- Hemolytic transfusion reaction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- Hemolytic Disorders ( hereditary or acquired)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- Hemolytic disease of the newborn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- Autoimmune hemolytic anemia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/>
              <a:t>	- increase urine and stool </a:t>
            </a:r>
            <a:r>
              <a:rPr lang="en-US" sz="2400" dirty="0" err="1" smtClean="0"/>
              <a:t>urobilinogen</a:t>
            </a:r>
            <a:r>
              <a:rPr lang="en-US" sz="2400" dirty="0" smtClean="0"/>
              <a:t> (formed in intestines, by bacterial reabsorbed)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smtClean="0"/>
              <a:t>2.  </a:t>
            </a:r>
            <a:r>
              <a:rPr lang="en-US" sz="2800" b="1" dirty="0" smtClean="0">
                <a:solidFill>
                  <a:srgbClr val="0000FF"/>
                </a:solidFill>
              </a:rPr>
              <a:t>Intra-hepatic (</a:t>
            </a:r>
            <a:r>
              <a:rPr lang="en-US" sz="2800" b="1" dirty="0" err="1" smtClean="0">
                <a:solidFill>
                  <a:srgbClr val="0000FF"/>
                </a:solidFill>
              </a:rPr>
              <a:t>Hepatocellular</a:t>
            </a:r>
            <a:r>
              <a:rPr lang="en-US" sz="2800" b="1" dirty="0" smtClean="0">
                <a:solidFill>
                  <a:srgbClr val="0000FF"/>
                </a:solidFill>
              </a:rPr>
              <a:t>):</a:t>
            </a:r>
            <a:r>
              <a:rPr lang="en-US" sz="2800" dirty="0" smtClean="0"/>
              <a:t> </a:t>
            </a:r>
            <a:r>
              <a:rPr lang="en-US" sz="2400" dirty="0" smtClean="0"/>
              <a:t>Decreased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uptake by damaged liver cells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 - Hepatitis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 - Cirrhosis</a:t>
            </a:r>
          </a:p>
          <a:p>
            <a:pPr algn="l" rtl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 - Cancer of the liver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Change in LFT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74688"/>
          </a:xfrm>
        </p:spPr>
        <p:txBody>
          <a:bodyPr/>
          <a:lstStyle/>
          <a:p>
            <a:pPr rtl="0" eaLnBrk="1" hangingPunct="1"/>
            <a:r>
              <a:rPr lang="en-US" sz="2000" smtClean="0"/>
              <a:t>Cont……..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sz="2800" b="1" smtClean="0">
                <a:solidFill>
                  <a:srgbClr val="0000FF"/>
                </a:solidFill>
              </a:rPr>
              <a:t>Post-hepatic ( Obstructive) Jaundice:</a:t>
            </a:r>
            <a:r>
              <a:rPr lang="en-US" sz="2000" smtClean="0"/>
              <a:t> due to occlusion of the bile ducts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- Gallstone ( cholelithiasis).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- Inflammatory process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- Tumor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- pressure from enlarged organ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4.   </a:t>
            </a:r>
            <a:r>
              <a:rPr lang="en-US" sz="2800" b="1" smtClean="0">
                <a:solidFill>
                  <a:srgbClr val="0000FF"/>
                </a:solidFill>
              </a:rPr>
              <a:t>Hereditary Hyperbilirubinemia:</a:t>
            </a:r>
            <a:r>
              <a:rPr lang="en-US" sz="2400" smtClean="0"/>
              <a:t> due to several inherited disorders.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- Gilbert’s syndrome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- Dubin-Johnson syndrome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Causes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Impaired Hepatic intake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Conjugation of bilirubin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Excretion of bilirubin into biliary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Continue: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Hepatocellular and obstructive jaundice types are most associated with liver disease.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</a:rPr>
              <a:t>Signs and Symptoms Associated with Hepatocellular and Obstructive Jaundice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</a:rPr>
              <a:t>Hepatocellular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Patient may appear mildly or severely ill.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Lack of appetite, nausea, weight loss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Malaise, fatigue, weakness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Headache, chills, and fever if infectious in origin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</a:rPr>
              <a:t>Obstructive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Dark orange-brown urine and light clay-colored stools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Dyspepsia and intolerance of fats, impaired digestion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2000" smtClean="0"/>
              <a:t>Pruritus</a:t>
            </a:r>
          </a:p>
          <a:p>
            <a:pPr algn="l" rtl="0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0413"/>
          </a:xfrm>
        </p:spPr>
        <p:txBody>
          <a:bodyPr/>
          <a:lstStyle/>
          <a:p>
            <a:pPr rtl="0" eaLnBrk="1" hangingPunct="1"/>
            <a:r>
              <a:rPr lang="en-US" sz="2800" b="1" dirty="0" smtClean="0">
                <a:solidFill>
                  <a:srgbClr val="FF3300"/>
                </a:solidFill>
              </a:rPr>
              <a:t>Clinical Manifestations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Yellow Sclera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Yellowish-orange Skin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Clay-colored feces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Tea-colored urine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err="1" smtClean="0"/>
              <a:t>Pruritis</a:t>
            </a:r>
            <a:endParaRPr lang="en-US" sz="28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Fatigue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Anorexia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Laboratory diagnostic tests: Increased serum </a:t>
            </a:r>
            <a:r>
              <a:rPr lang="en-US" sz="2800" dirty="0" err="1" smtClean="0"/>
              <a:t>bilirubin</a:t>
            </a:r>
            <a:r>
              <a:rPr lang="en-US" sz="2800" dirty="0" smtClean="0"/>
              <a:t>, alkaline </a:t>
            </a:r>
            <a:r>
              <a:rPr lang="en-US" sz="2800" dirty="0" err="1" smtClean="0"/>
              <a:t>phosphatase</a:t>
            </a:r>
            <a:r>
              <a:rPr lang="en-US" sz="2800" dirty="0" smtClean="0"/>
              <a:t>, cholesterol, serum bile salts, prolonged PT.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685800" y="188913"/>
            <a:ext cx="7772400" cy="71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900" smtClean="0"/>
              <a:t/>
            </a:r>
            <a:br>
              <a:rPr lang="en-US" sz="2900" smtClean="0"/>
            </a:br>
            <a:endParaRPr lang="en-US" sz="29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21388"/>
            <a:ext cx="6400800" cy="647700"/>
          </a:xfrm>
        </p:spPr>
        <p:txBody>
          <a:bodyPr/>
          <a:lstStyle/>
          <a:p>
            <a:pPr eaLnBrk="1" hangingPunct="1"/>
            <a:r>
              <a:rPr lang="en-US" sz="1100" smtClean="0"/>
              <a:t>Jordan University of Science and Technology</a:t>
            </a:r>
          </a:p>
          <a:p>
            <a:pPr eaLnBrk="1" hangingPunct="1"/>
            <a:r>
              <a:rPr lang="en-US" sz="1100" smtClean="0"/>
              <a:t>Faculty of Nursing</a:t>
            </a:r>
          </a:p>
        </p:txBody>
      </p:sp>
      <p:pic>
        <p:nvPicPr>
          <p:cNvPr id="4100" name="Picture 4" descr="F3551-03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484313"/>
            <a:ext cx="7070725" cy="4465637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http://www.daviddarling.info/images/liver_lob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67691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6488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</a:rPr>
              <a:t>Functions of the Liver: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000" dirty="0" smtClean="0"/>
              <a:t>Glucose Metabolism and regulation of blood glucose concentration.</a:t>
            </a:r>
          </a:p>
          <a:p>
            <a:pPr algn="l" rtl="0" eaLnBrk="1" hangingPunct="1"/>
            <a:r>
              <a:rPr lang="en-US" sz="2000" dirty="0" smtClean="0"/>
              <a:t>Ammonia conversion to urea that can be excreted in the urea.</a:t>
            </a:r>
          </a:p>
          <a:p>
            <a:pPr algn="l" rtl="0" eaLnBrk="1" hangingPunct="1"/>
            <a:r>
              <a:rPr lang="en-US" sz="2000" dirty="0" smtClean="0"/>
              <a:t>Protein Metabolism: Synthesis almost all plasma proteins+ clotting factors. </a:t>
            </a:r>
          </a:p>
          <a:p>
            <a:pPr algn="l" rtl="0" eaLnBrk="1" hangingPunct="1"/>
            <a:r>
              <a:rPr lang="en-US" sz="2000" dirty="0" smtClean="0"/>
              <a:t>Fat Metabolism: Breakdown of fatty acids for the production of energy and </a:t>
            </a:r>
            <a:r>
              <a:rPr lang="en-US" sz="2000" dirty="0" err="1" smtClean="0"/>
              <a:t>Ketone</a:t>
            </a:r>
            <a:r>
              <a:rPr lang="en-US" sz="2000" dirty="0" smtClean="0"/>
              <a:t> bodies</a:t>
            </a:r>
          </a:p>
          <a:p>
            <a:pPr algn="l" rtl="0" eaLnBrk="1" hangingPunct="1"/>
            <a:r>
              <a:rPr lang="en-US" sz="2000" dirty="0" smtClean="0"/>
              <a:t>Vitamin and Iron Storage: A, B12 and D And several of the B-Complex.</a:t>
            </a:r>
          </a:p>
          <a:p>
            <a:pPr algn="l" rtl="0" eaLnBrk="1" hangingPunct="1"/>
            <a:r>
              <a:rPr lang="en-US" sz="2000" dirty="0" smtClean="0"/>
              <a:t>Drug Metabolism</a:t>
            </a:r>
          </a:p>
          <a:p>
            <a:pPr algn="l" rtl="0" eaLnBrk="1" hangingPunct="1"/>
            <a:r>
              <a:rPr lang="en-US" sz="2000" dirty="0" smtClean="0"/>
              <a:t>Bile formation: Composed mainly from water, lecithin,  and electrolytes and contain some fatty acids, </a:t>
            </a:r>
            <a:r>
              <a:rPr lang="en-US" sz="2000" dirty="0" err="1" smtClean="0"/>
              <a:t>chol</a:t>
            </a:r>
            <a:r>
              <a:rPr lang="en-US" sz="2000" dirty="0" smtClean="0"/>
              <a:t>., </a:t>
            </a:r>
            <a:r>
              <a:rPr lang="en-US" sz="2000" dirty="0" err="1" smtClean="0"/>
              <a:t>bilirubin</a:t>
            </a:r>
            <a:r>
              <a:rPr lang="en-US" sz="2000" dirty="0" smtClean="0"/>
              <a:t> and bile salts.</a:t>
            </a:r>
          </a:p>
          <a:p>
            <a:pPr algn="l" rtl="0" eaLnBrk="1" hangingPunct="1"/>
            <a:r>
              <a:rPr lang="en-US" sz="2000" dirty="0" err="1" smtClean="0"/>
              <a:t>Bilirubin</a:t>
            </a:r>
            <a:r>
              <a:rPr lang="en-US" sz="2000" dirty="0" smtClean="0"/>
              <a:t> Excretion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Gerontologic consideration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</a:pPr>
            <a:endParaRPr lang="en-US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Decreases in size and weight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Reduced drug metabolism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Increase risk of GB stone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Higher risk of biliary tract diseases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36838"/>
            <a:ext cx="8229600" cy="1106487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rgbClr val="FF3300"/>
                </a:solidFill>
              </a:rPr>
              <a:t>Assessment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334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Health History: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l" rtl="0" eaLnBrk="1" hangingPunct="1"/>
            <a:r>
              <a:rPr lang="en-US" sz="2400" smtClean="0"/>
              <a:t>Present or previous exposure or ingestion of hepatotoxic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smtClean="0"/>
              <a:t>     agents, drugs</a:t>
            </a:r>
          </a:p>
          <a:p>
            <a:pPr algn="l" rtl="0" eaLnBrk="1" hangingPunct="1"/>
            <a:r>
              <a:rPr lang="en-US" sz="2400" smtClean="0"/>
              <a:t>Family history or history of cirrhosis, hepatitis, cancer</a:t>
            </a:r>
          </a:p>
          <a:p>
            <a:pPr algn="l" rtl="0" eaLnBrk="1" hangingPunct="1"/>
            <a:r>
              <a:rPr lang="en-US" sz="2400" smtClean="0"/>
              <a:t>History of blood transfusions, injection, dental treatment, hemodialysis</a:t>
            </a:r>
          </a:p>
          <a:p>
            <a:pPr algn="l" rtl="0" eaLnBrk="1" hangingPunct="1"/>
            <a:r>
              <a:rPr lang="en-US" sz="2400" smtClean="0"/>
              <a:t>Hepatic vein thrombosis</a:t>
            </a:r>
          </a:p>
          <a:p>
            <a:pPr algn="l" rtl="0" eaLnBrk="1" hangingPunct="1"/>
            <a:r>
              <a:rPr lang="en-US" sz="2400" smtClean="0"/>
              <a:t>Dietary intake</a:t>
            </a:r>
          </a:p>
          <a:p>
            <a:pPr algn="l" rtl="0" eaLnBrk="1" hangingPunct="1"/>
            <a:r>
              <a:rPr lang="en-US" sz="2400" smtClean="0"/>
              <a:t>Duration and onset of present symptoms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27D-E2EC-4EC1-95D5-DC96A0B1BE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914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Assessment and management of patients with Hepatic and Biliary Disorders Chapter 39 </vt:lpstr>
      <vt:lpstr>PowerPoint Presentation</vt:lpstr>
      <vt:lpstr> </vt:lpstr>
      <vt:lpstr>PowerPoint Presentation</vt:lpstr>
      <vt:lpstr>PowerPoint Presentation</vt:lpstr>
      <vt:lpstr>Functions of the Liver:</vt:lpstr>
      <vt:lpstr>Gerontologic consideration</vt:lpstr>
      <vt:lpstr>Assessment</vt:lpstr>
      <vt:lpstr>Health History:</vt:lpstr>
      <vt:lpstr>Physical Examination</vt:lpstr>
      <vt:lpstr>PowerPoint Presentation</vt:lpstr>
      <vt:lpstr>Diagnostic Evaluation:</vt:lpstr>
      <vt:lpstr>Common Liver Function Tests (table 39-1 p1121)</vt:lpstr>
      <vt:lpstr>Serum Aminotransferases (transaminases): Released from damaged liver cells </vt:lpstr>
      <vt:lpstr>PowerPoint Presentation</vt:lpstr>
      <vt:lpstr> Liver Biopsy chart 39-2 p 1122</vt:lpstr>
      <vt:lpstr>During Procedure Nursing Care: </vt:lpstr>
      <vt:lpstr> Post-Procedure Nursing Care: </vt:lpstr>
      <vt:lpstr>Hepatic Dysfunction</vt:lpstr>
      <vt:lpstr>Hepatic Disorders:</vt:lpstr>
      <vt:lpstr>PowerPoint Presentation</vt:lpstr>
      <vt:lpstr> Types and causes: </vt:lpstr>
      <vt:lpstr>Cont……..</vt:lpstr>
      <vt:lpstr>Continue:</vt:lpstr>
      <vt:lpstr>Clinical Manifestations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management of patients with Hepatic and Biliary Disorders Chapter 39</dc:title>
  <dc:creator>Besher</dc:creator>
  <cp:lastModifiedBy>Besher Gharaibeh</cp:lastModifiedBy>
  <cp:revision>21</cp:revision>
  <dcterms:created xsi:type="dcterms:W3CDTF">2012-09-18T03:08:48Z</dcterms:created>
  <dcterms:modified xsi:type="dcterms:W3CDTF">2016-02-16T08:19:56Z</dcterms:modified>
</cp:coreProperties>
</file>