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87F98-E12B-432C-8572-FAEDB5702D08}" type="datetimeFigureOut">
              <a:rPr lang="en-US" smtClean="0"/>
              <a:t>3/24/2012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232C1-B4F1-4718-A3EC-EE6542BD7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23B6E7-49DC-4E92-93D7-BF32D00DC7A3}" type="slidenum">
              <a:rPr lang="en-US" sz="1200" smtClean="0">
                <a:latin typeface="Times New Roman" charset="0"/>
              </a:rPr>
              <a:pPr/>
              <a:t>1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457325" y="1371600"/>
            <a:ext cx="6315075" cy="3581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dirty="0" smtClean="0"/>
              <a:t>Chapter 66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Assessment of Musculoskeletal Function </a:t>
            </a: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9388"/>
            <a:ext cx="6400800" cy="5016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1200" smtClean="0"/>
          </a:p>
          <a:p>
            <a:pPr eaLnBrk="1" hangingPunct="1">
              <a:lnSpc>
                <a:spcPct val="70000"/>
              </a:lnSpc>
            </a:pPr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9806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112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Bone Formation and Maintenance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38325"/>
            <a:ext cx="8613775" cy="47879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Osteogenesis: process of bone formation</a:t>
            </a:r>
          </a:p>
          <a:p>
            <a:pPr lvl="1" eaLnBrk="1" hangingPunct="1"/>
            <a:r>
              <a:rPr lang="en-US" smtClean="0"/>
              <a:t>Ossification: the process of formation of the bone matrix and deposition of minerals</a:t>
            </a:r>
          </a:p>
          <a:p>
            <a:pPr eaLnBrk="1" hangingPunct="1"/>
            <a:r>
              <a:rPr lang="en-US" smtClean="0"/>
              <a:t>Bone is in constant state of turnover</a:t>
            </a:r>
          </a:p>
          <a:p>
            <a:pPr eaLnBrk="1" hangingPunct="1"/>
            <a:r>
              <a:rPr lang="en-US" smtClean="0"/>
              <a:t>Regulating factors</a:t>
            </a:r>
          </a:p>
          <a:p>
            <a:pPr lvl="1" eaLnBrk="1" hangingPunct="1"/>
            <a:r>
              <a:rPr lang="en-US" smtClean="0"/>
              <a:t>Stress and weight-bearing</a:t>
            </a:r>
          </a:p>
          <a:p>
            <a:pPr lvl="1" eaLnBrk="1" hangingPunct="1"/>
            <a:r>
              <a:rPr lang="en-US" smtClean="0"/>
              <a:t>Vitamin D</a:t>
            </a:r>
          </a:p>
          <a:p>
            <a:pPr lvl="1" eaLnBrk="1" hangingPunct="1"/>
            <a:r>
              <a:rPr lang="en-US" smtClean="0"/>
              <a:t>Parathyroid hormone and calcitonin </a:t>
            </a:r>
          </a:p>
          <a:p>
            <a:pPr lvl="1" eaLnBrk="1" hangingPunct="1"/>
            <a:r>
              <a:rPr lang="en-US" smtClean="0"/>
              <a:t>Blood supply</a:t>
            </a:r>
          </a:p>
          <a:p>
            <a:pPr eaLnBrk="1" hangingPunct="1"/>
            <a:r>
              <a:rPr lang="en-US" smtClean="0"/>
              <a:t>Role of calcium </a:t>
            </a:r>
          </a:p>
        </p:txBody>
      </p:sp>
    </p:spTree>
    <p:extLst>
      <p:ext uri="{BB962C8B-B14F-4D97-AF65-F5344CB8AC3E}">
        <p14:creationId xmlns:p14="http://schemas.microsoft.com/office/powerpoint/2010/main" val="6250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5801"/>
            <a:ext cx="8524875" cy="6095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Bone Healing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/>
              <a:t>Hematoma and inflammation</a:t>
            </a:r>
          </a:p>
          <a:p>
            <a:pPr eaLnBrk="1" hangingPunct="1"/>
            <a:r>
              <a:rPr lang="en-US" smtClean="0"/>
              <a:t>Angiogenesis and cartilage formation</a:t>
            </a:r>
          </a:p>
          <a:p>
            <a:pPr eaLnBrk="1" hangingPunct="1"/>
            <a:r>
              <a:rPr lang="en-US" smtClean="0"/>
              <a:t>Cartilage calcification</a:t>
            </a:r>
          </a:p>
          <a:p>
            <a:pPr eaLnBrk="1" hangingPunct="1"/>
            <a:r>
              <a:rPr lang="en-US" smtClean="0"/>
              <a:t>Cartilage removal</a:t>
            </a:r>
          </a:p>
          <a:p>
            <a:pPr eaLnBrk="1" hangingPunct="1"/>
            <a:r>
              <a:rPr lang="en-US" smtClean="0"/>
              <a:t>Bone formation</a:t>
            </a:r>
          </a:p>
          <a:p>
            <a:pPr eaLnBrk="1" hangingPunct="1"/>
            <a:r>
              <a:rPr lang="en-US" smtClean="0"/>
              <a:t>Remodeling</a:t>
            </a:r>
          </a:p>
        </p:txBody>
      </p:sp>
    </p:spTree>
    <p:extLst>
      <p:ext uri="{BB962C8B-B14F-4D97-AF65-F5344CB8AC3E}">
        <p14:creationId xmlns:p14="http://schemas.microsoft.com/office/powerpoint/2010/main" val="42144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0"/>
            <a:ext cx="8524875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Assessment of the Musculoskeletal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Include data related to function ability; ADLs, IADLS, and  ability to perform various activities.  Note any problems related to mobility.</a:t>
            </a:r>
          </a:p>
          <a:p>
            <a:pPr eaLnBrk="1" hangingPunct="1"/>
            <a:r>
              <a:rPr lang="en-US" smtClean="0"/>
              <a:t>Health history: family history, general health maintenance, nutrition, occupation, learning needs, socioeconomic factors, and medications—include OTC</a:t>
            </a:r>
          </a:p>
          <a:p>
            <a:pPr eaLnBrk="1" hangingPunct="1"/>
            <a:r>
              <a:rPr lang="en-US" smtClean="0"/>
              <a:t>Assessment of pain</a:t>
            </a:r>
            <a:r>
              <a:rPr lang="en-US" b="1" smtClean="0"/>
              <a:t> </a:t>
            </a:r>
            <a:r>
              <a:rPr lang="en-US" smtClean="0"/>
              <a:t>and altered sensations</a:t>
            </a:r>
          </a:p>
          <a:p>
            <a:pPr eaLnBrk="1" hangingPunct="1"/>
            <a:r>
              <a:rPr lang="en-US" smtClean="0"/>
              <a:t>Physical assessment: posture, gait, bone integrity, joint function, muscle strength and size, skin, neurovascular status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6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09601"/>
            <a:ext cx="8524875" cy="6857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Normal Spine and 3 Abnormalities</a:t>
            </a:r>
          </a:p>
        </p:txBody>
      </p:sp>
      <p:pic>
        <p:nvPicPr>
          <p:cNvPr id="21507" name="Picture 4" descr="E:\Suvarna\Connection\CD\Smeltzer IRDVD\Input\Images from VT\Image\jpg\jpg chap 37 to 72\figure_66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5475"/>
            <a:ext cx="7620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5801"/>
            <a:ext cx="8524875" cy="9207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Detecting Fluid in the Knee</a:t>
            </a:r>
          </a:p>
        </p:txBody>
      </p:sp>
      <p:pic>
        <p:nvPicPr>
          <p:cNvPr id="22531" name="Picture 5" descr="E:\Suvarna\Connection\CD\Smeltzer IRDVD\Input\Images from VT\Image\jpg\jpg chap 37 to 72\figure_6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854200"/>
            <a:ext cx="40306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62000"/>
            <a:ext cx="8524875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Rheumatoid Arthritis—Ulnar Deviation and “Swan-Neck” Deformity</a:t>
            </a:r>
          </a:p>
        </p:txBody>
      </p:sp>
      <p:pic>
        <p:nvPicPr>
          <p:cNvPr id="23555" name="Picture 4" descr="E:\Suvarna\Connection\CD\Smeltzer IRDVD\Input\Images from VT\Image\jpg\jpg chap 37 to 72\figure_66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5375"/>
            <a:ext cx="60960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731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Diagnostic Evaluation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03425"/>
            <a:ext cx="8613775" cy="42799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000" smtClean="0"/>
              <a:t>X-rays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Computed tomography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MRI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Arthrography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Bone densitometry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Bone scan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Arthroscopy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Arthrocentesis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Electromyography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Biopsy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Laboratory studies</a:t>
            </a:r>
          </a:p>
        </p:txBody>
      </p:sp>
    </p:spTree>
    <p:extLst>
      <p:ext uri="{BB962C8B-B14F-4D97-AF65-F5344CB8AC3E}">
        <p14:creationId xmlns:p14="http://schemas.microsoft.com/office/powerpoint/2010/main" val="10989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5801"/>
            <a:ext cx="8524875" cy="9143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Functions of the Musculoskeletal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vital organs</a:t>
            </a:r>
          </a:p>
          <a:p>
            <a:pPr eaLnBrk="1" hangingPunct="1"/>
            <a:r>
              <a:rPr lang="en-US" smtClean="0"/>
              <a:t>Mobility and movement</a:t>
            </a:r>
          </a:p>
          <a:p>
            <a:pPr eaLnBrk="1" hangingPunct="1"/>
            <a:r>
              <a:rPr lang="en-US" smtClean="0"/>
              <a:t>Facilitate return of blood to the heart</a:t>
            </a:r>
          </a:p>
          <a:p>
            <a:pPr eaLnBrk="1" hangingPunct="1"/>
            <a:r>
              <a:rPr lang="en-US" smtClean="0"/>
              <a:t>Production of blood cells (hematopoiesis) </a:t>
            </a:r>
          </a:p>
          <a:p>
            <a:pPr eaLnBrk="1" hangingPunct="1"/>
            <a:r>
              <a:rPr lang="en-US" smtClean="0"/>
              <a:t>Reservoir for immature blood cells</a:t>
            </a:r>
          </a:p>
          <a:p>
            <a:pPr eaLnBrk="1" hangingPunct="1"/>
            <a:r>
              <a:rPr lang="en-US" smtClean="0"/>
              <a:t>Reservoir for vital minerals</a:t>
            </a:r>
          </a:p>
        </p:txBody>
      </p:sp>
    </p:spTree>
    <p:extLst>
      <p:ext uri="{BB962C8B-B14F-4D97-AF65-F5344CB8AC3E}">
        <p14:creationId xmlns:p14="http://schemas.microsoft.com/office/powerpoint/2010/main" val="6489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1"/>
            <a:ext cx="8524875" cy="9143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Structure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dirty="0" smtClean="0"/>
              <a:t>206 Bones in the body</a:t>
            </a:r>
          </a:p>
          <a:p>
            <a:pPr lvl="1" eaLnBrk="1" hangingPunct="1"/>
            <a:r>
              <a:rPr lang="en-US" dirty="0" smtClean="0"/>
              <a:t>Long bones</a:t>
            </a:r>
          </a:p>
          <a:p>
            <a:pPr lvl="1" eaLnBrk="1" hangingPunct="1"/>
            <a:r>
              <a:rPr lang="en-US" dirty="0" smtClean="0"/>
              <a:t>Short bones</a:t>
            </a:r>
          </a:p>
          <a:p>
            <a:pPr lvl="1" eaLnBrk="1" hangingPunct="1"/>
            <a:r>
              <a:rPr lang="en-US" dirty="0" smtClean="0"/>
              <a:t>Flat bones</a:t>
            </a:r>
          </a:p>
          <a:p>
            <a:pPr lvl="1" eaLnBrk="1" hangingPunct="1"/>
            <a:r>
              <a:rPr lang="en-US" dirty="0" smtClean="0"/>
              <a:t>Irregular bones</a:t>
            </a:r>
          </a:p>
          <a:p>
            <a:pPr eaLnBrk="1" hangingPunct="1"/>
            <a:r>
              <a:rPr lang="en-US" dirty="0" smtClean="0"/>
              <a:t>Joints</a:t>
            </a:r>
          </a:p>
          <a:p>
            <a:pPr eaLnBrk="1" hangingPunct="1"/>
            <a:r>
              <a:rPr lang="en-US" dirty="0" smtClean="0"/>
              <a:t>Muscles</a:t>
            </a:r>
          </a:p>
        </p:txBody>
      </p:sp>
    </p:spTree>
    <p:extLst>
      <p:ext uri="{BB962C8B-B14F-4D97-AF65-F5344CB8AC3E}">
        <p14:creationId xmlns:p14="http://schemas.microsoft.com/office/powerpoint/2010/main" val="13535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0"/>
            <a:ext cx="8524875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Structure of a Long Bone; Composition of Compact Bone  </a:t>
            </a:r>
          </a:p>
        </p:txBody>
      </p:sp>
      <p:pic>
        <p:nvPicPr>
          <p:cNvPr id="8195" name="Picture 4" descr="E:\Suvarna\Connection\CD\Smeltzer IRDVD\Input\Images from VT\Image\jpg\jpg chap 37 to 72\figure_6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159000"/>
            <a:ext cx="35591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2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09600"/>
            <a:ext cx="852487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Joints (Articulation): Junction of Two or More Bones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Synartrosis: immovable joints</a:t>
            </a:r>
          </a:p>
          <a:p>
            <a:pPr eaLnBrk="1" hangingPunct="1"/>
            <a:r>
              <a:rPr lang="en-US" smtClean="0"/>
              <a:t>Amphiartrosis: allow limited movement</a:t>
            </a:r>
          </a:p>
          <a:p>
            <a:pPr eaLnBrk="1" hangingPunct="1"/>
            <a:r>
              <a:rPr lang="en-US" smtClean="0"/>
              <a:t>Diarthrosis: freely movable</a:t>
            </a:r>
          </a:p>
          <a:p>
            <a:pPr lvl="1" eaLnBrk="1" hangingPunct="1"/>
            <a:r>
              <a:rPr lang="en-US" smtClean="0"/>
              <a:t>Ball and socket</a:t>
            </a:r>
          </a:p>
          <a:p>
            <a:pPr lvl="1" eaLnBrk="1" hangingPunct="1"/>
            <a:r>
              <a:rPr lang="en-US" smtClean="0"/>
              <a:t>Hinge</a:t>
            </a:r>
          </a:p>
          <a:p>
            <a:pPr lvl="1" eaLnBrk="1" hangingPunct="1"/>
            <a:r>
              <a:rPr lang="en-US" smtClean="0"/>
              <a:t>Saddle</a:t>
            </a:r>
          </a:p>
          <a:p>
            <a:pPr lvl="1" eaLnBrk="1" hangingPunct="1"/>
            <a:r>
              <a:rPr lang="en-US" smtClean="0"/>
              <a:t>Pivot</a:t>
            </a:r>
          </a:p>
          <a:p>
            <a:pPr lvl="1" eaLnBrk="1" hangingPunct="1"/>
            <a:r>
              <a:rPr lang="en-US" smtClean="0"/>
              <a:t>Gliding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32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62001"/>
            <a:ext cx="8524875" cy="53339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Hinge Joint of the Knee</a:t>
            </a:r>
          </a:p>
        </p:txBody>
      </p:sp>
      <p:pic>
        <p:nvPicPr>
          <p:cNvPr id="10243" name="Picture 4" descr="E:\Suvarna\Connection\CD\Smeltzer IRDVD\Input\Images from VT\Image\jpg\jpg chap 37 to 72\figure_6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857375"/>
            <a:ext cx="51514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09601"/>
            <a:ext cx="7875587" cy="8381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Muscles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Attached to bones and other structures by tendons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Encased in a fibrous tissue—fascia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Contraction of muscle causes movement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Sarcomere—the contractile unit of skeletal muscle which contains actin and myosin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Muscle cell fibers react to electrical stimulation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Contraction utilizes energy in the form of ATP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Anaerobic pathways using glucose metabolized from stored glycogen provide energy for more strenuous muscle activity</a:t>
            </a:r>
          </a:p>
        </p:txBody>
      </p:sp>
    </p:spTree>
    <p:extLst>
      <p:ext uri="{BB962C8B-B14F-4D97-AF65-F5344CB8AC3E}">
        <p14:creationId xmlns:p14="http://schemas.microsoft.com/office/powerpoint/2010/main" val="38940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47763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Terms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16088"/>
            <a:ext cx="8613775" cy="4581525"/>
          </a:xfrm>
        </p:spPr>
        <p:txBody>
          <a:bodyPr/>
          <a:lstStyle/>
          <a:p>
            <a:pPr eaLnBrk="1" hangingPunct="1"/>
            <a:r>
              <a:rPr lang="en-US" sz="1800" smtClean="0"/>
              <a:t>Cancellous bone tissue</a:t>
            </a:r>
          </a:p>
          <a:p>
            <a:pPr eaLnBrk="1" hangingPunct="1"/>
            <a:r>
              <a:rPr lang="en-US" sz="1800" smtClean="0"/>
              <a:t>Cortical bone tissue</a:t>
            </a:r>
          </a:p>
          <a:p>
            <a:pPr eaLnBrk="1" hangingPunct="1"/>
            <a:r>
              <a:rPr lang="en-US" sz="1800" smtClean="0"/>
              <a:t>Diaphysis</a:t>
            </a:r>
          </a:p>
          <a:p>
            <a:pPr eaLnBrk="1" hangingPunct="1"/>
            <a:r>
              <a:rPr lang="en-US" sz="1800" smtClean="0"/>
              <a:t>Epiphysis</a:t>
            </a:r>
          </a:p>
          <a:p>
            <a:pPr eaLnBrk="1" hangingPunct="1"/>
            <a:r>
              <a:rPr lang="en-US" sz="1800" smtClean="0"/>
              <a:t>Cartilage</a:t>
            </a:r>
          </a:p>
          <a:p>
            <a:pPr eaLnBrk="1" hangingPunct="1"/>
            <a:r>
              <a:rPr lang="en-US" sz="1800" smtClean="0"/>
              <a:t>Periosteum</a:t>
            </a:r>
          </a:p>
          <a:p>
            <a:pPr eaLnBrk="1" hangingPunct="1"/>
            <a:r>
              <a:rPr lang="en-US" sz="1800" smtClean="0"/>
              <a:t>Endosteum</a:t>
            </a:r>
          </a:p>
          <a:p>
            <a:pPr eaLnBrk="1" hangingPunct="1"/>
            <a:r>
              <a:rPr lang="en-US" sz="1800" smtClean="0"/>
              <a:t>Joint capsule </a:t>
            </a:r>
          </a:p>
          <a:p>
            <a:pPr eaLnBrk="1" hangingPunct="1"/>
            <a:r>
              <a:rPr lang="en-US" sz="1800" smtClean="0"/>
              <a:t>Ligaments</a:t>
            </a:r>
          </a:p>
          <a:p>
            <a:pPr eaLnBrk="1" hangingPunct="1"/>
            <a:r>
              <a:rPr lang="en-US" sz="1800" smtClean="0"/>
              <a:t>Synovium</a:t>
            </a:r>
          </a:p>
          <a:p>
            <a:pPr eaLnBrk="1" hangingPunct="1"/>
            <a:r>
              <a:rPr lang="en-US" sz="1800" smtClean="0"/>
              <a:t>Bursa</a:t>
            </a:r>
          </a:p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978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1"/>
            <a:ext cx="8524875" cy="83819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Bone Cells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Osteoblasts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Function in bone formation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Osteocytes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Mature bone cells that function in bone maintenance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Located in the lacunae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Osteoclasts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Multinuclear cells function in destroying, resorbing, and remodeling bone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Located in </a:t>
            </a:r>
            <a:r>
              <a:rPr lang="en-US" dirty="0" err="1" smtClean="0"/>
              <a:t>Howship’s</a:t>
            </a:r>
            <a:r>
              <a:rPr lang="en-US" dirty="0" smtClean="0"/>
              <a:t> lacunae</a:t>
            </a:r>
          </a:p>
        </p:txBody>
      </p:sp>
    </p:spTree>
    <p:extLst>
      <p:ext uri="{BB962C8B-B14F-4D97-AF65-F5344CB8AC3E}">
        <p14:creationId xmlns:p14="http://schemas.microsoft.com/office/powerpoint/2010/main" val="7246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391</Words>
  <Application>Microsoft Office PowerPoint</Application>
  <PresentationFormat>On-screen Show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66   Assessment of Musculoskeletal Function </vt:lpstr>
      <vt:lpstr>Functions of the Musculoskeletal System</vt:lpstr>
      <vt:lpstr>Structure </vt:lpstr>
      <vt:lpstr>Structure of a Long Bone; Composition of Compact Bone  </vt:lpstr>
      <vt:lpstr>Joints (Articulation): Junction of Two or More Bones</vt:lpstr>
      <vt:lpstr>Hinge Joint of the Knee</vt:lpstr>
      <vt:lpstr>Muscles</vt:lpstr>
      <vt:lpstr>Terms </vt:lpstr>
      <vt:lpstr>Bone Cells </vt:lpstr>
      <vt:lpstr>Bone Formation and Maintenance </vt:lpstr>
      <vt:lpstr>Bone Healing</vt:lpstr>
      <vt:lpstr>Assessment of the Musculoskeletal System</vt:lpstr>
      <vt:lpstr>Normal Spine and 3 Abnormalities</vt:lpstr>
      <vt:lpstr>Detecting Fluid in the Knee</vt:lpstr>
      <vt:lpstr>Rheumatoid Arthritis—Ulnar Deviation and “Swan-Neck” Deformity</vt:lpstr>
      <vt:lpstr>Diagnostic Evaluation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66   Assessment of Musculoskeletal Function </dc:title>
  <dc:creator>Hp</dc:creator>
  <cp:lastModifiedBy>Hp</cp:lastModifiedBy>
  <cp:revision>2</cp:revision>
  <dcterms:created xsi:type="dcterms:W3CDTF">2006-08-16T00:00:00Z</dcterms:created>
  <dcterms:modified xsi:type="dcterms:W3CDTF">2012-03-24T13:16:12Z</dcterms:modified>
</cp:coreProperties>
</file>