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87"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8" r:id="rId23"/>
    <p:sldId id="289"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EAE36-B31E-4547-B471-B4ADC1250F6F}"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4A81B-D22D-4AFE-B091-B82D90D65D88}" type="slidenum">
              <a:rPr lang="en-US" smtClean="0"/>
              <a:t>‹#›</a:t>
            </a:fld>
            <a:endParaRPr lang="en-US"/>
          </a:p>
        </p:txBody>
      </p:sp>
    </p:spTree>
    <p:extLst>
      <p:ext uri="{BB962C8B-B14F-4D97-AF65-F5344CB8AC3E}">
        <p14:creationId xmlns:p14="http://schemas.microsoft.com/office/powerpoint/2010/main" val="17312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59ED5338-999A-43CC-A91F-0F19510FB4BB}" type="slidenum">
              <a:rPr lang="en-US" altLang="en-US" sz="1200" smtClean="0">
                <a:latin typeface="Times New Roman" charset="0"/>
              </a:rPr>
              <a:pPr/>
              <a:t>1</a:t>
            </a:fld>
            <a:endParaRPr lang="en-US" altLang="en-US" sz="1200" smtClean="0">
              <a:latin typeface="Times New Roman" charset="0"/>
            </a:endParaRPr>
          </a:p>
        </p:txBody>
      </p:sp>
      <p:sp>
        <p:nvSpPr>
          <p:cNvPr id="35843" name="Rectangle 2"/>
          <p:cNvSpPr>
            <a:spLocks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381125" y="3121025"/>
            <a:ext cx="6315075" cy="1920875"/>
          </a:xfrm>
          <a:effectLst>
            <a:outerShdw dist="17961" dir="2700000" algn="ctr" rotWithShape="0">
              <a:schemeClr val="bg2"/>
            </a:outerShdw>
          </a:effectLst>
        </p:spPr>
        <p:txBody>
          <a:bodyPr>
            <a:normAutofit fontScale="90000"/>
          </a:bodyPr>
          <a:lstStyle/>
          <a:p>
            <a:pPr eaLnBrk="1" hangingPunct="1"/>
            <a:r>
              <a:rPr lang="en-US" altLang="en-US" smtClean="0"/>
              <a:t>Chapter 40</a:t>
            </a:r>
            <a:br>
              <a:rPr lang="en-US" altLang="en-US" smtClean="0"/>
            </a:br>
            <a:r>
              <a:rPr lang="en-US" altLang="en-US" smtClean="0"/>
              <a:t/>
            </a:r>
            <a:br>
              <a:rPr lang="en-US" altLang="en-US" smtClean="0"/>
            </a:br>
            <a:r>
              <a:rPr lang="en-US" altLang="en-US" smtClean="0"/>
              <a:t>Assessment and Management of Patients With Biliary Disorders </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altLang="en-US" sz="1200" smtClean="0"/>
          </a:p>
          <a:p>
            <a:pPr eaLnBrk="1" hangingPunct="1">
              <a:lnSpc>
                <a:spcPct val="70000"/>
              </a:lnSpc>
            </a:pPr>
            <a:endParaRPr lang="en-US" altLang="en-US" sz="1200" smtClean="0"/>
          </a:p>
        </p:txBody>
      </p:sp>
    </p:spTree>
    <p:extLst>
      <p:ext uri="{BB962C8B-B14F-4D97-AF65-F5344CB8AC3E}">
        <p14:creationId xmlns:p14="http://schemas.microsoft.com/office/powerpoint/2010/main" val="21643650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30213" y="1168400"/>
            <a:ext cx="8524875" cy="768350"/>
          </a:xfrm>
        </p:spPr>
        <p:txBody>
          <a:bodyPr>
            <a:normAutofit fontScale="90000"/>
          </a:bodyPr>
          <a:lstStyle/>
          <a:p>
            <a:pPr eaLnBrk="1" hangingPunct="1">
              <a:defRPr/>
            </a:pPr>
            <a:r>
              <a:rPr lang="en-US" dirty="0" smtClean="0"/>
              <a:t>Nonsurgical Techniques for Removing Gallstones</a:t>
            </a:r>
          </a:p>
        </p:txBody>
      </p:sp>
      <p:pic>
        <p:nvPicPr>
          <p:cNvPr id="13316" name="Picture 4" descr="E:\Suvarna\Connection\CD\Smeltzer IRDVD\Input\Images from VT\Image\jpg\jpg chap 37 to 72\figure_4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073275"/>
            <a:ext cx="51816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1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30213" y="1235075"/>
            <a:ext cx="8524875" cy="384175"/>
          </a:xfrm>
        </p:spPr>
        <p:txBody>
          <a:bodyPr>
            <a:normAutofit fontScale="90000"/>
          </a:bodyPr>
          <a:lstStyle/>
          <a:p>
            <a:pPr eaLnBrk="1" hangingPunct="1">
              <a:defRPr/>
            </a:pPr>
            <a:r>
              <a:rPr lang="en-US" dirty="0" smtClean="0"/>
              <a:t>Laparoscopic Cholecystectomy</a:t>
            </a:r>
          </a:p>
        </p:txBody>
      </p:sp>
      <p:pic>
        <p:nvPicPr>
          <p:cNvPr id="14340" name="Picture 4" descr="E:\Suvarna\Connection\CD\Smeltzer IRDVD\Input\Images from VT\Image\jpg\jpg chap 37 to 72\figure_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49438"/>
            <a:ext cx="7162800" cy="46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8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Cholesterol Gallstones and Pigment Gallstones</a:t>
            </a:r>
          </a:p>
        </p:txBody>
      </p:sp>
      <p:pic>
        <p:nvPicPr>
          <p:cNvPr id="15364" name="Picture 4" descr="E:\Suvarna\Connection\CD\Smeltzer IRDVD\Input\Images from VT\Image\jpg\jpg chap 37 to 72\figure_4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173288"/>
            <a:ext cx="64008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30213" y="609601"/>
            <a:ext cx="8524875" cy="1600199"/>
          </a:xfrm>
        </p:spPr>
        <p:txBody>
          <a:bodyPr>
            <a:normAutofit fontScale="90000"/>
          </a:bodyPr>
          <a:lstStyle/>
          <a:p>
            <a:pPr eaLnBrk="1" hangingPunct="1">
              <a:defRPr/>
            </a:pPr>
            <a:r>
              <a:rPr lang="en-US" dirty="0" smtClean="0"/>
              <a:t>Nursing Process: The Care of the Patient Undergoing Surgery for Gallbladder Disease—Assessment</a:t>
            </a:r>
          </a:p>
        </p:txBody>
      </p:sp>
      <p:sp>
        <p:nvSpPr>
          <p:cNvPr id="16387" name="Rectangle 3"/>
          <p:cNvSpPr>
            <a:spLocks noGrp="1" noChangeArrowheads="1"/>
          </p:cNvSpPr>
          <p:nvPr>
            <p:ph type="body" idx="1"/>
          </p:nvPr>
        </p:nvSpPr>
        <p:spPr>
          <a:xfrm>
            <a:off x="330200" y="2536825"/>
            <a:ext cx="8613775" cy="3810000"/>
          </a:xfrm>
        </p:spPr>
        <p:txBody>
          <a:bodyPr>
            <a:normAutofit fontScale="92500" lnSpcReduction="10000"/>
          </a:bodyPr>
          <a:lstStyle/>
          <a:p>
            <a:pPr eaLnBrk="1" hangingPunct="1">
              <a:lnSpc>
                <a:spcPct val="80000"/>
              </a:lnSpc>
            </a:pPr>
            <a:r>
              <a:rPr lang="en-US" altLang="en-US" smtClean="0"/>
              <a:t>Patient history</a:t>
            </a:r>
          </a:p>
          <a:p>
            <a:pPr eaLnBrk="1" hangingPunct="1">
              <a:lnSpc>
                <a:spcPct val="80000"/>
              </a:lnSpc>
            </a:pPr>
            <a:r>
              <a:rPr lang="en-US" altLang="en-US" smtClean="0"/>
              <a:t>Knowledge and teaching needs</a:t>
            </a:r>
          </a:p>
          <a:p>
            <a:pPr eaLnBrk="1" hangingPunct="1">
              <a:lnSpc>
                <a:spcPct val="80000"/>
              </a:lnSpc>
            </a:pPr>
            <a:r>
              <a:rPr lang="en-US" altLang="en-US" smtClean="0"/>
              <a:t>Respiratory status and risk factors for respiratory complications postoperative </a:t>
            </a:r>
          </a:p>
          <a:p>
            <a:pPr eaLnBrk="1" hangingPunct="1">
              <a:lnSpc>
                <a:spcPct val="80000"/>
              </a:lnSpc>
            </a:pPr>
            <a:r>
              <a:rPr lang="en-US" altLang="en-US" smtClean="0"/>
              <a:t>Nutritional status</a:t>
            </a:r>
          </a:p>
          <a:p>
            <a:pPr eaLnBrk="1" hangingPunct="1">
              <a:lnSpc>
                <a:spcPct val="80000"/>
              </a:lnSpc>
            </a:pPr>
            <a:r>
              <a:rPr lang="en-US" altLang="en-US" smtClean="0"/>
              <a:t>Monitor for potential bleeding</a:t>
            </a:r>
          </a:p>
          <a:p>
            <a:pPr eaLnBrk="1" hangingPunct="1">
              <a:lnSpc>
                <a:spcPct val="80000"/>
              </a:lnSpc>
            </a:pPr>
            <a:r>
              <a:rPr lang="en-US" altLang="en-US" smtClean="0"/>
              <a:t>Gastrointestinal symptoms: after laparoscopic surgery asses for loss of appetite, vomiting, pain, distention, fever—potential infection or disruption of GI tract</a:t>
            </a:r>
          </a:p>
        </p:txBody>
      </p:sp>
    </p:spTree>
    <p:extLst>
      <p:ext uri="{BB962C8B-B14F-4D97-AF65-F5344CB8AC3E}">
        <p14:creationId xmlns:p14="http://schemas.microsoft.com/office/powerpoint/2010/main" val="50722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19125" y="838200"/>
            <a:ext cx="8524875" cy="1152525"/>
          </a:xfrm>
        </p:spPr>
        <p:txBody>
          <a:bodyPr>
            <a:normAutofit fontScale="90000"/>
          </a:bodyPr>
          <a:lstStyle/>
          <a:p>
            <a:pPr eaLnBrk="1" hangingPunct="1">
              <a:defRPr/>
            </a:pPr>
            <a:r>
              <a:rPr lang="en-US" dirty="0" smtClean="0"/>
              <a:t>Nursing Process: The Care of the Patient Undergoing Surgery for Gallbladder Disease—Diagnoses</a:t>
            </a:r>
          </a:p>
        </p:txBody>
      </p:sp>
      <p:sp>
        <p:nvSpPr>
          <p:cNvPr id="17411" name="Rectangle 3"/>
          <p:cNvSpPr>
            <a:spLocks noGrp="1" noChangeArrowheads="1"/>
          </p:cNvSpPr>
          <p:nvPr>
            <p:ph type="body" idx="1"/>
          </p:nvPr>
        </p:nvSpPr>
        <p:spPr>
          <a:xfrm>
            <a:off x="330200" y="2587625"/>
            <a:ext cx="8613775" cy="2608263"/>
          </a:xfrm>
        </p:spPr>
        <p:txBody>
          <a:bodyPr>
            <a:normAutofit fontScale="92500" lnSpcReduction="10000"/>
          </a:bodyPr>
          <a:lstStyle/>
          <a:p>
            <a:pPr eaLnBrk="1" hangingPunct="1"/>
            <a:r>
              <a:rPr lang="en-US" altLang="en-US" smtClean="0"/>
              <a:t>Acute pain</a:t>
            </a:r>
          </a:p>
          <a:p>
            <a:pPr eaLnBrk="1" hangingPunct="1"/>
            <a:r>
              <a:rPr lang="en-US" altLang="en-US" smtClean="0"/>
              <a:t>Impaired gas exchange</a:t>
            </a:r>
          </a:p>
          <a:p>
            <a:pPr eaLnBrk="1" hangingPunct="1"/>
            <a:r>
              <a:rPr lang="en-US" altLang="en-US" smtClean="0"/>
              <a:t>Impaired skin integrity</a:t>
            </a:r>
          </a:p>
          <a:p>
            <a:pPr eaLnBrk="1" hangingPunct="1"/>
            <a:r>
              <a:rPr lang="en-US" altLang="en-US" smtClean="0"/>
              <a:t>Imbalanced nutrition</a:t>
            </a:r>
          </a:p>
          <a:p>
            <a:pPr eaLnBrk="1" hangingPunct="1"/>
            <a:r>
              <a:rPr lang="en-US" altLang="en-US" smtClean="0"/>
              <a:t>Deficient knowledge</a:t>
            </a:r>
          </a:p>
        </p:txBody>
      </p:sp>
    </p:spTree>
    <p:extLst>
      <p:ext uri="{BB962C8B-B14F-4D97-AF65-F5344CB8AC3E}">
        <p14:creationId xmlns:p14="http://schemas.microsoft.com/office/powerpoint/2010/main" val="135171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Collaborative Problems/Potential Complications</a:t>
            </a:r>
          </a:p>
        </p:txBody>
      </p:sp>
      <p:sp>
        <p:nvSpPr>
          <p:cNvPr id="18435" name="Rectangle 3"/>
          <p:cNvSpPr>
            <a:spLocks noGrp="1" noChangeArrowheads="1"/>
          </p:cNvSpPr>
          <p:nvPr>
            <p:ph type="body" idx="1"/>
          </p:nvPr>
        </p:nvSpPr>
        <p:spPr>
          <a:xfrm>
            <a:off x="330200" y="2346325"/>
            <a:ext cx="8613775" cy="2254250"/>
          </a:xfrm>
        </p:spPr>
        <p:txBody>
          <a:bodyPr/>
          <a:lstStyle/>
          <a:p>
            <a:pPr eaLnBrk="1" hangingPunct="1"/>
            <a:r>
              <a:rPr lang="en-US" altLang="en-US" smtClean="0"/>
              <a:t>Bleeding</a:t>
            </a:r>
          </a:p>
          <a:p>
            <a:pPr eaLnBrk="1" hangingPunct="1"/>
            <a:r>
              <a:rPr lang="en-US" altLang="en-US" smtClean="0"/>
              <a:t>Gastrointestinal symptoms</a:t>
            </a:r>
          </a:p>
          <a:p>
            <a:pPr eaLnBrk="1" hangingPunct="1"/>
            <a:r>
              <a:rPr lang="en-US" altLang="en-US" smtClean="0"/>
              <a:t>Complications as related to surgery in general: atelectasis, thrombophlebitis </a:t>
            </a:r>
          </a:p>
        </p:txBody>
      </p:sp>
    </p:spTree>
    <p:extLst>
      <p:ext uri="{BB962C8B-B14F-4D97-AF65-F5344CB8AC3E}">
        <p14:creationId xmlns:p14="http://schemas.microsoft.com/office/powerpoint/2010/main" val="105247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30213" y="838201"/>
            <a:ext cx="8524875" cy="1657350"/>
          </a:xfrm>
        </p:spPr>
        <p:txBody>
          <a:bodyPr>
            <a:normAutofit fontScale="90000"/>
          </a:bodyPr>
          <a:lstStyle/>
          <a:p>
            <a:pPr eaLnBrk="1" hangingPunct="1">
              <a:defRPr/>
            </a:pPr>
            <a:r>
              <a:rPr lang="en-US" dirty="0" smtClean="0"/>
              <a:t>Nursing Process: The Care of the Patient Undergoing Surgery for Gallbladder Disease—Planning</a:t>
            </a:r>
          </a:p>
        </p:txBody>
      </p:sp>
      <p:sp>
        <p:nvSpPr>
          <p:cNvPr id="19459" name="Rectangle 3"/>
          <p:cNvSpPr>
            <a:spLocks noGrp="1" noChangeArrowheads="1"/>
          </p:cNvSpPr>
          <p:nvPr>
            <p:ph type="body" idx="1"/>
          </p:nvPr>
        </p:nvSpPr>
        <p:spPr>
          <a:xfrm>
            <a:off x="330200" y="2625725"/>
            <a:ext cx="8613775" cy="1863725"/>
          </a:xfrm>
        </p:spPr>
        <p:txBody>
          <a:bodyPr>
            <a:normAutofit fontScale="85000" lnSpcReduction="10000"/>
          </a:bodyPr>
          <a:lstStyle/>
          <a:p>
            <a:pPr eaLnBrk="1" hangingPunct="1"/>
            <a:r>
              <a:rPr lang="en-US" altLang="en-US" smtClean="0"/>
              <a:t>Goals may include relief of pain, adequate ventilation, intact skin, improved biliary drainage, optimal nutritional intake, absence of complications, and understanding of self-care routines. </a:t>
            </a:r>
          </a:p>
        </p:txBody>
      </p:sp>
    </p:spTree>
    <p:extLst>
      <p:ext uri="{BB962C8B-B14F-4D97-AF65-F5344CB8AC3E}">
        <p14:creationId xmlns:p14="http://schemas.microsoft.com/office/powerpoint/2010/main" val="272259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30213" y="1260475"/>
            <a:ext cx="8524875" cy="384175"/>
          </a:xfrm>
        </p:spPr>
        <p:txBody>
          <a:bodyPr>
            <a:normAutofit fontScale="90000"/>
          </a:bodyPr>
          <a:lstStyle/>
          <a:p>
            <a:pPr eaLnBrk="1" hangingPunct="1">
              <a:defRPr/>
            </a:pPr>
            <a:r>
              <a:rPr lang="en-US" dirty="0" smtClean="0"/>
              <a:t>Postoperative Care Interventions</a:t>
            </a:r>
          </a:p>
        </p:txBody>
      </p:sp>
      <p:sp>
        <p:nvSpPr>
          <p:cNvPr id="20483" name="Rectangle 3"/>
          <p:cNvSpPr>
            <a:spLocks noGrp="1" noChangeArrowheads="1"/>
          </p:cNvSpPr>
          <p:nvPr>
            <p:ph type="body" idx="1"/>
          </p:nvPr>
        </p:nvSpPr>
        <p:spPr>
          <a:xfrm>
            <a:off x="330200" y="1990725"/>
            <a:ext cx="8613775" cy="4279900"/>
          </a:xfrm>
        </p:spPr>
        <p:txBody>
          <a:bodyPr>
            <a:normAutofit fontScale="92500" lnSpcReduction="10000"/>
          </a:bodyPr>
          <a:lstStyle/>
          <a:p>
            <a:pPr eaLnBrk="1" hangingPunct="1">
              <a:lnSpc>
                <a:spcPct val="80000"/>
              </a:lnSpc>
            </a:pPr>
            <a:r>
              <a:rPr lang="en-US" altLang="en-US" smtClean="0"/>
              <a:t>Low Fowler’s position</a:t>
            </a:r>
          </a:p>
          <a:p>
            <a:pPr eaLnBrk="1" hangingPunct="1">
              <a:lnSpc>
                <a:spcPct val="80000"/>
              </a:lnSpc>
            </a:pPr>
            <a:r>
              <a:rPr lang="en-US" altLang="en-US" smtClean="0"/>
              <a:t>May have NG </a:t>
            </a:r>
          </a:p>
          <a:p>
            <a:pPr eaLnBrk="1" hangingPunct="1">
              <a:lnSpc>
                <a:spcPct val="80000"/>
              </a:lnSpc>
            </a:pPr>
            <a:r>
              <a:rPr lang="en-US" altLang="en-US" smtClean="0"/>
              <a:t>NPO until bowel sounds return, then a soft, low-fat, high-carbohydrate diet postoperatively</a:t>
            </a:r>
          </a:p>
          <a:p>
            <a:pPr eaLnBrk="1" hangingPunct="1">
              <a:lnSpc>
                <a:spcPct val="80000"/>
              </a:lnSpc>
            </a:pPr>
            <a:r>
              <a:rPr lang="en-US" altLang="en-US" smtClean="0"/>
              <a:t>Care of biliary drainage system</a:t>
            </a:r>
          </a:p>
          <a:p>
            <a:pPr eaLnBrk="1" hangingPunct="1">
              <a:lnSpc>
                <a:spcPct val="80000"/>
              </a:lnSpc>
            </a:pPr>
            <a:r>
              <a:rPr lang="en-US" altLang="en-US" smtClean="0"/>
              <a:t>Administer analgesics as ordered and medicate to promote/permit ambulation and activities, including deep breathing </a:t>
            </a:r>
          </a:p>
          <a:p>
            <a:pPr eaLnBrk="1" hangingPunct="1">
              <a:lnSpc>
                <a:spcPct val="80000"/>
              </a:lnSpc>
            </a:pPr>
            <a:r>
              <a:rPr lang="en-US" altLang="en-US" smtClean="0"/>
              <a:t>Turn, and encourage coughing and deep breathing, splinting to reduce pain </a:t>
            </a:r>
          </a:p>
          <a:p>
            <a:pPr eaLnBrk="1" hangingPunct="1">
              <a:lnSpc>
                <a:spcPct val="80000"/>
              </a:lnSpc>
            </a:pPr>
            <a:r>
              <a:rPr lang="en-US" altLang="en-US" smtClean="0"/>
              <a:t>Ambulation </a:t>
            </a:r>
          </a:p>
          <a:p>
            <a:pPr eaLnBrk="1" hangingPunct="1">
              <a:lnSpc>
                <a:spcPct val="80000"/>
              </a:lnSpc>
            </a:pPr>
            <a:endParaRPr lang="en-US" altLang="en-US" smtClean="0"/>
          </a:p>
          <a:p>
            <a:pPr eaLnBrk="1" hangingPunct="1">
              <a:lnSpc>
                <a:spcPct val="80000"/>
              </a:lnSpc>
            </a:pPr>
            <a:endParaRPr lang="en-US" altLang="en-US" smtClean="0"/>
          </a:p>
        </p:txBody>
      </p:sp>
    </p:spTree>
    <p:extLst>
      <p:ext uri="{BB962C8B-B14F-4D97-AF65-F5344CB8AC3E}">
        <p14:creationId xmlns:p14="http://schemas.microsoft.com/office/powerpoint/2010/main" val="64098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Patient Teaching—See Chart 40-3</a:t>
            </a:r>
          </a:p>
        </p:txBody>
      </p:sp>
      <p:sp>
        <p:nvSpPr>
          <p:cNvPr id="21507" name="Rectangle 3"/>
          <p:cNvSpPr>
            <a:spLocks noGrp="1" noChangeArrowheads="1"/>
          </p:cNvSpPr>
          <p:nvPr>
            <p:ph type="body" idx="1"/>
          </p:nvPr>
        </p:nvSpPr>
        <p:spPr>
          <a:xfrm>
            <a:off x="330200" y="2346325"/>
            <a:ext cx="8613775" cy="3965575"/>
          </a:xfrm>
        </p:spPr>
        <p:txBody>
          <a:bodyPr>
            <a:normAutofit fontScale="85000" lnSpcReduction="20000"/>
          </a:bodyPr>
          <a:lstStyle/>
          <a:p>
            <a:pPr eaLnBrk="1" hangingPunct="1"/>
            <a:r>
              <a:rPr lang="en-US" altLang="en-US" smtClean="0"/>
              <a:t>Medications</a:t>
            </a:r>
          </a:p>
          <a:p>
            <a:pPr eaLnBrk="1" hangingPunct="1"/>
            <a:r>
              <a:rPr lang="en-US" altLang="en-US" smtClean="0"/>
              <a:t>Diet: at discharge, maintain a nutritious diet and avoid excess fat.  Fat restriction is usually lifted in 4–6 weeks.</a:t>
            </a:r>
          </a:p>
          <a:p>
            <a:pPr eaLnBrk="1" hangingPunct="1"/>
            <a:r>
              <a:rPr lang="en-US" altLang="en-US" smtClean="0"/>
              <a:t>Instruct in wound care, dressing changes, care of T-tube </a:t>
            </a:r>
          </a:p>
          <a:p>
            <a:pPr eaLnBrk="1" hangingPunct="1"/>
            <a:r>
              <a:rPr lang="en-US" altLang="en-US" smtClean="0"/>
              <a:t>Activity</a:t>
            </a:r>
          </a:p>
          <a:p>
            <a:pPr eaLnBrk="1" hangingPunct="1"/>
            <a:r>
              <a:rPr lang="en-US" altLang="en-US" smtClean="0"/>
              <a:t>Instruct patient and family to report signs of gastrointestinal complications, changes in color of stool or urine, fever, unrelieved or increased pain, nausea, vomiting, and redness/edema/signs of infection at incision site  </a:t>
            </a:r>
          </a:p>
        </p:txBody>
      </p:sp>
    </p:spTree>
    <p:extLst>
      <p:ext uri="{BB962C8B-B14F-4D97-AF65-F5344CB8AC3E}">
        <p14:creationId xmlns:p14="http://schemas.microsoft.com/office/powerpoint/2010/main" val="108098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30213" y="1247775"/>
            <a:ext cx="8524875" cy="384175"/>
          </a:xfrm>
        </p:spPr>
        <p:txBody>
          <a:bodyPr>
            <a:normAutofit fontScale="90000"/>
          </a:bodyPr>
          <a:lstStyle/>
          <a:p>
            <a:pPr eaLnBrk="1" hangingPunct="1">
              <a:defRPr/>
            </a:pPr>
            <a:r>
              <a:rPr lang="en-US" dirty="0" smtClean="0"/>
              <a:t>Pancreatitis</a:t>
            </a:r>
          </a:p>
        </p:txBody>
      </p:sp>
      <p:sp>
        <p:nvSpPr>
          <p:cNvPr id="22531" name="Rectangle 3"/>
          <p:cNvSpPr>
            <a:spLocks noGrp="1" noChangeArrowheads="1"/>
          </p:cNvSpPr>
          <p:nvPr>
            <p:ph type="body" idx="1"/>
          </p:nvPr>
        </p:nvSpPr>
        <p:spPr>
          <a:xfrm>
            <a:off x="330200" y="1978025"/>
            <a:ext cx="8613775" cy="4279900"/>
          </a:xfrm>
        </p:spPr>
        <p:txBody>
          <a:bodyPr>
            <a:normAutofit fontScale="85000" lnSpcReduction="20000"/>
          </a:bodyPr>
          <a:lstStyle/>
          <a:p>
            <a:pPr eaLnBrk="1" hangingPunct="1"/>
            <a:r>
              <a:rPr lang="en-US" altLang="en-US" smtClean="0"/>
              <a:t>A severe disorder that can lead to death.  Acute pancreatitis does not usually lead to chronic pancreatitis.</a:t>
            </a:r>
          </a:p>
          <a:p>
            <a:pPr eaLnBrk="1" hangingPunct="1"/>
            <a:r>
              <a:rPr lang="en-US" altLang="en-US" smtClean="0"/>
              <a:t>Acute pancreatitis: the pancreatic duct becomes obstructed and enzymes back up into the pancreatic duct, causing auto digestion and inflammation of the pancreas.</a:t>
            </a:r>
          </a:p>
          <a:p>
            <a:pPr eaLnBrk="1" hangingPunct="1"/>
            <a:r>
              <a:rPr lang="en-US" altLang="en-US" smtClean="0"/>
              <a:t>Chronic pancreatitis: a progressive inflammatory disorder with destruction of the pancreas. Cells are replaced by fibrous tissue, and pressure within the pancreas increases.  Mechanical obstruction of the pancreatic and common bile ducts and destruction of the secreting cells of the pancreas occur. </a:t>
            </a:r>
          </a:p>
          <a:p>
            <a:pPr eaLnBrk="1" hangingPunct="1"/>
            <a:endParaRPr lang="en-US" altLang="en-US" smtClean="0"/>
          </a:p>
        </p:txBody>
      </p:sp>
    </p:spTree>
    <p:extLst>
      <p:ext uri="{BB962C8B-B14F-4D97-AF65-F5344CB8AC3E}">
        <p14:creationId xmlns:p14="http://schemas.microsoft.com/office/powerpoint/2010/main" val="200815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Question</a:t>
            </a:r>
          </a:p>
        </p:txBody>
      </p:sp>
      <p:sp>
        <p:nvSpPr>
          <p:cNvPr id="4099" name="Content Placeholder 2"/>
          <p:cNvSpPr>
            <a:spLocks noGrp="1"/>
          </p:cNvSpPr>
          <p:nvPr>
            <p:ph idx="1"/>
          </p:nvPr>
        </p:nvSpPr>
        <p:spPr/>
        <p:txBody>
          <a:bodyPr/>
          <a:lstStyle/>
          <a:p>
            <a:pPr eaLnBrk="1" hangingPunct="1">
              <a:buFontTx/>
              <a:buNone/>
            </a:pPr>
            <a:r>
              <a:rPr lang="en-US" altLang="en-US" smtClean="0"/>
              <a:t>Is the following statement True or False?</a:t>
            </a:r>
          </a:p>
          <a:p>
            <a:pPr eaLnBrk="1" hangingPunct="1">
              <a:buFontTx/>
              <a:buNone/>
            </a:pPr>
            <a:endParaRPr lang="en-US" altLang="en-US" smtClean="0"/>
          </a:p>
          <a:p>
            <a:pPr eaLnBrk="1" hangingPunct="1">
              <a:buFontTx/>
              <a:buNone/>
            </a:pPr>
            <a:r>
              <a:rPr lang="en-US" altLang="en-US" smtClean="0"/>
              <a:t>Bile is stored in the gallbladder.</a:t>
            </a:r>
          </a:p>
        </p:txBody>
      </p:sp>
    </p:spTree>
    <p:extLst>
      <p:ext uri="{BB962C8B-B14F-4D97-AF65-F5344CB8AC3E}">
        <p14:creationId xmlns:p14="http://schemas.microsoft.com/office/powerpoint/2010/main" val="242412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                    Manifestations</a:t>
            </a:r>
            <a:br>
              <a:rPr lang="en-US" dirty="0" smtClean="0"/>
            </a:br>
            <a:r>
              <a:rPr lang="en-US" dirty="0" smtClean="0"/>
              <a:t>   Acute                          Chronic</a:t>
            </a:r>
          </a:p>
        </p:txBody>
      </p:sp>
      <p:sp>
        <p:nvSpPr>
          <p:cNvPr id="23555" name="Rectangle 4"/>
          <p:cNvSpPr>
            <a:spLocks noGrp="1" noChangeArrowheads="1"/>
          </p:cNvSpPr>
          <p:nvPr>
            <p:ph type="body" sz="half" idx="1"/>
          </p:nvPr>
        </p:nvSpPr>
        <p:spPr>
          <a:xfrm>
            <a:off x="330200" y="2143125"/>
            <a:ext cx="4230688" cy="4279900"/>
          </a:xfrm>
        </p:spPr>
        <p:txBody>
          <a:bodyPr/>
          <a:lstStyle/>
          <a:p>
            <a:pPr eaLnBrk="1" hangingPunct="1">
              <a:lnSpc>
                <a:spcPct val="80000"/>
              </a:lnSpc>
            </a:pPr>
            <a:r>
              <a:rPr lang="en-US" altLang="en-US" sz="2000" smtClean="0"/>
              <a:t>Severe abdominal pain</a:t>
            </a:r>
          </a:p>
          <a:p>
            <a:pPr eaLnBrk="1" hangingPunct="1">
              <a:lnSpc>
                <a:spcPct val="80000"/>
              </a:lnSpc>
            </a:pPr>
            <a:r>
              <a:rPr lang="en-US" altLang="en-US" sz="2000" smtClean="0"/>
              <a:t>Patient appears acutely ill</a:t>
            </a:r>
          </a:p>
          <a:p>
            <a:pPr eaLnBrk="1" hangingPunct="1">
              <a:lnSpc>
                <a:spcPct val="80000"/>
              </a:lnSpc>
            </a:pPr>
            <a:r>
              <a:rPr lang="en-US" altLang="en-US" sz="2000" smtClean="0"/>
              <a:t>Abdominal guarding</a:t>
            </a:r>
          </a:p>
          <a:p>
            <a:pPr eaLnBrk="1" hangingPunct="1">
              <a:lnSpc>
                <a:spcPct val="80000"/>
              </a:lnSpc>
            </a:pPr>
            <a:r>
              <a:rPr lang="en-US" altLang="en-US" sz="2000" smtClean="0"/>
              <a:t>Nausea and vomiting</a:t>
            </a:r>
          </a:p>
          <a:p>
            <a:pPr eaLnBrk="1" hangingPunct="1">
              <a:lnSpc>
                <a:spcPct val="80000"/>
              </a:lnSpc>
            </a:pPr>
            <a:r>
              <a:rPr lang="en-US" altLang="en-US" sz="2000" smtClean="0"/>
              <a:t>Fever, jaundice, confusion, and agitation may occur</a:t>
            </a:r>
          </a:p>
          <a:p>
            <a:pPr eaLnBrk="1" hangingPunct="1">
              <a:lnSpc>
                <a:spcPct val="80000"/>
              </a:lnSpc>
            </a:pPr>
            <a:r>
              <a:rPr lang="en-US" altLang="en-US" sz="2000" smtClean="0"/>
              <a:t>Ecchymosis in the flank or umbilical area may occur</a:t>
            </a:r>
          </a:p>
          <a:p>
            <a:pPr eaLnBrk="1" hangingPunct="1">
              <a:lnSpc>
                <a:spcPct val="80000"/>
              </a:lnSpc>
            </a:pPr>
            <a:r>
              <a:rPr lang="en-US" altLang="en-US" sz="2000" smtClean="0"/>
              <a:t>May develop respiratory distress, hypoxia, renal failure, hypovolemia, and shock </a:t>
            </a:r>
          </a:p>
        </p:txBody>
      </p:sp>
      <p:sp>
        <p:nvSpPr>
          <p:cNvPr id="23556" name="Rectangle 5"/>
          <p:cNvSpPr>
            <a:spLocks noGrp="1" noChangeArrowheads="1"/>
          </p:cNvSpPr>
          <p:nvPr>
            <p:ph type="body" sz="half" idx="2"/>
          </p:nvPr>
        </p:nvSpPr>
        <p:spPr>
          <a:xfrm>
            <a:off x="4713288" y="2143125"/>
            <a:ext cx="4230687" cy="4279900"/>
          </a:xfrm>
        </p:spPr>
        <p:txBody>
          <a:bodyPr/>
          <a:lstStyle/>
          <a:p>
            <a:pPr eaLnBrk="1" hangingPunct="1">
              <a:lnSpc>
                <a:spcPct val="80000"/>
              </a:lnSpc>
            </a:pPr>
            <a:r>
              <a:rPr lang="en-US" altLang="en-US" sz="2000" smtClean="0"/>
              <a:t>Recurrent attacks of severe upper abdominal and back pain accompanied by vomiting</a:t>
            </a:r>
          </a:p>
          <a:p>
            <a:pPr eaLnBrk="1" hangingPunct="1">
              <a:lnSpc>
                <a:spcPct val="80000"/>
              </a:lnSpc>
            </a:pPr>
            <a:r>
              <a:rPr lang="en-US" altLang="en-US" sz="2000" smtClean="0"/>
              <a:t>Weight loss</a:t>
            </a:r>
          </a:p>
          <a:p>
            <a:pPr eaLnBrk="1" hangingPunct="1">
              <a:lnSpc>
                <a:spcPct val="80000"/>
              </a:lnSpc>
            </a:pPr>
            <a:r>
              <a:rPr lang="en-US" altLang="en-US" sz="2000" smtClean="0"/>
              <a:t>Steatorrhea</a:t>
            </a:r>
          </a:p>
        </p:txBody>
      </p:sp>
    </p:spTree>
    <p:extLst>
      <p:ext uri="{BB962C8B-B14F-4D97-AF65-F5344CB8AC3E}">
        <p14:creationId xmlns:p14="http://schemas.microsoft.com/office/powerpoint/2010/main" val="359336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Question</a:t>
            </a:r>
          </a:p>
        </p:txBody>
      </p:sp>
      <p:sp>
        <p:nvSpPr>
          <p:cNvPr id="6" name="Content Placeholder 5"/>
          <p:cNvSpPr>
            <a:spLocks noGrp="1"/>
          </p:cNvSpPr>
          <p:nvPr>
            <p:ph idx="1"/>
          </p:nvPr>
        </p:nvSpPr>
        <p:spPr/>
        <p:txBody>
          <a:bodyPr/>
          <a:lstStyle/>
          <a:p>
            <a:pPr eaLnBrk="1" hangingPunct="1">
              <a:buFontTx/>
              <a:buNone/>
              <a:defRPr/>
            </a:pPr>
            <a:r>
              <a:rPr lang="en-US" dirty="0" smtClean="0"/>
              <a:t>What is a major symptom of chronic pancreatitis?</a:t>
            </a:r>
          </a:p>
          <a:p>
            <a:pPr marL="457200" indent="-457200" eaLnBrk="1" hangingPunct="1">
              <a:buFont typeface="+mj-lt"/>
              <a:buAutoNum type="alphaUcPeriod"/>
              <a:defRPr/>
            </a:pPr>
            <a:r>
              <a:rPr lang="en-US" sz="2400" dirty="0" smtClean="0"/>
              <a:t>Recurrent attacks of severe upper abdominal and back pain accompanied by vomiting</a:t>
            </a:r>
          </a:p>
          <a:p>
            <a:pPr marL="457200" indent="-457200" eaLnBrk="1" hangingPunct="1">
              <a:buFont typeface="+mj-lt"/>
              <a:buAutoNum type="alphaUcPeriod"/>
              <a:defRPr/>
            </a:pPr>
            <a:r>
              <a:rPr lang="en-US" sz="2400" dirty="0" smtClean="0"/>
              <a:t>Fever, jaundice, confusion, and agitation</a:t>
            </a:r>
          </a:p>
          <a:p>
            <a:pPr marL="457200" indent="-457200" eaLnBrk="1" hangingPunct="1">
              <a:buFont typeface="+mj-lt"/>
              <a:buAutoNum type="alphaUcPeriod"/>
              <a:defRPr/>
            </a:pPr>
            <a:r>
              <a:rPr lang="en-US" sz="2400" dirty="0" smtClean="0"/>
              <a:t>Ecchymosis in the flank or umbilical area</a:t>
            </a:r>
          </a:p>
          <a:p>
            <a:pPr marL="457200" indent="-457200" eaLnBrk="1" hangingPunct="1">
              <a:buFont typeface="+mj-lt"/>
              <a:buAutoNum type="alphaUcPeriod"/>
              <a:defRPr/>
            </a:pPr>
            <a:r>
              <a:rPr lang="en-US" sz="2400" dirty="0" smtClean="0"/>
              <a:t>Abdominal guarding</a:t>
            </a:r>
          </a:p>
          <a:p>
            <a:pPr marL="457200" indent="-457200" eaLnBrk="1" hangingPunct="1">
              <a:buFont typeface="+mj-lt"/>
              <a:buAutoNum type="alphaUcPeriod"/>
              <a:defRPr/>
            </a:pPr>
            <a:endParaRPr lang="en-US" sz="2400" dirty="0" smtClean="0"/>
          </a:p>
          <a:p>
            <a:pPr marL="457200" indent="-457200" eaLnBrk="1" hangingPunct="1">
              <a:buFont typeface="+mj-lt"/>
              <a:buAutoNum type="alphaUcPeriod"/>
              <a:defRPr/>
            </a:pPr>
            <a:endParaRPr lang="en-US" dirty="0" smtClean="0"/>
          </a:p>
        </p:txBody>
      </p:sp>
    </p:spTree>
    <p:extLst>
      <p:ext uri="{BB962C8B-B14F-4D97-AF65-F5344CB8AC3E}">
        <p14:creationId xmlns:p14="http://schemas.microsoft.com/office/powerpoint/2010/main" val="385350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solidFill>
                  <a:srgbClr val="0000FF"/>
                </a:solidFill>
              </a:rPr>
              <a:t>Causes:</a:t>
            </a:r>
          </a:p>
        </p:txBody>
      </p:sp>
      <p:sp>
        <p:nvSpPr>
          <p:cNvPr id="80899" name="Rectangle 3"/>
          <p:cNvSpPr>
            <a:spLocks noGrp="1" noChangeArrowheads="1"/>
          </p:cNvSpPr>
          <p:nvPr>
            <p:ph type="body" idx="1"/>
          </p:nvPr>
        </p:nvSpPr>
        <p:spPr/>
        <p:txBody>
          <a:bodyPr/>
          <a:lstStyle/>
          <a:p>
            <a:pPr algn="l" rtl="0">
              <a:lnSpc>
                <a:spcPct val="80000"/>
              </a:lnSpc>
            </a:pPr>
            <a:r>
              <a:rPr lang="en-US" sz="2800"/>
              <a:t>Biliary tract disease: Stones</a:t>
            </a:r>
          </a:p>
          <a:p>
            <a:pPr algn="l" rtl="0">
              <a:lnSpc>
                <a:spcPct val="80000"/>
              </a:lnSpc>
            </a:pPr>
            <a:r>
              <a:rPr lang="en-US" sz="2800"/>
              <a:t>Long term use of alcohol</a:t>
            </a:r>
          </a:p>
          <a:p>
            <a:pPr algn="l" rtl="0">
              <a:lnSpc>
                <a:spcPct val="80000"/>
              </a:lnSpc>
            </a:pPr>
            <a:r>
              <a:rPr lang="en-US" sz="2800"/>
              <a:t>Bacterial or viral infection</a:t>
            </a:r>
          </a:p>
          <a:p>
            <a:pPr algn="l" rtl="0">
              <a:lnSpc>
                <a:spcPct val="80000"/>
              </a:lnSpc>
            </a:pPr>
            <a:r>
              <a:rPr lang="en-US" sz="2800"/>
              <a:t>Blunt abd trauma, peptic ulcer, ischemic vascular disease</a:t>
            </a:r>
          </a:p>
          <a:p>
            <a:pPr algn="l" rtl="0">
              <a:lnSpc>
                <a:spcPct val="80000"/>
              </a:lnSpc>
            </a:pPr>
            <a:r>
              <a:rPr lang="en-US" sz="2800"/>
              <a:t>Hyperlipidemia, hypercalcemia</a:t>
            </a:r>
          </a:p>
          <a:p>
            <a:pPr algn="l" rtl="0">
              <a:lnSpc>
                <a:spcPct val="80000"/>
              </a:lnSpc>
            </a:pPr>
            <a:r>
              <a:rPr lang="en-US" sz="2800"/>
              <a:t>Use of corticosteriods, thiazide diuretics, and oralcontraceptivr</a:t>
            </a:r>
          </a:p>
          <a:p>
            <a:pPr algn="l" rtl="0">
              <a:lnSpc>
                <a:spcPct val="80000"/>
              </a:lnSpc>
            </a:pPr>
            <a:r>
              <a:rPr lang="en-US" sz="2800"/>
              <a:t>ERCP or surgeries near to pancreas. </a:t>
            </a:r>
          </a:p>
        </p:txBody>
      </p:sp>
    </p:spTree>
    <p:extLst>
      <p:ext uri="{BB962C8B-B14F-4D97-AF65-F5344CB8AC3E}">
        <p14:creationId xmlns:p14="http://schemas.microsoft.com/office/powerpoint/2010/main" val="165883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b="1">
                <a:solidFill>
                  <a:srgbClr val="0000FF"/>
                </a:solidFill>
              </a:rPr>
              <a:t>Assessment and diagnostic findings</a:t>
            </a:r>
          </a:p>
        </p:txBody>
      </p:sp>
      <p:sp>
        <p:nvSpPr>
          <p:cNvPr id="81923" name="Rectangle 3"/>
          <p:cNvSpPr>
            <a:spLocks noGrp="1" noChangeArrowheads="1"/>
          </p:cNvSpPr>
          <p:nvPr>
            <p:ph type="body" idx="1"/>
          </p:nvPr>
        </p:nvSpPr>
        <p:spPr/>
        <p:txBody>
          <a:bodyPr/>
          <a:lstStyle/>
          <a:p>
            <a:pPr algn="l" rtl="0"/>
            <a:r>
              <a:rPr lang="en-US" sz="2800"/>
              <a:t>History of Abd pain</a:t>
            </a:r>
          </a:p>
          <a:p>
            <a:pPr algn="l" rtl="0"/>
            <a:r>
              <a:rPr lang="en-US" sz="2800"/>
              <a:t>Serum amylase and Lipase</a:t>
            </a:r>
          </a:p>
          <a:p>
            <a:pPr algn="l" rtl="0"/>
            <a:r>
              <a:rPr lang="en-US" sz="2800"/>
              <a:t>Increase WBC’s</a:t>
            </a:r>
          </a:p>
          <a:p>
            <a:pPr algn="l" rtl="0"/>
            <a:r>
              <a:rPr lang="en-US" sz="2800"/>
              <a:t>X-Ray studies</a:t>
            </a:r>
          </a:p>
          <a:p>
            <a:pPr algn="l" rtl="0"/>
            <a:r>
              <a:rPr lang="en-US" sz="2800"/>
              <a:t>Ultrasound</a:t>
            </a:r>
          </a:p>
          <a:p>
            <a:pPr algn="l" rtl="0"/>
            <a:r>
              <a:rPr lang="en-US" sz="2800"/>
              <a:t>Abd CT-Scan</a:t>
            </a:r>
          </a:p>
          <a:p>
            <a:pPr algn="l" rtl="0"/>
            <a:r>
              <a:rPr lang="en-US" sz="2800"/>
              <a:t>ERCP rarely used because patient is acutely ill.</a:t>
            </a:r>
          </a:p>
        </p:txBody>
      </p:sp>
    </p:spTree>
    <p:extLst>
      <p:ext uri="{BB962C8B-B14F-4D97-AF65-F5344CB8AC3E}">
        <p14:creationId xmlns:p14="http://schemas.microsoft.com/office/powerpoint/2010/main" val="272711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Nursing Process: The Care of the Patient With Acute Pancreatitis—Assessment</a:t>
            </a:r>
          </a:p>
        </p:txBody>
      </p:sp>
      <p:sp>
        <p:nvSpPr>
          <p:cNvPr id="26627" name="Rectangle 3"/>
          <p:cNvSpPr>
            <a:spLocks noGrp="1" noChangeArrowheads="1"/>
          </p:cNvSpPr>
          <p:nvPr>
            <p:ph type="body" idx="1"/>
          </p:nvPr>
        </p:nvSpPr>
        <p:spPr>
          <a:xfrm>
            <a:off x="330200" y="2346325"/>
            <a:ext cx="8613775" cy="3849688"/>
          </a:xfrm>
        </p:spPr>
        <p:txBody>
          <a:bodyPr>
            <a:normAutofit fontScale="92500" lnSpcReduction="20000"/>
          </a:bodyPr>
          <a:lstStyle/>
          <a:p>
            <a:pPr eaLnBrk="1" hangingPunct="1"/>
            <a:r>
              <a:rPr lang="en-US" altLang="en-US" smtClean="0"/>
              <a:t>Focus on abdominal pain and discomfort</a:t>
            </a:r>
          </a:p>
          <a:p>
            <a:pPr eaLnBrk="1" hangingPunct="1"/>
            <a:r>
              <a:rPr lang="en-US" altLang="en-US" smtClean="0"/>
              <a:t>Fluid and electrolyte status</a:t>
            </a:r>
          </a:p>
          <a:p>
            <a:pPr eaLnBrk="1" hangingPunct="1"/>
            <a:r>
              <a:rPr lang="en-US" altLang="en-US" smtClean="0"/>
              <a:t>Medications</a:t>
            </a:r>
          </a:p>
          <a:p>
            <a:pPr eaLnBrk="1" hangingPunct="1"/>
            <a:r>
              <a:rPr lang="en-US" altLang="en-US" smtClean="0"/>
              <a:t>Alcohol use </a:t>
            </a:r>
          </a:p>
          <a:p>
            <a:pPr eaLnBrk="1" hangingPunct="1"/>
            <a:r>
              <a:rPr lang="en-US" altLang="en-US" smtClean="0"/>
              <a:t>GI assessment and nutritional status</a:t>
            </a:r>
          </a:p>
          <a:p>
            <a:pPr eaLnBrk="1" hangingPunct="1"/>
            <a:r>
              <a:rPr lang="en-US" altLang="en-US" smtClean="0"/>
              <a:t>Respiratory status</a:t>
            </a:r>
          </a:p>
          <a:p>
            <a:pPr eaLnBrk="1" hangingPunct="1"/>
            <a:r>
              <a:rPr lang="en-US" altLang="en-US" smtClean="0"/>
              <a:t>Emotional and psychological status of patient and family; anxiety and coping </a:t>
            </a:r>
          </a:p>
        </p:txBody>
      </p:sp>
    </p:spTree>
    <p:extLst>
      <p:ext uri="{BB962C8B-B14F-4D97-AF65-F5344CB8AC3E}">
        <p14:creationId xmlns:p14="http://schemas.microsoft.com/office/powerpoint/2010/main" val="417382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Nursing Process: The Care of the Patient With Acute Pancreatitis—Diagnoses</a:t>
            </a:r>
          </a:p>
        </p:txBody>
      </p:sp>
      <p:sp>
        <p:nvSpPr>
          <p:cNvPr id="27651" name="Rectangle 3"/>
          <p:cNvSpPr>
            <a:spLocks noGrp="1" noChangeArrowheads="1"/>
          </p:cNvSpPr>
          <p:nvPr>
            <p:ph type="body" idx="1"/>
          </p:nvPr>
        </p:nvSpPr>
        <p:spPr>
          <a:xfrm>
            <a:off x="330200" y="2346325"/>
            <a:ext cx="8613775" cy="2228850"/>
          </a:xfrm>
        </p:spPr>
        <p:txBody>
          <a:bodyPr>
            <a:normAutofit lnSpcReduction="10000"/>
          </a:bodyPr>
          <a:lstStyle/>
          <a:p>
            <a:pPr eaLnBrk="1" hangingPunct="1"/>
            <a:r>
              <a:rPr lang="en-US" altLang="en-US" smtClean="0"/>
              <a:t>Acute pain</a:t>
            </a:r>
          </a:p>
          <a:p>
            <a:pPr eaLnBrk="1" hangingPunct="1"/>
            <a:r>
              <a:rPr lang="en-US" altLang="en-US" smtClean="0"/>
              <a:t>Ineffective breathing pattern</a:t>
            </a:r>
          </a:p>
          <a:p>
            <a:pPr eaLnBrk="1" hangingPunct="1"/>
            <a:r>
              <a:rPr lang="en-US" altLang="en-US" smtClean="0"/>
              <a:t>Imbalanced nutrition</a:t>
            </a:r>
          </a:p>
          <a:p>
            <a:pPr eaLnBrk="1" hangingPunct="1"/>
            <a:r>
              <a:rPr lang="en-US" altLang="en-US" smtClean="0"/>
              <a:t>Impaired skin integrity</a:t>
            </a:r>
          </a:p>
          <a:p>
            <a:pPr eaLnBrk="1" hangingPunct="1"/>
            <a:endParaRPr lang="en-US" altLang="en-US" smtClean="0"/>
          </a:p>
        </p:txBody>
      </p:sp>
    </p:spTree>
    <p:extLst>
      <p:ext uri="{BB962C8B-B14F-4D97-AF65-F5344CB8AC3E}">
        <p14:creationId xmlns:p14="http://schemas.microsoft.com/office/powerpoint/2010/main" val="277591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Collaborative Problems/Potential Complications</a:t>
            </a:r>
          </a:p>
        </p:txBody>
      </p:sp>
      <p:sp>
        <p:nvSpPr>
          <p:cNvPr id="28675" name="Rectangle 3"/>
          <p:cNvSpPr>
            <a:spLocks noGrp="1" noChangeArrowheads="1"/>
          </p:cNvSpPr>
          <p:nvPr>
            <p:ph type="body" idx="1"/>
          </p:nvPr>
        </p:nvSpPr>
        <p:spPr>
          <a:xfrm>
            <a:off x="330200" y="2346325"/>
            <a:ext cx="8613775" cy="2686050"/>
          </a:xfrm>
        </p:spPr>
        <p:txBody>
          <a:bodyPr>
            <a:normAutofit lnSpcReduction="10000"/>
          </a:bodyPr>
          <a:lstStyle/>
          <a:p>
            <a:pPr eaLnBrk="1" hangingPunct="1"/>
            <a:r>
              <a:rPr lang="en-US" altLang="en-US" smtClean="0"/>
              <a:t>Fluid and electrolyte disturbances</a:t>
            </a:r>
          </a:p>
          <a:p>
            <a:pPr eaLnBrk="1" hangingPunct="1"/>
            <a:r>
              <a:rPr lang="en-US" altLang="en-US" smtClean="0"/>
              <a:t>Necrosis of the pancreas</a:t>
            </a:r>
          </a:p>
          <a:p>
            <a:pPr eaLnBrk="1" hangingPunct="1"/>
            <a:r>
              <a:rPr lang="en-US" altLang="en-US" smtClean="0"/>
              <a:t>Shock </a:t>
            </a:r>
          </a:p>
          <a:p>
            <a:pPr eaLnBrk="1" hangingPunct="1"/>
            <a:r>
              <a:rPr lang="en-US" altLang="en-US" smtClean="0"/>
              <a:t>Multiple organ dysfunction syndrome</a:t>
            </a:r>
          </a:p>
          <a:p>
            <a:pPr eaLnBrk="1" hangingPunct="1"/>
            <a:r>
              <a:rPr lang="en-US" altLang="en-US" smtClean="0"/>
              <a:t>DIC</a:t>
            </a:r>
          </a:p>
        </p:txBody>
      </p:sp>
    </p:spTree>
    <p:extLst>
      <p:ext uri="{BB962C8B-B14F-4D97-AF65-F5344CB8AC3E}">
        <p14:creationId xmlns:p14="http://schemas.microsoft.com/office/powerpoint/2010/main" val="298420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Nursing Process: The Care of the Patient With Acute Pancreatitis—Planning</a:t>
            </a:r>
          </a:p>
        </p:txBody>
      </p:sp>
      <p:sp>
        <p:nvSpPr>
          <p:cNvPr id="29699" name="Rectangle 3"/>
          <p:cNvSpPr>
            <a:spLocks noGrp="1" noChangeArrowheads="1"/>
          </p:cNvSpPr>
          <p:nvPr>
            <p:ph type="body" idx="1"/>
          </p:nvPr>
        </p:nvSpPr>
        <p:spPr>
          <a:xfrm>
            <a:off x="330200" y="2346325"/>
            <a:ext cx="8613775" cy="1524000"/>
          </a:xfrm>
        </p:spPr>
        <p:txBody>
          <a:bodyPr>
            <a:normAutofit fontScale="85000" lnSpcReduction="20000"/>
          </a:bodyPr>
          <a:lstStyle/>
          <a:p>
            <a:pPr eaLnBrk="1" hangingPunct="1"/>
            <a:r>
              <a:rPr lang="en-US" altLang="en-US" smtClean="0"/>
              <a:t>Major goals include relief of pain and discomfort, improved respiratory function, improved nutritional status, maintenance of skin integrity, and absence of complications.</a:t>
            </a:r>
          </a:p>
        </p:txBody>
      </p:sp>
    </p:spTree>
    <p:extLst>
      <p:ext uri="{BB962C8B-B14F-4D97-AF65-F5344CB8AC3E}">
        <p14:creationId xmlns:p14="http://schemas.microsoft.com/office/powerpoint/2010/main" val="87245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Relieving Pain and Discomfort</a:t>
            </a:r>
          </a:p>
        </p:txBody>
      </p:sp>
      <p:sp>
        <p:nvSpPr>
          <p:cNvPr id="30723" name="Rectangle 3"/>
          <p:cNvSpPr>
            <a:spLocks noGrp="1" noChangeArrowheads="1"/>
          </p:cNvSpPr>
          <p:nvPr>
            <p:ph type="body" idx="1"/>
          </p:nvPr>
        </p:nvSpPr>
        <p:spPr>
          <a:xfrm>
            <a:off x="330200" y="2346325"/>
            <a:ext cx="8613775" cy="2803525"/>
          </a:xfrm>
        </p:spPr>
        <p:txBody>
          <a:bodyPr>
            <a:normAutofit fontScale="92500"/>
          </a:bodyPr>
          <a:lstStyle/>
          <a:p>
            <a:pPr eaLnBrk="1" hangingPunct="1"/>
            <a:r>
              <a:rPr lang="en-US" altLang="en-US" smtClean="0"/>
              <a:t>Use of analgesics</a:t>
            </a:r>
          </a:p>
          <a:p>
            <a:pPr eaLnBrk="1" hangingPunct="1"/>
            <a:r>
              <a:rPr lang="en-US" altLang="en-US" smtClean="0"/>
              <a:t>Nasogastric suction to relieve nausea and distention</a:t>
            </a:r>
          </a:p>
          <a:p>
            <a:pPr eaLnBrk="1" hangingPunct="1"/>
            <a:r>
              <a:rPr lang="en-US" altLang="en-US" smtClean="0"/>
              <a:t>Frequent oral care</a:t>
            </a:r>
          </a:p>
          <a:p>
            <a:pPr eaLnBrk="1" hangingPunct="1"/>
            <a:r>
              <a:rPr lang="en-US" altLang="en-US" smtClean="0"/>
              <a:t>Bed rest</a:t>
            </a:r>
          </a:p>
          <a:p>
            <a:pPr eaLnBrk="1" hangingPunct="1"/>
            <a:r>
              <a:rPr lang="en-US" altLang="en-US" smtClean="0"/>
              <a:t>Measures to promote comfort and relieve anxiety</a:t>
            </a:r>
          </a:p>
        </p:txBody>
      </p:sp>
    </p:spTree>
    <p:extLst>
      <p:ext uri="{BB962C8B-B14F-4D97-AF65-F5344CB8AC3E}">
        <p14:creationId xmlns:p14="http://schemas.microsoft.com/office/powerpoint/2010/main" val="226039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30213" y="1247775"/>
            <a:ext cx="8524875" cy="384175"/>
          </a:xfrm>
        </p:spPr>
        <p:txBody>
          <a:bodyPr>
            <a:normAutofit fontScale="90000"/>
          </a:bodyPr>
          <a:lstStyle/>
          <a:p>
            <a:pPr eaLnBrk="1" hangingPunct="1">
              <a:defRPr/>
            </a:pPr>
            <a:r>
              <a:rPr lang="en-US" dirty="0" smtClean="0"/>
              <a:t>Tumors of the Pancreas</a:t>
            </a:r>
          </a:p>
        </p:txBody>
      </p:sp>
      <p:sp>
        <p:nvSpPr>
          <p:cNvPr id="31747" name="Rectangle 3"/>
          <p:cNvSpPr>
            <a:spLocks noGrp="1" noChangeArrowheads="1"/>
          </p:cNvSpPr>
          <p:nvPr>
            <p:ph type="body" idx="1"/>
          </p:nvPr>
        </p:nvSpPr>
        <p:spPr>
          <a:xfrm>
            <a:off x="330200" y="1978025"/>
            <a:ext cx="8613775" cy="4279900"/>
          </a:xfrm>
        </p:spPr>
        <p:txBody>
          <a:bodyPr/>
          <a:lstStyle/>
          <a:p>
            <a:pPr eaLnBrk="1" hangingPunct="1">
              <a:lnSpc>
                <a:spcPct val="80000"/>
              </a:lnSpc>
            </a:pPr>
            <a:r>
              <a:rPr lang="en-US" altLang="en-US" smtClean="0"/>
              <a:t>Pancreatic cysts</a:t>
            </a:r>
          </a:p>
          <a:p>
            <a:pPr eaLnBrk="1" hangingPunct="1">
              <a:lnSpc>
                <a:spcPct val="80000"/>
              </a:lnSpc>
            </a:pPr>
            <a:r>
              <a:rPr lang="en-US" altLang="en-US" smtClean="0"/>
              <a:t>Cancer of the pancreas</a:t>
            </a:r>
          </a:p>
          <a:p>
            <a:pPr lvl="1" eaLnBrk="1" hangingPunct="1">
              <a:lnSpc>
                <a:spcPct val="80000"/>
              </a:lnSpc>
            </a:pPr>
            <a:r>
              <a:rPr lang="en-US" altLang="en-US" smtClean="0"/>
              <a:t>Risk factors</a:t>
            </a:r>
          </a:p>
          <a:p>
            <a:pPr lvl="1" eaLnBrk="1" hangingPunct="1">
              <a:lnSpc>
                <a:spcPct val="80000"/>
              </a:lnSpc>
            </a:pPr>
            <a:r>
              <a:rPr lang="en-US" altLang="en-US" smtClean="0"/>
              <a:t>Sites of lesions</a:t>
            </a:r>
          </a:p>
          <a:p>
            <a:pPr lvl="1" eaLnBrk="1" hangingPunct="1">
              <a:lnSpc>
                <a:spcPct val="80000"/>
              </a:lnSpc>
            </a:pPr>
            <a:r>
              <a:rPr lang="en-US" altLang="en-US" smtClean="0"/>
              <a:t>Medical treatment </a:t>
            </a:r>
          </a:p>
          <a:p>
            <a:pPr lvl="2" eaLnBrk="1" hangingPunct="1">
              <a:lnSpc>
                <a:spcPct val="80000"/>
              </a:lnSpc>
            </a:pPr>
            <a:r>
              <a:rPr lang="en-US" altLang="en-US" smtClean="0"/>
              <a:t>Chemotherapy</a:t>
            </a:r>
          </a:p>
          <a:p>
            <a:pPr lvl="2" eaLnBrk="1" hangingPunct="1">
              <a:lnSpc>
                <a:spcPct val="80000"/>
              </a:lnSpc>
            </a:pPr>
            <a:r>
              <a:rPr lang="en-US" altLang="en-US" smtClean="0"/>
              <a:t>Radiation (limited)</a:t>
            </a:r>
          </a:p>
          <a:p>
            <a:pPr lvl="2" eaLnBrk="1" hangingPunct="1">
              <a:lnSpc>
                <a:spcPct val="80000"/>
              </a:lnSpc>
            </a:pPr>
            <a:r>
              <a:rPr lang="en-US" altLang="en-US" smtClean="0"/>
              <a:t>Surgery</a:t>
            </a:r>
          </a:p>
          <a:p>
            <a:pPr lvl="1" eaLnBrk="1" hangingPunct="1">
              <a:lnSpc>
                <a:spcPct val="80000"/>
              </a:lnSpc>
            </a:pPr>
            <a:r>
              <a:rPr lang="en-US" altLang="en-US" smtClean="0"/>
              <a:t>Treatment may be palliative</a:t>
            </a:r>
          </a:p>
        </p:txBody>
      </p:sp>
    </p:spTree>
    <p:extLst>
      <p:ext uri="{BB962C8B-B14F-4D97-AF65-F5344CB8AC3E}">
        <p14:creationId xmlns:p14="http://schemas.microsoft.com/office/powerpoint/2010/main" val="233537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30213" y="533401"/>
            <a:ext cx="8524875" cy="914399"/>
          </a:xfrm>
        </p:spPr>
        <p:txBody>
          <a:bodyPr>
            <a:normAutofit/>
          </a:bodyPr>
          <a:lstStyle/>
          <a:p>
            <a:pPr eaLnBrk="1" hangingPunct="1">
              <a:defRPr/>
            </a:pPr>
            <a:r>
              <a:rPr lang="en-US" dirty="0" smtClean="0"/>
              <a:t>Review of Anatomy and Physiology</a:t>
            </a:r>
          </a:p>
        </p:txBody>
      </p:sp>
      <p:sp>
        <p:nvSpPr>
          <p:cNvPr id="6147" name="Rectangle 3"/>
          <p:cNvSpPr>
            <a:spLocks noGrp="1" noChangeArrowheads="1"/>
          </p:cNvSpPr>
          <p:nvPr>
            <p:ph type="body" idx="1"/>
          </p:nvPr>
        </p:nvSpPr>
        <p:spPr/>
        <p:txBody>
          <a:bodyPr/>
          <a:lstStyle/>
          <a:p>
            <a:pPr eaLnBrk="1" hangingPunct="1"/>
            <a:r>
              <a:rPr lang="en-US" altLang="en-US" smtClean="0"/>
              <a:t>Gallbladder</a:t>
            </a:r>
          </a:p>
          <a:p>
            <a:pPr eaLnBrk="1" hangingPunct="1"/>
            <a:r>
              <a:rPr lang="en-US" altLang="en-US" smtClean="0"/>
              <a:t>Pancreas</a:t>
            </a:r>
          </a:p>
          <a:p>
            <a:pPr lvl="1" eaLnBrk="1" hangingPunct="1"/>
            <a:r>
              <a:rPr lang="en-US" altLang="en-US" smtClean="0"/>
              <a:t>Insulin </a:t>
            </a:r>
          </a:p>
          <a:p>
            <a:pPr lvl="1" eaLnBrk="1" hangingPunct="1"/>
            <a:r>
              <a:rPr lang="en-US" altLang="en-US" smtClean="0"/>
              <a:t>Glucagon</a:t>
            </a:r>
          </a:p>
          <a:p>
            <a:pPr lvl="1" eaLnBrk="1" hangingPunct="1"/>
            <a:r>
              <a:rPr lang="en-US" altLang="en-US" smtClean="0"/>
              <a:t>Somatostatin</a:t>
            </a:r>
          </a:p>
          <a:p>
            <a:pPr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112349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30213" y="1222375"/>
            <a:ext cx="8524875" cy="384175"/>
          </a:xfrm>
        </p:spPr>
        <p:txBody>
          <a:bodyPr>
            <a:normAutofit fontScale="90000"/>
          </a:bodyPr>
          <a:lstStyle/>
          <a:p>
            <a:pPr eaLnBrk="1" hangingPunct="1">
              <a:defRPr/>
            </a:pPr>
            <a:r>
              <a:rPr lang="en-US" dirty="0" smtClean="0"/>
              <a:t>Multiple Sumps after Pancreatic Surgery</a:t>
            </a:r>
          </a:p>
        </p:txBody>
      </p:sp>
      <p:pic>
        <p:nvPicPr>
          <p:cNvPr id="32772" name="Picture 4" descr="E:\Suvarna\Connection\CD\Smeltzer IRDVD\Input\Images from VT\Image\jpg\jpg chap 37 to 72\figure_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90725"/>
            <a:ext cx="502920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20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err="1" smtClean="0"/>
              <a:t>Pancreatoduodenectomy</a:t>
            </a:r>
            <a:r>
              <a:rPr lang="en-US" dirty="0" smtClean="0"/>
              <a:t> </a:t>
            </a:r>
            <a:br>
              <a:rPr lang="en-US" dirty="0" smtClean="0"/>
            </a:br>
            <a:r>
              <a:rPr lang="en-US" dirty="0" smtClean="0"/>
              <a:t>(Whipple’s Procedure)</a:t>
            </a:r>
          </a:p>
        </p:txBody>
      </p:sp>
      <p:pic>
        <p:nvPicPr>
          <p:cNvPr id="33797" name="Picture 5" descr="C:\Documents and Settings\Suvarna.Arun\Desktop\figure_40-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570163"/>
            <a:ext cx="4203700" cy="33401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C:\Documents and Settings\Suvarna.Arun\Desktop\figure_40-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68563"/>
            <a:ext cx="42322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4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30213" y="1247775"/>
            <a:ext cx="8524875" cy="384175"/>
          </a:xfrm>
        </p:spPr>
        <p:txBody>
          <a:bodyPr>
            <a:normAutofit fontScale="90000"/>
          </a:bodyPr>
          <a:lstStyle/>
          <a:p>
            <a:pPr eaLnBrk="1" hangingPunct="1">
              <a:defRPr/>
            </a:pPr>
            <a:r>
              <a:rPr lang="en-US" dirty="0" smtClean="0"/>
              <a:t>Liver, Biliary System, and Pancreas</a:t>
            </a:r>
          </a:p>
        </p:txBody>
      </p:sp>
      <p:pic>
        <p:nvPicPr>
          <p:cNvPr id="7172" name="Picture 4" descr="E:\Suvarna\Connection\CD\Smeltzer IRDVD\Input\Images from VT\Image\jpg\jpg chap 37 to 72\figure_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82775"/>
            <a:ext cx="5791200" cy="454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30213" y="533401"/>
            <a:ext cx="8524875" cy="762000"/>
          </a:xfrm>
        </p:spPr>
        <p:txBody>
          <a:bodyPr>
            <a:normAutofit/>
          </a:bodyPr>
          <a:lstStyle/>
          <a:p>
            <a:pPr eaLnBrk="1" hangingPunct="1">
              <a:defRPr/>
            </a:pPr>
            <a:r>
              <a:rPr lang="en-US" dirty="0" smtClean="0"/>
              <a:t>Cholelithiasis</a:t>
            </a:r>
          </a:p>
        </p:txBody>
      </p:sp>
      <p:sp>
        <p:nvSpPr>
          <p:cNvPr id="8195" name="Rectangle 3"/>
          <p:cNvSpPr>
            <a:spLocks noGrp="1" noChangeArrowheads="1"/>
          </p:cNvSpPr>
          <p:nvPr>
            <p:ph type="body" idx="1"/>
          </p:nvPr>
        </p:nvSpPr>
        <p:spPr/>
        <p:txBody>
          <a:bodyPr>
            <a:normAutofit fontScale="70000" lnSpcReduction="20000"/>
          </a:bodyPr>
          <a:lstStyle/>
          <a:p>
            <a:pPr eaLnBrk="1" hangingPunct="1"/>
            <a:r>
              <a:rPr lang="en-US" altLang="en-US" dirty="0" smtClean="0"/>
              <a:t>Pathophysiology</a:t>
            </a:r>
          </a:p>
          <a:p>
            <a:pPr lvl="1"/>
            <a:r>
              <a:rPr lang="en-US" altLang="en-US" dirty="0" smtClean="0"/>
              <a:t>Pigment </a:t>
            </a:r>
            <a:r>
              <a:rPr lang="en-US" altLang="en-US" dirty="0" smtClean="0"/>
              <a:t>stones</a:t>
            </a:r>
            <a:r>
              <a:rPr lang="en-US" dirty="0"/>
              <a:t> precipitating of unconjugated pigment in the bile to form stones represent one third of cases. Causes cirrhosis, hemolysis and infection of the biliary tree</a:t>
            </a:r>
            <a:endParaRPr lang="en-US" altLang="en-US" dirty="0" smtClean="0"/>
          </a:p>
          <a:p>
            <a:pPr lvl="1"/>
            <a:r>
              <a:rPr lang="en-US" altLang="en-US" dirty="0" smtClean="0"/>
              <a:t>Cholesterol </a:t>
            </a:r>
            <a:r>
              <a:rPr lang="en-US" altLang="en-US" dirty="0" smtClean="0"/>
              <a:t>stones: </a:t>
            </a:r>
            <a:r>
              <a:rPr lang="en-US" dirty="0" smtClean="0"/>
              <a:t>Cholesterol </a:t>
            </a:r>
            <a:r>
              <a:rPr lang="en-US" dirty="0"/>
              <a:t>is insoluble in water, solubility depend on bile acid and lecithin (phospholipid) in bile. Decreased bile acid and increase cholesterol synthesis in liver cause bile </a:t>
            </a:r>
            <a:r>
              <a:rPr lang="en-US" dirty="0" smtClean="0"/>
              <a:t>supersaturating </a:t>
            </a:r>
            <a:r>
              <a:rPr lang="en-US" dirty="0"/>
              <a:t>with cholesterol which precipitate and form stone</a:t>
            </a:r>
          </a:p>
          <a:p>
            <a:pPr lvl="1" eaLnBrk="1" hangingPunct="1"/>
            <a:endParaRPr lang="en-US" altLang="en-US" dirty="0" smtClean="0"/>
          </a:p>
          <a:p>
            <a:r>
              <a:rPr lang="en-US" altLang="en-US" dirty="0" smtClean="0"/>
              <a:t>Risk factors</a:t>
            </a:r>
            <a:br>
              <a:rPr lang="en-US" altLang="en-US" dirty="0" smtClean="0"/>
            </a:br>
            <a:r>
              <a:rPr lang="en-US" sz="3400" dirty="0"/>
              <a:t>multi para, Frequent changes in </a:t>
            </a:r>
            <a:r>
              <a:rPr lang="en-US" sz="3400" dirty="0" err="1"/>
              <a:t>Wt</a:t>
            </a:r>
            <a:r>
              <a:rPr lang="en-US" sz="3400" dirty="0"/>
              <a:t>, Rapid </a:t>
            </a:r>
            <a:r>
              <a:rPr lang="en-US" sz="3400" dirty="0" err="1"/>
              <a:t>Wt</a:t>
            </a:r>
            <a:r>
              <a:rPr lang="en-US" sz="3400" dirty="0"/>
              <a:t> loss, oral contraceptive, estrogens, cystic fibrosis, DM, and increases with age due to more cholesterol synthesis and decreased bile acid synthesis</a:t>
            </a:r>
            <a:endParaRPr lang="en-US" altLang="en-US" sz="3400" b="1" dirty="0" smtClean="0"/>
          </a:p>
        </p:txBody>
      </p:sp>
    </p:spTree>
    <p:extLst>
      <p:ext uri="{BB962C8B-B14F-4D97-AF65-F5344CB8AC3E}">
        <p14:creationId xmlns:p14="http://schemas.microsoft.com/office/powerpoint/2010/main" val="363989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0213" y="1239838"/>
            <a:ext cx="8524875" cy="384175"/>
          </a:xfrm>
        </p:spPr>
        <p:txBody>
          <a:bodyPr>
            <a:normAutofit fontScale="90000"/>
          </a:bodyPr>
          <a:lstStyle/>
          <a:p>
            <a:pPr eaLnBrk="1" hangingPunct="1">
              <a:defRPr/>
            </a:pPr>
            <a:r>
              <a:rPr lang="en-US" dirty="0" smtClean="0"/>
              <a:t> </a:t>
            </a:r>
            <a:r>
              <a:rPr lang="en-US" dirty="0" err="1" smtClean="0"/>
              <a:t>Cholelithiasis</a:t>
            </a:r>
            <a:r>
              <a:rPr lang="en-US" dirty="0" smtClean="0"/>
              <a:t>—Manifestations</a:t>
            </a:r>
          </a:p>
        </p:txBody>
      </p:sp>
      <p:sp>
        <p:nvSpPr>
          <p:cNvPr id="9219" name="Rectangle 3"/>
          <p:cNvSpPr>
            <a:spLocks noGrp="1" noChangeArrowheads="1"/>
          </p:cNvSpPr>
          <p:nvPr>
            <p:ph type="body" idx="1"/>
          </p:nvPr>
        </p:nvSpPr>
        <p:spPr>
          <a:xfrm>
            <a:off x="330200" y="1849438"/>
            <a:ext cx="8613775" cy="4430712"/>
          </a:xfrm>
        </p:spPr>
        <p:txBody>
          <a:bodyPr>
            <a:normAutofit/>
          </a:bodyPr>
          <a:lstStyle/>
          <a:p>
            <a:pPr eaLnBrk="1" hangingPunct="1">
              <a:lnSpc>
                <a:spcPct val="80000"/>
              </a:lnSpc>
            </a:pPr>
            <a:r>
              <a:rPr lang="en-US" altLang="en-US" sz="2400" dirty="0" smtClean="0"/>
              <a:t>May have no or minimal symptoms and may be acute or chronic.</a:t>
            </a:r>
          </a:p>
          <a:p>
            <a:pPr eaLnBrk="1" hangingPunct="1">
              <a:lnSpc>
                <a:spcPct val="80000"/>
              </a:lnSpc>
            </a:pPr>
            <a:r>
              <a:rPr lang="en-US" altLang="en-US" sz="2400" dirty="0" smtClean="0"/>
              <a:t>Epigastric distress: fullness, abdominal distention, vague upper right quadrant pain.  Distress may occur after eating a fatty meal.</a:t>
            </a:r>
          </a:p>
          <a:p>
            <a:pPr eaLnBrk="1" hangingPunct="1">
              <a:lnSpc>
                <a:spcPct val="80000"/>
              </a:lnSpc>
            </a:pPr>
            <a:r>
              <a:rPr lang="en-US" altLang="en-US" sz="2400" dirty="0" smtClean="0"/>
              <a:t>Acute symptoms occur with obstruction and inflammation or infection: fever, palpable abdominal mass, severe right abdominal that radiates to the back or right shoulder, nausea and vomiting.</a:t>
            </a:r>
          </a:p>
          <a:p>
            <a:pPr eaLnBrk="1" hangingPunct="1">
              <a:lnSpc>
                <a:spcPct val="80000"/>
              </a:lnSpc>
            </a:pPr>
            <a:r>
              <a:rPr lang="en-US" altLang="en-US" sz="2400" dirty="0" smtClean="0"/>
              <a:t>Biliary colic is episodes of severe pain usually associated with nausea and vomiting, which usually occur several hours after a heavy meal.</a:t>
            </a:r>
          </a:p>
          <a:p>
            <a:pPr eaLnBrk="1" hangingPunct="1">
              <a:lnSpc>
                <a:spcPct val="80000"/>
              </a:lnSpc>
            </a:pPr>
            <a:r>
              <a:rPr lang="en-US" altLang="en-US" sz="2400" dirty="0" smtClean="0"/>
              <a:t>Jaundice may develop due to blockage of the common bile duct.</a:t>
            </a:r>
          </a:p>
        </p:txBody>
      </p:sp>
    </p:spTree>
    <p:extLst>
      <p:ext uri="{BB962C8B-B14F-4D97-AF65-F5344CB8AC3E}">
        <p14:creationId xmlns:p14="http://schemas.microsoft.com/office/powerpoint/2010/main" val="45691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Question</a:t>
            </a:r>
          </a:p>
        </p:txBody>
      </p:sp>
      <p:sp>
        <p:nvSpPr>
          <p:cNvPr id="10243" name="Content Placeholder 2"/>
          <p:cNvSpPr>
            <a:spLocks noGrp="1"/>
          </p:cNvSpPr>
          <p:nvPr>
            <p:ph idx="1"/>
          </p:nvPr>
        </p:nvSpPr>
        <p:spPr/>
        <p:txBody>
          <a:bodyPr/>
          <a:lstStyle/>
          <a:p>
            <a:pPr eaLnBrk="1" hangingPunct="1">
              <a:buFontTx/>
              <a:buNone/>
            </a:pPr>
            <a:r>
              <a:rPr lang="en-US" altLang="en-US" smtClean="0"/>
              <a:t>Is the following statement True or False?</a:t>
            </a:r>
          </a:p>
          <a:p>
            <a:pPr eaLnBrk="1" hangingPunct="1">
              <a:buFontTx/>
              <a:buNone/>
            </a:pPr>
            <a:endParaRPr lang="en-US" altLang="en-US" smtClean="0"/>
          </a:p>
          <a:p>
            <a:pPr eaLnBrk="1" hangingPunct="1">
              <a:buFontTx/>
              <a:buNone/>
            </a:pPr>
            <a:r>
              <a:rPr lang="en-US" altLang="en-US" smtClean="0"/>
              <a:t>Cholecystitis is when a patient has calculi in the gallbladder.</a:t>
            </a:r>
          </a:p>
        </p:txBody>
      </p:sp>
    </p:spTree>
    <p:extLst>
      <p:ext uri="{BB962C8B-B14F-4D97-AF65-F5344CB8AC3E}">
        <p14:creationId xmlns:p14="http://schemas.microsoft.com/office/powerpoint/2010/main" val="36573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836613"/>
            <a:ext cx="8229600" cy="1008062"/>
          </a:xfrm>
        </p:spPr>
        <p:txBody>
          <a:bodyPr>
            <a:normAutofit fontScale="90000"/>
          </a:bodyPr>
          <a:lstStyle/>
          <a:p>
            <a:pPr rtl="0"/>
            <a:r>
              <a:rPr lang="en-US" sz="3600" b="1">
                <a:solidFill>
                  <a:srgbClr val="0000FF"/>
                </a:solidFill>
              </a:rPr>
              <a:t>Diagnostic Tests:</a:t>
            </a:r>
            <a:br>
              <a:rPr lang="en-US" sz="3600" b="1">
                <a:solidFill>
                  <a:srgbClr val="0000FF"/>
                </a:solidFill>
              </a:rPr>
            </a:br>
            <a:endParaRPr lang="en-US" sz="3600" b="1">
              <a:solidFill>
                <a:srgbClr val="0000FF"/>
              </a:solidFill>
            </a:endParaRPr>
          </a:p>
        </p:txBody>
      </p:sp>
      <p:sp>
        <p:nvSpPr>
          <p:cNvPr id="44035" name="Rectangle 3"/>
          <p:cNvSpPr>
            <a:spLocks noGrp="1" noChangeArrowheads="1"/>
          </p:cNvSpPr>
          <p:nvPr>
            <p:ph type="body" idx="1"/>
          </p:nvPr>
        </p:nvSpPr>
        <p:spPr>
          <a:xfrm>
            <a:off x="457200" y="2060575"/>
            <a:ext cx="8229600" cy="4065588"/>
          </a:xfrm>
        </p:spPr>
        <p:txBody>
          <a:bodyPr/>
          <a:lstStyle/>
          <a:p>
            <a:pPr algn="l" rtl="0"/>
            <a:r>
              <a:rPr lang="en-US" sz="2000"/>
              <a:t>Abdominal X-ray</a:t>
            </a:r>
          </a:p>
          <a:p>
            <a:pPr algn="l" rtl="0"/>
            <a:r>
              <a:rPr lang="en-US" sz="2000"/>
              <a:t>U/S</a:t>
            </a:r>
          </a:p>
          <a:p>
            <a:pPr algn="l" rtl="0"/>
            <a:r>
              <a:rPr lang="en-US" sz="2000"/>
              <a:t>Radionuclide imaging: IV radioactive agent</a:t>
            </a:r>
          </a:p>
          <a:p>
            <a:pPr algn="l" rtl="0"/>
            <a:r>
              <a:rPr lang="en-US" sz="2000"/>
              <a:t>Cholecystography: oral iodine contrast agent used 10-12 hrs before X-ray, NPO</a:t>
            </a:r>
          </a:p>
          <a:p>
            <a:pPr algn="l" rtl="0"/>
            <a:r>
              <a:rPr lang="en-US" sz="2000"/>
              <a:t>Endoscopic retrograde cholengiopancretography (ERCP):</a:t>
            </a:r>
            <a:r>
              <a:rPr lang="ar-JO" sz="2000"/>
              <a:t> </a:t>
            </a:r>
            <a:r>
              <a:rPr lang="en-US" sz="2000"/>
              <a:t> Direct observation through fiberoptic scope inserted through esophagus into DU ( Discuss nursing implication).</a:t>
            </a:r>
          </a:p>
          <a:p>
            <a:pPr algn="l" rtl="0"/>
            <a:r>
              <a:rPr lang="en-US" sz="2000"/>
              <a:t>Percutaneous transhepatic Cholengiography: inject the dye directly into the biliary tree. </a:t>
            </a:r>
          </a:p>
        </p:txBody>
      </p:sp>
    </p:spTree>
    <p:extLst>
      <p:ext uri="{BB962C8B-B14F-4D97-AF65-F5344CB8AC3E}">
        <p14:creationId xmlns:p14="http://schemas.microsoft.com/office/powerpoint/2010/main" val="208162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762000" y="914400"/>
            <a:ext cx="8077200" cy="304800"/>
          </a:xfrm>
        </p:spPr>
        <p:txBody>
          <a:bodyPr>
            <a:normAutofit fontScale="90000"/>
          </a:bodyPr>
          <a:lstStyle/>
          <a:p>
            <a:pPr eaLnBrk="1" hangingPunct="1">
              <a:defRPr/>
            </a:pPr>
            <a:r>
              <a:rPr lang="en-US" dirty="0" smtClean="0"/>
              <a:t>Medical Management of Cholelithiasis</a:t>
            </a:r>
          </a:p>
        </p:txBody>
      </p:sp>
      <p:sp>
        <p:nvSpPr>
          <p:cNvPr id="12291" name="Rectangle 3"/>
          <p:cNvSpPr>
            <a:spLocks noGrp="1" noChangeArrowheads="1"/>
          </p:cNvSpPr>
          <p:nvPr>
            <p:ph type="body" idx="1"/>
          </p:nvPr>
        </p:nvSpPr>
        <p:spPr/>
        <p:txBody>
          <a:bodyPr/>
          <a:lstStyle/>
          <a:p>
            <a:pPr eaLnBrk="1" hangingPunct="1"/>
            <a:r>
              <a:rPr lang="en-US" altLang="en-US" smtClean="0"/>
              <a:t>Cholecystectomy</a:t>
            </a:r>
          </a:p>
          <a:p>
            <a:pPr eaLnBrk="1" hangingPunct="1"/>
            <a:r>
              <a:rPr lang="en-US" altLang="en-US" smtClean="0"/>
              <a:t>Laparoscopic cholecystectomy</a:t>
            </a:r>
          </a:p>
          <a:p>
            <a:pPr eaLnBrk="1" hangingPunct="1"/>
            <a:r>
              <a:rPr lang="en-US" altLang="en-US" smtClean="0"/>
              <a:t>Dietary management</a:t>
            </a:r>
          </a:p>
          <a:p>
            <a:pPr eaLnBrk="1" hangingPunct="1"/>
            <a:r>
              <a:rPr lang="en-US" altLang="en-US" smtClean="0"/>
              <a:t>Medications: ursodeoxycholic acid and chenodeoxycholic acid</a:t>
            </a:r>
          </a:p>
          <a:p>
            <a:pPr eaLnBrk="1" hangingPunct="1"/>
            <a:r>
              <a:rPr lang="en-US" altLang="en-US" smtClean="0"/>
              <a:t>Nonsurgical removal</a:t>
            </a:r>
          </a:p>
          <a:p>
            <a:pPr lvl="1" eaLnBrk="1" hangingPunct="1"/>
            <a:r>
              <a:rPr lang="en-US" altLang="en-US" smtClean="0"/>
              <a:t>By instrumentation </a:t>
            </a:r>
          </a:p>
          <a:p>
            <a:pPr lvl="1" eaLnBrk="1" hangingPunct="1"/>
            <a:r>
              <a:rPr lang="en-US" altLang="en-US" smtClean="0"/>
              <a:t>Intracorporeal or extracorporeal lithotripsy</a:t>
            </a:r>
          </a:p>
        </p:txBody>
      </p:sp>
    </p:spTree>
    <p:extLst>
      <p:ext uri="{BB962C8B-B14F-4D97-AF65-F5344CB8AC3E}">
        <p14:creationId xmlns:p14="http://schemas.microsoft.com/office/powerpoint/2010/main" val="319789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On-screen Show (4:3)</PresentationFormat>
  <Paragraphs>156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Chapter 40  Assessment and Management of Patients With Biliary Disorders </vt:lpstr>
      <vt:lpstr>Question</vt:lpstr>
      <vt:lpstr>Review of Anatomy and Physiology</vt:lpstr>
      <vt:lpstr>Liver, Biliary System, and Pancreas</vt:lpstr>
      <vt:lpstr>Cholelithiasis</vt:lpstr>
      <vt:lpstr> Cholelithiasis—Manifestations</vt:lpstr>
      <vt:lpstr>Question</vt:lpstr>
      <vt:lpstr>Diagnostic Tests: </vt:lpstr>
      <vt:lpstr>Medical Management of Cholelithiasis</vt:lpstr>
      <vt:lpstr>Nonsurgical Techniques for Removing Gallstones</vt:lpstr>
      <vt:lpstr>Laparoscopic Cholecystectomy</vt:lpstr>
      <vt:lpstr>Cholesterol Gallstones and Pigment Gallstones</vt:lpstr>
      <vt:lpstr>Nursing Process: The Care of the Patient Undergoing Surgery for Gallbladder Disease—Assessment</vt:lpstr>
      <vt:lpstr>Nursing Process: The Care of the Patient Undergoing Surgery for Gallbladder Disease—Diagnoses</vt:lpstr>
      <vt:lpstr>Collaborative Problems/Potential Complications</vt:lpstr>
      <vt:lpstr>Nursing Process: The Care of the Patient Undergoing Surgery for Gallbladder Disease—Planning</vt:lpstr>
      <vt:lpstr>Postoperative Care Interventions</vt:lpstr>
      <vt:lpstr>Patient Teaching—See Chart 40-3</vt:lpstr>
      <vt:lpstr>Pancreatitis</vt:lpstr>
      <vt:lpstr>                    Manifestations    Acute                          Chronic</vt:lpstr>
      <vt:lpstr>Question</vt:lpstr>
      <vt:lpstr>Causes:</vt:lpstr>
      <vt:lpstr>Assessment and diagnostic findings</vt:lpstr>
      <vt:lpstr>Nursing Process: The Care of the Patient With Acute Pancreatitis—Assessment</vt:lpstr>
      <vt:lpstr>Nursing Process: The Care of the Patient With Acute Pancreatitis—Diagnoses</vt:lpstr>
      <vt:lpstr>Collaborative Problems/Potential Complications</vt:lpstr>
      <vt:lpstr>Nursing Process: The Care of the Patient With Acute Pancreatitis—Planning</vt:lpstr>
      <vt:lpstr>Relieving Pain and Discomfort</vt:lpstr>
      <vt:lpstr>Tumors of the Pancreas</vt:lpstr>
      <vt:lpstr>Multiple Sumps after Pancreatic Surgery</vt:lpstr>
      <vt:lpstr>Pancreatoduodenectomy  (Whipple’s Procedure)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40  Assessment and Management of Patients With Biliary Disorders </dc:title>
  <dc:creator>Hp</dc:creator>
  <cp:lastModifiedBy>Hp</cp:lastModifiedBy>
  <cp:revision>2</cp:revision>
  <dcterms:created xsi:type="dcterms:W3CDTF">2006-08-16T00:00:00Z</dcterms:created>
  <dcterms:modified xsi:type="dcterms:W3CDTF">2015-02-10T18:01:23Z</dcterms:modified>
</cp:coreProperties>
</file>