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6" r:id="rId3"/>
    <p:sldId id="277" r:id="rId4"/>
    <p:sldId id="278" r:id="rId5"/>
    <p:sldId id="280" r:id="rId6"/>
    <p:sldId id="281" r:id="rId7"/>
    <p:sldId id="257" r:id="rId8"/>
    <p:sldId id="258" r:id="rId9"/>
    <p:sldId id="259" r:id="rId10"/>
    <p:sldId id="282" r:id="rId11"/>
    <p:sldId id="260" r:id="rId12"/>
    <p:sldId id="283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85" r:id="rId27"/>
    <p:sldId id="284" r:id="rId28"/>
    <p:sldId id="286" r:id="rId29"/>
    <p:sldId id="287" r:id="rId30"/>
    <p:sldId id="288" r:id="rId31"/>
    <p:sldId id="289" r:id="rId32"/>
    <p:sldId id="274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FC6D-EA23-467A-9E27-BDBF05F4BAF2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A819B-E1BF-45B6-9EAF-31A3A569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3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59272-E687-4603-B35D-41910E7C56A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18EA-3D12-4B15-82AC-EFA7270F4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9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9A7E-9BD7-4ABA-B16B-1A6ED8E1D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76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C3BD-30AD-46FE-9E25-04D394F11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0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MammographyinprocessGraphic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2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/>
              <a:t>Chapter 9</a:t>
            </a:r>
            <a:r>
              <a:rPr lang="en-US"/>
              <a:t/>
            </a:r>
            <a:br>
              <a:rPr lang="en-US"/>
            </a:br>
            <a:r>
              <a:rPr lang="en-US"/>
              <a:t>The Breasts and Axillae</a:t>
            </a:r>
          </a:p>
        </p:txBody>
      </p:sp>
    </p:spTree>
    <p:extLst>
      <p:ext uri="{BB962C8B-B14F-4D97-AF65-F5344CB8AC3E}">
        <p14:creationId xmlns:p14="http://schemas.microsoft.com/office/powerpoint/2010/main" val="7029754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Health Promotion and Counseling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1"/>
            <a:ext cx="4259263" cy="4724399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b="1" dirty="0" smtClean="0"/>
              <a:t>Palpable masses of the breast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b="1" dirty="0" smtClean="0"/>
              <a:t>Assessing risk of breast cancer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Female with age 65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2 or more 1</a:t>
            </a:r>
            <a:r>
              <a:rPr lang="en-US" altLang="en-US" sz="1600" b="1" baseline="30000" dirty="0" smtClean="0"/>
              <a:t>st</a:t>
            </a:r>
            <a:r>
              <a:rPr lang="en-US" altLang="en-US" sz="1600" b="1" dirty="0" smtClean="0"/>
              <a:t> degree relatives with breast cancer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Late age of 1</a:t>
            </a:r>
            <a:r>
              <a:rPr lang="en-US" altLang="en-US" sz="1600" b="1" baseline="30000" dirty="0" smtClean="0"/>
              <a:t>st</a:t>
            </a:r>
            <a:r>
              <a:rPr lang="en-US" altLang="en-US" sz="1600" b="1" dirty="0" smtClean="0"/>
              <a:t> pregnancy&gt;30 </a:t>
            </a:r>
            <a:r>
              <a:rPr lang="en-US" altLang="en-US" sz="1600" b="1" dirty="0" err="1" smtClean="0"/>
              <a:t>yrs</a:t>
            </a:r>
            <a:endParaRPr lang="en-US" altLang="en-US" sz="1600" b="1" dirty="0" smtClean="0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Early menarche&lt;12yr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Late menopause&gt;55yr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No full terms pregnancies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Never breast fed a child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Recent oral contraceptive use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Obesity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Alcohol consumptions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600" b="1" dirty="0" smtClean="0"/>
              <a:t>Others; </a:t>
            </a:r>
            <a:r>
              <a:rPr lang="en-US" altLang="en-US" sz="1600" b="1" i="1" u="sng" dirty="0" smtClean="0"/>
              <a:t>see page 396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endParaRPr lang="en-US" altLang="en-US" sz="1800" b="1" i="1" u="sng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371601"/>
            <a:ext cx="4238625" cy="3886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b="1" dirty="0" smtClean="0"/>
              <a:t>Breast cancer screening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Perform breast self-examination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5 -7 days after the onset of menses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Perform clinical self-examination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Women 20 – 40 years Q3 </a:t>
            </a:r>
            <a:r>
              <a:rPr lang="en-US" altLang="en-US" sz="1800" b="1" dirty="0" err="1" smtClean="0"/>
              <a:t>yrs</a:t>
            </a:r>
            <a:endParaRPr lang="en-US" altLang="en-US" sz="1800" b="1" dirty="0" smtClean="0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Women &gt;40 yearly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Last mammogram and result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Women 40 – 50 Q 1-2 </a:t>
            </a:r>
            <a:r>
              <a:rPr lang="en-US" altLang="en-US" sz="1800" b="1" dirty="0" err="1" smtClean="0"/>
              <a:t>yrs</a:t>
            </a:r>
            <a:endParaRPr lang="en-US" altLang="en-US" sz="1800" b="1" dirty="0" smtClean="0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1800" b="1" dirty="0" smtClean="0"/>
              <a:t>Women&gt;50 yearly</a:t>
            </a:r>
            <a:r>
              <a:rPr lang="en-US" altLang="en-US" sz="1800" dirty="0" smtClean="0"/>
              <a:t> 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08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of Examination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Female Breast</a:t>
            </a:r>
          </a:p>
          <a:p>
            <a:pPr lvl="1"/>
            <a:r>
              <a:rPr lang="en-US"/>
              <a:t>Inspection</a:t>
            </a:r>
          </a:p>
          <a:p>
            <a:pPr lvl="1"/>
            <a:r>
              <a:rPr lang="en-US"/>
              <a:t>Palpation</a:t>
            </a:r>
          </a:p>
          <a:p>
            <a:pPr lvl="2"/>
            <a:r>
              <a:rPr lang="en-US"/>
              <a:t>Breast</a:t>
            </a:r>
          </a:p>
          <a:p>
            <a:pPr lvl="2"/>
            <a:r>
              <a:rPr lang="en-US"/>
              <a:t>Nipple</a:t>
            </a:r>
          </a:p>
          <a:p>
            <a:r>
              <a:rPr lang="en-US"/>
              <a:t>Male Breast</a:t>
            </a:r>
          </a:p>
          <a:p>
            <a:r>
              <a:rPr lang="en-US"/>
              <a:t>Axillae</a:t>
            </a:r>
          </a:p>
          <a:p>
            <a:r>
              <a:rPr lang="en-US"/>
              <a:t>Special Techniques</a:t>
            </a:r>
          </a:p>
        </p:txBody>
      </p:sp>
    </p:spTree>
    <p:extLst>
      <p:ext uri="{BB962C8B-B14F-4D97-AF65-F5344CB8AC3E}">
        <p14:creationId xmlns:p14="http://schemas.microsoft.com/office/powerpoint/2010/main" val="274411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Objective Data—</a:t>
            </a:r>
            <a:br>
              <a:rPr lang="en-US" altLang="en-US" sz="4000" smtClean="0"/>
            </a:br>
            <a:r>
              <a:rPr lang="en-US" altLang="en-US" sz="4000" smtClean="0"/>
              <a:t>The Physical Exam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Preparation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Draping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Equipment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Small pillow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Ruler marked in centimeters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Pamphlet or teaching aid for BSE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Female Breast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Clinical breast examination enhances detection of </a:t>
            </a:r>
            <a:br>
              <a:rPr lang="en-US"/>
            </a:br>
            <a:r>
              <a:rPr lang="en-US"/>
              <a:t>breast cancers that mammography may miss and provides opportunity for the patient to demonstrate techniques for self-examination</a:t>
            </a:r>
          </a:p>
          <a:p>
            <a:r>
              <a:rPr lang="en-US"/>
              <a:t>Clinicians should try to adopt a standardized approach</a:t>
            </a:r>
          </a:p>
          <a:p>
            <a:pPr lvl="1"/>
            <a:r>
              <a:rPr lang="en-US"/>
              <a:t>Use a systematic and thorough search pattern</a:t>
            </a:r>
          </a:p>
          <a:p>
            <a:pPr lvl="2"/>
            <a:r>
              <a:rPr lang="en-US"/>
              <a:t>Use finger-pads</a:t>
            </a:r>
          </a:p>
          <a:p>
            <a:pPr lvl="2"/>
            <a:r>
              <a:rPr lang="en-US"/>
              <a:t>Vary palpation pressures</a:t>
            </a:r>
          </a:p>
          <a:p>
            <a:pPr lvl="2"/>
            <a:r>
              <a:rPr lang="en-US"/>
              <a:t>Use a circular motion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6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Female Breast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aware that women and girls may feel apprehensive</a:t>
            </a:r>
          </a:p>
          <a:p>
            <a:r>
              <a:rPr lang="en-US"/>
              <a:t>Be reassuring</a:t>
            </a:r>
          </a:p>
          <a:p>
            <a:r>
              <a:rPr lang="en-US"/>
              <a:t>Use a courteous and gentle approach</a:t>
            </a:r>
          </a:p>
          <a:p>
            <a:r>
              <a:rPr lang="en-US"/>
              <a:t>Keep patient properly draped</a:t>
            </a:r>
          </a:p>
          <a:p>
            <a:r>
              <a:rPr lang="en-US"/>
              <a:t>Ask patient if she has noticed any lumps/other problems and if she performs monthly breast self-exam</a:t>
            </a:r>
          </a:p>
        </p:txBody>
      </p:sp>
    </p:spTree>
    <p:extLst>
      <p:ext uri="{BB962C8B-B14F-4D97-AF65-F5344CB8AC3E}">
        <p14:creationId xmlns:p14="http://schemas.microsoft.com/office/powerpoint/2010/main" val="291273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Inspection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Inspect with patient in sitting position</a:t>
            </a:r>
          </a:p>
          <a:p>
            <a:r>
              <a:rPr lang="en-US"/>
              <a:t>Disrobed to the waist</a:t>
            </a:r>
          </a:p>
          <a:p>
            <a:r>
              <a:rPr lang="en-US"/>
              <a:t>Look for skin changes, symmetry, contours, retraction</a:t>
            </a:r>
          </a:p>
          <a:p>
            <a:r>
              <a:rPr lang="en-US"/>
              <a:t>Four views</a:t>
            </a:r>
          </a:p>
          <a:p>
            <a:pPr lvl="1"/>
            <a:r>
              <a:rPr lang="en-US"/>
              <a:t>Arms at sides</a:t>
            </a:r>
          </a:p>
          <a:p>
            <a:pPr lvl="1"/>
            <a:r>
              <a:rPr lang="en-US"/>
              <a:t>Arms over head</a:t>
            </a:r>
          </a:p>
          <a:p>
            <a:pPr lvl="1"/>
            <a:r>
              <a:rPr lang="en-US"/>
              <a:t>Arms pressed against hips</a:t>
            </a:r>
          </a:p>
          <a:p>
            <a:pPr lvl="1"/>
            <a:r>
              <a:rPr lang="en-US"/>
              <a:t>Leaning forward</a:t>
            </a:r>
          </a:p>
        </p:txBody>
      </p:sp>
    </p:spTree>
    <p:extLst>
      <p:ext uri="{BB962C8B-B14F-4D97-AF65-F5344CB8AC3E}">
        <p14:creationId xmlns:p14="http://schemas.microsoft.com/office/powerpoint/2010/main" val="409294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Patient should be supine</a:t>
            </a:r>
          </a:p>
          <a:p>
            <a:r>
              <a:rPr lang="en-US" sz="2000"/>
              <a:t>Palpate a rectangular area from clavicle to inframammary fold and midsternal line to posterior axillary line and into axilla for the tail of breast</a:t>
            </a:r>
          </a:p>
          <a:p>
            <a:r>
              <a:rPr lang="en-US" sz="2000"/>
              <a:t>Thorough examination takes 3 minutes/breast</a:t>
            </a:r>
          </a:p>
          <a:p>
            <a:r>
              <a:rPr lang="en-US" sz="2000"/>
              <a:t>Use finger-pads of 2nd, 3rd, 4th fingers</a:t>
            </a:r>
          </a:p>
          <a:p>
            <a:r>
              <a:rPr lang="en-US" sz="2000"/>
              <a:t>Use vertical strip pattern (best validated technique)</a:t>
            </a:r>
          </a:p>
          <a:p>
            <a:r>
              <a:rPr lang="en-US" sz="2000"/>
              <a:t>Palpate in small, concentric circles</a:t>
            </a:r>
          </a:p>
          <a:p>
            <a:pPr lvl="1"/>
            <a:r>
              <a:rPr lang="en-US" sz="2000"/>
              <a:t>Apply light, medium and deep pressure</a:t>
            </a:r>
          </a:p>
          <a:p>
            <a:r>
              <a:rPr lang="en-US" sz="2000"/>
              <a:t>Examine the entire breast, including periphery, tail and axilla</a:t>
            </a:r>
          </a:p>
        </p:txBody>
      </p:sp>
    </p:spTree>
    <p:extLst>
      <p:ext uri="{BB962C8B-B14F-4D97-AF65-F5344CB8AC3E}">
        <p14:creationId xmlns:p14="http://schemas.microsoft.com/office/powerpoint/2010/main" val="863910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Palpation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Lateral portion of breast</a:t>
            </a:r>
          </a:p>
          <a:p>
            <a:pPr lvl="1"/>
            <a:r>
              <a:rPr lang="en-US"/>
              <a:t>Ask patient to roll onto opposite hip, hand on forehead with shoulder pressed against exam table</a:t>
            </a:r>
          </a:p>
          <a:p>
            <a:pPr lvl="1"/>
            <a:r>
              <a:rPr lang="en-US"/>
              <a:t>Flattens lateral breast tissue</a:t>
            </a:r>
          </a:p>
          <a:p>
            <a:r>
              <a:rPr lang="en-US"/>
              <a:t>Medial portion of breast</a:t>
            </a:r>
          </a:p>
          <a:p>
            <a:pPr lvl="1"/>
            <a:r>
              <a:rPr lang="en-US"/>
              <a:t>Ask patient to lie with shoulders flat against exam table, place hand at her neck and lift up elbow until even with shoulder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Palpation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144713"/>
            <a:ext cx="8613775" cy="4481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Examine breast tissue for: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Consistency of tissues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Tenderness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Nodules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Location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Size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Shape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Consistency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Delimitation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Tenderness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Mobility</a:t>
            </a:r>
          </a:p>
        </p:txBody>
      </p:sp>
    </p:spTree>
    <p:extLst>
      <p:ext uri="{BB962C8B-B14F-4D97-AF65-F5344CB8AC3E}">
        <p14:creationId xmlns:p14="http://schemas.microsoft.com/office/powerpoint/2010/main" val="1580359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Nipple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Palpate each nipple</a:t>
            </a:r>
          </a:p>
          <a:p>
            <a:r>
              <a:rPr lang="en-US"/>
              <a:t>Note elasticity</a:t>
            </a:r>
          </a:p>
        </p:txBody>
      </p:sp>
    </p:spTree>
    <p:extLst>
      <p:ext uri="{BB962C8B-B14F-4D97-AF65-F5344CB8AC3E}">
        <p14:creationId xmlns:p14="http://schemas.microsoft.com/office/powerpoint/2010/main" val="370803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and Function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46847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800" smtClean="0"/>
              <a:t>Surface anatomy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Location of breasts on chest wall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Axillary tail of Spence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Nipple and areola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800" smtClean="0"/>
              <a:t>Internal anatomy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Glandular tissue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 smtClean="0"/>
              <a:t>Lobes, lobules, and alveoli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 smtClean="0"/>
              <a:t>Lactiferous ducts and sinuses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Fibrous tissue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000" smtClean="0"/>
              <a:t>Suspensory ligaments or Cooper’s ligaments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Adipose tissue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800" smtClean="0"/>
              <a:t>Four quadrants of the</a:t>
            </a:r>
          </a:p>
        </p:txBody>
      </p:sp>
    </p:spTree>
    <p:extLst>
      <p:ext uri="{BB962C8B-B14F-4D97-AF65-F5344CB8AC3E}">
        <p14:creationId xmlns:p14="http://schemas.microsoft.com/office/powerpoint/2010/main" val="30215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Breast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Inspect nipple and areola for nodules, swelling, ulceration</a:t>
            </a:r>
          </a:p>
          <a:p>
            <a:r>
              <a:rPr lang="en-US"/>
              <a:t>Palpate areola and breast tissue for nodules</a:t>
            </a:r>
          </a:p>
          <a:p>
            <a:r>
              <a:rPr lang="en-US"/>
              <a:t>If breast is enlarged </a:t>
            </a:r>
          </a:p>
          <a:p>
            <a:pPr lvl="1"/>
            <a:r>
              <a:rPr lang="en-US"/>
              <a:t>Distinguish between soft, fatty enlargement of obesity and firm disc of glandular enlargement (gynecomastia)</a:t>
            </a:r>
          </a:p>
        </p:txBody>
      </p:sp>
    </p:spTree>
    <p:extLst>
      <p:ext uri="{BB962C8B-B14F-4D97-AF65-F5344CB8AC3E}">
        <p14:creationId xmlns:p14="http://schemas.microsoft.com/office/powerpoint/2010/main" val="426055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Axillae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patient in a sitting position</a:t>
            </a:r>
          </a:p>
          <a:p>
            <a:r>
              <a:rPr lang="en-US"/>
              <a:t>Inspection</a:t>
            </a:r>
          </a:p>
          <a:p>
            <a:pPr lvl="1"/>
            <a:r>
              <a:rPr lang="en-US"/>
              <a:t>Rash</a:t>
            </a:r>
          </a:p>
          <a:p>
            <a:pPr lvl="1"/>
            <a:r>
              <a:rPr lang="en-US"/>
              <a:t>Infection</a:t>
            </a:r>
          </a:p>
          <a:p>
            <a:pPr lvl="1"/>
            <a:r>
              <a:rPr lang="en-US"/>
              <a:t>Unusual pigmentation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6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Axillae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Palpation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Left axilla: ask patient to relax with left arm down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Cup together fingers of your right hand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Reach as high as possible toward apex of axilla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Fingers should lie directly behind pectoral muscles, </a:t>
            </a:r>
            <a:br>
              <a:rPr lang="en-US" sz="2000"/>
            </a:br>
            <a:r>
              <a:rPr lang="en-US" sz="2000"/>
              <a:t>toward midclavicle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Press fingers toward chest wall and slide them downward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Try to feel central nodes against chest wall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One or more soft, small (&lt;1cm), nontender nodes </a:t>
            </a:r>
            <a:br>
              <a:rPr lang="en-US" sz="2000"/>
            </a:br>
            <a:r>
              <a:rPr lang="en-US" sz="2000"/>
              <a:t>is normal</a:t>
            </a: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57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Axillae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central nodes feel large, hard or tender or if there is suspicious lesion, feel for other groups of axillary nodes</a:t>
            </a:r>
          </a:p>
          <a:p>
            <a:pPr lvl="1"/>
            <a:r>
              <a:rPr lang="en-US"/>
              <a:t>Pectoral nodes</a:t>
            </a:r>
          </a:p>
          <a:p>
            <a:pPr lvl="1"/>
            <a:r>
              <a:rPr lang="en-US"/>
              <a:t>Lateral nodes</a:t>
            </a:r>
          </a:p>
          <a:p>
            <a:pPr lvl="1"/>
            <a:r>
              <a:rPr lang="en-US"/>
              <a:t>Subscapular nodes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Techniques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Assessment of spontaneous nipple discharge</a:t>
            </a:r>
          </a:p>
          <a:p>
            <a:pPr lvl="1"/>
            <a:r>
              <a:rPr lang="en-US"/>
              <a:t>Try to determine origin</a:t>
            </a:r>
          </a:p>
          <a:p>
            <a:pPr lvl="2"/>
            <a:r>
              <a:rPr lang="en-US"/>
              <a:t>Compress areola with index finger</a:t>
            </a:r>
          </a:p>
          <a:p>
            <a:pPr lvl="2"/>
            <a:r>
              <a:rPr lang="en-US"/>
              <a:t>Watch for discharge appearing through one of </a:t>
            </a:r>
            <a:br>
              <a:rPr lang="en-US"/>
            </a:br>
            <a:r>
              <a:rPr lang="en-US"/>
              <a:t>duct openings on nipple’s surface</a:t>
            </a:r>
          </a:p>
          <a:p>
            <a:pPr lvl="1"/>
            <a:r>
              <a:rPr lang="en-US"/>
              <a:t>Note color, consistency, quantity and exact location							</a:t>
            </a:r>
          </a:p>
        </p:txBody>
      </p:sp>
    </p:spTree>
    <p:extLst>
      <p:ext uri="{BB962C8B-B14F-4D97-AF65-F5344CB8AC3E}">
        <p14:creationId xmlns:p14="http://schemas.microsoft.com/office/powerpoint/2010/main" val="2470379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Recording Your Findings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Initially you may want to use sentences</a:t>
            </a:r>
          </a:p>
          <a:p>
            <a:r>
              <a:rPr lang="en-US"/>
              <a:t>As you become more familiar with terms you can </a:t>
            </a:r>
            <a:br>
              <a:rPr lang="en-US"/>
            </a:br>
            <a:r>
              <a:rPr lang="en-US"/>
              <a:t>us phrases</a:t>
            </a:r>
          </a:p>
          <a:p>
            <a:pPr lvl="1"/>
            <a:r>
              <a:rPr lang="en-US"/>
              <a:t>“Breasts symmetric and without masses. Nipples without discharge.”</a:t>
            </a:r>
          </a:p>
          <a:p>
            <a:pPr lvl="1"/>
            <a:r>
              <a:rPr lang="en-US"/>
              <a:t>“Breasts pendulous with diffuse fibrocystic changes.  Single firm 1 x 1 cm mass, mobile and nontender, with overlying peau d’orange appearance in right breast, upper outer quadrant at 11 o’clock”</a:t>
            </a:r>
          </a:p>
          <a:p>
            <a:r>
              <a:rPr lang="en-US"/>
              <a:t>Axillary adenopathy usually included after Neck section</a:t>
            </a:r>
          </a:p>
        </p:txBody>
      </p:sp>
    </p:spTree>
    <p:extLst>
      <p:ext uri="{BB962C8B-B14F-4D97-AF65-F5344CB8AC3E}">
        <p14:creationId xmlns:p14="http://schemas.microsoft.com/office/powerpoint/2010/main" val="28872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Teach Breast Self-Examination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Schedule of self-exam</a:t>
            </a:r>
          </a:p>
          <a:p>
            <a:pPr eaLnBrk="1" hangingPunct="1"/>
            <a:r>
              <a:rPr lang="en-US" altLang="en-US" smtClean="0"/>
              <a:t>Describe correct technique</a:t>
            </a:r>
          </a:p>
          <a:p>
            <a:pPr eaLnBrk="1" hangingPunct="1"/>
            <a:r>
              <a:rPr lang="en-US" altLang="en-US" smtClean="0"/>
              <a:t>Return demonstration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8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741px-Breast_self-exam_NCI_visuals_online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609600"/>
            <a:ext cx="7777163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7125"/>
          </a:xfrm>
        </p:spPr>
        <p:txBody>
          <a:bodyPr/>
          <a:lstStyle/>
          <a:p>
            <a:pPr eaLnBrk="1" hangingPunct="1"/>
            <a:r>
              <a:rPr lang="en-US" altLang="en-US" smtClean="0"/>
              <a:t>Abnormal Findings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73238"/>
            <a:ext cx="7772400" cy="45037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800" smtClean="0"/>
              <a:t>Signs of retraction and inflammation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Dimpling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Edema (peau d’orange)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Nipple retraction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Fixation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Deviation in nipple pointing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800" smtClean="0"/>
              <a:t>Breast lump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Benign breast disease (formerly fibrocystic</a:t>
            </a:r>
            <a:br>
              <a:rPr lang="en-US" altLang="en-US" sz="2400" smtClean="0"/>
            </a:br>
            <a:r>
              <a:rPr lang="en-US" altLang="en-US" sz="2400" smtClean="0"/>
              <a:t>breast disease)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Cancer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400" smtClean="0"/>
              <a:t>Fibroadenoma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6710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 breast masses</a:t>
            </a:r>
          </a:p>
        </p:txBody>
      </p:sp>
      <p:graphicFrame>
        <p:nvGraphicFramePr>
          <p:cNvPr id="48285" name="Group 157"/>
          <p:cNvGraphicFramePr>
            <a:graphicFrameLocks noGrp="1"/>
          </p:cNvGraphicFramePr>
          <p:nvPr>
            <p:ph idx="1"/>
          </p:nvPr>
        </p:nvGraphicFramePr>
        <p:xfrm>
          <a:off x="539750" y="1063625"/>
          <a:ext cx="8604250" cy="5435602"/>
        </p:xfrm>
        <a:graphic>
          <a:graphicData uri="http://schemas.openxmlformats.org/drawingml/2006/table">
            <a:tbl>
              <a:tblPr/>
              <a:tblGrid>
                <a:gridCol w="2151063"/>
                <a:gridCol w="2151062"/>
                <a:gridCol w="2151063"/>
                <a:gridCol w="2151062"/>
              </a:tblGrid>
              <a:tr h="64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Fibroadenoma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fibrocystic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breast disease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cancer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 age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15 - 25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30 - 50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30 -90, most common after 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number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Usually single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Single or multiple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Usually single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shape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round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round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irregular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consistency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? Soft, usually firm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Soft to firm, usually elastic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Firm or hard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delimination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Well delineated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Well delineated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Not clearly delineated from surrounding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mobility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Very mobile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mobile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?fixed to skin or underlying tissue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tenderness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Usually nontender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Often tender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Usually nontender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Retraction signs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absent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absent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? present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2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antcut[1]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1" y="457200"/>
            <a:ext cx="2743199" cy="606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12" descr="ananer[1]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685800"/>
            <a:ext cx="3025775" cy="569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Text Box 37"/>
          <p:cNvSpPr txBox="1">
            <a:spLocks noChangeArrowheads="1"/>
          </p:cNvSpPr>
          <p:nvPr/>
        </p:nvSpPr>
        <p:spPr bwMode="auto">
          <a:xfrm>
            <a:off x="5795963" y="42926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en-US"/>
          </a:p>
        </p:txBody>
      </p:sp>
      <p:sp>
        <p:nvSpPr>
          <p:cNvPr id="6150" name="WordArt 38"/>
          <p:cNvSpPr>
            <a:spLocks noChangeArrowheads="1" noChangeShapeType="1" noTextEdit="1"/>
          </p:cNvSpPr>
          <p:nvPr/>
        </p:nvSpPr>
        <p:spPr bwMode="auto">
          <a:xfrm>
            <a:off x="6011863" y="3429000"/>
            <a:ext cx="137160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pectoralis major</a:t>
            </a:r>
          </a:p>
        </p:txBody>
      </p:sp>
      <p:sp>
        <p:nvSpPr>
          <p:cNvPr id="6151" name="WordArt 39"/>
          <p:cNvSpPr>
            <a:spLocks noChangeArrowheads="1" noChangeShapeType="1" noTextEdit="1"/>
          </p:cNvSpPr>
          <p:nvPr/>
        </p:nvSpPr>
        <p:spPr bwMode="auto">
          <a:xfrm>
            <a:off x="5795963" y="5373688"/>
            <a:ext cx="1419225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serratus anterior</a:t>
            </a:r>
          </a:p>
        </p:txBody>
      </p:sp>
    </p:spTree>
    <p:extLst>
      <p:ext uri="{BB962C8B-B14F-4D97-AF65-F5344CB8AC3E}">
        <p14:creationId xmlns:p14="http://schemas.microsoft.com/office/powerpoint/2010/main" val="4925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Abnormal Findings</a:t>
            </a:r>
            <a:br>
              <a:rPr lang="en-US" altLang="en-US" smtClean="0"/>
            </a:br>
            <a:r>
              <a:rPr lang="en-US" altLang="en-US" sz="4000" smtClean="0"/>
              <a:t>Abnormal Nipple Discharge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Mammary duct ectasia; </a:t>
            </a:r>
            <a:r>
              <a:rPr lang="en-US" altLang="en-US" sz="2000" smtClean="0"/>
              <a:t>sticky, purulent discharge, white, grey, brown, green or bloody, usually bilateral and from multiple ducts.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Carcinoma; </a:t>
            </a:r>
            <a:r>
              <a:rPr lang="en-US" altLang="en-US" sz="2000" smtClean="0"/>
              <a:t>spontaneous unilateral bloody discharge from 1 or 2 ducts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Intraductal papilloma; </a:t>
            </a:r>
            <a:r>
              <a:rPr lang="en-US" altLang="en-US" sz="2000" smtClean="0"/>
              <a:t>spontaneous serous discharge, unilateral, from single duct</a:t>
            </a: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Paget’s disease (intraductal carcinoma);</a:t>
            </a:r>
            <a:r>
              <a:rPr lang="en-US" altLang="en-US" sz="2000" smtClean="0"/>
              <a:t>early lesion has clear yellow discharge and dry, scaling crusts, friable at nipple apex, spread to areola with erythematous halo on areola and crusted eczematous, retracted nipple.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8393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Abnormal Findings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Disorders during lactation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Plugged duct; one milk duct is clogged. Breast tender, may be reddened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Breast abscess; a pocket of pus accumulate in one local area ( generalized infection)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Mastitis; an inflammatory mass, usually in single quarter, area is tender, red, swollen, hot and hard.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Abnormalities in the male breast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Gynecomastia; rises from imbalance of estrogens and androgens, could be as a result of medication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Carcinoma; hard, irregular, ulcerating nodule.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8862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smtClean="0"/>
              <a:t>Diagnostic Procedure</a:t>
            </a:r>
            <a:br>
              <a:rPr lang="en-US" sz="3600" smtClean="0"/>
            </a:br>
            <a:r>
              <a:rPr lang="en-US" sz="3600" smtClean="0"/>
              <a:t>Mammogram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8229600" cy="4043363"/>
          </a:xfrm>
        </p:spPr>
        <p:txBody>
          <a:bodyPr>
            <a:normAutofit lnSpcReduction="10000"/>
          </a:bodyPr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sz="2400" smtClean="0"/>
              <a:t>Is a radiograph of the breast to detect the presence of tumors too small to be discovered at palpation.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2400" smtClean="0"/>
              <a:t>It may include injection of a dye into the mammary ducts especially in identifying intraductal papillomas.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2400" smtClean="0"/>
              <a:t>During procedure, pt stands or sits with breasts pushed against film holder.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2400" smtClean="0"/>
              <a:t>It is a popular tool to detect early breast cancer &amp; it should be performed as a regular medical examinations as follow: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        a baseline mammogram should be done between  the age of 35 -40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        between the age 40 to 49 mammogram should be done every 1 to 2 years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       after age of 50 a yearly mammogram is recommended.</a:t>
            </a:r>
          </a:p>
        </p:txBody>
      </p:sp>
    </p:spTree>
    <p:extLst>
      <p:ext uri="{BB962C8B-B14F-4D97-AF65-F5344CB8AC3E}">
        <p14:creationId xmlns:p14="http://schemas.microsoft.com/office/powerpoint/2010/main" val="26190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5" descr="360px-MammographyinprocessGraphi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"/>
            <a:ext cx="556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Anatomy of the breast.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52400"/>
            <a:ext cx="5105400" cy="643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5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Female bre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09600"/>
            <a:ext cx="7129463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6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and Function,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800" smtClean="0"/>
              <a:t>Lymphatics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smtClean="0"/>
              <a:t>Axillary nodes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smtClean="0"/>
              <a:t>Central axillary nodes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smtClean="0"/>
              <a:t>Pectoral (anterior)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smtClean="0"/>
              <a:t>Subscapular (posterior)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000" smtClean="0"/>
              <a:t>Lateral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en-US" sz="2400" smtClean="0"/>
              <a:t>Drainage patterns</a:t>
            </a:r>
          </a:p>
        </p:txBody>
      </p:sp>
      <p:pic>
        <p:nvPicPr>
          <p:cNvPr id="10244" name="Picture 4" descr="anatly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182813"/>
            <a:ext cx="3810000" cy="3783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6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and Physiology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To describe your findings divide the breast into </a:t>
            </a:r>
            <a:br>
              <a:rPr lang="en-US"/>
            </a:br>
            <a:r>
              <a:rPr lang="en-US"/>
              <a:t>four quadrants</a:t>
            </a:r>
          </a:p>
          <a:p>
            <a:pPr lvl="1"/>
            <a:r>
              <a:rPr lang="en-US"/>
              <a:t>Horizontal and vertical lines crossing the nipple</a:t>
            </a:r>
          </a:p>
          <a:p>
            <a:pPr lvl="1"/>
            <a:r>
              <a:rPr lang="en-US"/>
              <a:t>Remember that the axillary tail of breast tissue extends into the anterior axillary fold</a:t>
            </a:r>
          </a:p>
          <a:p>
            <a:r>
              <a:rPr lang="en-US"/>
              <a:t>As an alternative method, you can localize findings </a:t>
            </a:r>
            <a:br>
              <a:rPr lang="en-US"/>
            </a:br>
            <a:r>
              <a:rPr lang="en-US"/>
              <a:t>as the time on face of a clock and distance in </a:t>
            </a:r>
            <a:br>
              <a:rPr lang="en-US"/>
            </a:br>
            <a:r>
              <a:rPr lang="en-US"/>
              <a:t>centimeters from nipple</a:t>
            </a:r>
          </a:p>
        </p:txBody>
      </p:sp>
    </p:spTree>
    <p:extLst>
      <p:ext uri="{BB962C8B-B14F-4D97-AF65-F5344CB8AC3E}">
        <p14:creationId xmlns:p14="http://schemas.microsoft.com/office/powerpoint/2010/main" val="4964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Health History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Questions about a woman’s breasts may be included in the history or deferred to physical exam</a:t>
            </a:r>
          </a:p>
          <a:p>
            <a:pPr>
              <a:lnSpc>
                <a:spcPct val="80000"/>
              </a:lnSpc>
            </a:pPr>
            <a:r>
              <a:rPr lang="en-US"/>
              <a:t>Questions to ask:</a:t>
            </a:r>
          </a:p>
          <a:p>
            <a:pPr lvl="1">
              <a:lnSpc>
                <a:spcPct val="80000"/>
              </a:lnSpc>
            </a:pPr>
            <a:r>
              <a:rPr lang="en-US"/>
              <a:t>Do you examine your breasts?  How often?</a:t>
            </a:r>
          </a:p>
          <a:p>
            <a:pPr lvl="1">
              <a:lnSpc>
                <a:spcPct val="80000"/>
              </a:lnSpc>
            </a:pPr>
            <a:r>
              <a:rPr lang="en-US"/>
              <a:t>Ask about discomfort, pain or lumps</a:t>
            </a:r>
          </a:p>
          <a:p>
            <a:pPr lvl="1">
              <a:lnSpc>
                <a:spcPct val="80000"/>
              </a:lnSpc>
            </a:pPr>
            <a:r>
              <a:rPr lang="en-US"/>
              <a:t>Ask about discharge from the nipple and when it occurs</a:t>
            </a:r>
          </a:p>
          <a:p>
            <a:pPr lvl="1">
              <a:lnSpc>
                <a:spcPct val="80000"/>
              </a:lnSpc>
            </a:pPr>
            <a:r>
              <a:rPr lang="en-US"/>
              <a:t>If she still has menstrual cycles, ask when during </a:t>
            </a:r>
            <a:br>
              <a:rPr lang="en-US"/>
            </a:br>
            <a:r>
              <a:rPr lang="en-US"/>
              <a:t>the cycle she examines her breast</a:t>
            </a:r>
          </a:p>
          <a:p>
            <a:pPr lvl="2">
              <a:lnSpc>
                <a:spcPct val="80000"/>
              </a:lnSpc>
            </a:pPr>
            <a:r>
              <a:rPr lang="en-US"/>
              <a:t>5-7 days after onset of menses is ideal time</a:t>
            </a:r>
          </a:p>
        </p:txBody>
      </p:sp>
    </p:spTree>
    <p:extLst>
      <p:ext uri="{BB962C8B-B14F-4D97-AF65-F5344CB8AC3E}">
        <p14:creationId xmlns:p14="http://schemas.microsoft.com/office/powerpoint/2010/main" val="37933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Promotion and Counseling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with your patient</a:t>
            </a:r>
          </a:p>
          <a:p>
            <a:pPr lvl="1"/>
            <a:r>
              <a:rPr lang="en-US"/>
              <a:t>Risk factors for breast cancer</a:t>
            </a:r>
          </a:p>
          <a:p>
            <a:pPr lvl="1"/>
            <a:r>
              <a:rPr lang="en-US"/>
              <a:t>Screening measures: Self breast exam, Clinical breast exam and mammography</a:t>
            </a:r>
          </a:p>
          <a:p>
            <a:pPr lvl="1"/>
            <a:r>
              <a:rPr lang="en-US"/>
              <a:t>Educate on how to do self breast exam</a:t>
            </a:r>
          </a:p>
          <a:p>
            <a:pPr lvl="1"/>
            <a:r>
              <a:rPr lang="en-US"/>
              <a:t>What to do if a lump/mass is detected</a:t>
            </a:r>
          </a:p>
        </p:txBody>
      </p:sp>
    </p:spTree>
    <p:extLst>
      <p:ext uri="{BB962C8B-B14F-4D97-AF65-F5344CB8AC3E}">
        <p14:creationId xmlns:p14="http://schemas.microsoft.com/office/powerpoint/2010/main" val="40483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1123</Words>
  <Application>Microsoft Office PowerPoint</Application>
  <PresentationFormat>On-screen Show (4:3)</PresentationFormat>
  <Paragraphs>247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Chapter 9 The Breasts and Axillae</vt:lpstr>
      <vt:lpstr>Structure and Function</vt:lpstr>
      <vt:lpstr>PowerPoint Presentation</vt:lpstr>
      <vt:lpstr>PowerPoint Presentation</vt:lpstr>
      <vt:lpstr>PowerPoint Presentation</vt:lpstr>
      <vt:lpstr>Structure and Function, cont.</vt:lpstr>
      <vt:lpstr>Anatomy and Physiology</vt:lpstr>
      <vt:lpstr>The Health History</vt:lpstr>
      <vt:lpstr>Health Promotion and Counseling</vt:lpstr>
      <vt:lpstr>Health Promotion and Counseling</vt:lpstr>
      <vt:lpstr>Techniques of Examination</vt:lpstr>
      <vt:lpstr>Objective Data— The Physical Exam</vt:lpstr>
      <vt:lpstr>The Female Breast</vt:lpstr>
      <vt:lpstr>The Female Breast</vt:lpstr>
      <vt:lpstr>Inspection</vt:lpstr>
      <vt:lpstr>Palpation</vt:lpstr>
      <vt:lpstr>Palpation</vt:lpstr>
      <vt:lpstr>Palpation</vt:lpstr>
      <vt:lpstr>Nipple</vt:lpstr>
      <vt:lpstr>Male Breast</vt:lpstr>
      <vt:lpstr>Axillae</vt:lpstr>
      <vt:lpstr>Axillae</vt:lpstr>
      <vt:lpstr>Axillae</vt:lpstr>
      <vt:lpstr>Special Techniques</vt:lpstr>
      <vt:lpstr>Recording Your Findings</vt:lpstr>
      <vt:lpstr>Teach Breast Self-Examination</vt:lpstr>
      <vt:lpstr>PowerPoint Presentation</vt:lpstr>
      <vt:lpstr>Abnormal Findings</vt:lpstr>
      <vt:lpstr>Common breast masses</vt:lpstr>
      <vt:lpstr>Abnormal Findings Abnormal Nipple Discharge</vt:lpstr>
      <vt:lpstr>Abnormal Findings</vt:lpstr>
      <vt:lpstr>Diagnostic Procedure Mammogram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The Breasts and Axillae</dc:title>
  <dc:creator>Hp</dc:creator>
  <cp:lastModifiedBy>Hp</cp:lastModifiedBy>
  <cp:revision>2</cp:revision>
  <dcterms:created xsi:type="dcterms:W3CDTF">2006-08-16T00:00:00Z</dcterms:created>
  <dcterms:modified xsi:type="dcterms:W3CDTF">2014-11-26T09:36:35Z</dcterms:modified>
</cp:coreProperties>
</file>