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57" r:id="rId3"/>
    <p:sldId id="258" r:id="rId4"/>
    <p:sldId id="259" r:id="rId5"/>
    <p:sldId id="290" r:id="rId6"/>
    <p:sldId id="260" r:id="rId7"/>
    <p:sldId id="261" r:id="rId8"/>
    <p:sldId id="262" r:id="rId9"/>
    <p:sldId id="291" r:id="rId10"/>
    <p:sldId id="263" r:id="rId11"/>
    <p:sldId id="298" r:id="rId12"/>
    <p:sldId id="264" r:id="rId13"/>
    <p:sldId id="265" r:id="rId14"/>
    <p:sldId id="266" r:id="rId15"/>
    <p:sldId id="267" r:id="rId16"/>
    <p:sldId id="268" r:id="rId17"/>
    <p:sldId id="292" r:id="rId18"/>
    <p:sldId id="293" r:id="rId19"/>
    <p:sldId id="269" r:id="rId20"/>
    <p:sldId id="270" r:id="rId21"/>
    <p:sldId id="271" r:id="rId22"/>
    <p:sldId id="294" r:id="rId23"/>
    <p:sldId id="295"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97" r:id="rId39"/>
    <p:sldId id="299" r:id="rId40"/>
    <p:sldId id="296" r:id="rId41"/>
    <p:sldId id="289"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F1A0BD-F3B7-465B-81E6-216AC3389EB7}" type="datetimeFigureOut">
              <a:rPr lang="en-US" smtClean="0"/>
              <a:t>4/22/2012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7A4C0F-5DC2-4C7E-A378-6F20AF4CC951}" type="slidenum">
              <a:rPr lang="en-US" smtClean="0"/>
              <a:t>‹#›</a:t>
            </a:fld>
            <a:endParaRPr lang="en-US"/>
          </a:p>
        </p:txBody>
      </p:sp>
    </p:spTree>
    <p:extLst>
      <p:ext uri="{BB962C8B-B14F-4D97-AF65-F5344CB8AC3E}">
        <p14:creationId xmlns:p14="http://schemas.microsoft.com/office/powerpoint/2010/main" val="1618546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1863" eaLnBrk="0" hangingPunct="0">
              <a:defRPr sz="2400">
                <a:solidFill>
                  <a:schemeClr val="tx1"/>
                </a:solidFill>
                <a:latin typeface="Arial" charset="0"/>
              </a:defRPr>
            </a:lvl1pPr>
            <a:lvl2pPr marL="742950" indent="-285750" defTabSz="931863" eaLnBrk="0" hangingPunct="0">
              <a:defRPr sz="2400">
                <a:solidFill>
                  <a:schemeClr val="tx1"/>
                </a:solidFill>
                <a:latin typeface="Arial" charset="0"/>
              </a:defRPr>
            </a:lvl2pPr>
            <a:lvl3pPr marL="1143000" indent="-228600" defTabSz="931863" eaLnBrk="0" hangingPunct="0">
              <a:defRPr sz="2400">
                <a:solidFill>
                  <a:schemeClr val="tx1"/>
                </a:solidFill>
                <a:latin typeface="Arial" charset="0"/>
              </a:defRPr>
            </a:lvl3pPr>
            <a:lvl4pPr marL="1600200" indent="-228600" defTabSz="931863" eaLnBrk="0" hangingPunct="0">
              <a:defRPr sz="2400">
                <a:solidFill>
                  <a:schemeClr val="tx1"/>
                </a:solidFill>
                <a:latin typeface="Arial" charset="0"/>
              </a:defRPr>
            </a:lvl4pPr>
            <a:lvl5pPr marL="2057400" indent="-228600" defTabSz="931863" eaLnBrk="0" hangingPunct="0">
              <a:defRPr sz="2400">
                <a:solidFill>
                  <a:schemeClr val="tx1"/>
                </a:solidFill>
                <a:latin typeface="Arial" charset="0"/>
              </a:defRPr>
            </a:lvl5pPr>
            <a:lvl6pPr marL="2514600" indent="-228600" defTabSz="931863" eaLnBrk="0" fontAlgn="base" hangingPunct="0">
              <a:spcBef>
                <a:spcPct val="0"/>
              </a:spcBef>
              <a:spcAft>
                <a:spcPct val="0"/>
              </a:spcAft>
              <a:defRPr sz="2400">
                <a:solidFill>
                  <a:schemeClr val="tx1"/>
                </a:solidFill>
                <a:latin typeface="Arial" charset="0"/>
              </a:defRPr>
            </a:lvl6pPr>
            <a:lvl7pPr marL="2971800" indent="-228600" defTabSz="931863" eaLnBrk="0" fontAlgn="base" hangingPunct="0">
              <a:spcBef>
                <a:spcPct val="0"/>
              </a:spcBef>
              <a:spcAft>
                <a:spcPct val="0"/>
              </a:spcAft>
              <a:defRPr sz="2400">
                <a:solidFill>
                  <a:schemeClr val="tx1"/>
                </a:solidFill>
                <a:latin typeface="Arial" charset="0"/>
              </a:defRPr>
            </a:lvl7pPr>
            <a:lvl8pPr marL="3429000" indent="-228600" defTabSz="931863" eaLnBrk="0" fontAlgn="base" hangingPunct="0">
              <a:spcBef>
                <a:spcPct val="0"/>
              </a:spcBef>
              <a:spcAft>
                <a:spcPct val="0"/>
              </a:spcAft>
              <a:defRPr sz="2400">
                <a:solidFill>
                  <a:schemeClr val="tx1"/>
                </a:solidFill>
                <a:latin typeface="Arial" charset="0"/>
              </a:defRPr>
            </a:lvl8pPr>
            <a:lvl9pPr marL="3886200" indent="-228600" defTabSz="931863" eaLnBrk="0" fontAlgn="base" hangingPunct="0">
              <a:spcBef>
                <a:spcPct val="0"/>
              </a:spcBef>
              <a:spcAft>
                <a:spcPct val="0"/>
              </a:spcAft>
              <a:defRPr sz="2400">
                <a:solidFill>
                  <a:schemeClr val="tx1"/>
                </a:solidFill>
                <a:latin typeface="Arial" charset="0"/>
              </a:defRPr>
            </a:lvl9pPr>
          </a:lstStyle>
          <a:p>
            <a:fld id="{47401B00-927A-41B3-BAA9-F9B5A49C151C}" type="slidenum">
              <a:rPr lang="en-US" sz="1200">
                <a:latin typeface="Times New Roman" charset="0"/>
              </a:rPr>
              <a:pPr/>
              <a:t>1</a:t>
            </a:fld>
            <a:endParaRPr lang="en-US" sz="1200">
              <a:latin typeface="Times New Roman" charset="0"/>
            </a:endParaRPr>
          </a:p>
        </p:txBody>
      </p:sp>
      <p:sp>
        <p:nvSpPr>
          <p:cNvPr id="40963" name="Rectangle 2"/>
          <p:cNvSpPr>
            <a:spLocks noGrp="1" noRot="1" noChangeAspect="1" noChangeArrowheads="1" noTextEdit="1"/>
          </p:cNvSpPr>
          <p:nvPr>
            <p:ph type="sldImg"/>
          </p:nvPr>
        </p:nvSpPr>
        <p:spPr>
          <a:ln cap="flat"/>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4/22/2012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3"/>
          <p:cNvSpPr>
            <a:spLocks noGrp="1" noChangeArrowheads="1"/>
          </p:cNvSpPr>
          <p:nvPr>
            <p:ph type="ctrTitle"/>
          </p:nvPr>
        </p:nvSpPr>
        <p:spPr>
          <a:xfrm>
            <a:off x="1533525" y="3111500"/>
            <a:ext cx="6162675" cy="1536700"/>
          </a:xfrm>
          <a:effectLst>
            <a:outerShdw dist="17961" dir="2700000" algn="ctr" rotWithShape="0">
              <a:schemeClr val="bg2"/>
            </a:outerShdw>
          </a:effectLst>
        </p:spPr>
        <p:txBody>
          <a:bodyPr>
            <a:normAutofit fontScale="90000"/>
          </a:bodyPr>
          <a:lstStyle/>
          <a:p>
            <a:pPr eaLnBrk="1" hangingPunct="1"/>
            <a:r>
              <a:rPr lang="en-US" smtClean="0"/>
              <a:t>Chapter 57</a:t>
            </a:r>
            <a:br>
              <a:rPr lang="en-US" smtClean="0"/>
            </a:br>
            <a:r>
              <a:rPr lang="en-US" smtClean="0"/>
              <a:t/>
            </a:r>
            <a:br>
              <a:rPr lang="en-US" smtClean="0"/>
            </a:br>
            <a:r>
              <a:rPr lang="en-US" smtClean="0"/>
              <a:t>Management of Patients With Burn Injury </a:t>
            </a:r>
          </a:p>
        </p:txBody>
      </p:sp>
      <p:sp>
        <p:nvSpPr>
          <p:cNvPr id="3075" name="Rectangle 24"/>
          <p:cNvSpPr>
            <a:spLocks noGrp="1" noChangeArrowheads="1"/>
          </p:cNvSpPr>
          <p:nvPr>
            <p:ph type="subTitle" idx="1"/>
          </p:nvPr>
        </p:nvSpPr>
        <p:spPr>
          <a:xfrm>
            <a:off x="1371600" y="5259388"/>
            <a:ext cx="6400800" cy="501650"/>
          </a:xfrm>
        </p:spPr>
        <p:txBody>
          <a:bodyPr/>
          <a:lstStyle/>
          <a:p>
            <a:pPr eaLnBrk="1" hangingPunct="1">
              <a:lnSpc>
                <a:spcPct val="70000"/>
              </a:lnSpc>
            </a:pPr>
            <a:endParaRPr lang="en-US" sz="1200" smtClean="0"/>
          </a:p>
          <a:p>
            <a:pPr eaLnBrk="1" hangingPunct="1">
              <a:lnSpc>
                <a:spcPct val="70000"/>
              </a:lnSpc>
            </a:pPr>
            <a:endParaRPr lang="en-US" sz="1200" smtClean="0"/>
          </a:p>
        </p:txBody>
      </p:sp>
    </p:spTree>
    <p:extLst>
      <p:ext uri="{BB962C8B-B14F-4D97-AF65-F5344CB8AC3E}">
        <p14:creationId xmlns:p14="http://schemas.microsoft.com/office/powerpoint/2010/main" val="3489776798"/>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866" name="Rectangle 2"/>
          <p:cNvSpPr>
            <a:spLocks noGrp="1" noChangeArrowheads="1"/>
          </p:cNvSpPr>
          <p:nvPr>
            <p:ph type="title"/>
          </p:nvPr>
        </p:nvSpPr>
        <p:spPr>
          <a:xfrm>
            <a:off x="430213" y="457200"/>
            <a:ext cx="8524875" cy="1143000"/>
          </a:xfrm>
        </p:spPr>
        <p:txBody>
          <a:bodyPr>
            <a:normAutofit fontScale="90000"/>
          </a:bodyPr>
          <a:lstStyle/>
          <a:p>
            <a:pPr eaLnBrk="1" hangingPunct="1">
              <a:defRPr/>
            </a:pPr>
            <a:r>
              <a:rPr lang="en-US" dirty="0" smtClean="0"/>
              <a:t>Methods to Estimate Total Body Surface Area (TBSA) Burned</a:t>
            </a:r>
          </a:p>
        </p:txBody>
      </p:sp>
      <p:sp>
        <p:nvSpPr>
          <p:cNvPr id="10243" name="Rectangle 3"/>
          <p:cNvSpPr>
            <a:spLocks noGrp="1" noChangeArrowheads="1"/>
          </p:cNvSpPr>
          <p:nvPr>
            <p:ph type="body" idx="1"/>
          </p:nvPr>
        </p:nvSpPr>
        <p:spPr/>
        <p:txBody>
          <a:bodyPr/>
          <a:lstStyle/>
          <a:p>
            <a:pPr eaLnBrk="1" hangingPunct="1"/>
            <a:r>
              <a:rPr lang="en-US" dirty="0" smtClean="0"/>
              <a:t>Rule of nines</a:t>
            </a:r>
          </a:p>
          <a:p>
            <a:pPr eaLnBrk="1" hangingPunct="1"/>
            <a:r>
              <a:rPr lang="en-US" dirty="0" smtClean="0"/>
              <a:t>Lund and Browder method</a:t>
            </a:r>
          </a:p>
          <a:p>
            <a:pPr eaLnBrk="1" hangingPunct="1"/>
            <a:r>
              <a:rPr lang="en-US" dirty="0" smtClean="0"/>
              <a:t>Palm method</a:t>
            </a:r>
          </a:p>
        </p:txBody>
      </p:sp>
    </p:spTree>
    <p:extLst>
      <p:ext uri="{BB962C8B-B14F-4D97-AF65-F5344CB8AC3E}">
        <p14:creationId xmlns:p14="http://schemas.microsoft.com/office/powerpoint/2010/main" val="32790545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img.tfd.com/mk/L/X2604-L-32.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0" y="381000"/>
            <a:ext cx="6400800" cy="5791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348769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914" name="Rectangle 2"/>
          <p:cNvSpPr>
            <a:spLocks noGrp="1" noChangeArrowheads="1"/>
          </p:cNvSpPr>
          <p:nvPr>
            <p:ph type="title"/>
          </p:nvPr>
        </p:nvSpPr>
        <p:spPr>
          <a:xfrm>
            <a:off x="430213" y="1235075"/>
            <a:ext cx="8524875" cy="384175"/>
          </a:xfrm>
        </p:spPr>
        <p:txBody>
          <a:bodyPr>
            <a:normAutofit fontScale="90000"/>
          </a:bodyPr>
          <a:lstStyle/>
          <a:p>
            <a:pPr eaLnBrk="1" hangingPunct="1">
              <a:defRPr/>
            </a:pPr>
            <a:r>
              <a:rPr lang="en-US" dirty="0" smtClean="0"/>
              <a:t>Rule of Nines</a:t>
            </a:r>
          </a:p>
        </p:txBody>
      </p:sp>
      <p:pic>
        <p:nvPicPr>
          <p:cNvPr id="11267" name="Picture 4" descr="E:\Suvarna\Connection\CD\Smeltzer IRDVD\Input\Images from VT\Image\jpg\jpg chap 37 to 72\figure_57-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1" y="1676400"/>
            <a:ext cx="2971800" cy="4787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40694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890" name="Rectangle 2"/>
          <p:cNvSpPr>
            <a:spLocks noGrp="1" noChangeArrowheads="1"/>
          </p:cNvSpPr>
          <p:nvPr>
            <p:ph type="title"/>
          </p:nvPr>
        </p:nvSpPr>
        <p:spPr>
          <a:xfrm>
            <a:off x="430213" y="457201"/>
            <a:ext cx="8524875" cy="914399"/>
          </a:xfrm>
        </p:spPr>
        <p:txBody>
          <a:bodyPr>
            <a:normAutofit/>
          </a:bodyPr>
          <a:lstStyle/>
          <a:p>
            <a:pPr eaLnBrk="1" hangingPunct="1">
              <a:defRPr/>
            </a:pPr>
            <a:r>
              <a:rPr lang="en-US" dirty="0" smtClean="0"/>
              <a:t>Pathophysiology of Burns</a:t>
            </a:r>
          </a:p>
        </p:txBody>
      </p:sp>
      <p:sp>
        <p:nvSpPr>
          <p:cNvPr id="12291" name="Rectangle 3"/>
          <p:cNvSpPr>
            <a:spLocks noGrp="1" noChangeArrowheads="1"/>
          </p:cNvSpPr>
          <p:nvPr>
            <p:ph type="body" idx="1"/>
          </p:nvPr>
        </p:nvSpPr>
        <p:spPr/>
        <p:txBody>
          <a:bodyPr/>
          <a:lstStyle/>
          <a:p>
            <a:pPr eaLnBrk="1" hangingPunct="1"/>
            <a:r>
              <a:rPr lang="en-US" smtClean="0"/>
              <a:t>Burns are caused by a transfer of energy form a heat source to the body.</a:t>
            </a:r>
          </a:p>
          <a:p>
            <a:pPr eaLnBrk="1" hangingPunct="1"/>
            <a:r>
              <a:rPr lang="en-US" smtClean="0"/>
              <a:t>Thermal (includes electrical) </a:t>
            </a:r>
          </a:p>
          <a:p>
            <a:pPr eaLnBrk="1" hangingPunct="1"/>
            <a:r>
              <a:rPr lang="en-US" smtClean="0"/>
              <a:t>Radiation</a:t>
            </a:r>
          </a:p>
          <a:p>
            <a:pPr eaLnBrk="1" hangingPunct="1"/>
            <a:r>
              <a:rPr lang="en-US" smtClean="0"/>
              <a:t>Chemical </a:t>
            </a:r>
          </a:p>
        </p:txBody>
      </p:sp>
    </p:spTree>
    <p:extLst>
      <p:ext uri="{BB962C8B-B14F-4D97-AF65-F5344CB8AC3E}">
        <p14:creationId xmlns:p14="http://schemas.microsoft.com/office/powerpoint/2010/main" val="415409087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5938" name="Rectangle 2"/>
          <p:cNvSpPr>
            <a:spLocks noGrp="1" noChangeArrowheads="1"/>
          </p:cNvSpPr>
          <p:nvPr>
            <p:ph type="title"/>
          </p:nvPr>
        </p:nvSpPr>
        <p:spPr>
          <a:xfrm>
            <a:off x="430213" y="304801"/>
            <a:ext cx="8524875" cy="914399"/>
          </a:xfrm>
        </p:spPr>
        <p:txBody>
          <a:bodyPr>
            <a:normAutofit/>
          </a:bodyPr>
          <a:lstStyle/>
          <a:p>
            <a:pPr eaLnBrk="1" hangingPunct="1">
              <a:defRPr/>
            </a:pPr>
            <a:r>
              <a:rPr lang="en-US" dirty="0" smtClean="0"/>
              <a:t>Physiologic Changes </a:t>
            </a:r>
          </a:p>
        </p:txBody>
      </p:sp>
      <p:sp>
        <p:nvSpPr>
          <p:cNvPr id="13315" name="Rectangle 3"/>
          <p:cNvSpPr>
            <a:spLocks noGrp="1" noChangeArrowheads="1"/>
          </p:cNvSpPr>
          <p:nvPr>
            <p:ph type="body" idx="1"/>
          </p:nvPr>
        </p:nvSpPr>
        <p:spPr>
          <a:xfrm>
            <a:off x="457200" y="1447800"/>
            <a:ext cx="8229600" cy="4678363"/>
          </a:xfrm>
        </p:spPr>
        <p:txBody>
          <a:bodyPr>
            <a:normAutofit fontScale="92500"/>
          </a:bodyPr>
          <a:lstStyle/>
          <a:p>
            <a:pPr eaLnBrk="1" hangingPunct="1"/>
            <a:r>
              <a:rPr lang="en-US" dirty="0" smtClean="0"/>
              <a:t>Burns less than 25% TBSA produce primarily a local response.</a:t>
            </a:r>
          </a:p>
          <a:p>
            <a:pPr eaLnBrk="1" hangingPunct="1"/>
            <a:r>
              <a:rPr lang="en-US" dirty="0" smtClean="0"/>
              <a:t>Burns more than 25% may produce a local and systemic response, and are considered major burns. </a:t>
            </a:r>
          </a:p>
          <a:p>
            <a:pPr eaLnBrk="1" hangingPunct="1"/>
            <a:r>
              <a:rPr lang="en-US" dirty="0" smtClean="0"/>
              <a:t>Systemic response includes release of cytokines and other mediators into systemic circulation. </a:t>
            </a:r>
          </a:p>
          <a:p>
            <a:pPr eaLnBrk="1" hangingPunct="1"/>
            <a:r>
              <a:rPr lang="en-US" dirty="0" smtClean="0"/>
              <a:t>Fluid shifts and shock result in tissue </a:t>
            </a:r>
            <a:r>
              <a:rPr lang="en-US" dirty="0" err="1" smtClean="0"/>
              <a:t>hypoperfusion</a:t>
            </a:r>
            <a:r>
              <a:rPr lang="en-US" dirty="0" smtClean="0"/>
              <a:t> and organ </a:t>
            </a:r>
            <a:r>
              <a:rPr lang="en-US" dirty="0" err="1" smtClean="0"/>
              <a:t>hypofunction</a:t>
            </a:r>
            <a:r>
              <a:rPr lang="en-US" dirty="0" smtClean="0"/>
              <a:t>. </a:t>
            </a:r>
          </a:p>
        </p:txBody>
      </p:sp>
    </p:spTree>
    <p:extLst>
      <p:ext uri="{BB962C8B-B14F-4D97-AF65-F5344CB8AC3E}">
        <p14:creationId xmlns:p14="http://schemas.microsoft.com/office/powerpoint/2010/main" val="263815188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010" name="Rectangle 2"/>
          <p:cNvSpPr>
            <a:spLocks noGrp="1" noChangeArrowheads="1"/>
          </p:cNvSpPr>
          <p:nvPr>
            <p:ph type="title"/>
          </p:nvPr>
        </p:nvSpPr>
        <p:spPr>
          <a:xfrm>
            <a:off x="430213" y="1274763"/>
            <a:ext cx="8524875" cy="384175"/>
          </a:xfrm>
        </p:spPr>
        <p:txBody>
          <a:bodyPr>
            <a:normAutofit fontScale="90000"/>
          </a:bodyPr>
          <a:lstStyle/>
          <a:p>
            <a:pPr eaLnBrk="1" hangingPunct="1">
              <a:defRPr/>
            </a:pPr>
            <a:r>
              <a:rPr lang="en-US" dirty="0" smtClean="0"/>
              <a:t>Effects of Major Burn Injury</a:t>
            </a:r>
          </a:p>
        </p:txBody>
      </p:sp>
      <p:sp>
        <p:nvSpPr>
          <p:cNvPr id="14339" name="Rectangle 3"/>
          <p:cNvSpPr>
            <a:spLocks noGrp="1" noChangeArrowheads="1"/>
          </p:cNvSpPr>
          <p:nvPr>
            <p:ph type="body" idx="1"/>
          </p:nvPr>
        </p:nvSpPr>
        <p:spPr>
          <a:xfrm>
            <a:off x="330200" y="1776413"/>
            <a:ext cx="8613775" cy="4849812"/>
          </a:xfrm>
        </p:spPr>
        <p:txBody>
          <a:bodyPr/>
          <a:lstStyle/>
          <a:p>
            <a:pPr eaLnBrk="1" hangingPunct="1">
              <a:lnSpc>
                <a:spcPct val="80000"/>
              </a:lnSpc>
            </a:pPr>
            <a:r>
              <a:rPr lang="en-US" dirty="0" smtClean="0"/>
              <a:t>Fluid and electrolyte shifts</a:t>
            </a:r>
          </a:p>
          <a:p>
            <a:pPr eaLnBrk="1" hangingPunct="1">
              <a:lnSpc>
                <a:spcPct val="80000"/>
              </a:lnSpc>
            </a:pPr>
            <a:r>
              <a:rPr lang="en-US" dirty="0" smtClean="0"/>
              <a:t>Cardiovascular effects</a:t>
            </a:r>
          </a:p>
          <a:p>
            <a:pPr eaLnBrk="1" hangingPunct="1">
              <a:lnSpc>
                <a:spcPct val="80000"/>
              </a:lnSpc>
            </a:pPr>
            <a:r>
              <a:rPr lang="en-US" dirty="0" smtClean="0"/>
              <a:t>Pulmonary injury</a:t>
            </a:r>
          </a:p>
          <a:p>
            <a:pPr lvl="1" eaLnBrk="1" hangingPunct="1">
              <a:lnSpc>
                <a:spcPct val="80000"/>
              </a:lnSpc>
            </a:pPr>
            <a:r>
              <a:rPr lang="en-US" dirty="0" smtClean="0"/>
              <a:t>Upper airway</a:t>
            </a:r>
          </a:p>
          <a:p>
            <a:pPr lvl="1" eaLnBrk="1" hangingPunct="1">
              <a:lnSpc>
                <a:spcPct val="80000"/>
              </a:lnSpc>
            </a:pPr>
            <a:r>
              <a:rPr lang="en-US" dirty="0" smtClean="0"/>
              <a:t>Inhalation below the glottis</a:t>
            </a:r>
          </a:p>
          <a:p>
            <a:pPr lvl="1" eaLnBrk="1" hangingPunct="1">
              <a:lnSpc>
                <a:spcPct val="80000"/>
              </a:lnSpc>
            </a:pPr>
            <a:r>
              <a:rPr lang="en-US" dirty="0" smtClean="0"/>
              <a:t>Carbon monoxide poisoning</a:t>
            </a:r>
          </a:p>
          <a:p>
            <a:pPr lvl="1" eaLnBrk="1" hangingPunct="1">
              <a:lnSpc>
                <a:spcPct val="80000"/>
              </a:lnSpc>
            </a:pPr>
            <a:r>
              <a:rPr lang="en-US" dirty="0" smtClean="0"/>
              <a:t>Restrictive defects </a:t>
            </a:r>
          </a:p>
          <a:p>
            <a:pPr eaLnBrk="1" hangingPunct="1">
              <a:lnSpc>
                <a:spcPct val="80000"/>
              </a:lnSpc>
            </a:pPr>
            <a:r>
              <a:rPr lang="en-US" dirty="0" smtClean="0"/>
              <a:t>Renal and GI alterations</a:t>
            </a:r>
          </a:p>
          <a:p>
            <a:pPr eaLnBrk="1" hangingPunct="1">
              <a:lnSpc>
                <a:spcPct val="80000"/>
              </a:lnSpc>
            </a:pPr>
            <a:r>
              <a:rPr lang="en-US" dirty="0" smtClean="0"/>
              <a:t>Immunologic alterations</a:t>
            </a:r>
          </a:p>
          <a:p>
            <a:pPr eaLnBrk="1" hangingPunct="1">
              <a:lnSpc>
                <a:spcPct val="80000"/>
              </a:lnSpc>
            </a:pPr>
            <a:r>
              <a:rPr lang="en-US" dirty="0" smtClean="0"/>
              <a:t>Effect upon thermoregulation</a:t>
            </a:r>
          </a:p>
          <a:p>
            <a:pPr lvl="1" eaLnBrk="1" hangingPunct="1">
              <a:lnSpc>
                <a:spcPct val="80000"/>
              </a:lnSpc>
            </a:pPr>
            <a:endParaRPr lang="en-US" dirty="0" smtClean="0"/>
          </a:p>
        </p:txBody>
      </p:sp>
    </p:spTree>
    <p:extLst>
      <p:ext uri="{BB962C8B-B14F-4D97-AF65-F5344CB8AC3E}">
        <p14:creationId xmlns:p14="http://schemas.microsoft.com/office/powerpoint/2010/main" val="18314777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178" name="Rectangle 2"/>
          <p:cNvSpPr>
            <a:spLocks noGrp="1" noChangeArrowheads="1"/>
          </p:cNvSpPr>
          <p:nvPr>
            <p:ph type="title"/>
          </p:nvPr>
        </p:nvSpPr>
        <p:spPr>
          <a:xfrm>
            <a:off x="430213" y="533401"/>
            <a:ext cx="8524875" cy="838200"/>
          </a:xfrm>
        </p:spPr>
        <p:txBody>
          <a:bodyPr>
            <a:normAutofit fontScale="90000"/>
          </a:bodyPr>
          <a:lstStyle/>
          <a:p>
            <a:pPr eaLnBrk="1" hangingPunct="1">
              <a:defRPr/>
            </a:pPr>
            <a:r>
              <a:rPr lang="en-US" dirty="0" smtClean="0"/>
              <a:t>Management of Shock—Fluid Resuscitation</a:t>
            </a:r>
          </a:p>
        </p:txBody>
      </p:sp>
      <p:sp>
        <p:nvSpPr>
          <p:cNvPr id="15363" name="Rectangle 3"/>
          <p:cNvSpPr>
            <a:spLocks noGrp="1" noChangeArrowheads="1"/>
          </p:cNvSpPr>
          <p:nvPr>
            <p:ph type="body" idx="1"/>
          </p:nvPr>
        </p:nvSpPr>
        <p:spPr/>
        <p:txBody>
          <a:bodyPr>
            <a:normAutofit lnSpcReduction="10000"/>
          </a:bodyPr>
          <a:lstStyle/>
          <a:p>
            <a:pPr eaLnBrk="1" hangingPunct="1">
              <a:lnSpc>
                <a:spcPct val="80000"/>
              </a:lnSpc>
            </a:pPr>
            <a:r>
              <a:rPr lang="en-US" smtClean="0"/>
              <a:t>Maintain blood pressure of greater than 100 mm Hg systolic and urine output of 30–50 mL/hr, maintain serum sodium at near-normal levels</a:t>
            </a:r>
          </a:p>
          <a:p>
            <a:pPr eaLnBrk="1" hangingPunct="1">
              <a:lnSpc>
                <a:spcPct val="80000"/>
              </a:lnSpc>
            </a:pPr>
            <a:r>
              <a:rPr lang="en-US" smtClean="0"/>
              <a:t>Consensus formula</a:t>
            </a:r>
          </a:p>
          <a:p>
            <a:pPr eaLnBrk="1" hangingPunct="1">
              <a:lnSpc>
                <a:spcPct val="80000"/>
              </a:lnSpc>
            </a:pPr>
            <a:r>
              <a:rPr lang="en-US" smtClean="0"/>
              <a:t>Evans formula</a:t>
            </a:r>
          </a:p>
          <a:p>
            <a:pPr eaLnBrk="1" hangingPunct="1">
              <a:lnSpc>
                <a:spcPct val="80000"/>
              </a:lnSpc>
            </a:pPr>
            <a:r>
              <a:rPr lang="en-US" smtClean="0"/>
              <a:t>Brooke Army formula</a:t>
            </a:r>
          </a:p>
          <a:p>
            <a:pPr eaLnBrk="1" hangingPunct="1">
              <a:lnSpc>
                <a:spcPct val="80000"/>
              </a:lnSpc>
            </a:pPr>
            <a:r>
              <a:rPr lang="en-US" smtClean="0"/>
              <a:t>Parkland Baxter formula</a:t>
            </a:r>
          </a:p>
          <a:p>
            <a:pPr eaLnBrk="1" hangingPunct="1">
              <a:lnSpc>
                <a:spcPct val="80000"/>
              </a:lnSpc>
            </a:pPr>
            <a:r>
              <a:rPr lang="en-US" smtClean="0"/>
              <a:t>Hypertonic saline formula</a:t>
            </a:r>
          </a:p>
          <a:p>
            <a:pPr eaLnBrk="1" hangingPunct="1">
              <a:lnSpc>
                <a:spcPct val="80000"/>
              </a:lnSpc>
            </a:pPr>
            <a:r>
              <a:rPr lang="en-US" smtClean="0"/>
              <a:t>Note: Adjust formulas to reflect initiation of fluids at the time of injury </a:t>
            </a:r>
          </a:p>
        </p:txBody>
      </p:sp>
    </p:spTree>
    <p:extLst>
      <p:ext uri="{BB962C8B-B14F-4D97-AF65-F5344CB8AC3E}">
        <p14:creationId xmlns:p14="http://schemas.microsoft.com/office/powerpoint/2010/main" val="4154795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574675" y="304800"/>
            <a:ext cx="8001000" cy="1828800"/>
          </a:xfrm>
        </p:spPr>
        <p:txBody>
          <a:bodyPr/>
          <a:lstStyle/>
          <a:p>
            <a:r>
              <a:rPr lang="en-US" sz="2400">
                <a:solidFill>
                  <a:schemeClr val="accent2"/>
                </a:solidFill>
              </a:rPr>
              <a:t>Management of Shock: Fluid</a:t>
            </a:r>
            <a:r>
              <a:rPr lang="en-US" sz="3400">
                <a:solidFill>
                  <a:schemeClr val="accent2"/>
                </a:solidFill>
              </a:rPr>
              <a:t> </a:t>
            </a:r>
            <a:r>
              <a:rPr lang="en-US" sz="2400">
                <a:solidFill>
                  <a:schemeClr val="accent2"/>
                </a:solidFill>
              </a:rPr>
              <a:t>Resuscitation</a:t>
            </a:r>
            <a:br>
              <a:rPr lang="en-US" sz="2400">
                <a:solidFill>
                  <a:schemeClr val="accent2"/>
                </a:solidFill>
              </a:rPr>
            </a:br>
            <a:r>
              <a:rPr lang="en-US" sz="2400"/>
              <a:t>Maintain BP above 100 mm Hg systolic and urine output of 30-50 mL/hr. Maintain serum sodium at near-normal levels.</a:t>
            </a:r>
          </a:p>
        </p:txBody>
      </p:sp>
      <p:pic>
        <p:nvPicPr>
          <p:cNvPr id="37892" name="Picture 4"/>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323850" y="2420938"/>
            <a:ext cx="8640763" cy="4248150"/>
          </a:xfrm>
          <a:noFill/>
          <a:ln/>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Lst>
        </p:spPr>
      </p:pic>
    </p:spTree>
    <p:extLst>
      <p:ext uri="{BB962C8B-B14F-4D97-AF65-F5344CB8AC3E}">
        <p14:creationId xmlns:p14="http://schemas.microsoft.com/office/powerpoint/2010/main" val="42635374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574675" y="304800"/>
            <a:ext cx="8001000" cy="2044700"/>
          </a:xfrm>
        </p:spPr>
        <p:txBody>
          <a:bodyPr/>
          <a:lstStyle/>
          <a:p>
            <a:r>
              <a:rPr lang="en-US" sz="2800"/>
              <a:t/>
            </a:r>
            <a:br>
              <a:rPr lang="en-US" sz="2800"/>
            </a:br>
            <a:endParaRPr lang="en-US" sz="2800"/>
          </a:p>
        </p:txBody>
      </p:sp>
      <p:pic>
        <p:nvPicPr>
          <p:cNvPr id="38916" name="Picture 4"/>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539750" y="1196975"/>
            <a:ext cx="7777163" cy="4868863"/>
          </a:xfrm>
          <a:noFill/>
          <a:ln/>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Lst>
        </p:spPr>
      </p:pic>
    </p:spTree>
    <p:extLst>
      <p:ext uri="{BB962C8B-B14F-4D97-AF65-F5344CB8AC3E}">
        <p14:creationId xmlns:p14="http://schemas.microsoft.com/office/powerpoint/2010/main" val="17133004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02" name="Rectangle 2"/>
          <p:cNvSpPr>
            <a:spLocks noGrp="1" noChangeArrowheads="1"/>
          </p:cNvSpPr>
          <p:nvPr>
            <p:ph type="title"/>
          </p:nvPr>
        </p:nvSpPr>
        <p:spPr>
          <a:xfrm>
            <a:off x="430213" y="457200"/>
            <a:ext cx="8524875" cy="990600"/>
          </a:xfrm>
        </p:spPr>
        <p:txBody>
          <a:bodyPr>
            <a:normAutofit fontScale="90000"/>
          </a:bodyPr>
          <a:lstStyle/>
          <a:p>
            <a:pPr eaLnBrk="1" hangingPunct="1">
              <a:defRPr/>
            </a:pPr>
            <a:r>
              <a:rPr lang="en-US" dirty="0" smtClean="0"/>
              <a:t>Fluid and Electrotype Shifts—Emergent Phase</a:t>
            </a:r>
          </a:p>
        </p:txBody>
      </p:sp>
      <p:sp>
        <p:nvSpPr>
          <p:cNvPr id="16387" name="Rectangle 3"/>
          <p:cNvSpPr>
            <a:spLocks noGrp="1" noChangeArrowheads="1"/>
          </p:cNvSpPr>
          <p:nvPr>
            <p:ph type="body" idx="1"/>
          </p:nvPr>
        </p:nvSpPr>
        <p:spPr/>
        <p:txBody>
          <a:bodyPr>
            <a:normAutofit fontScale="92500"/>
          </a:bodyPr>
          <a:lstStyle/>
          <a:p>
            <a:pPr eaLnBrk="1" hangingPunct="1"/>
            <a:r>
              <a:rPr lang="en-US" smtClean="0"/>
              <a:t>Generalized dehydration</a:t>
            </a:r>
          </a:p>
          <a:p>
            <a:pPr eaLnBrk="1" hangingPunct="1"/>
            <a:r>
              <a:rPr lang="en-US" smtClean="0"/>
              <a:t>Reduced blood volume and hemoconcentration</a:t>
            </a:r>
          </a:p>
          <a:p>
            <a:pPr eaLnBrk="1" hangingPunct="1"/>
            <a:r>
              <a:rPr lang="en-US" smtClean="0"/>
              <a:t>Decreased urine output</a:t>
            </a:r>
          </a:p>
          <a:p>
            <a:pPr eaLnBrk="1" hangingPunct="1"/>
            <a:r>
              <a:rPr lang="en-US" smtClean="0"/>
              <a:t>Trauma causes release of potassium into extracellular fluid: hyperkalemia</a:t>
            </a:r>
          </a:p>
          <a:p>
            <a:pPr eaLnBrk="1" hangingPunct="1"/>
            <a:r>
              <a:rPr lang="en-US" smtClean="0"/>
              <a:t>Sodium traps in edema fluid and shifts into cells as potassium is released: hyponatremia</a:t>
            </a:r>
          </a:p>
          <a:p>
            <a:pPr eaLnBrk="1" hangingPunct="1"/>
            <a:r>
              <a:rPr lang="en-US" smtClean="0"/>
              <a:t>Metabolic acidosis</a:t>
            </a:r>
          </a:p>
        </p:txBody>
      </p:sp>
    </p:spTree>
    <p:extLst>
      <p:ext uri="{BB962C8B-B14F-4D97-AF65-F5344CB8AC3E}">
        <p14:creationId xmlns:p14="http://schemas.microsoft.com/office/powerpoint/2010/main" val="3936624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746" name="Rectangle 2"/>
          <p:cNvSpPr>
            <a:spLocks noGrp="1" noChangeArrowheads="1"/>
          </p:cNvSpPr>
          <p:nvPr>
            <p:ph type="title"/>
          </p:nvPr>
        </p:nvSpPr>
        <p:spPr>
          <a:xfrm>
            <a:off x="430213" y="228601"/>
            <a:ext cx="8524875" cy="914399"/>
          </a:xfrm>
        </p:spPr>
        <p:txBody>
          <a:bodyPr>
            <a:normAutofit/>
          </a:bodyPr>
          <a:lstStyle/>
          <a:p>
            <a:pPr eaLnBrk="1" hangingPunct="1">
              <a:defRPr/>
            </a:pPr>
            <a:r>
              <a:rPr lang="en-US" dirty="0" smtClean="0"/>
              <a:t>Burn Injuries</a:t>
            </a:r>
          </a:p>
        </p:txBody>
      </p:sp>
      <p:sp>
        <p:nvSpPr>
          <p:cNvPr id="4099" name="Rectangle 3"/>
          <p:cNvSpPr>
            <a:spLocks noGrp="1" noChangeArrowheads="1"/>
          </p:cNvSpPr>
          <p:nvPr>
            <p:ph type="body" idx="1"/>
          </p:nvPr>
        </p:nvSpPr>
        <p:spPr>
          <a:xfrm>
            <a:off x="457200" y="1143000"/>
            <a:ext cx="8229600" cy="4983163"/>
          </a:xfrm>
        </p:spPr>
        <p:txBody>
          <a:bodyPr>
            <a:normAutofit fontScale="92500"/>
          </a:bodyPr>
          <a:lstStyle/>
          <a:p>
            <a:pPr eaLnBrk="1" hangingPunct="1"/>
            <a:r>
              <a:rPr lang="en-US" dirty="0" smtClean="0"/>
              <a:t>Approximately 1.1 million people require medical attention of burns every year, and about 4500 persons die from burns and associated inhalation injuries every year.</a:t>
            </a:r>
          </a:p>
          <a:p>
            <a:pPr eaLnBrk="1" hangingPunct="1"/>
            <a:r>
              <a:rPr lang="en-US" dirty="0" smtClean="0"/>
              <a:t>Most burns occur in the home.</a:t>
            </a:r>
          </a:p>
          <a:p>
            <a:pPr eaLnBrk="1" hangingPunct="1"/>
            <a:r>
              <a:rPr lang="en-US" dirty="0" smtClean="0"/>
              <a:t>Young children and the elderly are at high risk for burn injuries.</a:t>
            </a:r>
          </a:p>
          <a:p>
            <a:pPr eaLnBrk="1" hangingPunct="1"/>
            <a:r>
              <a:rPr lang="en-US" dirty="0" smtClean="0"/>
              <a:t>Nurses must play an active role in the prevention of burn injuries by teaching prevention concepts and promoting safety legislation.</a:t>
            </a:r>
          </a:p>
          <a:p>
            <a:pPr eaLnBrk="1" hangingPunct="1"/>
            <a:endParaRPr lang="en-US" dirty="0" smtClean="0"/>
          </a:p>
        </p:txBody>
      </p:sp>
    </p:spTree>
    <p:extLst>
      <p:ext uri="{BB962C8B-B14F-4D97-AF65-F5344CB8AC3E}">
        <p14:creationId xmlns:p14="http://schemas.microsoft.com/office/powerpoint/2010/main" val="41980071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250" name="Rectangle 2"/>
          <p:cNvSpPr>
            <a:spLocks noGrp="1" noChangeArrowheads="1"/>
          </p:cNvSpPr>
          <p:nvPr>
            <p:ph type="title"/>
          </p:nvPr>
        </p:nvSpPr>
        <p:spPr>
          <a:xfrm>
            <a:off x="430213" y="609601"/>
            <a:ext cx="8524875" cy="990599"/>
          </a:xfrm>
        </p:spPr>
        <p:txBody>
          <a:bodyPr>
            <a:normAutofit fontScale="90000"/>
          </a:bodyPr>
          <a:lstStyle/>
          <a:p>
            <a:pPr eaLnBrk="1" hangingPunct="1">
              <a:defRPr/>
            </a:pPr>
            <a:r>
              <a:rPr lang="en-US" dirty="0" smtClean="0"/>
              <a:t>Fluid and Electrolyte Shifts—Acute Phase</a:t>
            </a:r>
          </a:p>
        </p:txBody>
      </p:sp>
      <p:sp>
        <p:nvSpPr>
          <p:cNvPr id="17411" name="Rectangle 3"/>
          <p:cNvSpPr>
            <a:spLocks noGrp="1" noChangeArrowheads="1"/>
          </p:cNvSpPr>
          <p:nvPr>
            <p:ph type="body" idx="1"/>
          </p:nvPr>
        </p:nvSpPr>
        <p:spPr/>
        <p:txBody>
          <a:bodyPr>
            <a:normAutofit fontScale="92500" lnSpcReduction="10000"/>
          </a:bodyPr>
          <a:lstStyle/>
          <a:p>
            <a:pPr eaLnBrk="1" hangingPunct="1"/>
            <a:r>
              <a:rPr lang="en-US" smtClean="0"/>
              <a:t>Fluid reenters the vascular space from the interstitial space</a:t>
            </a:r>
          </a:p>
          <a:p>
            <a:pPr eaLnBrk="1" hangingPunct="1"/>
            <a:r>
              <a:rPr lang="en-US" smtClean="0"/>
              <a:t>Hemodilution</a:t>
            </a:r>
          </a:p>
          <a:p>
            <a:pPr eaLnBrk="1" hangingPunct="1"/>
            <a:r>
              <a:rPr lang="en-US" smtClean="0"/>
              <a:t>Increased urinary output </a:t>
            </a:r>
          </a:p>
          <a:p>
            <a:pPr eaLnBrk="1" hangingPunct="1"/>
            <a:r>
              <a:rPr lang="en-US" smtClean="0"/>
              <a:t>Sodium is lost with diuresis and due to dilution as fluid enter vascular space: hyponatremia</a:t>
            </a:r>
          </a:p>
          <a:p>
            <a:pPr eaLnBrk="1" hangingPunct="1"/>
            <a:r>
              <a:rPr lang="en-US" smtClean="0"/>
              <a:t>Potassium shifts from extracellular fluid into cells: potential hypokalemia</a:t>
            </a:r>
          </a:p>
          <a:p>
            <a:pPr eaLnBrk="1" hangingPunct="1"/>
            <a:r>
              <a:rPr lang="en-US" smtClean="0"/>
              <a:t>Metabolic acidosis </a:t>
            </a:r>
          </a:p>
        </p:txBody>
      </p:sp>
    </p:spTree>
    <p:extLst>
      <p:ext uri="{BB962C8B-B14F-4D97-AF65-F5344CB8AC3E}">
        <p14:creationId xmlns:p14="http://schemas.microsoft.com/office/powerpoint/2010/main" val="29171834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274" name="Rectangle 2"/>
          <p:cNvSpPr>
            <a:spLocks noGrp="1" noChangeArrowheads="1"/>
          </p:cNvSpPr>
          <p:nvPr>
            <p:ph type="title"/>
          </p:nvPr>
        </p:nvSpPr>
        <p:spPr>
          <a:xfrm>
            <a:off x="430213" y="304801"/>
            <a:ext cx="8524875" cy="1066799"/>
          </a:xfrm>
        </p:spPr>
        <p:txBody>
          <a:bodyPr>
            <a:normAutofit/>
          </a:bodyPr>
          <a:lstStyle/>
          <a:p>
            <a:pPr eaLnBrk="1" hangingPunct="1">
              <a:defRPr/>
            </a:pPr>
            <a:r>
              <a:rPr lang="en-US" dirty="0" smtClean="0"/>
              <a:t>Burn Wound Care</a:t>
            </a:r>
          </a:p>
        </p:txBody>
      </p:sp>
      <p:sp>
        <p:nvSpPr>
          <p:cNvPr id="18435" name="Rectangle 3"/>
          <p:cNvSpPr>
            <a:spLocks noGrp="1" noChangeArrowheads="1"/>
          </p:cNvSpPr>
          <p:nvPr>
            <p:ph type="body" idx="1"/>
          </p:nvPr>
        </p:nvSpPr>
        <p:spPr/>
        <p:txBody>
          <a:bodyPr>
            <a:normAutofit lnSpcReduction="10000"/>
          </a:bodyPr>
          <a:lstStyle/>
          <a:p>
            <a:pPr eaLnBrk="1" hangingPunct="1">
              <a:lnSpc>
                <a:spcPct val="80000"/>
              </a:lnSpc>
            </a:pPr>
            <a:r>
              <a:rPr lang="en-US" smtClean="0"/>
              <a:t>Wound cleaning</a:t>
            </a:r>
          </a:p>
          <a:p>
            <a:pPr lvl="1" eaLnBrk="1" hangingPunct="1">
              <a:lnSpc>
                <a:spcPct val="80000"/>
              </a:lnSpc>
            </a:pPr>
            <a:r>
              <a:rPr lang="en-US" smtClean="0"/>
              <a:t>Hydrotherapy</a:t>
            </a:r>
          </a:p>
          <a:p>
            <a:pPr eaLnBrk="1" hangingPunct="1">
              <a:lnSpc>
                <a:spcPct val="80000"/>
              </a:lnSpc>
            </a:pPr>
            <a:r>
              <a:rPr lang="en-US" smtClean="0"/>
              <a:t>Use of topical agents</a:t>
            </a:r>
            <a:br>
              <a:rPr lang="en-US" smtClean="0"/>
            </a:br>
            <a:endParaRPr lang="en-US" b="1" smtClean="0"/>
          </a:p>
          <a:p>
            <a:pPr eaLnBrk="1" hangingPunct="1">
              <a:lnSpc>
                <a:spcPct val="80000"/>
              </a:lnSpc>
            </a:pPr>
            <a:r>
              <a:rPr lang="en-US" smtClean="0"/>
              <a:t>Wound debridement</a:t>
            </a:r>
          </a:p>
          <a:p>
            <a:pPr lvl="1" eaLnBrk="1" hangingPunct="1">
              <a:lnSpc>
                <a:spcPct val="80000"/>
              </a:lnSpc>
            </a:pPr>
            <a:r>
              <a:rPr lang="en-US" smtClean="0"/>
              <a:t>Natural debridement</a:t>
            </a:r>
          </a:p>
          <a:p>
            <a:pPr lvl="1" eaLnBrk="1" hangingPunct="1">
              <a:lnSpc>
                <a:spcPct val="80000"/>
              </a:lnSpc>
            </a:pPr>
            <a:r>
              <a:rPr lang="en-US" smtClean="0"/>
              <a:t>Mechanical debridement</a:t>
            </a:r>
          </a:p>
          <a:p>
            <a:pPr lvl="1" eaLnBrk="1" hangingPunct="1">
              <a:lnSpc>
                <a:spcPct val="80000"/>
              </a:lnSpc>
            </a:pPr>
            <a:r>
              <a:rPr lang="en-US" smtClean="0"/>
              <a:t>Surgical debridement </a:t>
            </a:r>
          </a:p>
          <a:p>
            <a:pPr eaLnBrk="1" hangingPunct="1">
              <a:lnSpc>
                <a:spcPct val="80000"/>
              </a:lnSpc>
            </a:pPr>
            <a:r>
              <a:rPr lang="en-US" smtClean="0"/>
              <a:t>Wound dressing, dressing changes, and skin grafting</a:t>
            </a:r>
            <a:br>
              <a:rPr lang="en-US" smtClean="0"/>
            </a:br>
            <a:endParaRPr lang="en-US" b="1" smtClean="0"/>
          </a:p>
          <a:p>
            <a:pPr eaLnBrk="1" hangingPunct="1">
              <a:lnSpc>
                <a:spcPct val="80000"/>
              </a:lnSpc>
            </a:pPr>
            <a:endParaRPr lang="en-US" smtClean="0"/>
          </a:p>
        </p:txBody>
      </p:sp>
    </p:spTree>
    <p:extLst>
      <p:ext uri="{BB962C8B-B14F-4D97-AF65-F5344CB8AC3E}">
        <p14:creationId xmlns:p14="http://schemas.microsoft.com/office/powerpoint/2010/main" val="4066898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574675" y="304800"/>
            <a:ext cx="8001000" cy="904875"/>
          </a:xfrm>
        </p:spPr>
        <p:txBody>
          <a:bodyPr/>
          <a:lstStyle/>
          <a:p>
            <a:pPr rtl="0"/>
            <a:r>
              <a:rPr lang="en-US" sz="3200" b="1">
                <a:solidFill>
                  <a:schemeClr val="accent2"/>
                </a:solidFill>
              </a:rPr>
              <a:t>II.   Topical Antibacterial therapy:</a:t>
            </a:r>
          </a:p>
        </p:txBody>
      </p:sp>
      <p:sp>
        <p:nvSpPr>
          <p:cNvPr id="11267" name="Rectangle 3"/>
          <p:cNvSpPr>
            <a:spLocks noGrp="1" noChangeArrowheads="1"/>
          </p:cNvSpPr>
          <p:nvPr>
            <p:ph type="body" idx="1"/>
          </p:nvPr>
        </p:nvSpPr>
        <p:spPr>
          <a:xfrm>
            <a:off x="457200" y="1989138"/>
            <a:ext cx="8229600" cy="4137025"/>
          </a:xfrm>
        </p:spPr>
        <p:txBody>
          <a:bodyPr/>
          <a:lstStyle/>
          <a:p>
            <a:pPr marL="609600" indent="-609600" algn="l" rtl="0"/>
            <a:r>
              <a:rPr lang="en-US"/>
              <a:t>Does not sterilize the wound but it simply reduces the number of bacteria so that allowing the body</a:t>
            </a:r>
            <a:r>
              <a:rPr lang="en-US">
                <a:latin typeface="Arial"/>
              </a:rPr>
              <a:t>’</a:t>
            </a:r>
            <a:r>
              <a:rPr lang="en-US"/>
              <a:t>s host defense mechanisms control the microbial population.</a:t>
            </a:r>
          </a:p>
          <a:p>
            <a:pPr marL="609600" indent="-609600" algn="l" rtl="0"/>
            <a:r>
              <a:rPr lang="en-US"/>
              <a:t>Silver sulfadiazine (Silvadene), Silver nitrate, and mafenide acetate (sulfamylon) are the drugs of choice.</a:t>
            </a:r>
          </a:p>
        </p:txBody>
      </p:sp>
    </p:spTree>
    <p:extLst>
      <p:ext uri="{BB962C8B-B14F-4D97-AF65-F5344CB8AC3E}">
        <p14:creationId xmlns:p14="http://schemas.microsoft.com/office/powerpoint/2010/main" val="291855671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p:txBody>
          <a:bodyPr/>
          <a:lstStyle/>
          <a:p>
            <a:r>
              <a:rPr lang="en-US" b="1">
                <a:solidFill>
                  <a:schemeClr val="accent2"/>
                </a:solidFill>
              </a:rPr>
              <a:t>III. Wound dressing:</a:t>
            </a:r>
          </a:p>
        </p:txBody>
      </p:sp>
      <p:sp>
        <p:nvSpPr>
          <p:cNvPr id="43011" name="Rectangle 3"/>
          <p:cNvSpPr>
            <a:spLocks noGrp="1" noChangeArrowheads="1"/>
          </p:cNvSpPr>
          <p:nvPr>
            <p:ph type="body" idx="1"/>
          </p:nvPr>
        </p:nvSpPr>
        <p:spPr/>
        <p:txBody>
          <a:bodyPr/>
          <a:lstStyle/>
          <a:p>
            <a:pPr marL="571500" indent="-571500" algn="l" rtl="0">
              <a:lnSpc>
                <a:spcPct val="80000"/>
              </a:lnSpc>
              <a:buFont typeface="Wingdings" pitchFamily="2" charset="2"/>
              <a:buNone/>
            </a:pPr>
            <a:endParaRPr lang="en-US" sz="2100" b="1"/>
          </a:p>
          <a:p>
            <a:pPr marL="571500" indent="-571500" algn="l" rtl="0">
              <a:lnSpc>
                <a:spcPct val="80000"/>
              </a:lnSpc>
              <a:buFontTx/>
              <a:buAutoNum type="arabicPeriod"/>
            </a:pPr>
            <a:r>
              <a:rPr lang="en-US" sz="2400" b="1">
                <a:solidFill>
                  <a:schemeClr val="accent2"/>
                </a:solidFill>
              </a:rPr>
              <a:t>Exposure Method:</a:t>
            </a:r>
            <a:r>
              <a:rPr lang="en-US" sz="2100"/>
              <a:t> wound is cleaned and topical antibiotics applied and the burn wound kept exposed. All patient</a:t>
            </a:r>
            <a:r>
              <a:rPr lang="en-US" sz="2100">
                <a:latin typeface="Arial"/>
              </a:rPr>
              <a:t>’</a:t>
            </a:r>
            <a:r>
              <a:rPr lang="en-US" sz="2100"/>
              <a:t>s covers and used material should be sterile, the patient</a:t>
            </a:r>
            <a:r>
              <a:rPr lang="en-US" sz="2100">
                <a:latin typeface="Arial"/>
              </a:rPr>
              <a:t>’</a:t>
            </a:r>
            <a:r>
              <a:rPr lang="en-US" sz="2100"/>
              <a:t>s room should be at warm temp with 40-50% humidity to prevent excessive evaporative fluid losses as well as maintain patient temperature.</a:t>
            </a:r>
          </a:p>
          <a:p>
            <a:pPr marL="571500" indent="-571500" algn="l" rtl="0">
              <a:lnSpc>
                <a:spcPct val="80000"/>
              </a:lnSpc>
              <a:buFontTx/>
              <a:buAutoNum type="arabicPeriod"/>
            </a:pPr>
            <a:r>
              <a:rPr lang="en-US" sz="2400" b="1">
                <a:solidFill>
                  <a:schemeClr val="accent2"/>
                </a:solidFill>
              </a:rPr>
              <a:t>Occlusive Method:</a:t>
            </a:r>
            <a:r>
              <a:rPr lang="en-US" sz="2100"/>
              <a:t>  is a thin gauze that is either impregnated with a topical antimicrobial or that is applied after topical antimicrobial application</a:t>
            </a:r>
          </a:p>
          <a:p>
            <a:pPr marL="571500" indent="-571500" algn="l" rtl="0">
              <a:lnSpc>
                <a:spcPct val="80000"/>
              </a:lnSpc>
            </a:pPr>
            <a:r>
              <a:rPr lang="en-US" sz="2100" b="1"/>
              <a:t>Most often used over areas with new skin grafts to protect the graft, usually remains in place for 3-5 days</a:t>
            </a:r>
          </a:p>
          <a:p>
            <a:pPr marL="571500" indent="-571500">
              <a:lnSpc>
                <a:spcPct val="80000"/>
              </a:lnSpc>
            </a:pPr>
            <a:endParaRPr lang="en-US" sz="2100"/>
          </a:p>
        </p:txBody>
      </p:sp>
    </p:spTree>
    <p:extLst>
      <p:ext uri="{BB962C8B-B14F-4D97-AF65-F5344CB8AC3E}">
        <p14:creationId xmlns:p14="http://schemas.microsoft.com/office/powerpoint/2010/main" val="27270531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Rectangle 2"/>
          <p:cNvSpPr>
            <a:spLocks noGrp="1" noChangeArrowheads="1"/>
          </p:cNvSpPr>
          <p:nvPr>
            <p:ph type="title"/>
          </p:nvPr>
        </p:nvSpPr>
        <p:spPr>
          <a:xfrm>
            <a:off x="430213" y="457201"/>
            <a:ext cx="8524875" cy="914399"/>
          </a:xfrm>
        </p:spPr>
        <p:txBody>
          <a:bodyPr>
            <a:normAutofit/>
          </a:bodyPr>
          <a:lstStyle/>
          <a:p>
            <a:pPr eaLnBrk="1" hangingPunct="1">
              <a:defRPr/>
            </a:pPr>
            <a:r>
              <a:rPr lang="en-US" dirty="0" smtClean="0"/>
              <a:t>Pain Management</a:t>
            </a:r>
          </a:p>
        </p:txBody>
      </p:sp>
      <p:sp>
        <p:nvSpPr>
          <p:cNvPr id="22531" name="Rectangle 3"/>
          <p:cNvSpPr>
            <a:spLocks noGrp="1" noChangeArrowheads="1"/>
          </p:cNvSpPr>
          <p:nvPr>
            <p:ph type="body" idx="1"/>
          </p:nvPr>
        </p:nvSpPr>
        <p:spPr>
          <a:xfrm>
            <a:off x="457200" y="1752600"/>
            <a:ext cx="8229600" cy="4373563"/>
          </a:xfrm>
        </p:spPr>
        <p:txBody>
          <a:bodyPr/>
          <a:lstStyle/>
          <a:p>
            <a:pPr eaLnBrk="1" hangingPunct="1"/>
            <a:r>
              <a:rPr lang="en-US" dirty="0" smtClean="0"/>
              <a:t>Burn pain has been described as one of the most severe forms of acute pain</a:t>
            </a:r>
          </a:p>
          <a:p>
            <a:pPr eaLnBrk="1" hangingPunct="1"/>
            <a:r>
              <a:rPr lang="en-US" dirty="0" smtClean="0"/>
              <a:t>Pain accompanies care, and treatments such as wound cleaning and dressing changes</a:t>
            </a:r>
          </a:p>
          <a:p>
            <a:pPr eaLnBrk="1" hangingPunct="1"/>
            <a:r>
              <a:rPr lang="en-US" dirty="0" smtClean="0"/>
              <a:t>Types of burn pain</a:t>
            </a:r>
          </a:p>
          <a:p>
            <a:pPr lvl="1" eaLnBrk="1" hangingPunct="1"/>
            <a:r>
              <a:rPr lang="en-US" dirty="0" smtClean="0"/>
              <a:t>Background or resting</a:t>
            </a:r>
          </a:p>
          <a:p>
            <a:pPr lvl="1" eaLnBrk="1" hangingPunct="1"/>
            <a:r>
              <a:rPr lang="en-US" dirty="0" smtClean="0"/>
              <a:t>Procedural</a:t>
            </a:r>
          </a:p>
          <a:p>
            <a:pPr lvl="1" eaLnBrk="1" hangingPunct="1"/>
            <a:r>
              <a:rPr lang="en-US" dirty="0" smtClean="0"/>
              <a:t>Breakthrough </a:t>
            </a:r>
          </a:p>
          <a:p>
            <a:pPr lvl="1" eaLnBrk="1" hangingPunct="1"/>
            <a:endParaRPr lang="en-US" dirty="0" smtClean="0"/>
          </a:p>
        </p:txBody>
      </p:sp>
    </p:spTree>
    <p:extLst>
      <p:ext uri="{BB962C8B-B14F-4D97-AF65-F5344CB8AC3E}">
        <p14:creationId xmlns:p14="http://schemas.microsoft.com/office/powerpoint/2010/main" val="37725106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3346" name="Rectangle 2"/>
          <p:cNvSpPr>
            <a:spLocks noGrp="1" noChangeArrowheads="1"/>
          </p:cNvSpPr>
          <p:nvPr>
            <p:ph type="title"/>
          </p:nvPr>
        </p:nvSpPr>
        <p:spPr>
          <a:xfrm>
            <a:off x="457200" y="380999"/>
            <a:ext cx="8524875" cy="905741"/>
          </a:xfrm>
        </p:spPr>
        <p:txBody>
          <a:bodyPr>
            <a:normAutofit/>
          </a:bodyPr>
          <a:lstStyle/>
          <a:p>
            <a:pPr eaLnBrk="1" hangingPunct="1">
              <a:defRPr/>
            </a:pPr>
            <a:r>
              <a:rPr lang="en-US" dirty="0" smtClean="0"/>
              <a:t>Pain Management</a:t>
            </a:r>
          </a:p>
        </p:txBody>
      </p:sp>
      <p:sp>
        <p:nvSpPr>
          <p:cNvPr id="23555" name="Rectangle 3"/>
          <p:cNvSpPr>
            <a:spLocks noGrp="1" noChangeArrowheads="1"/>
          </p:cNvSpPr>
          <p:nvPr>
            <p:ph type="body" idx="1"/>
          </p:nvPr>
        </p:nvSpPr>
        <p:spPr>
          <a:xfrm>
            <a:off x="457200" y="1600200"/>
            <a:ext cx="8229600" cy="4525963"/>
          </a:xfrm>
        </p:spPr>
        <p:txBody>
          <a:bodyPr>
            <a:normAutofit/>
          </a:bodyPr>
          <a:lstStyle/>
          <a:p>
            <a:pPr eaLnBrk="1" hangingPunct="1"/>
            <a:r>
              <a:rPr lang="en-US" dirty="0" smtClean="0"/>
              <a:t>Analgesics</a:t>
            </a:r>
          </a:p>
          <a:p>
            <a:pPr lvl="1" eaLnBrk="1" hangingPunct="1"/>
            <a:r>
              <a:rPr lang="en-US" dirty="0" smtClean="0"/>
              <a:t>IV use during emergent and acute phases</a:t>
            </a:r>
          </a:p>
          <a:p>
            <a:pPr lvl="1" eaLnBrk="1" hangingPunct="1"/>
            <a:r>
              <a:rPr lang="en-US" dirty="0" smtClean="0"/>
              <a:t>Morphine</a:t>
            </a:r>
          </a:p>
          <a:p>
            <a:pPr lvl="1" eaLnBrk="1" hangingPunct="1"/>
            <a:r>
              <a:rPr lang="en-US" dirty="0" err="1" smtClean="0"/>
              <a:t>Fentynal</a:t>
            </a:r>
            <a:endParaRPr lang="en-US" dirty="0" smtClean="0"/>
          </a:p>
          <a:p>
            <a:pPr lvl="1" eaLnBrk="1" hangingPunct="1"/>
            <a:r>
              <a:rPr lang="en-US" dirty="0" smtClean="0"/>
              <a:t>Other</a:t>
            </a:r>
          </a:p>
          <a:p>
            <a:pPr eaLnBrk="1" hangingPunct="1"/>
            <a:r>
              <a:rPr lang="en-US" dirty="0" smtClean="0"/>
              <a:t>Role of anxiety in pain</a:t>
            </a:r>
          </a:p>
          <a:p>
            <a:pPr eaLnBrk="1" hangingPunct="1"/>
            <a:r>
              <a:rPr lang="en-US" dirty="0" smtClean="0"/>
              <a:t>Effect of sleep derivation on pain</a:t>
            </a:r>
          </a:p>
          <a:p>
            <a:pPr eaLnBrk="1" hangingPunct="1"/>
            <a:r>
              <a:rPr lang="en-US" dirty="0" err="1" smtClean="0"/>
              <a:t>Nonpharmacologic</a:t>
            </a:r>
            <a:r>
              <a:rPr lang="en-US" dirty="0" smtClean="0"/>
              <a:t> measures </a:t>
            </a:r>
          </a:p>
        </p:txBody>
      </p:sp>
    </p:spTree>
    <p:extLst>
      <p:ext uri="{BB962C8B-B14F-4D97-AF65-F5344CB8AC3E}">
        <p14:creationId xmlns:p14="http://schemas.microsoft.com/office/powerpoint/2010/main" val="295044892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370" name="Rectangle 2"/>
          <p:cNvSpPr>
            <a:spLocks noGrp="1" noChangeArrowheads="1"/>
          </p:cNvSpPr>
          <p:nvPr>
            <p:ph type="title"/>
          </p:nvPr>
        </p:nvSpPr>
        <p:spPr>
          <a:xfrm>
            <a:off x="430213" y="381001"/>
            <a:ext cx="8524875" cy="990599"/>
          </a:xfrm>
        </p:spPr>
        <p:txBody>
          <a:bodyPr>
            <a:normAutofit/>
          </a:bodyPr>
          <a:lstStyle/>
          <a:p>
            <a:pPr eaLnBrk="1" hangingPunct="1">
              <a:defRPr/>
            </a:pPr>
            <a:r>
              <a:rPr lang="en-US" dirty="0" smtClean="0"/>
              <a:t>Nutritional Support</a:t>
            </a:r>
          </a:p>
        </p:txBody>
      </p:sp>
      <p:sp>
        <p:nvSpPr>
          <p:cNvPr id="24579" name="Rectangle 3"/>
          <p:cNvSpPr>
            <a:spLocks noGrp="1" noChangeArrowheads="1"/>
          </p:cNvSpPr>
          <p:nvPr>
            <p:ph type="body" idx="1"/>
          </p:nvPr>
        </p:nvSpPr>
        <p:spPr>
          <a:xfrm>
            <a:off x="457200" y="1295400"/>
            <a:ext cx="8229600" cy="4830763"/>
          </a:xfrm>
        </p:spPr>
        <p:txBody>
          <a:bodyPr>
            <a:normAutofit fontScale="92500" lnSpcReduction="20000"/>
          </a:bodyPr>
          <a:lstStyle/>
          <a:p>
            <a:pPr eaLnBrk="1" hangingPunct="1">
              <a:lnSpc>
                <a:spcPct val="80000"/>
              </a:lnSpc>
            </a:pPr>
            <a:r>
              <a:rPr lang="en-US" dirty="0" smtClean="0"/>
              <a:t>Burn injuries produce profound metabolic abnormalities, and patient with burns have great nutritional needs related to stress response, </a:t>
            </a:r>
            <a:r>
              <a:rPr lang="en-US" dirty="0" err="1" smtClean="0"/>
              <a:t>hypermetabolism</a:t>
            </a:r>
            <a:r>
              <a:rPr lang="en-US" dirty="0" smtClean="0"/>
              <a:t>, and requirement for wound healing.</a:t>
            </a:r>
          </a:p>
          <a:p>
            <a:pPr eaLnBrk="1" hangingPunct="1">
              <a:lnSpc>
                <a:spcPct val="80000"/>
              </a:lnSpc>
            </a:pPr>
            <a:r>
              <a:rPr lang="en-US" dirty="0" smtClean="0"/>
              <a:t>Goal of nutritional support is to promote a state of nitrogen balance and match nutrient utilization.</a:t>
            </a:r>
          </a:p>
          <a:p>
            <a:pPr eaLnBrk="1" hangingPunct="1">
              <a:lnSpc>
                <a:spcPct val="80000"/>
              </a:lnSpc>
            </a:pPr>
            <a:r>
              <a:rPr lang="en-US" dirty="0" smtClean="0"/>
              <a:t>Nutritional support is based upon patient </a:t>
            </a:r>
            <a:r>
              <a:rPr lang="en-US" dirty="0" err="1" smtClean="0"/>
              <a:t>preburn</a:t>
            </a:r>
            <a:r>
              <a:rPr lang="en-US" dirty="0" smtClean="0"/>
              <a:t> status and % of TBSA burned.</a:t>
            </a:r>
          </a:p>
          <a:p>
            <a:pPr eaLnBrk="1" hangingPunct="1">
              <a:lnSpc>
                <a:spcPct val="80000"/>
              </a:lnSpc>
            </a:pPr>
            <a:r>
              <a:rPr lang="en-US" dirty="0" smtClean="0"/>
              <a:t>Enteral route is preferred. </a:t>
            </a:r>
            <a:r>
              <a:rPr lang="en-US" dirty="0" err="1" smtClean="0"/>
              <a:t>Jejunal</a:t>
            </a:r>
            <a:r>
              <a:rPr lang="en-US" dirty="0" smtClean="0"/>
              <a:t> feedings are frequently utilized to maintain nutritional status with lower risk of aspiration in a patient with poor appetite, weakness, or other problems.</a:t>
            </a:r>
          </a:p>
        </p:txBody>
      </p:sp>
    </p:spTree>
    <p:extLst>
      <p:ext uri="{BB962C8B-B14F-4D97-AF65-F5344CB8AC3E}">
        <p14:creationId xmlns:p14="http://schemas.microsoft.com/office/powerpoint/2010/main" val="21387966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394" name="Rectangle 2"/>
          <p:cNvSpPr>
            <a:spLocks noGrp="1" noChangeArrowheads="1"/>
          </p:cNvSpPr>
          <p:nvPr>
            <p:ph type="title"/>
          </p:nvPr>
        </p:nvSpPr>
        <p:spPr>
          <a:xfrm>
            <a:off x="430213" y="533401"/>
            <a:ext cx="8524875" cy="685799"/>
          </a:xfrm>
        </p:spPr>
        <p:txBody>
          <a:bodyPr>
            <a:normAutofit fontScale="90000"/>
          </a:bodyPr>
          <a:lstStyle/>
          <a:p>
            <a:pPr eaLnBrk="1" hangingPunct="1">
              <a:defRPr/>
            </a:pPr>
            <a:r>
              <a:rPr lang="en-US" dirty="0" smtClean="0"/>
              <a:t>Other Major Care Issues</a:t>
            </a:r>
          </a:p>
        </p:txBody>
      </p:sp>
      <p:sp>
        <p:nvSpPr>
          <p:cNvPr id="25603" name="Rectangle 3"/>
          <p:cNvSpPr>
            <a:spLocks noGrp="1" noChangeArrowheads="1"/>
          </p:cNvSpPr>
          <p:nvPr>
            <p:ph type="body" idx="1"/>
          </p:nvPr>
        </p:nvSpPr>
        <p:spPr>
          <a:xfrm>
            <a:off x="457200" y="1447800"/>
            <a:ext cx="8229600" cy="4678363"/>
          </a:xfrm>
        </p:spPr>
        <p:txBody>
          <a:bodyPr/>
          <a:lstStyle/>
          <a:p>
            <a:pPr eaLnBrk="1" hangingPunct="1"/>
            <a:r>
              <a:rPr lang="en-US" dirty="0" smtClean="0"/>
              <a:t>Pulmonary care</a:t>
            </a:r>
          </a:p>
          <a:p>
            <a:pPr eaLnBrk="1" hangingPunct="1"/>
            <a:r>
              <a:rPr lang="en-US" dirty="0" smtClean="0"/>
              <a:t>Psychological support of patient and family</a:t>
            </a:r>
          </a:p>
          <a:p>
            <a:pPr eaLnBrk="1" hangingPunct="1"/>
            <a:r>
              <a:rPr lang="en-US" dirty="0" smtClean="0"/>
              <a:t>Patient and family education </a:t>
            </a:r>
          </a:p>
          <a:p>
            <a:pPr eaLnBrk="1" hangingPunct="1"/>
            <a:r>
              <a:rPr lang="en-US" dirty="0" smtClean="0"/>
              <a:t>Restoration of function</a:t>
            </a:r>
          </a:p>
          <a:p>
            <a:pPr eaLnBrk="1" hangingPunct="1"/>
            <a:endParaRPr lang="en-US" dirty="0" smtClean="0"/>
          </a:p>
        </p:txBody>
      </p:sp>
    </p:spTree>
    <p:extLst>
      <p:ext uri="{BB962C8B-B14F-4D97-AF65-F5344CB8AC3E}">
        <p14:creationId xmlns:p14="http://schemas.microsoft.com/office/powerpoint/2010/main" val="34800286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034" name="Rectangle 2"/>
          <p:cNvSpPr>
            <a:spLocks noGrp="1" noChangeArrowheads="1"/>
          </p:cNvSpPr>
          <p:nvPr>
            <p:ph type="title"/>
          </p:nvPr>
        </p:nvSpPr>
        <p:spPr>
          <a:xfrm>
            <a:off x="430213" y="533401"/>
            <a:ext cx="8524875" cy="914399"/>
          </a:xfrm>
        </p:spPr>
        <p:txBody>
          <a:bodyPr>
            <a:normAutofit/>
          </a:bodyPr>
          <a:lstStyle/>
          <a:p>
            <a:pPr eaLnBrk="1" hangingPunct="1">
              <a:defRPr/>
            </a:pPr>
            <a:r>
              <a:rPr lang="en-US" dirty="0" smtClean="0"/>
              <a:t>Phases of Burn Injury</a:t>
            </a:r>
          </a:p>
        </p:txBody>
      </p:sp>
      <p:sp>
        <p:nvSpPr>
          <p:cNvPr id="26627" name="Rectangle 3"/>
          <p:cNvSpPr>
            <a:spLocks noGrp="1" noChangeArrowheads="1"/>
          </p:cNvSpPr>
          <p:nvPr>
            <p:ph type="body" idx="1"/>
          </p:nvPr>
        </p:nvSpPr>
        <p:spPr>
          <a:xfrm>
            <a:off x="457200" y="1524000"/>
            <a:ext cx="8229600" cy="4602163"/>
          </a:xfrm>
        </p:spPr>
        <p:txBody>
          <a:bodyPr/>
          <a:lstStyle/>
          <a:p>
            <a:pPr eaLnBrk="1" hangingPunct="1"/>
            <a:r>
              <a:rPr lang="en-US" dirty="0" smtClean="0"/>
              <a:t>Emergent or resuscitative phase</a:t>
            </a:r>
          </a:p>
          <a:p>
            <a:pPr lvl="1" eaLnBrk="1" hangingPunct="1"/>
            <a:r>
              <a:rPr lang="en-US" dirty="0" smtClean="0"/>
              <a:t>Onset of injury to completion of fluid resuscitation</a:t>
            </a:r>
          </a:p>
          <a:p>
            <a:pPr eaLnBrk="1" hangingPunct="1"/>
            <a:r>
              <a:rPr lang="en-US" dirty="0" smtClean="0"/>
              <a:t>Acute or intermediate phase</a:t>
            </a:r>
          </a:p>
          <a:p>
            <a:pPr lvl="1" eaLnBrk="1" hangingPunct="1"/>
            <a:r>
              <a:rPr lang="en-US" dirty="0" smtClean="0"/>
              <a:t>From beginning of diuresis to wound closure</a:t>
            </a:r>
          </a:p>
          <a:p>
            <a:pPr eaLnBrk="1" hangingPunct="1"/>
            <a:r>
              <a:rPr lang="en-US" dirty="0" smtClean="0"/>
              <a:t>Rehabilitation phase</a:t>
            </a:r>
          </a:p>
          <a:p>
            <a:pPr lvl="1" eaLnBrk="1" hangingPunct="1"/>
            <a:r>
              <a:rPr lang="en-US" dirty="0" smtClean="0"/>
              <a:t>From wound closure to return to optimal physical and psychosocial adjustment</a:t>
            </a:r>
          </a:p>
        </p:txBody>
      </p:sp>
    </p:spTree>
    <p:extLst>
      <p:ext uri="{BB962C8B-B14F-4D97-AF65-F5344CB8AC3E}">
        <p14:creationId xmlns:p14="http://schemas.microsoft.com/office/powerpoint/2010/main" val="199393599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1058" name="Rectangle 2"/>
          <p:cNvSpPr>
            <a:spLocks noGrp="1" noChangeArrowheads="1"/>
          </p:cNvSpPr>
          <p:nvPr>
            <p:ph type="title"/>
          </p:nvPr>
        </p:nvSpPr>
        <p:spPr>
          <a:xfrm>
            <a:off x="430213" y="381000"/>
            <a:ext cx="8524875" cy="1066800"/>
          </a:xfrm>
        </p:spPr>
        <p:txBody>
          <a:bodyPr>
            <a:normAutofit fontScale="90000"/>
          </a:bodyPr>
          <a:lstStyle/>
          <a:p>
            <a:pPr eaLnBrk="1" hangingPunct="1"/>
            <a:r>
              <a:rPr lang="en-US" dirty="0" smtClean="0"/>
              <a:t>Emergent or Resuscitative Phase— </a:t>
            </a:r>
            <a:br>
              <a:rPr lang="en-US" dirty="0" smtClean="0"/>
            </a:br>
            <a:r>
              <a:rPr lang="en-US" dirty="0" smtClean="0"/>
              <a:t>On-the-Scene Care</a:t>
            </a:r>
          </a:p>
        </p:txBody>
      </p:sp>
      <p:sp>
        <p:nvSpPr>
          <p:cNvPr id="27651" name="Rectangle 3"/>
          <p:cNvSpPr>
            <a:spLocks noGrp="1" noChangeArrowheads="1"/>
          </p:cNvSpPr>
          <p:nvPr>
            <p:ph type="body" idx="1"/>
          </p:nvPr>
        </p:nvSpPr>
        <p:spPr/>
        <p:txBody>
          <a:bodyPr>
            <a:normAutofit fontScale="92500" lnSpcReduction="10000"/>
          </a:bodyPr>
          <a:lstStyle/>
          <a:p>
            <a:pPr eaLnBrk="1" hangingPunct="1">
              <a:lnSpc>
                <a:spcPct val="80000"/>
              </a:lnSpc>
            </a:pPr>
            <a:r>
              <a:rPr lang="en-US" smtClean="0"/>
              <a:t>Prevent injury to rescuer</a:t>
            </a:r>
          </a:p>
          <a:p>
            <a:pPr eaLnBrk="1" hangingPunct="1">
              <a:lnSpc>
                <a:spcPct val="80000"/>
              </a:lnSpc>
            </a:pPr>
            <a:r>
              <a:rPr lang="en-US" smtClean="0"/>
              <a:t>Stop injury: extinguish flames, cool the burn, irrigate chemical burns </a:t>
            </a:r>
          </a:p>
          <a:p>
            <a:pPr eaLnBrk="1" hangingPunct="1">
              <a:lnSpc>
                <a:spcPct val="80000"/>
              </a:lnSpc>
            </a:pPr>
            <a:r>
              <a:rPr lang="en-US" b="1" smtClean="0"/>
              <a:t>ABCs: </a:t>
            </a:r>
            <a:r>
              <a:rPr lang="en-US" smtClean="0"/>
              <a:t>Establish airway, breathing, and circulation</a:t>
            </a:r>
          </a:p>
          <a:p>
            <a:pPr eaLnBrk="1" hangingPunct="1">
              <a:lnSpc>
                <a:spcPct val="80000"/>
              </a:lnSpc>
            </a:pPr>
            <a:r>
              <a:rPr lang="en-US" smtClean="0"/>
              <a:t>Start oxygen and large-bore IVs</a:t>
            </a:r>
          </a:p>
          <a:p>
            <a:pPr eaLnBrk="1" hangingPunct="1">
              <a:lnSpc>
                <a:spcPct val="80000"/>
              </a:lnSpc>
            </a:pPr>
            <a:r>
              <a:rPr lang="en-US" smtClean="0"/>
              <a:t>Remove restrictive objects and cover the wound</a:t>
            </a:r>
          </a:p>
          <a:p>
            <a:pPr eaLnBrk="1" hangingPunct="1">
              <a:lnSpc>
                <a:spcPct val="80000"/>
              </a:lnSpc>
            </a:pPr>
            <a:r>
              <a:rPr lang="en-US" smtClean="0"/>
              <a:t>Do assessment surveying all body systems and obtain a history of the incident and pertinent patient history </a:t>
            </a:r>
          </a:p>
          <a:p>
            <a:pPr eaLnBrk="1" hangingPunct="1">
              <a:lnSpc>
                <a:spcPct val="80000"/>
              </a:lnSpc>
            </a:pPr>
            <a:r>
              <a:rPr lang="en-US" smtClean="0"/>
              <a:t>Note: treat patient with falls and electrical injuries as for potential cervical spine injury </a:t>
            </a:r>
          </a:p>
          <a:p>
            <a:pPr eaLnBrk="1" hangingPunct="1">
              <a:lnSpc>
                <a:spcPct val="80000"/>
              </a:lnSpc>
            </a:pPr>
            <a:endParaRPr lang="en-US" smtClean="0"/>
          </a:p>
        </p:txBody>
      </p:sp>
    </p:spTree>
    <p:extLst>
      <p:ext uri="{BB962C8B-B14F-4D97-AF65-F5344CB8AC3E}">
        <p14:creationId xmlns:p14="http://schemas.microsoft.com/office/powerpoint/2010/main" val="13338512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770" name="Rectangle 2"/>
          <p:cNvSpPr>
            <a:spLocks noGrp="1" noChangeArrowheads="1"/>
          </p:cNvSpPr>
          <p:nvPr>
            <p:ph type="title"/>
          </p:nvPr>
        </p:nvSpPr>
        <p:spPr>
          <a:xfrm>
            <a:off x="430213" y="304801"/>
            <a:ext cx="8524875" cy="838199"/>
          </a:xfrm>
        </p:spPr>
        <p:txBody>
          <a:bodyPr>
            <a:normAutofit/>
          </a:bodyPr>
          <a:lstStyle/>
          <a:p>
            <a:pPr eaLnBrk="1" hangingPunct="1">
              <a:defRPr/>
            </a:pPr>
            <a:r>
              <a:rPr lang="en-US" dirty="0" smtClean="0"/>
              <a:t>Goals Related to Burns</a:t>
            </a:r>
          </a:p>
        </p:txBody>
      </p:sp>
      <p:sp>
        <p:nvSpPr>
          <p:cNvPr id="5123" name="Rectangle 3"/>
          <p:cNvSpPr>
            <a:spLocks noGrp="1" noChangeArrowheads="1"/>
          </p:cNvSpPr>
          <p:nvPr>
            <p:ph type="body" idx="1"/>
          </p:nvPr>
        </p:nvSpPr>
        <p:spPr>
          <a:xfrm>
            <a:off x="457200" y="1447800"/>
            <a:ext cx="8229600" cy="3840163"/>
          </a:xfrm>
        </p:spPr>
        <p:txBody>
          <a:bodyPr>
            <a:normAutofit fontScale="92500"/>
          </a:bodyPr>
          <a:lstStyle/>
          <a:p>
            <a:pPr eaLnBrk="1" hangingPunct="1"/>
            <a:r>
              <a:rPr lang="en-US" dirty="0" smtClean="0"/>
              <a:t>Prevention</a:t>
            </a:r>
          </a:p>
          <a:p>
            <a:pPr eaLnBrk="1" hangingPunct="1"/>
            <a:r>
              <a:rPr lang="en-US" dirty="0" smtClean="0"/>
              <a:t>Institution of lifesaving measures for the severely burned person</a:t>
            </a:r>
          </a:p>
          <a:p>
            <a:pPr eaLnBrk="1" hangingPunct="1"/>
            <a:r>
              <a:rPr lang="en-US" dirty="0" smtClean="0"/>
              <a:t>Prevention of disability and disfigurement through early specialized and individualized care</a:t>
            </a:r>
          </a:p>
          <a:p>
            <a:pPr eaLnBrk="1" hangingPunct="1"/>
            <a:r>
              <a:rPr lang="en-US" dirty="0" smtClean="0"/>
              <a:t>Rehabilitation through reconstructive surgery and rehabilitation programs</a:t>
            </a:r>
          </a:p>
        </p:txBody>
      </p:sp>
    </p:spTree>
    <p:extLst>
      <p:ext uri="{BB962C8B-B14F-4D97-AF65-F5344CB8AC3E}">
        <p14:creationId xmlns:p14="http://schemas.microsoft.com/office/powerpoint/2010/main" val="261337467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5154" name="Rectangle 2"/>
          <p:cNvSpPr>
            <a:spLocks noGrp="1" noChangeArrowheads="1"/>
          </p:cNvSpPr>
          <p:nvPr>
            <p:ph type="title"/>
          </p:nvPr>
        </p:nvSpPr>
        <p:spPr>
          <a:xfrm>
            <a:off x="430213" y="381001"/>
            <a:ext cx="8524875" cy="1066799"/>
          </a:xfrm>
        </p:spPr>
        <p:txBody>
          <a:bodyPr>
            <a:normAutofit/>
          </a:bodyPr>
          <a:lstStyle/>
          <a:p>
            <a:pPr eaLnBrk="1" hangingPunct="1">
              <a:defRPr/>
            </a:pPr>
            <a:r>
              <a:rPr lang="en-US" dirty="0" smtClean="0"/>
              <a:t>Emergent or Resuscitative Phase</a:t>
            </a:r>
          </a:p>
        </p:txBody>
      </p:sp>
      <p:sp>
        <p:nvSpPr>
          <p:cNvPr id="28675" name="Rectangle 3"/>
          <p:cNvSpPr>
            <a:spLocks noGrp="1" noChangeArrowheads="1"/>
          </p:cNvSpPr>
          <p:nvPr>
            <p:ph type="body" idx="1"/>
          </p:nvPr>
        </p:nvSpPr>
        <p:spPr>
          <a:xfrm>
            <a:off x="457200" y="1447800"/>
            <a:ext cx="8229600" cy="4678363"/>
          </a:xfrm>
        </p:spPr>
        <p:txBody>
          <a:bodyPr/>
          <a:lstStyle/>
          <a:p>
            <a:pPr eaLnBrk="1" hangingPunct="1"/>
            <a:r>
              <a:rPr lang="en-US" sz="2000" dirty="0" smtClean="0"/>
              <a:t>Patient is transported to emergency department</a:t>
            </a:r>
          </a:p>
          <a:p>
            <a:pPr eaLnBrk="1" hangingPunct="1"/>
            <a:r>
              <a:rPr lang="en-US" sz="2000" dirty="0" smtClean="0"/>
              <a:t>Fluid resuscitation is begun</a:t>
            </a:r>
          </a:p>
          <a:p>
            <a:pPr eaLnBrk="1" hangingPunct="1"/>
            <a:r>
              <a:rPr lang="en-US" sz="2000" dirty="0" smtClean="0"/>
              <a:t>Foley catheter is inserted</a:t>
            </a:r>
          </a:p>
          <a:p>
            <a:pPr eaLnBrk="1" hangingPunct="1"/>
            <a:r>
              <a:rPr lang="en-US" sz="2000" dirty="0" smtClean="0"/>
              <a:t>Patient with burns exceeding 20–25% should have an Ng inserted and placed to suction</a:t>
            </a:r>
          </a:p>
          <a:p>
            <a:pPr eaLnBrk="1" hangingPunct="1"/>
            <a:r>
              <a:rPr lang="en-US" sz="2000" dirty="0" smtClean="0"/>
              <a:t>Patient is stabilized and condition is continually monitored</a:t>
            </a:r>
          </a:p>
          <a:p>
            <a:pPr eaLnBrk="1" hangingPunct="1"/>
            <a:r>
              <a:rPr lang="en-US" sz="2000" dirty="0" smtClean="0"/>
              <a:t>Patients with electrical burns should have ECG</a:t>
            </a:r>
          </a:p>
          <a:p>
            <a:pPr eaLnBrk="1" hangingPunct="1"/>
            <a:r>
              <a:rPr lang="en-US" sz="2000" dirty="0" smtClean="0"/>
              <a:t>Address pain; only IV medication should be administered</a:t>
            </a:r>
          </a:p>
          <a:p>
            <a:pPr eaLnBrk="1" hangingPunct="1"/>
            <a:r>
              <a:rPr lang="en-US" sz="2000" dirty="0" smtClean="0"/>
              <a:t>Psychosocial consideration and emotional support should be given to patient and family  </a:t>
            </a:r>
          </a:p>
        </p:txBody>
      </p:sp>
    </p:spTree>
    <p:extLst>
      <p:ext uri="{BB962C8B-B14F-4D97-AF65-F5344CB8AC3E}">
        <p14:creationId xmlns:p14="http://schemas.microsoft.com/office/powerpoint/2010/main" val="273656468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418" name="Rectangle 2"/>
          <p:cNvSpPr>
            <a:spLocks noGrp="1" noChangeArrowheads="1"/>
          </p:cNvSpPr>
          <p:nvPr>
            <p:ph type="title"/>
          </p:nvPr>
        </p:nvSpPr>
        <p:spPr>
          <a:xfrm>
            <a:off x="430213" y="457201"/>
            <a:ext cx="8524875" cy="1974850"/>
          </a:xfrm>
        </p:spPr>
        <p:txBody>
          <a:bodyPr>
            <a:normAutofit fontScale="90000"/>
          </a:bodyPr>
          <a:lstStyle/>
          <a:p>
            <a:pPr eaLnBrk="1" hangingPunct="1">
              <a:defRPr/>
            </a:pPr>
            <a:r>
              <a:rPr lang="en-US" dirty="0" smtClean="0"/>
              <a:t>Use of the Nursing Process in the Care of the Patient in the Emergent Phase of Burn Care—Diagnoses</a:t>
            </a:r>
          </a:p>
        </p:txBody>
      </p:sp>
      <p:sp>
        <p:nvSpPr>
          <p:cNvPr id="29699" name="Rectangle 3"/>
          <p:cNvSpPr>
            <a:spLocks noGrp="1" noChangeArrowheads="1"/>
          </p:cNvSpPr>
          <p:nvPr>
            <p:ph type="body" idx="1"/>
          </p:nvPr>
        </p:nvSpPr>
        <p:spPr>
          <a:xfrm>
            <a:off x="330200" y="2676525"/>
            <a:ext cx="8613775" cy="4279900"/>
          </a:xfrm>
        </p:spPr>
        <p:txBody>
          <a:bodyPr/>
          <a:lstStyle/>
          <a:p>
            <a:pPr eaLnBrk="1" hangingPunct="1"/>
            <a:r>
              <a:rPr lang="en-US" smtClean="0"/>
              <a:t>Impaired gas exchange</a:t>
            </a:r>
          </a:p>
          <a:p>
            <a:pPr eaLnBrk="1" hangingPunct="1"/>
            <a:r>
              <a:rPr lang="en-US" smtClean="0"/>
              <a:t>Ineffective airway clearance</a:t>
            </a:r>
          </a:p>
          <a:p>
            <a:pPr eaLnBrk="1" hangingPunct="1"/>
            <a:r>
              <a:rPr lang="en-US" smtClean="0"/>
              <a:t>Fluid volume deficit</a:t>
            </a:r>
          </a:p>
          <a:p>
            <a:pPr eaLnBrk="1" hangingPunct="1"/>
            <a:r>
              <a:rPr lang="en-US" smtClean="0"/>
              <a:t>Hypothermia</a:t>
            </a:r>
          </a:p>
          <a:p>
            <a:pPr eaLnBrk="1" hangingPunct="1"/>
            <a:r>
              <a:rPr lang="en-US" smtClean="0"/>
              <a:t>Acute Pain</a:t>
            </a:r>
          </a:p>
          <a:p>
            <a:pPr eaLnBrk="1" hangingPunct="1"/>
            <a:r>
              <a:rPr lang="en-US" smtClean="0"/>
              <a:t>Anxiety</a:t>
            </a:r>
          </a:p>
        </p:txBody>
      </p:sp>
    </p:spTree>
    <p:extLst>
      <p:ext uri="{BB962C8B-B14F-4D97-AF65-F5344CB8AC3E}">
        <p14:creationId xmlns:p14="http://schemas.microsoft.com/office/powerpoint/2010/main" val="172422392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9490" name="Rectangle 2"/>
          <p:cNvSpPr>
            <a:spLocks noGrp="1" noChangeArrowheads="1"/>
          </p:cNvSpPr>
          <p:nvPr>
            <p:ph type="title"/>
          </p:nvPr>
        </p:nvSpPr>
        <p:spPr>
          <a:xfrm>
            <a:off x="430213" y="381000"/>
            <a:ext cx="8524875" cy="2432050"/>
          </a:xfrm>
        </p:spPr>
        <p:txBody>
          <a:bodyPr>
            <a:normAutofit/>
          </a:bodyPr>
          <a:lstStyle/>
          <a:p>
            <a:pPr eaLnBrk="1" hangingPunct="1">
              <a:defRPr/>
            </a:pPr>
            <a:r>
              <a:rPr lang="en-US" sz="3600" dirty="0" smtClean="0"/>
              <a:t>Use of the Nursing Process in the Care of the Patient in the Emergent Phase of Burn Care—Potential Complications/ Collaborative Problems</a:t>
            </a:r>
          </a:p>
        </p:txBody>
      </p:sp>
      <p:sp>
        <p:nvSpPr>
          <p:cNvPr id="30723" name="Rectangle 3"/>
          <p:cNvSpPr>
            <a:spLocks noGrp="1" noChangeArrowheads="1"/>
          </p:cNvSpPr>
          <p:nvPr>
            <p:ph type="body" idx="1"/>
          </p:nvPr>
        </p:nvSpPr>
        <p:spPr>
          <a:xfrm>
            <a:off x="330200" y="2930525"/>
            <a:ext cx="8613775" cy="3698875"/>
          </a:xfrm>
        </p:spPr>
        <p:txBody>
          <a:bodyPr/>
          <a:lstStyle/>
          <a:p>
            <a:pPr eaLnBrk="1" hangingPunct="1"/>
            <a:r>
              <a:rPr lang="en-US" dirty="0" smtClean="0"/>
              <a:t>Acute respiratory failure</a:t>
            </a:r>
          </a:p>
          <a:p>
            <a:pPr eaLnBrk="1" hangingPunct="1"/>
            <a:r>
              <a:rPr lang="en-US" dirty="0" smtClean="0"/>
              <a:t>Distributive shock</a:t>
            </a:r>
          </a:p>
          <a:p>
            <a:pPr eaLnBrk="1" hangingPunct="1"/>
            <a:r>
              <a:rPr lang="en-US" dirty="0" smtClean="0"/>
              <a:t>Acute renal failure</a:t>
            </a:r>
          </a:p>
          <a:p>
            <a:pPr eaLnBrk="1" hangingPunct="1"/>
            <a:r>
              <a:rPr lang="en-US" dirty="0" smtClean="0"/>
              <a:t>Compartment syndrome</a:t>
            </a:r>
          </a:p>
          <a:p>
            <a:pPr eaLnBrk="1" hangingPunct="1"/>
            <a:r>
              <a:rPr lang="en-US" dirty="0" smtClean="0"/>
              <a:t>Paralytic ileus</a:t>
            </a:r>
          </a:p>
          <a:p>
            <a:pPr eaLnBrk="1" hangingPunct="1"/>
            <a:r>
              <a:rPr lang="en-US" dirty="0" smtClean="0"/>
              <a:t>Curling’s ulcer</a:t>
            </a:r>
          </a:p>
          <a:p>
            <a:pPr eaLnBrk="1" hangingPunct="1"/>
            <a:endParaRPr lang="en-US" dirty="0" smtClean="0"/>
          </a:p>
        </p:txBody>
      </p:sp>
    </p:spTree>
    <p:extLst>
      <p:ext uri="{BB962C8B-B14F-4D97-AF65-F5344CB8AC3E}">
        <p14:creationId xmlns:p14="http://schemas.microsoft.com/office/powerpoint/2010/main" val="21983663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130" name="Rectangle 2"/>
          <p:cNvSpPr>
            <a:spLocks noGrp="1" noChangeArrowheads="1"/>
          </p:cNvSpPr>
          <p:nvPr>
            <p:ph type="title"/>
          </p:nvPr>
        </p:nvSpPr>
        <p:spPr>
          <a:xfrm>
            <a:off x="430213" y="228601"/>
            <a:ext cx="8524875" cy="1142999"/>
          </a:xfrm>
        </p:spPr>
        <p:txBody>
          <a:bodyPr>
            <a:normAutofit/>
          </a:bodyPr>
          <a:lstStyle/>
          <a:p>
            <a:pPr eaLnBrk="1" hangingPunct="1">
              <a:defRPr/>
            </a:pPr>
            <a:r>
              <a:rPr lang="en-US" dirty="0" smtClean="0"/>
              <a:t>Acute or Intermediate Phase:</a:t>
            </a:r>
          </a:p>
        </p:txBody>
      </p:sp>
      <p:sp>
        <p:nvSpPr>
          <p:cNvPr id="31747" name="Rectangle 3"/>
          <p:cNvSpPr>
            <a:spLocks noGrp="1" noChangeArrowheads="1"/>
          </p:cNvSpPr>
          <p:nvPr>
            <p:ph type="body" idx="1"/>
          </p:nvPr>
        </p:nvSpPr>
        <p:spPr>
          <a:xfrm>
            <a:off x="457200" y="1524000"/>
            <a:ext cx="8229600" cy="4602163"/>
          </a:xfrm>
        </p:spPr>
        <p:txBody>
          <a:bodyPr/>
          <a:lstStyle/>
          <a:p>
            <a:pPr eaLnBrk="1" hangingPunct="1"/>
            <a:r>
              <a:rPr lang="en-US" dirty="0" smtClean="0"/>
              <a:t>48–72 hours post injury</a:t>
            </a:r>
          </a:p>
          <a:p>
            <a:pPr eaLnBrk="1" hangingPunct="1"/>
            <a:r>
              <a:rPr lang="en-US" dirty="0" smtClean="0"/>
              <a:t>Continue assessment and maintain respiratory and circulatory support</a:t>
            </a:r>
          </a:p>
          <a:p>
            <a:pPr eaLnBrk="1" hangingPunct="1"/>
            <a:r>
              <a:rPr lang="en-US" dirty="0" smtClean="0"/>
              <a:t>Prevention of infection, wound care, pain management, and nutritional support are priorities in this stage </a:t>
            </a:r>
          </a:p>
        </p:txBody>
      </p:sp>
    </p:spTree>
    <p:extLst>
      <p:ext uri="{BB962C8B-B14F-4D97-AF65-F5344CB8AC3E}">
        <p14:creationId xmlns:p14="http://schemas.microsoft.com/office/powerpoint/2010/main" val="907174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42" name="Rectangle 2"/>
          <p:cNvSpPr>
            <a:spLocks noGrp="1" noChangeArrowheads="1"/>
          </p:cNvSpPr>
          <p:nvPr>
            <p:ph type="title"/>
          </p:nvPr>
        </p:nvSpPr>
        <p:spPr>
          <a:xfrm>
            <a:off x="430213" y="381001"/>
            <a:ext cx="8524875" cy="2038350"/>
          </a:xfrm>
        </p:spPr>
        <p:txBody>
          <a:bodyPr>
            <a:normAutofit fontScale="90000"/>
          </a:bodyPr>
          <a:lstStyle/>
          <a:p>
            <a:pPr eaLnBrk="1" hangingPunct="1">
              <a:defRPr/>
            </a:pPr>
            <a:r>
              <a:rPr lang="en-US" dirty="0" smtClean="0"/>
              <a:t>Use of the Nursing Process in the Care of the Patient in the Acute Phase of Burn Care—Diagnoses</a:t>
            </a:r>
          </a:p>
        </p:txBody>
      </p:sp>
      <p:sp>
        <p:nvSpPr>
          <p:cNvPr id="32771" name="Rectangle 3"/>
          <p:cNvSpPr>
            <a:spLocks noGrp="1" noChangeArrowheads="1"/>
          </p:cNvSpPr>
          <p:nvPr>
            <p:ph type="body" idx="1"/>
          </p:nvPr>
        </p:nvSpPr>
        <p:spPr>
          <a:xfrm>
            <a:off x="330200" y="2613025"/>
            <a:ext cx="8613775" cy="4279900"/>
          </a:xfrm>
        </p:spPr>
        <p:txBody>
          <a:bodyPr>
            <a:normAutofit fontScale="92500" lnSpcReduction="10000"/>
          </a:bodyPr>
          <a:lstStyle/>
          <a:p>
            <a:pPr eaLnBrk="1" hangingPunct="1"/>
            <a:r>
              <a:rPr lang="en-US" smtClean="0"/>
              <a:t>Excessive fluid volume </a:t>
            </a:r>
          </a:p>
          <a:p>
            <a:pPr eaLnBrk="1" hangingPunct="1"/>
            <a:r>
              <a:rPr lang="en-US" smtClean="0"/>
              <a:t>Risk for infection</a:t>
            </a:r>
          </a:p>
          <a:p>
            <a:pPr eaLnBrk="1" hangingPunct="1"/>
            <a:r>
              <a:rPr lang="en-US" smtClean="0"/>
              <a:t>Imbalanced nutrition</a:t>
            </a:r>
          </a:p>
          <a:p>
            <a:pPr eaLnBrk="1" hangingPunct="1"/>
            <a:r>
              <a:rPr lang="en-US" smtClean="0"/>
              <a:t>Acute pain</a:t>
            </a:r>
          </a:p>
          <a:p>
            <a:pPr eaLnBrk="1" hangingPunct="1"/>
            <a:r>
              <a:rPr lang="en-US" smtClean="0"/>
              <a:t>Impaired physical mobility</a:t>
            </a:r>
          </a:p>
          <a:p>
            <a:pPr eaLnBrk="1" hangingPunct="1"/>
            <a:r>
              <a:rPr lang="en-US" smtClean="0"/>
              <a:t>Ineffective coping</a:t>
            </a:r>
          </a:p>
          <a:p>
            <a:pPr eaLnBrk="1" hangingPunct="1"/>
            <a:r>
              <a:rPr lang="en-US" smtClean="0"/>
              <a:t>Interrupted family processes</a:t>
            </a:r>
          </a:p>
          <a:p>
            <a:pPr eaLnBrk="1" hangingPunct="1"/>
            <a:r>
              <a:rPr lang="en-US" smtClean="0"/>
              <a:t>Deficient knowledge</a:t>
            </a:r>
          </a:p>
        </p:txBody>
      </p:sp>
    </p:spTree>
    <p:extLst>
      <p:ext uri="{BB962C8B-B14F-4D97-AF65-F5344CB8AC3E}">
        <p14:creationId xmlns:p14="http://schemas.microsoft.com/office/powerpoint/2010/main" val="8404426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466" name="Rectangle 2"/>
          <p:cNvSpPr>
            <a:spLocks noGrp="1" noChangeArrowheads="1"/>
          </p:cNvSpPr>
          <p:nvPr>
            <p:ph type="title"/>
          </p:nvPr>
        </p:nvSpPr>
        <p:spPr>
          <a:xfrm>
            <a:off x="430213" y="381000"/>
            <a:ext cx="8524875" cy="2495550"/>
          </a:xfrm>
        </p:spPr>
        <p:txBody>
          <a:bodyPr>
            <a:normAutofit fontScale="90000"/>
          </a:bodyPr>
          <a:lstStyle/>
          <a:p>
            <a:pPr eaLnBrk="1" hangingPunct="1">
              <a:defRPr/>
            </a:pPr>
            <a:r>
              <a:rPr lang="en-US" dirty="0" smtClean="0"/>
              <a:t>Use of the Nursing Process in the Care of the Patient in the Acute of Burn Care—Collaborative Problems/Potential Complications</a:t>
            </a:r>
          </a:p>
        </p:txBody>
      </p:sp>
      <p:sp>
        <p:nvSpPr>
          <p:cNvPr id="33795" name="Rectangle 3"/>
          <p:cNvSpPr>
            <a:spLocks noGrp="1" noChangeArrowheads="1"/>
          </p:cNvSpPr>
          <p:nvPr>
            <p:ph type="body" idx="1"/>
          </p:nvPr>
        </p:nvSpPr>
        <p:spPr>
          <a:xfrm>
            <a:off x="330200" y="3146425"/>
            <a:ext cx="8613775" cy="4279900"/>
          </a:xfrm>
        </p:spPr>
        <p:txBody>
          <a:bodyPr/>
          <a:lstStyle/>
          <a:p>
            <a:pPr eaLnBrk="1" hangingPunct="1"/>
            <a:r>
              <a:rPr lang="en-US" smtClean="0"/>
              <a:t>Heart failure and pulmonary edema</a:t>
            </a:r>
          </a:p>
          <a:p>
            <a:pPr eaLnBrk="1" hangingPunct="1"/>
            <a:r>
              <a:rPr lang="en-US" smtClean="0"/>
              <a:t>Sepsis</a:t>
            </a:r>
          </a:p>
          <a:p>
            <a:pPr eaLnBrk="1" hangingPunct="1"/>
            <a:r>
              <a:rPr lang="en-US" smtClean="0"/>
              <a:t>Acute respiratory failure</a:t>
            </a:r>
          </a:p>
          <a:p>
            <a:pPr eaLnBrk="1" hangingPunct="1"/>
            <a:r>
              <a:rPr lang="en-US" smtClean="0"/>
              <a:t>Visceral damage (electrical burns)</a:t>
            </a:r>
          </a:p>
        </p:txBody>
      </p:sp>
    </p:spTree>
    <p:extLst>
      <p:ext uri="{BB962C8B-B14F-4D97-AF65-F5344CB8AC3E}">
        <p14:creationId xmlns:p14="http://schemas.microsoft.com/office/powerpoint/2010/main" val="313227720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226" name="Rectangle 2"/>
          <p:cNvSpPr>
            <a:spLocks noGrp="1" noChangeArrowheads="1"/>
          </p:cNvSpPr>
          <p:nvPr>
            <p:ph type="title"/>
          </p:nvPr>
        </p:nvSpPr>
        <p:spPr>
          <a:xfrm>
            <a:off x="430213" y="457201"/>
            <a:ext cx="8524875" cy="838199"/>
          </a:xfrm>
        </p:spPr>
        <p:txBody>
          <a:bodyPr>
            <a:normAutofit/>
          </a:bodyPr>
          <a:lstStyle/>
          <a:p>
            <a:pPr eaLnBrk="1" hangingPunct="1">
              <a:defRPr/>
            </a:pPr>
            <a:r>
              <a:rPr lang="en-US" dirty="0" smtClean="0"/>
              <a:t>Rehabilitation Phase</a:t>
            </a:r>
          </a:p>
        </p:txBody>
      </p:sp>
      <p:sp>
        <p:nvSpPr>
          <p:cNvPr id="34819" name="Rectangle 3"/>
          <p:cNvSpPr>
            <a:spLocks noGrp="1" noChangeArrowheads="1"/>
          </p:cNvSpPr>
          <p:nvPr>
            <p:ph type="body" idx="1"/>
          </p:nvPr>
        </p:nvSpPr>
        <p:spPr/>
        <p:txBody>
          <a:bodyPr>
            <a:normAutofit fontScale="85000" lnSpcReduction="10000"/>
          </a:bodyPr>
          <a:lstStyle/>
          <a:p>
            <a:pPr eaLnBrk="1" hangingPunct="1"/>
            <a:r>
              <a:rPr lang="en-US" smtClean="0"/>
              <a:t>Rehabilitation is begun as early as possible in the emergent phase and extend for a long period after the injury. </a:t>
            </a:r>
          </a:p>
          <a:p>
            <a:pPr eaLnBrk="1" hangingPunct="1"/>
            <a:r>
              <a:rPr lang="en-US" smtClean="0"/>
              <a:t>Focus is upon wound healing, psychosocial support, self-image, lifestyle, and restoring maximal functional abilities so the patient can have the best quality life, both personally and socially.</a:t>
            </a:r>
          </a:p>
          <a:p>
            <a:pPr eaLnBrk="1" hangingPunct="1"/>
            <a:r>
              <a:rPr lang="en-US" smtClean="0"/>
              <a:t>The patient may need reconstructive surgery to improve function and appearance.</a:t>
            </a:r>
          </a:p>
          <a:p>
            <a:pPr eaLnBrk="1" hangingPunct="1"/>
            <a:r>
              <a:rPr lang="en-US" smtClean="0"/>
              <a:t>Vocational counseling and support groups may assist the patient. </a:t>
            </a:r>
          </a:p>
        </p:txBody>
      </p:sp>
    </p:spTree>
    <p:extLst>
      <p:ext uri="{BB962C8B-B14F-4D97-AF65-F5344CB8AC3E}">
        <p14:creationId xmlns:p14="http://schemas.microsoft.com/office/powerpoint/2010/main" val="226181514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514" name="Rectangle 2"/>
          <p:cNvSpPr>
            <a:spLocks noGrp="1" noChangeArrowheads="1"/>
          </p:cNvSpPr>
          <p:nvPr>
            <p:ph type="title"/>
          </p:nvPr>
        </p:nvSpPr>
        <p:spPr>
          <a:xfrm>
            <a:off x="430213" y="457201"/>
            <a:ext cx="8524875" cy="761999"/>
          </a:xfrm>
        </p:spPr>
        <p:txBody>
          <a:bodyPr>
            <a:normAutofit fontScale="90000"/>
          </a:bodyPr>
          <a:lstStyle/>
          <a:p>
            <a:pPr eaLnBrk="1" hangingPunct="1">
              <a:defRPr/>
            </a:pPr>
            <a:r>
              <a:rPr lang="en-US" dirty="0" smtClean="0"/>
              <a:t>Home Care Instruction  </a:t>
            </a:r>
          </a:p>
        </p:txBody>
      </p:sp>
      <p:sp>
        <p:nvSpPr>
          <p:cNvPr id="35843" name="Rectangle 3"/>
          <p:cNvSpPr>
            <a:spLocks noGrp="1" noChangeArrowheads="1"/>
          </p:cNvSpPr>
          <p:nvPr>
            <p:ph type="body" idx="1"/>
          </p:nvPr>
        </p:nvSpPr>
        <p:spPr>
          <a:xfrm>
            <a:off x="457200" y="1371600"/>
            <a:ext cx="8229600" cy="4754563"/>
          </a:xfrm>
        </p:spPr>
        <p:txBody>
          <a:bodyPr>
            <a:normAutofit/>
          </a:bodyPr>
          <a:lstStyle/>
          <a:p>
            <a:pPr eaLnBrk="1" hangingPunct="1"/>
            <a:r>
              <a:rPr lang="en-US" dirty="0" smtClean="0"/>
              <a:t>Mental health</a:t>
            </a:r>
          </a:p>
          <a:p>
            <a:pPr eaLnBrk="1" hangingPunct="1"/>
            <a:r>
              <a:rPr lang="en-US" dirty="0" smtClean="0"/>
              <a:t>Skin and wound care</a:t>
            </a:r>
          </a:p>
          <a:p>
            <a:pPr eaLnBrk="1" hangingPunct="1"/>
            <a:r>
              <a:rPr lang="en-US" dirty="0" smtClean="0"/>
              <a:t>Exercise and activity</a:t>
            </a:r>
          </a:p>
          <a:p>
            <a:pPr eaLnBrk="1" hangingPunct="1"/>
            <a:r>
              <a:rPr lang="en-US" dirty="0" smtClean="0"/>
              <a:t>Nutrition</a:t>
            </a:r>
          </a:p>
          <a:p>
            <a:pPr eaLnBrk="1" hangingPunct="1"/>
            <a:r>
              <a:rPr lang="en-US" dirty="0" smtClean="0"/>
              <a:t>Pain management</a:t>
            </a:r>
          </a:p>
          <a:p>
            <a:pPr eaLnBrk="1" hangingPunct="1"/>
            <a:r>
              <a:rPr lang="en-US" dirty="0" smtClean="0"/>
              <a:t>Thermoregulation and clothing</a:t>
            </a:r>
          </a:p>
          <a:p>
            <a:pPr eaLnBrk="1" hangingPunct="1"/>
            <a:r>
              <a:rPr lang="en-US" dirty="0" smtClean="0"/>
              <a:t>Sexual issues</a:t>
            </a:r>
          </a:p>
          <a:p>
            <a:pPr eaLnBrk="1" hangingPunct="1"/>
            <a:endParaRPr lang="en-US" dirty="0" smtClean="0"/>
          </a:p>
          <a:p>
            <a:pPr eaLnBrk="1" hangingPunct="1"/>
            <a:endParaRPr lang="en-US" dirty="0" smtClean="0"/>
          </a:p>
        </p:txBody>
      </p:sp>
    </p:spTree>
    <p:extLst>
      <p:ext uri="{BB962C8B-B14F-4D97-AF65-F5344CB8AC3E}">
        <p14:creationId xmlns:p14="http://schemas.microsoft.com/office/powerpoint/2010/main" val="27358720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574675" y="319088"/>
            <a:ext cx="8001000" cy="1201737"/>
          </a:xfrm>
        </p:spPr>
        <p:txBody>
          <a:bodyPr/>
          <a:lstStyle/>
          <a:p>
            <a:r>
              <a:rPr lang="en-US" b="1">
                <a:solidFill>
                  <a:schemeClr val="accent2"/>
                </a:solidFill>
              </a:rPr>
              <a:t>Other Major Care Issues</a:t>
            </a:r>
          </a:p>
        </p:txBody>
      </p:sp>
      <p:sp>
        <p:nvSpPr>
          <p:cNvPr id="48131" name="Rectangle 3"/>
          <p:cNvSpPr>
            <a:spLocks noGrp="1" noChangeArrowheads="1"/>
          </p:cNvSpPr>
          <p:nvPr>
            <p:ph type="body" idx="1"/>
          </p:nvPr>
        </p:nvSpPr>
        <p:spPr/>
        <p:txBody>
          <a:bodyPr/>
          <a:lstStyle/>
          <a:p>
            <a:pPr algn="l" rtl="0"/>
            <a:r>
              <a:rPr lang="en-US"/>
              <a:t>Grafting</a:t>
            </a:r>
          </a:p>
          <a:p>
            <a:pPr algn="l" rtl="0"/>
            <a:r>
              <a:rPr lang="en-US"/>
              <a:t>Pulmonary care</a:t>
            </a:r>
          </a:p>
          <a:p>
            <a:pPr algn="l" rtl="0"/>
            <a:r>
              <a:rPr lang="en-US"/>
              <a:t>Psychological support of patient and family</a:t>
            </a:r>
          </a:p>
          <a:p>
            <a:pPr algn="l" rtl="0"/>
            <a:r>
              <a:rPr lang="en-US"/>
              <a:t>Patient and family education </a:t>
            </a:r>
          </a:p>
          <a:p>
            <a:pPr algn="l" rtl="0"/>
            <a:r>
              <a:rPr lang="en-US"/>
              <a:t>Restoration of function</a:t>
            </a:r>
          </a:p>
          <a:p>
            <a:endParaRPr lang="en-US"/>
          </a:p>
        </p:txBody>
      </p:sp>
    </p:spTree>
    <p:extLst>
      <p:ext uri="{BB962C8B-B14F-4D97-AF65-F5344CB8AC3E}">
        <p14:creationId xmlns:p14="http://schemas.microsoft.com/office/powerpoint/2010/main" val="313942794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Types of Skin Burn Grafts</a:t>
            </a:r>
            <a:endParaRPr lang="en-US" dirty="0"/>
          </a:p>
        </p:txBody>
      </p:sp>
      <p:sp>
        <p:nvSpPr>
          <p:cNvPr id="3" name="Content Placeholder 2"/>
          <p:cNvSpPr>
            <a:spLocks noGrp="1"/>
          </p:cNvSpPr>
          <p:nvPr>
            <p:ph idx="1"/>
          </p:nvPr>
        </p:nvSpPr>
        <p:spPr/>
        <p:txBody>
          <a:bodyPr>
            <a:normAutofit fontScale="92500" lnSpcReduction="10000"/>
          </a:bodyPr>
          <a:lstStyle/>
          <a:p>
            <a:r>
              <a:rPr lang="en-US" b="1" dirty="0" err="1" smtClean="0"/>
              <a:t>Autograft</a:t>
            </a:r>
            <a:r>
              <a:rPr lang="en-US" b="1" dirty="0" smtClean="0"/>
              <a:t> </a:t>
            </a:r>
            <a:r>
              <a:rPr lang="en-US" sz="2800" dirty="0" smtClean="0"/>
              <a:t>is </a:t>
            </a:r>
            <a:r>
              <a:rPr lang="en-US" sz="2800" dirty="0"/>
              <a:t>the skin burn victim's own healthy skin transplanted from one place on the body to cover the wound caused by the </a:t>
            </a:r>
            <a:r>
              <a:rPr lang="en-US" sz="2800" dirty="0" smtClean="0"/>
              <a:t>burn</a:t>
            </a:r>
          </a:p>
          <a:p>
            <a:r>
              <a:rPr lang="en-US" sz="2800" b="1" dirty="0" smtClean="0"/>
              <a:t>Allograft </a:t>
            </a:r>
            <a:r>
              <a:rPr lang="en-US" sz="2800" dirty="0" smtClean="0"/>
              <a:t>describes as </a:t>
            </a:r>
            <a:r>
              <a:rPr lang="en-US" sz="2800" dirty="0"/>
              <a:t>a skin transplant from another person. </a:t>
            </a:r>
            <a:r>
              <a:rPr lang="en-US" sz="2800" dirty="0" smtClean="0"/>
              <a:t>Cadaver, the </a:t>
            </a:r>
            <a:r>
              <a:rPr lang="en-US" sz="2800" dirty="0"/>
              <a:t>skin still has to be viable, </a:t>
            </a:r>
            <a:endParaRPr lang="en-US" sz="2800" dirty="0" smtClean="0"/>
          </a:p>
          <a:p>
            <a:r>
              <a:rPr lang="en-US" sz="2800" b="1" dirty="0" err="1" smtClean="0"/>
              <a:t>Xenograft</a:t>
            </a:r>
            <a:r>
              <a:rPr lang="en-US" sz="2800" dirty="0" smtClean="0"/>
              <a:t> is </a:t>
            </a:r>
            <a:r>
              <a:rPr lang="en-US" sz="2800" dirty="0"/>
              <a:t>a skin graft in which the donor skin is from a different species, usually a </a:t>
            </a:r>
            <a:r>
              <a:rPr lang="en-US" sz="2800" dirty="0" smtClean="0"/>
              <a:t>pig</a:t>
            </a:r>
          </a:p>
          <a:p>
            <a:r>
              <a:rPr lang="en-US" sz="2800" b="1" dirty="0"/>
              <a:t>Synthetic </a:t>
            </a:r>
            <a:r>
              <a:rPr lang="en-US" sz="2800" b="1" dirty="0" smtClean="0"/>
              <a:t>Skin </a:t>
            </a:r>
            <a:r>
              <a:rPr lang="en-US" sz="2800" dirty="0" smtClean="0"/>
              <a:t>is </a:t>
            </a:r>
            <a:r>
              <a:rPr lang="en-US" sz="2800" dirty="0"/>
              <a:t>to cover burn wounds with synthetic skin, which is man-made.</a:t>
            </a:r>
          </a:p>
          <a:p>
            <a:pPr marL="0" indent="0">
              <a:buNone/>
            </a:pPr>
            <a:r>
              <a:rPr lang="en-US" sz="2800" dirty="0"/>
              <a:t/>
            </a:r>
            <a:br>
              <a:rPr lang="en-US" sz="2800" dirty="0"/>
            </a:br>
            <a:endParaRPr lang="en-US" sz="2800" dirty="0"/>
          </a:p>
        </p:txBody>
      </p:sp>
    </p:spTree>
    <p:extLst>
      <p:ext uri="{BB962C8B-B14F-4D97-AF65-F5344CB8AC3E}">
        <p14:creationId xmlns:p14="http://schemas.microsoft.com/office/powerpoint/2010/main" val="11610098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9794" name="Rectangle 2"/>
          <p:cNvSpPr>
            <a:spLocks noGrp="1" noChangeArrowheads="1"/>
          </p:cNvSpPr>
          <p:nvPr>
            <p:ph type="title"/>
          </p:nvPr>
        </p:nvSpPr>
        <p:spPr>
          <a:xfrm>
            <a:off x="430213" y="533401"/>
            <a:ext cx="8524875" cy="761999"/>
          </a:xfrm>
        </p:spPr>
        <p:txBody>
          <a:bodyPr>
            <a:normAutofit fontScale="90000"/>
          </a:bodyPr>
          <a:lstStyle/>
          <a:p>
            <a:pPr eaLnBrk="1" hangingPunct="1">
              <a:defRPr/>
            </a:pPr>
            <a:r>
              <a:rPr lang="en-US" dirty="0" smtClean="0"/>
              <a:t>Classification of Burns</a:t>
            </a:r>
          </a:p>
        </p:txBody>
      </p:sp>
      <p:sp>
        <p:nvSpPr>
          <p:cNvPr id="6147" name="Rectangle 3"/>
          <p:cNvSpPr>
            <a:spLocks noGrp="1" noChangeArrowheads="1"/>
          </p:cNvSpPr>
          <p:nvPr>
            <p:ph type="body" idx="1"/>
          </p:nvPr>
        </p:nvSpPr>
        <p:spPr>
          <a:xfrm>
            <a:off x="457200" y="1447800"/>
            <a:ext cx="8229600" cy="4678363"/>
          </a:xfrm>
        </p:spPr>
        <p:txBody>
          <a:bodyPr/>
          <a:lstStyle/>
          <a:p>
            <a:pPr eaLnBrk="1" hangingPunct="1"/>
            <a:r>
              <a:rPr lang="en-US" dirty="0" smtClean="0"/>
              <a:t>Superficial partial-thickness</a:t>
            </a:r>
          </a:p>
          <a:p>
            <a:pPr eaLnBrk="1" hangingPunct="1"/>
            <a:r>
              <a:rPr lang="en-US" dirty="0" smtClean="0"/>
              <a:t>Deep partial-thickness</a:t>
            </a:r>
          </a:p>
          <a:p>
            <a:pPr eaLnBrk="1" hangingPunct="1"/>
            <a:r>
              <a:rPr lang="en-US" dirty="0" smtClean="0"/>
              <a:t>Full thickness	</a:t>
            </a:r>
          </a:p>
        </p:txBody>
      </p:sp>
    </p:spTree>
    <p:extLst>
      <p:ext uri="{BB962C8B-B14F-4D97-AF65-F5344CB8AC3E}">
        <p14:creationId xmlns:p14="http://schemas.microsoft.com/office/powerpoint/2010/main" val="3268291750"/>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74675" y="304800"/>
            <a:ext cx="8001000" cy="904875"/>
          </a:xfrm>
        </p:spPr>
        <p:txBody>
          <a:bodyPr/>
          <a:lstStyle/>
          <a:p>
            <a:pPr rtl="0"/>
            <a:r>
              <a:rPr lang="en-US" sz="3200" b="1">
                <a:solidFill>
                  <a:schemeClr val="accent2"/>
                </a:solidFill>
              </a:rPr>
              <a:t>Disorders of Wound Healing:</a:t>
            </a:r>
          </a:p>
        </p:txBody>
      </p:sp>
      <p:sp>
        <p:nvSpPr>
          <p:cNvPr id="13315" name="Rectangle 3"/>
          <p:cNvSpPr>
            <a:spLocks noGrp="1" noChangeArrowheads="1"/>
          </p:cNvSpPr>
          <p:nvPr>
            <p:ph type="body" idx="1"/>
          </p:nvPr>
        </p:nvSpPr>
        <p:spPr>
          <a:xfrm>
            <a:off x="457200" y="1700213"/>
            <a:ext cx="8229600" cy="4425950"/>
          </a:xfrm>
        </p:spPr>
        <p:txBody>
          <a:bodyPr/>
          <a:lstStyle/>
          <a:p>
            <a:pPr algn="l" rtl="0">
              <a:lnSpc>
                <a:spcPct val="90000"/>
              </a:lnSpc>
            </a:pPr>
            <a:r>
              <a:rPr lang="en-US" sz="1900"/>
              <a:t>Results from excessive abnormal healing or inadequate new tissue formation (hypertrophic scaring and Keloid)</a:t>
            </a:r>
          </a:p>
          <a:p>
            <a:pPr algn="l" rtl="0">
              <a:lnSpc>
                <a:spcPct val="90000"/>
              </a:lnSpc>
            </a:pPr>
            <a:endParaRPr lang="en-US" sz="1900"/>
          </a:p>
          <a:p>
            <a:pPr algn="l" rtl="0">
              <a:lnSpc>
                <a:spcPct val="90000"/>
              </a:lnSpc>
            </a:pPr>
            <a:r>
              <a:rPr lang="en-US" sz="1900" b="1">
                <a:solidFill>
                  <a:schemeClr val="accent2"/>
                </a:solidFill>
              </a:rPr>
              <a:t>Scars:</a:t>
            </a:r>
            <a:r>
              <a:rPr lang="en-US" sz="1900"/>
              <a:t> developed if the initial burn injury extends below the level of the deep dermis.</a:t>
            </a:r>
          </a:p>
          <a:p>
            <a:pPr algn="l" rtl="0">
              <a:lnSpc>
                <a:spcPct val="90000"/>
              </a:lnSpc>
            </a:pPr>
            <a:r>
              <a:rPr lang="en-US" sz="1900" b="1">
                <a:solidFill>
                  <a:schemeClr val="accent2"/>
                </a:solidFill>
              </a:rPr>
              <a:t>Keloids:</a:t>
            </a:r>
            <a:r>
              <a:rPr lang="en-US" sz="1900"/>
              <a:t> a large, heaped-up mass of scar tissue, may develop and extend beyond the wound surface.</a:t>
            </a:r>
          </a:p>
          <a:p>
            <a:pPr algn="l" rtl="0">
              <a:lnSpc>
                <a:spcPct val="90000"/>
              </a:lnSpc>
            </a:pPr>
            <a:r>
              <a:rPr lang="en-US" sz="1900" b="1">
                <a:solidFill>
                  <a:schemeClr val="accent2"/>
                </a:solidFill>
              </a:rPr>
              <a:t>Failure to heal:</a:t>
            </a:r>
            <a:r>
              <a:rPr lang="en-US" sz="1900"/>
              <a:t> due to infection and inadequate nutrition ( serum albumin level of less than 2 g/dl is usually a factor in impaired healing in the burn patient.</a:t>
            </a:r>
          </a:p>
          <a:p>
            <a:pPr algn="l" rtl="0">
              <a:lnSpc>
                <a:spcPct val="90000"/>
              </a:lnSpc>
            </a:pPr>
            <a:r>
              <a:rPr lang="en-US" sz="1900" b="1">
                <a:solidFill>
                  <a:schemeClr val="accent2"/>
                </a:solidFill>
              </a:rPr>
              <a:t>Contractures:</a:t>
            </a:r>
            <a:r>
              <a:rPr lang="en-US" sz="1900"/>
              <a:t> the burn wound tissue shortens because of the force exerted by the fibroblasts and the flexion of muscles in natural wound healing. Opposite force provided by splints, traction, and purposeful movement and positioning must be used to counteract deformity in burns affecting joints. </a:t>
            </a:r>
          </a:p>
        </p:txBody>
      </p:sp>
    </p:spTree>
    <p:extLst>
      <p:ext uri="{BB962C8B-B14F-4D97-AF65-F5344CB8AC3E}">
        <p14:creationId xmlns:p14="http://schemas.microsoft.com/office/powerpoint/2010/main" val="242230130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562" name="Rectangle 2"/>
          <p:cNvSpPr>
            <a:spLocks noGrp="1" noChangeArrowheads="1"/>
          </p:cNvSpPr>
          <p:nvPr>
            <p:ph type="title"/>
          </p:nvPr>
        </p:nvSpPr>
        <p:spPr>
          <a:xfrm>
            <a:off x="430213" y="533401"/>
            <a:ext cx="8524875" cy="1066799"/>
          </a:xfrm>
        </p:spPr>
        <p:txBody>
          <a:bodyPr>
            <a:normAutofit/>
          </a:bodyPr>
          <a:lstStyle/>
          <a:p>
            <a:pPr eaLnBrk="1" hangingPunct="1">
              <a:defRPr/>
            </a:pPr>
            <a:r>
              <a:rPr lang="en-US" dirty="0" smtClean="0"/>
              <a:t>Elastic Pressure Garments</a:t>
            </a:r>
          </a:p>
        </p:txBody>
      </p:sp>
      <p:sp>
        <p:nvSpPr>
          <p:cNvPr id="36867" name="Rectangle 3"/>
          <p:cNvSpPr>
            <a:spLocks noGrp="1" noChangeArrowheads="1"/>
          </p:cNvSpPr>
          <p:nvPr>
            <p:ph type="body" idx="1"/>
          </p:nvPr>
        </p:nvSpPr>
        <p:spPr/>
        <p:txBody>
          <a:bodyPr/>
          <a:lstStyle/>
          <a:p>
            <a:pPr eaLnBrk="1" hangingPunct="1">
              <a:buFontTx/>
              <a:buNone/>
            </a:pPr>
            <a:r>
              <a:rPr lang="en-US" dirty="0" smtClean="0"/>
              <a:t>Refer to fig. </a:t>
            </a:r>
            <a:r>
              <a:rPr lang="en-US" dirty="0" smtClean="0"/>
              <a:t>57-7</a:t>
            </a:r>
          </a:p>
          <a:p>
            <a:pPr eaLnBrk="1" hangingPunct="1">
              <a:buFontTx/>
              <a:buNone/>
            </a:pPr>
            <a:endParaRPr lang="en-US" dirty="0" smtClean="0"/>
          </a:p>
        </p:txBody>
      </p:sp>
    </p:spTree>
    <p:extLst>
      <p:ext uri="{BB962C8B-B14F-4D97-AF65-F5344CB8AC3E}">
        <p14:creationId xmlns:p14="http://schemas.microsoft.com/office/powerpoint/2010/main" val="380170347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endParaRPr lang="en-US"/>
          </a:p>
        </p:txBody>
      </p:sp>
      <p:pic>
        <p:nvPicPr>
          <p:cNvPr id="20484" name="Picture 4"/>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0" y="26988"/>
            <a:ext cx="9144000" cy="6858000"/>
          </a:xfrm>
          <a:noFill/>
          <a:ln/>
          <a:extLst>
            <a:ext uri="{91240B29-F687-4F45-9708-019B960494DF}">
              <a14:hiddenLine xmlns:a14="http://schemas.microsoft.com/office/drawing/2010/main" w="9525" cap="flat" cmpd="sng">
                <a:solidFill>
                  <a:schemeClr val="tx1"/>
                </a:solidFill>
                <a:prstDash val="solid"/>
                <a:miter lim="800000"/>
                <a:headEnd type="none" w="med" len="med"/>
                <a:tailEnd type="none" w="med" len="med"/>
              </a14:hiddenLine>
            </a:ext>
          </a:extLst>
        </p:spPr>
      </p:pic>
    </p:spTree>
    <p:extLst>
      <p:ext uri="{BB962C8B-B14F-4D97-AF65-F5344CB8AC3E}">
        <p14:creationId xmlns:p14="http://schemas.microsoft.com/office/powerpoint/2010/main" val="7859542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818" name="Rectangle 2"/>
          <p:cNvSpPr>
            <a:spLocks noGrp="1" noChangeArrowheads="1"/>
          </p:cNvSpPr>
          <p:nvPr>
            <p:ph type="title"/>
          </p:nvPr>
        </p:nvSpPr>
        <p:spPr>
          <a:xfrm>
            <a:off x="430213" y="1260475"/>
            <a:ext cx="8524875" cy="384175"/>
          </a:xfrm>
        </p:spPr>
        <p:txBody>
          <a:bodyPr>
            <a:normAutofit fontScale="90000"/>
          </a:bodyPr>
          <a:lstStyle/>
          <a:p>
            <a:pPr eaLnBrk="1" hangingPunct="1">
              <a:defRPr/>
            </a:pPr>
            <a:r>
              <a:rPr lang="en-US" dirty="0" smtClean="0"/>
              <a:t>Zones of Burn Injury</a:t>
            </a:r>
          </a:p>
        </p:txBody>
      </p:sp>
      <p:pic>
        <p:nvPicPr>
          <p:cNvPr id="7171" name="Picture 4" descr="E:\Suvarna\Connection\CD\Smeltzer IRDVD\Input\Images from VT\Image\jpg\jpg chap 37 to 72\figure_57-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2036763"/>
            <a:ext cx="4568825" cy="4279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017981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1842" name="Rectangle 2"/>
          <p:cNvSpPr>
            <a:spLocks noGrp="1" noChangeArrowheads="1"/>
          </p:cNvSpPr>
          <p:nvPr>
            <p:ph type="title"/>
          </p:nvPr>
        </p:nvSpPr>
        <p:spPr>
          <a:xfrm>
            <a:off x="430213" y="304800"/>
            <a:ext cx="8524875" cy="1066800"/>
          </a:xfrm>
        </p:spPr>
        <p:txBody>
          <a:bodyPr>
            <a:normAutofit fontScale="90000"/>
          </a:bodyPr>
          <a:lstStyle/>
          <a:p>
            <a:pPr eaLnBrk="1" hangingPunct="1">
              <a:defRPr/>
            </a:pPr>
            <a:r>
              <a:rPr lang="en-US" dirty="0" smtClean="0"/>
              <a:t>Factors to Consider in Determining Burn Depth </a:t>
            </a:r>
          </a:p>
        </p:txBody>
      </p:sp>
      <p:sp>
        <p:nvSpPr>
          <p:cNvPr id="8195" name="Rectangle 3"/>
          <p:cNvSpPr>
            <a:spLocks noGrp="1" noChangeArrowheads="1"/>
          </p:cNvSpPr>
          <p:nvPr>
            <p:ph type="body" idx="1"/>
          </p:nvPr>
        </p:nvSpPr>
        <p:spPr/>
        <p:txBody>
          <a:bodyPr/>
          <a:lstStyle/>
          <a:p>
            <a:pPr eaLnBrk="1" hangingPunct="1"/>
            <a:r>
              <a:rPr lang="en-US" smtClean="0"/>
              <a:t>How the injury occurred</a:t>
            </a:r>
          </a:p>
          <a:p>
            <a:pPr eaLnBrk="1" hangingPunct="1"/>
            <a:r>
              <a:rPr lang="en-US" smtClean="0"/>
              <a:t>Causative agent</a:t>
            </a:r>
          </a:p>
          <a:p>
            <a:pPr eaLnBrk="1" hangingPunct="1"/>
            <a:r>
              <a:rPr lang="en-US" smtClean="0"/>
              <a:t>Temperature of agent</a:t>
            </a:r>
          </a:p>
          <a:p>
            <a:pPr eaLnBrk="1" hangingPunct="1"/>
            <a:r>
              <a:rPr lang="en-US" smtClean="0"/>
              <a:t>Duration of contact with the agent</a:t>
            </a:r>
          </a:p>
          <a:p>
            <a:pPr eaLnBrk="1" hangingPunct="1"/>
            <a:r>
              <a:rPr lang="en-US" smtClean="0"/>
              <a:t>Thickness of the skin</a:t>
            </a:r>
          </a:p>
        </p:txBody>
      </p:sp>
    </p:spTree>
    <p:extLst>
      <p:ext uri="{BB962C8B-B14F-4D97-AF65-F5344CB8AC3E}">
        <p14:creationId xmlns:p14="http://schemas.microsoft.com/office/powerpoint/2010/main" val="7240936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3106" name="Rectangle 2"/>
          <p:cNvSpPr>
            <a:spLocks noGrp="1" noChangeArrowheads="1"/>
          </p:cNvSpPr>
          <p:nvPr>
            <p:ph type="title"/>
          </p:nvPr>
        </p:nvSpPr>
        <p:spPr>
          <a:xfrm>
            <a:off x="430213" y="381000"/>
            <a:ext cx="8524875" cy="1238250"/>
          </a:xfrm>
        </p:spPr>
        <p:txBody>
          <a:bodyPr>
            <a:normAutofit fontScale="90000"/>
          </a:bodyPr>
          <a:lstStyle/>
          <a:p>
            <a:pPr eaLnBrk="1" hangingPunct="1">
              <a:defRPr/>
            </a:pPr>
            <a:r>
              <a:rPr lang="en-US" dirty="0" smtClean="0"/>
              <a:t>Classification of Burns by Extent of Injury</a:t>
            </a:r>
          </a:p>
        </p:txBody>
      </p:sp>
      <p:sp>
        <p:nvSpPr>
          <p:cNvPr id="9219" name="Rectangle 3"/>
          <p:cNvSpPr>
            <a:spLocks noGrp="1" noChangeArrowheads="1"/>
          </p:cNvSpPr>
          <p:nvPr>
            <p:ph type="body" idx="1"/>
          </p:nvPr>
        </p:nvSpPr>
        <p:spPr/>
        <p:txBody>
          <a:bodyPr/>
          <a:lstStyle/>
          <a:p>
            <a:pPr eaLnBrk="1" hangingPunct="1"/>
            <a:r>
              <a:rPr lang="en-US" smtClean="0"/>
              <a:t>Minor burn</a:t>
            </a:r>
          </a:p>
          <a:p>
            <a:pPr eaLnBrk="1" hangingPunct="1"/>
            <a:r>
              <a:rPr lang="en-US" smtClean="0"/>
              <a:t>Moderate, uncomplicated burn</a:t>
            </a:r>
          </a:p>
          <a:p>
            <a:pPr eaLnBrk="1" hangingPunct="1"/>
            <a:r>
              <a:rPr lang="en-US" smtClean="0"/>
              <a:t>Major burn </a:t>
            </a:r>
          </a:p>
        </p:txBody>
      </p:sp>
    </p:spTree>
    <p:extLst>
      <p:ext uri="{BB962C8B-B14F-4D97-AF65-F5344CB8AC3E}">
        <p14:creationId xmlns:p14="http://schemas.microsoft.com/office/powerpoint/2010/main" val="257316286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endParaRPr lang="en-US"/>
          </a:p>
        </p:txBody>
      </p:sp>
      <p:pic>
        <p:nvPicPr>
          <p:cNvPr id="25604" name="Picture 4"/>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0" y="0"/>
            <a:ext cx="8893175" cy="6858000"/>
          </a:xfrm>
          <a:noFill/>
          <a:ln/>
        </p:spPr>
      </p:pic>
    </p:spTree>
    <p:extLst>
      <p:ext uri="{BB962C8B-B14F-4D97-AF65-F5344CB8AC3E}">
        <p14:creationId xmlns:p14="http://schemas.microsoft.com/office/powerpoint/2010/main" val="21839119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1491</Words>
  <Application>Microsoft Office PowerPoint</Application>
  <PresentationFormat>On-screen Show (4:3)</PresentationFormat>
  <Paragraphs>210</Paragraphs>
  <Slides>41</Slides>
  <Notes>1</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Chapter 57  Management of Patients With Burn Injury </vt:lpstr>
      <vt:lpstr>Burn Injuries</vt:lpstr>
      <vt:lpstr>Goals Related to Burns</vt:lpstr>
      <vt:lpstr>Classification of Burns</vt:lpstr>
      <vt:lpstr>PowerPoint Presentation</vt:lpstr>
      <vt:lpstr>Zones of Burn Injury</vt:lpstr>
      <vt:lpstr>Factors to Consider in Determining Burn Depth </vt:lpstr>
      <vt:lpstr>Classification of Burns by Extent of Injury</vt:lpstr>
      <vt:lpstr>PowerPoint Presentation</vt:lpstr>
      <vt:lpstr>Methods to Estimate Total Body Surface Area (TBSA) Burned</vt:lpstr>
      <vt:lpstr>PowerPoint Presentation</vt:lpstr>
      <vt:lpstr>Rule of Nines</vt:lpstr>
      <vt:lpstr>Pathophysiology of Burns</vt:lpstr>
      <vt:lpstr>Physiologic Changes </vt:lpstr>
      <vt:lpstr>Effects of Major Burn Injury</vt:lpstr>
      <vt:lpstr>Management of Shock—Fluid Resuscitation</vt:lpstr>
      <vt:lpstr>Management of Shock: Fluid Resuscitation Maintain BP above 100 mm Hg systolic and urine output of 30-50 mL/hr. Maintain serum sodium at near-normal levels.</vt:lpstr>
      <vt:lpstr> </vt:lpstr>
      <vt:lpstr>Fluid and Electrotype Shifts—Emergent Phase</vt:lpstr>
      <vt:lpstr>Fluid and Electrolyte Shifts—Acute Phase</vt:lpstr>
      <vt:lpstr>Burn Wound Care</vt:lpstr>
      <vt:lpstr>II.   Topical Antibacterial therapy:</vt:lpstr>
      <vt:lpstr>III. Wound dressing:</vt:lpstr>
      <vt:lpstr>Pain Management</vt:lpstr>
      <vt:lpstr>Pain Management</vt:lpstr>
      <vt:lpstr>Nutritional Support</vt:lpstr>
      <vt:lpstr>Other Major Care Issues</vt:lpstr>
      <vt:lpstr>Phases of Burn Injury</vt:lpstr>
      <vt:lpstr>Emergent or Resuscitative Phase—  On-the-Scene Care</vt:lpstr>
      <vt:lpstr>Emergent or Resuscitative Phase</vt:lpstr>
      <vt:lpstr>Use of the Nursing Process in the Care of the Patient in the Emergent Phase of Burn Care—Diagnoses</vt:lpstr>
      <vt:lpstr>Use of the Nursing Process in the Care of the Patient in the Emergent Phase of Burn Care—Potential Complications/ Collaborative Problems</vt:lpstr>
      <vt:lpstr>Acute or Intermediate Phase:</vt:lpstr>
      <vt:lpstr>Use of the Nursing Process in the Care of the Patient in the Acute Phase of Burn Care—Diagnoses</vt:lpstr>
      <vt:lpstr>Use of the Nursing Process in the Care of the Patient in the Acute of Burn Care—Collaborative Problems/Potential Complications</vt:lpstr>
      <vt:lpstr>Rehabilitation Phase</vt:lpstr>
      <vt:lpstr>Home Care Instruction  </vt:lpstr>
      <vt:lpstr>Other Major Care Issues</vt:lpstr>
      <vt:lpstr>Types of Skin Burn Grafts</vt:lpstr>
      <vt:lpstr>Disorders of Wound Healing:</vt:lpstr>
      <vt:lpstr>Elastic Pressure Garments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57  Management of Patients With Burn Injury </dc:title>
  <dc:creator>Hp</dc:creator>
  <cp:lastModifiedBy>Hp</cp:lastModifiedBy>
  <cp:revision>5</cp:revision>
  <dcterms:created xsi:type="dcterms:W3CDTF">2006-08-16T00:00:00Z</dcterms:created>
  <dcterms:modified xsi:type="dcterms:W3CDTF">2012-04-22T20:24:10Z</dcterms:modified>
</cp:coreProperties>
</file>