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36"/>
  </p:notesMasterIdLst>
  <p:sldIdLst>
    <p:sldId id="267" r:id="rId2"/>
    <p:sldId id="268" r:id="rId3"/>
    <p:sldId id="317" r:id="rId4"/>
    <p:sldId id="316" r:id="rId5"/>
    <p:sldId id="670" r:id="rId6"/>
    <p:sldId id="309" r:id="rId7"/>
    <p:sldId id="276" r:id="rId8"/>
    <p:sldId id="672" r:id="rId9"/>
    <p:sldId id="288" r:id="rId10"/>
    <p:sldId id="289" r:id="rId11"/>
    <p:sldId id="674" r:id="rId12"/>
    <p:sldId id="677" r:id="rId13"/>
    <p:sldId id="679" r:id="rId14"/>
    <p:sldId id="290" r:id="rId15"/>
    <p:sldId id="291" r:id="rId16"/>
    <p:sldId id="681" r:id="rId17"/>
    <p:sldId id="683" r:id="rId18"/>
    <p:sldId id="292" r:id="rId19"/>
    <p:sldId id="293" r:id="rId20"/>
    <p:sldId id="685" r:id="rId21"/>
    <p:sldId id="687" r:id="rId22"/>
    <p:sldId id="690" r:id="rId23"/>
    <p:sldId id="691" r:id="rId24"/>
    <p:sldId id="694" r:id="rId25"/>
    <p:sldId id="693" r:id="rId26"/>
    <p:sldId id="308" r:id="rId27"/>
    <p:sldId id="274" r:id="rId28"/>
    <p:sldId id="500" r:id="rId29"/>
    <p:sldId id="282" r:id="rId30"/>
    <p:sldId id="501" r:id="rId31"/>
    <p:sldId id="283" r:id="rId32"/>
    <p:sldId id="284" r:id="rId33"/>
    <p:sldId id="499" r:id="rId34"/>
    <p:sldId id="489" r:id="rId35"/>
    <p:sldId id="695" r:id="rId36"/>
    <p:sldId id="285" r:id="rId37"/>
    <p:sldId id="502" r:id="rId38"/>
    <p:sldId id="286" r:id="rId39"/>
    <p:sldId id="287" r:id="rId40"/>
    <p:sldId id="699" r:id="rId41"/>
    <p:sldId id="697" r:id="rId42"/>
    <p:sldId id="270" r:id="rId43"/>
    <p:sldId id="271" r:id="rId44"/>
    <p:sldId id="718" r:id="rId45"/>
    <p:sldId id="278" r:id="rId46"/>
    <p:sldId id="279" r:id="rId47"/>
    <p:sldId id="322" r:id="rId48"/>
    <p:sldId id="281" r:id="rId49"/>
    <p:sldId id="320" r:id="rId50"/>
    <p:sldId id="280" r:id="rId51"/>
    <p:sldId id="321" r:id="rId52"/>
    <p:sldId id="269" r:id="rId53"/>
    <p:sldId id="700" r:id="rId54"/>
    <p:sldId id="701" r:id="rId55"/>
    <p:sldId id="706" r:id="rId56"/>
    <p:sldId id="707" r:id="rId57"/>
    <p:sldId id="703" r:id="rId58"/>
    <p:sldId id="259" r:id="rId59"/>
    <p:sldId id="319" r:id="rId60"/>
    <p:sldId id="456" r:id="rId61"/>
    <p:sldId id="505" r:id="rId62"/>
    <p:sldId id="507" r:id="rId63"/>
    <p:sldId id="511" r:id="rId64"/>
    <p:sldId id="509" r:id="rId65"/>
    <p:sldId id="512" r:id="rId66"/>
    <p:sldId id="514" r:id="rId67"/>
    <p:sldId id="516" r:id="rId68"/>
    <p:sldId id="448" r:id="rId69"/>
    <p:sldId id="450" r:id="rId70"/>
    <p:sldId id="458" r:id="rId71"/>
    <p:sldId id="452" r:id="rId72"/>
    <p:sldId id="462" r:id="rId73"/>
    <p:sldId id="454" r:id="rId74"/>
    <p:sldId id="464" r:id="rId75"/>
    <p:sldId id="262" r:id="rId76"/>
    <p:sldId id="519" r:id="rId77"/>
    <p:sldId id="323" r:id="rId78"/>
    <p:sldId id="324" r:id="rId79"/>
    <p:sldId id="325" r:id="rId80"/>
    <p:sldId id="327" r:id="rId81"/>
    <p:sldId id="261" r:id="rId82"/>
    <p:sldId id="518" r:id="rId83"/>
    <p:sldId id="328" r:id="rId84"/>
    <p:sldId id="329" r:id="rId85"/>
    <p:sldId id="330" r:id="rId86"/>
    <p:sldId id="331" r:id="rId87"/>
    <p:sldId id="521" r:id="rId88"/>
    <p:sldId id="313" r:id="rId89"/>
    <p:sldId id="713" r:id="rId90"/>
    <p:sldId id="714" r:id="rId91"/>
    <p:sldId id="715" r:id="rId92"/>
    <p:sldId id="473" r:id="rId93"/>
    <p:sldId id="478" r:id="rId94"/>
    <p:sldId id="479" r:id="rId95"/>
    <p:sldId id="480" r:id="rId96"/>
    <p:sldId id="481" r:id="rId97"/>
    <p:sldId id="486" r:id="rId98"/>
    <p:sldId id="487" r:id="rId99"/>
    <p:sldId id="716" r:id="rId100"/>
    <p:sldId id="488" r:id="rId101"/>
    <p:sldId id="717" r:id="rId102"/>
    <p:sldId id="315" r:id="rId103"/>
    <p:sldId id="332" r:id="rId104"/>
    <p:sldId id="709" r:id="rId105"/>
    <p:sldId id="333" r:id="rId106"/>
    <p:sldId id="334" r:id="rId107"/>
    <p:sldId id="335" r:id="rId108"/>
    <p:sldId id="314" r:id="rId109"/>
    <p:sldId id="719" r:id="rId110"/>
    <p:sldId id="336" r:id="rId111"/>
    <p:sldId id="337" r:id="rId112"/>
    <p:sldId id="338" r:id="rId113"/>
    <p:sldId id="339" r:id="rId114"/>
    <p:sldId id="342" r:id="rId115"/>
    <p:sldId id="720" r:id="rId116"/>
    <p:sldId id="721" r:id="rId117"/>
    <p:sldId id="724" r:id="rId118"/>
    <p:sldId id="723" r:id="rId119"/>
    <p:sldId id="725" r:id="rId120"/>
    <p:sldId id="490" r:id="rId121"/>
    <p:sldId id="441" r:id="rId122"/>
    <p:sldId id="662" r:id="rId123"/>
    <p:sldId id="442" r:id="rId124"/>
    <p:sldId id="443" r:id="rId125"/>
    <p:sldId id="664" r:id="rId126"/>
    <p:sldId id="666" r:id="rId127"/>
    <p:sldId id="444" r:id="rId128"/>
    <p:sldId id="445" r:id="rId129"/>
    <p:sldId id="446" r:id="rId130"/>
    <p:sldId id="668" r:id="rId131"/>
    <p:sldId id="496" r:id="rId132"/>
    <p:sldId id="348" r:id="rId133"/>
    <p:sldId id="381" r:id="rId134"/>
    <p:sldId id="492" r:id="rId135"/>
    <p:sldId id="494" r:id="rId136"/>
    <p:sldId id="669" r:id="rId137"/>
    <p:sldId id="382" r:id="rId138"/>
    <p:sldId id="384" r:id="rId139"/>
    <p:sldId id="385" r:id="rId140"/>
    <p:sldId id="498" r:id="rId141"/>
    <p:sldId id="386" r:id="rId142"/>
    <p:sldId id="350" r:id="rId143"/>
    <p:sldId id="394" r:id="rId144"/>
    <p:sldId id="395" r:id="rId145"/>
    <p:sldId id="397" r:id="rId146"/>
    <p:sldId id="351" r:id="rId147"/>
    <p:sldId id="352" r:id="rId148"/>
    <p:sldId id="344" r:id="rId149"/>
    <p:sldId id="402" r:id="rId150"/>
    <p:sldId id="403" r:id="rId151"/>
    <p:sldId id="404" r:id="rId152"/>
    <p:sldId id="345" r:id="rId153"/>
    <p:sldId id="407" r:id="rId154"/>
    <p:sldId id="408" r:id="rId155"/>
    <p:sldId id="409" r:id="rId156"/>
    <p:sldId id="410" r:id="rId157"/>
    <p:sldId id="346" r:id="rId158"/>
    <p:sldId id="414" r:id="rId159"/>
    <p:sldId id="415" r:id="rId160"/>
    <p:sldId id="417" r:id="rId161"/>
    <p:sldId id="347" r:id="rId162"/>
    <p:sldId id="419" r:id="rId163"/>
    <p:sldId id="421" r:id="rId164"/>
    <p:sldId id="423" r:id="rId165"/>
    <p:sldId id="424" r:id="rId166"/>
    <p:sldId id="726" r:id="rId167"/>
    <p:sldId id="727" r:id="rId168"/>
    <p:sldId id="728" r:id="rId169"/>
    <p:sldId id="729" r:id="rId170"/>
    <p:sldId id="730" r:id="rId171"/>
    <p:sldId id="297" r:id="rId172"/>
    <p:sldId id="710" r:id="rId173"/>
    <p:sldId id="598" r:id="rId174"/>
    <p:sldId id="523" r:id="rId175"/>
    <p:sldId id="712" r:id="rId176"/>
    <p:sldId id="600" r:id="rId177"/>
    <p:sldId id="526" r:id="rId178"/>
    <p:sldId id="602" r:id="rId179"/>
    <p:sldId id="604" r:id="rId180"/>
    <p:sldId id="528" r:id="rId181"/>
    <p:sldId id="606" r:id="rId182"/>
    <p:sldId id="608" r:id="rId183"/>
    <p:sldId id="610" r:id="rId184"/>
    <p:sldId id="530" r:id="rId185"/>
    <p:sldId id="612" r:id="rId186"/>
    <p:sldId id="620" r:id="rId187"/>
    <p:sldId id="617" r:id="rId188"/>
    <p:sldId id="618" r:id="rId189"/>
    <p:sldId id="621" r:id="rId190"/>
    <p:sldId id="624" r:id="rId191"/>
    <p:sldId id="625" r:id="rId192"/>
    <p:sldId id="628" r:id="rId193"/>
    <p:sldId id="532" r:id="rId194"/>
    <p:sldId id="536" r:id="rId195"/>
    <p:sldId id="630" r:id="rId196"/>
    <p:sldId id="548" r:id="rId197"/>
    <p:sldId id="549" r:id="rId198"/>
    <p:sldId id="633" r:id="rId199"/>
    <p:sldId id="634" r:id="rId200"/>
    <p:sldId id="638" r:id="rId201"/>
    <p:sldId id="639" r:id="rId202"/>
    <p:sldId id="640" r:id="rId203"/>
    <p:sldId id="643" r:id="rId204"/>
    <p:sldId id="644" r:id="rId205"/>
    <p:sldId id="552" r:id="rId206"/>
    <p:sldId id="553" r:id="rId207"/>
    <p:sldId id="557" r:id="rId208"/>
    <p:sldId id="559" r:id="rId209"/>
    <p:sldId id="554" r:id="rId210"/>
    <p:sldId id="555" r:id="rId211"/>
    <p:sldId id="560" r:id="rId212"/>
    <p:sldId id="565" r:id="rId213"/>
    <p:sldId id="645" r:id="rId214"/>
    <p:sldId id="566" r:id="rId215"/>
    <p:sldId id="567" r:id="rId216"/>
    <p:sldId id="568" r:id="rId217"/>
    <p:sldId id="574" r:id="rId218"/>
    <p:sldId id="649" r:id="rId219"/>
    <p:sldId id="651" r:id="rId220"/>
    <p:sldId id="575" r:id="rId221"/>
    <p:sldId id="576" r:id="rId222"/>
    <p:sldId id="577" r:id="rId223"/>
    <p:sldId id="580" r:id="rId224"/>
    <p:sldId id="586" r:id="rId225"/>
    <p:sldId id="587" r:id="rId226"/>
    <p:sldId id="588" r:id="rId227"/>
    <p:sldId id="589" r:id="rId228"/>
    <p:sldId id="653" r:id="rId229"/>
    <p:sldId id="590" r:id="rId230"/>
    <p:sldId id="655" r:id="rId231"/>
    <p:sldId id="593" r:id="rId232"/>
    <p:sldId id="594" r:id="rId233"/>
    <p:sldId id="659" r:id="rId234"/>
    <p:sldId id="660" r:id="rId2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pitchFamily="34" charset="0"/>
      </a:defRPr>
    </a:lvl1pPr>
    <a:lvl2pPr marL="457200" algn="l" rtl="0" fontAlgn="base">
      <a:spcBef>
        <a:spcPct val="0"/>
      </a:spcBef>
      <a:spcAft>
        <a:spcPct val="0"/>
      </a:spcAft>
      <a:defRPr kern="1200">
        <a:solidFill>
          <a:schemeClr val="tx1"/>
        </a:solidFill>
        <a:latin typeface="Garamond" pitchFamily="18" charset="0"/>
        <a:ea typeface="+mn-ea"/>
        <a:cs typeface="Arial" pitchFamily="34" charset="0"/>
      </a:defRPr>
    </a:lvl2pPr>
    <a:lvl3pPr marL="914400" algn="l" rtl="0" fontAlgn="base">
      <a:spcBef>
        <a:spcPct val="0"/>
      </a:spcBef>
      <a:spcAft>
        <a:spcPct val="0"/>
      </a:spcAft>
      <a:defRPr kern="1200">
        <a:solidFill>
          <a:schemeClr val="tx1"/>
        </a:solidFill>
        <a:latin typeface="Garamond" pitchFamily="18" charset="0"/>
        <a:ea typeface="+mn-ea"/>
        <a:cs typeface="Arial" pitchFamily="34" charset="0"/>
      </a:defRPr>
    </a:lvl3pPr>
    <a:lvl4pPr marL="1371600" algn="l" rtl="0" fontAlgn="base">
      <a:spcBef>
        <a:spcPct val="0"/>
      </a:spcBef>
      <a:spcAft>
        <a:spcPct val="0"/>
      </a:spcAft>
      <a:defRPr kern="1200">
        <a:solidFill>
          <a:schemeClr val="tx1"/>
        </a:solidFill>
        <a:latin typeface="Garamond" pitchFamily="18" charset="0"/>
        <a:ea typeface="+mn-ea"/>
        <a:cs typeface="Arial" pitchFamily="34" charset="0"/>
      </a:defRPr>
    </a:lvl4pPr>
    <a:lvl5pPr marL="1828800" algn="l" rtl="0" fontAlgn="base">
      <a:spcBef>
        <a:spcPct val="0"/>
      </a:spcBef>
      <a:spcAft>
        <a:spcPct val="0"/>
      </a:spcAft>
      <a:defRPr kern="1200">
        <a:solidFill>
          <a:schemeClr val="tx1"/>
        </a:solidFill>
        <a:latin typeface="Garamond" pitchFamily="18" charset="0"/>
        <a:ea typeface="+mn-ea"/>
        <a:cs typeface="Arial" pitchFamily="34" charset="0"/>
      </a:defRPr>
    </a:lvl5pPr>
    <a:lvl6pPr marL="2286000" algn="r" defTabSz="914400" rtl="1" eaLnBrk="1" latinLnBrk="0" hangingPunct="1">
      <a:defRPr kern="1200">
        <a:solidFill>
          <a:schemeClr val="tx1"/>
        </a:solidFill>
        <a:latin typeface="Garamond" pitchFamily="18" charset="0"/>
        <a:ea typeface="+mn-ea"/>
        <a:cs typeface="Arial" pitchFamily="34" charset="0"/>
      </a:defRPr>
    </a:lvl6pPr>
    <a:lvl7pPr marL="2743200" algn="r" defTabSz="914400" rtl="1" eaLnBrk="1" latinLnBrk="0" hangingPunct="1">
      <a:defRPr kern="1200">
        <a:solidFill>
          <a:schemeClr val="tx1"/>
        </a:solidFill>
        <a:latin typeface="Garamond" pitchFamily="18" charset="0"/>
        <a:ea typeface="+mn-ea"/>
        <a:cs typeface="Arial" pitchFamily="34" charset="0"/>
      </a:defRPr>
    </a:lvl7pPr>
    <a:lvl8pPr marL="3200400" algn="r" defTabSz="914400" rtl="1" eaLnBrk="1" latinLnBrk="0" hangingPunct="1">
      <a:defRPr kern="1200">
        <a:solidFill>
          <a:schemeClr val="tx1"/>
        </a:solidFill>
        <a:latin typeface="Garamond" pitchFamily="18" charset="0"/>
        <a:ea typeface="+mn-ea"/>
        <a:cs typeface="Arial" pitchFamily="34" charset="0"/>
      </a:defRPr>
    </a:lvl8pPr>
    <a:lvl9pPr marL="3657600" algn="r" defTabSz="914400" rtl="1" eaLnBrk="1" latinLnBrk="0" hangingPunct="1">
      <a:defRPr kern="1200">
        <a:solidFill>
          <a:schemeClr val="tx1"/>
        </a:solidFill>
        <a:latin typeface="Garamond"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6600"/>
    <a:srgbClr val="CC6600"/>
    <a:srgbClr val="00CC00"/>
    <a:srgbClr val="FF0000"/>
    <a:srgbClr val="CC0099"/>
    <a:srgbClr val="990099"/>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76603" autoAdjust="0"/>
  </p:normalViewPr>
  <p:slideViewPr>
    <p:cSldViewPr>
      <p:cViewPr>
        <p:scale>
          <a:sx n="61" d="100"/>
          <a:sy n="61" d="100"/>
        </p:scale>
        <p:origin x="-162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viewProps" Target="view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tableStyles" Target="tableStyle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notesMaster" Target="notesMasters/notesMaster1.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5-10-23T09:03:12.665"/>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0 323,'0'0,"25"0,25-25,-26 25,-24 0,25 0,0 0,-25 0,25 0,24 0,-24 0,0 0,0 0,24 0,-24 0,25 0,-25 0,-1 0,26 0,-50 0,25 0,24 0,-49 0,25 0,25 0,-25 0,-1 0,1 0,0 0,25 0,-25 0,-1 0,26 0,-25 25,24-25,1 0,0 0,-1 0,-49 0,25 0,0 0,24 0,1 0,-25 0,24 0,1 0,0 0,-1 0,-24 0,0 0,-25 0,25 0,-1 0,1 0,-25 0,25 0,0 0,0 0,24 0,-49 0,25 0,25 0,-26 0,26 0,0 0,-25 0,24 0,-24 0,0 0,0 0,-1 0,-24 0,25 0,50 0,-26 0,-24 24,0-24,24 0,-49 0,25 0,-25 0,25 0,0 0,-25 0,25 0,-1 0,-24 0,25 0,0 0,-25 0,25 0</inkml:trace>
  <inkml:trace contextRef="#ctx0" brushRef="#br0" timeOffset="2634">3200 174,'0'25,"-25"24,25-24,-25 25,25-1,-24-24,24 0,-25 0,25-1,0 1,0-25,-25 25,25-25,0 50,0-50,-25 24,25 1,0 0,-25-25,25 25,0-75,25 25,-25 1,25-51,25 50,-50 1,24-26,1 0,0 26,0-26,0 25,-25-24,24 49,-24-25,0-25,0 50,25-25,-25 0,0 1,25-26,-25 50,25 0,0 25,-1 0,1 24,-25-24,0 0,25 25,0-1,-25-49,0 50,25-25,-25-1,0 1,0 0,0 0,0 0,0-1,0 1,0 0,0-25,0 50,0-26,0 1,0-25</inkml:trace>
  <inkml:trace contextRef="#ctx0" brushRef="#br0" timeOffset="4246">3547 447,'-49'0,"24"0,0 0,0 0,25-25,-25 25,1 0,-1 0,0 0,0 0,25 0,-25 0,25 0,-24 0,24 0,-25 0,0 0,25 0,-25 0,25 0</inkml:trace>
  <inkml:trace contextRef="#ctx0" brushRef="#br0" timeOffset="5438">3696 248,'0'25,"0"0,0 0,0-1,0 1,0 0,0 25,0-26,0 1,25 0,-25-25,0 50,25-50,-25 24,0-24,24 25,-24 0,0 0,0 0,25-1,-25-24,0 25,25-50,0 1,-25 24,49-50,-24 0,0 26,0-1,0-25,-1 25,-24-24,25 24,0 0,-25 25,0-25,0 1,25 24,-25-25,0 25,25-25,-25 25,0-25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20000"/>
              </a:spcBef>
              <a:defRPr sz="1200">
                <a:latin typeface="Times New Roman" pitchFamily="18" charset="0"/>
                <a:cs typeface="Arial" charset="0"/>
              </a:defRPr>
            </a:lvl1pPr>
          </a:lstStyle>
          <a:p>
            <a:pPr>
              <a:defRPr/>
            </a:pPr>
            <a:endParaRPr lang="en-US"/>
          </a:p>
        </p:txBody>
      </p:sp>
      <p:sp>
        <p:nvSpPr>
          <p:cNvPr id="614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20000"/>
              </a:spcBef>
              <a:defRPr sz="1200">
                <a:latin typeface="Times New Roman" pitchFamily="18" charset="0"/>
                <a:cs typeface="Arial" charset="0"/>
              </a:defRPr>
            </a:lvl1pPr>
          </a:lstStyle>
          <a:p>
            <a:pPr>
              <a:defRPr/>
            </a:pPr>
            <a:endParaRPr lang="en-US"/>
          </a:p>
        </p:txBody>
      </p:sp>
      <p:sp>
        <p:nvSpPr>
          <p:cNvPr id="24269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20000"/>
              </a:spcBef>
              <a:defRPr sz="1200">
                <a:latin typeface="Times New Roman" pitchFamily="18" charset="0"/>
                <a:cs typeface="Arial" charset="0"/>
              </a:defRPr>
            </a:lvl1pPr>
          </a:lstStyle>
          <a:p>
            <a:pPr>
              <a:defRPr/>
            </a:pPr>
            <a:endParaRPr lang="en-US"/>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20000"/>
              </a:spcBef>
              <a:defRPr sz="1200">
                <a:latin typeface="Times New Roman" pitchFamily="18" charset="0"/>
                <a:cs typeface="Arial" charset="0"/>
              </a:defRPr>
            </a:lvl1pPr>
          </a:lstStyle>
          <a:p>
            <a:pPr>
              <a:defRPr/>
            </a:pPr>
            <a:fld id="{080AFDDC-9C6E-49C7-A663-549A50157CEE}" type="slidenum">
              <a:rPr lang="en-US"/>
              <a:pPr>
                <a:defRPr/>
              </a:pPr>
              <a:t>‹#›</a:t>
            </a:fld>
            <a:endParaRPr lang="en-US"/>
          </a:p>
        </p:txBody>
      </p:sp>
    </p:spTree>
    <p:extLst>
      <p:ext uri="{BB962C8B-B14F-4D97-AF65-F5344CB8AC3E}">
        <p14:creationId xmlns:p14="http://schemas.microsoft.com/office/powerpoint/2010/main" val="5843972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825FCA5C-3BBD-43E4-9297-35D11FA99E2C}" type="slidenum">
              <a:rPr lang="en-US" smtClean="0">
                <a:latin typeface="Times New Roman" pitchFamily="18" charset="0"/>
              </a:rPr>
              <a:pPr eaLnBrk="1" hangingPunct="1"/>
              <a:t>3</a:t>
            </a:fld>
            <a:endParaRPr lang="en-US" smtClean="0">
              <a:latin typeface="Times New Roman" pitchFamily="18" charset="0"/>
            </a:endParaRPr>
          </a:p>
        </p:txBody>
      </p:sp>
      <p:sp>
        <p:nvSpPr>
          <p:cNvPr id="243715" name="Rectangle 2"/>
          <p:cNvSpPr>
            <a:spLocks noChangeArrowheads="1" noTextEdit="1"/>
          </p:cNvSpPr>
          <p:nvPr>
            <p:ph type="sldImg"/>
          </p:nvPr>
        </p:nvSpPr>
        <p:spPr>
          <a:ln/>
        </p:spPr>
      </p:sp>
      <p:sp>
        <p:nvSpPr>
          <p:cNvPr id="243716" name="Rectangle 3"/>
          <p:cNvSpPr>
            <a:spLocks noGrp="1" noChangeArrowheads="1"/>
          </p:cNvSpPr>
          <p:nvPr>
            <p:ph type="body" idx="1"/>
          </p:nvPr>
        </p:nvSpPr>
        <p:spPr>
          <a:noFill/>
        </p:spPr>
        <p:txBody>
          <a:bodyPr/>
          <a:lstStyle/>
          <a:p>
            <a:pPr eaLnBrk="1" hangingPunct="1"/>
            <a:r>
              <a:rPr lang="en-US" sz="2000" smtClean="0">
                <a:cs typeface="Arial" pitchFamily="34" charset="0"/>
              </a:rPr>
              <a:t>AV junction slows impulses – important if atria become irritable – AV junction screens impulses (fail-safe mechanism)</a:t>
            </a:r>
          </a:p>
          <a:p>
            <a:pPr eaLnBrk="1" hangingPunct="1"/>
            <a:r>
              <a:rPr lang="en-US" sz="2000" smtClean="0">
                <a:cs typeface="Arial" pitchFamily="34" charset="0"/>
              </a:rPr>
              <a:t>Fastest inherent rate will be pacemaker &amp; override all other stimuli – determines what paces the heart</a:t>
            </a:r>
          </a:p>
          <a:p>
            <a:pPr eaLnBrk="1" hangingPunct="1"/>
            <a:r>
              <a:rPr lang="en-US" sz="2000" smtClean="0">
                <a:cs typeface="Arial" pitchFamily="34" charset="0"/>
              </a:rPr>
              <a:t>    Normally – SA node</a:t>
            </a:r>
          </a:p>
          <a:p>
            <a:pPr eaLnBrk="1" hangingPunct="1"/>
            <a:r>
              <a:rPr lang="en-US" sz="2000" smtClean="0">
                <a:cs typeface="Arial" pitchFamily="34" charset="0"/>
              </a:rPr>
              <a:t>Other sites can become irritable &amp; begin to discharge impulses &amp; override SA node</a:t>
            </a:r>
          </a:p>
          <a:p>
            <a:pPr eaLnBrk="1" hangingPunct="1"/>
            <a:endParaRPr lang="en-US" sz="2000" smtClean="0">
              <a:cs typeface="Arial" pitchFamily="34" charset="0"/>
            </a:endParaRPr>
          </a:p>
          <a:p>
            <a:pPr eaLnBrk="1" hangingPunct="1"/>
            <a:r>
              <a:rPr lang="en-US" sz="2000" smtClean="0">
                <a:cs typeface="Arial" pitchFamily="34" charset="0"/>
              </a:rPr>
              <a:t>Escape – if SA node drops below its inherent rate, the site with next highest inherent rate takes over (AV node).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198D9BA3-A67A-4D14-986F-204C3E97562C}" type="slidenum">
              <a:rPr lang="en-US" smtClean="0">
                <a:latin typeface="Times New Roman" pitchFamily="18" charset="0"/>
              </a:rPr>
              <a:pPr eaLnBrk="1" hangingPunct="1"/>
              <a:t>39</a:t>
            </a:fld>
            <a:endParaRPr lang="en-US" smtClean="0">
              <a:latin typeface="Times New Roman" pitchFamily="18" charset="0"/>
            </a:endParaRPr>
          </a:p>
        </p:txBody>
      </p:sp>
      <p:sp>
        <p:nvSpPr>
          <p:cNvPr id="252931" name="Rectangle 2"/>
          <p:cNvSpPr>
            <a:spLocks noChangeArrowheads="1" noTextEdit="1"/>
          </p:cNvSpPr>
          <p:nvPr>
            <p:ph type="sldImg"/>
          </p:nvPr>
        </p:nvSpPr>
        <p:spPr>
          <a:ln/>
        </p:spPr>
      </p:sp>
      <p:sp>
        <p:nvSpPr>
          <p:cNvPr id="252932" name="Rectangle 3"/>
          <p:cNvSpPr>
            <a:spLocks noGrp="1" noChangeArrowheads="1"/>
          </p:cNvSpPr>
          <p:nvPr>
            <p:ph type="body" idx="1"/>
          </p:nvPr>
        </p:nvSpPr>
        <p:spPr>
          <a:noFill/>
        </p:spPr>
        <p:txBody>
          <a:bodyPr/>
          <a:lstStyle/>
          <a:p>
            <a:pPr eaLnBrk="1" hangingPunct="1"/>
            <a:r>
              <a:rPr lang="en-US" smtClean="0">
                <a:cs typeface="Arial" pitchFamily="34" charset="0"/>
              </a:rPr>
              <a:t>QT = &lt;.4 sec</a:t>
            </a:r>
          </a:p>
          <a:p>
            <a:pPr eaLnBrk="1" hangingPunct="1"/>
            <a:r>
              <a:rPr lang="en-US" smtClean="0">
                <a:cs typeface="Arial" pitchFamily="34" charset="0"/>
              </a:rPr>
              <a:t>Beginning of Q to the end of 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noFill/>
        </p:spPr>
        <p:txBody>
          <a:bodyPr/>
          <a:lstStyle/>
          <a:p>
            <a:pPr eaLnBrk="1" hangingPunct="1"/>
            <a:endParaRPr lang="ar-SY" smtClean="0">
              <a:cs typeface="Arial" pitchFamily="34" charset="0"/>
            </a:endParaRPr>
          </a:p>
        </p:txBody>
      </p:sp>
      <p:sp>
        <p:nvSpPr>
          <p:cNvPr id="253956" name="Slide Number Placeholder 3"/>
          <p:cNvSpPr>
            <a:spLocks noGrp="1"/>
          </p:cNvSpPr>
          <p:nvPr>
            <p:ph type="sldNum" sz="quarter" idx="5"/>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DF33BD84-5D4D-4864-BEA3-C0B006382440}" type="slidenum">
              <a:rPr lang="en-US" smtClean="0">
                <a:latin typeface="Times New Roman" pitchFamily="18" charset="0"/>
              </a:rPr>
              <a:pPr eaLnBrk="1" hangingPunct="1"/>
              <a:t>85</a:t>
            </a:fld>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254979" name="Notes Placeholder 2"/>
          <p:cNvSpPr>
            <a:spLocks noGrp="1"/>
          </p:cNvSpPr>
          <p:nvPr>
            <p:ph type="body" idx="1"/>
          </p:nvPr>
        </p:nvSpPr>
        <p:spPr>
          <a:noFill/>
        </p:spPr>
        <p:txBody>
          <a:bodyPr/>
          <a:lstStyle/>
          <a:p>
            <a:pPr eaLnBrk="1" hangingPunct="1"/>
            <a:endParaRPr lang="ar-SY" smtClean="0">
              <a:cs typeface="Arial" pitchFamily="34" charset="0"/>
            </a:endParaRPr>
          </a:p>
        </p:txBody>
      </p:sp>
      <p:sp>
        <p:nvSpPr>
          <p:cNvPr id="254980" name="Slide Number Placeholder 3"/>
          <p:cNvSpPr>
            <a:spLocks noGrp="1"/>
          </p:cNvSpPr>
          <p:nvPr>
            <p:ph type="sldNum" sz="quarter" idx="5"/>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55FE1109-7E91-4EE3-B58A-013CFD04C762}" type="slidenum">
              <a:rPr lang="en-US" smtClean="0">
                <a:latin typeface="Times New Roman" pitchFamily="18" charset="0"/>
              </a:rPr>
              <a:pPr eaLnBrk="1" hangingPunct="1"/>
              <a:t>86</a:t>
            </a:fld>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C577E63C-D674-4196-BCF5-26A260CFA15A}" type="slidenum">
              <a:rPr lang="en-US" smtClean="0">
                <a:latin typeface="Times New Roman" pitchFamily="18" charset="0"/>
              </a:rPr>
              <a:pPr eaLnBrk="1" hangingPunct="1"/>
              <a:t>117</a:t>
            </a:fld>
            <a:endParaRPr lang="en-US" smtClean="0">
              <a:latin typeface="Times New Roman" pitchFamily="18"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p:spPr>
        <p:txBody>
          <a:bodyPr/>
          <a:lstStyle/>
          <a:p>
            <a:pPr eaLnBrk="1" hangingPunct="1"/>
            <a:endParaRPr lang="ar-SY" smtClean="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BAB9C93A-E01C-4DB3-BDCA-2ED9089FB4D3}" type="slidenum">
              <a:rPr lang="en-US" smtClean="0">
                <a:latin typeface="Times New Roman" pitchFamily="18" charset="0"/>
              </a:rPr>
              <a:pPr eaLnBrk="1" hangingPunct="1"/>
              <a:t>171</a:t>
            </a:fld>
            <a:endParaRPr lang="en-US" smtClean="0">
              <a:latin typeface="Times New Roman" pitchFamily="18" charset="0"/>
            </a:endParaRPr>
          </a:p>
        </p:txBody>
      </p:sp>
      <p:sp>
        <p:nvSpPr>
          <p:cNvPr id="257027" name="Rectangle 2"/>
          <p:cNvSpPr>
            <a:spLocks noChangeArrowheads="1" noTextEdit="1"/>
          </p:cNvSpPr>
          <p:nvPr>
            <p:ph type="sldImg"/>
          </p:nvPr>
        </p:nvSpPr>
        <p:spPr>
          <a:solidFill>
            <a:srgbClr val="FFFFFF"/>
          </a:solidFill>
          <a:ln/>
        </p:spPr>
      </p:sp>
      <p:sp>
        <p:nvSpPr>
          <p:cNvPr id="25702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cs typeface="Arial" pitchFamily="34" charset="0"/>
              </a:rPr>
              <a:t>-Class I: NA channel blockers</a:t>
            </a:r>
          </a:p>
          <a:p>
            <a:pPr eaLnBrk="1" hangingPunct="1"/>
            <a:r>
              <a:rPr lang="en-US" smtClean="0">
                <a:cs typeface="Arial" pitchFamily="34" charset="0"/>
              </a:rPr>
              <a:t>	IA: decrease the NA flow into the cell and prolong action potential resulting in depressing ventricular depolarization</a:t>
            </a:r>
          </a:p>
          <a:p>
            <a:pPr eaLnBrk="1" hangingPunct="1"/>
            <a:r>
              <a:rPr lang="en-US" smtClean="0">
                <a:cs typeface="Arial" pitchFamily="34" charset="0"/>
              </a:rPr>
              <a:t>	RX: (PVCs, supra ven tachy, and prevent vent. Tachy)</a:t>
            </a:r>
          </a:p>
          <a:p>
            <a:pPr eaLnBrk="1" hangingPunct="1"/>
            <a:r>
              <a:rPr lang="en-US" smtClean="0">
                <a:cs typeface="Arial" pitchFamily="34" charset="0"/>
              </a:rPr>
              <a:t>	Class I B: decrease refractory period but have little effect on automaticity. RX of Vent dysrhythmias, PVCs, Vent Tachy, prevent Vent Fibri</a:t>
            </a:r>
          </a:p>
          <a:p>
            <a:pPr eaLnBrk="1" hangingPunct="1"/>
            <a:endParaRPr lang="en-US" smtClean="0">
              <a:cs typeface="Arial" pitchFamily="34" charset="0"/>
            </a:endParaRPr>
          </a:p>
          <a:p>
            <a:pPr eaLnBrk="1" hangingPunct="1"/>
            <a:r>
              <a:rPr lang="en-US" smtClean="0">
                <a:cs typeface="Arial" pitchFamily="34" charset="0"/>
              </a:rPr>
              <a:t>	Class I C: decrease automaticity and conduction through the AV node. RX of life threatening V-tach and fib.</a:t>
            </a:r>
          </a:p>
          <a:p>
            <a:pPr eaLnBrk="1" hangingPunct="1"/>
            <a:endParaRPr lang="en-US" smtClean="0">
              <a:cs typeface="Arial" pitchFamily="34" charset="0"/>
            </a:endParaRPr>
          </a:p>
          <a:p>
            <a:pPr eaLnBrk="1" hangingPunct="1"/>
            <a:r>
              <a:rPr lang="en-US" smtClean="0">
                <a:cs typeface="Arial" pitchFamily="34" charset="0"/>
              </a:rPr>
              <a:t>-Class II: Beta Blockers: decrease automaticity and conduction through AV node. RX of supr vent tachy, and prevent Vent Fibrillation.</a:t>
            </a:r>
          </a:p>
          <a:p>
            <a:pPr eaLnBrk="1" hangingPunct="1"/>
            <a:r>
              <a:rPr lang="en-US" smtClean="0">
                <a:cs typeface="Arial" pitchFamily="34" charset="0"/>
              </a:rPr>
              <a:t>	-Contraindicated in : COPD, Asthma or other restrictive or constructive diseases</a:t>
            </a:r>
          </a:p>
          <a:p>
            <a:pPr eaLnBrk="1" hangingPunct="1"/>
            <a:endParaRPr lang="en-US" smtClean="0">
              <a:cs typeface="Arial" pitchFamily="34" charset="0"/>
            </a:endParaRPr>
          </a:p>
          <a:p>
            <a:pPr eaLnBrk="1" hangingPunct="1"/>
            <a:r>
              <a:rPr lang="en-US" smtClean="0">
                <a:cs typeface="Arial" pitchFamily="34" charset="0"/>
              </a:rPr>
              <a:t>-Class III: Potassium Channel Blockers: Prolong depolarization and refractory period and decrease intraventricular conduction. RX: V-tach and Fib</a:t>
            </a:r>
          </a:p>
          <a:p>
            <a:pPr eaLnBrk="1" hangingPunct="1"/>
            <a:endParaRPr lang="en-US" smtClean="0">
              <a:cs typeface="Arial" pitchFamily="34" charset="0"/>
            </a:endParaRPr>
          </a:p>
          <a:p>
            <a:pPr eaLnBrk="1" hangingPunct="1"/>
            <a:r>
              <a:rPr lang="en-US" smtClean="0">
                <a:cs typeface="Arial" pitchFamily="34" charset="0"/>
              </a:rPr>
              <a:t>-Class IV: Ca Channel blockers: decrease automaticity and conduction, reduce myocardial contractility. RX: supra vent tach</a:t>
            </a:r>
          </a:p>
          <a:p>
            <a:pPr eaLnBrk="1" hangingPunct="1"/>
            <a:endParaRPr lang="en-US" smtClean="0">
              <a:cs typeface="Arial" pitchFamily="34" charset="0"/>
            </a:endParaRPr>
          </a:p>
          <a:p>
            <a:pPr eaLnBrk="1" hangingPunct="1"/>
            <a:r>
              <a:rPr lang="en-US" smtClean="0">
                <a:cs typeface="Arial" pitchFamily="34" charset="0"/>
              </a:rPr>
              <a:t>-Class V: decrease conduction through AV node. RX supra vent. Tach.</a:t>
            </a:r>
          </a:p>
          <a:p>
            <a:pPr eaLnBrk="1" hangingPunct="1"/>
            <a:endParaRPr lang="en-US" smtClean="0">
              <a:cs typeface="Arial" pitchFamily="34" charset="0"/>
            </a:endParaRPr>
          </a:p>
          <a:p>
            <a:pPr eaLnBrk="1" hangingPunct="1">
              <a:buFontTx/>
              <a:buChar char="•"/>
            </a:pPr>
            <a:r>
              <a:rPr lang="en-US" smtClean="0">
                <a:cs typeface="Arial" pitchFamily="34" charset="0"/>
              </a:rPr>
              <a:t>Drug toxicity:</a:t>
            </a:r>
          </a:p>
          <a:p>
            <a:pPr eaLnBrk="1" hangingPunct="1">
              <a:buFontTx/>
              <a:buChar char="•"/>
            </a:pPr>
            <a:r>
              <a:rPr lang="en-US" smtClean="0">
                <a:cs typeface="Arial" pitchFamily="34" charset="0"/>
              </a:rPr>
              <a:t>1. Procainimide: signs of HF, decreased CO, prolonged PR interval and wide QRS</a:t>
            </a:r>
          </a:p>
          <a:p>
            <a:pPr eaLnBrk="1" hangingPunct="1">
              <a:buFontTx/>
              <a:buChar char="•"/>
            </a:pPr>
            <a:r>
              <a:rPr lang="en-US" smtClean="0">
                <a:cs typeface="Arial" pitchFamily="34" charset="0"/>
              </a:rPr>
              <a:t>2. Disopyramide: urinary retention, CHF, ocular pain</a:t>
            </a:r>
          </a:p>
          <a:p>
            <a:pPr eaLnBrk="1" hangingPunct="1">
              <a:buFontTx/>
              <a:buChar char="•"/>
            </a:pPr>
            <a:r>
              <a:rPr lang="en-US" smtClean="0">
                <a:cs typeface="Arial" pitchFamily="34" charset="0"/>
              </a:rPr>
              <a:t>3. Lidocaine: Changes in neurological status, (agitation, confusion, dizziness)</a:t>
            </a:r>
          </a:p>
          <a:p>
            <a:pPr eaLnBrk="1" hangingPunct="1">
              <a:buFontTx/>
              <a:buChar char="•"/>
            </a:pPr>
            <a:r>
              <a:rPr lang="en-US" smtClean="0">
                <a:cs typeface="Arial" pitchFamily="34" charset="0"/>
              </a:rPr>
              <a:t>4. Amiodarone: pulmonary fibrosis )increased dyspnea, cough), hepatic dysfunction (LFT, Jaundice)</a:t>
            </a:r>
          </a:p>
          <a:p>
            <a:pPr eaLnBrk="1" hangingPunct="1">
              <a:buFontTx/>
              <a:buChar char="•"/>
            </a:pPr>
            <a:r>
              <a:rPr lang="en-US" smtClean="0">
                <a:cs typeface="Arial" pitchFamily="34" charset="0"/>
              </a:rPr>
              <a:t>5. Digoxin: anorexia, nausea, vomiting, blurred or double vision, yellow-green halos, new onset dysrhythmias</a:t>
            </a:r>
          </a:p>
          <a:p>
            <a:pPr eaLnBrk="1" hangingPunct="1"/>
            <a:endParaRPr lang="en-US" smtClean="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C27AB21C-B4F5-4C27-836C-E34151DA6283}" type="slidenum">
              <a:rPr lang="ar-SA" smtClean="0">
                <a:latin typeface="Times New Roman" pitchFamily="18" charset="0"/>
              </a:rPr>
              <a:pPr eaLnBrk="1" hangingPunct="1"/>
              <a:t>196</a:t>
            </a:fld>
            <a:endParaRPr lang="en-US" smtClean="0">
              <a:latin typeface="Times New Roman" pitchFamily="18" charset="0"/>
            </a:endParaRPr>
          </a:p>
        </p:txBody>
      </p:sp>
      <p:sp>
        <p:nvSpPr>
          <p:cNvPr id="258051" name="Rectangle 2"/>
          <p:cNvSpPr>
            <a:spLocks noChangeArrowheads="1" noTextEdit="1"/>
          </p:cNvSpPr>
          <p:nvPr>
            <p:ph type="sldImg"/>
          </p:nvPr>
        </p:nvSpPr>
        <p:spPr>
          <a:solidFill>
            <a:srgbClr val="FFFFFF"/>
          </a:solidFill>
          <a:ln/>
        </p:spPr>
      </p:sp>
      <p:sp>
        <p:nvSpPr>
          <p:cNvPr id="258052" name="Rectangle 3"/>
          <p:cNvSpPr>
            <a:spLocks noChangeArrowheads="1"/>
          </p:cNvSpPr>
          <p:nvPr>
            <p:ph type="body" idx="1"/>
          </p:nvPr>
        </p:nvSpPr>
        <p:spPr>
          <a:solidFill>
            <a:srgbClr val="FFFFFF"/>
          </a:solidFill>
          <a:ln>
            <a:solidFill>
              <a:srgbClr val="000000"/>
            </a:solidFill>
            <a:miter lim="800000"/>
            <a:headEnd/>
            <a:tailEnd/>
          </a:ln>
        </p:spPr>
        <p:txBody>
          <a:bodyPr/>
          <a:lstStyle/>
          <a:p>
            <a:pPr marL="228600" indent="-228600"/>
            <a:r>
              <a:rPr lang="en-US" smtClean="0">
                <a:cs typeface="Arial" pitchFamily="34" charset="0"/>
              </a:rPr>
              <a:t>Countershock: direct current charge cause all cells of the heart to depolarize at the same time and interrupt cardiac rhythm which allows the SN to recover and control impulse</a:t>
            </a:r>
          </a:p>
          <a:p>
            <a:pPr marL="228600" indent="-228600"/>
            <a:endParaRPr lang="en-US" smtClean="0">
              <a:cs typeface="Arial" pitchFamily="34" charset="0"/>
            </a:endParaRPr>
          </a:p>
          <a:p>
            <a:pPr marL="228600" indent="-228600">
              <a:buFontTx/>
              <a:buAutoNum type="arabicPeriod"/>
            </a:pPr>
            <a:r>
              <a:rPr lang="en-US" smtClean="0">
                <a:cs typeface="Arial" pitchFamily="34" charset="0"/>
              </a:rPr>
              <a:t>Synchronize cardioversion: direct electrical current synchronized with the patient’s rhythm (with the patient’s QRS complex)</a:t>
            </a:r>
          </a:p>
          <a:p>
            <a:pPr marL="1600200" lvl="3" indent="-228600"/>
            <a:r>
              <a:rPr lang="en-US" smtClean="0">
                <a:cs typeface="Arial" pitchFamily="34" charset="0"/>
              </a:rPr>
              <a:t>-performed to treat Supra vent tach, A-Fib, A-flutter, and may be in tachycardia.</a:t>
            </a:r>
          </a:p>
          <a:p>
            <a:pPr marL="1600200" lvl="3" indent="-228600"/>
            <a:r>
              <a:rPr lang="en-US" smtClean="0">
                <a:cs typeface="Arial" pitchFamily="34" charset="0"/>
              </a:rPr>
              <a:t>-before cardioversion, obtain any necessary labs values, prepare resuscitation equipments, and emergency drugs.</a:t>
            </a:r>
          </a:p>
          <a:p>
            <a:pPr marL="1600200" lvl="3" indent="-228600"/>
            <a:r>
              <a:rPr lang="en-US" smtClean="0">
                <a:cs typeface="Arial" pitchFamily="34" charset="0"/>
              </a:rPr>
              <a:t>-during cardioversion: turn on cardioverser defibrillator and monitor,</a:t>
            </a:r>
          </a:p>
          <a:p>
            <a:pPr marL="1600200" lvl="3" indent="-228600">
              <a:buFontTx/>
              <a:buChar char="•"/>
            </a:pPr>
            <a:r>
              <a:rPr lang="en-US" smtClean="0">
                <a:cs typeface="Arial" pitchFamily="34" charset="0"/>
              </a:rPr>
              <a:t>	set defibrillator to synchronize.</a:t>
            </a:r>
          </a:p>
          <a:p>
            <a:pPr marL="1600200" lvl="3" indent="-228600">
              <a:buFontTx/>
              <a:buChar char="•"/>
            </a:pPr>
            <a:r>
              <a:rPr lang="en-US" smtClean="0">
                <a:cs typeface="Arial" pitchFamily="34" charset="0"/>
              </a:rPr>
              <a:t>	Place pads on client’s chest below right clavicle right to the sternum and in the midaxillary line on the left..</a:t>
            </a:r>
          </a:p>
          <a:p>
            <a:pPr marL="1600200" lvl="3" indent="-228600">
              <a:buFontTx/>
              <a:buChar char="•"/>
            </a:pPr>
            <a:r>
              <a:rPr lang="en-US" smtClean="0">
                <a:cs typeface="Arial" pitchFamily="34" charset="0"/>
              </a:rPr>
              <a:t>	Turn ECG strip for continuous printout during procedure.</a:t>
            </a:r>
          </a:p>
          <a:p>
            <a:pPr marL="1600200" lvl="3" indent="-228600">
              <a:buFontTx/>
              <a:buChar char="•"/>
            </a:pPr>
            <a:r>
              <a:rPr lang="en-US" smtClean="0">
                <a:cs typeface="Arial" pitchFamily="34" charset="0"/>
              </a:rPr>
              <a:t>	charge paddles to the prescribed energy</a:t>
            </a:r>
          </a:p>
          <a:p>
            <a:pPr marL="1600200" lvl="3" indent="-228600">
              <a:buFontTx/>
              <a:buChar char="•"/>
            </a:pPr>
            <a:r>
              <a:rPr lang="en-US" smtClean="0">
                <a:cs typeface="Arial" pitchFamily="34" charset="0"/>
              </a:rPr>
              <a:t>	apply pads firmly to the chest</a:t>
            </a:r>
          </a:p>
          <a:p>
            <a:pPr marL="1600200" lvl="3" indent="-228600">
              <a:buFontTx/>
              <a:buChar char="•"/>
            </a:pPr>
            <a:r>
              <a:rPr lang="en-US" smtClean="0">
                <a:cs typeface="Arial" pitchFamily="34" charset="0"/>
              </a:rPr>
              <a:t>Turn off Oxygen</a:t>
            </a:r>
          </a:p>
          <a:p>
            <a:pPr marL="1600200" lvl="3" indent="-228600">
              <a:buFontTx/>
              <a:buChar char="•"/>
            </a:pPr>
            <a:r>
              <a:rPr lang="en-US" smtClean="0">
                <a:cs typeface="Arial" pitchFamily="34" charset="0"/>
              </a:rPr>
              <a:t>Ensure no one is touching the patient or bed</a:t>
            </a:r>
          </a:p>
          <a:p>
            <a:pPr marL="1600200" lvl="3" indent="-228600">
              <a:buFontTx/>
              <a:buChar char="•"/>
            </a:pPr>
            <a:r>
              <a:rPr lang="en-US" smtClean="0">
                <a:cs typeface="Arial" pitchFamily="34" charset="0"/>
              </a:rPr>
              <a:t>Depress the buttons on the pads simultaneously</a:t>
            </a:r>
          </a:p>
          <a:p>
            <a:pPr marL="1600200" lvl="3" indent="-228600">
              <a:buFontTx/>
              <a:buChar char="•"/>
            </a:pPr>
            <a:r>
              <a:rPr lang="en-US" smtClean="0">
                <a:cs typeface="Arial" pitchFamily="34" charset="0"/>
              </a:rPr>
              <a:t>Assess client and ECG rhythm</a:t>
            </a:r>
          </a:p>
          <a:p>
            <a:pPr marL="1600200" lvl="3" indent="-228600">
              <a:buFontTx/>
              <a:buChar char="•"/>
            </a:pPr>
            <a:r>
              <a:rPr lang="en-US" smtClean="0">
                <a:cs typeface="Arial" pitchFamily="34" charset="0"/>
              </a:rPr>
              <a:t>Repeat procedure if necessary</a:t>
            </a:r>
          </a:p>
          <a:p>
            <a:pPr marL="1143000" lvl="2" indent="-228600">
              <a:buFontTx/>
              <a:buChar char="•"/>
            </a:pPr>
            <a:r>
              <a:rPr lang="en-US" smtClean="0">
                <a:cs typeface="Arial" pitchFamily="34" charset="0"/>
              </a:rPr>
              <a:t>RISKS: thromboembolism, RX with anticoagulants for 3 weeks before cardiversion is attempted</a:t>
            </a:r>
          </a:p>
          <a:p>
            <a:pPr marL="228600" indent="-228600">
              <a:buFontTx/>
              <a:buChar char="•"/>
            </a:pPr>
            <a:r>
              <a:rPr lang="en-US" smtClean="0">
                <a:cs typeface="Arial" pitchFamily="34" charset="0"/>
              </a:rPr>
              <a:t>Defibrillation: emergency treatment that delivers direct current charge without regard to the cardiac cycle. First identify the presence of lethal dysrhythmia (Pulsless, VT, VF, or asystol)</a:t>
            </a:r>
          </a:p>
          <a:p>
            <a:pPr marL="685800" lvl="1" indent="-228600">
              <a:buFontTx/>
              <a:buChar char="•"/>
            </a:pPr>
            <a:r>
              <a:rPr lang="en-US" smtClean="0">
                <a:cs typeface="Arial" pitchFamily="34" charset="0"/>
              </a:rPr>
              <a:t>Can be External on the chest or internal defibrillation by applying the paddles directly on the heart</a:t>
            </a:r>
          </a:p>
          <a:p>
            <a:pPr marL="685800" lvl="1" indent="-228600">
              <a:buFontTx/>
              <a:buChar char="•"/>
            </a:pPr>
            <a:endParaRPr lang="en-US" smtClean="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marL="228600" indent="-228600" eaLnBrk="1" hangingPunct="1">
              <a:buFontTx/>
              <a:buAutoNum type="arabicPeriod"/>
              <a:defRPr/>
            </a:pPr>
            <a:r>
              <a:rPr lang="en-US" dirty="0" smtClean="0"/>
              <a:t>Synchronize </a:t>
            </a:r>
            <a:r>
              <a:rPr lang="en-US" dirty="0" err="1" smtClean="0"/>
              <a:t>cardioversion</a:t>
            </a:r>
            <a:r>
              <a:rPr lang="en-US" dirty="0" smtClean="0"/>
              <a:t>: direct electrical current synchronized with the patient’s rhythm (with the patient’s QRS complex)</a:t>
            </a:r>
          </a:p>
          <a:p>
            <a:pPr marL="1600200" lvl="3" indent="-228600" eaLnBrk="1" hangingPunct="1">
              <a:defRPr/>
            </a:pPr>
            <a:r>
              <a:rPr lang="en-US" dirty="0" smtClean="0"/>
              <a:t>-performed to treat Supra vent </a:t>
            </a:r>
            <a:r>
              <a:rPr lang="en-US" dirty="0" err="1" smtClean="0"/>
              <a:t>tach</a:t>
            </a:r>
            <a:r>
              <a:rPr lang="en-US" dirty="0" smtClean="0"/>
              <a:t>, A-Fib, A-flutter, and may be in tachycardia.</a:t>
            </a:r>
          </a:p>
          <a:p>
            <a:pPr marL="1600200" lvl="3" indent="-228600" eaLnBrk="1" hangingPunct="1">
              <a:defRPr/>
            </a:pPr>
            <a:r>
              <a:rPr lang="en-US" dirty="0" smtClean="0"/>
              <a:t>-before </a:t>
            </a:r>
            <a:r>
              <a:rPr lang="en-US" dirty="0" err="1" smtClean="0"/>
              <a:t>cardioversion</a:t>
            </a:r>
            <a:r>
              <a:rPr lang="en-US" dirty="0" smtClean="0"/>
              <a:t>, obtain any necessary labs values, prepare resuscitation equipments, and emergency drugs.</a:t>
            </a:r>
          </a:p>
          <a:p>
            <a:pPr marL="1600200" lvl="3" indent="-228600" eaLnBrk="1" hangingPunct="1">
              <a:defRPr/>
            </a:pPr>
            <a:r>
              <a:rPr lang="en-US" dirty="0" smtClean="0"/>
              <a:t>-during </a:t>
            </a:r>
            <a:r>
              <a:rPr lang="en-US" dirty="0" err="1" smtClean="0"/>
              <a:t>cardioversion</a:t>
            </a:r>
            <a:r>
              <a:rPr lang="en-US" dirty="0" smtClean="0"/>
              <a:t>: turn on </a:t>
            </a:r>
            <a:r>
              <a:rPr lang="en-US" dirty="0" err="1" smtClean="0"/>
              <a:t>cardioverser</a:t>
            </a:r>
            <a:r>
              <a:rPr lang="en-US" dirty="0" smtClean="0"/>
              <a:t> defibrillator and monitor,</a:t>
            </a:r>
          </a:p>
          <a:p>
            <a:pPr marL="1600200" lvl="3" indent="-228600" eaLnBrk="1" hangingPunct="1">
              <a:buFontTx/>
              <a:buChar char="•"/>
              <a:defRPr/>
            </a:pPr>
            <a:r>
              <a:rPr lang="en-US" dirty="0" smtClean="0"/>
              <a:t>	set defibrillator to synchronize.</a:t>
            </a:r>
          </a:p>
          <a:p>
            <a:pPr marL="1600200" lvl="3" indent="-228600" eaLnBrk="1" hangingPunct="1">
              <a:buFontTx/>
              <a:buChar char="•"/>
              <a:defRPr/>
            </a:pPr>
            <a:r>
              <a:rPr lang="en-US" dirty="0" smtClean="0"/>
              <a:t>	Place pads on client’s chest below right clavicle right to the sternum and in the </a:t>
            </a:r>
            <a:r>
              <a:rPr lang="en-US" dirty="0" err="1" smtClean="0"/>
              <a:t>midaxillary</a:t>
            </a:r>
            <a:r>
              <a:rPr lang="en-US" dirty="0" smtClean="0"/>
              <a:t> line on the left..</a:t>
            </a:r>
          </a:p>
          <a:p>
            <a:pPr marL="1600200" lvl="3" indent="-228600" eaLnBrk="1" hangingPunct="1">
              <a:buFontTx/>
              <a:buChar char="•"/>
              <a:defRPr/>
            </a:pPr>
            <a:r>
              <a:rPr lang="en-US" dirty="0" smtClean="0"/>
              <a:t>	Turn ECG strip for continuous printout during procedure.</a:t>
            </a:r>
          </a:p>
          <a:p>
            <a:pPr marL="1600200" lvl="3" indent="-228600" eaLnBrk="1" hangingPunct="1">
              <a:buFontTx/>
              <a:buChar char="•"/>
              <a:defRPr/>
            </a:pPr>
            <a:r>
              <a:rPr lang="en-US" dirty="0" smtClean="0"/>
              <a:t>	charge paddles to the prescribed energy</a:t>
            </a:r>
          </a:p>
          <a:p>
            <a:pPr marL="1600200" lvl="3" indent="-228600" eaLnBrk="1" hangingPunct="1">
              <a:buFontTx/>
              <a:buChar char="•"/>
              <a:defRPr/>
            </a:pPr>
            <a:r>
              <a:rPr lang="en-US" dirty="0" smtClean="0"/>
              <a:t>	apply pads firmly to the chest</a:t>
            </a:r>
          </a:p>
          <a:p>
            <a:pPr marL="1600200" lvl="3" indent="-228600" eaLnBrk="1" hangingPunct="1">
              <a:buFontTx/>
              <a:buChar char="•"/>
              <a:defRPr/>
            </a:pPr>
            <a:r>
              <a:rPr lang="en-US" dirty="0" smtClean="0"/>
              <a:t>Turn off Oxygen</a:t>
            </a:r>
          </a:p>
          <a:p>
            <a:pPr marL="1600200" lvl="3" indent="-228600" eaLnBrk="1" hangingPunct="1">
              <a:buFontTx/>
              <a:buChar char="•"/>
              <a:defRPr/>
            </a:pPr>
            <a:r>
              <a:rPr lang="en-US" dirty="0" smtClean="0"/>
              <a:t>Ensure no one is touching the patient or bed</a:t>
            </a:r>
          </a:p>
          <a:p>
            <a:pPr marL="1600200" lvl="3" indent="-228600" eaLnBrk="1" hangingPunct="1">
              <a:buFontTx/>
              <a:buChar char="•"/>
              <a:defRPr/>
            </a:pPr>
            <a:r>
              <a:rPr lang="en-US" dirty="0" smtClean="0"/>
              <a:t>Depress the buttons on the pads simultaneously</a:t>
            </a:r>
          </a:p>
          <a:p>
            <a:pPr marL="1600200" lvl="3" indent="-228600" eaLnBrk="1" hangingPunct="1">
              <a:buFontTx/>
              <a:buChar char="•"/>
              <a:defRPr/>
            </a:pPr>
            <a:r>
              <a:rPr lang="en-US" dirty="0" smtClean="0"/>
              <a:t>Assess client and ECG rhythm</a:t>
            </a:r>
          </a:p>
          <a:p>
            <a:pPr marL="1600200" lvl="3" indent="-228600" eaLnBrk="1" hangingPunct="1">
              <a:buFontTx/>
              <a:buChar char="•"/>
              <a:defRPr/>
            </a:pPr>
            <a:r>
              <a:rPr lang="en-US" dirty="0" smtClean="0"/>
              <a:t>Repeat procedure if necessary</a:t>
            </a:r>
          </a:p>
          <a:p>
            <a:pPr marL="1143000" lvl="2" indent="-228600" eaLnBrk="1" hangingPunct="1">
              <a:buFontTx/>
              <a:buChar char="•"/>
              <a:defRPr/>
            </a:pPr>
            <a:r>
              <a:rPr lang="en-US" dirty="0" smtClean="0"/>
              <a:t>RISKS: </a:t>
            </a:r>
            <a:r>
              <a:rPr lang="en-US" dirty="0" err="1" smtClean="0"/>
              <a:t>thromboembolism</a:t>
            </a:r>
            <a:r>
              <a:rPr lang="en-US" dirty="0" smtClean="0"/>
              <a:t>, RX with anticoagulants for 3 weeks before </a:t>
            </a:r>
            <a:r>
              <a:rPr lang="en-US" dirty="0" err="1" smtClean="0"/>
              <a:t>cardiversion</a:t>
            </a:r>
            <a:r>
              <a:rPr lang="en-US" dirty="0" smtClean="0"/>
              <a:t> is attempted</a:t>
            </a:r>
          </a:p>
          <a:p>
            <a:pPr>
              <a:defRPr/>
            </a:pPr>
            <a:endParaRPr lang="en-US" dirty="0"/>
          </a:p>
        </p:txBody>
      </p:sp>
      <p:sp>
        <p:nvSpPr>
          <p:cNvPr id="259076" name="Slide Number Placeholder 3"/>
          <p:cNvSpPr>
            <a:spLocks noGrp="1"/>
          </p:cNvSpPr>
          <p:nvPr>
            <p:ph type="sldNum" sz="quarter" idx="5"/>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011F3DC8-49A3-4563-9E19-0ED3C0B8DE27}" type="slidenum">
              <a:rPr lang="ar-SA" smtClean="0">
                <a:latin typeface="Times New Roman" pitchFamily="18" charset="0"/>
              </a:rPr>
              <a:pPr eaLnBrk="1" hangingPunct="1"/>
              <a:t>200</a:t>
            </a:fld>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p:spPr>
        <p:txBody>
          <a:bodyPr/>
          <a:lstStyle/>
          <a:p>
            <a:r>
              <a:rPr lang="en-US" smtClean="0">
                <a:cs typeface="Arial" pitchFamily="34" charset="0"/>
              </a:rPr>
              <a:t>Sedate the patient and maintain an adequate airway</a:t>
            </a:r>
          </a:p>
          <a:p>
            <a:r>
              <a:rPr lang="en-US" smtClean="0">
                <a:cs typeface="Arial" pitchFamily="34" charset="0"/>
              </a:rPr>
              <a:t>Remove paddles (Place pads on client’s chest below right clavicle right to the sternum and in the midaxillary line on the left..)</a:t>
            </a:r>
          </a:p>
          <a:p>
            <a:r>
              <a:rPr lang="en-US" smtClean="0">
                <a:cs typeface="Arial" pitchFamily="34" charset="0"/>
              </a:rPr>
              <a:t>charge paddles to the prescribed energy</a:t>
            </a:r>
          </a:p>
          <a:p>
            <a:r>
              <a:rPr lang="en-US" smtClean="0">
                <a:cs typeface="Arial" pitchFamily="34" charset="0"/>
              </a:rPr>
              <a:t>apply pads firmly to the chest (25 pounds of firm pressure on the paddles)</a:t>
            </a:r>
          </a:p>
          <a:p>
            <a:r>
              <a:rPr lang="en-US" smtClean="0">
                <a:cs typeface="Arial" pitchFamily="34" charset="0"/>
              </a:rPr>
              <a:t>Call out “clear”</a:t>
            </a:r>
          </a:p>
          <a:p>
            <a:r>
              <a:rPr lang="en-US" smtClean="0">
                <a:cs typeface="Arial" pitchFamily="34" charset="0"/>
              </a:rPr>
              <a:t>Assess the patient’s rhythm, airway, and VS</a:t>
            </a:r>
          </a:p>
          <a:p>
            <a:r>
              <a:rPr lang="en-US" smtClean="0">
                <a:cs typeface="Arial" pitchFamily="34" charset="0"/>
              </a:rPr>
              <a:t>Subsequent shocks may need to be delivered</a:t>
            </a:r>
          </a:p>
          <a:p>
            <a:r>
              <a:rPr lang="en-US" smtClean="0">
                <a:cs typeface="Arial" pitchFamily="34" charset="0"/>
              </a:rPr>
              <a:t>If patient’s rhythm deteriorate to VF, turn off the synchronizer and immediately defibrillate the patient, starting with 200J and increasing to 360 J as needed</a:t>
            </a:r>
          </a:p>
          <a:p>
            <a:endParaRPr lang="en-US" smtClean="0">
              <a:cs typeface="Arial" pitchFamily="34" charset="0"/>
            </a:endParaRPr>
          </a:p>
        </p:txBody>
      </p:sp>
      <p:sp>
        <p:nvSpPr>
          <p:cNvPr id="260100" name="Slide Number Placeholder 3"/>
          <p:cNvSpPr>
            <a:spLocks noGrp="1"/>
          </p:cNvSpPr>
          <p:nvPr>
            <p:ph type="sldNum" sz="quarter" idx="5"/>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B1D11D22-2770-4D00-98DB-D45BF3F04C19}" type="slidenum">
              <a:rPr lang="ar-SA" smtClean="0">
                <a:latin typeface="Times New Roman" pitchFamily="18" charset="0"/>
              </a:rPr>
              <a:pPr eaLnBrk="1" hangingPunct="1"/>
              <a:t>201</a:t>
            </a:fld>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p:spPr>
        <p:txBody>
          <a:bodyPr/>
          <a:lstStyle/>
          <a:p>
            <a:r>
              <a:rPr lang="en-US" smtClean="0">
                <a:cs typeface="Arial" pitchFamily="34" charset="0"/>
              </a:rPr>
              <a:t>Antidysrhythmic agent may need to be initiated to maintain sinus rhythm</a:t>
            </a:r>
          </a:p>
          <a:p>
            <a:pPr marL="0" lvl="2"/>
            <a:r>
              <a:rPr lang="en-US" smtClean="0">
                <a:cs typeface="Arial" pitchFamily="34" charset="0"/>
              </a:rPr>
              <a:t>RISKS: thromboembolism, RX with anticoagulants for 3 weeks before cardiversion is attempted</a:t>
            </a:r>
          </a:p>
          <a:p>
            <a:endParaRPr lang="en-US" smtClean="0">
              <a:cs typeface="Arial" pitchFamily="34" charset="0"/>
            </a:endParaRPr>
          </a:p>
          <a:p>
            <a:endParaRPr lang="en-US" smtClean="0">
              <a:cs typeface="Arial" pitchFamily="34" charset="0"/>
            </a:endParaRPr>
          </a:p>
        </p:txBody>
      </p:sp>
      <p:sp>
        <p:nvSpPr>
          <p:cNvPr id="261124" name="Slide Number Placeholder 3"/>
          <p:cNvSpPr>
            <a:spLocks noGrp="1"/>
          </p:cNvSpPr>
          <p:nvPr>
            <p:ph type="sldNum" sz="quarter" idx="5"/>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F955F64F-48E0-4378-B451-046B7DDA4ED7}" type="slidenum">
              <a:rPr lang="ar-SA" smtClean="0">
                <a:latin typeface="Times New Roman" pitchFamily="18" charset="0"/>
              </a:rPr>
              <a:pPr eaLnBrk="1" hangingPunct="1"/>
              <a:t>202</a:t>
            </a:fld>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793EDF41-5AB5-44E3-A60C-37CFF542E91B}" type="slidenum">
              <a:rPr lang="ar-SA" smtClean="0">
                <a:latin typeface="Times New Roman" pitchFamily="18" charset="0"/>
              </a:rPr>
              <a:pPr eaLnBrk="1" hangingPunct="1"/>
              <a:t>211</a:t>
            </a:fld>
            <a:endParaRPr lang="en-US" smtClean="0">
              <a:latin typeface="Times New Roman" pitchFamily="18" charset="0"/>
            </a:endParaRPr>
          </a:p>
        </p:txBody>
      </p:sp>
      <p:sp>
        <p:nvSpPr>
          <p:cNvPr id="262147" name="Rectangle 2"/>
          <p:cNvSpPr>
            <a:spLocks noChangeArrowheads="1" noTextEdit="1"/>
          </p:cNvSpPr>
          <p:nvPr>
            <p:ph type="sldImg"/>
          </p:nvPr>
        </p:nvSpPr>
        <p:spPr>
          <a:solidFill>
            <a:srgbClr val="FFFFFF"/>
          </a:solidFill>
          <a:ln/>
        </p:spPr>
      </p:sp>
      <p:sp>
        <p:nvSpPr>
          <p:cNvPr id="262148" name="Rectangle 3"/>
          <p:cNvSpPr>
            <a:spLocks noChangeArrowheads="1"/>
          </p:cNvSpPr>
          <p:nvPr>
            <p:ph type="body" idx="1"/>
          </p:nvPr>
        </p:nvSpPr>
        <p:spPr>
          <a:solidFill>
            <a:srgbClr val="FFFFFF"/>
          </a:solidFill>
          <a:ln>
            <a:solidFill>
              <a:srgbClr val="000000"/>
            </a:solidFill>
            <a:miter lim="800000"/>
            <a:headEnd/>
            <a:tailEnd/>
          </a:ln>
        </p:spPr>
        <p:txBody>
          <a:bodyPr/>
          <a:lstStyle/>
          <a:p>
            <a:pPr>
              <a:buFontTx/>
              <a:buChar char="•"/>
            </a:pPr>
            <a:r>
              <a:rPr lang="en-US" smtClean="0">
                <a:cs typeface="Arial" pitchFamily="34" charset="0"/>
              </a:rPr>
              <a:t>Pacemaker: a pulse generator used to provide electrical impulse to the heart when the heart fails to generate or conduct its own impulse.</a:t>
            </a:r>
          </a:p>
          <a:p>
            <a:r>
              <a:rPr lang="en-US" smtClean="0">
                <a:cs typeface="Arial" pitchFamily="34" charset="0"/>
              </a:rPr>
              <a:t>	-pacemaker is connected to an electrode/s pases intraveniously to the heart or sutured to the epicardium</a:t>
            </a:r>
          </a:p>
          <a:p>
            <a:r>
              <a:rPr lang="en-US" smtClean="0">
                <a:cs typeface="Arial" pitchFamily="34" charset="0"/>
              </a:rPr>
              <a:t>	-the electrode/s sense the electrical activity of the heart and provide a stimuli when necessary (PACING)</a:t>
            </a:r>
          </a:p>
          <a:p>
            <a:pPr>
              <a:buFontTx/>
              <a:buChar char="•"/>
            </a:pPr>
            <a:r>
              <a:rPr lang="en-US" smtClean="0">
                <a:cs typeface="Arial" pitchFamily="34" charset="0"/>
              </a:rPr>
              <a:t>Indication: treatment of bradydysrhythmias and tachydysrhythmias, temporary conduction problems after surgery, or long term treatment for AV-Block</a:t>
            </a:r>
          </a:p>
          <a:p>
            <a:pPr>
              <a:buFontTx/>
              <a:buChar char="•"/>
            </a:pPr>
            <a:r>
              <a:rPr lang="en-US" smtClean="0">
                <a:cs typeface="Arial" pitchFamily="34" charset="0"/>
              </a:rPr>
              <a:t>Temporary pacemakers accomplished by attaching an external pacemaker box to an electrode threaded intravenously into right ventricle or placing pads on chest wall for emergency pacing.</a:t>
            </a:r>
          </a:p>
          <a:p>
            <a:pPr>
              <a:buFontTx/>
              <a:buChar char="•"/>
            </a:pPr>
            <a:r>
              <a:rPr lang="en-US" smtClean="0">
                <a:cs typeface="Arial" pitchFamily="34" charset="0"/>
              </a:rPr>
              <a:t>Permanent Pacemaker: electrods may be attached directly onto heart (epicardial) or passed transvenously into the heart (endocardial)</a:t>
            </a:r>
          </a:p>
          <a:p>
            <a:pPr>
              <a:buFontTx/>
              <a:buChar char="•"/>
            </a:pPr>
            <a:r>
              <a:rPr lang="en-US" smtClean="0">
                <a:cs typeface="Arial" pitchFamily="34" charset="0"/>
              </a:rPr>
              <a:t>Epicardial pacing require exposing the heart and placing the pulse generator in a subcutanous pocket in the subclavian space or abdominal wall</a:t>
            </a:r>
          </a:p>
          <a:p>
            <a:pPr>
              <a:buFontTx/>
              <a:buChar char="•"/>
            </a:pPr>
            <a:r>
              <a:rPr lang="en-US" smtClean="0">
                <a:cs typeface="Arial" pitchFamily="34" charset="0"/>
              </a:rPr>
              <a:t>Transvenous (endocardial) pacemaker requires only local anesthesia and the leads placed in the right heart via cephalic, subclavian, or jugular vein. And the generator placed in a subclavicle space</a:t>
            </a:r>
          </a:p>
          <a:p>
            <a:pPr>
              <a:buFontTx/>
              <a:buChar char="•"/>
            </a:pPr>
            <a:r>
              <a:rPr lang="en-US" smtClean="0">
                <a:cs typeface="Arial" pitchFamily="34" charset="0"/>
              </a:rPr>
              <a:t>Sensing: ability of Pacemaker to detect heart own beats. If the paceemaker sense the heart beats within the programmed limits, NO electrical stimuli provided</a:t>
            </a:r>
          </a:p>
          <a:p>
            <a:pPr>
              <a:buFontTx/>
              <a:buChar char="•"/>
            </a:pPr>
            <a:r>
              <a:rPr lang="en-US" smtClean="0">
                <a:cs typeface="Arial" pitchFamily="34" charset="0"/>
              </a:rPr>
              <a:t>Pacing: Ability to initiate electrical impulse to stimulate the heart to contract. It occurs when the hearts rate falls below the pacemaker’s programmed rate.</a:t>
            </a:r>
          </a:p>
          <a:p>
            <a:endParaRPr lang="en-US"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71D8E9F9-8EDE-459B-B205-87AA767EEE80}" type="slidenum">
              <a:rPr lang="en-US" smtClean="0">
                <a:latin typeface="Times New Roman" pitchFamily="18" charset="0"/>
              </a:rPr>
              <a:pPr eaLnBrk="1" hangingPunct="1"/>
              <a:t>4</a:t>
            </a:fld>
            <a:endParaRPr lang="en-US" smtClean="0">
              <a:latin typeface="Times New Roman" pitchFamily="18" charset="0"/>
            </a:endParaRPr>
          </a:p>
        </p:txBody>
      </p:sp>
      <p:sp>
        <p:nvSpPr>
          <p:cNvPr id="244739" name="Rectangle 2"/>
          <p:cNvSpPr>
            <a:spLocks noChangeArrowheads="1" noTextEdit="1"/>
          </p:cNvSpPr>
          <p:nvPr>
            <p:ph type="sldImg"/>
          </p:nvPr>
        </p:nvSpPr>
        <p:spPr>
          <a:ln/>
        </p:spPr>
      </p:sp>
      <p:sp>
        <p:nvSpPr>
          <p:cNvPr id="244740" name="Rectangle 3"/>
          <p:cNvSpPr>
            <a:spLocks noGrp="1" noChangeArrowheads="1"/>
          </p:cNvSpPr>
          <p:nvPr>
            <p:ph type="body" idx="1"/>
          </p:nvPr>
        </p:nvSpPr>
        <p:spPr>
          <a:noFill/>
        </p:spPr>
        <p:txBody>
          <a:bodyPr/>
          <a:lstStyle/>
          <a:p>
            <a:pPr eaLnBrk="1" hangingPunct="1"/>
            <a:r>
              <a:rPr lang="en-US" sz="2000" smtClean="0">
                <a:cs typeface="Arial" pitchFamily="34" charset="0"/>
              </a:rPr>
              <a:t>AV junction slows impulses – important if atria become irritable – AV junction screens impulses (fail-safe mechanism)</a:t>
            </a:r>
          </a:p>
          <a:p>
            <a:pPr eaLnBrk="1" hangingPunct="1"/>
            <a:r>
              <a:rPr lang="en-US" sz="2000" smtClean="0">
                <a:cs typeface="Arial" pitchFamily="34" charset="0"/>
              </a:rPr>
              <a:t>Fastest inherent rate will be pacemaker &amp; override all other stimuli – determines what paces the heart</a:t>
            </a:r>
          </a:p>
          <a:p>
            <a:pPr eaLnBrk="1" hangingPunct="1"/>
            <a:r>
              <a:rPr lang="en-US" sz="2000" smtClean="0">
                <a:cs typeface="Arial" pitchFamily="34" charset="0"/>
              </a:rPr>
              <a:t>    Normally – SA node</a:t>
            </a:r>
          </a:p>
          <a:p>
            <a:pPr eaLnBrk="1" hangingPunct="1"/>
            <a:r>
              <a:rPr lang="en-US" sz="2000" smtClean="0">
                <a:cs typeface="Arial" pitchFamily="34" charset="0"/>
              </a:rPr>
              <a:t>Other sites can become irritable &amp; begin to discharge impulses &amp; override SA node</a:t>
            </a:r>
          </a:p>
          <a:p>
            <a:pPr eaLnBrk="1" hangingPunct="1"/>
            <a:endParaRPr lang="en-US" sz="2000" smtClean="0">
              <a:cs typeface="Arial" pitchFamily="34" charset="0"/>
            </a:endParaRPr>
          </a:p>
          <a:p>
            <a:pPr eaLnBrk="1" hangingPunct="1"/>
            <a:r>
              <a:rPr lang="en-US" sz="2000" smtClean="0">
                <a:cs typeface="Arial" pitchFamily="34" charset="0"/>
              </a:rPr>
              <a:t>Escape – if SA node drops below its inherent rate, the site with next highest inherent rate takes over (AV node).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166316ED-0EB4-4764-A2A4-17DE4ABD0E28}" type="slidenum">
              <a:rPr lang="ar-SA" smtClean="0">
                <a:latin typeface="Times New Roman" pitchFamily="18" charset="0"/>
              </a:rPr>
              <a:pPr eaLnBrk="1" hangingPunct="1"/>
              <a:t>231</a:t>
            </a:fld>
            <a:endParaRPr lang="en-US" smtClean="0">
              <a:latin typeface="Times New Roman" pitchFamily="18" charset="0"/>
            </a:endParaRPr>
          </a:p>
        </p:txBody>
      </p:sp>
      <p:sp>
        <p:nvSpPr>
          <p:cNvPr id="263171" name="Rectangle 2"/>
          <p:cNvSpPr>
            <a:spLocks noChangeArrowheads="1" noTextEdit="1"/>
          </p:cNvSpPr>
          <p:nvPr>
            <p:ph type="sldImg"/>
          </p:nvPr>
        </p:nvSpPr>
        <p:spPr>
          <a:solidFill>
            <a:srgbClr val="FFFFFF"/>
          </a:solidFill>
          <a:ln/>
        </p:spPr>
      </p:sp>
      <p:sp>
        <p:nvSpPr>
          <p:cNvPr id="263172" name="Rectangle 3"/>
          <p:cNvSpPr>
            <a:spLocks noChangeArrowheads="1"/>
          </p:cNvSpPr>
          <p:nvPr>
            <p:ph type="body" idx="1"/>
          </p:nvPr>
        </p:nvSpPr>
        <p:spPr>
          <a:solidFill>
            <a:srgbClr val="FFFFFF"/>
          </a:solidFill>
          <a:ln>
            <a:solidFill>
              <a:srgbClr val="000000"/>
            </a:solidFill>
            <a:miter lim="800000"/>
            <a:headEnd/>
            <a:tailEnd/>
          </a:ln>
        </p:spPr>
        <p:txBody>
          <a:bodyPr/>
          <a:lstStyle/>
          <a:p>
            <a:pPr>
              <a:buFontTx/>
              <a:buChar char="•"/>
            </a:pPr>
            <a:r>
              <a:rPr lang="en-US" smtClean="0">
                <a:cs typeface="Arial" pitchFamily="34" charset="0"/>
              </a:rPr>
              <a:t>Ablation</a:t>
            </a:r>
          </a:p>
          <a:p>
            <a:pPr>
              <a:buFontTx/>
              <a:buChar char="•"/>
            </a:pPr>
            <a:r>
              <a:rPr lang="en-US" smtClean="0">
                <a:cs typeface="Arial" pitchFamily="34" charset="0"/>
              </a:rPr>
              <a:t>AICD: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C2E15745-C003-40AB-96AB-28AD6657314E}" type="slidenum">
              <a:rPr lang="en-US" smtClean="0">
                <a:latin typeface="Times New Roman" pitchFamily="18" charset="0"/>
              </a:rPr>
              <a:pPr eaLnBrk="1" hangingPunct="1"/>
              <a:t>6</a:t>
            </a:fld>
            <a:endParaRPr lang="en-US" smtClean="0">
              <a:latin typeface="Times New Roman" pitchFamily="18" charset="0"/>
            </a:endParaRPr>
          </a:p>
        </p:txBody>
      </p:sp>
      <p:sp>
        <p:nvSpPr>
          <p:cNvPr id="245763" name="Rectangle 2"/>
          <p:cNvSpPr>
            <a:spLocks noChangeArrowheads="1" noTextEdit="1"/>
          </p:cNvSpPr>
          <p:nvPr>
            <p:ph type="sldImg"/>
          </p:nvPr>
        </p:nvSpPr>
        <p:spPr>
          <a:solidFill>
            <a:srgbClr val="FFFFFF"/>
          </a:solidFill>
          <a:ln/>
        </p:spPr>
      </p:sp>
      <p:sp>
        <p:nvSpPr>
          <p:cNvPr id="24576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z="2000" smtClean="0">
                <a:cs typeface="Arial" pitchFamily="34" charset="0"/>
              </a:rPr>
              <a:t>AV junction slows impulses – important if atria become irritable – AV junction screens impulses (fail-safe mechanism)</a:t>
            </a:r>
          </a:p>
          <a:p>
            <a:pPr eaLnBrk="1" hangingPunct="1"/>
            <a:r>
              <a:rPr lang="en-US" sz="2000" smtClean="0">
                <a:cs typeface="Arial" pitchFamily="34" charset="0"/>
              </a:rPr>
              <a:t>Fastest inherent rate will be pacemaker &amp; override all other stimuli – determines what paces the heart</a:t>
            </a:r>
          </a:p>
          <a:p>
            <a:pPr eaLnBrk="1" hangingPunct="1"/>
            <a:r>
              <a:rPr lang="en-US" sz="2000" smtClean="0">
                <a:cs typeface="Arial" pitchFamily="34" charset="0"/>
              </a:rPr>
              <a:t>    Normally – SA node</a:t>
            </a:r>
          </a:p>
          <a:p>
            <a:pPr eaLnBrk="1" hangingPunct="1"/>
            <a:r>
              <a:rPr lang="en-US" sz="2000" smtClean="0">
                <a:cs typeface="Arial" pitchFamily="34" charset="0"/>
              </a:rPr>
              <a:t>Other sites can become irritable &amp; begin to discharge impulses &amp; override SA node</a:t>
            </a:r>
          </a:p>
          <a:p>
            <a:pPr eaLnBrk="1" hangingPunct="1"/>
            <a:endParaRPr lang="en-US" sz="2000" smtClean="0">
              <a:cs typeface="Arial" pitchFamily="34" charset="0"/>
            </a:endParaRPr>
          </a:p>
          <a:p>
            <a:pPr eaLnBrk="1" hangingPunct="1"/>
            <a:r>
              <a:rPr lang="en-US" sz="2000" smtClean="0">
                <a:cs typeface="Arial" pitchFamily="34" charset="0"/>
              </a:rPr>
              <a:t>Escape – if SA node drops below its inherent rate, the site with next highest inherent rate takes over (AV node).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F62FA83D-FC01-4117-872E-9BE15AFB90C9}" type="slidenum">
              <a:rPr lang="en-US" smtClean="0">
                <a:latin typeface="Times New Roman" pitchFamily="18" charset="0"/>
              </a:rPr>
              <a:pPr eaLnBrk="1" hangingPunct="1"/>
              <a:t>26</a:t>
            </a:fld>
            <a:endParaRPr lang="en-US" smtClean="0">
              <a:latin typeface="Times New Roman" pitchFamily="18" charset="0"/>
            </a:endParaRPr>
          </a:p>
        </p:txBody>
      </p:sp>
      <p:sp>
        <p:nvSpPr>
          <p:cNvPr id="246787" name="Rectangle 2"/>
          <p:cNvSpPr>
            <a:spLocks noChangeArrowheads="1" noTextEdit="1"/>
          </p:cNvSpPr>
          <p:nvPr>
            <p:ph type="sldImg"/>
          </p:nvPr>
        </p:nvSpPr>
        <p:spPr>
          <a:solidFill>
            <a:srgbClr val="FFFFFF"/>
          </a:solidFill>
          <a:ln/>
        </p:spPr>
      </p:sp>
      <p:sp>
        <p:nvSpPr>
          <p:cNvPr id="24678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cs typeface="Arial" pitchFamily="34" charset="0"/>
              </a:rPr>
              <a:t>QT interval varies with age, sex and heart rate</a:t>
            </a:r>
          </a:p>
          <a:p>
            <a:pPr eaLnBrk="1" hangingPunct="1"/>
            <a:r>
              <a:rPr lang="en-US" smtClean="0">
                <a:cs typeface="Arial" pitchFamily="34" charset="0"/>
              </a:rPr>
              <a:t>U-wave is small wave that sometimes follows the T wave.  It may indicate hypovolemia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BBE9AACC-05DD-49A2-84DE-F61F31E91D15}" type="slidenum">
              <a:rPr lang="en-US" smtClean="0">
                <a:latin typeface="Times New Roman" pitchFamily="18" charset="0"/>
              </a:rPr>
              <a:pPr eaLnBrk="1" hangingPunct="1"/>
              <a:t>27</a:t>
            </a:fld>
            <a:endParaRPr lang="en-US" smtClean="0">
              <a:latin typeface="Times New Roman" pitchFamily="18" charset="0"/>
            </a:endParaRPr>
          </a:p>
        </p:txBody>
      </p:sp>
      <p:sp>
        <p:nvSpPr>
          <p:cNvPr id="247811" name="Rectangle 2"/>
          <p:cNvSpPr>
            <a:spLocks noChangeArrowheads="1" noTextEdit="1"/>
          </p:cNvSpPr>
          <p:nvPr>
            <p:ph type="sldImg"/>
          </p:nvPr>
        </p:nvSpPr>
        <p:spPr>
          <a:ln/>
        </p:spPr>
      </p:sp>
      <p:sp>
        <p:nvSpPr>
          <p:cNvPr id="247812" name="Rectangle 3"/>
          <p:cNvSpPr>
            <a:spLocks noGrp="1" noChangeArrowheads="1"/>
          </p:cNvSpPr>
          <p:nvPr>
            <p:ph type="body" idx="1"/>
          </p:nvPr>
        </p:nvSpPr>
        <p:spPr>
          <a:noFill/>
        </p:spPr>
        <p:txBody>
          <a:bodyPr/>
          <a:lstStyle/>
          <a:p>
            <a:pPr eaLnBrk="1" hangingPunct="1"/>
            <a:r>
              <a:rPr lang="en-US" smtClean="0">
                <a:cs typeface="Arial" pitchFamily="34" charset="0"/>
              </a:rPr>
              <a:t>P = SA node, NSR – normal sinus rhythm; &lt;.12 sec</a:t>
            </a:r>
          </a:p>
          <a:p>
            <a:pPr eaLnBrk="1" hangingPunct="1"/>
            <a:r>
              <a:rPr lang="en-US" smtClean="0">
                <a:cs typeface="Arial" pitchFamily="34" charset="0"/>
              </a:rPr>
              <a:t>Slight pause between the P wave and the QRS complex occurs at the atrioventricular node and gives the ventricles time to fill with blood before they contract</a:t>
            </a:r>
          </a:p>
          <a:p>
            <a:pPr eaLnBrk="1" hangingPunct="1"/>
            <a:r>
              <a:rPr lang="en-US" smtClean="0">
                <a:cs typeface="Arial" pitchFamily="34" charset="0"/>
              </a:rPr>
              <a:t>Problems with SA node or atria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B355EB22-BB32-49A6-8A79-66CC93BD014C}" type="slidenum">
              <a:rPr lang="en-US" smtClean="0">
                <a:latin typeface="Times New Roman" pitchFamily="18" charset="0"/>
              </a:rPr>
              <a:pPr eaLnBrk="1" hangingPunct="1"/>
              <a:t>29</a:t>
            </a:fld>
            <a:endParaRPr lang="en-US" smtClean="0">
              <a:latin typeface="Times New Roman" pitchFamily="18" charset="0"/>
            </a:endParaRPr>
          </a:p>
        </p:txBody>
      </p:sp>
      <p:sp>
        <p:nvSpPr>
          <p:cNvPr id="248835" name="Rectangle 2"/>
          <p:cNvSpPr>
            <a:spLocks noChangeArrowheads="1" noTextEdit="1"/>
          </p:cNvSpPr>
          <p:nvPr>
            <p:ph type="sldImg"/>
          </p:nvPr>
        </p:nvSpPr>
        <p:spPr>
          <a:ln/>
        </p:spPr>
      </p:sp>
      <p:sp>
        <p:nvSpPr>
          <p:cNvPr id="248836" name="Rectangle 3"/>
          <p:cNvSpPr>
            <a:spLocks noGrp="1" noChangeArrowheads="1"/>
          </p:cNvSpPr>
          <p:nvPr>
            <p:ph type="body" idx="1"/>
          </p:nvPr>
        </p:nvSpPr>
        <p:spPr>
          <a:noFill/>
        </p:spPr>
        <p:txBody>
          <a:bodyPr/>
          <a:lstStyle/>
          <a:p>
            <a:pPr eaLnBrk="1" hangingPunct="1"/>
            <a:r>
              <a:rPr lang="en-US" sz="1600" smtClean="0">
                <a:cs typeface="Arial" pitchFamily="34" charset="0"/>
              </a:rPr>
              <a:t>Represents atrial contraction &amp; ventricular filling; .12-.20</a:t>
            </a:r>
          </a:p>
          <a:p>
            <a:pPr eaLnBrk="1" hangingPunct="1"/>
            <a:r>
              <a:rPr lang="en-US" sz="1600" smtClean="0">
                <a:cs typeface="Arial" pitchFamily="34" charset="0"/>
              </a:rPr>
              <a:t>An activity that causes both atria to contract and send blood to the ventricles</a:t>
            </a:r>
            <a:endParaRPr lang="en-US" sz="2400" smtClean="0">
              <a:cs typeface="Arial" pitchFamily="34" charset="0"/>
            </a:endParaRPr>
          </a:p>
          <a:p>
            <a:pPr eaLnBrk="1" hangingPunct="1"/>
            <a:r>
              <a:rPr lang="en-US" sz="2400" smtClean="0">
                <a:cs typeface="Arial" pitchFamily="34" charset="0"/>
              </a:rPr>
              <a:t>PR interval - .12 - .2 (3 – 5 small blocks)</a:t>
            </a:r>
          </a:p>
          <a:p>
            <a:pPr eaLnBrk="1" hangingPunct="1"/>
            <a:r>
              <a:rPr lang="en-US" sz="2400" smtClean="0">
                <a:cs typeface="Arial" pitchFamily="34" charset="0"/>
              </a:rPr>
              <a:t>PR interval – begins 1</a:t>
            </a:r>
            <a:r>
              <a:rPr lang="en-US" sz="2400" baseline="30000" smtClean="0">
                <a:cs typeface="Arial" pitchFamily="34" charset="0"/>
              </a:rPr>
              <a:t>st</a:t>
            </a:r>
            <a:r>
              <a:rPr lang="en-US" sz="2400" smtClean="0">
                <a:cs typeface="Arial" pitchFamily="34" charset="0"/>
              </a:rPr>
              <a:t> sign of P wave &amp; ends with 1</a:t>
            </a:r>
            <a:r>
              <a:rPr lang="en-US" sz="2400" baseline="30000" smtClean="0">
                <a:cs typeface="Arial" pitchFamily="34" charset="0"/>
              </a:rPr>
              <a:t>st</a:t>
            </a:r>
            <a:r>
              <a:rPr lang="en-US" sz="2400" smtClean="0">
                <a:cs typeface="Arial" pitchFamily="34" charset="0"/>
              </a:rPr>
              <a:t> deflection of next wave (QRS)</a:t>
            </a:r>
          </a:p>
          <a:p>
            <a:pPr eaLnBrk="1" hangingPunct="1"/>
            <a:r>
              <a:rPr lang="en-US" sz="2400" smtClean="0">
                <a:cs typeface="Arial" pitchFamily="34" charset="0"/>
              </a:rPr>
              <a:t>Tissues of AV junction do not conduct impulses as fast as other cardiac electrical tissues.   Therefore depolarization takes longer here.  Allows time for atrial contraction &amp; complete filling of ventricles.</a:t>
            </a:r>
            <a:endParaRPr lang="en-US" smtClean="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C195D001-13FE-4EDE-86EE-2E774C2DF316}" type="slidenum">
              <a:rPr lang="en-US" smtClean="0">
                <a:latin typeface="Times New Roman" pitchFamily="18" charset="0"/>
              </a:rPr>
              <a:pPr eaLnBrk="1" hangingPunct="1"/>
              <a:t>32</a:t>
            </a:fld>
            <a:endParaRPr lang="en-US" smtClean="0">
              <a:latin typeface="Times New Roman" pitchFamily="18" charset="0"/>
            </a:endParaRPr>
          </a:p>
        </p:txBody>
      </p:sp>
      <p:sp>
        <p:nvSpPr>
          <p:cNvPr id="249859" name="Rectangle 2"/>
          <p:cNvSpPr>
            <a:spLocks noChangeArrowheads="1" noTextEdit="1"/>
          </p:cNvSpPr>
          <p:nvPr>
            <p:ph type="sldImg"/>
          </p:nvPr>
        </p:nvSpPr>
        <p:spPr>
          <a:ln/>
        </p:spPr>
      </p:sp>
      <p:sp>
        <p:nvSpPr>
          <p:cNvPr id="249860" name="Rectangle 3"/>
          <p:cNvSpPr>
            <a:spLocks noGrp="1" noChangeArrowheads="1"/>
          </p:cNvSpPr>
          <p:nvPr>
            <p:ph type="body" idx="1"/>
          </p:nvPr>
        </p:nvSpPr>
        <p:spPr>
          <a:noFill/>
        </p:spPr>
        <p:txBody>
          <a:bodyPr/>
          <a:lstStyle/>
          <a:p>
            <a:pPr eaLnBrk="1" hangingPunct="1"/>
            <a:r>
              <a:rPr lang="en-US" sz="1600" u="sng" smtClean="0">
                <a:cs typeface="Arial" pitchFamily="34" charset="0"/>
              </a:rPr>
              <a:t>QRS </a:t>
            </a:r>
            <a:r>
              <a:rPr lang="en-US" sz="1600" smtClean="0">
                <a:cs typeface="Arial" pitchFamily="34" charset="0"/>
              </a:rPr>
              <a:t>– .04-.10; Represents ventricular depolarization) An electrical activity that causes both ventricles to contract and send blood out into the body</a:t>
            </a:r>
            <a:endParaRPr lang="en-US" sz="2400" smtClean="0">
              <a:cs typeface="Arial" pitchFamily="34" charset="0"/>
            </a:endParaRPr>
          </a:p>
          <a:p>
            <a:pPr eaLnBrk="1" hangingPunct="1"/>
            <a:r>
              <a:rPr lang="en-US" sz="2400" smtClean="0">
                <a:cs typeface="Arial" pitchFamily="34" charset="0"/>
              </a:rPr>
              <a:t>&lt; .12 (3 small blocks)</a:t>
            </a:r>
          </a:p>
          <a:p>
            <a:pPr eaLnBrk="1" hangingPunct="1"/>
            <a:r>
              <a:rPr lang="en-US" sz="2400" smtClean="0">
                <a:cs typeface="Arial" pitchFamily="34" charset="0"/>
              </a:rPr>
              <a:t>Q = 1</a:t>
            </a:r>
            <a:r>
              <a:rPr lang="en-US" sz="2400" baseline="30000" smtClean="0">
                <a:cs typeface="Arial" pitchFamily="34" charset="0"/>
              </a:rPr>
              <a:t>st</a:t>
            </a:r>
            <a:r>
              <a:rPr lang="en-US" sz="2400" smtClean="0">
                <a:cs typeface="Arial" pitchFamily="34" charset="0"/>
              </a:rPr>
              <a:t> deflection</a:t>
            </a:r>
          </a:p>
          <a:p>
            <a:pPr eaLnBrk="1" hangingPunct="1"/>
            <a:r>
              <a:rPr lang="en-US" sz="2400" smtClean="0">
                <a:cs typeface="Arial" pitchFamily="34" charset="0"/>
              </a:rPr>
              <a:t>R = 1</a:t>
            </a:r>
            <a:r>
              <a:rPr lang="en-US" sz="2400" baseline="30000" smtClean="0">
                <a:cs typeface="Arial" pitchFamily="34" charset="0"/>
              </a:rPr>
              <a:t>st</a:t>
            </a:r>
            <a:r>
              <a:rPr lang="en-US" sz="2400" smtClean="0">
                <a:cs typeface="Arial" pitchFamily="34" charset="0"/>
              </a:rPr>
              <a:t> (+) after P</a:t>
            </a:r>
          </a:p>
          <a:p>
            <a:pPr eaLnBrk="1" hangingPunct="1"/>
            <a:r>
              <a:rPr lang="en-US" sz="2400" smtClean="0">
                <a:cs typeface="Arial" pitchFamily="34" charset="0"/>
              </a:rPr>
              <a:t>S = 2</a:t>
            </a:r>
            <a:r>
              <a:rPr lang="en-US" sz="2400" baseline="30000" smtClean="0">
                <a:cs typeface="Arial" pitchFamily="34" charset="0"/>
              </a:rPr>
              <a:t>nd</a:t>
            </a:r>
            <a:r>
              <a:rPr lang="en-US" sz="2400" smtClean="0">
                <a:cs typeface="Arial" pitchFamily="34" charset="0"/>
              </a:rPr>
              <a:t> (-) after P or 1</a:t>
            </a:r>
            <a:r>
              <a:rPr lang="en-US" sz="2400" baseline="30000" smtClean="0">
                <a:cs typeface="Arial" pitchFamily="34" charset="0"/>
              </a:rPr>
              <a:t>st</a:t>
            </a:r>
            <a:r>
              <a:rPr lang="en-US" sz="2400" smtClean="0">
                <a:cs typeface="Arial" pitchFamily="34" charset="0"/>
              </a:rPr>
              <a:t> (-) after R</a:t>
            </a:r>
          </a:p>
          <a:p>
            <a:pPr eaLnBrk="1" hangingPunct="1"/>
            <a:r>
              <a:rPr lang="en-US" sz="2400" smtClean="0">
                <a:cs typeface="Arial" pitchFamily="34" charset="0"/>
              </a:rPr>
              <a:t>QRS – could be inverted</a:t>
            </a:r>
          </a:p>
          <a:p>
            <a:pPr eaLnBrk="1" hangingPunct="1"/>
            <a:r>
              <a:rPr lang="en-US" sz="2400" b="1" smtClean="0">
                <a:cs typeface="Arial" pitchFamily="34" charset="0"/>
              </a:rPr>
              <a:t>Problems with ventricles</a:t>
            </a:r>
            <a:endParaRPr lang="en-US" smtClean="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92F28EBB-310C-4577-B80C-D2F5CD12AC61}" type="slidenum">
              <a:rPr lang="en-US" smtClean="0">
                <a:latin typeface="Times New Roman" pitchFamily="18" charset="0"/>
              </a:rPr>
              <a:pPr eaLnBrk="1" hangingPunct="1"/>
              <a:t>36</a:t>
            </a:fld>
            <a:endParaRPr lang="en-US" smtClean="0">
              <a:latin typeface="Times New Roman" pitchFamily="18" charset="0"/>
            </a:endParaRPr>
          </a:p>
        </p:txBody>
      </p:sp>
      <p:sp>
        <p:nvSpPr>
          <p:cNvPr id="250883" name="Rectangle 2"/>
          <p:cNvSpPr>
            <a:spLocks noChangeArrowheads="1" noTextEdit="1"/>
          </p:cNvSpPr>
          <p:nvPr>
            <p:ph type="sldImg"/>
          </p:nvPr>
        </p:nvSpPr>
        <p:spPr>
          <a:ln/>
        </p:spPr>
      </p:sp>
      <p:sp>
        <p:nvSpPr>
          <p:cNvPr id="250884" name="Rectangle 3"/>
          <p:cNvSpPr>
            <a:spLocks noGrp="1" noChangeArrowheads="1"/>
          </p:cNvSpPr>
          <p:nvPr>
            <p:ph type="body" idx="1"/>
          </p:nvPr>
        </p:nvSpPr>
        <p:spPr>
          <a:noFill/>
        </p:spPr>
        <p:txBody>
          <a:bodyPr/>
          <a:lstStyle/>
          <a:p>
            <a:pPr eaLnBrk="1" hangingPunct="1"/>
            <a:r>
              <a:rPr lang="en-US" smtClean="0">
                <a:cs typeface="Arial" pitchFamily="34" charset="0"/>
              </a:rPr>
              <a:t>Represents the beginning  of repolarization of the ventricles</a:t>
            </a:r>
            <a:endParaRPr lang="en-US" sz="2000" smtClean="0">
              <a:cs typeface="Arial" pitchFamily="34" charset="0"/>
            </a:endParaRPr>
          </a:p>
          <a:p>
            <a:pPr eaLnBrk="1" hangingPunct="1"/>
            <a:r>
              <a:rPr lang="en-US" sz="2000" smtClean="0">
                <a:cs typeface="Arial" pitchFamily="34" charset="0"/>
              </a:rPr>
              <a:t>St segment = isoelectric line between QRS &amp; T (overhead)</a:t>
            </a:r>
          </a:p>
          <a:p>
            <a:pPr eaLnBrk="1" hangingPunct="1"/>
            <a:r>
              <a:rPr lang="en-US" sz="2400" smtClean="0">
                <a:cs typeface="Arial" pitchFamily="34" charset="0"/>
              </a:rPr>
              <a:t>ST segment changed</a:t>
            </a:r>
          </a:p>
          <a:p>
            <a:pPr lvl="1" eaLnBrk="1" hangingPunct="1"/>
            <a:r>
              <a:rPr lang="en-US" sz="2400" smtClean="0">
                <a:cs typeface="Arial" pitchFamily="34" charset="0"/>
              </a:rPr>
              <a:t>Elevated = MI (injury or evolving MI)</a:t>
            </a:r>
          </a:p>
          <a:p>
            <a:pPr lvl="1" eaLnBrk="1" hangingPunct="1"/>
            <a:r>
              <a:rPr lang="en-US" sz="2400" smtClean="0">
                <a:cs typeface="Arial" pitchFamily="34" charset="0"/>
              </a:rPr>
              <a:t>Inverted = digitalis effect, ischemia</a:t>
            </a:r>
          </a:p>
          <a:p>
            <a:pPr lvl="1" eaLnBrk="1" hangingPunct="1"/>
            <a:r>
              <a:rPr lang="en-US" sz="2400" smtClean="0">
                <a:cs typeface="Arial" pitchFamily="34" charset="0"/>
              </a:rPr>
              <a:t>Dig = dip</a:t>
            </a:r>
          </a:p>
          <a:p>
            <a:pPr lvl="1" eaLnBrk="1" hangingPunct="1"/>
            <a:r>
              <a:rPr lang="en-US" sz="2400" smtClean="0">
                <a:cs typeface="Arial" pitchFamily="34" charset="0"/>
              </a:rPr>
              <a:t>Hypokalemia</a:t>
            </a:r>
          </a:p>
          <a:p>
            <a:pPr eaLnBrk="1" hangingPunct="1"/>
            <a:endParaRPr lang="en-US" sz="2000" smtClean="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C5B1361A-BE58-4B50-93A0-BFB12E02D5C3}" type="slidenum">
              <a:rPr lang="en-US" smtClean="0">
                <a:latin typeface="Times New Roman" pitchFamily="18" charset="0"/>
              </a:rPr>
              <a:pPr eaLnBrk="1" hangingPunct="1"/>
              <a:t>38</a:t>
            </a:fld>
            <a:endParaRPr lang="en-US" smtClean="0">
              <a:latin typeface="Times New Roman" pitchFamily="18" charset="0"/>
            </a:endParaRPr>
          </a:p>
        </p:txBody>
      </p:sp>
      <p:sp>
        <p:nvSpPr>
          <p:cNvPr id="251907" name="Rectangle 2"/>
          <p:cNvSpPr>
            <a:spLocks noChangeArrowheads="1" noTextEdit="1"/>
          </p:cNvSpPr>
          <p:nvPr>
            <p:ph type="sldImg"/>
          </p:nvPr>
        </p:nvSpPr>
        <p:spPr>
          <a:ln/>
        </p:spPr>
      </p:sp>
      <p:sp>
        <p:nvSpPr>
          <p:cNvPr id="251908" name="Rectangle 3"/>
          <p:cNvSpPr>
            <a:spLocks noGrp="1" noChangeArrowheads="1"/>
          </p:cNvSpPr>
          <p:nvPr>
            <p:ph type="body" idx="1"/>
          </p:nvPr>
        </p:nvSpPr>
        <p:spPr>
          <a:noFill/>
        </p:spPr>
        <p:txBody>
          <a:bodyPr/>
          <a:lstStyle/>
          <a:p>
            <a:pPr eaLnBrk="1" hangingPunct="1"/>
            <a:r>
              <a:rPr lang="en-US" sz="1600" u="sng" smtClean="0">
                <a:cs typeface="Arial" pitchFamily="34" charset="0"/>
              </a:rPr>
              <a:t>T</a:t>
            </a:r>
            <a:r>
              <a:rPr lang="en-US" sz="1600" smtClean="0">
                <a:cs typeface="Arial" pitchFamily="34" charset="0"/>
              </a:rPr>
              <a:t> - represents (repolarization) the return of the excited muscle cells of the ventricles to their normal state</a:t>
            </a:r>
            <a:endParaRPr lang="en-US" sz="2400" smtClean="0">
              <a:cs typeface="Arial" pitchFamily="34" charset="0"/>
            </a:endParaRPr>
          </a:p>
          <a:p>
            <a:pPr eaLnBrk="1" hangingPunct="1"/>
            <a:endParaRPr lang="en-US" smtClean="0">
              <a:cs typeface="Arial" pitchFamily="34" charset="0"/>
            </a:endParaRPr>
          </a:p>
          <a:p>
            <a:pPr eaLnBrk="1" hangingPunct="1"/>
            <a:endParaRPr lang="en-US"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Y"/>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574 h 1906"/>
                <a:gd name="T4" fmla="*/ 6054 w 5740"/>
                <a:gd name="T5" fmla="*/ 574 h 1906"/>
                <a:gd name="T6" fmla="*/ 605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Y"/>
            </a:p>
          </p:txBody>
        </p:sp>
      </p:grpSp>
      <p:sp>
        <p:nvSpPr>
          <p:cNvPr id="10957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smtClean="0"/>
              <a:t>Click to edit Master title style</a:t>
            </a:r>
          </a:p>
        </p:txBody>
      </p:sp>
      <p:sp>
        <p:nvSpPr>
          <p:cNvPr id="1095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r>
              <a:rPr lang="en-US"/>
              <a:t>kholoud Abu Obead</a:t>
            </a: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D85C4A8C-2ACD-427D-8779-6A69C2BB9E9C}" type="slidenum">
              <a:rPr lang="en-US"/>
              <a:pPr>
                <a:defRPr/>
              </a:pPr>
              <a:t>‹#›</a:t>
            </a:fld>
            <a:endParaRPr lang="en-US"/>
          </a:p>
        </p:txBody>
      </p:sp>
    </p:spTree>
    <p:extLst>
      <p:ext uri="{BB962C8B-B14F-4D97-AF65-F5344CB8AC3E}">
        <p14:creationId xmlns:p14="http://schemas.microsoft.com/office/powerpoint/2010/main" val="226885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0657BFD-ADA8-45B1-882D-8F3D8A1CAB32}"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kholoud Abu Obead</a:t>
            </a:r>
          </a:p>
        </p:txBody>
      </p:sp>
    </p:spTree>
    <p:extLst>
      <p:ext uri="{BB962C8B-B14F-4D97-AF65-F5344CB8AC3E}">
        <p14:creationId xmlns:p14="http://schemas.microsoft.com/office/powerpoint/2010/main" val="3719716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3138E1F-3592-4DDC-854F-D6B11915709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kholoud Abu Obead</a:t>
            </a:r>
          </a:p>
        </p:txBody>
      </p:sp>
    </p:spTree>
    <p:extLst>
      <p:ext uri="{BB962C8B-B14F-4D97-AF65-F5344CB8AC3E}">
        <p14:creationId xmlns:p14="http://schemas.microsoft.com/office/powerpoint/2010/main" val="977661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55B4ED4-B9F5-46A7-8EA9-E3F388829E1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kholoud Abu Obead</a:t>
            </a:r>
          </a:p>
        </p:txBody>
      </p:sp>
    </p:spTree>
    <p:extLst>
      <p:ext uri="{BB962C8B-B14F-4D97-AF65-F5344CB8AC3E}">
        <p14:creationId xmlns:p14="http://schemas.microsoft.com/office/powerpoint/2010/main" val="2906830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C53836B-07BA-4500-9A0E-FCE3C7C53E41}"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kholoud Abu Obead</a:t>
            </a:r>
          </a:p>
        </p:txBody>
      </p:sp>
    </p:spTree>
    <p:extLst>
      <p:ext uri="{BB962C8B-B14F-4D97-AF65-F5344CB8AC3E}">
        <p14:creationId xmlns:p14="http://schemas.microsoft.com/office/powerpoint/2010/main" val="366007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985A4CE-E446-4A4E-8BE9-B96D6D1C70E5}"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kholoud Abu Obead</a:t>
            </a:r>
          </a:p>
        </p:txBody>
      </p:sp>
    </p:spTree>
    <p:extLst>
      <p:ext uri="{BB962C8B-B14F-4D97-AF65-F5344CB8AC3E}">
        <p14:creationId xmlns:p14="http://schemas.microsoft.com/office/powerpoint/2010/main" val="2744354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C6846AC-DE67-459F-9015-35FA1F2A01F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kholoud Abu Obead</a:t>
            </a:r>
          </a:p>
        </p:txBody>
      </p:sp>
    </p:spTree>
    <p:extLst>
      <p:ext uri="{BB962C8B-B14F-4D97-AF65-F5344CB8AC3E}">
        <p14:creationId xmlns:p14="http://schemas.microsoft.com/office/powerpoint/2010/main" val="290706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92E084D-117E-4EA8-BB18-3927FB36B11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kholoud Abu Obead</a:t>
            </a:r>
          </a:p>
        </p:txBody>
      </p:sp>
    </p:spTree>
    <p:extLst>
      <p:ext uri="{BB962C8B-B14F-4D97-AF65-F5344CB8AC3E}">
        <p14:creationId xmlns:p14="http://schemas.microsoft.com/office/powerpoint/2010/main" val="652324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734927D3-0D44-4420-BA0C-E131968BF464}"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r>
              <a:rPr lang="en-US"/>
              <a:t>kholoud Abu Obead</a:t>
            </a:r>
          </a:p>
        </p:txBody>
      </p:sp>
    </p:spTree>
    <p:extLst>
      <p:ext uri="{BB962C8B-B14F-4D97-AF65-F5344CB8AC3E}">
        <p14:creationId xmlns:p14="http://schemas.microsoft.com/office/powerpoint/2010/main" val="3920362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788FB5AE-0CCC-4408-87F8-BC32F0C6EC7E}"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r>
              <a:rPr lang="en-US"/>
              <a:t>kholoud Abu Obead</a:t>
            </a:r>
          </a:p>
        </p:txBody>
      </p:sp>
    </p:spTree>
    <p:extLst>
      <p:ext uri="{BB962C8B-B14F-4D97-AF65-F5344CB8AC3E}">
        <p14:creationId xmlns:p14="http://schemas.microsoft.com/office/powerpoint/2010/main" val="120459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1ECBAB4D-D12F-48B8-9A29-8976028BBD83}"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r>
              <a:rPr lang="en-US"/>
              <a:t>kholoud Abu Obead</a:t>
            </a:r>
          </a:p>
        </p:txBody>
      </p:sp>
    </p:spTree>
    <p:extLst>
      <p:ext uri="{BB962C8B-B14F-4D97-AF65-F5344CB8AC3E}">
        <p14:creationId xmlns:p14="http://schemas.microsoft.com/office/powerpoint/2010/main" val="3568887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C3A0512-568D-4958-B249-ADD69E92E040}"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kholoud Abu Obead</a:t>
            </a:r>
          </a:p>
        </p:txBody>
      </p:sp>
    </p:spTree>
    <p:extLst>
      <p:ext uri="{BB962C8B-B14F-4D97-AF65-F5344CB8AC3E}">
        <p14:creationId xmlns:p14="http://schemas.microsoft.com/office/powerpoint/2010/main" val="160426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B3BAD0F-61DE-4C2C-9EDF-7D955BF94B3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kholoud Abu Obead</a:t>
            </a:r>
          </a:p>
        </p:txBody>
      </p:sp>
    </p:spTree>
    <p:extLst>
      <p:ext uri="{BB962C8B-B14F-4D97-AF65-F5344CB8AC3E}">
        <p14:creationId xmlns:p14="http://schemas.microsoft.com/office/powerpoint/2010/main" val="3408871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10854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FC81CCFB-9D18-4DB9-BF0A-573051E13742}"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0855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10855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10855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Y"/>
              </a:p>
            </p:txBody>
          </p:sp>
          <p:sp>
            <p:nvSpPr>
              <p:cNvPr id="10855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grpSp>
        <p:sp>
          <p:nvSpPr>
            <p:cNvPr id="10855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574 h 1906"/>
                <a:gd name="T4" fmla="*/ 6054 w 5740"/>
                <a:gd name="T5" fmla="*/ 574 h 1906"/>
                <a:gd name="T6" fmla="*/ 605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Y"/>
            </a:p>
          </p:txBody>
        </p:sp>
      </p:grpSp>
      <p:sp>
        <p:nvSpPr>
          <p:cNvPr id="108557"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855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cs typeface="Arial" charset="0"/>
              </a:defRPr>
            </a:lvl1pPr>
          </a:lstStyle>
          <a:p>
            <a:pPr>
              <a:defRPr/>
            </a:pPr>
            <a:r>
              <a:rPr lang="en-US"/>
              <a:t>kholoud Abu Obead</a:t>
            </a:r>
          </a:p>
        </p:txBody>
      </p:sp>
      <p:sp>
        <p:nvSpPr>
          <p:cNvPr id="10855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902"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3.xml"/><Relationship Id="rId4" Type="http://schemas.openxmlformats.org/officeDocument/2006/relationships/image" Target="../media/image98.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hyperlink" Target="http://en.wikipedia.org/wiki/Electrocardiogram"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4.pn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medicine.mcgill.ca/physio/vlab/cardio/ECGbasics.htm" TargetMode="Externa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4.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4.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6.xml"/></Relationships>
</file>

<file path=ppt/slides/_rels/slide224.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4.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hyperlink" Target="http://en.wikipedia.org/wiki/Normal_sinus_rhythm" TargetMode="External"/><Relationship Id="rId2" Type="http://schemas.openxmlformats.org/officeDocument/2006/relationships/hyperlink" Target="http://en.wikipedia.org/wiki/Sinoatrial_node" TargetMode="External"/><Relationship Id="rId1" Type="http://schemas.openxmlformats.org/officeDocument/2006/relationships/slideLayout" Target="../slideLayouts/slideLayout7.xml"/><Relationship Id="rId5" Type="http://schemas.openxmlformats.org/officeDocument/2006/relationships/image" Target="../media/image81.jpeg"/><Relationship Id="rId4" Type="http://schemas.openxmlformats.org/officeDocument/2006/relationships/hyperlink" Target="http://en.wikipedia.org/wiki/Ectopic_beat" TargetMode="External"/></Relationships>
</file>

<file path=ppt/slides/_rels/slide94.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4"/>
          <p:cNvSpPr>
            <a:spLocks noGrp="1" noChangeArrowheads="1"/>
          </p:cNvSpPr>
          <p:nvPr>
            <p:ph type="ftr" sz="quarter" idx="11"/>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
        <p:nvSpPr>
          <p:cNvPr id="15362" name="Rectangle 2"/>
          <p:cNvSpPr>
            <a:spLocks noGrp="1" noChangeArrowheads="1"/>
          </p:cNvSpPr>
          <p:nvPr>
            <p:ph type="ctrTitle"/>
          </p:nvPr>
        </p:nvSpPr>
        <p:spPr>
          <a:xfrm>
            <a:off x="1371600" y="838200"/>
            <a:ext cx="6400800" cy="2514600"/>
          </a:xfrm>
        </p:spPr>
        <p:txBody>
          <a:bodyPr/>
          <a:lstStyle/>
          <a:p>
            <a:pPr eaLnBrk="1" hangingPunct="1">
              <a:defRPr/>
            </a:pPr>
            <a:r>
              <a:rPr lang="en-US" smtClean="0"/>
              <a:t>Cardiac Dysrrhythmias</a:t>
            </a:r>
          </a:p>
        </p:txBody>
      </p:sp>
      <p:sp>
        <p:nvSpPr>
          <p:cNvPr id="15363" name="Rectangle 3"/>
          <p:cNvSpPr>
            <a:spLocks noGrp="1" noChangeArrowheads="1"/>
          </p:cNvSpPr>
          <p:nvPr>
            <p:ph type="subTitle" idx="1"/>
          </p:nvPr>
        </p:nvSpPr>
        <p:spPr>
          <a:xfrm>
            <a:off x="381000" y="3124200"/>
            <a:ext cx="7696200" cy="2209800"/>
          </a:xfrm>
        </p:spPr>
        <p:txBody>
          <a:bodyPr/>
          <a:lstStyle/>
          <a:p>
            <a:pPr eaLnBrk="1" hangingPunct="1">
              <a:defRPr/>
            </a:pPr>
            <a:r>
              <a:rPr lang="en-US" sz="2800" dirty="0" smtClean="0"/>
              <a:t>NSG 409</a:t>
            </a:r>
          </a:p>
          <a:p>
            <a:pPr eaLnBrk="1" hangingPunct="1">
              <a:defRPr/>
            </a:pPr>
            <a:r>
              <a:rPr lang="en-US" sz="2800" dirty="0" smtClean="0"/>
              <a:t>Fall 2016-2017</a:t>
            </a:r>
          </a:p>
          <a:p>
            <a:pPr eaLnBrk="1" hangingPunct="1">
              <a:defRPr/>
            </a:pPr>
            <a:r>
              <a:rPr lang="en-US" sz="2800" dirty="0" smtClean="0"/>
              <a:t>Jordan University of  Science &amp; Technology</a:t>
            </a:r>
          </a:p>
          <a:p>
            <a:pPr eaLnBrk="1" hangingPunct="1">
              <a:defRPr/>
            </a:pPr>
            <a:r>
              <a:rPr lang="en-US" sz="2800" dirty="0" smtClean="0"/>
              <a:t>Faculty of Nursing</a:t>
            </a:r>
          </a:p>
        </p:txBody>
      </p:sp>
      <p:pic>
        <p:nvPicPr>
          <p:cNvPr id="3077" name="Picture 4" descr="MON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228600"/>
            <a:ext cx="22098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hear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70688" y="2743200"/>
            <a:ext cx="138271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newhear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1000"/>
            <a:ext cx="9937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eaLnBrk="1" hangingPunct="1">
              <a:defRPr/>
            </a:pPr>
            <a:r>
              <a:rPr lang="en-US" smtClean="0"/>
              <a:t>Standard 12-Lead ECG</a:t>
            </a:r>
          </a:p>
        </p:txBody>
      </p:sp>
      <p:sp>
        <p:nvSpPr>
          <p:cNvPr id="38915" name="Rectangle 3"/>
          <p:cNvSpPr>
            <a:spLocks noGrp="1" noChangeArrowheads="1"/>
          </p:cNvSpPr>
          <p:nvPr>
            <p:ph type="body" idx="1"/>
          </p:nvPr>
        </p:nvSpPr>
        <p:spPr/>
        <p:txBody>
          <a:bodyPr/>
          <a:lstStyle/>
          <a:p>
            <a:pPr eaLnBrk="1" hangingPunct="1">
              <a:defRPr/>
            </a:pPr>
            <a:r>
              <a:rPr lang="en-US" smtClean="0"/>
              <a:t>Consist of </a:t>
            </a:r>
          </a:p>
          <a:p>
            <a:pPr lvl="1" eaLnBrk="1" hangingPunct="1">
              <a:defRPr/>
            </a:pPr>
            <a:r>
              <a:rPr lang="en-US" smtClean="0"/>
              <a:t>6-Limb (Augmented) Leads (Frontal Plane) Include:</a:t>
            </a:r>
          </a:p>
          <a:p>
            <a:pPr lvl="2" eaLnBrk="1" hangingPunct="1">
              <a:defRPr/>
            </a:pPr>
            <a:r>
              <a:rPr lang="en-US" smtClean="0"/>
              <a:t>3-Bipolar leads (I, II, III)</a:t>
            </a:r>
          </a:p>
          <a:p>
            <a:pPr lvl="2" eaLnBrk="1" hangingPunct="1">
              <a:defRPr/>
            </a:pPr>
            <a:r>
              <a:rPr lang="en-US" smtClean="0"/>
              <a:t>3-Unipolar leads (aV</a:t>
            </a:r>
            <a:r>
              <a:rPr lang="en-US" baseline="-25000" smtClean="0"/>
              <a:t>R,</a:t>
            </a:r>
            <a:r>
              <a:rPr lang="en-US" smtClean="0"/>
              <a:t> aV</a:t>
            </a:r>
            <a:r>
              <a:rPr lang="en-US" baseline="-25000" smtClean="0"/>
              <a:t>L</a:t>
            </a:r>
            <a:r>
              <a:rPr lang="en-US" smtClean="0"/>
              <a:t>, aV</a:t>
            </a:r>
            <a:r>
              <a:rPr lang="en-US" baseline="-25000" smtClean="0"/>
              <a:t>F</a:t>
            </a:r>
            <a:r>
              <a:rPr lang="en-US" smtClean="0"/>
              <a:t>) </a:t>
            </a:r>
          </a:p>
          <a:p>
            <a:pPr lvl="1" eaLnBrk="1" hangingPunct="1">
              <a:defRPr/>
            </a:pPr>
            <a:r>
              <a:rPr lang="en-US" smtClean="0"/>
              <a:t>6-Precordial (Chest or V) Leads (Horizontal Plane) Include:</a:t>
            </a:r>
          </a:p>
          <a:p>
            <a:pPr lvl="2" eaLnBrk="1" hangingPunct="1">
              <a:defRPr/>
            </a:pPr>
            <a:r>
              <a:rPr lang="en-US" smtClean="0"/>
              <a:t>6-Unipolar Chest (V) Leads (V</a:t>
            </a:r>
            <a:r>
              <a:rPr lang="en-US" baseline="-25000" smtClean="0"/>
              <a:t>1</a:t>
            </a:r>
            <a:r>
              <a:rPr lang="en-US" smtClean="0"/>
              <a:t>, V</a:t>
            </a:r>
            <a:r>
              <a:rPr lang="en-US" baseline="-25000" smtClean="0"/>
              <a:t>2</a:t>
            </a:r>
            <a:r>
              <a:rPr lang="en-US" smtClean="0"/>
              <a:t>, V</a:t>
            </a:r>
            <a:r>
              <a:rPr lang="en-US" baseline="-25000" smtClean="0"/>
              <a:t>3</a:t>
            </a:r>
            <a:r>
              <a:rPr lang="en-US" smtClean="0"/>
              <a:t>, V</a:t>
            </a:r>
            <a:r>
              <a:rPr lang="en-US" baseline="-25000" smtClean="0"/>
              <a:t>4</a:t>
            </a:r>
            <a:r>
              <a:rPr lang="en-US" smtClean="0"/>
              <a:t>, V</a:t>
            </a:r>
            <a:r>
              <a:rPr lang="en-US" baseline="-25000" smtClean="0"/>
              <a:t>5</a:t>
            </a:r>
            <a:r>
              <a:rPr lang="en-US" smtClean="0"/>
              <a:t>, V</a:t>
            </a:r>
            <a:r>
              <a:rPr lang="en-US" baseline="-25000" smtClean="0"/>
              <a:t>6</a:t>
            </a:r>
            <a:r>
              <a:rPr lang="en-US" smtClean="0"/>
              <a:t>)</a:t>
            </a:r>
          </a:p>
        </p:txBody>
      </p:sp>
      <p:sp>
        <p:nvSpPr>
          <p:cNvPr id="12292"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317500" y="52388"/>
            <a:ext cx="8637588" cy="1431925"/>
          </a:xfrm>
        </p:spPr>
        <p:txBody>
          <a:bodyPr>
            <a:normAutofit fontScale="90000"/>
          </a:bodyPr>
          <a:lstStyle/>
          <a:p>
            <a:pPr eaLnBrk="1" hangingPunct="1">
              <a:defRPr/>
            </a:pPr>
            <a:r>
              <a:rPr lang="en-US" smtClean="0">
                <a:solidFill>
                  <a:schemeClr val="tx1"/>
                </a:solidFill>
              </a:rPr>
              <a:t>Paroxysmal Supraventricular Tachycardia (PSVT)</a:t>
            </a:r>
          </a:p>
        </p:txBody>
      </p:sp>
      <p:sp>
        <p:nvSpPr>
          <p:cNvPr id="68611" name="Rectangle 3"/>
          <p:cNvSpPr>
            <a:spLocks noGrp="1" noChangeArrowheads="1"/>
          </p:cNvSpPr>
          <p:nvPr>
            <p:ph type="body" idx="4294967295"/>
          </p:nvPr>
        </p:nvSpPr>
        <p:spPr>
          <a:xfrm>
            <a:off x="533400" y="1447800"/>
            <a:ext cx="8229600" cy="4530725"/>
          </a:xfrm>
        </p:spPr>
        <p:txBody>
          <a:bodyPr/>
          <a:lstStyle/>
          <a:p>
            <a:pPr eaLnBrk="1" hangingPunct="1">
              <a:defRPr/>
            </a:pPr>
            <a:endParaRPr lang="en-US" smtClean="0"/>
          </a:p>
          <a:p>
            <a:pPr eaLnBrk="1" hangingPunct="1">
              <a:buFont typeface="Wingdings" pitchFamily="2" charset="2"/>
              <a:buNone/>
              <a:defRPr/>
            </a:pPr>
            <a:endParaRPr lang="en-US" smtClean="0"/>
          </a:p>
        </p:txBody>
      </p:sp>
      <p:sp>
        <p:nvSpPr>
          <p:cNvPr id="61444" name="Rectangle 4"/>
          <p:cNvSpPr>
            <a:spLocks noChangeArrowheads="1"/>
          </p:cNvSpPr>
          <p:nvPr/>
        </p:nvSpPr>
        <p:spPr bwMode="auto">
          <a:xfrm>
            <a:off x="304800" y="1828800"/>
            <a:ext cx="8839200" cy="3933825"/>
          </a:xfrm>
          <a:prstGeom prst="rect">
            <a:avLst/>
          </a:prstGeom>
          <a:noFill/>
          <a:ln w="9525">
            <a:noFill/>
            <a:miter lim="800000"/>
            <a:headEnd/>
            <a:tailEnd/>
          </a:ln>
        </p:spPr>
        <p:txBody>
          <a:bodyPr>
            <a:spAutoFit/>
          </a:bodyPr>
          <a:lstStyle/>
          <a:p>
            <a:pPr>
              <a:lnSpc>
                <a:spcPct val="90000"/>
              </a:lnSpc>
              <a:spcBef>
                <a:spcPct val="50000"/>
              </a:spcBef>
              <a:buClr>
                <a:srgbClr val="CC9900"/>
              </a:buClr>
              <a:buFontTx/>
              <a:buChar char="•"/>
              <a:defRPr/>
            </a:pPr>
            <a:r>
              <a:rPr lang="en-US" sz="3200" dirty="0">
                <a:latin typeface="+mn-lt"/>
                <a:cs typeface="Times New Roman" pitchFamily="18" charset="0"/>
              </a:rPr>
              <a:t>It is almost always experienced as an uncomfortable palpitation.</a:t>
            </a:r>
          </a:p>
          <a:p>
            <a:pPr>
              <a:lnSpc>
                <a:spcPct val="90000"/>
              </a:lnSpc>
              <a:spcBef>
                <a:spcPct val="50000"/>
              </a:spcBef>
              <a:buClr>
                <a:srgbClr val="CC9900"/>
              </a:buClr>
              <a:buFontTx/>
              <a:buChar char="•"/>
              <a:defRPr/>
            </a:pPr>
            <a:r>
              <a:rPr lang="en-US" sz="3200" dirty="0">
                <a:latin typeface="+mn-lt"/>
                <a:cs typeface="+mn-cs"/>
              </a:rPr>
              <a:t>This rhythm is often transient. It may last form few second to several hours or even days. </a:t>
            </a:r>
            <a:endParaRPr lang="en-US" sz="3200" dirty="0">
              <a:latin typeface="+mn-lt"/>
              <a:cs typeface="Times New Roman" pitchFamily="18" charset="0"/>
            </a:endParaRPr>
          </a:p>
          <a:p>
            <a:pPr>
              <a:lnSpc>
                <a:spcPct val="90000"/>
              </a:lnSpc>
              <a:spcBef>
                <a:spcPct val="50000"/>
              </a:spcBef>
              <a:buClr>
                <a:srgbClr val="CC9900"/>
              </a:buClr>
              <a:buFontTx/>
              <a:buChar char="•"/>
              <a:defRPr/>
            </a:pPr>
            <a:r>
              <a:rPr lang="en-US" sz="3200" dirty="0">
                <a:latin typeface="+mn-lt"/>
                <a:cs typeface="Times New Roman" pitchFamily="18" charset="0"/>
              </a:rPr>
              <a:t>Treat with </a:t>
            </a:r>
            <a:r>
              <a:rPr lang="en-US" sz="3200" dirty="0" err="1">
                <a:latin typeface="+mn-lt"/>
                <a:cs typeface="Times New Roman" pitchFamily="18" charset="0"/>
              </a:rPr>
              <a:t>Vagal</a:t>
            </a:r>
            <a:r>
              <a:rPr lang="en-US" sz="3200" dirty="0">
                <a:latin typeface="+mn-lt"/>
                <a:cs typeface="Times New Roman" pitchFamily="18" charset="0"/>
              </a:rPr>
              <a:t> stimulation (carotid message or </a:t>
            </a:r>
            <a:r>
              <a:rPr lang="en-US" sz="3200" dirty="0" err="1">
                <a:latin typeface="+mn-lt"/>
                <a:cs typeface="Times New Roman" pitchFamily="18" charset="0"/>
              </a:rPr>
              <a:t>Valsalva</a:t>
            </a:r>
            <a:r>
              <a:rPr lang="en-US" sz="3200" dirty="0">
                <a:latin typeface="+mn-lt"/>
                <a:cs typeface="Times New Roman" pitchFamily="18" charset="0"/>
              </a:rPr>
              <a:t> maneuver or adenosine IV). </a:t>
            </a:r>
          </a:p>
          <a:p>
            <a:pPr>
              <a:lnSpc>
                <a:spcPct val="90000"/>
              </a:lnSpc>
              <a:spcBef>
                <a:spcPct val="50000"/>
              </a:spcBef>
              <a:buClr>
                <a:srgbClr val="CC9900"/>
              </a:buClr>
              <a:buFontTx/>
              <a:buChar char="•"/>
              <a:defRPr/>
            </a:pPr>
            <a:r>
              <a:rPr lang="en-US" sz="3200" dirty="0" err="1">
                <a:latin typeface="+mn-lt"/>
                <a:cs typeface="Times New Roman" pitchFamily="18" charset="0"/>
              </a:rPr>
              <a:t>Cardioversion</a:t>
            </a:r>
            <a:r>
              <a:rPr lang="en-US" sz="3200" dirty="0">
                <a:latin typeface="+mn-lt"/>
                <a:cs typeface="Times New Roman" pitchFamily="18" charset="0"/>
              </a:rPr>
              <a:t> or overdrive pacing may be required</a:t>
            </a:r>
            <a:r>
              <a:rPr lang="en-US" sz="2800" dirty="0">
                <a:latin typeface="+mn-lt"/>
                <a:cs typeface="Times New Roman" pitchFamily="18" charset="0"/>
              </a:rPr>
              <a:t>. </a:t>
            </a:r>
          </a:p>
        </p:txBody>
      </p:sp>
      <p:sp>
        <p:nvSpPr>
          <p:cNvPr id="104453"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pic>
        <p:nvPicPr>
          <p:cNvPr id="1054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77724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rrowheads="1"/>
          </p:cNvSpPr>
          <p:nvPr>
            <p:ph type="title"/>
          </p:nvPr>
        </p:nvSpPr>
        <p:spPr/>
        <p:txBody>
          <a:bodyPr/>
          <a:lstStyle/>
          <a:p>
            <a:pPr eaLnBrk="1" hangingPunct="1">
              <a:defRPr/>
            </a:pPr>
            <a:r>
              <a:rPr lang="en-US" smtClean="0"/>
              <a:t>Atrial Flutter</a:t>
            </a:r>
          </a:p>
        </p:txBody>
      </p:sp>
      <p:sp>
        <p:nvSpPr>
          <p:cNvPr id="107523" name="Rectangle 3"/>
          <p:cNvSpPr>
            <a:spLocks noGrp="1" noChangeArrowheads="1"/>
          </p:cNvSpPr>
          <p:nvPr>
            <p:ph type="body" sz="half" idx="1"/>
          </p:nvPr>
        </p:nvSpPr>
        <p:spPr>
          <a:xfrm>
            <a:off x="457200" y="1600200"/>
            <a:ext cx="3952875" cy="5029200"/>
          </a:xfrm>
        </p:spPr>
        <p:txBody>
          <a:bodyPr/>
          <a:lstStyle/>
          <a:p>
            <a:pPr eaLnBrk="1" hangingPunct="1">
              <a:defRPr/>
            </a:pPr>
            <a:r>
              <a:rPr lang="en-US" sz="2800" smtClean="0"/>
              <a:t>Usually significant</a:t>
            </a:r>
          </a:p>
          <a:p>
            <a:pPr eaLnBrk="1" hangingPunct="1">
              <a:defRPr/>
            </a:pPr>
            <a:r>
              <a:rPr lang="en-US" sz="2800" smtClean="0"/>
              <a:t>Rhythm: depends on ration</a:t>
            </a:r>
          </a:p>
          <a:p>
            <a:pPr eaLnBrk="1" hangingPunct="1">
              <a:defRPr/>
            </a:pPr>
            <a:r>
              <a:rPr lang="en-US" sz="2800" smtClean="0"/>
              <a:t>Dominant pacemaker: atrial pacemakers</a:t>
            </a:r>
          </a:p>
          <a:p>
            <a:pPr eaLnBrk="1" hangingPunct="1">
              <a:defRPr/>
            </a:pPr>
            <a:r>
              <a:rPr lang="en-US" sz="2800" smtClean="0"/>
              <a:t>R to R: variable</a:t>
            </a:r>
          </a:p>
          <a:p>
            <a:pPr eaLnBrk="1" hangingPunct="1">
              <a:defRPr/>
            </a:pPr>
            <a:r>
              <a:rPr lang="en-US" sz="2800" smtClean="0"/>
              <a:t>Rate: 250-350 b/m</a:t>
            </a:r>
          </a:p>
          <a:p>
            <a:pPr eaLnBrk="1" hangingPunct="1">
              <a:defRPr/>
            </a:pPr>
            <a:r>
              <a:rPr lang="en-US" sz="2800" smtClean="0"/>
              <a:t>PR: can’t determine</a:t>
            </a:r>
          </a:p>
          <a:p>
            <a:pPr eaLnBrk="1" hangingPunct="1">
              <a:defRPr/>
            </a:pPr>
            <a:r>
              <a:rPr lang="en-US" sz="2800" smtClean="0"/>
              <a:t>QRS &lt; .12</a:t>
            </a:r>
          </a:p>
        </p:txBody>
      </p:sp>
      <p:pic>
        <p:nvPicPr>
          <p:cNvPr id="106500" name="Picture 4" descr="AFLTTR"/>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343400" y="1981200"/>
            <a:ext cx="4495800" cy="3790950"/>
          </a:xfr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6501" name="Rectangle 6"/>
          <p:cNvSpPr>
            <a:spLocks noChangeArrowheads="1"/>
          </p:cNvSpPr>
          <p:nvPr/>
        </p:nvSpPr>
        <p:spPr bwMode="auto">
          <a:xfrm>
            <a:off x="4419600" y="4953000"/>
            <a:ext cx="762000" cy="762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sp>
        <p:nvSpPr>
          <p:cNvPr id="106502" name="Text Box 7"/>
          <p:cNvSpPr txBox="1">
            <a:spLocks noChangeArrowheads="1"/>
          </p:cNvSpPr>
          <p:nvPr/>
        </p:nvSpPr>
        <p:spPr bwMode="auto">
          <a:xfrm>
            <a:off x="4343400" y="5029200"/>
            <a:ext cx="91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spcBef>
                <a:spcPct val="50000"/>
              </a:spcBef>
            </a:pPr>
            <a:r>
              <a:rPr lang="en-US">
                <a:solidFill>
                  <a:schemeClr val="bg2"/>
                </a:solidFill>
              </a:rPr>
              <a:t>250-350 bpm</a:t>
            </a:r>
          </a:p>
        </p:txBody>
      </p:sp>
      <p:sp>
        <p:nvSpPr>
          <p:cNvPr id="106503"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oter Placeholder 5"/>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 useBgFill="1">
        <p:nvSpPr>
          <p:cNvPr id="107523" name="Rectangle 2"/>
          <p:cNvSpPr>
            <a:spLocks noChangeArrowheads="1"/>
          </p:cNvSpPr>
          <p:nvPr/>
        </p:nvSpPr>
        <p:spPr bwMode="auto">
          <a:xfrm>
            <a:off x="0" y="0"/>
            <a:ext cx="9144000" cy="68580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sp>
        <p:nvSpPr>
          <p:cNvPr id="133123" name="Rectangle 3"/>
          <p:cNvSpPr>
            <a:spLocks noGrp="1" noRot="1" noChangeArrowheads="1"/>
          </p:cNvSpPr>
          <p:nvPr>
            <p:ph type="title"/>
          </p:nvPr>
        </p:nvSpPr>
        <p:spPr>
          <a:xfrm>
            <a:off x="0" y="814388"/>
            <a:ext cx="9144000" cy="762000"/>
          </a:xfrm>
        </p:spPr>
        <p:txBody>
          <a:bodyPr/>
          <a:lstStyle/>
          <a:p>
            <a:pPr eaLnBrk="1" hangingPunct="1">
              <a:defRPr/>
            </a:pPr>
            <a:r>
              <a:rPr lang="en-US" smtClean="0"/>
              <a:t>Atrial Flutter</a:t>
            </a:r>
          </a:p>
        </p:txBody>
      </p:sp>
      <p:sp>
        <p:nvSpPr>
          <p:cNvPr id="133124" name="Rectangle 4"/>
          <p:cNvSpPr>
            <a:spLocks noGrp="1" noChangeArrowheads="1"/>
          </p:cNvSpPr>
          <p:nvPr>
            <p:ph type="body" idx="4294967295"/>
          </p:nvPr>
        </p:nvSpPr>
        <p:spPr>
          <a:xfrm>
            <a:off x="1295400" y="1981200"/>
            <a:ext cx="7848600" cy="4114800"/>
          </a:xfrm>
        </p:spPr>
        <p:txBody>
          <a:bodyPr/>
          <a:lstStyle/>
          <a:p>
            <a:pPr algn="ctr" eaLnBrk="1" hangingPunct="1">
              <a:buFont typeface="Wingdings" pitchFamily="2" charset="2"/>
              <a:buNone/>
              <a:defRPr/>
            </a:pPr>
            <a:endParaRPr lang="en-US" sz="2400" smtClean="0"/>
          </a:p>
          <a:p>
            <a:pPr eaLnBrk="1" hangingPunct="1">
              <a:buFont typeface="Wingdings" pitchFamily="2" charset="2"/>
              <a:buNone/>
              <a:defRPr/>
            </a:pPr>
            <a:endParaRPr lang="en-US" smtClean="0"/>
          </a:p>
        </p:txBody>
      </p:sp>
      <p:pic>
        <p:nvPicPr>
          <p:cNvPr id="107526" name="Picture 5" descr="Fig"/>
          <p:cNvPicPr>
            <a:picLocks noChangeAspect="1" noChangeArrowheads="1"/>
          </p:cNvPicPr>
          <p:nvPr>
            <p:ph idx="1"/>
          </p:nvPr>
        </p:nvPicPr>
        <p:blipFill>
          <a:blip r:embed="rId2">
            <a:extLst>
              <a:ext uri="{28A0092B-C50C-407E-A947-70E740481C1C}">
                <a14:useLocalDpi xmlns:a14="http://schemas.microsoft.com/office/drawing/2010/main" val="0"/>
              </a:ext>
            </a:extLst>
          </a:blip>
          <a:srcRect l="2499" t="1175" r="2499" b="56779"/>
          <a:stretch>
            <a:fillRect/>
          </a:stretch>
        </p:blipFill>
        <p:spPr>
          <a:xfrm>
            <a:off x="0" y="1600200"/>
            <a:ext cx="9144000" cy="3289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26" name="Rectangle 6"/>
          <p:cNvSpPr>
            <a:spLocks noChangeArrowheads="1"/>
          </p:cNvSpPr>
          <p:nvPr/>
        </p:nvSpPr>
        <p:spPr bwMode="auto">
          <a:xfrm>
            <a:off x="609600" y="4953000"/>
            <a:ext cx="8077200"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tabLst>
                <a:tab pos="338138" algn="l"/>
              </a:tabLst>
              <a:defRPr/>
            </a:pPr>
            <a:r>
              <a:rPr lang="en-US" sz="2200">
                <a:effectLst>
                  <a:outerShdw blurRad="38100" dist="38100" dir="2700000" algn="tl">
                    <a:srgbClr val="000000"/>
                  </a:outerShdw>
                </a:effectLst>
                <a:cs typeface="Arial" charset="0"/>
              </a:rPr>
              <a:t>  Atrial tachyarrhythmia identified by recurring, regular, sawtooth-     	shaped flutter waves</a:t>
            </a:r>
          </a:p>
          <a:p>
            <a:pPr>
              <a:buFontTx/>
              <a:buChar char="•"/>
              <a:tabLst>
                <a:tab pos="338138" algn="l"/>
              </a:tabLst>
              <a:defRPr/>
            </a:pPr>
            <a:r>
              <a:rPr lang="en-US" sz="2200">
                <a:effectLst>
                  <a:outerShdw blurRad="38100" dist="38100" dir="2700000" algn="tl">
                    <a:srgbClr val="000000"/>
                  </a:outerShdw>
                </a:effectLst>
                <a:cs typeface="Arial" charset="0"/>
              </a:rPr>
              <a:t>  Associated with slower ventricular response</a:t>
            </a:r>
          </a:p>
          <a:p>
            <a:pPr>
              <a:buFontTx/>
              <a:buChar char="•"/>
              <a:tabLst>
                <a:tab pos="338138" algn="l"/>
              </a:tabLst>
              <a:defRPr/>
            </a:pPr>
            <a:r>
              <a:rPr lang="en-US" sz="2200">
                <a:effectLst>
                  <a:outerShdw blurRad="38100" dist="38100" dir="2700000" algn="tl">
                    <a:srgbClr val="000000"/>
                  </a:outerShdw>
                </a:effectLst>
                <a:cs typeface="Arial" charset="0"/>
              </a:rPr>
              <a:t>  AV may allow every 2nd, 3rd, or 4th atrial stimuli to reach the 	ventricles resulting in 2:1, or 3:1, or 4:1 ratio flutter</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p:txBody>
          <a:bodyPr/>
          <a:lstStyle/>
          <a:p>
            <a:pPr eaLnBrk="1" hangingPunct="1">
              <a:defRPr/>
            </a:pPr>
            <a:r>
              <a:rPr lang="en-US" smtClean="0">
                <a:solidFill>
                  <a:schemeClr val="tx1"/>
                </a:solidFill>
              </a:rPr>
              <a:t>Atrial Flutter</a:t>
            </a:r>
          </a:p>
        </p:txBody>
      </p:sp>
      <p:pic>
        <p:nvPicPr>
          <p:cNvPr id="108547" name="Picture 3" descr="atrialflutte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1447800"/>
            <a:ext cx="9144000" cy="2630488"/>
          </a:xfrm>
        </p:spPr>
      </p:pic>
      <p:pic>
        <p:nvPicPr>
          <p:cNvPr id="5" name="Picture 2" descr="http://www.rnceus.com/ekg/aflutt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386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mph" presetSubtype="0" fill="hold" nodeType="clickEffect">
                                  <p:stCondLst>
                                    <p:cond delay="0"/>
                                  </p:stCondLst>
                                  <p:childTnLst>
                                    <p:animClr clrSpc="rgb" dir="cw">
                                      <p:cBhvr override="childStyle">
                                        <p:cTn id="6" dur="1900" fill="hold">
                                          <p:stCondLst>
                                            <p:cond delay="100"/>
                                          </p:stCondLst>
                                        </p:cTn>
                                        <p:tgtEl>
                                          <p:spTgt spid="5"/>
                                        </p:tgtEl>
                                        <p:attrNameLst>
                                          <p:attrName>style.color</p:attrName>
                                        </p:attrNameLst>
                                      </p:cBhvr>
                                      <p:to>
                                        <a:schemeClr val="accent2"/>
                                      </p:to>
                                    </p:animClr>
                                    <p:animClr clrSpc="rgb" dir="cw">
                                      <p:cBhvr>
                                        <p:cTn id="7" dur="1900" fill="hold">
                                          <p:stCondLst>
                                            <p:cond delay="100"/>
                                          </p:stCondLst>
                                        </p:cTn>
                                        <p:tgtEl>
                                          <p:spTgt spid="5"/>
                                        </p:tgtEl>
                                        <p:attrNameLst>
                                          <p:attrName>fillColor</p:attrName>
                                        </p:attrNameLst>
                                      </p:cBhvr>
                                      <p:to>
                                        <a:schemeClr val="accent2"/>
                                      </p:to>
                                    </p:animClr>
                                    <p:set>
                                      <p:cBhvr>
                                        <p:cTn id="8" dur="1900" fill="hold">
                                          <p:stCondLst>
                                            <p:cond delay="100"/>
                                          </p:stCondLst>
                                        </p:cTn>
                                        <p:tgtEl>
                                          <p:spTgt spid="5"/>
                                        </p:tgtEl>
                                        <p:attrNameLst>
                                          <p:attrName>fill.type</p:attrName>
                                        </p:attrNameLst>
                                      </p:cBhvr>
                                      <p:to>
                                        <p:strVal val="solid"/>
                                      </p:to>
                                    </p:set>
                                    <p:set>
                                      <p:cBhvr>
                                        <p:cTn id="9" dur="1900" fill="hold">
                                          <p:stCondLst>
                                            <p:cond delay="100"/>
                                          </p:stCondLst>
                                        </p:cTn>
                                        <p:tgtEl>
                                          <p:spTgt spid="5"/>
                                        </p:tgtEl>
                                        <p:attrNameLst>
                                          <p:attrName>fill.on</p:attrName>
                                        </p:attrNameLst>
                                      </p:cBhvr>
                                      <p:to>
                                        <p:strVal val="true"/>
                                      </p:to>
                                    </p:set>
                                    <p:animScale>
                                      <p:cBhvr>
                                        <p:cTn id="10" dur="200" fill="hold">
                                          <p:stCondLst>
                                            <p:cond delay="0"/>
                                          </p:stCondLst>
                                        </p:cTn>
                                        <p:tgtEl>
                                          <p:spTgt spid="5"/>
                                        </p:tgtEl>
                                      </p:cBhvr>
                                      <p:from x="100000" y="100000"/>
                                      <p:to x="100000" y="5000"/>
                                    </p:animScale>
                                    <p:animScale>
                                      <p:cBhvr>
                                        <p:cTn id="11" dur="200" fill="hold">
                                          <p:stCondLst>
                                            <p:cond delay="200"/>
                                          </p:stCondLst>
                                        </p:cTn>
                                        <p:tgtEl>
                                          <p:spTgt spid="5"/>
                                        </p:tgtEl>
                                      </p:cBhvr>
                                      <p:from x="100000" y="5000"/>
                                      <p:to x="120000" y="150000"/>
                                    </p:animScale>
                                    <p:animScale>
                                      <p:cBhvr>
                                        <p:cTn id="12" dur="600" fill="hold">
                                          <p:stCondLst>
                                            <p:cond delay="1400"/>
                                          </p:stCondLst>
                                        </p:cTn>
                                        <p:tgtEl>
                                          <p:spTgt spid="5"/>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a:xfrm>
            <a:off x="914400" y="838200"/>
            <a:ext cx="7772400" cy="762000"/>
          </a:xfrm>
        </p:spPr>
        <p:txBody>
          <a:bodyPr/>
          <a:lstStyle/>
          <a:p>
            <a:pPr eaLnBrk="1" hangingPunct="1">
              <a:defRPr/>
            </a:pPr>
            <a:r>
              <a:rPr lang="en-US" smtClean="0"/>
              <a:t>Atrial Flutter</a:t>
            </a:r>
          </a:p>
        </p:txBody>
      </p:sp>
      <p:sp>
        <p:nvSpPr>
          <p:cNvPr id="134147" name="Rectangle 3"/>
          <p:cNvSpPr>
            <a:spLocks noGrp="1" noChangeArrowheads="1"/>
          </p:cNvSpPr>
          <p:nvPr>
            <p:ph type="body" idx="1"/>
          </p:nvPr>
        </p:nvSpPr>
        <p:spPr/>
        <p:txBody>
          <a:bodyPr/>
          <a:lstStyle/>
          <a:p>
            <a:pPr eaLnBrk="1" hangingPunct="1">
              <a:buFont typeface="Wingdings" pitchFamily="2" charset="2"/>
              <a:buNone/>
              <a:defRPr/>
            </a:pPr>
            <a:r>
              <a:rPr lang="en-US" smtClean="0">
                <a:solidFill>
                  <a:srgbClr val="FF9999"/>
                </a:solidFill>
              </a:rPr>
              <a:t>Clinical Associations</a:t>
            </a:r>
          </a:p>
          <a:p>
            <a:pPr eaLnBrk="1" hangingPunct="1">
              <a:buFont typeface="Wingdings" pitchFamily="2" charset="2"/>
              <a:buNone/>
              <a:defRPr/>
            </a:pPr>
            <a:r>
              <a:rPr lang="en-US" smtClean="0"/>
              <a:t>	Usually occurs with:</a:t>
            </a:r>
          </a:p>
          <a:p>
            <a:pPr lvl="1" eaLnBrk="1" hangingPunct="1">
              <a:defRPr/>
            </a:pPr>
            <a:r>
              <a:rPr lang="en-US" smtClean="0"/>
              <a:t>CAD</a:t>
            </a:r>
          </a:p>
          <a:p>
            <a:pPr lvl="1" eaLnBrk="1" hangingPunct="1">
              <a:defRPr/>
            </a:pPr>
            <a:r>
              <a:rPr lang="en-US" smtClean="0"/>
              <a:t>Mitral valve disorders</a:t>
            </a:r>
          </a:p>
          <a:p>
            <a:pPr lvl="1" eaLnBrk="1" hangingPunct="1">
              <a:defRPr/>
            </a:pPr>
            <a:r>
              <a:rPr lang="en-US" smtClean="0"/>
              <a:t>Pulmonary embolus</a:t>
            </a:r>
          </a:p>
          <a:p>
            <a:pPr lvl="1" eaLnBrk="1" hangingPunct="1">
              <a:defRPr/>
            </a:pPr>
            <a:r>
              <a:rPr lang="en-US" smtClean="0"/>
              <a:t>Chronic lung disease</a:t>
            </a:r>
          </a:p>
          <a:p>
            <a:pPr lvl="1" eaLnBrk="1" hangingPunct="1">
              <a:defRPr/>
            </a:pPr>
            <a:r>
              <a:rPr lang="en-US" smtClean="0"/>
              <a:t>Cardiomyopathy</a:t>
            </a:r>
          </a:p>
        </p:txBody>
      </p:sp>
      <p:sp>
        <p:nvSpPr>
          <p:cNvPr id="109572"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a:xfrm>
            <a:off x="914400" y="838200"/>
            <a:ext cx="7772400" cy="762000"/>
          </a:xfrm>
        </p:spPr>
        <p:txBody>
          <a:bodyPr/>
          <a:lstStyle/>
          <a:p>
            <a:pPr eaLnBrk="1" hangingPunct="1">
              <a:defRPr/>
            </a:pPr>
            <a:r>
              <a:rPr lang="en-US" smtClean="0"/>
              <a:t>Atrial Flutter</a:t>
            </a:r>
          </a:p>
        </p:txBody>
      </p:sp>
      <p:sp>
        <p:nvSpPr>
          <p:cNvPr id="135171" name="Rectangle 3"/>
          <p:cNvSpPr>
            <a:spLocks noGrp="1" noChangeArrowheads="1"/>
          </p:cNvSpPr>
          <p:nvPr>
            <p:ph type="body" idx="1"/>
          </p:nvPr>
        </p:nvSpPr>
        <p:spPr>
          <a:xfrm>
            <a:off x="1066800" y="1981200"/>
            <a:ext cx="7848600" cy="4572000"/>
          </a:xfrm>
        </p:spPr>
        <p:txBody>
          <a:bodyPr/>
          <a:lstStyle/>
          <a:p>
            <a:pPr eaLnBrk="1" hangingPunct="1">
              <a:buFont typeface="Wingdings" pitchFamily="2" charset="2"/>
              <a:buNone/>
              <a:defRPr/>
            </a:pPr>
            <a:r>
              <a:rPr lang="en-US" smtClean="0">
                <a:solidFill>
                  <a:srgbClr val="66FFCC"/>
                </a:solidFill>
              </a:rPr>
              <a:t>Significance</a:t>
            </a:r>
          </a:p>
          <a:p>
            <a:pPr eaLnBrk="1" hangingPunct="1">
              <a:defRPr/>
            </a:pPr>
            <a:r>
              <a:rPr lang="en-US" smtClean="0"/>
              <a:t>High ventricular rates with atrial flutter can decrease CO and cause serious consequences such as heart failure</a:t>
            </a:r>
          </a:p>
          <a:p>
            <a:pPr eaLnBrk="1" hangingPunct="1">
              <a:defRPr/>
            </a:pPr>
            <a:endParaRPr lang="en-US" smtClean="0"/>
          </a:p>
          <a:p>
            <a:pPr eaLnBrk="1" hangingPunct="1">
              <a:defRPr/>
            </a:pPr>
            <a:r>
              <a:rPr lang="en-US" smtClean="0"/>
              <a:t>Risk for stroke because of risk of thrombus formation in the atria</a:t>
            </a:r>
          </a:p>
          <a:p>
            <a:pPr lvl="1" eaLnBrk="1" hangingPunct="1">
              <a:defRPr/>
            </a:pPr>
            <a:r>
              <a:rPr lang="en-US" smtClean="0"/>
              <a:t>Coumadin used for atrial flutter &gt; 72h</a:t>
            </a:r>
          </a:p>
        </p:txBody>
      </p:sp>
      <p:sp>
        <p:nvSpPr>
          <p:cNvPr id="110596"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rrowheads="1"/>
          </p:cNvSpPr>
          <p:nvPr>
            <p:ph type="title"/>
          </p:nvPr>
        </p:nvSpPr>
        <p:spPr>
          <a:xfrm>
            <a:off x="914400" y="838200"/>
            <a:ext cx="7772400" cy="762000"/>
          </a:xfrm>
        </p:spPr>
        <p:txBody>
          <a:bodyPr/>
          <a:lstStyle/>
          <a:p>
            <a:pPr eaLnBrk="1" hangingPunct="1">
              <a:defRPr/>
            </a:pPr>
            <a:r>
              <a:rPr lang="en-US" smtClean="0"/>
              <a:t>Atrial Flutter</a:t>
            </a:r>
          </a:p>
        </p:txBody>
      </p:sp>
      <p:sp>
        <p:nvSpPr>
          <p:cNvPr id="136195"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en-US" sz="2800" smtClean="0">
                <a:solidFill>
                  <a:srgbClr val="66FF66"/>
                </a:solidFill>
              </a:rPr>
              <a:t>Treatment</a:t>
            </a:r>
          </a:p>
          <a:p>
            <a:pPr eaLnBrk="1" hangingPunct="1">
              <a:lnSpc>
                <a:spcPct val="80000"/>
              </a:lnSpc>
              <a:defRPr/>
            </a:pPr>
            <a:r>
              <a:rPr lang="en-US" sz="2800" smtClean="0"/>
              <a:t>Primary goal is to slow ventricular response by increasing AV block</a:t>
            </a:r>
          </a:p>
          <a:p>
            <a:pPr eaLnBrk="1" hangingPunct="1">
              <a:lnSpc>
                <a:spcPct val="80000"/>
              </a:lnSpc>
              <a:buFont typeface="Wingdings" pitchFamily="2" charset="2"/>
              <a:buNone/>
              <a:defRPr/>
            </a:pPr>
            <a:endParaRPr lang="en-US" sz="2800" smtClean="0"/>
          </a:p>
          <a:p>
            <a:pPr eaLnBrk="1" hangingPunct="1">
              <a:lnSpc>
                <a:spcPct val="80000"/>
              </a:lnSpc>
              <a:defRPr/>
            </a:pPr>
            <a:r>
              <a:rPr lang="en-US" sz="2800" smtClean="0"/>
              <a:t>Electrical cardioversion may be used to convert atrial flutter to sinus rhythm in emergency situation</a:t>
            </a:r>
          </a:p>
          <a:p>
            <a:pPr eaLnBrk="1" hangingPunct="1">
              <a:lnSpc>
                <a:spcPct val="80000"/>
              </a:lnSpc>
              <a:defRPr/>
            </a:pPr>
            <a:r>
              <a:rPr lang="en-US" sz="2800" smtClean="0"/>
              <a:t>Diltiazem, digoxin, and </a:t>
            </a:r>
            <a:r>
              <a:rPr lang="en-US" sz="2800" smtClean="0">
                <a:sym typeface="Symbol" pitchFamily="18" charset="2"/>
              </a:rPr>
              <a:t>-adrenergic blockers used to control ventricular rate</a:t>
            </a:r>
          </a:p>
          <a:p>
            <a:pPr eaLnBrk="1" hangingPunct="1">
              <a:lnSpc>
                <a:spcPct val="80000"/>
              </a:lnSpc>
              <a:defRPr/>
            </a:pPr>
            <a:r>
              <a:rPr lang="en-US" sz="2800" smtClean="0">
                <a:sym typeface="Symbol" pitchFamily="18" charset="2"/>
              </a:rPr>
              <a:t>Antiarrhythmic drugs used to convert atrial flutter to sinus rhythm or maintain sinus rhythm (</a:t>
            </a:r>
            <a:r>
              <a:rPr lang="en-US" sz="2800" smtClean="0"/>
              <a:t>Ca++ Blockers, Ibutilide, Amudarone).</a:t>
            </a:r>
          </a:p>
        </p:txBody>
      </p:sp>
      <p:sp>
        <p:nvSpPr>
          <p:cNvPr id="111620"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p:txBody>
          <a:bodyPr/>
          <a:lstStyle/>
          <a:p>
            <a:pPr eaLnBrk="1" hangingPunct="1">
              <a:defRPr/>
            </a:pPr>
            <a:r>
              <a:rPr lang="en-US" smtClean="0"/>
              <a:t>Atrial Fibrillation</a:t>
            </a:r>
          </a:p>
        </p:txBody>
      </p:sp>
      <p:sp>
        <p:nvSpPr>
          <p:cNvPr id="106499" name="Rectangle 3"/>
          <p:cNvSpPr>
            <a:spLocks noGrp="1" noChangeArrowheads="1"/>
          </p:cNvSpPr>
          <p:nvPr>
            <p:ph type="body" sz="half" idx="1"/>
          </p:nvPr>
        </p:nvSpPr>
        <p:spPr>
          <a:xfrm>
            <a:off x="457200" y="1600200"/>
            <a:ext cx="4033838" cy="4525963"/>
          </a:xfrm>
        </p:spPr>
        <p:txBody>
          <a:bodyPr/>
          <a:lstStyle/>
          <a:p>
            <a:pPr eaLnBrk="1" hangingPunct="1">
              <a:defRPr/>
            </a:pPr>
            <a:r>
              <a:rPr lang="en-US" sz="2400" smtClean="0"/>
              <a:t>Usually significant – 25% </a:t>
            </a:r>
            <a:r>
              <a:rPr lang="en-US" sz="2400" smtClean="0">
                <a:sym typeface="Wingdings" pitchFamily="2" charset="2"/>
              </a:rPr>
              <a:t> Cardiovascular output</a:t>
            </a:r>
          </a:p>
          <a:p>
            <a:pPr eaLnBrk="1" hangingPunct="1">
              <a:defRPr/>
            </a:pPr>
            <a:r>
              <a:rPr lang="en-US" sz="2400" smtClean="0">
                <a:sym typeface="Wingdings" pitchFamily="2" charset="2"/>
              </a:rPr>
              <a:t>Rhythm: Irregularly irregular</a:t>
            </a:r>
          </a:p>
          <a:p>
            <a:pPr eaLnBrk="1" hangingPunct="1">
              <a:defRPr/>
            </a:pPr>
            <a:r>
              <a:rPr lang="en-US" sz="2400" smtClean="0">
                <a:sym typeface="Wingdings" pitchFamily="2" charset="2"/>
              </a:rPr>
              <a:t>Dominant pacemaker: atrial escape </a:t>
            </a:r>
          </a:p>
          <a:p>
            <a:pPr eaLnBrk="1" hangingPunct="1">
              <a:defRPr/>
            </a:pPr>
            <a:r>
              <a:rPr lang="en-US" sz="2400" smtClean="0">
                <a:sym typeface="Wingdings" pitchFamily="2" charset="2"/>
              </a:rPr>
              <a:t>R to R: Irregularly irregular</a:t>
            </a:r>
          </a:p>
          <a:p>
            <a:pPr eaLnBrk="1" hangingPunct="1">
              <a:defRPr/>
            </a:pPr>
            <a:r>
              <a:rPr lang="en-US" sz="2400" smtClean="0">
                <a:sym typeface="Wingdings" pitchFamily="2" charset="2"/>
              </a:rPr>
              <a:t>Rate: variable 350-500 bpm</a:t>
            </a:r>
          </a:p>
          <a:p>
            <a:pPr eaLnBrk="1" hangingPunct="1">
              <a:defRPr/>
            </a:pPr>
            <a:r>
              <a:rPr lang="en-US" sz="2400" smtClean="0">
                <a:sym typeface="Wingdings" pitchFamily="2" charset="2"/>
              </a:rPr>
              <a:t>PR – fib waves can’t determine</a:t>
            </a:r>
          </a:p>
          <a:p>
            <a:pPr eaLnBrk="1" hangingPunct="1">
              <a:defRPr/>
            </a:pPr>
            <a:r>
              <a:rPr lang="en-US" sz="2400" smtClean="0">
                <a:sym typeface="Wingdings" pitchFamily="2" charset="2"/>
              </a:rPr>
              <a:t>QRS: &lt; .12</a:t>
            </a:r>
          </a:p>
        </p:txBody>
      </p:sp>
      <p:pic>
        <p:nvPicPr>
          <p:cNvPr id="112644" name="Picture 4" descr="AFIB"/>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572000" y="2168525"/>
            <a:ext cx="4419600" cy="3775075"/>
          </a:xfr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45" name="Rectangle 5"/>
          <p:cNvSpPr>
            <a:spLocks noChangeArrowheads="1"/>
          </p:cNvSpPr>
          <p:nvPr/>
        </p:nvSpPr>
        <p:spPr bwMode="auto">
          <a:xfrm>
            <a:off x="4629150" y="5181600"/>
            <a:ext cx="838200" cy="685800"/>
          </a:xfrm>
          <a:prstGeom prst="rect">
            <a:avLst/>
          </a:prstGeom>
          <a:solidFill>
            <a:schemeClr val="tx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sp>
        <p:nvSpPr>
          <p:cNvPr id="112646" name="Text Box 6"/>
          <p:cNvSpPr txBox="1">
            <a:spLocks noChangeArrowheads="1"/>
          </p:cNvSpPr>
          <p:nvPr/>
        </p:nvSpPr>
        <p:spPr bwMode="auto">
          <a:xfrm>
            <a:off x="4538663" y="5181600"/>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spcBef>
                <a:spcPct val="50000"/>
              </a:spcBef>
            </a:pPr>
            <a:r>
              <a:rPr lang="en-US">
                <a:solidFill>
                  <a:schemeClr val="bg2"/>
                </a:solidFill>
              </a:rPr>
              <a:t>350-500 bpm</a:t>
            </a:r>
          </a:p>
        </p:txBody>
      </p:sp>
      <p:sp>
        <p:nvSpPr>
          <p:cNvPr id="112647"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p:txBody>
          <a:bodyPr/>
          <a:lstStyle/>
          <a:p>
            <a:pPr>
              <a:defRPr/>
            </a:pPr>
            <a:endParaRPr lang="en-US"/>
          </a:p>
        </p:txBody>
      </p:sp>
      <p:sp>
        <p:nvSpPr>
          <p:cNvPr id="113667" name="ClipArt Placeholder 3"/>
          <p:cNvSpPr>
            <a:spLocks noGrp="1" noTextEdit="1"/>
          </p:cNvSpPr>
          <p:nvPr>
            <p:ph type="clipArt" sz="half" idx="2"/>
          </p:nvPr>
        </p:nvSpPr>
        <p:spPr/>
      </p:sp>
      <p:sp>
        <p:nvSpPr>
          <p:cNvPr id="113668" name="Footer Placeholder 4"/>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pic>
        <p:nvPicPr>
          <p:cNvPr id="1136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8382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smtClean="0"/>
              <a:t>Einthoven's triangle: </a:t>
            </a:r>
            <a:r>
              <a:rPr lang="en-GB" smtClean="0"/>
              <a:t>Three bipolar leads (I , II , III)</a:t>
            </a:r>
            <a:endParaRPr lang="en-US" smtClean="0"/>
          </a:p>
        </p:txBody>
      </p:sp>
      <p:pic>
        <p:nvPicPr>
          <p:cNvPr id="13315" name="Content Placeholder 4" descr="image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1905000"/>
            <a:ext cx="5791200" cy="4343400"/>
          </a:xfrm>
        </p:spPr>
      </p:pic>
      <p:sp>
        <p:nvSpPr>
          <p:cNvPr id="13316"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oter Placeholder 5"/>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 useBgFill="1">
        <p:nvSpPr>
          <p:cNvPr id="114691" name="Rectangle 2"/>
          <p:cNvSpPr>
            <a:spLocks noChangeArrowheads="1"/>
          </p:cNvSpPr>
          <p:nvPr/>
        </p:nvSpPr>
        <p:spPr bwMode="auto">
          <a:xfrm>
            <a:off x="0" y="0"/>
            <a:ext cx="9144000" cy="68580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sp>
        <p:nvSpPr>
          <p:cNvPr id="143363" name="Rectangle 3"/>
          <p:cNvSpPr>
            <a:spLocks noGrp="1" noRot="1" noChangeArrowheads="1"/>
          </p:cNvSpPr>
          <p:nvPr>
            <p:ph type="title"/>
          </p:nvPr>
        </p:nvSpPr>
        <p:spPr>
          <a:xfrm>
            <a:off x="0" y="533400"/>
            <a:ext cx="9144000" cy="762000"/>
          </a:xfrm>
        </p:spPr>
        <p:txBody>
          <a:bodyPr/>
          <a:lstStyle/>
          <a:p>
            <a:pPr eaLnBrk="1" hangingPunct="1">
              <a:defRPr/>
            </a:pPr>
            <a:r>
              <a:rPr lang="en-US" smtClean="0"/>
              <a:t>Atrial Fibrillation</a:t>
            </a:r>
          </a:p>
        </p:txBody>
      </p:sp>
      <p:sp>
        <p:nvSpPr>
          <p:cNvPr id="143364" name="Rectangle 4"/>
          <p:cNvSpPr>
            <a:spLocks noGrp="1" noChangeArrowheads="1"/>
          </p:cNvSpPr>
          <p:nvPr>
            <p:ph type="body" idx="4294967295"/>
          </p:nvPr>
        </p:nvSpPr>
        <p:spPr>
          <a:xfrm>
            <a:off x="1295400" y="1981200"/>
            <a:ext cx="7848600" cy="4114800"/>
          </a:xfrm>
        </p:spPr>
        <p:txBody>
          <a:bodyPr/>
          <a:lstStyle/>
          <a:p>
            <a:pPr algn="ctr" eaLnBrk="1" hangingPunct="1">
              <a:buFont typeface="Wingdings" pitchFamily="2" charset="2"/>
              <a:buNone/>
              <a:defRPr/>
            </a:pPr>
            <a:endParaRPr lang="en-US" sz="2400" smtClean="0"/>
          </a:p>
          <a:p>
            <a:pPr eaLnBrk="1" hangingPunct="1">
              <a:buFont typeface="Wingdings" pitchFamily="2" charset="2"/>
              <a:buNone/>
              <a:defRPr/>
            </a:pPr>
            <a:endParaRPr lang="en-US" smtClean="0"/>
          </a:p>
        </p:txBody>
      </p:sp>
      <p:grpSp>
        <p:nvGrpSpPr>
          <p:cNvPr id="114694" name="Group 5"/>
          <p:cNvGrpSpPr>
            <a:grpSpLocks/>
          </p:cNvGrpSpPr>
          <p:nvPr/>
        </p:nvGrpSpPr>
        <p:grpSpPr bwMode="auto">
          <a:xfrm>
            <a:off x="0" y="1371600"/>
            <a:ext cx="9144000" cy="4267200"/>
            <a:chOff x="0" y="1056"/>
            <a:chExt cx="5760" cy="2688"/>
          </a:xfrm>
        </p:grpSpPr>
        <p:pic>
          <p:nvPicPr>
            <p:cNvPr id="114696" name="Picture 6" descr="Fig"/>
            <p:cNvPicPr>
              <a:picLocks noChangeAspect="1" noChangeArrowheads="1"/>
            </p:cNvPicPr>
            <p:nvPr/>
          </p:nvPicPr>
          <p:blipFill>
            <a:blip r:embed="rId2">
              <a:extLst>
                <a:ext uri="{28A0092B-C50C-407E-A947-70E740481C1C}">
                  <a14:useLocalDpi xmlns:a14="http://schemas.microsoft.com/office/drawing/2010/main" val="0"/>
                </a:ext>
              </a:extLst>
            </a:blip>
            <a:srcRect l="2499" t="47707" r="2499"/>
            <a:stretch>
              <a:fillRect/>
            </a:stretch>
          </p:blipFill>
          <p:spPr bwMode="auto">
            <a:xfrm>
              <a:off x="0" y="1056"/>
              <a:ext cx="5760" cy="25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4697" name="Rectangle 7"/>
            <p:cNvSpPr>
              <a:spLocks noChangeArrowheads="1"/>
            </p:cNvSpPr>
            <p:nvPr/>
          </p:nvSpPr>
          <p:spPr bwMode="auto">
            <a:xfrm>
              <a:off x="0" y="3264"/>
              <a:ext cx="5760" cy="4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grpSp>
      <p:sp>
        <p:nvSpPr>
          <p:cNvPr id="114695" name="Rectangle 8"/>
          <p:cNvSpPr>
            <a:spLocks noChangeArrowheads="1"/>
          </p:cNvSpPr>
          <p:nvPr/>
        </p:nvSpPr>
        <p:spPr bwMode="auto">
          <a:xfrm>
            <a:off x="304800" y="5029200"/>
            <a:ext cx="8610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sz="2400"/>
              <a:t> Total disorganization of atrial activity without effective atrial contraction</a:t>
            </a:r>
          </a:p>
          <a:p>
            <a:pPr>
              <a:buFontTx/>
              <a:buChar char="•"/>
            </a:pPr>
            <a:r>
              <a:rPr lang="en-US" sz="2400"/>
              <a:t> Chronic or intermittent</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rrowheads="1"/>
          </p:cNvSpPr>
          <p:nvPr>
            <p:ph type="title"/>
          </p:nvPr>
        </p:nvSpPr>
        <p:spPr>
          <a:xfrm>
            <a:off x="914400" y="838200"/>
            <a:ext cx="7772400" cy="762000"/>
          </a:xfrm>
        </p:spPr>
        <p:txBody>
          <a:bodyPr/>
          <a:lstStyle/>
          <a:p>
            <a:pPr eaLnBrk="1" hangingPunct="1">
              <a:defRPr/>
            </a:pPr>
            <a:r>
              <a:rPr lang="en-US" smtClean="0"/>
              <a:t>Atrial Fibrillation</a:t>
            </a:r>
          </a:p>
        </p:txBody>
      </p:sp>
      <p:sp>
        <p:nvSpPr>
          <p:cNvPr id="144387" name="Rectangle 3"/>
          <p:cNvSpPr>
            <a:spLocks noGrp="1" noChangeArrowheads="1"/>
          </p:cNvSpPr>
          <p:nvPr>
            <p:ph type="body" idx="1"/>
          </p:nvPr>
        </p:nvSpPr>
        <p:spPr/>
        <p:txBody>
          <a:bodyPr/>
          <a:lstStyle/>
          <a:p>
            <a:pPr eaLnBrk="1" hangingPunct="1">
              <a:buFont typeface="Wingdings" pitchFamily="2" charset="2"/>
              <a:buNone/>
              <a:defRPr/>
            </a:pPr>
            <a:r>
              <a:rPr lang="en-US" smtClean="0">
                <a:solidFill>
                  <a:srgbClr val="FF9999"/>
                </a:solidFill>
              </a:rPr>
              <a:t>Clinical Associations</a:t>
            </a:r>
          </a:p>
          <a:p>
            <a:pPr eaLnBrk="1" hangingPunct="1">
              <a:defRPr/>
            </a:pPr>
            <a:r>
              <a:rPr lang="en-US" smtClean="0"/>
              <a:t>Usually occurs with </a:t>
            </a:r>
          </a:p>
          <a:p>
            <a:pPr lvl="1" eaLnBrk="1" hangingPunct="1">
              <a:defRPr/>
            </a:pPr>
            <a:r>
              <a:rPr lang="en-US" smtClean="0"/>
              <a:t>Underlying heart disease, such as rheumatic heart disease</a:t>
            </a:r>
          </a:p>
          <a:p>
            <a:pPr lvl="1" eaLnBrk="1" hangingPunct="1">
              <a:defRPr/>
            </a:pPr>
            <a:r>
              <a:rPr lang="en-US" smtClean="0"/>
              <a:t>Pulmonary disease</a:t>
            </a:r>
          </a:p>
          <a:p>
            <a:pPr lvl="1" eaLnBrk="1" hangingPunct="1">
              <a:defRPr/>
            </a:pPr>
            <a:r>
              <a:rPr lang="en-US" smtClean="0"/>
              <a:t>CHF</a:t>
            </a:r>
          </a:p>
          <a:p>
            <a:pPr lvl="1" eaLnBrk="1" hangingPunct="1">
              <a:defRPr/>
            </a:pPr>
            <a:r>
              <a:rPr lang="en-US" smtClean="0"/>
              <a:t>Congenital heart disease</a:t>
            </a:r>
          </a:p>
          <a:p>
            <a:pPr lvl="1" eaLnBrk="1" hangingPunct="1">
              <a:defRPr/>
            </a:pPr>
            <a:r>
              <a:rPr lang="en-US" smtClean="0"/>
              <a:t>Open heart surgery</a:t>
            </a:r>
          </a:p>
        </p:txBody>
      </p:sp>
      <p:sp>
        <p:nvSpPr>
          <p:cNvPr id="115716"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rrowheads="1"/>
          </p:cNvSpPr>
          <p:nvPr>
            <p:ph type="title"/>
          </p:nvPr>
        </p:nvSpPr>
        <p:spPr>
          <a:xfrm>
            <a:off x="914400" y="838200"/>
            <a:ext cx="7772400" cy="762000"/>
          </a:xfrm>
        </p:spPr>
        <p:txBody>
          <a:bodyPr/>
          <a:lstStyle/>
          <a:p>
            <a:pPr eaLnBrk="1" hangingPunct="1">
              <a:defRPr/>
            </a:pPr>
            <a:r>
              <a:rPr lang="en-US" smtClean="0"/>
              <a:t>Atrial Fibrillation</a:t>
            </a:r>
          </a:p>
        </p:txBody>
      </p:sp>
      <p:sp>
        <p:nvSpPr>
          <p:cNvPr id="145411" name="Rectangle 3"/>
          <p:cNvSpPr>
            <a:spLocks noGrp="1" noChangeArrowheads="1"/>
          </p:cNvSpPr>
          <p:nvPr>
            <p:ph type="body" idx="1"/>
          </p:nvPr>
        </p:nvSpPr>
        <p:spPr/>
        <p:txBody>
          <a:bodyPr/>
          <a:lstStyle/>
          <a:p>
            <a:pPr eaLnBrk="1" hangingPunct="1">
              <a:buFont typeface="Wingdings" pitchFamily="2" charset="2"/>
              <a:buNone/>
              <a:defRPr/>
            </a:pPr>
            <a:r>
              <a:rPr lang="en-US" smtClean="0">
                <a:solidFill>
                  <a:srgbClr val="FF9999"/>
                </a:solidFill>
              </a:rPr>
              <a:t>Clinical Associations</a:t>
            </a:r>
          </a:p>
          <a:p>
            <a:pPr eaLnBrk="1" hangingPunct="1">
              <a:defRPr/>
            </a:pPr>
            <a:r>
              <a:rPr lang="en-US" smtClean="0"/>
              <a:t>Often acutely caused by </a:t>
            </a:r>
          </a:p>
          <a:p>
            <a:pPr lvl="1" eaLnBrk="1" hangingPunct="1">
              <a:defRPr/>
            </a:pPr>
            <a:r>
              <a:rPr lang="en-US" smtClean="0"/>
              <a:t>Thyrotoxicosis</a:t>
            </a:r>
          </a:p>
          <a:p>
            <a:pPr lvl="1" eaLnBrk="1" hangingPunct="1">
              <a:defRPr/>
            </a:pPr>
            <a:r>
              <a:rPr lang="en-US" smtClean="0"/>
              <a:t> Alcohol intoxication</a:t>
            </a:r>
          </a:p>
          <a:p>
            <a:pPr lvl="1" eaLnBrk="1" hangingPunct="1">
              <a:defRPr/>
            </a:pPr>
            <a:r>
              <a:rPr lang="en-US" smtClean="0"/>
              <a:t>Caffeine use</a:t>
            </a:r>
          </a:p>
          <a:p>
            <a:pPr lvl="1" eaLnBrk="1" hangingPunct="1">
              <a:defRPr/>
            </a:pPr>
            <a:r>
              <a:rPr lang="en-US" smtClean="0"/>
              <a:t>Electrolyte disturbance</a:t>
            </a:r>
          </a:p>
          <a:p>
            <a:pPr lvl="1" eaLnBrk="1" hangingPunct="1">
              <a:defRPr/>
            </a:pPr>
            <a:r>
              <a:rPr lang="en-US" smtClean="0"/>
              <a:t>Cardiac surgery</a:t>
            </a:r>
          </a:p>
        </p:txBody>
      </p:sp>
      <p:sp>
        <p:nvSpPr>
          <p:cNvPr id="116740"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rrowheads="1"/>
          </p:cNvSpPr>
          <p:nvPr>
            <p:ph type="title"/>
          </p:nvPr>
        </p:nvSpPr>
        <p:spPr>
          <a:xfrm>
            <a:off x="914400" y="838200"/>
            <a:ext cx="7772400" cy="762000"/>
          </a:xfrm>
        </p:spPr>
        <p:txBody>
          <a:bodyPr/>
          <a:lstStyle/>
          <a:p>
            <a:pPr eaLnBrk="1" hangingPunct="1">
              <a:defRPr/>
            </a:pPr>
            <a:r>
              <a:rPr lang="en-US" smtClean="0"/>
              <a:t>Atrial Fibrillation</a:t>
            </a:r>
          </a:p>
        </p:txBody>
      </p:sp>
      <p:sp>
        <p:nvSpPr>
          <p:cNvPr id="146435"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sz="2800" smtClean="0">
                <a:solidFill>
                  <a:srgbClr val="66FFCC"/>
                </a:solidFill>
              </a:rPr>
              <a:t>Significance</a:t>
            </a:r>
          </a:p>
          <a:p>
            <a:pPr eaLnBrk="1" hangingPunct="1">
              <a:lnSpc>
                <a:spcPct val="90000"/>
              </a:lnSpc>
              <a:defRPr/>
            </a:pPr>
            <a:r>
              <a:rPr lang="en-US" sz="2800" smtClean="0"/>
              <a:t>Can often result in decrease in CO because of ineffective atrial contractions and rapid ventricular response</a:t>
            </a:r>
          </a:p>
          <a:p>
            <a:pPr eaLnBrk="1" hangingPunct="1">
              <a:lnSpc>
                <a:spcPct val="90000"/>
              </a:lnSpc>
              <a:defRPr/>
            </a:pPr>
            <a:r>
              <a:rPr lang="en-US" sz="2800" smtClean="0"/>
              <a:t>Thrombi may form in atria and may pass to brain, causing stroke</a:t>
            </a:r>
          </a:p>
          <a:p>
            <a:pPr lvl="1" eaLnBrk="1" hangingPunct="1">
              <a:lnSpc>
                <a:spcPct val="90000"/>
              </a:lnSpc>
              <a:defRPr/>
            </a:pPr>
            <a:r>
              <a:rPr lang="en-US" sz="2400" smtClean="0"/>
              <a:t>Risk for stroke increases five-fold in atrial fibrillation</a:t>
            </a:r>
          </a:p>
          <a:p>
            <a:pPr lvl="1" eaLnBrk="1" hangingPunct="1">
              <a:lnSpc>
                <a:spcPct val="90000"/>
              </a:lnSpc>
              <a:defRPr/>
            </a:pPr>
            <a:r>
              <a:rPr lang="en-US" sz="2400" smtClean="0"/>
              <a:t>Risk even higher in structural heart disease, HTN, and an age over 65</a:t>
            </a:r>
          </a:p>
          <a:p>
            <a:pPr eaLnBrk="1" hangingPunct="1">
              <a:lnSpc>
                <a:spcPct val="90000"/>
              </a:lnSpc>
              <a:defRPr/>
            </a:pPr>
            <a:r>
              <a:rPr lang="en-US" sz="2800" smtClean="0"/>
              <a:t>Anticoagulation with Coumadin used to prevent stroke</a:t>
            </a:r>
          </a:p>
        </p:txBody>
      </p:sp>
      <p:sp>
        <p:nvSpPr>
          <p:cNvPr id="117764"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rrowheads="1"/>
          </p:cNvSpPr>
          <p:nvPr>
            <p:ph type="title"/>
          </p:nvPr>
        </p:nvSpPr>
        <p:spPr>
          <a:xfrm>
            <a:off x="914400" y="838200"/>
            <a:ext cx="7772400" cy="762000"/>
          </a:xfrm>
        </p:spPr>
        <p:txBody>
          <a:bodyPr/>
          <a:lstStyle/>
          <a:p>
            <a:pPr eaLnBrk="1" hangingPunct="1">
              <a:defRPr/>
            </a:pPr>
            <a:r>
              <a:rPr lang="en-US" smtClean="0"/>
              <a:t>Atrial Fibrillation</a:t>
            </a:r>
          </a:p>
        </p:txBody>
      </p:sp>
      <p:sp>
        <p:nvSpPr>
          <p:cNvPr id="149509" name="Rectangle 5"/>
          <p:cNvSpPr>
            <a:spLocks noGrp="1" noChangeArrowheads="1"/>
          </p:cNvSpPr>
          <p:nvPr>
            <p:ph type="body" idx="1"/>
          </p:nvPr>
        </p:nvSpPr>
        <p:spPr/>
        <p:txBody>
          <a:bodyPr/>
          <a:lstStyle/>
          <a:p>
            <a:pPr eaLnBrk="1" hangingPunct="1">
              <a:lnSpc>
                <a:spcPct val="90000"/>
              </a:lnSpc>
              <a:buFont typeface="Wingdings" pitchFamily="2" charset="2"/>
              <a:buNone/>
              <a:defRPr/>
            </a:pPr>
            <a:r>
              <a:rPr lang="en-US" sz="2800" smtClean="0">
                <a:solidFill>
                  <a:srgbClr val="66FF66"/>
                </a:solidFill>
                <a:effectLst/>
              </a:rPr>
              <a:t>Treatment: same as in Atrial Flutter.</a:t>
            </a:r>
          </a:p>
          <a:p>
            <a:pPr eaLnBrk="1" hangingPunct="1">
              <a:lnSpc>
                <a:spcPct val="90000"/>
              </a:lnSpc>
              <a:defRPr/>
            </a:pPr>
            <a:r>
              <a:rPr lang="en-US" sz="2400" smtClean="0"/>
              <a:t>Primary goal is to slow ventricular response by increasing AV block</a:t>
            </a:r>
          </a:p>
          <a:p>
            <a:pPr eaLnBrk="1" hangingPunct="1">
              <a:lnSpc>
                <a:spcPct val="90000"/>
              </a:lnSpc>
              <a:defRPr/>
            </a:pPr>
            <a:r>
              <a:rPr lang="en-US" sz="2400" smtClean="0"/>
              <a:t>Electrical cardioversion may be used to convert atrial flutter to sinus rhythm in emergency situation</a:t>
            </a:r>
          </a:p>
          <a:p>
            <a:pPr eaLnBrk="1" hangingPunct="1">
              <a:lnSpc>
                <a:spcPct val="90000"/>
              </a:lnSpc>
              <a:defRPr/>
            </a:pPr>
            <a:r>
              <a:rPr lang="en-US" sz="2400" smtClean="0"/>
              <a:t>Diltiazem, digoxin, and </a:t>
            </a:r>
            <a:r>
              <a:rPr lang="en-US" sz="2400" smtClean="0">
                <a:sym typeface="Symbol" pitchFamily="18" charset="2"/>
              </a:rPr>
              <a:t>-adrenergic blockers used to control ventricular rate</a:t>
            </a:r>
          </a:p>
          <a:p>
            <a:pPr eaLnBrk="1" hangingPunct="1">
              <a:lnSpc>
                <a:spcPct val="90000"/>
              </a:lnSpc>
              <a:defRPr/>
            </a:pPr>
            <a:r>
              <a:rPr lang="en-US" sz="2400" smtClean="0">
                <a:sym typeface="Symbol" pitchFamily="18" charset="2"/>
              </a:rPr>
              <a:t>Antiarrhythmic drugs used to convert atrial flutter to sinus rhythm or maintain sinus rhythm (</a:t>
            </a:r>
            <a:r>
              <a:rPr lang="en-US" sz="2400" smtClean="0"/>
              <a:t>Ca++ Blockers, Ibutilide, Amudarone).</a:t>
            </a:r>
          </a:p>
          <a:p>
            <a:pPr eaLnBrk="1" hangingPunct="1">
              <a:lnSpc>
                <a:spcPct val="90000"/>
              </a:lnSpc>
              <a:defRPr/>
            </a:pPr>
            <a:r>
              <a:rPr lang="en-US" sz="2400" smtClean="0"/>
              <a:t>Ablation, Pacing, implanted cardioversion device (ICD) are other Rx options.</a:t>
            </a:r>
          </a:p>
        </p:txBody>
      </p:sp>
      <p:sp>
        <p:nvSpPr>
          <p:cNvPr id="118788"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oter Placeholder 3"/>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
        <p:nvSpPr>
          <p:cNvPr id="5" name="Content Placeholder 4"/>
          <p:cNvSpPr>
            <a:spLocks noGrp="1"/>
          </p:cNvSpPr>
          <p:nvPr>
            <p:ph idx="1"/>
          </p:nvPr>
        </p:nvSpPr>
        <p:spPr/>
        <p:txBody>
          <a:bodyPr/>
          <a:lstStyle/>
          <a:p>
            <a:pPr>
              <a:defRPr/>
            </a:pPr>
            <a:endParaRPr lang="en-US"/>
          </a:p>
        </p:txBody>
      </p:sp>
      <p:pic>
        <p:nvPicPr>
          <p:cNvPr id="1198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82296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oter Placeholder 3"/>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pic>
        <p:nvPicPr>
          <p:cNvPr id="1208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81534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idx="1"/>
          </p:nvPr>
        </p:nvSpPr>
        <p:spPr>
          <a:xfrm>
            <a:off x="457200" y="1219200"/>
            <a:ext cx="8229600" cy="4906963"/>
          </a:xfrm>
        </p:spPr>
        <p:txBody>
          <a:bodyPr/>
          <a:lstStyle/>
          <a:p>
            <a:pPr eaLnBrk="1" hangingPunct="1">
              <a:defRPr/>
            </a:pPr>
            <a:r>
              <a:rPr lang="en-US" dirty="0">
                <a:latin typeface="Times New Roman" panose="02020603050405020304" pitchFamily="18" charset="0"/>
                <a:cs typeface="Times New Roman" panose="02020603050405020304" pitchFamily="18" charset="0"/>
                <a:sym typeface="Symbol" pitchFamily="18" charset="2"/>
              </a:rPr>
              <a:t>AKA nodal rhythm</a:t>
            </a:r>
          </a:p>
          <a:p>
            <a:pPr eaLnBrk="1" hangingPunct="1">
              <a:defRPr/>
            </a:pPr>
            <a:r>
              <a:rPr lang="en-US" dirty="0">
                <a:latin typeface="Times New Roman" panose="02020603050405020304" pitchFamily="18" charset="0"/>
                <a:cs typeface="Times New Roman" panose="02020603050405020304" pitchFamily="18" charset="0"/>
                <a:sym typeface="Symbol" pitchFamily="18" charset="2"/>
              </a:rPr>
              <a:t>The SA node fails to fire and the AV node becomes the pacemaker</a:t>
            </a:r>
          </a:p>
          <a:p>
            <a:pPr lvl="1">
              <a:defRPr/>
            </a:pPr>
            <a:r>
              <a:rPr lang="en-US" dirty="0">
                <a:latin typeface="Times New Roman" panose="02020603050405020304" pitchFamily="18" charset="0"/>
                <a:cs typeface="Times New Roman" panose="02020603050405020304" pitchFamily="18" charset="0"/>
                <a:sym typeface="Symbol" pitchFamily="18" charset="2"/>
              </a:rPr>
              <a:t>Slower rate</a:t>
            </a:r>
          </a:p>
          <a:p>
            <a:pPr eaLnBrk="1" hangingPunct="1">
              <a:defRPr/>
            </a:pPr>
            <a:r>
              <a:rPr lang="en-US" dirty="0">
                <a:latin typeface="Times New Roman" panose="02020603050405020304" pitchFamily="18" charset="0"/>
                <a:cs typeface="Times New Roman" panose="02020603050405020304" pitchFamily="18" charset="0"/>
                <a:sym typeface="Symbol" pitchFamily="18" charset="2"/>
              </a:rPr>
              <a:t>P wave:</a:t>
            </a:r>
          </a:p>
          <a:p>
            <a:pPr lvl="1">
              <a:defRPr/>
            </a:pPr>
            <a:r>
              <a:rPr lang="en-US" dirty="0">
                <a:latin typeface="Times New Roman" panose="02020603050405020304" pitchFamily="18" charset="0"/>
                <a:cs typeface="Times New Roman" panose="02020603050405020304" pitchFamily="18" charset="0"/>
                <a:sym typeface="Symbol" pitchFamily="18" charset="2"/>
              </a:rPr>
              <a:t>Inverted: retrograde conduction before the conduction thru ventricles</a:t>
            </a:r>
          </a:p>
          <a:p>
            <a:pPr lvl="1">
              <a:defRPr/>
            </a:pPr>
            <a:r>
              <a:rPr lang="en-US" dirty="0">
                <a:latin typeface="Times New Roman" panose="02020603050405020304" pitchFamily="18" charset="0"/>
                <a:cs typeface="Times New Roman" panose="02020603050405020304" pitchFamily="18" charset="0"/>
                <a:sym typeface="Symbol" pitchFamily="18" charset="2"/>
              </a:rPr>
              <a:t>Buried: retrograde conduction at the same time of ventricular conduction</a:t>
            </a:r>
          </a:p>
          <a:p>
            <a:pPr lvl="1">
              <a:defRPr/>
            </a:pPr>
            <a:r>
              <a:rPr lang="en-US" dirty="0">
                <a:latin typeface="Times New Roman" panose="02020603050405020304" pitchFamily="18" charset="0"/>
                <a:cs typeface="Times New Roman" panose="02020603050405020304" pitchFamily="18" charset="0"/>
                <a:sym typeface="Symbol" pitchFamily="18" charset="2"/>
              </a:rPr>
              <a:t>Inverted after the QRS: retrograde conduction after ventricular conduction</a:t>
            </a:r>
          </a:p>
          <a:p>
            <a:pPr eaLnBrk="1" hangingPunct="1">
              <a:defRPr/>
            </a:pPr>
            <a:endParaRPr lang="en-US" dirty="0">
              <a:latin typeface="Times New Roman" panose="02020603050405020304" pitchFamily="18" charset="0"/>
              <a:cs typeface="Times New Roman" panose="02020603050405020304" pitchFamily="18" charset="0"/>
              <a:sym typeface="Symbol" pitchFamily="18" charset="2"/>
            </a:endParaRPr>
          </a:p>
        </p:txBody>
      </p:sp>
      <p:sp>
        <p:nvSpPr>
          <p:cNvPr id="209922" name="Rectangle 2"/>
          <p:cNvSpPr>
            <a:spLocks noGrp="1" noChangeArrowheads="1"/>
          </p:cNvSpPr>
          <p:nvPr>
            <p:ph type="title"/>
          </p:nvPr>
        </p:nvSpPr>
        <p:spPr/>
        <p:txBody>
          <a:bodyPr/>
          <a:lstStyle/>
          <a:p>
            <a:pPr>
              <a:defRPr/>
            </a:pPr>
            <a:r>
              <a:rPr lang="en-US" dirty="0">
                <a:latin typeface="Times New Roman" panose="02020603050405020304" pitchFamily="18" charset="0"/>
                <a:cs typeface="Times New Roman" panose="02020603050405020304" pitchFamily="18" charset="0"/>
              </a:rPr>
              <a:t>Junctional Rhythm</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21860" name="Slide Number Placeholder 8"/>
          <p:cNvSpPr>
            <a:spLocks/>
          </p:cNvSpPr>
          <p:nvPr/>
        </p:nvSpPr>
        <p:spPr bwMode="auto">
          <a:xfrm>
            <a:off x="7600950" y="6477000"/>
            <a:ext cx="342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0" hangingPunct="0"/>
            <a:fld id="{A3E7FEF4-7279-4D06-A095-63B469368BFD}" type="slidenum">
              <a:rPr lang="en-US" sz="1000">
                <a:ea typeface="MS PGothic" pitchFamily="34" charset="-128"/>
              </a:rPr>
              <a:pPr algn="ctr" eaLnBrk="0" hangingPunct="0"/>
              <a:t>117</a:t>
            </a:fld>
            <a:endParaRPr lang="en-US" sz="1000">
              <a:latin typeface="Times New Roman" pitchFamily="18" charset="0"/>
              <a:ea typeface="MS PGothic" pitchFamily="34" charset="-128"/>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oter Placeholder 3"/>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pic>
        <p:nvPicPr>
          <p:cNvPr id="1228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8382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ooter Placeholder 3"/>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pic>
        <p:nvPicPr>
          <p:cNvPr id="1239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153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images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686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3200400"/>
          </a:xfrm>
        </p:spPr>
        <p:txBody>
          <a:bodyPr/>
          <a:lstStyle/>
          <a:p>
            <a:pPr>
              <a:defRPr/>
            </a:pPr>
            <a:r>
              <a:rPr lang="en-US" dirty="0" smtClean="0"/>
              <a:t>Ventricular Dysrhythmias </a:t>
            </a:r>
            <a:endParaRPr lang="en-US" dirty="0"/>
          </a:p>
        </p:txBody>
      </p:sp>
      <p:sp>
        <p:nvSpPr>
          <p:cNvPr id="124931" name="Footer Placeholder 3"/>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rrowheads="1"/>
          </p:cNvSpPr>
          <p:nvPr>
            <p:ph type="title"/>
          </p:nvPr>
        </p:nvSpPr>
        <p:spPr/>
        <p:txBody>
          <a:bodyPr/>
          <a:lstStyle/>
          <a:p>
            <a:pPr eaLnBrk="1" hangingPunct="1">
              <a:defRPr/>
            </a:pPr>
            <a:r>
              <a:rPr lang="en-US" smtClean="0"/>
              <a:t>Premature Ventricular Contractions</a:t>
            </a:r>
          </a:p>
        </p:txBody>
      </p:sp>
      <p:sp>
        <p:nvSpPr>
          <p:cNvPr id="253955" name="Rectangle 3"/>
          <p:cNvSpPr>
            <a:spLocks noGrp="1" noChangeArrowheads="1"/>
          </p:cNvSpPr>
          <p:nvPr>
            <p:ph type="body" sz="half" idx="1"/>
          </p:nvPr>
        </p:nvSpPr>
        <p:spPr>
          <a:xfrm>
            <a:off x="609600" y="1752600"/>
            <a:ext cx="3810000" cy="4876800"/>
          </a:xfrm>
        </p:spPr>
        <p:txBody>
          <a:bodyPr/>
          <a:lstStyle/>
          <a:p>
            <a:pPr eaLnBrk="1" hangingPunct="1">
              <a:lnSpc>
                <a:spcPct val="80000"/>
              </a:lnSpc>
              <a:defRPr/>
            </a:pPr>
            <a:r>
              <a:rPr lang="en-US" sz="2400" smtClean="0"/>
              <a:t>PVC or escape beat?</a:t>
            </a:r>
          </a:p>
          <a:p>
            <a:pPr eaLnBrk="1" hangingPunct="1">
              <a:lnSpc>
                <a:spcPct val="80000"/>
              </a:lnSpc>
              <a:defRPr/>
            </a:pPr>
            <a:r>
              <a:rPr lang="en-US" sz="2400" smtClean="0"/>
              <a:t>Wide QRS, &gt; .12</a:t>
            </a:r>
          </a:p>
          <a:p>
            <a:pPr eaLnBrk="1" hangingPunct="1">
              <a:lnSpc>
                <a:spcPct val="80000"/>
              </a:lnSpc>
              <a:defRPr/>
            </a:pPr>
            <a:r>
              <a:rPr lang="en-US" sz="2400" smtClean="0"/>
              <a:t>Single, coupled, trigeminy, quad?</a:t>
            </a:r>
          </a:p>
          <a:p>
            <a:pPr eaLnBrk="1" hangingPunct="1">
              <a:lnSpc>
                <a:spcPct val="80000"/>
              </a:lnSpc>
              <a:defRPr/>
            </a:pPr>
            <a:r>
              <a:rPr lang="en-US" sz="2400" smtClean="0"/>
              <a:t>Compensatory pause?</a:t>
            </a:r>
          </a:p>
          <a:p>
            <a:pPr eaLnBrk="1" hangingPunct="1">
              <a:lnSpc>
                <a:spcPct val="80000"/>
              </a:lnSpc>
              <a:defRPr/>
            </a:pPr>
            <a:r>
              <a:rPr lang="en-US" sz="2400" smtClean="0"/>
              <a:t>Contraction originating in ectopic focus of the ventricles</a:t>
            </a:r>
          </a:p>
          <a:p>
            <a:pPr eaLnBrk="1" hangingPunct="1">
              <a:lnSpc>
                <a:spcPct val="80000"/>
              </a:lnSpc>
              <a:defRPr/>
            </a:pPr>
            <a:r>
              <a:rPr lang="en-US" sz="2400" smtClean="0"/>
              <a:t>Premature occurrence of QRS complex</a:t>
            </a:r>
          </a:p>
          <a:p>
            <a:pPr eaLnBrk="1" hangingPunct="1">
              <a:lnSpc>
                <a:spcPct val="80000"/>
              </a:lnSpc>
              <a:defRPr/>
            </a:pPr>
            <a:r>
              <a:rPr lang="en-US" sz="2400" smtClean="0"/>
              <a:t>Multifocal, unifocal, ventricular bigeminy, ventricular trigeminy, couples, and triplets</a:t>
            </a:r>
          </a:p>
        </p:txBody>
      </p:sp>
      <p:pic>
        <p:nvPicPr>
          <p:cNvPr id="125956" name="Picture 4" descr="PVC"/>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953000" y="1752600"/>
            <a:ext cx="3429000" cy="1560513"/>
          </a:xfr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5957" name="Picture 5" descr="PVC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505200"/>
            <a:ext cx="3429000" cy="1558925"/>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125958" name="Picture 6" descr="PVCCO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5257800"/>
            <a:ext cx="5486400" cy="1222375"/>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125959" name="Line 7"/>
          <p:cNvSpPr>
            <a:spLocks noChangeShapeType="1"/>
          </p:cNvSpPr>
          <p:nvPr/>
        </p:nvSpPr>
        <p:spPr bwMode="auto">
          <a:xfrm flipV="1">
            <a:off x="7086600" y="2667000"/>
            <a:ext cx="0" cy="53340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125960" name="Text Box 8"/>
          <p:cNvSpPr txBox="1">
            <a:spLocks noChangeArrowheads="1"/>
          </p:cNvSpPr>
          <p:nvPr/>
        </p:nvSpPr>
        <p:spPr bwMode="auto">
          <a:xfrm>
            <a:off x="6248400" y="3124200"/>
            <a:ext cx="1828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spcBef>
                <a:spcPct val="50000"/>
              </a:spcBef>
            </a:pPr>
            <a:r>
              <a:rPr lang="en-US" sz="1200" b="1">
                <a:solidFill>
                  <a:schemeClr val="bg2"/>
                </a:solidFill>
                <a:latin typeface="Times New Roman" pitchFamily="18" charset="0"/>
              </a:rPr>
              <a:t>Comp. pause</a:t>
            </a:r>
          </a:p>
        </p:txBody>
      </p:sp>
      <p:sp>
        <p:nvSpPr>
          <p:cNvPr id="125961"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oter Placeholder 5"/>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
        <p:nvSpPr>
          <p:cNvPr id="274436" name="Rectangle 4"/>
          <p:cNvSpPr>
            <a:spLocks noGrp="1" noChangeArrowheads="1"/>
          </p:cNvSpPr>
          <p:nvPr>
            <p:ph type="body" idx="1"/>
          </p:nvPr>
        </p:nvSpPr>
        <p:spPr>
          <a:xfrm>
            <a:off x="263525" y="152400"/>
            <a:ext cx="8880475" cy="5943600"/>
          </a:xfrm>
        </p:spPr>
        <p:txBody>
          <a:bodyPr/>
          <a:lstStyle/>
          <a:p>
            <a:pPr>
              <a:buFont typeface="Wingdings" pitchFamily="2" charset="2"/>
              <a:buNone/>
              <a:defRPr/>
            </a:pPr>
            <a:r>
              <a:rPr lang="en-US" b="1" dirty="0"/>
              <a:t>Number of PVCs per minute:</a:t>
            </a:r>
          </a:p>
          <a:p>
            <a:pPr>
              <a:defRPr/>
            </a:pPr>
            <a:r>
              <a:rPr lang="en-US" b="1" dirty="0"/>
              <a:t>Single.</a:t>
            </a:r>
          </a:p>
          <a:p>
            <a:pPr>
              <a:defRPr/>
            </a:pPr>
            <a:r>
              <a:rPr lang="en-US" b="1" dirty="0"/>
              <a:t> Coupled (2 PVCs in a row).</a:t>
            </a:r>
          </a:p>
          <a:p>
            <a:pPr>
              <a:defRPr/>
            </a:pPr>
            <a:r>
              <a:rPr lang="en-US" b="1" dirty="0"/>
              <a:t> Triplet or salvo (3 PVCs in a row).</a:t>
            </a:r>
          </a:p>
          <a:p>
            <a:pPr>
              <a:defRPr/>
            </a:pPr>
            <a:r>
              <a:rPr lang="en-US" b="1" dirty="0"/>
              <a:t> </a:t>
            </a:r>
            <a:r>
              <a:rPr lang="en-US" b="1" dirty="0" err="1"/>
              <a:t>Bigeminy</a:t>
            </a:r>
            <a:r>
              <a:rPr lang="en-US" b="1" dirty="0"/>
              <a:t> (PVC every other beat) (after each sinus beat.</a:t>
            </a:r>
          </a:p>
          <a:p>
            <a:pPr>
              <a:defRPr/>
            </a:pPr>
            <a:r>
              <a:rPr lang="en-US" b="1" dirty="0" err="1"/>
              <a:t>Trigeminy</a:t>
            </a:r>
            <a:r>
              <a:rPr lang="en-US" b="1" dirty="0"/>
              <a:t> (PVC every third), beat after 2 sinus beats. </a:t>
            </a:r>
          </a:p>
          <a:p>
            <a:pPr>
              <a:defRPr/>
            </a:pPr>
            <a:r>
              <a:rPr lang="en-US" b="1" dirty="0" err="1"/>
              <a:t>Unifocal</a:t>
            </a:r>
            <a:r>
              <a:rPr lang="en-US" b="1" dirty="0"/>
              <a:t>: arise from one site and appears in one form.</a:t>
            </a:r>
          </a:p>
          <a:p>
            <a:pPr>
              <a:defRPr/>
            </a:pPr>
            <a:r>
              <a:rPr lang="en-US" b="1" dirty="0"/>
              <a:t>Multifocal: arise from different ectopic sites and appears in several forms.</a:t>
            </a:r>
          </a:p>
          <a:p>
            <a:pPr>
              <a:lnSpc>
                <a:spcPct val="90000"/>
              </a:lnSpc>
              <a:defRPr/>
            </a:pPr>
            <a:endParaRPr lang="en-US" b="1"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rrowheads="1"/>
          </p:cNvSpPr>
          <p:nvPr>
            <p:ph type="title"/>
          </p:nvPr>
        </p:nvSpPr>
        <p:spPr/>
        <p:txBody>
          <a:bodyPr/>
          <a:lstStyle/>
          <a:p>
            <a:pPr eaLnBrk="1" hangingPunct="1">
              <a:defRPr/>
            </a:pPr>
            <a:r>
              <a:rPr lang="en-US" smtClean="0"/>
              <a:t>PVCs - more</a:t>
            </a:r>
          </a:p>
        </p:txBody>
      </p:sp>
      <p:sp>
        <p:nvSpPr>
          <p:cNvPr id="254979" name="Rectangle 3"/>
          <p:cNvSpPr>
            <a:spLocks noGrp="1" noChangeArrowheads="1"/>
          </p:cNvSpPr>
          <p:nvPr>
            <p:ph type="body" sz="half" idx="1"/>
          </p:nvPr>
        </p:nvSpPr>
        <p:spPr>
          <a:xfrm>
            <a:off x="533400" y="1905000"/>
            <a:ext cx="3352800" cy="4114800"/>
          </a:xfrm>
        </p:spPr>
        <p:txBody>
          <a:bodyPr/>
          <a:lstStyle/>
          <a:p>
            <a:pPr eaLnBrk="1" hangingPunct="1">
              <a:defRPr/>
            </a:pPr>
            <a:r>
              <a:rPr lang="en-US" sz="2800" smtClean="0"/>
              <a:t>Tx depends on quantity, location, pt. Clinical presentation, underlying cause, and if post arrest.</a:t>
            </a:r>
          </a:p>
        </p:txBody>
      </p:sp>
      <p:pic>
        <p:nvPicPr>
          <p:cNvPr id="128004" name="Picture 4" descr="PVC"/>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3603625" y="2019300"/>
            <a:ext cx="4841875" cy="2849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8005" name="Line 5"/>
          <p:cNvSpPr>
            <a:spLocks noChangeShapeType="1"/>
          </p:cNvSpPr>
          <p:nvPr/>
        </p:nvSpPr>
        <p:spPr bwMode="auto">
          <a:xfrm>
            <a:off x="5867400" y="4114800"/>
            <a:ext cx="1600200" cy="1447800"/>
          </a:xfrm>
          <a:prstGeom prst="line">
            <a:avLst/>
          </a:prstGeom>
          <a:noFill/>
          <a:ln w="381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128006" name="Text Box 6"/>
          <p:cNvSpPr txBox="1">
            <a:spLocks noChangeArrowheads="1"/>
          </p:cNvSpPr>
          <p:nvPr/>
        </p:nvSpPr>
        <p:spPr bwMode="auto">
          <a:xfrm>
            <a:off x="6096000" y="56388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spcBef>
                <a:spcPct val="50000"/>
              </a:spcBef>
            </a:pPr>
            <a:r>
              <a:rPr lang="en-US" sz="2400">
                <a:solidFill>
                  <a:schemeClr val="hlink"/>
                </a:solidFill>
                <a:latin typeface="Times New Roman" pitchFamily="18" charset="0"/>
              </a:rPr>
              <a:t>“Wide and bizarre”</a:t>
            </a:r>
          </a:p>
        </p:txBody>
      </p:sp>
      <p:sp>
        <p:nvSpPr>
          <p:cNvPr id="128007" name="Text Box 7"/>
          <p:cNvSpPr txBox="1">
            <a:spLocks noChangeArrowheads="1"/>
          </p:cNvSpPr>
          <p:nvPr/>
        </p:nvSpPr>
        <p:spPr bwMode="auto">
          <a:xfrm>
            <a:off x="457200" y="6019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algn="ctr" eaLnBrk="1" hangingPunct="1">
              <a:spcBef>
                <a:spcPct val="50000"/>
              </a:spcBef>
            </a:pPr>
            <a:r>
              <a:rPr lang="en-US" sz="2400">
                <a:latin typeface="Times New Roman" pitchFamily="18" charset="0"/>
              </a:rPr>
              <a:t>PVCs are </a:t>
            </a:r>
            <a:r>
              <a:rPr lang="en-US" sz="2400" u="sng">
                <a:latin typeface="Times New Roman" pitchFamily="18" charset="0"/>
              </a:rPr>
              <a:t>warning signs</a:t>
            </a:r>
            <a:r>
              <a:rPr lang="en-US" sz="2400">
                <a:latin typeface="Times New Roman" pitchFamily="18" charset="0"/>
              </a:rPr>
              <a:t>, that something is wrong …..</a:t>
            </a:r>
          </a:p>
        </p:txBody>
      </p:sp>
      <p:sp>
        <p:nvSpPr>
          <p:cNvPr id="128008" name="Text Box 8"/>
          <p:cNvSpPr txBox="1">
            <a:spLocks noChangeArrowheads="1"/>
          </p:cNvSpPr>
          <p:nvPr/>
        </p:nvSpPr>
        <p:spPr bwMode="auto">
          <a:xfrm>
            <a:off x="5334000" y="31242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spcBef>
                <a:spcPct val="50000"/>
              </a:spcBef>
            </a:pPr>
            <a:r>
              <a:rPr lang="en-US" sz="2400" b="1">
                <a:solidFill>
                  <a:schemeClr val="hlink"/>
                </a:solidFill>
                <a:latin typeface="Arial" pitchFamily="34" charset="0"/>
              </a:rPr>
              <a:t>T</a:t>
            </a:r>
          </a:p>
        </p:txBody>
      </p:sp>
      <p:sp>
        <p:nvSpPr>
          <p:cNvPr id="128009"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oter Placeholder 5"/>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 useBgFill="1">
        <p:nvSpPr>
          <p:cNvPr id="129027" name="Rectangle 2"/>
          <p:cNvSpPr>
            <a:spLocks noChangeArrowheads="1"/>
          </p:cNvSpPr>
          <p:nvPr/>
        </p:nvSpPr>
        <p:spPr bwMode="auto">
          <a:xfrm>
            <a:off x="0" y="0"/>
            <a:ext cx="9144000" cy="68580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sp>
        <p:nvSpPr>
          <p:cNvPr id="256003" name="Rectangle 3"/>
          <p:cNvSpPr>
            <a:spLocks noGrp="1" noRot="1" noChangeArrowheads="1"/>
          </p:cNvSpPr>
          <p:nvPr>
            <p:ph type="title"/>
          </p:nvPr>
        </p:nvSpPr>
        <p:spPr>
          <a:xfrm>
            <a:off x="1143000" y="144463"/>
            <a:ext cx="7772400" cy="1431925"/>
          </a:xfrm>
        </p:spPr>
        <p:txBody>
          <a:bodyPr/>
          <a:lstStyle/>
          <a:p>
            <a:pPr eaLnBrk="1" hangingPunct="1">
              <a:defRPr/>
            </a:pPr>
            <a:r>
              <a:rPr lang="en-US" smtClean="0"/>
              <a:t>Premature Ventricular Contractions</a:t>
            </a:r>
          </a:p>
        </p:txBody>
      </p:sp>
      <p:sp>
        <p:nvSpPr>
          <p:cNvPr id="256004" name="Rectangle 4"/>
          <p:cNvSpPr>
            <a:spLocks noGrp="1" noChangeArrowheads="1"/>
          </p:cNvSpPr>
          <p:nvPr>
            <p:ph type="body" idx="4294967295"/>
          </p:nvPr>
        </p:nvSpPr>
        <p:spPr>
          <a:xfrm>
            <a:off x="1295400" y="1981200"/>
            <a:ext cx="7848600" cy="4114800"/>
          </a:xfrm>
        </p:spPr>
        <p:txBody>
          <a:bodyPr/>
          <a:lstStyle/>
          <a:p>
            <a:pPr algn="ctr" eaLnBrk="1" hangingPunct="1">
              <a:buFont typeface="Wingdings" pitchFamily="2" charset="2"/>
              <a:buNone/>
              <a:defRPr/>
            </a:pPr>
            <a:endParaRPr lang="en-US" sz="2400" smtClean="0"/>
          </a:p>
          <a:p>
            <a:pPr eaLnBrk="1" hangingPunct="1">
              <a:buFont typeface="Wingdings" pitchFamily="2" charset="2"/>
              <a:buNone/>
              <a:defRPr/>
            </a:pPr>
            <a:endParaRPr lang="en-US" smtClean="0"/>
          </a:p>
        </p:txBody>
      </p:sp>
      <p:grpSp>
        <p:nvGrpSpPr>
          <p:cNvPr id="129030" name="Group 5"/>
          <p:cNvGrpSpPr>
            <a:grpSpLocks/>
          </p:cNvGrpSpPr>
          <p:nvPr/>
        </p:nvGrpSpPr>
        <p:grpSpPr bwMode="auto">
          <a:xfrm>
            <a:off x="2209800" y="1600200"/>
            <a:ext cx="5105400" cy="5105400"/>
            <a:chOff x="1392" y="1008"/>
            <a:chExt cx="3216" cy="3216"/>
          </a:xfrm>
        </p:grpSpPr>
        <p:pic>
          <p:nvPicPr>
            <p:cNvPr id="129031" name="Picture 6"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 y="1008"/>
              <a:ext cx="3120" cy="3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9032" name="Rectangle 7"/>
            <p:cNvSpPr>
              <a:spLocks noChangeArrowheads="1"/>
            </p:cNvSpPr>
            <p:nvPr/>
          </p:nvSpPr>
          <p:spPr bwMode="auto">
            <a:xfrm>
              <a:off x="1392" y="4032"/>
              <a:ext cx="3216"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gr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oter Placeholder 5"/>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
        <p:nvSpPr>
          <p:cNvPr id="276484" name="Rectangle 4"/>
          <p:cNvSpPr>
            <a:spLocks noGrp="1" noChangeArrowheads="1"/>
          </p:cNvSpPr>
          <p:nvPr>
            <p:ph type="body" idx="1"/>
          </p:nvPr>
        </p:nvSpPr>
        <p:spPr>
          <a:xfrm>
            <a:off x="263525" y="762000"/>
            <a:ext cx="7386638" cy="5334000"/>
          </a:xfrm>
        </p:spPr>
        <p:txBody>
          <a:bodyPr/>
          <a:lstStyle/>
          <a:p>
            <a:pPr>
              <a:defRPr/>
            </a:pPr>
            <a:r>
              <a:rPr lang="en-US"/>
              <a:t>Sustained PVCs: PVCs last more than 30 second, lethal and lead to VT.</a:t>
            </a:r>
          </a:p>
          <a:p>
            <a:pPr>
              <a:defRPr/>
            </a:pPr>
            <a:endParaRPr lang="en-US"/>
          </a:p>
          <a:p>
            <a:pPr>
              <a:defRPr/>
            </a:pPr>
            <a:endParaRPr lang="en-US"/>
          </a:p>
          <a:p>
            <a:pPr>
              <a:defRPr/>
            </a:pPr>
            <a:endParaRPr lang="en-US"/>
          </a:p>
          <a:p>
            <a:pPr>
              <a:defRPr/>
            </a:pPr>
            <a:r>
              <a:rPr lang="en-US"/>
              <a:t>Non Sustained PVCs: PVCs last less  than 30 second</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oter Placeholder 5"/>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
        <p:nvSpPr>
          <p:cNvPr id="277508" name="Rectangle 4"/>
          <p:cNvSpPr>
            <a:spLocks noGrp="1" noChangeArrowheads="1"/>
          </p:cNvSpPr>
          <p:nvPr>
            <p:ph type="title"/>
          </p:nvPr>
        </p:nvSpPr>
        <p:spPr>
          <a:xfrm>
            <a:off x="304800" y="228600"/>
            <a:ext cx="8229600" cy="457200"/>
          </a:xfrm>
        </p:spPr>
        <p:txBody>
          <a:bodyPr/>
          <a:lstStyle/>
          <a:p>
            <a:pPr>
              <a:defRPr/>
            </a:pPr>
            <a:r>
              <a:rPr lang="en-US" sz="4000"/>
              <a:t>PVCs Triggers:</a:t>
            </a:r>
          </a:p>
        </p:txBody>
      </p:sp>
      <p:sp>
        <p:nvSpPr>
          <p:cNvPr id="277509" name="Rectangle 5"/>
          <p:cNvSpPr>
            <a:spLocks noGrp="1" noChangeArrowheads="1"/>
          </p:cNvSpPr>
          <p:nvPr>
            <p:ph type="body" idx="1"/>
          </p:nvPr>
        </p:nvSpPr>
        <p:spPr>
          <a:xfrm>
            <a:off x="304800" y="1219200"/>
            <a:ext cx="8839200" cy="5105400"/>
          </a:xfrm>
        </p:spPr>
        <p:txBody>
          <a:bodyPr/>
          <a:lstStyle/>
          <a:p>
            <a:pPr marL="609600" indent="-609600">
              <a:lnSpc>
                <a:spcPct val="90000"/>
              </a:lnSpc>
              <a:buFont typeface="Wingdings" pitchFamily="2" charset="2"/>
              <a:buNone/>
              <a:defRPr/>
            </a:pPr>
            <a:r>
              <a:rPr lang="en-US" sz="2400" b="1"/>
              <a:t>FACTORS PROMOTING  PVCs:</a:t>
            </a:r>
          </a:p>
          <a:p>
            <a:pPr marL="609600" indent="-609600">
              <a:lnSpc>
                <a:spcPct val="90000"/>
              </a:lnSpc>
              <a:defRPr/>
            </a:pPr>
            <a:r>
              <a:rPr lang="en-US" sz="2400" b="1"/>
              <a:t>Hypoxia</a:t>
            </a:r>
          </a:p>
          <a:p>
            <a:pPr marL="609600" indent="-609600">
              <a:lnSpc>
                <a:spcPct val="90000"/>
              </a:lnSpc>
              <a:defRPr/>
            </a:pPr>
            <a:r>
              <a:rPr lang="en-US" sz="2400" b="1"/>
              <a:t>Acidosis</a:t>
            </a:r>
          </a:p>
          <a:p>
            <a:pPr marL="609600" indent="-609600">
              <a:lnSpc>
                <a:spcPct val="90000"/>
              </a:lnSpc>
              <a:defRPr/>
            </a:pPr>
            <a:r>
              <a:rPr lang="en-US" sz="2400" b="1"/>
              <a:t>Tobacco, Alcohol. Caffeine.</a:t>
            </a:r>
          </a:p>
          <a:p>
            <a:pPr marL="609600" indent="-609600">
              <a:lnSpc>
                <a:spcPct val="90000"/>
              </a:lnSpc>
              <a:defRPr/>
            </a:pPr>
            <a:r>
              <a:rPr lang="en-US" sz="2400" b="1"/>
              <a:t>Electrolyte imbalance (Hypokalemia).</a:t>
            </a:r>
          </a:p>
          <a:p>
            <a:pPr marL="609600" indent="-609600">
              <a:lnSpc>
                <a:spcPct val="90000"/>
              </a:lnSpc>
              <a:defRPr/>
            </a:pPr>
            <a:r>
              <a:rPr lang="en-US" sz="2400" b="1"/>
              <a:t>Coronary heart disease, heart failure &amp;CAD.</a:t>
            </a:r>
          </a:p>
          <a:p>
            <a:pPr marL="609600" indent="-609600">
              <a:lnSpc>
                <a:spcPct val="90000"/>
              </a:lnSpc>
              <a:defRPr/>
            </a:pPr>
            <a:r>
              <a:rPr lang="en-US" sz="2400" b="1"/>
              <a:t>Mechanical stimulation of heart (catheter insertion).</a:t>
            </a:r>
          </a:p>
          <a:p>
            <a:pPr marL="609600" indent="-609600">
              <a:lnSpc>
                <a:spcPct val="90000"/>
              </a:lnSpc>
              <a:defRPr/>
            </a:pPr>
            <a:r>
              <a:rPr lang="en-US" sz="2400" b="1"/>
              <a:t>Excercise</a:t>
            </a:r>
          </a:p>
          <a:p>
            <a:pPr marL="609600" indent="-609600">
              <a:lnSpc>
                <a:spcPct val="90000"/>
              </a:lnSpc>
              <a:defRPr/>
            </a:pPr>
            <a:r>
              <a:rPr lang="en-US" sz="2400" b="1"/>
              <a:t>Perfusion after thrombolytic therapy.</a:t>
            </a:r>
          </a:p>
          <a:p>
            <a:pPr marL="609600" indent="-609600">
              <a:lnSpc>
                <a:spcPct val="90000"/>
              </a:lnSpc>
              <a:defRPr/>
            </a:pPr>
            <a:r>
              <a:rPr lang="en-US" sz="2400" b="1"/>
              <a:t>Post MI. </a:t>
            </a:r>
          </a:p>
          <a:p>
            <a:pPr marL="609600" indent="-609600">
              <a:lnSpc>
                <a:spcPct val="90000"/>
              </a:lnSpc>
              <a:defRPr/>
            </a:pPr>
            <a:r>
              <a:rPr lang="en-US" sz="2400" b="1"/>
              <a:t>After surgery.</a:t>
            </a:r>
          </a:p>
          <a:p>
            <a:pPr marL="609600" indent="-609600">
              <a:lnSpc>
                <a:spcPct val="90000"/>
              </a:lnSpc>
              <a:defRPr/>
            </a:pPr>
            <a:r>
              <a:rPr lang="en-US" sz="2400" b="1"/>
              <a:t>Anxiety. </a:t>
            </a:r>
          </a:p>
          <a:p>
            <a:pPr marL="609600" indent="-609600">
              <a:lnSpc>
                <a:spcPct val="90000"/>
              </a:lnSpc>
              <a:defRPr/>
            </a:pPr>
            <a:endParaRPr lang="en-US" sz="2400" b="1"/>
          </a:p>
          <a:p>
            <a:pPr marL="609600" indent="-609600">
              <a:lnSpc>
                <a:spcPct val="90000"/>
              </a:lnSpc>
              <a:defRPr/>
            </a:pPr>
            <a:endParaRPr lang="en-US" sz="2400" b="1"/>
          </a:p>
          <a:p>
            <a:pPr marL="609600" indent="-609600">
              <a:lnSpc>
                <a:spcPct val="80000"/>
              </a:lnSpc>
              <a:buFontTx/>
              <a:buAutoNum type="alphaLcPeriod"/>
              <a:defRPr/>
            </a:pPr>
            <a:endParaRPr lang="en-US" sz="280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rrowheads="1"/>
          </p:cNvSpPr>
          <p:nvPr>
            <p:ph type="title"/>
          </p:nvPr>
        </p:nvSpPr>
        <p:spPr>
          <a:xfrm>
            <a:off x="762000" y="228600"/>
            <a:ext cx="7772400" cy="1431925"/>
          </a:xfrm>
        </p:spPr>
        <p:txBody>
          <a:bodyPr/>
          <a:lstStyle/>
          <a:p>
            <a:pPr eaLnBrk="1" hangingPunct="1">
              <a:defRPr/>
            </a:pPr>
            <a:r>
              <a:rPr lang="en-US" smtClean="0"/>
              <a:t>Premature Ventricular Contractions</a:t>
            </a:r>
          </a:p>
        </p:txBody>
      </p:sp>
      <p:sp>
        <p:nvSpPr>
          <p:cNvPr id="257027" name="Rectangle 3"/>
          <p:cNvSpPr>
            <a:spLocks noGrp="1" noChangeArrowheads="1"/>
          </p:cNvSpPr>
          <p:nvPr>
            <p:ph type="body" idx="1"/>
          </p:nvPr>
        </p:nvSpPr>
        <p:spPr>
          <a:xfrm>
            <a:off x="838200" y="2209800"/>
            <a:ext cx="7848600" cy="4114800"/>
          </a:xfrm>
        </p:spPr>
        <p:txBody>
          <a:bodyPr/>
          <a:lstStyle/>
          <a:p>
            <a:pPr eaLnBrk="1" hangingPunct="1">
              <a:buFont typeface="Wingdings" pitchFamily="2" charset="2"/>
              <a:buNone/>
              <a:defRPr/>
            </a:pPr>
            <a:r>
              <a:rPr lang="en-US" smtClean="0">
                <a:solidFill>
                  <a:srgbClr val="FF9999"/>
                </a:solidFill>
              </a:rPr>
              <a:t>Clinical Associations</a:t>
            </a:r>
          </a:p>
          <a:p>
            <a:pPr eaLnBrk="1" hangingPunct="1">
              <a:defRPr/>
            </a:pPr>
            <a:r>
              <a:rPr lang="en-US" smtClean="0"/>
              <a:t>Stimulants</a:t>
            </a:r>
          </a:p>
          <a:p>
            <a:pPr eaLnBrk="1" hangingPunct="1">
              <a:defRPr/>
            </a:pPr>
            <a:r>
              <a:rPr lang="en-US" smtClean="0"/>
              <a:t>Hypokalemia </a:t>
            </a:r>
          </a:p>
          <a:p>
            <a:pPr eaLnBrk="1" hangingPunct="1">
              <a:defRPr/>
            </a:pPr>
            <a:r>
              <a:rPr lang="en-US" smtClean="0"/>
              <a:t>Exercise </a:t>
            </a:r>
          </a:p>
          <a:p>
            <a:pPr eaLnBrk="1" hangingPunct="1">
              <a:defRPr/>
            </a:pPr>
            <a:r>
              <a:rPr lang="en-US" smtClean="0"/>
              <a:t>MI, ischemia </a:t>
            </a:r>
          </a:p>
        </p:txBody>
      </p:sp>
      <p:sp>
        <p:nvSpPr>
          <p:cNvPr id="132100"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rrowheads="1"/>
          </p:cNvSpPr>
          <p:nvPr>
            <p:ph type="title"/>
          </p:nvPr>
        </p:nvSpPr>
        <p:spPr>
          <a:xfrm>
            <a:off x="762000" y="228600"/>
            <a:ext cx="7772400" cy="1431925"/>
          </a:xfrm>
        </p:spPr>
        <p:txBody>
          <a:bodyPr/>
          <a:lstStyle/>
          <a:p>
            <a:pPr eaLnBrk="1" hangingPunct="1">
              <a:defRPr/>
            </a:pPr>
            <a:r>
              <a:rPr lang="en-US" smtClean="0"/>
              <a:t>Premature Ventricular Contractions</a:t>
            </a:r>
          </a:p>
        </p:txBody>
      </p:sp>
      <p:sp>
        <p:nvSpPr>
          <p:cNvPr id="258051" name="Rectangle 3"/>
          <p:cNvSpPr>
            <a:spLocks noGrp="1" noChangeArrowheads="1"/>
          </p:cNvSpPr>
          <p:nvPr>
            <p:ph type="body" idx="1"/>
          </p:nvPr>
        </p:nvSpPr>
        <p:spPr>
          <a:xfrm>
            <a:off x="838200" y="2209800"/>
            <a:ext cx="7848600" cy="4114800"/>
          </a:xfrm>
        </p:spPr>
        <p:txBody>
          <a:bodyPr/>
          <a:lstStyle/>
          <a:p>
            <a:pPr eaLnBrk="1" hangingPunct="1">
              <a:buFont typeface="Wingdings" pitchFamily="2" charset="2"/>
              <a:buNone/>
              <a:defRPr/>
            </a:pPr>
            <a:r>
              <a:rPr lang="en-US" smtClean="0">
                <a:solidFill>
                  <a:srgbClr val="66FFCC"/>
                </a:solidFill>
              </a:rPr>
              <a:t>Significance</a:t>
            </a:r>
          </a:p>
          <a:p>
            <a:pPr eaLnBrk="1" hangingPunct="1">
              <a:defRPr/>
            </a:pPr>
            <a:r>
              <a:rPr lang="en-US" smtClean="0"/>
              <a:t>Usually a benign finding in patient with a normal heart</a:t>
            </a:r>
          </a:p>
          <a:p>
            <a:pPr eaLnBrk="1" hangingPunct="1">
              <a:defRPr/>
            </a:pPr>
            <a:r>
              <a:rPr lang="en-US" smtClean="0"/>
              <a:t>In heart disease, PVCs may reduce CO and precipitate angina and heart failure</a:t>
            </a:r>
          </a:p>
          <a:p>
            <a:pPr lvl="1" eaLnBrk="1" hangingPunct="1">
              <a:defRPr/>
            </a:pPr>
            <a:r>
              <a:rPr lang="en-US" smtClean="0"/>
              <a:t>In ischemic heart disease or acute MI, represents ventricular irritability</a:t>
            </a:r>
          </a:p>
        </p:txBody>
      </p:sp>
      <p:sp>
        <p:nvSpPr>
          <p:cNvPr id="133124"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rrowheads="1"/>
          </p:cNvSpPr>
          <p:nvPr>
            <p:ph type="title"/>
          </p:nvPr>
        </p:nvSpPr>
        <p:spPr>
          <a:xfrm>
            <a:off x="762000" y="228600"/>
            <a:ext cx="7772400" cy="1431925"/>
          </a:xfrm>
        </p:spPr>
        <p:txBody>
          <a:bodyPr/>
          <a:lstStyle/>
          <a:p>
            <a:pPr eaLnBrk="1" hangingPunct="1">
              <a:defRPr/>
            </a:pPr>
            <a:r>
              <a:rPr lang="en-US" smtClean="0"/>
              <a:t>Premature Ventricular Contractions</a:t>
            </a:r>
          </a:p>
        </p:txBody>
      </p:sp>
      <p:sp>
        <p:nvSpPr>
          <p:cNvPr id="259075" name="Rectangle 3"/>
          <p:cNvSpPr>
            <a:spLocks noGrp="1" noChangeArrowheads="1"/>
          </p:cNvSpPr>
          <p:nvPr>
            <p:ph type="body" idx="1"/>
          </p:nvPr>
        </p:nvSpPr>
        <p:spPr>
          <a:xfrm>
            <a:off x="838200" y="2209800"/>
            <a:ext cx="7848600" cy="4114800"/>
          </a:xfrm>
        </p:spPr>
        <p:txBody>
          <a:bodyPr/>
          <a:lstStyle/>
          <a:p>
            <a:pPr eaLnBrk="1" hangingPunct="1">
              <a:buFont typeface="Wingdings" pitchFamily="2" charset="2"/>
              <a:buNone/>
              <a:defRPr/>
            </a:pPr>
            <a:r>
              <a:rPr lang="en-US" smtClean="0">
                <a:solidFill>
                  <a:srgbClr val="66FF66"/>
                </a:solidFill>
              </a:rPr>
              <a:t>Treatment</a:t>
            </a:r>
          </a:p>
          <a:p>
            <a:pPr eaLnBrk="1" hangingPunct="1">
              <a:defRPr/>
            </a:pPr>
            <a:r>
              <a:rPr lang="en-US" smtClean="0"/>
              <a:t>Assessment of hemodynamic status is important to determine if drug therapy is indicated</a:t>
            </a:r>
          </a:p>
          <a:p>
            <a:pPr lvl="1" eaLnBrk="1" hangingPunct="1">
              <a:defRPr/>
            </a:pPr>
            <a:r>
              <a:rPr lang="en-US" smtClean="0">
                <a:sym typeface="Symbol" pitchFamily="18" charset="2"/>
              </a:rPr>
              <a:t>lidocaine or amiodarone (Drugs of choice) </a:t>
            </a:r>
          </a:p>
          <a:p>
            <a:pPr lvl="1" eaLnBrk="1" hangingPunct="1">
              <a:defRPr/>
            </a:pPr>
            <a:r>
              <a:rPr lang="en-US" smtClean="0">
                <a:sym typeface="Symbol" pitchFamily="18" charset="2"/>
              </a:rPr>
              <a:t>-adrenergic blockers, procainamide, </a:t>
            </a:r>
          </a:p>
        </p:txBody>
      </p:sp>
      <p:sp>
        <p:nvSpPr>
          <p:cNvPr id="134148"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685800"/>
            <a:ext cx="8229600" cy="1981200"/>
          </a:xfrm>
        </p:spPr>
        <p:txBody>
          <a:bodyPr/>
          <a:lstStyle/>
          <a:p>
            <a:pPr>
              <a:defRPr/>
            </a:pP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a:t/>
            </a:r>
            <a:br>
              <a:rPr lang="en-GB" dirty="0"/>
            </a:br>
            <a:r>
              <a:rPr lang="en-GB" dirty="0"/>
              <a:t>6 </a:t>
            </a:r>
            <a:r>
              <a:rPr lang="en-GB" dirty="0" err="1"/>
              <a:t>unibolar</a:t>
            </a:r>
            <a:r>
              <a:rPr lang="en-GB" dirty="0"/>
              <a:t> Leads: V1, V2, V3, V4, V5, V6</a:t>
            </a:r>
            <a:r>
              <a:rPr lang="en-GB" dirty="0" smtClean="0"/>
              <a:t/>
            </a:r>
            <a:br>
              <a:rPr lang="en-GB" dirty="0" smtClean="0"/>
            </a:br>
            <a:r>
              <a:rPr lang="en-GB" dirty="0" smtClean="0"/>
              <a:t/>
            </a:r>
            <a:br>
              <a:rPr lang="en-GB" dirty="0" smtClean="0"/>
            </a:br>
            <a:r>
              <a:rPr lang="en-GB" dirty="0" smtClean="0"/>
              <a:t/>
            </a:r>
            <a:br>
              <a:rPr lang="en-GB" dirty="0" smtClean="0"/>
            </a:br>
            <a:endParaRPr lang="en-US" dirty="0" smtClean="0"/>
          </a:p>
        </p:txBody>
      </p:sp>
      <p:pic>
        <p:nvPicPr>
          <p:cNvPr id="153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2590800"/>
            <a:ext cx="8534400" cy="3886200"/>
          </a:xfrm>
        </p:spPr>
      </p:pic>
      <p:sp>
        <p:nvSpPr>
          <p:cNvPr id="15364"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Footer Placeholder 5"/>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
        <p:nvSpPr>
          <p:cNvPr id="286722" name="Rectangle 2"/>
          <p:cNvSpPr>
            <a:spLocks noGrp="1" noRot="1" noChangeArrowheads="1"/>
          </p:cNvSpPr>
          <p:nvPr>
            <p:ph type="title"/>
          </p:nvPr>
        </p:nvSpPr>
        <p:spPr>
          <a:xfrm>
            <a:off x="381000" y="762000"/>
            <a:ext cx="8305800" cy="655638"/>
          </a:xfrm>
        </p:spPr>
        <p:txBody>
          <a:bodyPr/>
          <a:lstStyle/>
          <a:p>
            <a:pPr algn="l">
              <a:defRPr/>
            </a:pPr>
            <a:r>
              <a:rPr lang="en-US" sz="4000" dirty="0"/>
              <a:t>Indication of myocardial irritability and increase risk for lethal </a:t>
            </a:r>
            <a:r>
              <a:rPr lang="en-US" sz="4000" dirty="0" err="1"/>
              <a:t>dysrhythmiaa</a:t>
            </a:r>
            <a:r>
              <a:rPr lang="en-US" sz="4000" dirty="0"/>
              <a:t>&gt; </a:t>
            </a:r>
          </a:p>
        </p:txBody>
      </p:sp>
      <p:sp>
        <p:nvSpPr>
          <p:cNvPr id="286723" name="Rectangle 3"/>
          <p:cNvSpPr>
            <a:spLocks noGrp="1" noChangeArrowheads="1"/>
          </p:cNvSpPr>
          <p:nvPr>
            <p:ph type="body" idx="1"/>
          </p:nvPr>
        </p:nvSpPr>
        <p:spPr>
          <a:xfrm>
            <a:off x="457200" y="1981200"/>
            <a:ext cx="8229600" cy="4144963"/>
          </a:xfrm>
        </p:spPr>
        <p:txBody>
          <a:bodyPr/>
          <a:lstStyle/>
          <a:p>
            <a:pPr>
              <a:defRPr/>
            </a:pPr>
            <a:endParaRPr lang="en-US" dirty="0" smtClean="0"/>
          </a:p>
          <a:p>
            <a:pPr>
              <a:defRPr/>
            </a:pPr>
            <a:r>
              <a:rPr lang="en-US" dirty="0" smtClean="0"/>
              <a:t>PVCs </a:t>
            </a:r>
            <a:r>
              <a:rPr lang="en-US" dirty="0"/>
              <a:t>occurring within 4 hors of MI.</a:t>
            </a:r>
          </a:p>
          <a:p>
            <a:pPr>
              <a:defRPr/>
            </a:pPr>
            <a:r>
              <a:rPr lang="en-US" dirty="0"/>
              <a:t>Frequent (&gt; 6 / min).</a:t>
            </a:r>
          </a:p>
          <a:p>
            <a:pPr>
              <a:defRPr/>
            </a:pPr>
            <a:r>
              <a:rPr lang="en-US" dirty="0"/>
              <a:t>Multifocal.</a:t>
            </a:r>
          </a:p>
          <a:p>
            <a:pPr>
              <a:defRPr/>
            </a:pPr>
            <a:r>
              <a:rPr lang="en-US" dirty="0"/>
              <a:t>R on T phenomenon (together).</a:t>
            </a:r>
          </a:p>
          <a:p>
            <a:pPr>
              <a:defRPr/>
            </a:pPr>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Footer Placeholder 5"/>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
        <p:nvSpPr>
          <p:cNvPr id="307202" name="Rectangle 2"/>
          <p:cNvSpPr>
            <a:spLocks noGrp="1" noRot="1" noChangeArrowheads="1"/>
          </p:cNvSpPr>
          <p:nvPr>
            <p:ph type="title"/>
          </p:nvPr>
        </p:nvSpPr>
        <p:spPr>
          <a:xfrm>
            <a:off x="762000" y="228600"/>
            <a:ext cx="7772400" cy="1431925"/>
          </a:xfrm>
        </p:spPr>
        <p:txBody>
          <a:bodyPr/>
          <a:lstStyle/>
          <a:p>
            <a:pPr>
              <a:defRPr/>
            </a:pPr>
            <a:r>
              <a:rPr lang="en-US"/>
              <a:t>Premature Ventricular Contractions</a:t>
            </a:r>
          </a:p>
        </p:txBody>
      </p:sp>
      <p:sp>
        <p:nvSpPr>
          <p:cNvPr id="307203" name="Rectangle 3"/>
          <p:cNvSpPr>
            <a:spLocks noGrp="1" noChangeArrowheads="1"/>
          </p:cNvSpPr>
          <p:nvPr>
            <p:ph type="body" idx="1"/>
          </p:nvPr>
        </p:nvSpPr>
        <p:spPr>
          <a:xfrm>
            <a:off x="685800" y="2133600"/>
            <a:ext cx="7772400" cy="4343400"/>
          </a:xfrm>
        </p:spPr>
        <p:txBody>
          <a:bodyPr/>
          <a:lstStyle/>
          <a:p>
            <a:pPr>
              <a:buFont typeface="Wingdings" pitchFamily="2" charset="2"/>
              <a:buNone/>
              <a:defRPr/>
            </a:pPr>
            <a:r>
              <a:rPr lang="en-US" sz="3600" b="1" i="1"/>
              <a:t>Always Remember that PVCs are warning signs, that something is wrong …..</a:t>
            </a:r>
          </a:p>
          <a:p>
            <a:pPr>
              <a:buFont typeface="Wingdings" pitchFamily="2" charset="2"/>
              <a:buNone/>
              <a:defRPr/>
            </a:pPr>
            <a:endParaRPr lang="en-US" sz="3600" b="1" i="1">
              <a:solidFill>
                <a:schemeClr val="tx2"/>
              </a:solidFill>
              <a:latin typeface="Alba" pitchFamily="2" charset="0"/>
            </a:endParaRPr>
          </a:p>
        </p:txBody>
      </p:sp>
      <p:pic>
        <p:nvPicPr>
          <p:cNvPr id="136197" name="Picture 4" descr="PV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191000"/>
            <a:ext cx="8382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rrowheads="1"/>
          </p:cNvSpPr>
          <p:nvPr>
            <p:ph type="title"/>
          </p:nvPr>
        </p:nvSpPr>
        <p:spPr/>
        <p:txBody>
          <a:bodyPr/>
          <a:lstStyle/>
          <a:p>
            <a:pPr eaLnBrk="1" hangingPunct="1">
              <a:defRPr/>
            </a:pPr>
            <a:r>
              <a:rPr lang="en-US" smtClean="0"/>
              <a:t>Ventricular Tachycardia</a:t>
            </a:r>
          </a:p>
        </p:txBody>
      </p:sp>
      <p:sp>
        <p:nvSpPr>
          <p:cNvPr id="157699" name="Rectangle 3"/>
          <p:cNvSpPr>
            <a:spLocks noGrp="1" noChangeArrowheads="1"/>
          </p:cNvSpPr>
          <p:nvPr>
            <p:ph type="body" sz="half" idx="1"/>
          </p:nvPr>
        </p:nvSpPr>
        <p:spPr>
          <a:xfrm>
            <a:off x="457200" y="1600200"/>
            <a:ext cx="4033838" cy="4525963"/>
          </a:xfrm>
        </p:spPr>
        <p:txBody>
          <a:bodyPr/>
          <a:lstStyle/>
          <a:p>
            <a:pPr eaLnBrk="1" hangingPunct="1">
              <a:defRPr/>
            </a:pPr>
            <a:r>
              <a:rPr lang="en-US" sz="2400" smtClean="0"/>
              <a:t>Always significant</a:t>
            </a:r>
          </a:p>
          <a:p>
            <a:pPr eaLnBrk="1" hangingPunct="1">
              <a:defRPr/>
            </a:pPr>
            <a:r>
              <a:rPr lang="en-US" sz="2400" smtClean="0"/>
              <a:t>Rhythm: regular</a:t>
            </a:r>
          </a:p>
          <a:p>
            <a:pPr eaLnBrk="1" hangingPunct="1">
              <a:defRPr/>
            </a:pPr>
            <a:r>
              <a:rPr lang="en-US" sz="2400" smtClean="0"/>
              <a:t>Dominant pacemaker:  ventricular pacers</a:t>
            </a:r>
          </a:p>
          <a:p>
            <a:pPr eaLnBrk="1" hangingPunct="1">
              <a:defRPr/>
            </a:pPr>
            <a:r>
              <a:rPr lang="en-US" sz="2400" smtClean="0"/>
              <a:t>R to R: regular</a:t>
            </a:r>
          </a:p>
          <a:p>
            <a:pPr eaLnBrk="1" hangingPunct="1">
              <a:defRPr/>
            </a:pPr>
            <a:r>
              <a:rPr lang="en-US" sz="2400" smtClean="0"/>
              <a:t>Rate: &gt;100</a:t>
            </a:r>
          </a:p>
          <a:p>
            <a:pPr eaLnBrk="1" hangingPunct="1">
              <a:defRPr/>
            </a:pPr>
            <a:r>
              <a:rPr lang="en-US" sz="2400" smtClean="0"/>
              <a:t>P wave not seen or not related to QRS</a:t>
            </a:r>
          </a:p>
          <a:p>
            <a:pPr eaLnBrk="1" hangingPunct="1">
              <a:defRPr/>
            </a:pPr>
            <a:r>
              <a:rPr lang="en-US" sz="2400" smtClean="0"/>
              <a:t>PR: none</a:t>
            </a:r>
          </a:p>
          <a:p>
            <a:pPr eaLnBrk="1" hangingPunct="1">
              <a:defRPr/>
            </a:pPr>
            <a:r>
              <a:rPr lang="en-US" sz="2400" smtClean="0"/>
              <a:t>QRS: &gt; .12</a:t>
            </a:r>
          </a:p>
          <a:p>
            <a:pPr eaLnBrk="1" hangingPunct="1">
              <a:defRPr/>
            </a:pPr>
            <a:endParaRPr lang="en-US" sz="2400" smtClean="0"/>
          </a:p>
        </p:txBody>
      </p:sp>
      <p:pic>
        <p:nvPicPr>
          <p:cNvPr id="137220" name="Picture 4" descr="VT"/>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038600" y="1828800"/>
            <a:ext cx="4800600" cy="1474788"/>
          </a:xfr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7221" name="Picture 5" descr="V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352800"/>
            <a:ext cx="4800600" cy="1466850"/>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137222"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rrowheads="1"/>
          </p:cNvSpPr>
          <p:nvPr>
            <p:ph type="title"/>
          </p:nvPr>
        </p:nvSpPr>
        <p:spPr/>
        <p:txBody>
          <a:bodyPr/>
          <a:lstStyle/>
          <a:p>
            <a:pPr eaLnBrk="1" hangingPunct="1">
              <a:defRPr/>
            </a:pPr>
            <a:r>
              <a:rPr lang="en-US" smtClean="0"/>
              <a:t>Ventricular Tachycardia</a:t>
            </a:r>
          </a:p>
        </p:txBody>
      </p:sp>
      <p:sp>
        <p:nvSpPr>
          <p:cNvPr id="191491" name="Rectangle 3"/>
          <p:cNvSpPr>
            <a:spLocks noGrp="1" noChangeArrowheads="1"/>
          </p:cNvSpPr>
          <p:nvPr>
            <p:ph type="body" idx="1"/>
          </p:nvPr>
        </p:nvSpPr>
        <p:spPr>
          <a:xfrm>
            <a:off x="762000" y="1981200"/>
            <a:ext cx="7848600" cy="4114800"/>
          </a:xfrm>
        </p:spPr>
        <p:txBody>
          <a:bodyPr/>
          <a:lstStyle/>
          <a:p>
            <a:pPr eaLnBrk="1" hangingPunct="1">
              <a:defRPr/>
            </a:pPr>
            <a:r>
              <a:rPr lang="en-US" smtClean="0"/>
              <a:t>Run of three or more PVCs occurs</a:t>
            </a:r>
          </a:p>
          <a:p>
            <a:pPr eaLnBrk="1" hangingPunct="1">
              <a:defRPr/>
            </a:pPr>
            <a:r>
              <a:rPr lang="en-US" smtClean="0"/>
              <a:t>Monomorphic, polymorphic, sustained,  and nonsustained</a:t>
            </a:r>
          </a:p>
          <a:p>
            <a:pPr eaLnBrk="1" hangingPunct="1">
              <a:defRPr/>
            </a:pPr>
            <a:r>
              <a:rPr lang="en-US" smtClean="0"/>
              <a:t>Considered life-threatening because of decreased CO and the possibility of deterioration of ventricular tachycardia to ventricular fibrillation</a:t>
            </a:r>
          </a:p>
        </p:txBody>
      </p:sp>
      <p:sp>
        <p:nvSpPr>
          <p:cNvPr id="138244"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ooter Placeholder 5"/>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
        <p:nvSpPr>
          <p:cNvPr id="308227" name="Rectangle 3"/>
          <p:cNvSpPr>
            <a:spLocks noGrp="1" noChangeArrowheads="1"/>
          </p:cNvSpPr>
          <p:nvPr>
            <p:ph type="body" idx="1"/>
          </p:nvPr>
        </p:nvSpPr>
        <p:spPr>
          <a:xfrm>
            <a:off x="457200" y="304800"/>
            <a:ext cx="8229600" cy="2057400"/>
          </a:xfrm>
        </p:spPr>
        <p:txBody>
          <a:bodyPr/>
          <a:lstStyle/>
          <a:p>
            <a:pPr>
              <a:defRPr/>
            </a:pPr>
            <a:r>
              <a:rPr lang="en-US" b="1"/>
              <a:t>Monomorphic ventricular tachycardia</a:t>
            </a:r>
            <a:r>
              <a:rPr lang="en-US"/>
              <a:t> means that the appearance of all the beats match each other in each lead of a surface </a:t>
            </a:r>
            <a:r>
              <a:rPr lang="en-US">
                <a:hlinkClick r:id="rId2" tooltip="Electrocardiogram"/>
              </a:rPr>
              <a:t>electrocardiogram</a:t>
            </a:r>
            <a:r>
              <a:rPr lang="en-US"/>
              <a:t> (ECG). </a:t>
            </a:r>
          </a:p>
        </p:txBody>
      </p:sp>
      <p:pic>
        <p:nvPicPr>
          <p:cNvPr id="139268" name="Picture 9" descr="MonomorphicVT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52700"/>
            <a:ext cx="83820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Footer Placeholder 5"/>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
        <p:nvSpPr>
          <p:cNvPr id="309251" name="Rectangle 3"/>
          <p:cNvSpPr>
            <a:spLocks noGrp="1" noChangeArrowheads="1"/>
          </p:cNvSpPr>
          <p:nvPr>
            <p:ph type="body" idx="1"/>
          </p:nvPr>
        </p:nvSpPr>
        <p:spPr>
          <a:xfrm>
            <a:off x="457200" y="304800"/>
            <a:ext cx="8229600" cy="2057400"/>
          </a:xfrm>
        </p:spPr>
        <p:txBody>
          <a:bodyPr/>
          <a:lstStyle/>
          <a:p>
            <a:pPr>
              <a:defRPr/>
            </a:pPr>
            <a:r>
              <a:rPr lang="en-US" b="1"/>
              <a:t>Polymorphic ventricular tachycardia</a:t>
            </a:r>
            <a:r>
              <a:rPr lang="en-US"/>
              <a:t>: has beat-to-beat variations in its morphology. </a:t>
            </a:r>
          </a:p>
        </p:txBody>
      </p:sp>
      <p:pic>
        <p:nvPicPr>
          <p:cNvPr id="140292" name="Picture 5" descr="16F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lnSpc>
                <a:spcPct val="80000"/>
              </a:lnSpc>
              <a:defRPr/>
            </a:pPr>
            <a:r>
              <a:rPr lang="en-US" b="1" dirty="0" smtClean="0"/>
              <a:t>Ventricular tachycardia</a:t>
            </a:r>
            <a:r>
              <a:rPr lang="en-US" dirty="0" smtClean="0"/>
              <a:t> can be classified based on its</a:t>
            </a:r>
          </a:p>
          <a:p>
            <a:pPr marL="457200" indent="-457200">
              <a:lnSpc>
                <a:spcPct val="80000"/>
              </a:lnSpc>
              <a:buFont typeface="Wingdings" pitchFamily="2" charset="2"/>
              <a:buAutoNum type="alphaLcPeriod"/>
              <a:defRPr/>
            </a:pPr>
            <a:r>
              <a:rPr lang="en-US" b="1" i="1" dirty="0" smtClean="0"/>
              <a:t>Sustained:</a:t>
            </a:r>
            <a:r>
              <a:rPr lang="en-US" dirty="0" smtClean="0"/>
              <a:t> If the rhythm lasts more than 30 seconds.</a:t>
            </a:r>
          </a:p>
          <a:p>
            <a:pPr marL="457200" indent="-457200">
              <a:lnSpc>
                <a:spcPct val="80000"/>
              </a:lnSpc>
              <a:buFont typeface="Wingdings" pitchFamily="2" charset="2"/>
              <a:buAutoNum type="alphaLcPeriod"/>
              <a:defRPr/>
            </a:pPr>
            <a:endParaRPr lang="en-US" dirty="0"/>
          </a:p>
          <a:p>
            <a:pPr marL="457200" indent="-457200">
              <a:lnSpc>
                <a:spcPct val="80000"/>
              </a:lnSpc>
              <a:buFont typeface="Wingdings" pitchFamily="2" charset="2"/>
              <a:buAutoNum type="alphaLcPeriod"/>
              <a:defRPr/>
            </a:pPr>
            <a:endParaRPr lang="en-US" dirty="0" smtClean="0"/>
          </a:p>
          <a:p>
            <a:pPr marL="457200" indent="-457200">
              <a:lnSpc>
                <a:spcPct val="80000"/>
              </a:lnSpc>
              <a:buFont typeface="Wingdings" pitchFamily="2" charset="2"/>
              <a:buAutoNum type="alphaLcPeriod"/>
              <a:defRPr/>
            </a:pPr>
            <a:r>
              <a:rPr lang="en-US" b="1" i="1" dirty="0" smtClean="0"/>
              <a:t>Non sustained</a:t>
            </a:r>
            <a:r>
              <a:rPr lang="en-US" dirty="0" smtClean="0"/>
              <a:t>: If the fast rhythm self-terminates within 30 seconds </a:t>
            </a:r>
          </a:p>
          <a:p>
            <a:pPr>
              <a:defRPr/>
            </a:pPr>
            <a:endParaRPr lang="en-US" dirty="0"/>
          </a:p>
        </p:txBody>
      </p:sp>
      <p:sp>
        <p:nvSpPr>
          <p:cNvPr id="141315"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Footer Placeholder 5"/>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 useBgFill="1">
        <p:nvSpPr>
          <p:cNvPr id="142339" name="Rectangle 2"/>
          <p:cNvSpPr>
            <a:spLocks noChangeArrowheads="1"/>
          </p:cNvSpPr>
          <p:nvPr/>
        </p:nvSpPr>
        <p:spPr bwMode="auto">
          <a:xfrm>
            <a:off x="0" y="0"/>
            <a:ext cx="9144000" cy="68580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sp>
        <p:nvSpPr>
          <p:cNvPr id="192515" name="Rectangle 3"/>
          <p:cNvSpPr>
            <a:spLocks noGrp="1" noRot="1" noChangeArrowheads="1"/>
          </p:cNvSpPr>
          <p:nvPr>
            <p:ph type="title"/>
          </p:nvPr>
        </p:nvSpPr>
        <p:spPr>
          <a:xfrm>
            <a:off x="0" y="304800"/>
            <a:ext cx="8915400" cy="762000"/>
          </a:xfrm>
        </p:spPr>
        <p:txBody>
          <a:bodyPr/>
          <a:lstStyle/>
          <a:p>
            <a:pPr eaLnBrk="1" hangingPunct="1">
              <a:defRPr/>
            </a:pPr>
            <a:r>
              <a:rPr lang="en-US" smtClean="0"/>
              <a:t>Ventricular Tachycardia</a:t>
            </a:r>
          </a:p>
        </p:txBody>
      </p:sp>
      <p:sp>
        <p:nvSpPr>
          <p:cNvPr id="192516" name="Rectangle 4"/>
          <p:cNvSpPr>
            <a:spLocks noGrp="1" noChangeArrowheads="1"/>
          </p:cNvSpPr>
          <p:nvPr>
            <p:ph type="body" idx="4294967295"/>
          </p:nvPr>
        </p:nvSpPr>
        <p:spPr>
          <a:xfrm>
            <a:off x="1295400" y="1981200"/>
            <a:ext cx="7848600" cy="4114800"/>
          </a:xfrm>
        </p:spPr>
        <p:txBody>
          <a:bodyPr/>
          <a:lstStyle/>
          <a:p>
            <a:pPr algn="ctr" eaLnBrk="1" hangingPunct="1">
              <a:buFont typeface="Wingdings" pitchFamily="2" charset="2"/>
              <a:buNone/>
              <a:defRPr/>
            </a:pPr>
            <a:endParaRPr lang="en-US" sz="2400" smtClean="0"/>
          </a:p>
          <a:p>
            <a:pPr eaLnBrk="1" hangingPunct="1">
              <a:buFont typeface="Wingdings" pitchFamily="2" charset="2"/>
              <a:buNone/>
              <a:defRPr/>
            </a:pPr>
            <a:endParaRPr lang="en-US" smtClean="0"/>
          </a:p>
        </p:txBody>
      </p:sp>
      <p:grpSp>
        <p:nvGrpSpPr>
          <p:cNvPr id="142342" name="Group 5"/>
          <p:cNvGrpSpPr>
            <a:grpSpLocks/>
          </p:cNvGrpSpPr>
          <p:nvPr/>
        </p:nvGrpSpPr>
        <p:grpSpPr bwMode="auto">
          <a:xfrm>
            <a:off x="0" y="1219200"/>
            <a:ext cx="9144000" cy="4267200"/>
            <a:chOff x="0" y="1200"/>
            <a:chExt cx="5760" cy="2688"/>
          </a:xfrm>
        </p:grpSpPr>
        <p:pic>
          <p:nvPicPr>
            <p:cNvPr id="142344" name="Picture 6"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0"/>
              <a:ext cx="5760" cy="2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2345" name="Rectangle 7"/>
            <p:cNvSpPr>
              <a:spLocks noChangeArrowheads="1"/>
            </p:cNvSpPr>
            <p:nvPr/>
          </p:nvSpPr>
          <p:spPr bwMode="auto">
            <a:xfrm>
              <a:off x="0" y="3312"/>
              <a:ext cx="5760" cy="5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grpSp>
      <p:sp>
        <p:nvSpPr>
          <p:cNvPr id="192520" name="Rectangle 8"/>
          <p:cNvSpPr>
            <a:spLocks noChangeArrowheads="1"/>
          </p:cNvSpPr>
          <p:nvPr/>
        </p:nvSpPr>
        <p:spPr bwMode="auto">
          <a:xfrm>
            <a:off x="228600" y="4724400"/>
            <a:ext cx="8534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400" b="1">
                <a:solidFill>
                  <a:srgbClr val="FF9999"/>
                </a:solidFill>
                <a:cs typeface="Arial" charset="0"/>
              </a:rPr>
              <a:t>Clinical Associations</a:t>
            </a:r>
          </a:p>
          <a:p>
            <a:pPr>
              <a:buFontTx/>
              <a:buChar char="•"/>
              <a:defRPr/>
            </a:pPr>
            <a:r>
              <a:rPr lang="en-US" sz="2000">
                <a:effectLst>
                  <a:outerShdw blurRad="38100" dist="38100" dir="2700000" algn="tl">
                    <a:srgbClr val="000000"/>
                  </a:outerShdw>
                </a:effectLst>
                <a:cs typeface="Arial" charset="0"/>
              </a:rPr>
              <a:t> Associated with</a:t>
            </a:r>
          </a:p>
          <a:p>
            <a:pPr lvl="1">
              <a:buFontTx/>
              <a:buChar char="•"/>
              <a:defRPr/>
            </a:pPr>
            <a:r>
              <a:rPr lang="en-US" sz="2000">
                <a:effectLst>
                  <a:outerShdw blurRad="38100" dist="38100" dir="2700000" algn="tl">
                    <a:srgbClr val="000000"/>
                  </a:outerShdw>
                </a:effectLst>
                <a:cs typeface="Arial" charset="0"/>
              </a:rPr>
              <a:t> Acute MI </a:t>
            </a:r>
          </a:p>
          <a:p>
            <a:pPr lvl="1">
              <a:buFontTx/>
              <a:buChar char="•"/>
              <a:defRPr/>
            </a:pPr>
            <a:r>
              <a:rPr lang="en-US" sz="2000">
                <a:effectLst>
                  <a:outerShdw blurRad="38100" dist="38100" dir="2700000" algn="tl">
                    <a:srgbClr val="000000"/>
                  </a:outerShdw>
                </a:effectLst>
                <a:cs typeface="Arial" charset="0"/>
              </a:rPr>
              <a:t> Significant electrolyte imbalances</a:t>
            </a:r>
          </a:p>
          <a:p>
            <a:pPr lvl="1">
              <a:buFontTx/>
              <a:buChar char="•"/>
              <a:defRPr/>
            </a:pPr>
            <a:r>
              <a:rPr lang="en-US" sz="2000">
                <a:effectLst>
                  <a:outerShdw blurRad="38100" dist="38100" dir="2700000" algn="tl">
                    <a:srgbClr val="000000"/>
                  </a:outerShdw>
                </a:effectLst>
                <a:cs typeface="Arial" charset="0"/>
              </a:rPr>
              <a:t> Coronary reperfusion after thrombolytic therapy</a:t>
            </a:r>
          </a:p>
          <a:p>
            <a:pPr lvl="1">
              <a:buFontTx/>
              <a:buChar char="•"/>
              <a:defRPr/>
            </a:pPr>
            <a:r>
              <a:rPr lang="en-US" sz="2000">
                <a:effectLst>
                  <a:outerShdw blurRad="38100" dist="38100" dir="2700000" algn="tl">
                    <a:srgbClr val="000000"/>
                  </a:outerShdw>
                </a:effectLst>
                <a:cs typeface="Arial" charset="0"/>
              </a:rPr>
              <a:t> CNS disorders</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rrowheads="1"/>
          </p:cNvSpPr>
          <p:nvPr>
            <p:ph type="title"/>
          </p:nvPr>
        </p:nvSpPr>
        <p:spPr>
          <a:xfrm>
            <a:off x="1143000" y="144463"/>
            <a:ext cx="7772400" cy="1431925"/>
          </a:xfrm>
        </p:spPr>
        <p:txBody>
          <a:bodyPr/>
          <a:lstStyle/>
          <a:p>
            <a:pPr eaLnBrk="1" hangingPunct="1">
              <a:defRPr/>
            </a:pPr>
            <a:r>
              <a:rPr lang="en-US" smtClean="0"/>
              <a:t/>
            </a:r>
            <a:br>
              <a:rPr lang="en-US" smtClean="0"/>
            </a:br>
            <a:r>
              <a:rPr lang="en-US" smtClean="0"/>
              <a:t>Ventricular Tachycardia</a:t>
            </a:r>
          </a:p>
        </p:txBody>
      </p:sp>
      <p:sp>
        <p:nvSpPr>
          <p:cNvPr id="194563" name="Rectangle 3"/>
          <p:cNvSpPr>
            <a:spLocks noGrp="1" noChangeArrowheads="1"/>
          </p:cNvSpPr>
          <p:nvPr>
            <p:ph type="body" idx="1"/>
          </p:nvPr>
        </p:nvSpPr>
        <p:spPr/>
        <p:txBody>
          <a:bodyPr/>
          <a:lstStyle/>
          <a:p>
            <a:pPr eaLnBrk="1" hangingPunct="1">
              <a:buFont typeface="Wingdings" pitchFamily="2" charset="2"/>
              <a:buNone/>
              <a:defRPr/>
            </a:pPr>
            <a:r>
              <a:rPr lang="en-US" smtClean="0">
                <a:solidFill>
                  <a:srgbClr val="66FFCC"/>
                </a:solidFill>
              </a:rPr>
              <a:t>Significance</a:t>
            </a:r>
          </a:p>
          <a:p>
            <a:pPr eaLnBrk="1" hangingPunct="1">
              <a:defRPr/>
            </a:pPr>
            <a:r>
              <a:rPr lang="en-US" smtClean="0"/>
              <a:t>Have been observed in patients with no evidence of heart disease</a:t>
            </a:r>
          </a:p>
          <a:p>
            <a:pPr eaLnBrk="1" hangingPunct="1">
              <a:defRPr/>
            </a:pPr>
            <a:r>
              <a:rPr lang="en-US" smtClean="0"/>
              <a:t>May cause severe decrease in CO</a:t>
            </a:r>
          </a:p>
          <a:p>
            <a:pPr eaLnBrk="1" hangingPunct="1">
              <a:defRPr/>
            </a:pPr>
            <a:r>
              <a:rPr lang="en-US" smtClean="0"/>
              <a:t>Precursor to V-Fib</a:t>
            </a:r>
          </a:p>
          <a:p>
            <a:pPr eaLnBrk="1" hangingPunct="1">
              <a:defRPr/>
            </a:pPr>
            <a:r>
              <a:rPr lang="en-US" smtClean="0"/>
              <a:t>Result may be pulmonary edema, shock, and decreased blood flow to the brain</a:t>
            </a:r>
          </a:p>
        </p:txBody>
      </p:sp>
      <p:sp>
        <p:nvSpPr>
          <p:cNvPr id="143364"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rrowheads="1"/>
          </p:cNvSpPr>
          <p:nvPr>
            <p:ph type="title"/>
          </p:nvPr>
        </p:nvSpPr>
        <p:spPr/>
        <p:txBody>
          <a:bodyPr/>
          <a:lstStyle/>
          <a:p>
            <a:pPr eaLnBrk="1" hangingPunct="1">
              <a:defRPr/>
            </a:pPr>
            <a:r>
              <a:rPr lang="en-US" smtClean="0"/>
              <a:t>Ventricular Tachycardia</a:t>
            </a:r>
          </a:p>
        </p:txBody>
      </p:sp>
      <p:sp>
        <p:nvSpPr>
          <p:cNvPr id="195587" name="Rectangle 3"/>
          <p:cNvSpPr>
            <a:spLocks noGrp="1" noChangeArrowheads="1"/>
          </p:cNvSpPr>
          <p:nvPr>
            <p:ph type="body" idx="1"/>
          </p:nvPr>
        </p:nvSpPr>
        <p:spPr>
          <a:xfrm>
            <a:off x="685800" y="1752600"/>
            <a:ext cx="8229600" cy="4114800"/>
          </a:xfrm>
        </p:spPr>
        <p:txBody>
          <a:bodyPr/>
          <a:lstStyle/>
          <a:p>
            <a:pPr eaLnBrk="1" hangingPunct="1">
              <a:buFont typeface="Wingdings" pitchFamily="2" charset="2"/>
              <a:buNone/>
              <a:defRPr/>
            </a:pPr>
            <a:r>
              <a:rPr lang="en-US" dirty="0" smtClean="0">
                <a:solidFill>
                  <a:srgbClr val="66FF66"/>
                </a:solidFill>
              </a:rPr>
              <a:t>Treatment</a:t>
            </a:r>
          </a:p>
          <a:p>
            <a:pPr eaLnBrk="1" hangingPunct="1">
              <a:defRPr/>
            </a:pPr>
            <a:r>
              <a:rPr lang="en-US" dirty="0" smtClean="0"/>
              <a:t>If VT is monomorphic and patient is hemodynamically stable and has preserved left ventricular function IV lidocaine, procainamide, or </a:t>
            </a:r>
            <a:r>
              <a:rPr lang="en-US" dirty="0" err="1" smtClean="0"/>
              <a:t>amiodarone</a:t>
            </a:r>
            <a:r>
              <a:rPr lang="en-US" dirty="0" smtClean="0"/>
              <a:t> is used.</a:t>
            </a:r>
          </a:p>
          <a:p>
            <a:pPr marL="0" indent="0" eaLnBrk="1" hangingPunct="1">
              <a:buFont typeface="Wingdings" pitchFamily="2" charset="2"/>
              <a:buNone/>
              <a:defRPr/>
            </a:pPr>
            <a:endParaRPr lang="en-US" dirty="0" smtClean="0"/>
          </a:p>
          <a:p>
            <a:pPr eaLnBrk="1" hangingPunct="1">
              <a:defRPr/>
            </a:pPr>
            <a:r>
              <a:rPr lang="en-US" dirty="0" smtClean="0"/>
              <a:t>Synchronized </a:t>
            </a:r>
            <a:r>
              <a:rPr lang="en-US" dirty="0" err="1" smtClean="0"/>
              <a:t>cardioversion</a:t>
            </a:r>
            <a:r>
              <a:rPr lang="en-US" dirty="0" smtClean="0"/>
              <a:t> is used when drug therapy is ineffective if the patient is unstable</a:t>
            </a:r>
          </a:p>
        </p:txBody>
      </p:sp>
      <p:sp>
        <p:nvSpPr>
          <p:cNvPr id="144388"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
        <p:nvSpPr>
          <p:cNvPr id="39938" name="Rectangle 2"/>
          <p:cNvSpPr>
            <a:spLocks noGrp="1" noRot="1" noChangeArrowheads="1"/>
          </p:cNvSpPr>
          <p:nvPr>
            <p:ph type="title"/>
          </p:nvPr>
        </p:nvSpPr>
        <p:spPr>
          <a:xfrm>
            <a:off x="457200" y="274638"/>
            <a:ext cx="8229600" cy="838200"/>
          </a:xfrm>
        </p:spPr>
        <p:txBody>
          <a:bodyPr/>
          <a:lstStyle/>
          <a:p>
            <a:pPr eaLnBrk="1" hangingPunct="1">
              <a:defRPr/>
            </a:pPr>
            <a:r>
              <a:rPr lang="en-US" sz="4000" smtClean="0"/>
              <a:t>Bipolar Limb Leads -Frontal Plane</a:t>
            </a:r>
          </a:p>
        </p:txBody>
      </p:sp>
      <p:grpSp>
        <p:nvGrpSpPr>
          <p:cNvPr id="16388" name="Group 16"/>
          <p:cNvGrpSpPr>
            <a:grpSpLocks/>
          </p:cNvGrpSpPr>
          <p:nvPr/>
        </p:nvGrpSpPr>
        <p:grpSpPr bwMode="auto">
          <a:xfrm>
            <a:off x="533400" y="982663"/>
            <a:ext cx="3197225" cy="2592387"/>
            <a:chOff x="432" y="720"/>
            <a:chExt cx="2014" cy="1633"/>
          </a:xfrm>
        </p:grpSpPr>
        <p:pic>
          <p:nvPicPr>
            <p:cNvPr id="16396" name="Picture 8" descr="L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720"/>
              <a:ext cx="1918" cy="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Text Box 11"/>
            <p:cNvSpPr txBox="1">
              <a:spLocks noChangeArrowheads="1"/>
            </p:cNvSpPr>
            <p:nvPr/>
          </p:nvSpPr>
          <p:spPr bwMode="auto">
            <a:xfrm>
              <a:off x="432" y="2016"/>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algn="ctr" eaLnBrk="1" hangingPunct="1">
                <a:spcBef>
                  <a:spcPct val="50000"/>
                </a:spcBef>
              </a:pPr>
              <a:r>
                <a:rPr lang="en-US" sz="2400">
                  <a:latin typeface="Times New Roman" pitchFamily="18" charset="0"/>
                </a:rPr>
                <a:t>I</a:t>
              </a:r>
            </a:p>
          </p:txBody>
        </p:sp>
      </p:grpSp>
      <p:grpSp>
        <p:nvGrpSpPr>
          <p:cNvPr id="16389" name="Group 17"/>
          <p:cNvGrpSpPr>
            <a:grpSpLocks/>
          </p:cNvGrpSpPr>
          <p:nvPr/>
        </p:nvGrpSpPr>
        <p:grpSpPr bwMode="auto">
          <a:xfrm>
            <a:off x="5421313" y="1143000"/>
            <a:ext cx="3573462" cy="3171825"/>
            <a:chOff x="3264" y="1056"/>
            <a:chExt cx="2251" cy="1998"/>
          </a:xfrm>
        </p:grpSpPr>
        <p:pic>
          <p:nvPicPr>
            <p:cNvPr id="16394" name="Picture 9" descr="L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1056"/>
              <a:ext cx="2251" cy="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Text Box 13"/>
            <p:cNvSpPr txBox="1">
              <a:spLocks noChangeArrowheads="1"/>
            </p:cNvSpPr>
            <p:nvPr/>
          </p:nvSpPr>
          <p:spPr bwMode="auto">
            <a:xfrm>
              <a:off x="4800" y="2688"/>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algn="ctr" eaLnBrk="1" hangingPunct="1">
                <a:spcBef>
                  <a:spcPct val="50000"/>
                </a:spcBef>
              </a:pPr>
              <a:r>
                <a:rPr lang="en-US" sz="2400">
                  <a:latin typeface="Times New Roman" pitchFamily="18" charset="0"/>
                </a:rPr>
                <a:t>II</a:t>
              </a:r>
            </a:p>
          </p:txBody>
        </p:sp>
      </p:grpSp>
      <p:pic>
        <p:nvPicPr>
          <p:cNvPr id="16390" name="Picture 14" descr="l 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63" y="5297488"/>
            <a:ext cx="77724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1" name="Group 15"/>
          <p:cNvGrpSpPr>
            <a:grpSpLocks/>
          </p:cNvGrpSpPr>
          <p:nvPr/>
        </p:nvGrpSpPr>
        <p:grpSpPr bwMode="auto">
          <a:xfrm>
            <a:off x="3352800" y="2871788"/>
            <a:ext cx="3124200" cy="2638425"/>
            <a:chOff x="816" y="2112"/>
            <a:chExt cx="1968" cy="1662"/>
          </a:xfrm>
        </p:grpSpPr>
        <p:pic>
          <p:nvPicPr>
            <p:cNvPr id="16392" name="Picture 10" descr="L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2112"/>
              <a:ext cx="1786" cy="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 Box 12"/>
            <p:cNvSpPr txBox="1">
              <a:spLocks noChangeArrowheads="1"/>
            </p:cNvSpPr>
            <p:nvPr/>
          </p:nvSpPr>
          <p:spPr bwMode="auto">
            <a:xfrm>
              <a:off x="2160" y="2256"/>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algn="ctr" eaLnBrk="1" hangingPunct="1">
                <a:spcBef>
                  <a:spcPct val="50000"/>
                </a:spcBef>
              </a:pPr>
              <a:r>
                <a:rPr lang="en-US" sz="2400">
                  <a:latin typeface="Times New Roman" pitchFamily="18" charset="0"/>
                </a:rPr>
                <a:t>III</a:t>
              </a:r>
            </a:p>
          </p:txBody>
        </p:sp>
      </p:gr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Footer Placeholder 5"/>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
        <p:nvSpPr>
          <p:cNvPr id="312322" name="Rectangle 2"/>
          <p:cNvSpPr>
            <a:spLocks noGrp="1" noRot="1" noChangeArrowheads="1"/>
          </p:cNvSpPr>
          <p:nvPr>
            <p:ph type="title"/>
          </p:nvPr>
        </p:nvSpPr>
        <p:spPr/>
        <p:txBody>
          <a:bodyPr/>
          <a:lstStyle/>
          <a:p>
            <a:pPr>
              <a:defRPr/>
            </a:pPr>
            <a:r>
              <a:rPr lang="en-US"/>
              <a:t>Synchronized cardioversion</a:t>
            </a:r>
          </a:p>
        </p:txBody>
      </p:sp>
      <p:sp>
        <p:nvSpPr>
          <p:cNvPr id="312323" name="Rectangle 3"/>
          <p:cNvSpPr>
            <a:spLocks noGrp="1" noChangeArrowheads="1"/>
          </p:cNvSpPr>
          <p:nvPr>
            <p:ph type="body" idx="1"/>
          </p:nvPr>
        </p:nvSpPr>
        <p:spPr>
          <a:xfrm>
            <a:off x="457200" y="1600200"/>
            <a:ext cx="8229600" cy="4876800"/>
          </a:xfrm>
        </p:spPr>
        <p:txBody>
          <a:bodyPr/>
          <a:lstStyle/>
          <a:p>
            <a:pPr marL="609600" indent="-609600">
              <a:lnSpc>
                <a:spcPct val="90000"/>
              </a:lnSpc>
              <a:defRPr/>
            </a:pPr>
            <a:r>
              <a:rPr lang="en-US" sz="2800"/>
              <a:t>Preparation  for cardioversion (if stable hemodynamically):</a:t>
            </a:r>
          </a:p>
          <a:p>
            <a:pPr marL="609600" indent="-609600">
              <a:lnSpc>
                <a:spcPct val="90000"/>
              </a:lnSpc>
              <a:buFont typeface="Wingdings" pitchFamily="2" charset="2"/>
              <a:buAutoNum type="alphaLcPeriod"/>
              <a:defRPr/>
            </a:pPr>
            <a:r>
              <a:rPr lang="en-US" sz="2800"/>
              <a:t>Keep pt NPO.</a:t>
            </a:r>
          </a:p>
          <a:p>
            <a:pPr marL="609600" indent="-609600">
              <a:lnSpc>
                <a:spcPct val="90000"/>
              </a:lnSpc>
              <a:buFont typeface="Wingdings" pitchFamily="2" charset="2"/>
              <a:buAutoNum type="alphaLcPeriod"/>
              <a:defRPr/>
            </a:pPr>
            <a:r>
              <a:rPr lang="en-US" sz="2800"/>
              <a:t>If pt on antiarrythmic drug, stop it 24 hrs before the procedure.</a:t>
            </a:r>
          </a:p>
          <a:p>
            <a:pPr marL="609600" indent="-609600">
              <a:lnSpc>
                <a:spcPct val="90000"/>
              </a:lnSpc>
              <a:buFont typeface="Wingdings" pitchFamily="2" charset="2"/>
              <a:buAutoNum type="alphaLcPeriod"/>
              <a:defRPr/>
            </a:pPr>
            <a:r>
              <a:rPr lang="en-US" sz="2800"/>
              <a:t>Start</a:t>
            </a:r>
            <a:r>
              <a:rPr lang="ar-JO" sz="2800"/>
              <a:t> </a:t>
            </a:r>
            <a:r>
              <a:rPr lang="en-US" sz="2800"/>
              <a:t>IVF.</a:t>
            </a:r>
          </a:p>
          <a:p>
            <a:pPr marL="609600" indent="-609600">
              <a:lnSpc>
                <a:spcPct val="90000"/>
              </a:lnSpc>
              <a:buFont typeface="Wingdings" pitchFamily="2" charset="2"/>
              <a:buAutoNum type="alphaLcPeriod"/>
              <a:defRPr/>
            </a:pPr>
            <a:r>
              <a:rPr lang="en-US" sz="2800"/>
              <a:t>Prepare for CPR.</a:t>
            </a:r>
          </a:p>
          <a:p>
            <a:pPr marL="609600" indent="-609600">
              <a:lnSpc>
                <a:spcPct val="90000"/>
              </a:lnSpc>
              <a:buFont typeface="Wingdings" pitchFamily="2" charset="2"/>
              <a:buAutoNum type="alphaLcPeriod"/>
              <a:defRPr/>
            </a:pPr>
            <a:r>
              <a:rPr lang="en-US" sz="2800"/>
              <a:t>GIVE ANTICOAGULANT.</a:t>
            </a:r>
          </a:p>
          <a:p>
            <a:pPr marL="609600" indent="-609600">
              <a:lnSpc>
                <a:spcPct val="90000"/>
              </a:lnSpc>
              <a:buFont typeface="Wingdings" pitchFamily="2" charset="2"/>
              <a:buAutoNum type="alphaLcPeriod"/>
              <a:defRPr/>
            </a:pPr>
            <a:r>
              <a:rPr lang="en-US" sz="2800"/>
              <a:t>GIVE SEDATION.</a:t>
            </a:r>
          </a:p>
          <a:p>
            <a:pPr marL="609600" indent="-609600">
              <a:lnSpc>
                <a:spcPct val="90000"/>
              </a:lnSpc>
              <a:buFont typeface="Wingdings" pitchFamily="2" charset="2"/>
              <a:buAutoNum type="alphaLcPeriod"/>
              <a:defRPr/>
            </a:pPr>
            <a:r>
              <a:rPr lang="en-US" sz="2800"/>
              <a:t>Do TEE.</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rrowheads="1"/>
          </p:cNvSpPr>
          <p:nvPr>
            <p:ph type="title"/>
          </p:nvPr>
        </p:nvSpPr>
        <p:spPr/>
        <p:txBody>
          <a:bodyPr/>
          <a:lstStyle/>
          <a:p>
            <a:pPr eaLnBrk="1" hangingPunct="1">
              <a:defRPr/>
            </a:pPr>
            <a:r>
              <a:rPr lang="en-US" smtClean="0"/>
              <a:t>Ventricular Tachycardia</a:t>
            </a:r>
          </a:p>
        </p:txBody>
      </p:sp>
      <p:sp>
        <p:nvSpPr>
          <p:cNvPr id="196611" name="Rectangle 3"/>
          <p:cNvSpPr>
            <a:spLocks noGrp="1" noChangeArrowheads="1"/>
          </p:cNvSpPr>
          <p:nvPr>
            <p:ph type="body" idx="1"/>
          </p:nvPr>
        </p:nvSpPr>
        <p:spPr/>
        <p:txBody>
          <a:bodyPr/>
          <a:lstStyle/>
          <a:p>
            <a:pPr eaLnBrk="1" hangingPunct="1">
              <a:buFont typeface="Wingdings" pitchFamily="2" charset="2"/>
              <a:buNone/>
              <a:defRPr/>
            </a:pPr>
            <a:r>
              <a:rPr lang="en-US" dirty="0" smtClean="0">
                <a:solidFill>
                  <a:srgbClr val="66FF66"/>
                </a:solidFill>
              </a:rPr>
              <a:t>Treatment</a:t>
            </a:r>
          </a:p>
          <a:p>
            <a:pPr eaLnBrk="1" hangingPunct="1">
              <a:defRPr/>
            </a:pPr>
            <a:r>
              <a:rPr lang="en-US" dirty="0" smtClean="0"/>
              <a:t>Drugs prolonging QT should be discontinued.</a:t>
            </a:r>
          </a:p>
          <a:p>
            <a:pPr eaLnBrk="1" hangingPunct="1">
              <a:defRPr/>
            </a:pPr>
            <a:r>
              <a:rPr lang="en-US" dirty="0" smtClean="0"/>
              <a:t>Unsynchronized </a:t>
            </a:r>
            <a:r>
              <a:rPr lang="en-US" dirty="0" err="1" smtClean="0"/>
              <a:t>cardioversion</a:t>
            </a:r>
            <a:r>
              <a:rPr lang="en-US" dirty="0" smtClean="0"/>
              <a:t> may be needed</a:t>
            </a:r>
          </a:p>
          <a:p>
            <a:pPr eaLnBrk="1" hangingPunct="1">
              <a:defRPr/>
            </a:pPr>
            <a:r>
              <a:rPr lang="en-US" dirty="0" smtClean="0"/>
              <a:t>Ventricular tachycardia without a pulse is treated as ventricular fibrillation, rapid defibrillation is attempted.</a:t>
            </a:r>
          </a:p>
          <a:p>
            <a:pPr eaLnBrk="1" hangingPunct="1">
              <a:defRPr/>
            </a:pPr>
            <a:r>
              <a:rPr lang="en-US" dirty="0"/>
              <a:t>Long-term: Implanted </a:t>
            </a:r>
            <a:r>
              <a:rPr lang="en-US" dirty="0" err="1"/>
              <a:t>Cardioverter</a:t>
            </a:r>
            <a:r>
              <a:rPr lang="en-US" dirty="0"/>
              <a:t> Device (ICD)</a:t>
            </a:r>
          </a:p>
          <a:p>
            <a:pPr eaLnBrk="1" hangingPunct="1">
              <a:defRPr/>
            </a:pPr>
            <a:endParaRPr lang="en-US" dirty="0" smtClean="0">
              <a:sym typeface="Symbol" pitchFamily="18" charset="2"/>
            </a:endParaRPr>
          </a:p>
        </p:txBody>
      </p:sp>
      <p:sp>
        <p:nvSpPr>
          <p:cNvPr id="146436"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rrowheads="1"/>
          </p:cNvSpPr>
          <p:nvPr>
            <p:ph type="title"/>
          </p:nvPr>
        </p:nvSpPr>
        <p:spPr/>
        <p:txBody>
          <a:bodyPr/>
          <a:lstStyle/>
          <a:p>
            <a:pPr eaLnBrk="1" hangingPunct="1">
              <a:defRPr/>
            </a:pPr>
            <a:r>
              <a:rPr lang="en-US" smtClean="0"/>
              <a:t>Ventricular Fibrillation</a:t>
            </a:r>
          </a:p>
        </p:txBody>
      </p:sp>
      <p:sp>
        <p:nvSpPr>
          <p:cNvPr id="159747" name="Rectangle 3"/>
          <p:cNvSpPr>
            <a:spLocks noGrp="1" noChangeArrowheads="1"/>
          </p:cNvSpPr>
          <p:nvPr>
            <p:ph type="body" sz="half" idx="1"/>
          </p:nvPr>
        </p:nvSpPr>
        <p:spPr>
          <a:xfrm>
            <a:off x="457200" y="1600200"/>
            <a:ext cx="4033838" cy="4525963"/>
          </a:xfrm>
        </p:spPr>
        <p:txBody>
          <a:bodyPr/>
          <a:lstStyle/>
          <a:p>
            <a:pPr eaLnBrk="1" hangingPunct="1">
              <a:defRPr/>
            </a:pPr>
            <a:r>
              <a:rPr lang="en-US" sz="2800" smtClean="0"/>
              <a:t>Always significant – “dead patient”</a:t>
            </a:r>
          </a:p>
          <a:p>
            <a:pPr eaLnBrk="1" hangingPunct="1">
              <a:defRPr/>
            </a:pPr>
            <a:r>
              <a:rPr lang="en-US" sz="2800" smtClean="0"/>
              <a:t>Rhythm: none</a:t>
            </a:r>
          </a:p>
          <a:p>
            <a:pPr eaLnBrk="1" hangingPunct="1">
              <a:defRPr/>
            </a:pPr>
            <a:r>
              <a:rPr lang="en-US" sz="2800" smtClean="0"/>
              <a:t>Dominant pacemaker: ventricular escape</a:t>
            </a:r>
          </a:p>
          <a:p>
            <a:pPr eaLnBrk="1" hangingPunct="1">
              <a:defRPr/>
            </a:pPr>
            <a:r>
              <a:rPr lang="en-US" sz="2800" smtClean="0"/>
              <a:t>Rate: none</a:t>
            </a:r>
          </a:p>
          <a:p>
            <a:pPr eaLnBrk="1" hangingPunct="1">
              <a:defRPr/>
            </a:pPr>
            <a:r>
              <a:rPr lang="en-US" sz="2800" smtClean="0"/>
              <a:t>PR: none (fib. waves)</a:t>
            </a:r>
          </a:p>
          <a:p>
            <a:pPr eaLnBrk="1" hangingPunct="1">
              <a:defRPr/>
            </a:pPr>
            <a:r>
              <a:rPr lang="en-US" sz="2800" smtClean="0"/>
              <a:t>QRS: none distinctive</a:t>
            </a:r>
          </a:p>
        </p:txBody>
      </p:sp>
      <p:pic>
        <p:nvPicPr>
          <p:cNvPr id="147460" name="Picture 4" descr="VF"/>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267200" y="2057400"/>
            <a:ext cx="4495800" cy="2043113"/>
          </a:xfr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7461" name="Picture 5" descr="V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495800"/>
            <a:ext cx="4876800" cy="1320800"/>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147462"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Footer Placeholder 5"/>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 useBgFill="1">
        <p:nvSpPr>
          <p:cNvPr id="148483" name="Rectangle 2"/>
          <p:cNvSpPr>
            <a:spLocks noChangeArrowheads="1"/>
          </p:cNvSpPr>
          <p:nvPr/>
        </p:nvSpPr>
        <p:spPr bwMode="auto">
          <a:xfrm>
            <a:off x="0" y="0"/>
            <a:ext cx="9144000" cy="68580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sp>
        <p:nvSpPr>
          <p:cNvPr id="204803" name="Rectangle 3"/>
          <p:cNvSpPr>
            <a:spLocks noGrp="1" noRot="1" noChangeArrowheads="1"/>
          </p:cNvSpPr>
          <p:nvPr>
            <p:ph type="title"/>
          </p:nvPr>
        </p:nvSpPr>
        <p:spPr>
          <a:xfrm>
            <a:off x="0" y="381000"/>
            <a:ext cx="9144000" cy="762000"/>
          </a:xfrm>
        </p:spPr>
        <p:txBody>
          <a:bodyPr/>
          <a:lstStyle/>
          <a:p>
            <a:pPr eaLnBrk="1" hangingPunct="1">
              <a:defRPr/>
            </a:pPr>
            <a:r>
              <a:rPr lang="en-US" smtClean="0"/>
              <a:t>Ventricular Fibrillation</a:t>
            </a:r>
          </a:p>
        </p:txBody>
      </p:sp>
      <p:grpSp>
        <p:nvGrpSpPr>
          <p:cNvPr id="148485" name="Group 4"/>
          <p:cNvGrpSpPr>
            <a:grpSpLocks/>
          </p:cNvGrpSpPr>
          <p:nvPr/>
        </p:nvGrpSpPr>
        <p:grpSpPr bwMode="auto">
          <a:xfrm>
            <a:off x="228600" y="1219200"/>
            <a:ext cx="8763000" cy="3124200"/>
            <a:chOff x="0" y="720"/>
            <a:chExt cx="5760" cy="3120"/>
          </a:xfrm>
        </p:grpSpPr>
        <p:pic>
          <p:nvPicPr>
            <p:cNvPr id="148487" name="Picture 5"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0"/>
              <a:ext cx="5760" cy="3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8488" name="Rectangle 6"/>
            <p:cNvSpPr>
              <a:spLocks noChangeArrowheads="1"/>
            </p:cNvSpPr>
            <p:nvPr/>
          </p:nvSpPr>
          <p:spPr bwMode="auto">
            <a:xfrm>
              <a:off x="0" y="3456"/>
              <a:ext cx="5760" cy="38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grpSp>
      <p:sp>
        <p:nvSpPr>
          <p:cNvPr id="204807" name="Rectangle 7"/>
          <p:cNvSpPr>
            <a:spLocks noChangeArrowheads="1"/>
          </p:cNvSpPr>
          <p:nvPr/>
        </p:nvSpPr>
        <p:spPr bwMode="auto">
          <a:xfrm>
            <a:off x="457200" y="4191000"/>
            <a:ext cx="8229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70000"/>
              <a:buFont typeface="Wingdings" pitchFamily="2" charset="2"/>
              <a:buChar char="n"/>
              <a:defRPr/>
            </a:pPr>
            <a:r>
              <a:rPr lang="en-US" sz="3200">
                <a:effectLst>
                  <a:outerShdw blurRad="38100" dist="38100" dir="2700000" algn="tl">
                    <a:srgbClr val="000000"/>
                  </a:outerShdw>
                </a:effectLst>
                <a:cs typeface="Arial" charset="0"/>
              </a:rPr>
              <a:t>Severe derangement of the heart rhythm characterized on ECG by irregular undulations of varying contour and amplitude</a:t>
            </a:r>
          </a:p>
          <a:p>
            <a:pPr marL="342900" indent="-342900">
              <a:spcBef>
                <a:spcPct val="20000"/>
              </a:spcBef>
              <a:buClr>
                <a:schemeClr val="hlink"/>
              </a:buClr>
              <a:buSzPct val="70000"/>
              <a:buFont typeface="Wingdings" pitchFamily="2" charset="2"/>
              <a:buChar char="n"/>
              <a:defRPr/>
            </a:pPr>
            <a:r>
              <a:rPr lang="en-US" sz="3200">
                <a:effectLst>
                  <a:outerShdw blurRad="38100" dist="38100" dir="2700000" algn="tl">
                    <a:srgbClr val="000000"/>
                  </a:outerShdw>
                </a:effectLst>
                <a:cs typeface="Arial" charset="0"/>
              </a:rPr>
              <a:t>No effective contraction or CO occurs</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rrowheads="1"/>
          </p:cNvSpPr>
          <p:nvPr>
            <p:ph type="title"/>
          </p:nvPr>
        </p:nvSpPr>
        <p:spPr>
          <a:xfrm>
            <a:off x="1143000" y="144463"/>
            <a:ext cx="7772400" cy="1431925"/>
          </a:xfrm>
        </p:spPr>
        <p:txBody>
          <a:bodyPr/>
          <a:lstStyle/>
          <a:p>
            <a:pPr eaLnBrk="1" hangingPunct="1">
              <a:defRPr/>
            </a:pPr>
            <a:r>
              <a:rPr lang="en-US" smtClean="0"/>
              <a:t/>
            </a:r>
            <a:br>
              <a:rPr lang="en-US" smtClean="0"/>
            </a:br>
            <a:r>
              <a:rPr lang="en-US" smtClean="0"/>
              <a:t>Ventricular Fibrillation</a:t>
            </a:r>
          </a:p>
        </p:txBody>
      </p:sp>
      <p:sp>
        <p:nvSpPr>
          <p:cNvPr id="205827" name="Rectangle 3"/>
          <p:cNvSpPr>
            <a:spLocks noGrp="1" noChangeArrowheads="1"/>
          </p:cNvSpPr>
          <p:nvPr>
            <p:ph type="body" idx="1"/>
          </p:nvPr>
        </p:nvSpPr>
        <p:spPr>
          <a:xfrm>
            <a:off x="609600" y="1676400"/>
            <a:ext cx="7848600" cy="4724400"/>
          </a:xfrm>
        </p:spPr>
        <p:txBody>
          <a:bodyPr/>
          <a:lstStyle/>
          <a:p>
            <a:pPr eaLnBrk="1" hangingPunct="1">
              <a:lnSpc>
                <a:spcPct val="90000"/>
              </a:lnSpc>
              <a:buFont typeface="Wingdings" pitchFamily="2" charset="2"/>
              <a:buNone/>
              <a:defRPr/>
            </a:pPr>
            <a:r>
              <a:rPr lang="en-US" sz="2800" smtClean="0">
                <a:solidFill>
                  <a:srgbClr val="FF9999"/>
                </a:solidFill>
              </a:rPr>
              <a:t>Clinical Associations</a:t>
            </a:r>
          </a:p>
          <a:p>
            <a:pPr eaLnBrk="1" hangingPunct="1">
              <a:lnSpc>
                <a:spcPct val="90000"/>
              </a:lnSpc>
              <a:defRPr/>
            </a:pPr>
            <a:r>
              <a:rPr lang="en-US" sz="2800" smtClean="0"/>
              <a:t>Occurs in</a:t>
            </a:r>
          </a:p>
          <a:p>
            <a:pPr lvl="1" eaLnBrk="1" hangingPunct="1">
              <a:lnSpc>
                <a:spcPct val="90000"/>
              </a:lnSpc>
              <a:defRPr/>
            </a:pPr>
            <a:r>
              <a:rPr lang="en-US" sz="2400" smtClean="0"/>
              <a:t>Acute MI</a:t>
            </a:r>
          </a:p>
          <a:p>
            <a:pPr lvl="1" eaLnBrk="1" hangingPunct="1">
              <a:lnSpc>
                <a:spcPct val="90000"/>
              </a:lnSpc>
              <a:defRPr/>
            </a:pPr>
            <a:r>
              <a:rPr lang="en-US" sz="2400" smtClean="0"/>
              <a:t>Myocardial ischemia</a:t>
            </a:r>
          </a:p>
          <a:p>
            <a:pPr lvl="1" eaLnBrk="1" hangingPunct="1">
              <a:lnSpc>
                <a:spcPct val="90000"/>
              </a:lnSpc>
              <a:defRPr/>
            </a:pPr>
            <a:r>
              <a:rPr lang="en-US" sz="2400" smtClean="0"/>
              <a:t>Chronic diseases such as CAD</a:t>
            </a:r>
          </a:p>
          <a:p>
            <a:pPr lvl="1" eaLnBrk="1" hangingPunct="1">
              <a:lnSpc>
                <a:spcPct val="90000"/>
              </a:lnSpc>
              <a:defRPr/>
            </a:pPr>
            <a:r>
              <a:rPr lang="en-US" sz="2400" smtClean="0"/>
              <a:t>Electrical shock</a:t>
            </a:r>
          </a:p>
          <a:p>
            <a:pPr lvl="1" eaLnBrk="1" hangingPunct="1">
              <a:lnSpc>
                <a:spcPct val="90000"/>
              </a:lnSpc>
              <a:defRPr/>
            </a:pPr>
            <a:r>
              <a:rPr lang="en-US" sz="2400" smtClean="0"/>
              <a:t>Hyperkalemia</a:t>
            </a:r>
          </a:p>
          <a:p>
            <a:pPr lvl="1" eaLnBrk="1" hangingPunct="1">
              <a:lnSpc>
                <a:spcPct val="90000"/>
              </a:lnSpc>
              <a:defRPr/>
            </a:pPr>
            <a:r>
              <a:rPr lang="en-US" sz="2400" smtClean="0"/>
              <a:t>Drug toxicity</a:t>
            </a:r>
          </a:p>
          <a:p>
            <a:pPr lvl="1" eaLnBrk="1" hangingPunct="1">
              <a:lnSpc>
                <a:spcPct val="90000"/>
              </a:lnSpc>
              <a:defRPr/>
            </a:pPr>
            <a:r>
              <a:rPr lang="en-US" sz="2400" smtClean="0"/>
              <a:t>Hypothermia</a:t>
            </a:r>
          </a:p>
          <a:p>
            <a:pPr lvl="1" eaLnBrk="1" hangingPunct="1">
              <a:lnSpc>
                <a:spcPct val="90000"/>
              </a:lnSpc>
              <a:defRPr/>
            </a:pPr>
            <a:r>
              <a:rPr lang="en-US" sz="2400" smtClean="0"/>
              <a:t>May occur during catheterization procedures or with coronary reperfusion after thrombolytic therapy</a:t>
            </a:r>
          </a:p>
        </p:txBody>
      </p:sp>
      <p:sp>
        <p:nvSpPr>
          <p:cNvPr id="149508"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rrowheads="1"/>
          </p:cNvSpPr>
          <p:nvPr>
            <p:ph type="title"/>
          </p:nvPr>
        </p:nvSpPr>
        <p:spPr>
          <a:xfrm>
            <a:off x="1143000" y="144463"/>
            <a:ext cx="7772400" cy="1431925"/>
          </a:xfrm>
        </p:spPr>
        <p:txBody>
          <a:bodyPr/>
          <a:lstStyle/>
          <a:p>
            <a:pPr eaLnBrk="1" hangingPunct="1">
              <a:defRPr/>
            </a:pPr>
            <a:r>
              <a:rPr lang="en-US" smtClean="0"/>
              <a:t/>
            </a:r>
            <a:br>
              <a:rPr lang="en-US" smtClean="0"/>
            </a:br>
            <a:r>
              <a:rPr lang="en-US" smtClean="0"/>
              <a:t>Ventricular Fibrillation</a:t>
            </a:r>
          </a:p>
        </p:txBody>
      </p:sp>
      <p:sp>
        <p:nvSpPr>
          <p:cNvPr id="207875" name="Rectangle 3"/>
          <p:cNvSpPr>
            <a:spLocks noGrp="1" noChangeArrowheads="1"/>
          </p:cNvSpPr>
          <p:nvPr>
            <p:ph type="body" idx="1"/>
          </p:nvPr>
        </p:nvSpPr>
        <p:spPr/>
        <p:txBody>
          <a:bodyPr/>
          <a:lstStyle/>
          <a:p>
            <a:pPr eaLnBrk="1" hangingPunct="1">
              <a:buFont typeface="Wingdings" pitchFamily="2" charset="2"/>
              <a:buNone/>
              <a:defRPr/>
            </a:pPr>
            <a:r>
              <a:rPr lang="en-US" smtClean="0">
                <a:solidFill>
                  <a:srgbClr val="66FFCC"/>
                </a:solidFill>
              </a:rPr>
              <a:t>Significance</a:t>
            </a:r>
          </a:p>
          <a:p>
            <a:pPr eaLnBrk="1" hangingPunct="1">
              <a:defRPr/>
            </a:pPr>
            <a:r>
              <a:rPr lang="en-US" smtClean="0"/>
              <a:t>Results in unconsciousness, absence of pulse, apnea, and seizures</a:t>
            </a:r>
          </a:p>
          <a:p>
            <a:pPr eaLnBrk="1" hangingPunct="1">
              <a:defRPr/>
            </a:pPr>
            <a:r>
              <a:rPr lang="en-US" smtClean="0"/>
              <a:t>If untreated, patient will die</a:t>
            </a:r>
          </a:p>
        </p:txBody>
      </p:sp>
      <p:sp>
        <p:nvSpPr>
          <p:cNvPr id="207876" name="Rectangle 4"/>
          <p:cNvSpPr>
            <a:spLocks noChangeArrowheads="1"/>
          </p:cNvSpPr>
          <p:nvPr/>
        </p:nvSpPr>
        <p:spPr bwMode="auto">
          <a:xfrm>
            <a:off x="457200" y="3886200"/>
            <a:ext cx="7848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70000"/>
              <a:buFont typeface="Wingdings" pitchFamily="2" charset="2"/>
              <a:buNone/>
              <a:defRPr/>
            </a:pPr>
            <a:r>
              <a:rPr lang="en-US" sz="3200">
                <a:solidFill>
                  <a:srgbClr val="66FF66"/>
                </a:solidFill>
                <a:effectLst>
                  <a:outerShdw blurRad="38100" dist="38100" dir="2700000" algn="tl">
                    <a:srgbClr val="000000"/>
                  </a:outerShdw>
                </a:effectLst>
                <a:cs typeface="Arial" charset="0"/>
              </a:rPr>
              <a:t>Treatment</a:t>
            </a:r>
          </a:p>
          <a:p>
            <a:pPr marL="342900" indent="-342900">
              <a:spcBef>
                <a:spcPct val="20000"/>
              </a:spcBef>
              <a:buClr>
                <a:schemeClr val="hlink"/>
              </a:buClr>
              <a:buSzPct val="70000"/>
              <a:buFont typeface="Wingdings" pitchFamily="2" charset="2"/>
              <a:buChar char="n"/>
              <a:defRPr/>
            </a:pPr>
            <a:r>
              <a:rPr lang="en-US" sz="3200">
                <a:effectLst>
                  <a:outerShdw blurRad="38100" dist="38100" dir="2700000" algn="tl">
                    <a:srgbClr val="000000"/>
                  </a:outerShdw>
                </a:effectLst>
                <a:cs typeface="Arial" charset="0"/>
              </a:rPr>
              <a:t>Immediate initiation of CPR and ACLS with use of drug therapy and defibrillation</a:t>
            </a:r>
          </a:p>
          <a:p>
            <a:pPr marL="342900" indent="-342900">
              <a:spcBef>
                <a:spcPct val="20000"/>
              </a:spcBef>
              <a:buClr>
                <a:schemeClr val="hlink"/>
              </a:buClr>
              <a:buSzPct val="70000"/>
              <a:buFont typeface="Wingdings" pitchFamily="2" charset="2"/>
              <a:buChar char="n"/>
              <a:defRPr/>
            </a:pPr>
            <a:endParaRPr lang="en-US" sz="3200">
              <a:effectLst>
                <a:outerShdw blurRad="38100" dist="38100" dir="2700000" algn="tl">
                  <a:srgbClr val="000000"/>
                </a:outerShdw>
              </a:effectLst>
              <a:cs typeface="Arial" charset="0"/>
            </a:endParaRPr>
          </a:p>
        </p:txBody>
      </p:sp>
      <p:sp>
        <p:nvSpPr>
          <p:cNvPr id="150533"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rrowheads="1"/>
          </p:cNvSpPr>
          <p:nvPr>
            <p:ph type="title"/>
          </p:nvPr>
        </p:nvSpPr>
        <p:spPr/>
        <p:txBody>
          <a:bodyPr/>
          <a:lstStyle/>
          <a:p>
            <a:pPr eaLnBrk="1" hangingPunct="1">
              <a:defRPr/>
            </a:pPr>
            <a:r>
              <a:rPr lang="en-US" smtClean="0"/>
              <a:t>Ventricular Standstill</a:t>
            </a:r>
          </a:p>
        </p:txBody>
      </p:sp>
      <p:sp>
        <p:nvSpPr>
          <p:cNvPr id="160771" name="Rectangle 3"/>
          <p:cNvSpPr>
            <a:spLocks noGrp="1" noChangeArrowheads="1"/>
          </p:cNvSpPr>
          <p:nvPr>
            <p:ph type="body" sz="half" idx="1"/>
          </p:nvPr>
        </p:nvSpPr>
        <p:spPr>
          <a:xfrm>
            <a:off x="457200" y="1600200"/>
            <a:ext cx="4033838" cy="4525963"/>
          </a:xfrm>
        </p:spPr>
        <p:txBody>
          <a:bodyPr/>
          <a:lstStyle/>
          <a:p>
            <a:pPr eaLnBrk="1" hangingPunct="1">
              <a:defRPr/>
            </a:pPr>
            <a:r>
              <a:rPr lang="en-US" sz="2400" smtClean="0"/>
              <a:t>Cardiac arrest pt.</a:t>
            </a:r>
          </a:p>
          <a:p>
            <a:pPr eaLnBrk="1" hangingPunct="1">
              <a:defRPr/>
            </a:pPr>
            <a:r>
              <a:rPr lang="en-US" sz="2400" smtClean="0"/>
              <a:t>Rhythm:  regular</a:t>
            </a:r>
          </a:p>
          <a:p>
            <a:pPr eaLnBrk="1" hangingPunct="1">
              <a:defRPr/>
            </a:pPr>
            <a:r>
              <a:rPr lang="en-US" sz="2400" smtClean="0"/>
              <a:t>Dominant pacemaker:  sinus or atria</a:t>
            </a:r>
          </a:p>
          <a:p>
            <a:pPr eaLnBrk="1" hangingPunct="1">
              <a:defRPr/>
            </a:pPr>
            <a:r>
              <a:rPr lang="en-US" sz="2400" smtClean="0"/>
              <a:t>Rate:  atrial – 60-100</a:t>
            </a:r>
          </a:p>
          <a:p>
            <a:pPr eaLnBrk="1" hangingPunct="1">
              <a:defRPr/>
            </a:pPr>
            <a:r>
              <a:rPr lang="en-US" sz="2400" smtClean="0"/>
              <a:t>PR: none</a:t>
            </a:r>
          </a:p>
          <a:p>
            <a:pPr eaLnBrk="1" hangingPunct="1">
              <a:defRPr/>
            </a:pPr>
            <a:r>
              <a:rPr lang="en-US" sz="2400" smtClean="0"/>
              <a:t>QRS: none</a:t>
            </a:r>
          </a:p>
          <a:p>
            <a:pPr eaLnBrk="1" hangingPunct="1">
              <a:defRPr/>
            </a:pPr>
            <a:r>
              <a:rPr lang="en-US" sz="2400" smtClean="0"/>
              <a:t>Tx:  Epi, atropine, dopamine, pacing?, etc.</a:t>
            </a:r>
          </a:p>
          <a:p>
            <a:pPr eaLnBrk="1" hangingPunct="1">
              <a:defRPr/>
            </a:pPr>
            <a:endParaRPr lang="en-US" sz="2400" smtClean="0"/>
          </a:p>
          <a:p>
            <a:pPr eaLnBrk="1" hangingPunct="1">
              <a:defRPr/>
            </a:pPr>
            <a:endParaRPr lang="en-US" sz="2400" smtClean="0"/>
          </a:p>
          <a:p>
            <a:pPr eaLnBrk="1" hangingPunct="1">
              <a:defRPr/>
            </a:pPr>
            <a:endParaRPr lang="en-US" sz="2400" smtClean="0"/>
          </a:p>
          <a:p>
            <a:pPr eaLnBrk="1" hangingPunct="1">
              <a:defRPr/>
            </a:pPr>
            <a:endParaRPr lang="en-US" sz="2400" smtClean="0"/>
          </a:p>
        </p:txBody>
      </p:sp>
      <p:pic>
        <p:nvPicPr>
          <p:cNvPr id="151556" name="Picture 4" descr="VSTSTILL"/>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t="13954"/>
          <a:stretch>
            <a:fillRect/>
          </a:stretch>
        </p:blipFill>
        <p:spPr>
          <a:xfrm>
            <a:off x="3581400" y="2971800"/>
            <a:ext cx="5029200" cy="1638300"/>
          </a:xfr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1557"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rrowheads="1"/>
          </p:cNvSpPr>
          <p:nvPr>
            <p:ph type="title"/>
          </p:nvPr>
        </p:nvSpPr>
        <p:spPr/>
        <p:txBody>
          <a:bodyPr/>
          <a:lstStyle/>
          <a:p>
            <a:pPr eaLnBrk="1" hangingPunct="1">
              <a:defRPr/>
            </a:pPr>
            <a:r>
              <a:rPr lang="en-US" smtClean="0"/>
              <a:t>Asystole</a:t>
            </a:r>
          </a:p>
        </p:txBody>
      </p:sp>
      <p:sp>
        <p:nvSpPr>
          <p:cNvPr id="161795" name="Rectangle 3"/>
          <p:cNvSpPr>
            <a:spLocks noGrp="1" noChangeArrowheads="1"/>
          </p:cNvSpPr>
          <p:nvPr>
            <p:ph type="body" sz="half" idx="1"/>
          </p:nvPr>
        </p:nvSpPr>
        <p:spPr>
          <a:xfrm>
            <a:off x="457200" y="1600200"/>
            <a:ext cx="4033838" cy="4525963"/>
          </a:xfrm>
        </p:spPr>
        <p:txBody>
          <a:bodyPr/>
          <a:lstStyle/>
          <a:p>
            <a:pPr eaLnBrk="1" hangingPunct="1">
              <a:defRPr/>
            </a:pPr>
            <a:r>
              <a:rPr lang="en-US" sz="2400" smtClean="0"/>
              <a:t>Dead/cardiac arrest  pt.</a:t>
            </a:r>
          </a:p>
          <a:p>
            <a:pPr eaLnBrk="1" hangingPunct="1">
              <a:defRPr/>
            </a:pPr>
            <a:r>
              <a:rPr lang="en-US" sz="2400" smtClean="0"/>
              <a:t>Rate: none</a:t>
            </a:r>
          </a:p>
          <a:p>
            <a:pPr eaLnBrk="1" hangingPunct="1">
              <a:defRPr/>
            </a:pPr>
            <a:r>
              <a:rPr lang="en-US" sz="2400" smtClean="0"/>
              <a:t>Dominant pacemaker: none</a:t>
            </a:r>
          </a:p>
          <a:p>
            <a:pPr eaLnBrk="1" hangingPunct="1">
              <a:defRPr/>
            </a:pPr>
            <a:r>
              <a:rPr lang="en-US" sz="2400" smtClean="0"/>
              <a:t>Rhythm: none</a:t>
            </a:r>
          </a:p>
          <a:p>
            <a:pPr eaLnBrk="1" hangingPunct="1">
              <a:defRPr/>
            </a:pPr>
            <a:r>
              <a:rPr lang="en-US" sz="2400" smtClean="0"/>
              <a:t>QRS &amp; PR: none</a:t>
            </a:r>
          </a:p>
          <a:p>
            <a:pPr eaLnBrk="1" hangingPunct="1">
              <a:defRPr/>
            </a:pPr>
            <a:r>
              <a:rPr lang="en-US" sz="2400" smtClean="0"/>
              <a:t>Tx:  epi, atropine, pacing?, dopamine, etc.</a:t>
            </a:r>
          </a:p>
          <a:p>
            <a:pPr eaLnBrk="1" hangingPunct="1">
              <a:defRPr/>
            </a:pPr>
            <a:endParaRPr lang="en-US" sz="2400" smtClean="0"/>
          </a:p>
        </p:txBody>
      </p:sp>
      <p:pic>
        <p:nvPicPr>
          <p:cNvPr id="152580" name="Picture 4" descr="ASYSTL"/>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l="4616"/>
          <a:stretch>
            <a:fillRect/>
          </a:stretch>
        </p:blipFill>
        <p:spPr>
          <a:xfrm>
            <a:off x="3733800" y="4572000"/>
            <a:ext cx="5014913" cy="1581150"/>
          </a:xfr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2581"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rrowheads="1"/>
          </p:cNvSpPr>
          <p:nvPr>
            <p:ph type="title"/>
          </p:nvPr>
        </p:nvSpPr>
        <p:spPr/>
        <p:txBody>
          <a:bodyPr/>
          <a:lstStyle/>
          <a:p>
            <a:pPr eaLnBrk="1" hangingPunct="1">
              <a:defRPr/>
            </a:pPr>
            <a:r>
              <a:rPr lang="en-US" smtClean="0"/>
              <a:t>First Degree AV Block</a:t>
            </a:r>
          </a:p>
        </p:txBody>
      </p:sp>
      <p:sp>
        <p:nvSpPr>
          <p:cNvPr id="153603" name="Rectangle 3"/>
          <p:cNvSpPr>
            <a:spLocks noGrp="1" noChangeArrowheads="1"/>
          </p:cNvSpPr>
          <p:nvPr>
            <p:ph type="body" sz="half" idx="1"/>
          </p:nvPr>
        </p:nvSpPr>
        <p:spPr>
          <a:xfrm>
            <a:off x="457200" y="1600200"/>
            <a:ext cx="4033838" cy="4525963"/>
          </a:xfrm>
        </p:spPr>
        <p:txBody>
          <a:bodyPr/>
          <a:lstStyle/>
          <a:p>
            <a:pPr eaLnBrk="1" hangingPunct="1">
              <a:lnSpc>
                <a:spcPct val="90000"/>
              </a:lnSpc>
              <a:defRPr/>
            </a:pPr>
            <a:r>
              <a:rPr lang="en-US" sz="2400" smtClean="0"/>
              <a:t>Can be significant, esp. with previous MI</a:t>
            </a:r>
          </a:p>
          <a:p>
            <a:pPr eaLnBrk="1" hangingPunct="1">
              <a:lnSpc>
                <a:spcPct val="90000"/>
              </a:lnSpc>
              <a:defRPr/>
            </a:pPr>
            <a:r>
              <a:rPr lang="en-US" sz="2400" smtClean="0"/>
              <a:t>Rhythm: regular</a:t>
            </a:r>
          </a:p>
          <a:p>
            <a:pPr eaLnBrk="1" hangingPunct="1">
              <a:lnSpc>
                <a:spcPct val="90000"/>
              </a:lnSpc>
              <a:defRPr/>
            </a:pPr>
            <a:r>
              <a:rPr lang="en-US" sz="2400" smtClean="0"/>
              <a:t>Dominant pacemaker: sinus</a:t>
            </a:r>
          </a:p>
          <a:p>
            <a:pPr eaLnBrk="1" hangingPunct="1">
              <a:lnSpc>
                <a:spcPct val="90000"/>
              </a:lnSpc>
              <a:defRPr/>
            </a:pPr>
            <a:r>
              <a:rPr lang="en-US" sz="2400" smtClean="0"/>
              <a:t>Rate: usually 60-140</a:t>
            </a:r>
          </a:p>
          <a:p>
            <a:pPr eaLnBrk="1" hangingPunct="1">
              <a:lnSpc>
                <a:spcPct val="90000"/>
              </a:lnSpc>
              <a:defRPr/>
            </a:pPr>
            <a:r>
              <a:rPr lang="en-US" sz="2400" smtClean="0"/>
              <a:t>R to R: regular</a:t>
            </a:r>
          </a:p>
          <a:p>
            <a:pPr eaLnBrk="1" hangingPunct="1">
              <a:lnSpc>
                <a:spcPct val="90000"/>
              </a:lnSpc>
              <a:defRPr/>
            </a:pPr>
            <a:r>
              <a:rPr lang="en-US" sz="2400" b="1" smtClean="0">
                <a:effectLst/>
              </a:rPr>
              <a:t>PR: </a:t>
            </a:r>
            <a:r>
              <a:rPr lang="en-US" sz="2400" b="1" u="sng" smtClean="0">
                <a:effectLst/>
              </a:rPr>
              <a:t>&gt; .20</a:t>
            </a:r>
          </a:p>
          <a:p>
            <a:pPr eaLnBrk="1" hangingPunct="1">
              <a:lnSpc>
                <a:spcPct val="90000"/>
              </a:lnSpc>
              <a:defRPr/>
            </a:pPr>
            <a:r>
              <a:rPr lang="en-US" sz="2400" smtClean="0"/>
              <a:t>QRS: &lt; .12</a:t>
            </a:r>
          </a:p>
          <a:p>
            <a:pPr eaLnBrk="1" hangingPunct="1">
              <a:lnSpc>
                <a:spcPct val="90000"/>
              </a:lnSpc>
              <a:defRPr/>
            </a:pPr>
            <a:r>
              <a:rPr lang="en-US" sz="2400" smtClean="0"/>
              <a:t>Tx:  depends on underlying conditions and clinical presentation</a:t>
            </a:r>
          </a:p>
          <a:p>
            <a:pPr eaLnBrk="1" hangingPunct="1">
              <a:lnSpc>
                <a:spcPct val="90000"/>
              </a:lnSpc>
              <a:defRPr/>
            </a:pPr>
            <a:endParaRPr lang="en-US" sz="2400" smtClean="0"/>
          </a:p>
          <a:p>
            <a:pPr eaLnBrk="1" hangingPunct="1">
              <a:lnSpc>
                <a:spcPct val="90000"/>
              </a:lnSpc>
              <a:defRPr/>
            </a:pPr>
            <a:endParaRPr lang="en-US" sz="2400" smtClean="0"/>
          </a:p>
          <a:p>
            <a:pPr eaLnBrk="1" hangingPunct="1">
              <a:lnSpc>
                <a:spcPct val="90000"/>
              </a:lnSpc>
              <a:defRPr/>
            </a:pPr>
            <a:endParaRPr lang="en-US" sz="2400" smtClean="0"/>
          </a:p>
        </p:txBody>
      </p:sp>
      <p:pic>
        <p:nvPicPr>
          <p:cNvPr id="153604" name="Picture 4" descr="1STDEG"/>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267200" y="2057400"/>
            <a:ext cx="4800600" cy="3552825"/>
          </a:xfr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05"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Footer Placeholder 5"/>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 useBgFill="1">
        <p:nvSpPr>
          <p:cNvPr id="154627" name="Rectangle 2"/>
          <p:cNvSpPr>
            <a:spLocks noChangeArrowheads="1"/>
          </p:cNvSpPr>
          <p:nvPr/>
        </p:nvSpPr>
        <p:spPr bwMode="auto">
          <a:xfrm>
            <a:off x="0" y="0"/>
            <a:ext cx="9144000" cy="68580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sp>
        <p:nvSpPr>
          <p:cNvPr id="212995" name="Rectangle 3"/>
          <p:cNvSpPr>
            <a:spLocks noGrp="1" noRot="1" noChangeArrowheads="1"/>
          </p:cNvSpPr>
          <p:nvPr>
            <p:ph type="title"/>
          </p:nvPr>
        </p:nvSpPr>
        <p:spPr>
          <a:xfrm>
            <a:off x="-152400" y="381000"/>
            <a:ext cx="9296400" cy="762000"/>
          </a:xfrm>
        </p:spPr>
        <p:txBody>
          <a:bodyPr/>
          <a:lstStyle/>
          <a:p>
            <a:pPr eaLnBrk="1" hangingPunct="1">
              <a:defRPr/>
            </a:pPr>
            <a:r>
              <a:rPr lang="en-US" smtClean="0"/>
              <a:t>First-Degree AV Block</a:t>
            </a:r>
          </a:p>
        </p:txBody>
      </p:sp>
      <p:pic>
        <p:nvPicPr>
          <p:cNvPr id="154629" name="Picture 4" descr="Fig"/>
          <p:cNvPicPr>
            <a:picLocks noChangeAspect="1" noChangeArrowheads="1"/>
          </p:cNvPicPr>
          <p:nvPr>
            <p:ph idx="1"/>
          </p:nvPr>
        </p:nvPicPr>
        <p:blipFill>
          <a:blip r:embed="rId2">
            <a:extLst>
              <a:ext uri="{28A0092B-C50C-407E-A947-70E740481C1C}">
                <a14:useLocalDpi xmlns:a14="http://schemas.microsoft.com/office/drawing/2010/main" val="0"/>
              </a:ext>
            </a:extLst>
          </a:blip>
          <a:srcRect b="77777"/>
          <a:stretch>
            <a:fillRect/>
          </a:stretch>
        </p:blipFill>
        <p:spPr>
          <a:xfrm>
            <a:off x="0" y="1447800"/>
            <a:ext cx="9144000" cy="3652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2997" name="Rectangle 5"/>
          <p:cNvSpPr>
            <a:spLocks noChangeArrowheads="1"/>
          </p:cNvSpPr>
          <p:nvPr/>
        </p:nvSpPr>
        <p:spPr bwMode="auto">
          <a:xfrm>
            <a:off x="457200" y="525780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70000"/>
              <a:buFont typeface="Wingdings" pitchFamily="2" charset="2"/>
              <a:buChar char="n"/>
              <a:defRPr/>
            </a:pPr>
            <a:r>
              <a:rPr lang="en-US" sz="3200">
                <a:effectLst>
                  <a:outerShdw blurRad="38100" dist="38100" dir="2700000" algn="tl">
                    <a:srgbClr val="000000"/>
                  </a:outerShdw>
                </a:effectLst>
                <a:cs typeface="Arial" charset="0"/>
              </a:rPr>
              <a:t>Every impulse is conducted to the ventricles, but duration of AV conduction is prolonged</a:t>
            </a:r>
          </a:p>
          <a:p>
            <a:pPr marL="342900" indent="-342900">
              <a:spcBef>
                <a:spcPct val="20000"/>
              </a:spcBef>
              <a:buClr>
                <a:schemeClr val="hlink"/>
              </a:buClr>
              <a:buSzPct val="70000"/>
              <a:buFont typeface="Wingdings" pitchFamily="2" charset="2"/>
              <a:buChar char="n"/>
              <a:defRPr/>
            </a:pPr>
            <a:endParaRPr lang="en-US" sz="3200">
              <a:effectLst>
                <a:outerShdw blurRad="38100" dist="38100" dir="2700000" algn="tl">
                  <a:srgbClr val="000000"/>
                </a:outerShdw>
              </a:effectLst>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5"/>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pic>
        <p:nvPicPr>
          <p:cNvPr id="17411" name="Picture 5" descr="av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424363"/>
            <a:ext cx="8305800"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a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400"/>
            <a:ext cx="45720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Rectangle 2"/>
          <p:cNvSpPr>
            <a:spLocks noGrp="1" noRot="1" noChangeArrowheads="1"/>
          </p:cNvSpPr>
          <p:nvPr>
            <p:ph type="title"/>
          </p:nvPr>
        </p:nvSpPr>
        <p:spPr>
          <a:xfrm>
            <a:off x="1066800" y="228600"/>
            <a:ext cx="7772400" cy="838200"/>
          </a:xfrm>
        </p:spPr>
        <p:txBody>
          <a:bodyPr/>
          <a:lstStyle/>
          <a:p>
            <a:pPr eaLnBrk="1" hangingPunct="1">
              <a:defRPr/>
            </a:pPr>
            <a:r>
              <a:rPr lang="en-US" sz="3600" smtClean="0"/>
              <a:t>Unipolar Limb Leads – Frontal Plane</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rrowheads="1"/>
          </p:cNvSpPr>
          <p:nvPr>
            <p:ph type="title"/>
          </p:nvPr>
        </p:nvSpPr>
        <p:spPr>
          <a:xfrm>
            <a:off x="1143000" y="144463"/>
            <a:ext cx="7772400" cy="1431925"/>
          </a:xfrm>
        </p:spPr>
        <p:txBody>
          <a:bodyPr/>
          <a:lstStyle/>
          <a:p>
            <a:pPr eaLnBrk="1" hangingPunct="1">
              <a:defRPr/>
            </a:pPr>
            <a:r>
              <a:rPr lang="en-US" smtClean="0"/>
              <a:t/>
            </a:r>
            <a:br>
              <a:rPr lang="en-US" smtClean="0"/>
            </a:br>
            <a:r>
              <a:rPr lang="en-US" smtClean="0"/>
              <a:t>First-Degree AV Block</a:t>
            </a:r>
          </a:p>
        </p:txBody>
      </p:sp>
      <p:sp>
        <p:nvSpPr>
          <p:cNvPr id="214019" name="Rectangle 3"/>
          <p:cNvSpPr>
            <a:spLocks noGrp="1" noChangeArrowheads="1"/>
          </p:cNvSpPr>
          <p:nvPr>
            <p:ph type="body" idx="1"/>
          </p:nvPr>
        </p:nvSpPr>
        <p:spPr>
          <a:xfrm>
            <a:off x="990600" y="1981200"/>
            <a:ext cx="7848600" cy="4572000"/>
          </a:xfrm>
        </p:spPr>
        <p:txBody>
          <a:bodyPr/>
          <a:lstStyle/>
          <a:p>
            <a:pPr eaLnBrk="1" hangingPunct="1">
              <a:buFont typeface="Wingdings" pitchFamily="2" charset="2"/>
              <a:buNone/>
              <a:defRPr/>
            </a:pPr>
            <a:r>
              <a:rPr lang="en-US" smtClean="0">
                <a:solidFill>
                  <a:srgbClr val="FF9999"/>
                </a:solidFill>
              </a:rPr>
              <a:t>Clinical Associations</a:t>
            </a:r>
          </a:p>
          <a:p>
            <a:pPr eaLnBrk="1" hangingPunct="1">
              <a:buFont typeface="Wingdings" pitchFamily="2" charset="2"/>
              <a:buNone/>
              <a:defRPr/>
            </a:pPr>
            <a:r>
              <a:rPr lang="en-US" smtClean="0">
                <a:solidFill>
                  <a:srgbClr val="FF9999"/>
                </a:solidFill>
              </a:rPr>
              <a:t>	</a:t>
            </a:r>
            <a:r>
              <a:rPr lang="en-US" smtClean="0"/>
              <a:t>Usually occurs with:</a:t>
            </a:r>
            <a:endParaRPr lang="en-US" smtClean="0">
              <a:solidFill>
                <a:srgbClr val="FF9999"/>
              </a:solidFill>
            </a:endParaRPr>
          </a:p>
          <a:p>
            <a:pPr lvl="1" eaLnBrk="1" hangingPunct="1">
              <a:defRPr/>
            </a:pPr>
            <a:r>
              <a:rPr lang="en-US" smtClean="0"/>
              <a:t>Chronic ischemic heart disease</a:t>
            </a:r>
          </a:p>
          <a:p>
            <a:pPr lvl="1" eaLnBrk="1" hangingPunct="1">
              <a:defRPr/>
            </a:pPr>
            <a:r>
              <a:rPr lang="en-US" smtClean="0"/>
              <a:t>MI</a:t>
            </a:r>
          </a:p>
          <a:p>
            <a:pPr lvl="1" eaLnBrk="1" hangingPunct="1">
              <a:defRPr/>
            </a:pPr>
            <a:r>
              <a:rPr lang="en-US" smtClean="0"/>
              <a:t>Rheumatic fever</a:t>
            </a:r>
          </a:p>
          <a:p>
            <a:pPr lvl="1" eaLnBrk="1" hangingPunct="1">
              <a:defRPr/>
            </a:pPr>
            <a:r>
              <a:rPr lang="en-US" smtClean="0"/>
              <a:t>Vagal stimulation</a:t>
            </a:r>
          </a:p>
          <a:p>
            <a:pPr lvl="1" eaLnBrk="1" hangingPunct="1">
              <a:defRPr/>
            </a:pPr>
            <a:r>
              <a:rPr lang="en-US" smtClean="0"/>
              <a:t>Drugs such as digitalis, </a:t>
            </a:r>
            <a:r>
              <a:rPr lang="en-US" smtClean="0">
                <a:sym typeface="Symbol" pitchFamily="18" charset="2"/>
              </a:rPr>
              <a:t>-adrenergic blockers, flecainide, and IV verapamil (Ca++ blockers)</a:t>
            </a:r>
          </a:p>
        </p:txBody>
      </p:sp>
      <p:sp>
        <p:nvSpPr>
          <p:cNvPr id="155652"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rrowheads="1"/>
          </p:cNvSpPr>
          <p:nvPr>
            <p:ph type="title"/>
          </p:nvPr>
        </p:nvSpPr>
        <p:spPr/>
        <p:txBody>
          <a:bodyPr/>
          <a:lstStyle/>
          <a:p>
            <a:pPr eaLnBrk="1" hangingPunct="1">
              <a:defRPr/>
            </a:pPr>
            <a:r>
              <a:rPr lang="en-US" smtClean="0"/>
              <a:t>First-Degree AV Block</a:t>
            </a:r>
          </a:p>
        </p:txBody>
      </p:sp>
      <p:sp>
        <p:nvSpPr>
          <p:cNvPr id="215043" name="Rectangle 3"/>
          <p:cNvSpPr>
            <a:spLocks noGrp="1" noChangeArrowheads="1"/>
          </p:cNvSpPr>
          <p:nvPr>
            <p:ph type="body" idx="1"/>
          </p:nvPr>
        </p:nvSpPr>
        <p:spPr/>
        <p:txBody>
          <a:bodyPr/>
          <a:lstStyle/>
          <a:p>
            <a:pPr eaLnBrk="1" hangingPunct="1">
              <a:buFont typeface="Wingdings" pitchFamily="2" charset="2"/>
              <a:buNone/>
              <a:defRPr/>
            </a:pPr>
            <a:r>
              <a:rPr lang="en-US" smtClean="0">
                <a:solidFill>
                  <a:srgbClr val="66FFCC"/>
                </a:solidFill>
              </a:rPr>
              <a:t>Significance</a:t>
            </a:r>
          </a:p>
          <a:p>
            <a:pPr eaLnBrk="1" hangingPunct="1">
              <a:defRPr/>
            </a:pPr>
            <a:r>
              <a:rPr lang="en-US" smtClean="0"/>
              <a:t>May be a precursor to higher degrees of AV block</a:t>
            </a:r>
          </a:p>
          <a:p>
            <a:pPr eaLnBrk="1" hangingPunct="1">
              <a:defRPr/>
            </a:pPr>
            <a:r>
              <a:rPr lang="en-US" smtClean="0"/>
              <a:t>No treatment </a:t>
            </a:r>
          </a:p>
        </p:txBody>
      </p:sp>
      <p:sp>
        <p:nvSpPr>
          <p:cNvPr id="156676"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rrowheads="1"/>
          </p:cNvSpPr>
          <p:nvPr>
            <p:ph type="title"/>
          </p:nvPr>
        </p:nvSpPr>
        <p:spPr/>
        <p:txBody>
          <a:bodyPr/>
          <a:lstStyle/>
          <a:p>
            <a:pPr eaLnBrk="1" hangingPunct="1">
              <a:defRPr/>
            </a:pPr>
            <a:r>
              <a:rPr lang="en-US" sz="4000" smtClean="0"/>
              <a:t>Second Degree Block:</a:t>
            </a:r>
            <a:br>
              <a:rPr lang="en-US" sz="4000" smtClean="0"/>
            </a:br>
            <a:r>
              <a:rPr lang="en-US" sz="4000" smtClean="0"/>
              <a:t>Mobitz I (Wenckebach)</a:t>
            </a:r>
          </a:p>
        </p:txBody>
      </p:sp>
      <p:sp>
        <p:nvSpPr>
          <p:cNvPr id="154627" name="Rectangle 3"/>
          <p:cNvSpPr>
            <a:spLocks noGrp="1" noChangeArrowheads="1"/>
          </p:cNvSpPr>
          <p:nvPr>
            <p:ph type="body" sz="half" idx="1"/>
          </p:nvPr>
        </p:nvSpPr>
        <p:spPr>
          <a:xfrm>
            <a:off x="381000" y="1600200"/>
            <a:ext cx="4114800" cy="4724400"/>
          </a:xfrm>
        </p:spPr>
        <p:txBody>
          <a:bodyPr/>
          <a:lstStyle/>
          <a:p>
            <a:pPr eaLnBrk="1" hangingPunct="1">
              <a:lnSpc>
                <a:spcPct val="90000"/>
              </a:lnSpc>
              <a:defRPr/>
            </a:pPr>
            <a:r>
              <a:rPr lang="en-US" sz="2800" smtClean="0"/>
              <a:t>Usually significant: esp. if bradycardic</a:t>
            </a:r>
          </a:p>
          <a:p>
            <a:pPr eaLnBrk="1" hangingPunct="1">
              <a:lnSpc>
                <a:spcPct val="90000"/>
              </a:lnSpc>
              <a:defRPr/>
            </a:pPr>
            <a:r>
              <a:rPr lang="en-US" sz="2800" smtClean="0"/>
              <a:t>Rhythm: variable, progressive PR ratio, dropped QRS</a:t>
            </a:r>
          </a:p>
          <a:p>
            <a:pPr eaLnBrk="1" hangingPunct="1">
              <a:lnSpc>
                <a:spcPct val="90000"/>
              </a:lnSpc>
              <a:defRPr/>
            </a:pPr>
            <a:r>
              <a:rPr lang="en-US" sz="2800" smtClean="0"/>
              <a:t>R to R:  gradual increase, dropped QRS</a:t>
            </a:r>
          </a:p>
          <a:p>
            <a:pPr eaLnBrk="1" hangingPunct="1">
              <a:lnSpc>
                <a:spcPct val="90000"/>
              </a:lnSpc>
              <a:defRPr/>
            </a:pPr>
            <a:r>
              <a:rPr lang="en-US" sz="2800" smtClean="0"/>
              <a:t>Rate: variable </a:t>
            </a:r>
          </a:p>
          <a:p>
            <a:pPr eaLnBrk="1" hangingPunct="1">
              <a:lnSpc>
                <a:spcPct val="90000"/>
              </a:lnSpc>
              <a:defRPr/>
            </a:pPr>
            <a:r>
              <a:rPr lang="en-US" sz="2800" smtClean="0"/>
              <a:t>PR:  gradual lengthening</a:t>
            </a:r>
          </a:p>
          <a:p>
            <a:pPr eaLnBrk="1" hangingPunct="1">
              <a:lnSpc>
                <a:spcPct val="90000"/>
              </a:lnSpc>
              <a:defRPr/>
            </a:pPr>
            <a:r>
              <a:rPr lang="en-US" sz="2800" smtClean="0"/>
              <a:t>QRS: usually &lt; .12</a:t>
            </a:r>
          </a:p>
        </p:txBody>
      </p:sp>
      <p:pic>
        <p:nvPicPr>
          <p:cNvPr id="157700" name="Picture 4" descr="2NDDEG1"/>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419600" y="2057400"/>
            <a:ext cx="4495800" cy="3582988"/>
          </a:xfr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7701"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Footer Placeholder 5"/>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 useBgFill="1">
        <p:nvSpPr>
          <p:cNvPr id="158723" name="Rectangle 2"/>
          <p:cNvSpPr>
            <a:spLocks noChangeArrowheads="1"/>
          </p:cNvSpPr>
          <p:nvPr/>
        </p:nvSpPr>
        <p:spPr bwMode="auto">
          <a:xfrm>
            <a:off x="0" y="0"/>
            <a:ext cx="9144000" cy="68580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sp>
        <p:nvSpPr>
          <p:cNvPr id="218115" name="Rectangle 3"/>
          <p:cNvSpPr>
            <a:spLocks noGrp="1" noRot="1" noChangeArrowheads="1"/>
          </p:cNvSpPr>
          <p:nvPr>
            <p:ph type="title"/>
          </p:nvPr>
        </p:nvSpPr>
        <p:spPr>
          <a:xfrm>
            <a:off x="0" y="-228600"/>
            <a:ext cx="9144000" cy="1371600"/>
          </a:xfrm>
        </p:spPr>
        <p:txBody>
          <a:bodyPr/>
          <a:lstStyle/>
          <a:p>
            <a:pPr eaLnBrk="1" hangingPunct="1">
              <a:defRPr/>
            </a:pPr>
            <a:r>
              <a:rPr lang="en-US" smtClean="0"/>
              <a:t/>
            </a:r>
            <a:br>
              <a:rPr lang="en-US" smtClean="0"/>
            </a:br>
            <a:r>
              <a:rPr lang="en-US" sz="4000" smtClean="0"/>
              <a:t>Second-Degree AV Block, Type 1</a:t>
            </a:r>
          </a:p>
        </p:txBody>
      </p:sp>
      <p:pic>
        <p:nvPicPr>
          <p:cNvPr id="158725" name="Picture 4" descr="Fig"/>
          <p:cNvPicPr>
            <a:picLocks noChangeAspect="1" noChangeArrowheads="1"/>
          </p:cNvPicPr>
          <p:nvPr>
            <p:ph idx="1"/>
          </p:nvPr>
        </p:nvPicPr>
        <p:blipFill>
          <a:blip r:embed="rId2">
            <a:extLst>
              <a:ext uri="{28A0092B-C50C-407E-A947-70E740481C1C}">
                <a14:useLocalDpi xmlns:a14="http://schemas.microsoft.com/office/drawing/2010/main" val="0"/>
              </a:ext>
            </a:extLst>
          </a:blip>
          <a:srcRect l="2499" t="23114" r="2499" b="54634"/>
          <a:stretch>
            <a:fillRect/>
          </a:stretch>
        </p:blipFill>
        <p:spPr>
          <a:xfrm>
            <a:off x="228600" y="1371600"/>
            <a:ext cx="8458200" cy="325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8117" name="Rectangle 5"/>
          <p:cNvSpPr>
            <a:spLocks noChangeArrowheads="1"/>
          </p:cNvSpPr>
          <p:nvPr/>
        </p:nvSpPr>
        <p:spPr bwMode="auto">
          <a:xfrm>
            <a:off x="457200" y="46482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70000"/>
              <a:buFont typeface="Wingdings" pitchFamily="2" charset="2"/>
              <a:buChar char="n"/>
              <a:defRPr/>
            </a:pPr>
            <a:r>
              <a:rPr lang="en-US" sz="2800">
                <a:effectLst>
                  <a:outerShdw blurRad="38100" dist="38100" dir="2700000" algn="tl">
                    <a:srgbClr val="000000"/>
                  </a:outerShdw>
                </a:effectLst>
                <a:cs typeface="Arial" charset="0"/>
              </a:rPr>
              <a:t>Includes gradual lengthening of the PR interval, which occurs because of prolonged AV conduction time</a:t>
            </a:r>
          </a:p>
          <a:p>
            <a:pPr marL="342900" indent="-342900">
              <a:spcBef>
                <a:spcPct val="20000"/>
              </a:spcBef>
              <a:buClr>
                <a:schemeClr val="hlink"/>
              </a:buClr>
              <a:buSzPct val="70000"/>
              <a:buFont typeface="Wingdings" pitchFamily="2" charset="2"/>
              <a:buChar char="n"/>
              <a:defRPr/>
            </a:pPr>
            <a:r>
              <a:rPr lang="en-US" sz="2800">
                <a:effectLst>
                  <a:outerShdw blurRad="38100" dist="38100" dir="2700000" algn="tl">
                    <a:srgbClr val="000000"/>
                  </a:outerShdw>
                </a:effectLst>
                <a:cs typeface="Arial" charset="0"/>
              </a:rPr>
              <a:t>Most commonly occurs at AV node, but can occur in His-Purkinje system</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rrowheads="1"/>
          </p:cNvSpPr>
          <p:nvPr>
            <p:ph type="title"/>
          </p:nvPr>
        </p:nvSpPr>
        <p:spPr>
          <a:xfrm>
            <a:off x="1143000" y="204788"/>
            <a:ext cx="7772400" cy="1371600"/>
          </a:xfrm>
        </p:spPr>
        <p:txBody>
          <a:bodyPr/>
          <a:lstStyle/>
          <a:p>
            <a:pPr eaLnBrk="1" hangingPunct="1">
              <a:defRPr/>
            </a:pPr>
            <a:r>
              <a:rPr lang="en-US" smtClean="0"/>
              <a:t/>
            </a:r>
            <a:br>
              <a:rPr lang="en-US" smtClean="0"/>
            </a:br>
            <a:r>
              <a:rPr lang="en-US" sz="4000" smtClean="0"/>
              <a:t>Second-Degree AV Block, Type 1</a:t>
            </a:r>
          </a:p>
        </p:txBody>
      </p:sp>
      <p:sp>
        <p:nvSpPr>
          <p:cNvPr id="219139" name="Rectangle 3"/>
          <p:cNvSpPr>
            <a:spLocks noGrp="1" noChangeArrowheads="1"/>
          </p:cNvSpPr>
          <p:nvPr>
            <p:ph type="body" idx="1"/>
          </p:nvPr>
        </p:nvSpPr>
        <p:spPr/>
        <p:txBody>
          <a:bodyPr/>
          <a:lstStyle/>
          <a:p>
            <a:pPr eaLnBrk="1" hangingPunct="1">
              <a:buFont typeface="Wingdings" pitchFamily="2" charset="2"/>
              <a:buNone/>
              <a:defRPr/>
            </a:pPr>
            <a:r>
              <a:rPr lang="en-US" smtClean="0">
                <a:solidFill>
                  <a:srgbClr val="FF9999"/>
                </a:solidFill>
              </a:rPr>
              <a:t>Clinical Associations</a:t>
            </a:r>
          </a:p>
          <a:p>
            <a:pPr eaLnBrk="1" hangingPunct="1">
              <a:defRPr/>
            </a:pPr>
            <a:r>
              <a:rPr lang="en-US" smtClean="0"/>
              <a:t>May result from drugs such as digoxin or </a:t>
            </a:r>
            <a:r>
              <a:rPr lang="en-US" smtClean="0">
                <a:sym typeface="Symbol" pitchFamily="18" charset="2"/>
              </a:rPr>
              <a:t>-adrenergic blockers</a:t>
            </a:r>
          </a:p>
          <a:p>
            <a:pPr eaLnBrk="1" hangingPunct="1">
              <a:defRPr/>
            </a:pPr>
            <a:r>
              <a:rPr lang="en-US" smtClean="0">
                <a:sym typeface="Symbol" pitchFamily="18" charset="2"/>
              </a:rPr>
              <a:t>Associated with ischemic cardiac disease and other diseases slowing AV conduction</a:t>
            </a:r>
          </a:p>
        </p:txBody>
      </p:sp>
      <p:sp>
        <p:nvSpPr>
          <p:cNvPr id="159748"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rrowheads="1"/>
          </p:cNvSpPr>
          <p:nvPr>
            <p:ph type="title"/>
          </p:nvPr>
        </p:nvSpPr>
        <p:spPr>
          <a:xfrm>
            <a:off x="1143000" y="204788"/>
            <a:ext cx="7772400" cy="1371600"/>
          </a:xfrm>
        </p:spPr>
        <p:txBody>
          <a:bodyPr/>
          <a:lstStyle/>
          <a:p>
            <a:pPr eaLnBrk="1" hangingPunct="1">
              <a:defRPr/>
            </a:pPr>
            <a:r>
              <a:rPr lang="en-US" smtClean="0"/>
              <a:t/>
            </a:r>
            <a:br>
              <a:rPr lang="en-US" smtClean="0"/>
            </a:br>
            <a:r>
              <a:rPr lang="en-US" sz="4000" smtClean="0"/>
              <a:t>Second-Degree AV Block, Type 1</a:t>
            </a:r>
          </a:p>
        </p:txBody>
      </p:sp>
      <p:sp>
        <p:nvSpPr>
          <p:cNvPr id="220163" name="Rectangle 3"/>
          <p:cNvSpPr>
            <a:spLocks noGrp="1" noChangeArrowheads="1"/>
          </p:cNvSpPr>
          <p:nvPr>
            <p:ph type="body" idx="1"/>
          </p:nvPr>
        </p:nvSpPr>
        <p:spPr/>
        <p:txBody>
          <a:bodyPr/>
          <a:lstStyle/>
          <a:p>
            <a:pPr eaLnBrk="1" hangingPunct="1">
              <a:buFont typeface="Wingdings" pitchFamily="2" charset="2"/>
              <a:buNone/>
              <a:defRPr/>
            </a:pPr>
            <a:r>
              <a:rPr lang="en-US" smtClean="0">
                <a:solidFill>
                  <a:srgbClr val="66FFCC"/>
                </a:solidFill>
              </a:rPr>
              <a:t>Significance</a:t>
            </a:r>
          </a:p>
          <a:p>
            <a:pPr eaLnBrk="1" hangingPunct="1">
              <a:defRPr/>
            </a:pPr>
            <a:r>
              <a:rPr lang="en-US" smtClean="0"/>
              <a:t>Usually a result of myocardial ischemia on an inferior MI</a:t>
            </a:r>
          </a:p>
          <a:p>
            <a:pPr eaLnBrk="1" hangingPunct="1">
              <a:defRPr/>
            </a:pPr>
            <a:r>
              <a:rPr lang="en-US" smtClean="0"/>
              <a:t>May be warning signal of impending significant AV conduction disturbance</a:t>
            </a:r>
          </a:p>
        </p:txBody>
      </p:sp>
      <p:sp>
        <p:nvSpPr>
          <p:cNvPr id="160772"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rrowheads="1"/>
          </p:cNvSpPr>
          <p:nvPr>
            <p:ph type="title"/>
          </p:nvPr>
        </p:nvSpPr>
        <p:spPr>
          <a:xfrm>
            <a:off x="457200" y="365125"/>
            <a:ext cx="8229600" cy="1052513"/>
          </a:xfrm>
        </p:spPr>
        <p:txBody>
          <a:bodyPr/>
          <a:lstStyle/>
          <a:p>
            <a:pPr eaLnBrk="1" hangingPunct="1">
              <a:defRPr/>
            </a:pPr>
            <a:r>
              <a:rPr lang="en-US" sz="4000" smtClean="0"/>
              <a:t>Second-Degree AV Block, Type 1</a:t>
            </a:r>
          </a:p>
        </p:txBody>
      </p:sp>
      <p:sp>
        <p:nvSpPr>
          <p:cNvPr id="221187" name="Rectangle 3"/>
          <p:cNvSpPr>
            <a:spLocks noGrp="1" noChangeArrowheads="1"/>
          </p:cNvSpPr>
          <p:nvPr>
            <p:ph type="body" idx="1"/>
          </p:nvPr>
        </p:nvSpPr>
        <p:spPr/>
        <p:txBody>
          <a:bodyPr/>
          <a:lstStyle/>
          <a:p>
            <a:pPr eaLnBrk="1" hangingPunct="1">
              <a:buFont typeface="Wingdings" pitchFamily="2" charset="2"/>
              <a:buNone/>
              <a:defRPr/>
            </a:pPr>
            <a:r>
              <a:rPr lang="en-US" smtClean="0">
                <a:solidFill>
                  <a:srgbClr val="66FF66"/>
                </a:solidFill>
              </a:rPr>
              <a:t>Treatment</a:t>
            </a:r>
          </a:p>
          <a:p>
            <a:pPr eaLnBrk="1" hangingPunct="1">
              <a:defRPr/>
            </a:pPr>
            <a:r>
              <a:rPr lang="en-US" smtClean="0"/>
              <a:t>If symptomatic, atopine is used to increase HR or pacemaker may be needed</a:t>
            </a:r>
          </a:p>
          <a:p>
            <a:pPr eaLnBrk="1" hangingPunct="1">
              <a:defRPr/>
            </a:pPr>
            <a:r>
              <a:rPr lang="en-US" smtClean="0"/>
              <a:t>If asymptomatic, rhythm closely observed with transcutaneous pacemaker on standby</a:t>
            </a:r>
          </a:p>
        </p:txBody>
      </p:sp>
      <p:sp>
        <p:nvSpPr>
          <p:cNvPr id="161796"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rrowheads="1"/>
          </p:cNvSpPr>
          <p:nvPr>
            <p:ph type="title"/>
          </p:nvPr>
        </p:nvSpPr>
        <p:spPr/>
        <p:txBody>
          <a:bodyPr/>
          <a:lstStyle/>
          <a:p>
            <a:pPr eaLnBrk="1" hangingPunct="1">
              <a:defRPr/>
            </a:pPr>
            <a:r>
              <a:rPr lang="en-US" sz="4000" smtClean="0"/>
              <a:t>Second Degree Block:</a:t>
            </a:r>
            <a:br>
              <a:rPr lang="en-US" sz="4000" smtClean="0"/>
            </a:br>
            <a:r>
              <a:rPr lang="en-US" sz="4000" smtClean="0"/>
              <a:t>Mobitz Type II</a:t>
            </a:r>
          </a:p>
        </p:txBody>
      </p:sp>
      <p:sp>
        <p:nvSpPr>
          <p:cNvPr id="155651" name="Rectangle 3"/>
          <p:cNvSpPr>
            <a:spLocks noGrp="1" noChangeArrowheads="1"/>
          </p:cNvSpPr>
          <p:nvPr>
            <p:ph type="body" sz="half" idx="1"/>
          </p:nvPr>
        </p:nvSpPr>
        <p:spPr>
          <a:xfrm>
            <a:off x="381000" y="1752600"/>
            <a:ext cx="4267200" cy="4114800"/>
          </a:xfrm>
        </p:spPr>
        <p:txBody>
          <a:bodyPr/>
          <a:lstStyle/>
          <a:p>
            <a:pPr eaLnBrk="1" hangingPunct="1">
              <a:lnSpc>
                <a:spcPct val="90000"/>
              </a:lnSpc>
              <a:defRPr/>
            </a:pPr>
            <a:r>
              <a:rPr lang="en-US" sz="2400" smtClean="0"/>
              <a:t>Usually significant: high degree AV block, may progress to 3</a:t>
            </a:r>
            <a:r>
              <a:rPr lang="en-US" sz="2400" baseline="30000" smtClean="0"/>
              <a:t>rd</a:t>
            </a:r>
            <a:r>
              <a:rPr lang="en-US" sz="2400" smtClean="0"/>
              <a:t> degree block</a:t>
            </a:r>
          </a:p>
          <a:p>
            <a:pPr eaLnBrk="1" hangingPunct="1">
              <a:lnSpc>
                <a:spcPct val="90000"/>
              </a:lnSpc>
              <a:defRPr/>
            </a:pPr>
            <a:r>
              <a:rPr lang="en-US" sz="2400" smtClean="0"/>
              <a:t>Rhythm: regular, depends on ratio</a:t>
            </a:r>
          </a:p>
          <a:p>
            <a:pPr eaLnBrk="1" hangingPunct="1">
              <a:lnSpc>
                <a:spcPct val="90000"/>
              </a:lnSpc>
              <a:defRPr/>
            </a:pPr>
            <a:r>
              <a:rPr lang="en-US" sz="2400" smtClean="0"/>
              <a:t>R to R: usually regular, depends on ratio</a:t>
            </a:r>
          </a:p>
          <a:p>
            <a:pPr eaLnBrk="1" hangingPunct="1">
              <a:lnSpc>
                <a:spcPct val="90000"/>
              </a:lnSpc>
              <a:defRPr/>
            </a:pPr>
            <a:r>
              <a:rPr lang="en-US" sz="2400" smtClean="0"/>
              <a:t>Rate: variable 60-100</a:t>
            </a:r>
          </a:p>
          <a:p>
            <a:pPr eaLnBrk="1" hangingPunct="1">
              <a:lnSpc>
                <a:spcPct val="90000"/>
              </a:lnSpc>
              <a:defRPr/>
            </a:pPr>
            <a:r>
              <a:rPr lang="en-US" sz="2400" smtClean="0"/>
              <a:t>PR: consistent .12-.20, except when there is a dropped QRS</a:t>
            </a:r>
          </a:p>
          <a:p>
            <a:pPr eaLnBrk="1" hangingPunct="1">
              <a:lnSpc>
                <a:spcPct val="90000"/>
              </a:lnSpc>
              <a:defRPr/>
            </a:pPr>
            <a:r>
              <a:rPr lang="en-US" sz="2400" smtClean="0"/>
              <a:t>QRS: usually &gt; .12</a:t>
            </a:r>
          </a:p>
        </p:txBody>
      </p:sp>
      <p:pic>
        <p:nvPicPr>
          <p:cNvPr id="162820" name="Picture 4" descr="2NDDEG2"/>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1992313"/>
            <a:ext cx="4191000" cy="3749675"/>
          </a:xfr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2821"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rrowheads="1"/>
          </p:cNvSpPr>
          <p:nvPr>
            <p:ph type="title"/>
          </p:nvPr>
        </p:nvSpPr>
        <p:spPr>
          <a:xfrm>
            <a:off x="0" y="228600"/>
            <a:ext cx="9144000" cy="838200"/>
          </a:xfrm>
        </p:spPr>
        <p:txBody>
          <a:bodyPr/>
          <a:lstStyle/>
          <a:p>
            <a:pPr eaLnBrk="1" hangingPunct="1">
              <a:defRPr/>
            </a:pPr>
            <a:r>
              <a:rPr lang="en-US" smtClean="0"/>
              <a:t>Second-Degree AV Block, Type 2</a:t>
            </a:r>
          </a:p>
        </p:txBody>
      </p:sp>
      <p:pic>
        <p:nvPicPr>
          <p:cNvPr id="163843" name="Picture 3" descr="Fig"/>
          <p:cNvPicPr>
            <a:picLocks noChangeAspect="1" noChangeArrowheads="1"/>
          </p:cNvPicPr>
          <p:nvPr>
            <p:ph idx="1"/>
          </p:nvPr>
        </p:nvPicPr>
        <p:blipFill>
          <a:blip r:embed="rId2">
            <a:extLst>
              <a:ext uri="{28A0092B-C50C-407E-A947-70E740481C1C}">
                <a14:useLocalDpi xmlns:a14="http://schemas.microsoft.com/office/drawing/2010/main" val="0"/>
              </a:ext>
            </a:extLst>
          </a:blip>
          <a:srcRect l="2499" t="48112" r="2499" b="30304"/>
          <a:stretch>
            <a:fillRect/>
          </a:stretch>
        </p:blipFill>
        <p:spPr>
          <a:xfrm>
            <a:off x="0" y="1219200"/>
            <a:ext cx="9144000"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284" name="Rectangle 4"/>
          <p:cNvSpPr>
            <a:spLocks noChangeArrowheads="1"/>
          </p:cNvSpPr>
          <p:nvPr/>
        </p:nvSpPr>
        <p:spPr bwMode="auto">
          <a:xfrm>
            <a:off x="457200" y="47244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70000"/>
              <a:buFont typeface="Wingdings" pitchFamily="2" charset="2"/>
              <a:buChar char="n"/>
              <a:defRPr/>
            </a:pPr>
            <a:r>
              <a:rPr lang="en-US" sz="2400">
                <a:effectLst>
                  <a:outerShdw blurRad="38100" dist="38100" dir="2700000" algn="tl">
                    <a:srgbClr val="000000"/>
                  </a:outerShdw>
                </a:effectLst>
                <a:cs typeface="Arial" charset="0"/>
              </a:rPr>
              <a:t>P wave not conducted without progressive antecedent PR lengthening</a:t>
            </a:r>
          </a:p>
          <a:p>
            <a:pPr marL="742950" lvl="1" indent="-285750">
              <a:spcBef>
                <a:spcPct val="20000"/>
              </a:spcBef>
              <a:buClr>
                <a:schemeClr val="accent2"/>
              </a:buClr>
              <a:buSzPct val="70000"/>
              <a:buFont typeface="Wingdings" pitchFamily="2" charset="2"/>
              <a:buChar char="n"/>
              <a:defRPr/>
            </a:pPr>
            <a:r>
              <a:rPr lang="en-US" sz="2000">
                <a:effectLst>
                  <a:outerShdw blurRad="38100" dist="38100" dir="2700000" algn="tl">
                    <a:srgbClr val="000000"/>
                  </a:outerShdw>
                </a:effectLst>
                <a:cs typeface="Arial" charset="0"/>
              </a:rPr>
              <a:t>Almost always occurs when bundle branch block is present</a:t>
            </a:r>
          </a:p>
          <a:p>
            <a:pPr marL="342900" indent="-342900">
              <a:spcBef>
                <a:spcPct val="20000"/>
              </a:spcBef>
              <a:buClr>
                <a:schemeClr val="hlink"/>
              </a:buClr>
              <a:buSzPct val="70000"/>
              <a:buFont typeface="Wingdings" pitchFamily="2" charset="2"/>
              <a:buChar char="n"/>
              <a:defRPr/>
            </a:pPr>
            <a:r>
              <a:rPr lang="en-US" sz="2400">
                <a:effectLst>
                  <a:outerShdw blurRad="38100" dist="38100" dir="2700000" algn="tl">
                    <a:srgbClr val="000000"/>
                  </a:outerShdw>
                </a:effectLst>
                <a:cs typeface="Arial" charset="0"/>
              </a:rPr>
              <a:t>Certain number of impulses from the sinus node are not conducted to the ventricles</a:t>
            </a:r>
          </a:p>
        </p:txBody>
      </p:sp>
      <p:sp>
        <p:nvSpPr>
          <p:cNvPr id="163845"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rrowheads="1"/>
          </p:cNvSpPr>
          <p:nvPr>
            <p:ph type="title"/>
          </p:nvPr>
        </p:nvSpPr>
        <p:spPr>
          <a:xfrm>
            <a:off x="457200" y="365125"/>
            <a:ext cx="8229600" cy="1052513"/>
          </a:xfrm>
        </p:spPr>
        <p:txBody>
          <a:bodyPr/>
          <a:lstStyle/>
          <a:p>
            <a:pPr eaLnBrk="1" hangingPunct="1">
              <a:defRPr/>
            </a:pPr>
            <a:r>
              <a:rPr lang="en-US" sz="4000" smtClean="0"/>
              <a:t>Second-Degree AV Block, Type 2</a:t>
            </a:r>
          </a:p>
        </p:txBody>
      </p:sp>
      <p:sp>
        <p:nvSpPr>
          <p:cNvPr id="226307" name="Rectangle 3"/>
          <p:cNvSpPr>
            <a:spLocks noGrp="1" noChangeArrowheads="1"/>
          </p:cNvSpPr>
          <p:nvPr>
            <p:ph type="body" idx="1"/>
          </p:nvPr>
        </p:nvSpPr>
        <p:spPr/>
        <p:txBody>
          <a:bodyPr/>
          <a:lstStyle/>
          <a:p>
            <a:pPr eaLnBrk="1" hangingPunct="1">
              <a:buFont typeface="Wingdings" pitchFamily="2" charset="2"/>
              <a:buNone/>
              <a:defRPr/>
            </a:pPr>
            <a:r>
              <a:rPr lang="en-US" smtClean="0">
                <a:solidFill>
                  <a:srgbClr val="FF9999"/>
                </a:solidFill>
              </a:rPr>
              <a:t>Clinical Associations</a:t>
            </a:r>
          </a:p>
          <a:p>
            <a:pPr eaLnBrk="1" hangingPunct="1">
              <a:defRPr/>
            </a:pPr>
            <a:r>
              <a:rPr lang="en-US" smtClean="0"/>
              <a:t>Associated with rheumatic heart disease, CAD, acute anterior MI, and digitalis toxicity</a:t>
            </a:r>
          </a:p>
        </p:txBody>
      </p:sp>
      <p:sp>
        <p:nvSpPr>
          <p:cNvPr id="226308" name="Rectangle 4"/>
          <p:cNvSpPr>
            <a:spLocks noChangeArrowheads="1"/>
          </p:cNvSpPr>
          <p:nvPr/>
        </p:nvSpPr>
        <p:spPr bwMode="auto">
          <a:xfrm>
            <a:off x="457200" y="3276600"/>
            <a:ext cx="8229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hlink"/>
              </a:buClr>
              <a:buSzPct val="70000"/>
              <a:buFont typeface="Wingdings" pitchFamily="2" charset="2"/>
              <a:buNone/>
              <a:defRPr/>
            </a:pPr>
            <a:r>
              <a:rPr lang="en-US" sz="3200">
                <a:solidFill>
                  <a:srgbClr val="66FFCC"/>
                </a:solidFill>
                <a:effectLst>
                  <a:outerShdw blurRad="38100" dist="38100" dir="2700000" algn="tl">
                    <a:srgbClr val="000000"/>
                  </a:outerShdw>
                </a:effectLst>
                <a:cs typeface="Arial" charset="0"/>
              </a:rPr>
              <a:t>Significance</a:t>
            </a:r>
          </a:p>
          <a:p>
            <a:pPr marL="342900" indent="-342900">
              <a:lnSpc>
                <a:spcPct val="90000"/>
              </a:lnSpc>
              <a:spcBef>
                <a:spcPct val="20000"/>
              </a:spcBef>
              <a:buClr>
                <a:schemeClr val="hlink"/>
              </a:buClr>
              <a:buSzPct val="70000"/>
              <a:buFont typeface="Wingdings" pitchFamily="2" charset="2"/>
              <a:buChar char="n"/>
              <a:defRPr/>
            </a:pPr>
            <a:r>
              <a:rPr lang="en-US" sz="3200">
                <a:effectLst>
                  <a:outerShdw blurRad="38100" dist="38100" dir="2700000" algn="tl">
                    <a:srgbClr val="000000"/>
                  </a:outerShdw>
                </a:effectLst>
                <a:cs typeface="Arial" charset="0"/>
              </a:rPr>
              <a:t>Often progresses to third-degree and is associated with poor prognosis</a:t>
            </a:r>
          </a:p>
          <a:p>
            <a:pPr marL="342900" indent="-342900">
              <a:lnSpc>
                <a:spcPct val="90000"/>
              </a:lnSpc>
              <a:spcBef>
                <a:spcPct val="20000"/>
              </a:spcBef>
              <a:buClr>
                <a:schemeClr val="hlink"/>
              </a:buClr>
              <a:buSzPct val="70000"/>
              <a:buFont typeface="Wingdings" pitchFamily="2" charset="2"/>
              <a:buChar char="n"/>
              <a:defRPr/>
            </a:pPr>
            <a:r>
              <a:rPr lang="en-US" sz="3200">
                <a:effectLst>
                  <a:outerShdw blurRad="38100" dist="38100" dir="2700000" algn="tl">
                    <a:srgbClr val="000000"/>
                  </a:outerShdw>
                </a:effectLst>
                <a:cs typeface="Arial" charset="0"/>
              </a:rPr>
              <a:t>May result in decreased CO with subsequent hypotension and myocardial ischemia</a:t>
            </a:r>
          </a:p>
        </p:txBody>
      </p:sp>
      <p:sp>
        <p:nvSpPr>
          <p:cNvPr id="164869"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457200"/>
            <a:ext cx="4876800" cy="5943600"/>
          </a:xfrm>
        </p:spPr>
      </p:pic>
      <p:pic>
        <p:nvPicPr>
          <p:cNvPr id="18435" name="Picture 3" descr="images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57200"/>
            <a:ext cx="3810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rrowheads="1"/>
          </p:cNvSpPr>
          <p:nvPr>
            <p:ph type="title"/>
          </p:nvPr>
        </p:nvSpPr>
        <p:spPr>
          <a:xfrm>
            <a:off x="1143000" y="204788"/>
            <a:ext cx="7772400" cy="1371600"/>
          </a:xfrm>
        </p:spPr>
        <p:txBody>
          <a:bodyPr/>
          <a:lstStyle/>
          <a:p>
            <a:pPr eaLnBrk="1" hangingPunct="1">
              <a:defRPr/>
            </a:pPr>
            <a:r>
              <a:rPr lang="en-US" smtClean="0"/>
              <a:t/>
            </a:r>
            <a:br>
              <a:rPr lang="en-US" smtClean="0"/>
            </a:br>
            <a:r>
              <a:rPr lang="en-US" sz="4000" smtClean="0"/>
              <a:t>Second-Degree AV Block, Type 2</a:t>
            </a:r>
          </a:p>
        </p:txBody>
      </p:sp>
      <p:sp>
        <p:nvSpPr>
          <p:cNvPr id="228355" name="Rectangle 3"/>
          <p:cNvSpPr>
            <a:spLocks noGrp="1" noChangeArrowheads="1"/>
          </p:cNvSpPr>
          <p:nvPr>
            <p:ph type="body" idx="1"/>
          </p:nvPr>
        </p:nvSpPr>
        <p:spPr/>
        <p:txBody>
          <a:bodyPr/>
          <a:lstStyle/>
          <a:p>
            <a:pPr eaLnBrk="1" hangingPunct="1">
              <a:buFont typeface="Wingdings" pitchFamily="2" charset="2"/>
              <a:buNone/>
              <a:defRPr/>
            </a:pPr>
            <a:r>
              <a:rPr lang="en-US" smtClean="0">
                <a:solidFill>
                  <a:srgbClr val="66FF66"/>
                </a:solidFill>
              </a:rPr>
              <a:t>Treatment</a:t>
            </a:r>
          </a:p>
          <a:p>
            <a:pPr eaLnBrk="1" hangingPunct="1">
              <a:defRPr/>
            </a:pPr>
            <a:r>
              <a:rPr lang="en-US" smtClean="0"/>
              <a:t>Before the insertion of a permanent pacemaker may involve use of temporary transvenous or transcutaneous pacemaker</a:t>
            </a:r>
          </a:p>
          <a:p>
            <a:pPr eaLnBrk="1" hangingPunct="1">
              <a:defRPr/>
            </a:pPr>
            <a:r>
              <a:rPr lang="en-US" smtClean="0"/>
              <a:t>Temporary drug measures (Atropine or isoproterenol) to increase HR until pacemaker is available</a:t>
            </a:r>
          </a:p>
        </p:txBody>
      </p:sp>
      <p:sp>
        <p:nvSpPr>
          <p:cNvPr id="165892"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rrowheads="1"/>
          </p:cNvSpPr>
          <p:nvPr>
            <p:ph type="title"/>
          </p:nvPr>
        </p:nvSpPr>
        <p:spPr/>
        <p:txBody>
          <a:bodyPr/>
          <a:lstStyle/>
          <a:p>
            <a:pPr eaLnBrk="1" hangingPunct="1">
              <a:defRPr/>
            </a:pPr>
            <a:r>
              <a:rPr lang="en-US" smtClean="0"/>
              <a:t>Third Degree Heart Block</a:t>
            </a:r>
            <a:br>
              <a:rPr lang="en-US" smtClean="0"/>
            </a:br>
            <a:r>
              <a:rPr lang="en-US" sz="2800" smtClean="0"/>
              <a:t>complete heart block</a:t>
            </a:r>
          </a:p>
        </p:txBody>
      </p:sp>
      <p:sp>
        <p:nvSpPr>
          <p:cNvPr id="156675" name="Rectangle 3"/>
          <p:cNvSpPr>
            <a:spLocks noGrp="1" noChangeArrowheads="1"/>
          </p:cNvSpPr>
          <p:nvPr>
            <p:ph type="body" sz="half" idx="1"/>
          </p:nvPr>
        </p:nvSpPr>
        <p:spPr>
          <a:xfrm>
            <a:off x="457200" y="1600200"/>
            <a:ext cx="4033838" cy="3733800"/>
          </a:xfrm>
        </p:spPr>
        <p:txBody>
          <a:bodyPr/>
          <a:lstStyle/>
          <a:p>
            <a:pPr eaLnBrk="1" hangingPunct="1">
              <a:defRPr/>
            </a:pPr>
            <a:r>
              <a:rPr lang="en-US" sz="2400" smtClean="0"/>
              <a:t>Significant/serious</a:t>
            </a:r>
          </a:p>
          <a:p>
            <a:pPr eaLnBrk="1" hangingPunct="1">
              <a:defRPr/>
            </a:pPr>
            <a:r>
              <a:rPr lang="en-US" sz="2400" smtClean="0"/>
              <a:t>Rhythm: regular</a:t>
            </a:r>
          </a:p>
          <a:p>
            <a:pPr lvl="1" eaLnBrk="1" hangingPunct="1">
              <a:defRPr/>
            </a:pPr>
            <a:r>
              <a:rPr lang="en-US" sz="2000" smtClean="0"/>
              <a:t>R to R &amp; P to P: regular </a:t>
            </a:r>
          </a:p>
          <a:p>
            <a:pPr eaLnBrk="1" hangingPunct="1">
              <a:defRPr/>
            </a:pPr>
            <a:r>
              <a:rPr lang="en-US" sz="2400" smtClean="0"/>
              <a:t>Rate: slow</a:t>
            </a:r>
          </a:p>
          <a:p>
            <a:pPr eaLnBrk="1" hangingPunct="1">
              <a:defRPr/>
            </a:pPr>
            <a:r>
              <a:rPr lang="en-US" sz="2400" smtClean="0"/>
              <a:t>P-wave: more than one P per QRS; no relation to QRS</a:t>
            </a:r>
          </a:p>
          <a:p>
            <a:pPr eaLnBrk="1" hangingPunct="1">
              <a:defRPr/>
            </a:pPr>
            <a:r>
              <a:rPr lang="en-US" sz="2400" smtClean="0"/>
              <a:t>PR: varies in length</a:t>
            </a:r>
          </a:p>
          <a:p>
            <a:pPr eaLnBrk="1" hangingPunct="1">
              <a:defRPr/>
            </a:pPr>
            <a:r>
              <a:rPr lang="en-US" sz="2400" smtClean="0"/>
              <a:t>QRS: &gt; .12 usually (vent)</a:t>
            </a:r>
          </a:p>
        </p:txBody>
      </p:sp>
      <p:pic>
        <p:nvPicPr>
          <p:cNvPr id="166916" name="Picture 4" descr="3RD"/>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343400" y="2133600"/>
            <a:ext cx="4495800" cy="3365500"/>
          </a:xfr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6917"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rrowheads="1"/>
          </p:cNvSpPr>
          <p:nvPr>
            <p:ph type="title"/>
          </p:nvPr>
        </p:nvSpPr>
        <p:spPr>
          <a:xfrm>
            <a:off x="685800" y="204788"/>
            <a:ext cx="7772400" cy="1014412"/>
          </a:xfrm>
        </p:spPr>
        <p:txBody>
          <a:bodyPr/>
          <a:lstStyle/>
          <a:p>
            <a:pPr eaLnBrk="1" hangingPunct="1">
              <a:defRPr/>
            </a:pPr>
            <a:r>
              <a:rPr lang="en-US" smtClean="0"/>
              <a:t>Third-Degree AV Heart Block</a:t>
            </a:r>
          </a:p>
        </p:txBody>
      </p:sp>
      <p:sp>
        <p:nvSpPr>
          <p:cNvPr id="230403" name="Rectangle 3"/>
          <p:cNvSpPr>
            <a:spLocks noGrp="1" noChangeArrowheads="1"/>
          </p:cNvSpPr>
          <p:nvPr>
            <p:ph type="body" idx="1"/>
          </p:nvPr>
        </p:nvSpPr>
        <p:spPr>
          <a:xfrm>
            <a:off x="457200" y="1295400"/>
            <a:ext cx="8229600" cy="2667000"/>
          </a:xfrm>
        </p:spPr>
        <p:txBody>
          <a:bodyPr/>
          <a:lstStyle/>
          <a:p>
            <a:pPr eaLnBrk="1" hangingPunct="1">
              <a:defRPr/>
            </a:pPr>
            <a:r>
              <a:rPr lang="en-US" sz="2800" smtClean="0"/>
              <a:t>Complete heart block</a:t>
            </a:r>
          </a:p>
          <a:p>
            <a:pPr eaLnBrk="1" hangingPunct="1">
              <a:defRPr/>
            </a:pPr>
            <a:r>
              <a:rPr lang="en-US" sz="2800" smtClean="0"/>
              <a:t>no impulses from atria are conducted to ventricles</a:t>
            </a:r>
          </a:p>
          <a:p>
            <a:pPr eaLnBrk="1" hangingPunct="1">
              <a:defRPr/>
            </a:pPr>
            <a:r>
              <a:rPr lang="en-US" sz="2800" smtClean="0"/>
              <a:t>Ventricular rhythm is escape rhythm, and ectopic pacemaker may be above or below bifurcation of His bundle</a:t>
            </a:r>
          </a:p>
        </p:txBody>
      </p:sp>
      <p:sp>
        <p:nvSpPr>
          <p:cNvPr id="230404" name="Rectangle 4"/>
          <p:cNvSpPr>
            <a:spLocks noChangeArrowheads="1"/>
          </p:cNvSpPr>
          <p:nvPr/>
        </p:nvSpPr>
        <p:spPr bwMode="auto">
          <a:xfrm>
            <a:off x="457200" y="4038600"/>
            <a:ext cx="8229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hlink"/>
              </a:buClr>
              <a:buSzPct val="70000"/>
              <a:buFont typeface="Wingdings" pitchFamily="2" charset="2"/>
              <a:buNone/>
              <a:defRPr/>
            </a:pPr>
            <a:r>
              <a:rPr lang="en-US" sz="2800">
                <a:solidFill>
                  <a:srgbClr val="FF9999"/>
                </a:solidFill>
                <a:effectLst>
                  <a:outerShdw blurRad="38100" dist="38100" dir="2700000" algn="tl">
                    <a:srgbClr val="000000"/>
                  </a:outerShdw>
                </a:effectLst>
                <a:cs typeface="Arial" charset="0"/>
              </a:rPr>
              <a:t>Clinical Associations</a:t>
            </a:r>
          </a:p>
          <a:p>
            <a:pPr marL="342900" indent="-342900">
              <a:lnSpc>
                <a:spcPct val="90000"/>
              </a:lnSpc>
              <a:spcBef>
                <a:spcPct val="20000"/>
              </a:spcBef>
              <a:buClr>
                <a:schemeClr val="hlink"/>
              </a:buClr>
              <a:buSzPct val="70000"/>
              <a:buFont typeface="Wingdings" pitchFamily="2" charset="2"/>
              <a:buChar char="n"/>
              <a:defRPr/>
            </a:pPr>
            <a:r>
              <a:rPr lang="en-US" sz="2800">
                <a:effectLst>
                  <a:outerShdw blurRad="38100" dist="38100" dir="2700000" algn="tl">
                    <a:srgbClr val="000000"/>
                  </a:outerShdw>
                </a:effectLst>
                <a:cs typeface="Arial" charset="0"/>
              </a:rPr>
              <a:t>Calcification or fibrosis of conduction system</a:t>
            </a:r>
          </a:p>
          <a:p>
            <a:pPr marL="342900" indent="-342900">
              <a:lnSpc>
                <a:spcPct val="90000"/>
              </a:lnSpc>
              <a:spcBef>
                <a:spcPct val="20000"/>
              </a:spcBef>
              <a:buClr>
                <a:schemeClr val="hlink"/>
              </a:buClr>
              <a:buSzPct val="70000"/>
              <a:buFont typeface="Wingdings" pitchFamily="2" charset="2"/>
              <a:buChar char="n"/>
              <a:defRPr/>
            </a:pPr>
            <a:r>
              <a:rPr lang="en-US" sz="2800">
                <a:effectLst>
                  <a:outerShdw blurRad="38100" dist="38100" dir="2700000" algn="tl">
                    <a:srgbClr val="000000"/>
                  </a:outerShdw>
                </a:effectLst>
                <a:cs typeface="Arial" charset="0"/>
              </a:rPr>
              <a:t>CAD</a:t>
            </a:r>
          </a:p>
          <a:p>
            <a:pPr marL="342900" indent="-342900">
              <a:lnSpc>
                <a:spcPct val="90000"/>
              </a:lnSpc>
              <a:spcBef>
                <a:spcPct val="20000"/>
              </a:spcBef>
              <a:buClr>
                <a:schemeClr val="hlink"/>
              </a:buClr>
              <a:buSzPct val="70000"/>
              <a:buFont typeface="Wingdings" pitchFamily="2" charset="2"/>
              <a:buChar char="n"/>
              <a:defRPr/>
            </a:pPr>
            <a:r>
              <a:rPr lang="en-US" sz="2800">
                <a:effectLst>
                  <a:outerShdw blurRad="38100" dist="38100" dir="2700000" algn="tl">
                    <a:srgbClr val="000000"/>
                  </a:outerShdw>
                </a:effectLst>
                <a:cs typeface="Arial" charset="0"/>
              </a:rPr>
              <a:t>MI</a:t>
            </a:r>
          </a:p>
          <a:p>
            <a:pPr marL="342900" indent="-342900">
              <a:lnSpc>
                <a:spcPct val="90000"/>
              </a:lnSpc>
              <a:spcBef>
                <a:spcPct val="20000"/>
              </a:spcBef>
              <a:buClr>
                <a:schemeClr val="hlink"/>
              </a:buClr>
              <a:buSzPct val="70000"/>
              <a:buFont typeface="Wingdings" pitchFamily="2" charset="2"/>
              <a:buChar char="n"/>
              <a:defRPr/>
            </a:pPr>
            <a:r>
              <a:rPr lang="en-US" sz="2800">
                <a:effectLst>
                  <a:outerShdw blurRad="38100" dist="38100" dir="2700000" algn="tl">
                    <a:srgbClr val="000000"/>
                  </a:outerShdw>
                </a:effectLst>
                <a:cs typeface="Arial" charset="0"/>
              </a:rPr>
              <a:t>Cardiomyopathy</a:t>
            </a:r>
          </a:p>
        </p:txBody>
      </p:sp>
      <p:sp>
        <p:nvSpPr>
          <p:cNvPr id="167941"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Footer Placeholder 5"/>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 useBgFill="1">
        <p:nvSpPr>
          <p:cNvPr id="168963" name="Rectangle 2"/>
          <p:cNvSpPr>
            <a:spLocks noChangeArrowheads="1"/>
          </p:cNvSpPr>
          <p:nvPr/>
        </p:nvSpPr>
        <p:spPr bwMode="auto">
          <a:xfrm>
            <a:off x="0" y="0"/>
            <a:ext cx="9144000" cy="68580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sp>
        <p:nvSpPr>
          <p:cNvPr id="232451" name="Rectangle 3"/>
          <p:cNvSpPr>
            <a:spLocks noGrp="1" noRot="1" noChangeArrowheads="1"/>
          </p:cNvSpPr>
          <p:nvPr>
            <p:ph type="title"/>
          </p:nvPr>
        </p:nvSpPr>
        <p:spPr>
          <a:xfrm>
            <a:off x="1066800" y="457200"/>
            <a:ext cx="7772400" cy="701675"/>
          </a:xfrm>
        </p:spPr>
        <p:txBody>
          <a:bodyPr/>
          <a:lstStyle/>
          <a:p>
            <a:pPr eaLnBrk="1" hangingPunct="1">
              <a:defRPr/>
            </a:pPr>
            <a:r>
              <a:rPr lang="en-US" sz="4000" smtClean="0"/>
              <a:t>Third-Degree AV Heart Block</a:t>
            </a:r>
          </a:p>
        </p:txBody>
      </p:sp>
      <p:sp>
        <p:nvSpPr>
          <p:cNvPr id="232452" name="Rectangle 4"/>
          <p:cNvSpPr>
            <a:spLocks noGrp="1" noChangeArrowheads="1"/>
          </p:cNvSpPr>
          <p:nvPr>
            <p:ph type="body" idx="4294967295"/>
          </p:nvPr>
        </p:nvSpPr>
        <p:spPr>
          <a:xfrm>
            <a:off x="1295400" y="1981200"/>
            <a:ext cx="7848600" cy="4114800"/>
          </a:xfrm>
        </p:spPr>
        <p:txBody>
          <a:bodyPr/>
          <a:lstStyle/>
          <a:p>
            <a:pPr algn="ctr" eaLnBrk="1" hangingPunct="1">
              <a:buFont typeface="Wingdings" pitchFamily="2" charset="2"/>
              <a:buNone/>
              <a:defRPr/>
            </a:pPr>
            <a:endParaRPr lang="en-US" sz="2400" smtClean="0"/>
          </a:p>
          <a:p>
            <a:pPr eaLnBrk="1" hangingPunct="1">
              <a:buFont typeface="Wingdings" pitchFamily="2" charset="2"/>
              <a:buNone/>
              <a:defRPr/>
            </a:pPr>
            <a:endParaRPr lang="en-US" smtClean="0"/>
          </a:p>
        </p:txBody>
      </p:sp>
      <p:grpSp>
        <p:nvGrpSpPr>
          <p:cNvPr id="168966" name="Group 5"/>
          <p:cNvGrpSpPr>
            <a:grpSpLocks/>
          </p:cNvGrpSpPr>
          <p:nvPr/>
        </p:nvGrpSpPr>
        <p:grpSpPr bwMode="auto">
          <a:xfrm>
            <a:off x="0" y="1752600"/>
            <a:ext cx="9144000" cy="4572000"/>
            <a:chOff x="0" y="1104"/>
            <a:chExt cx="5760" cy="2880"/>
          </a:xfrm>
        </p:grpSpPr>
        <p:pic>
          <p:nvPicPr>
            <p:cNvPr id="168967" name="Picture 6" descr="Fig"/>
            <p:cNvPicPr>
              <a:picLocks noChangeAspect="1" noChangeArrowheads="1"/>
            </p:cNvPicPr>
            <p:nvPr/>
          </p:nvPicPr>
          <p:blipFill>
            <a:blip r:embed="rId2">
              <a:extLst>
                <a:ext uri="{28A0092B-C50C-407E-A947-70E740481C1C}">
                  <a14:useLocalDpi xmlns:a14="http://schemas.microsoft.com/office/drawing/2010/main" val="0"/>
                </a:ext>
              </a:extLst>
            </a:blip>
            <a:srcRect l="2499" t="73616" r="2499"/>
            <a:stretch>
              <a:fillRect/>
            </a:stretch>
          </p:blipFill>
          <p:spPr bwMode="auto">
            <a:xfrm>
              <a:off x="0" y="1104"/>
              <a:ext cx="5760" cy="2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8968" name="Rectangle 7"/>
            <p:cNvSpPr>
              <a:spLocks noChangeArrowheads="1"/>
            </p:cNvSpPr>
            <p:nvPr/>
          </p:nvSpPr>
          <p:spPr bwMode="auto">
            <a:xfrm>
              <a:off x="0" y="3600"/>
              <a:ext cx="5760" cy="38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gr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rrowheads="1"/>
          </p:cNvSpPr>
          <p:nvPr>
            <p:ph type="title"/>
          </p:nvPr>
        </p:nvSpPr>
        <p:spPr>
          <a:xfrm>
            <a:off x="457200" y="365125"/>
            <a:ext cx="8229600" cy="1052513"/>
          </a:xfrm>
        </p:spPr>
        <p:txBody>
          <a:bodyPr/>
          <a:lstStyle/>
          <a:p>
            <a:pPr eaLnBrk="1" hangingPunct="1">
              <a:defRPr/>
            </a:pPr>
            <a:r>
              <a:rPr lang="en-US" sz="4000" smtClean="0"/>
              <a:t>Third-Degree AV Heart Block</a:t>
            </a:r>
          </a:p>
        </p:txBody>
      </p:sp>
      <p:sp>
        <p:nvSpPr>
          <p:cNvPr id="234499" name="Rectangle 3"/>
          <p:cNvSpPr>
            <a:spLocks noGrp="1" noChangeArrowheads="1"/>
          </p:cNvSpPr>
          <p:nvPr>
            <p:ph type="body" idx="1"/>
          </p:nvPr>
        </p:nvSpPr>
        <p:spPr/>
        <p:txBody>
          <a:bodyPr/>
          <a:lstStyle/>
          <a:p>
            <a:pPr eaLnBrk="1" hangingPunct="1">
              <a:buFont typeface="Wingdings" pitchFamily="2" charset="2"/>
              <a:buNone/>
              <a:defRPr/>
            </a:pPr>
            <a:r>
              <a:rPr lang="en-US" smtClean="0">
                <a:solidFill>
                  <a:srgbClr val="66FFCC"/>
                </a:solidFill>
              </a:rPr>
              <a:t>Significance</a:t>
            </a:r>
          </a:p>
          <a:p>
            <a:pPr eaLnBrk="1" hangingPunct="1">
              <a:defRPr/>
            </a:pPr>
            <a:r>
              <a:rPr lang="en-US" smtClean="0"/>
              <a:t>Almost always results in reduced CO with subsequent ischemia and heart failure</a:t>
            </a:r>
          </a:p>
          <a:p>
            <a:pPr eaLnBrk="1" hangingPunct="1">
              <a:defRPr/>
            </a:pPr>
            <a:r>
              <a:rPr lang="en-US" smtClean="0"/>
              <a:t>Syncope may result from severe bradycardia or periods of asystole</a:t>
            </a:r>
          </a:p>
        </p:txBody>
      </p:sp>
      <p:sp>
        <p:nvSpPr>
          <p:cNvPr id="169988"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rrowheads="1"/>
          </p:cNvSpPr>
          <p:nvPr>
            <p:ph type="title"/>
          </p:nvPr>
        </p:nvSpPr>
        <p:spPr>
          <a:xfrm>
            <a:off x="457200" y="365125"/>
            <a:ext cx="8229600" cy="1052513"/>
          </a:xfrm>
        </p:spPr>
        <p:txBody>
          <a:bodyPr/>
          <a:lstStyle/>
          <a:p>
            <a:pPr eaLnBrk="1" hangingPunct="1">
              <a:defRPr/>
            </a:pPr>
            <a:r>
              <a:rPr lang="en-US" sz="4000" smtClean="0"/>
              <a:t>Third-Degree AV Heart Block</a:t>
            </a:r>
          </a:p>
        </p:txBody>
      </p:sp>
      <p:sp>
        <p:nvSpPr>
          <p:cNvPr id="235523" name="Rectangle 3"/>
          <p:cNvSpPr>
            <a:spLocks noGrp="1" noChangeArrowheads="1"/>
          </p:cNvSpPr>
          <p:nvPr>
            <p:ph type="body" idx="1"/>
          </p:nvPr>
        </p:nvSpPr>
        <p:spPr>
          <a:xfrm>
            <a:off x="1066800" y="2057400"/>
            <a:ext cx="7848600" cy="4114800"/>
          </a:xfrm>
        </p:spPr>
        <p:txBody>
          <a:bodyPr/>
          <a:lstStyle/>
          <a:p>
            <a:pPr eaLnBrk="1" hangingPunct="1">
              <a:lnSpc>
                <a:spcPct val="90000"/>
              </a:lnSpc>
              <a:buFont typeface="Wingdings" pitchFamily="2" charset="2"/>
              <a:buNone/>
              <a:defRPr/>
            </a:pPr>
            <a:r>
              <a:rPr lang="en-US" smtClean="0">
                <a:solidFill>
                  <a:srgbClr val="66FF66"/>
                </a:solidFill>
              </a:rPr>
              <a:t>Treatment</a:t>
            </a:r>
          </a:p>
          <a:p>
            <a:pPr eaLnBrk="1" hangingPunct="1">
              <a:lnSpc>
                <a:spcPct val="90000"/>
              </a:lnSpc>
              <a:defRPr/>
            </a:pPr>
            <a:r>
              <a:rPr lang="en-US" smtClean="0"/>
              <a:t>Temporary transvenous or transcutaneous pacemaker may be used on an emergency basis in a patient with acute MI</a:t>
            </a:r>
          </a:p>
          <a:p>
            <a:pPr eaLnBrk="1" hangingPunct="1">
              <a:lnSpc>
                <a:spcPct val="90000"/>
              </a:lnSpc>
              <a:defRPr/>
            </a:pPr>
            <a:r>
              <a:rPr lang="en-US" smtClean="0"/>
              <a:t>Drugs used to temporarily increase HR and support blood pressure before pacemaker insertion</a:t>
            </a:r>
          </a:p>
          <a:p>
            <a:pPr eaLnBrk="1" hangingPunct="1">
              <a:lnSpc>
                <a:spcPct val="90000"/>
              </a:lnSpc>
              <a:defRPr/>
            </a:pPr>
            <a:r>
              <a:rPr lang="en-US" smtClean="0"/>
              <a:t>Atropine</a:t>
            </a:r>
          </a:p>
        </p:txBody>
      </p:sp>
      <p:sp>
        <p:nvSpPr>
          <p:cNvPr id="171012"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ooter Placeholder 3"/>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pic>
        <p:nvPicPr>
          <p:cNvPr id="1720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6868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oter Placeholder 3"/>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pic>
        <p:nvPicPr>
          <p:cNvPr id="1730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81534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ooter Placeholder 3"/>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pic>
        <p:nvPicPr>
          <p:cNvPr id="1740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8305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Footer Placeholder 3"/>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pic>
        <p:nvPicPr>
          <p:cNvPr id="1751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001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600200"/>
            <a:ext cx="6934200" cy="4800600"/>
          </a:xfrm>
        </p:spPr>
      </p:pic>
      <p:sp>
        <p:nvSpPr>
          <p:cNvPr id="19459"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Footer Placeholder 3"/>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pic>
        <p:nvPicPr>
          <p:cNvPr id="176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82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pPr eaLnBrk="1" hangingPunct="1">
              <a:defRPr/>
            </a:pPr>
            <a:r>
              <a:rPr lang="en-US" smtClean="0"/>
              <a:t>Medical Management</a:t>
            </a:r>
            <a:endParaRPr lang="en-US" sz="1800" smtClean="0"/>
          </a:p>
        </p:txBody>
      </p:sp>
      <p:sp>
        <p:nvSpPr>
          <p:cNvPr id="63491" name="Rectangle 3"/>
          <p:cNvSpPr>
            <a:spLocks noGrp="1" noChangeArrowheads="1"/>
          </p:cNvSpPr>
          <p:nvPr>
            <p:ph type="body" idx="1"/>
          </p:nvPr>
        </p:nvSpPr>
        <p:spPr/>
        <p:txBody>
          <a:bodyPr/>
          <a:lstStyle/>
          <a:p>
            <a:pPr marL="0" indent="0" eaLnBrk="1" hangingPunct="1">
              <a:lnSpc>
                <a:spcPct val="90000"/>
              </a:lnSpc>
              <a:buFont typeface="Wingdings" pitchFamily="2" charset="2"/>
              <a:buNone/>
              <a:defRPr/>
            </a:pPr>
            <a:endParaRPr lang="en-US" sz="2800" dirty="0" smtClean="0"/>
          </a:p>
          <a:p>
            <a:pPr marL="0" indent="0" algn="ctr" eaLnBrk="1" hangingPunct="1">
              <a:lnSpc>
                <a:spcPct val="90000"/>
              </a:lnSpc>
              <a:buFont typeface="Wingdings" pitchFamily="2" charset="2"/>
              <a:buNone/>
              <a:defRPr/>
            </a:pPr>
            <a:endParaRPr lang="en-US" sz="4000" b="1" dirty="0"/>
          </a:p>
          <a:p>
            <a:pPr marL="0" indent="0" algn="ctr" eaLnBrk="1" hangingPunct="1">
              <a:lnSpc>
                <a:spcPct val="90000"/>
              </a:lnSpc>
              <a:buFont typeface="Wingdings" pitchFamily="2" charset="2"/>
              <a:buNone/>
              <a:defRPr/>
            </a:pPr>
            <a:r>
              <a:rPr lang="en-US" sz="4000" b="1" dirty="0" smtClean="0"/>
              <a:t>Pharmacological management</a:t>
            </a:r>
          </a:p>
          <a:p>
            <a:pPr marL="0" indent="0" algn="ctr" eaLnBrk="1" hangingPunct="1">
              <a:lnSpc>
                <a:spcPct val="90000"/>
              </a:lnSpc>
              <a:buFont typeface="Wingdings" pitchFamily="2" charset="2"/>
              <a:buNone/>
              <a:defRPr/>
            </a:pPr>
            <a:r>
              <a:rPr lang="en-US" sz="4000" b="1" dirty="0" smtClean="0"/>
              <a:t>Work of it depend on Action potential of the heart </a:t>
            </a:r>
          </a:p>
        </p:txBody>
      </p:sp>
      <p:sp>
        <p:nvSpPr>
          <p:cNvPr id="177156"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Action Potential </a:t>
            </a:r>
            <a:endParaRPr lang="en-US" dirty="0"/>
          </a:p>
        </p:txBody>
      </p:sp>
      <p:pic>
        <p:nvPicPr>
          <p:cNvPr id="178179" name="Picture 2" descr="C:\Users\hp\Pictures\cardiacactivationpotentia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19250"/>
            <a:ext cx="86868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0" name="Footer Placeholder 2"/>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defRPr/>
            </a:pPr>
            <a:r>
              <a:rPr lang="en-US" smtClean="0"/>
              <a:t>Antidysrhythmic drugs</a:t>
            </a:r>
            <a:br>
              <a:rPr lang="en-US" smtClean="0"/>
            </a:br>
            <a:endParaRPr lang="en-US" smtClean="0"/>
          </a:p>
        </p:txBody>
      </p:sp>
      <p:sp>
        <p:nvSpPr>
          <p:cNvPr id="120835" name="Rectangle 3"/>
          <p:cNvSpPr>
            <a:spLocks noGrp="1" noChangeArrowheads="1"/>
          </p:cNvSpPr>
          <p:nvPr>
            <p:ph type="body" idx="1"/>
          </p:nvPr>
        </p:nvSpPr>
        <p:spPr/>
        <p:txBody>
          <a:bodyPr/>
          <a:lstStyle/>
          <a:p>
            <a:pPr>
              <a:lnSpc>
                <a:spcPct val="90000"/>
              </a:lnSpc>
              <a:defRPr/>
            </a:pPr>
            <a:r>
              <a:rPr lang="en-US" dirty="0" err="1" smtClean="0"/>
              <a:t>Antidysrhythmic</a:t>
            </a:r>
            <a:r>
              <a:rPr lang="en-US" dirty="0" smtClean="0"/>
              <a:t> drugs are used to restore a normal cardiac rhythm and to prevent the life-threatening squeal of dysrhythmias</a:t>
            </a:r>
          </a:p>
          <a:p>
            <a:pPr>
              <a:lnSpc>
                <a:spcPct val="90000"/>
              </a:lnSpc>
              <a:defRPr/>
            </a:pPr>
            <a:r>
              <a:rPr lang="en-US" dirty="0" smtClean="0"/>
              <a:t> Unfortunately, these drugs are not always effective and sometimes even worsen mortality.</a:t>
            </a:r>
          </a:p>
          <a:p>
            <a:pPr>
              <a:lnSpc>
                <a:spcPct val="90000"/>
              </a:lnSpc>
              <a:defRPr/>
            </a:pPr>
            <a:r>
              <a:rPr lang="en-US" dirty="0" smtClean="0"/>
              <a:t>Antidysrhythmics are classified by their effect on the cardiac action potential; however, many have more than one action</a:t>
            </a:r>
          </a:p>
        </p:txBody>
      </p:sp>
      <p:sp>
        <p:nvSpPr>
          <p:cNvPr id="179204"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rrowheads="1"/>
          </p:cNvSpPr>
          <p:nvPr>
            <p:ph type="title"/>
          </p:nvPr>
        </p:nvSpPr>
        <p:spPr>
          <a:xfrm>
            <a:off x="457200" y="274638"/>
            <a:ext cx="8229600" cy="715962"/>
          </a:xfrm>
        </p:spPr>
        <p:txBody>
          <a:bodyPr/>
          <a:lstStyle/>
          <a:p>
            <a:pPr>
              <a:defRPr/>
            </a:pPr>
            <a:r>
              <a:rPr lang="en-US" sz="4000" dirty="0" smtClean="0"/>
              <a:t>Class I: NA channel blockers</a:t>
            </a:r>
            <a:br>
              <a:rPr lang="en-US" sz="4000" dirty="0" smtClean="0"/>
            </a:br>
            <a:endParaRPr lang="en-US" sz="4000" dirty="0"/>
          </a:p>
        </p:txBody>
      </p:sp>
      <p:sp>
        <p:nvSpPr>
          <p:cNvPr id="304131" name="Rectangle 3"/>
          <p:cNvSpPr>
            <a:spLocks noGrp="1" noChangeArrowheads="1"/>
          </p:cNvSpPr>
          <p:nvPr>
            <p:ph type="body" idx="1"/>
          </p:nvPr>
        </p:nvSpPr>
        <p:spPr>
          <a:xfrm>
            <a:off x="152400" y="838200"/>
            <a:ext cx="8991600" cy="5715000"/>
          </a:xfrm>
        </p:spPr>
        <p:txBody>
          <a:bodyPr/>
          <a:lstStyle/>
          <a:p>
            <a:pPr marL="342900" lvl="1" indent="-342900">
              <a:lnSpc>
                <a:spcPct val="80000"/>
              </a:lnSpc>
              <a:buClr>
                <a:schemeClr val="hlink"/>
              </a:buClr>
              <a:buFont typeface="Wingdings" pitchFamily="2" charset="2"/>
              <a:buChar char="q"/>
              <a:defRPr/>
            </a:pPr>
            <a:r>
              <a:rPr lang="en-US" sz="2000" b="1" dirty="0" smtClean="0"/>
              <a:t> </a:t>
            </a:r>
            <a:r>
              <a:rPr lang="en-US" b="1" dirty="0" err="1">
                <a:latin typeface="Times New Roman" pitchFamily="18" charset="0"/>
                <a:ea typeface="+mn-ea"/>
                <a:cs typeface="Times New Roman" pitchFamily="18" charset="0"/>
              </a:rPr>
              <a:t>Stablize</a:t>
            </a:r>
            <a:r>
              <a:rPr lang="en-US" b="1" dirty="0">
                <a:latin typeface="Times New Roman" pitchFamily="18" charset="0"/>
                <a:ea typeface="+mn-ea"/>
                <a:cs typeface="Times New Roman" pitchFamily="18" charset="0"/>
              </a:rPr>
              <a:t> the cell membrane by blocking the influx of sodium through fast channels.</a:t>
            </a:r>
          </a:p>
          <a:p>
            <a:pPr>
              <a:lnSpc>
                <a:spcPct val="80000"/>
              </a:lnSpc>
              <a:buFont typeface="Wingdings" pitchFamily="2" charset="2"/>
              <a:buChar char="q"/>
              <a:defRPr/>
            </a:pPr>
            <a:endParaRPr lang="en-US" sz="2800" b="1" i="1" dirty="0" smtClean="0"/>
          </a:p>
          <a:p>
            <a:pPr>
              <a:lnSpc>
                <a:spcPct val="80000"/>
              </a:lnSpc>
              <a:buFont typeface="Wingdings" pitchFamily="2" charset="2"/>
              <a:buChar char="q"/>
              <a:defRPr/>
            </a:pPr>
            <a:r>
              <a:rPr lang="en-US" sz="2800" b="1" i="1" dirty="0" smtClean="0"/>
              <a:t>Class </a:t>
            </a:r>
            <a:r>
              <a:rPr lang="en-US" sz="2800" b="1" i="1" dirty="0"/>
              <a:t>IA</a:t>
            </a:r>
            <a:r>
              <a:rPr lang="en-US" sz="2800" b="1" i="1" dirty="0" smtClean="0"/>
              <a:t>:</a:t>
            </a:r>
            <a:r>
              <a:rPr lang="en-US" sz="2800" dirty="0"/>
              <a:t> (Quinidine, Procainamide)</a:t>
            </a:r>
            <a:r>
              <a:rPr lang="en-US" sz="2800" dirty="0" smtClean="0"/>
              <a:t> </a:t>
            </a:r>
            <a:r>
              <a:rPr lang="en-US" sz="2800" b="1" dirty="0">
                <a:latin typeface="Times New Roman" pitchFamily="18" charset="0"/>
                <a:cs typeface="Times New Roman" pitchFamily="18" charset="0"/>
              </a:rPr>
              <a:t>decrease the NA flow into the cell and prolong action potential resulting in depressing ventricular depolarization</a:t>
            </a:r>
          </a:p>
          <a:p>
            <a:pPr>
              <a:lnSpc>
                <a:spcPct val="80000"/>
              </a:lnSpc>
              <a:buFont typeface="Wingdings" pitchFamily="2" charset="2"/>
              <a:buNone/>
              <a:defRPr/>
            </a:pPr>
            <a:r>
              <a:rPr lang="en-US" sz="2800" b="1" dirty="0">
                <a:latin typeface="Times New Roman" pitchFamily="18" charset="0"/>
                <a:cs typeface="Times New Roman" pitchFamily="18" charset="0"/>
              </a:rPr>
              <a:t>RX: (PVCs, supra </a:t>
            </a:r>
            <a:r>
              <a:rPr lang="en-US" sz="2800" b="1" dirty="0" err="1">
                <a:latin typeface="Times New Roman" pitchFamily="18" charset="0"/>
                <a:cs typeface="Times New Roman" pitchFamily="18" charset="0"/>
              </a:rPr>
              <a:t>ven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tachy</a:t>
            </a:r>
            <a:r>
              <a:rPr lang="en-US" sz="2800" b="1" dirty="0">
                <a:latin typeface="Times New Roman" pitchFamily="18" charset="0"/>
                <a:cs typeface="Times New Roman" pitchFamily="18" charset="0"/>
              </a:rPr>
              <a:t>, and prevent vent. </a:t>
            </a:r>
            <a:r>
              <a:rPr lang="en-US" sz="2800" b="1" dirty="0" err="1">
                <a:latin typeface="Times New Roman" pitchFamily="18" charset="0"/>
                <a:cs typeface="Times New Roman" pitchFamily="18" charset="0"/>
              </a:rPr>
              <a:t>Tachy</a:t>
            </a:r>
            <a:r>
              <a:rPr lang="en-US" sz="2800" b="1" dirty="0">
                <a:latin typeface="Times New Roman" pitchFamily="18" charset="0"/>
                <a:cs typeface="Times New Roman" pitchFamily="18" charset="0"/>
              </a:rPr>
              <a:t>)</a:t>
            </a:r>
          </a:p>
          <a:p>
            <a:pPr>
              <a:lnSpc>
                <a:spcPct val="80000"/>
              </a:lnSpc>
              <a:buFont typeface="Wingdings" pitchFamily="2" charset="2"/>
              <a:buNone/>
              <a:defRPr/>
            </a:pPr>
            <a:r>
              <a:rPr lang="en-US" sz="2800" b="1" dirty="0">
                <a:latin typeface="Times New Roman" pitchFamily="18" charset="0"/>
                <a:cs typeface="Times New Roman" pitchFamily="18" charset="0"/>
              </a:rPr>
              <a:t>	</a:t>
            </a:r>
          </a:p>
          <a:p>
            <a:pPr>
              <a:lnSpc>
                <a:spcPct val="80000"/>
              </a:lnSpc>
              <a:buFont typeface="Wingdings" pitchFamily="2" charset="2"/>
              <a:buChar char="q"/>
              <a:defRPr/>
            </a:pPr>
            <a:r>
              <a:rPr lang="en-US" sz="2800" b="1" i="1" dirty="0"/>
              <a:t>Class I B:</a:t>
            </a:r>
            <a:r>
              <a:rPr lang="en-US" sz="2800" b="1" dirty="0"/>
              <a:t> </a:t>
            </a:r>
            <a:r>
              <a:rPr lang="en-US" sz="2800" dirty="0"/>
              <a:t>(Lidocaine </a:t>
            </a:r>
            <a:r>
              <a:rPr lang="en-US" sz="2800" dirty="0" smtClean="0"/>
              <a:t>) </a:t>
            </a:r>
            <a:r>
              <a:rPr lang="en-US" sz="2800" b="1" dirty="0" smtClean="0">
                <a:latin typeface="Times New Roman" pitchFamily="18" charset="0"/>
                <a:cs typeface="Times New Roman" pitchFamily="18" charset="0"/>
              </a:rPr>
              <a:t>decrease </a:t>
            </a:r>
            <a:r>
              <a:rPr lang="en-US" sz="2800" b="1" dirty="0">
                <a:latin typeface="Times New Roman" pitchFamily="18" charset="0"/>
                <a:cs typeface="Times New Roman" pitchFamily="18" charset="0"/>
              </a:rPr>
              <a:t>refractory period but have little effect on automaticity. RX of Vent dysrhythmias, PVCs, Vent </a:t>
            </a:r>
            <a:r>
              <a:rPr lang="en-US" sz="2800" b="1" dirty="0" err="1">
                <a:latin typeface="Times New Roman" pitchFamily="18" charset="0"/>
                <a:cs typeface="Times New Roman" pitchFamily="18" charset="0"/>
              </a:rPr>
              <a:t>Tachy</a:t>
            </a:r>
            <a:r>
              <a:rPr lang="en-US" sz="2800" b="1" dirty="0">
                <a:latin typeface="Times New Roman" pitchFamily="18" charset="0"/>
                <a:cs typeface="Times New Roman" pitchFamily="18" charset="0"/>
              </a:rPr>
              <a:t>, prevent Vent </a:t>
            </a:r>
            <a:r>
              <a:rPr lang="en-US" sz="2800" b="1" dirty="0" err="1">
                <a:latin typeface="Times New Roman" pitchFamily="18" charset="0"/>
                <a:cs typeface="Times New Roman" pitchFamily="18" charset="0"/>
              </a:rPr>
              <a:t>Fibri</a:t>
            </a:r>
            <a:endParaRPr lang="en-US" sz="2800" b="1" dirty="0">
              <a:latin typeface="Times New Roman" pitchFamily="18" charset="0"/>
              <a:cs typeface="Times New Roman" pitchFamily="18" charset="0"/>
            </a:endParaRPr>
          </a:p>
          <a:p>
            <a:pPr>
              <a:lnSpc>
                <a:spcPct val="80000"/>
              </a:lnSpc>
              <a:buFont typeface="Wingdings" pitchFamily="2" charset="2"/>
              <a:buChar char="q"/>
              <a:defRPr/>
            </a:pPr>
            <a:endParaRPr lang="en-US" sz="2800" b="1" i="1" dirty="0">
              <a:latin typeface="Times New Roman" pitchFamily="18" charset="0"/>
              <a:cs typeface="Times New Roman" pitchFamily="18" charset="0"/>
            </a:endParaRPr>
          </a:p>
          <a:p>
            <a:pPr>
              <a:lnSpc>
                <a:spcPct val="80000"/>
              </a:lnSpc>
              <a:buFont typeface="Wingdings" pitchFamily="2" charset="2"/>
              <a:buChar char="q"/>
              <a:defRPr/>
            </a:pPr>
            <a:r>
              <a:rPr lang="en-US" sz="2800" b="1" i="1" dirty="0"/>
              <a:t>Class I C</a:t>
            </a:r>
            <a:r>
              <a:rPr lang="en-US" sz="2800" b="1" dirty="0" smtClean="0"/>
              <a:t>:</a:t>
            </a:r>
            <a:r>
              <a:rPr lang="en-US" sz="2800" dirty="0"/>
              <a:t> (</a:t>
            </a:r>
            <a:r>
              <a:rPr lang="en-US" sz="2800" dirty="0" err="1"/>
              <a:t>Flecainide</a:t>
            </a:r>
            <a:r>
              <a:rPr lang="en-US" sz="2800" dirty="0"/>
              <a:t>, </a:t>
            </a:r>
            <a:r>
              <a:rPr lang="en-US" sz="2800" dirty="0" err="1"/>
              <a:t>Propafenone</a:t>
            </a:r>
            <a:r>
              <a:rPr lang="en-US" sz="2800" dirty="0" smtClean="0"/>
              <a:t>)</a:t>
            </a:r>
            <a:r>
              <a:rPr lang="en-US" sz="2800" b="1" dirty="0" smtClean="0"/>
              <a:t> </a:t>
            </a:r>
            <a:r>
              <a:rPr lang="en-US" b="1" dirty="0">
                <a:latin typeface="Times New Roman" pitchFamily="18" charset="0"/>
                <a:cs typeface="Times New Roman" pitchFamily="18" charset="0"/>
              </a:rPr>
              <a:t>decrease automaticity and conduction through the AV node. RX of life threatening V-</a:t>
            </a:r>
            <a:r>
              <a:rPr lang="en-US" b="1" dirty="0" err="1">
                <a:latin typeface="Times New Roman" pitchFamily="18" charset="0"/>
                <a:cs typeface="Times New Roman" pitchFamily="18" charset="0"/>
              </a:rPr>
              <a:t>tach</a:t>
            </a:r>
            <a:r>
              <a:rPr lang="en-US" b="1" dirty="0">
                <a:latin typeface="Times New Roman" pitchFamily="18" charset="0"/>
                <a:cs typeface="Times New Roman" pitchFamily="18" charset="0"/>
              </a:rPr>
              <a:t> and fib.</a:t>
            </a:r>
          </a:p>
          <a:p>
            <a:pPr>
              <a:lnSpc>
                <a:spcPct val="80000"/>
              </a:lnSpc>
              <a:buFont typeface="Wingdings" pitchFamily="2" charset="2"/>
              <a:buChar char="q"/>
              <a:defRPr/>
            </a:pPr>
            <a:endParaRPr lang="en-US" b="1" dirty="0">
              <a:latin typeface="Times New Roman" pitchFamily="18" charset="0"/>
              <a:cs typeface="Times New Roman" pitchFamily="18" charset="0"/>
            </a:endParaRPr>
          </a:p>
        </p:txBody>
      </p:sp>
      <p:sp>
        <p:nvSpPr>
          <p:cNvPr id="180228"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defRPr/>
            </a:pPr>
            <a:r>
              <a:rPr lang="en-US" sz="4000" smtClean="0"/>
              <a:t>Class I Antiarrhythmic Drugs</a:t>
            </a:r>
            <a:br>
              <a:rPr lang="en-US" sz="4000" smtClean="0"/>
            </a:br>
            <a:endParaRPr lang="en-US" sz="4000" smtClean="0"/>
          </a:p>
        </p:txBody>
      </p:sp>
      <p:sp>
        <p:nvSpPr>
          <p:cNvPr id="123907" name="Rectangle 3"/>
          <p:cNvSpPr>
            <a:spLocks noGrp="1" noChangeArrowheads="1"/>
          </p:cNvSpPr>
          <p:nvPr>
            <p:ph type="body" idx="1"/>
          </p:nvPr>
        </p:nvSpPr>
        <p:spPr/>
        <p:txBody>
          <a:bodyPr/>
          <a:lstStyle/>
          <a:p>
            <a:pPr>
              <a:defRPr/>
            </a:pPr>
            <a:r>
              <a:rPr lang="en-US" sz="2400" smtClean="0"/>
              <a:t>Quinidine, procainamide, and disopyramide are class IA  antidysrhythmics. </a:t>
            </a:r>
          </a:p>
          <a:p>
            <a:pPr>
              <a:defRPr/>
            </a:pPr>
            <a:r>
              <a:rPr lang="en-US" sz="2400" smtClean="0"/>
              <a:t>These drugs do not improve mortality,</a:t>
            </a:r>
          </a:p>
          <a:p>
            <a:pPr>
              <a:defRPr/>
            </a:pPr>
            <a:r>
              <a:rPr lang="en-US" sz="2400" smtClean="0"/>
              <a:t>may cause life-threatening dysrhythmias, and interact with other drugs commonly used for patients with cardiovascular disease.</a:t>
            </a:r>
          </a:p>
          <a:p>
            <a:pPr>
              <a:defRPr/>
            </a:pPr>
            <a:r>
              <a:rPr lang="en-US" sz="2400" smtClean="0"/>
              <a:t>The class IB antidysrhythmics include </a:t>
            </a:r>
            <a:r>
              <a:rPr lang="en-US" sz="2400" u="sng" smtClean="0"/>
              <a:t>lidocaine</a:t>
            </a:r>
            <a:r>
              <a:rPr lang="en-US" sz="2400" smtClean="0"/>
              <a:t>, mexiletine, and tocainide. Although lidocaine continues to be widely used, it is less efficacious than procainamide.</a:t>
            </a:r>
          </a:p>
        </p:txBody>
      </p:sp>
      <p:sp>
        <p:nvSpPr>
          <p:cNvPr id="181252"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304800"/>
            <a:ext cx="8229600" cy="1139825"/>
          </a:xfrm>
        </p:spPr>
        <p:txBody>
          <a:bodyPr/>
          <a:lstStyle/>
          <a:p>
            <a:pPr>
              <a:defRPr/>
            </a:pPr>
            <a:r>
              <a:rPr lang="en-US" sz="4000" smtClean="0"/>
              <a:t>Class I Antiarrhythmic Drugs</a:t>
            </a:r>
            <a:br>
              <a:rPr lang="en-US" sz="4000" smtClean="0"/>
            </a:br>
            <a:endParaRPr lang="en-US" sz="4000" smtClean="0"/>
          </a:p>
        </p:txBody>
      </p:sp>
      <p:sp>
        <p:nvSpPr>
          <p:cNvPr id="124931" name="Rectangle 3"/>
          <p:cNvSpPr>
            <a:spLocks noGrp="1" noChangeArrowheads="1"/>
          </p:cNvSpPr>
          <p:nvPr>
            <p:ph type="body" idx="1"/>
          </p:nvPr>
        </p:nvSpPr>
        <p:spPr/>
        <p:txBody>
          <a:bodyPr/>
          <a:lstStyle/>
          <a:p>
            <a:pPr>
              <a:defRPr/>
            </a:pPr>
            <a:r>
              <a:rPr lang="en-US" dirty="0" smtClean="0"/>
              <a:t>research data do not support the effectiveness of class I antidysrhythmics.</a:t>
            </a:r>
          </a:p>
          <a:p>
            <a:pPr>
              <a:defRPr/>
            </a:pPr>
            <a:r>
              <a:rPr lang="en-US" dirty="0" smtClean="0"/>
              <a:t> The current trend is to use </a:t>
            </a:r>
            <a:r>
              <a:rPr lang="en-US" dirty="0" err="1" smtClean="0"/>
              <a:t>classII</a:t>
            </a:r>
            <a:r>
              <a:rPr lang="en-US" dirty="0" smtClean="0"/>
              <a:t>, III antidysrhythmics, </a:t>
            </a:r>
            <a:r>
              <a:rPr lang="en-US" dirty="0" err="1" smtClean="0"/>
              <a:t>cardioversion</a:t>
            </a:r>
            <a:r>
              <a:rPr lang="en-US" dirty="0" smtClean="0"/>
              <a:t>, and implantable </a:t>
            </a:r>
            <a:r>
              <a:rPr lang="en-US" dirty="0" err="1" smtClean="0"/>
              <a:t>cardioverter</a:t>
            </a:r>
            <a:r>
              <a:rPr lang="en-US" dirty="0" smtClean="0"/>
              <a:t>–defibrillators rather than class I drugs</a:t>
            </a:r>
          </a:p>
        </p:txBody>
      </p:sp>
      <p:sp>
        <p:nvSpPr>
          <p:cNvPr id="182276"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rrowheads="1"/>
          </p:cNvSpPr>
          <p:nvPr>
            <p:ph type="title"/>
          </p:nvPr>
        </p:nvSpPr>
        <p:spPr/>
        <p:txBody>
          <a:bodyPr/>
          <a:lstStyle/>
          <a:p>
            <a:pPr>
              <a:defRPr/>
            </a:pPr>
            <a:r>
              <a:rPr lang="en-US"/>
              <a:t>Class II</a:t>
            </a:r>
          </a:p>
        </p:txBody>
      </p:sp>
      <p:sp>
        <p:nvSpPr>
          <p:cNvPr id="305155" name="Rectangle 3"/>
          <p:cNvSpPr>
            <a:spLocks noGrp="1" noChangeArrowheads="1"/>
          </p:cNvSpPr>
          <p:nvPr>
            <p:ph type="body" idx="1"/>
          </p:nvPr>
        </p:nvSpPr>
        <p:spPr/>
        <p:txBody>
          <a:bodyPr/>
          <a:lstStyle/>
          <a:p>
            <a:pPr>
              <a:defRPr/>
            </a:pPr>
            <a:r>
              <a:rPr lang="en-US"/>
              <a:t>-</a:t>
            </a:r>
            <a:r>
              <a:rPr lang="en-US" b="1">
                <a:latin typeface="Times New Roman" pitchFamily="18" charset="0"/>
                <a:cs typeface="Times New Roman" pitchFamily="18" charset="0"/>
              </a:rPr>
              <a:t>Beta Blockers: decrease automaticity and conduction through AV node. RX of supr vent tachy, and prevent Vent Fibrillation.</a:t>
            </a:r>
          </a:p>
          <a:p>
            <a:pPr>
              <a:buFont typeface="Wingdings" pitchFamily="2" charset="2"/>
              <a:buNone/>
              <a:defRPr/>
            </a:pPr>
            <a:endParaRPr lang="en-US" b="1">
              <a:latin typeface="Times New Roman" pitchFamily="18" charset="0"/>
              <a:cs typeface="Times New Roman" pitchFamily="18" charset="0"/>
            </a:endParaRPr>
          </a:p>
          <a:p>
            <a:pPr>
              <a:defRPr/>
            </a:pPr>
            <a:r>
              <a:rPr lang="en-US" b="1">
                <a:latin typeface="Times New Roman" pitchFamily="18" charset="0"/>
                <a:cs typeface="Times New Roman" pitchFamily="18" charset="0"/>
              </a:rPr>
              <a:t>	-Contraindicated in : COPD, Asthma or other restrictive or constructive diseases</a:t>
            </a:r>
          </a:p>
          <a:p>
            <a:pPr>
              <a:defRPr/>
            </a:pPr>
            <a:endParaRPr lang="en-US" b="1">
              <a:latin typeface="Times New Roman" pitchFamily="18" charset="0"/>
              <a:cs typeface="Times New Roman" pitchFamily="18" charset="0"/>
            </a:endParaRPr>
          </a:p>
        </p:txBody>
      </p:sp>
      <p:sp>
        <p:nvSpPr>
          <p:cNvPr id="183300"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defRPr/>
            </a:pPr>
            <a:r>
              <a:rPr lang="en-US" sz="4000" smtClean="0"/>
              <a:t>Class II Antiarrhythmic Drugs</a:t>
            </a:r>
            <a:br>
              <a:rPr lang="en-US" sz="4000" smtClean="0"/>
            </a:br>
            <a:endParaRPr lang="en-US" sz="4000" smtClean="0"/>
          </a:p>
        </p:txBody>
      </p:sp>
      <p:sp>
        <p:nvSpPr>
          <p:cNvPr id="125955" name="Rectangle 3"/>
          <p:cNvSpPr>
            <a:spLocks noGrp="1" noChangeArrowheads="1"/>
          </p:cNvSpPr>
          <p:nvPr>
            <p:ph type="body" idx="1"/>
          </p:nvPr>
        </p:nvSpPr>
        <p:spPr>
          <a:xfrm>
            <a:off x="457200" y="1066800"/>
            <a:ext cx="8229600" cy="5059363"/>
          </a:xfrm>
        </p:spPr>
        <p:txBody>
          <a:bodyPr/>
          <a:lstStyle/>
          <a:p>
            <a:pPr>
              <a:lnSpc>
                <a:spcPct val="90000"/>
              </a:lnSpc>
              <a:defRPr/>
            </a:pPr>
            <a:r>
              <a:rPr lang="en-US" sz="2400" b="1" dirty="0" smtClean="0"/>
              <a:t>Beta blockers are class II drugs that are also used for patients with </a:t>
            </a:r>
            <a:r>
              <a:rPr lang="en-US" sz="2400" b="1" dirty="0" err="1" smtClean="0"/>
              <a:t>tachydysrhythmias</a:t>
            </a:r>
            <a:r>
              <a:rPr lang="en-US" sz="2400" b="1" dirty="0" smtClean="0"/>
              <a:t>, ST segment elevation AMI, non–ST segment elevation AMI, continuing or recurrent ischemic pain, hypertension, and CHF. </a:t>
            </a:r>
          </a:p>
          <a:p>
            <a:pPr>
              <a:lnSpc>
                <a:spcPct val="90000"/>
              </a:lnSpc>
              <a:defRPr/>
            </a:pPr>
            <a:r>
              <a:rPr lang="en-US" sz="2400" b="1" dirty="0" smtClean="0"/>
              <a:t>This class of drugs has a broad spectrum of activity, an established safety record, and is currently the best class of antidysrhythmics for general use.</a:t>
            </a:r>
          </a:p>
          <a:p>
            <a:pPr>
              <a:lnSpc>
                <a:spcPct val="90000"/>
              </a:lnSpc>
              <a:defRPr/>
            </a:pPr>
            <a:r>
              <a:rPr lang="en-US" sz="2400" b="1" dirty="0" smtClean="0"/>
              <a:t>Beta blockers interfere with sympathetic nervous system stimulation, contributing to decreased heart rate, depressed </a:t>
            </a:r>
            <a:r>
              <a:rPr lang="en-US" sz="2400" b="1" dirty="0" err="1" smtClean="0"/>
              <a:t>atrioventricular</a:t>
            </a:r>
            <a:r>
              <a:rPr lang="en-US" sz="2400" b="1" dirty="0" smtClean="0"/>
              <a:t> (AV) node conduction, decreased contractility, and decreased myocardial oxygen demand. </a:t>
            </a:r>
          </a:p>
          <a:p>
            <a:pPr>
              <a:lnSpc>
                <a:spcPct val="90000"/>
              </a:lnSpc>
              <a:defRPr/>
            </a:pPr>
            <a:r>
              <a:rPr lang="en-US" sz="2400" b="1" dirty="0" err="1" smtClean="0"/>
              <a:t>Esmolol</a:t>
            </a:r>
            <a:r>
              <a:rPr lang="en-US" sz="2400" b="1" dirty="0" smtClean="0"/>
              <a:t>, propranolol, </a:t>
            </a:r>
            <a:r>
              <a:rPr lang="en-US" sz="2400" b="1" dirty="0" err="1" smtClean="0"/>
              <a:t>sotalol</a:t>
            </a:r>
            <a:r>
              <a:rPr lang="en-US" sz="2400" b="1" dirty="0" smtClean="0"/>
              <a:t>, and </a:t>
            </a:r>
            <a:r>
              <a:rPr lang="en-US" sz="2400" b="1" dirty="0" err="1" smtClean="0"/>
              <a:t>acebutolol</a:t>
            </a:r>
            <a:r>
              <a:rPr lang="en-US" sz="2400" b="1" dirty="0" smtClean="0"/>
              <a:t> are the only approved beta blockers used to treat dysrhythmias.</a:t>
            </a:r>
          </a:p>
          <a:p>
            <a:pPr>
              <a:lnSpc>
                <a:spcPct val="90000"/>
              </a:lnSpc>
              <a:defRPr/>
            </a:pPr>
            <a:r>
              <a:rPr lang="en-US" sz="2400" b="1" dirty="0" smtClean="0"/>
              <a:t>All beta blockers, except </a:t>
            </a:r>
            <a:r>
              <a:rPr lang="en-US" sz="2400" b="1" dirty="0" err="1" smtClean="0"/>
              <a:t>esmolol</a:t>
            </a:r>
            <a:r>
              <a:rPr lang="en-US" sz="2400" b="1" dirty="0" smtClean="0"/>
              <a:t> and </a:t>
            </a:r>
            <a:r>
              <a:rPr lang="en-US" sz="2400" b="1" dirty="0" err="1" smtClean="0"/>
              <a:t>sotalol</a:t>
            </a:r>
            <a:r>
              <a:rPr lang="en-US" sz="2400" b="1" dirty="0" smtClean="0"/>
              <a:t>, are indicated for hypertension.</a:t>
            </a:r>
          </a:p>
        </p:txBody>
      </p:sp>
      <p:sp>
        <p:nvSpPr>
          <p:cNvPr id="184324"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defRPr/>
            </a:pPr>
            <a:r>
              <a:rPr lang="en-US" sz="4000" smtClean="0"/>
              <a:t>Class II Antiarrhythmic Drugs</a:t>
            </a:r>
            <a:br>
              <a:rPr lang="en-US" sz="4000" smtClean="0"/>
            </a:br>
            <a:endParaRPr lang="en-US" sz="4000" smtClean="0"/>
          </a:p>
        </p:txBody>
      </p:sp>
      <p:sp>
        <p:nvSpPr>
          <p:cNvPr id="126979" name="Rectangle 3"/>
          <p:cNvSpPr>
            <a:spLocks noGrp="1" noChangeArrowheads="1"/>
          </p:cNvSpPr>
          <p:nvPr>
            <p:ph type="body" idx="1"/>
          </p:nvPr>
        </p:nvSpPr>
        <p:spPr/>
        <p:txBody>
          <a:bodyPr/>
          <a:lstStyle/>
          <a:p>
            <a:pPr>
              <a:lnSpc>
                <a:spcPct val="80000"/>
              </a:lnSpc>
              <a:defRPr/>
            </a:pPr>
            <a:r>
              <a:rPr lang="en-US" sz="2400" b="1" dirty="0" smtClean="0"/>
              <a:t>Unless contraindicated, beta blockers should be a part of early treatment for patients with AMI or unstable angina.</a:t>
            </a:r>
          </a:p>
          <a:p>
            <a:pPr>
              <a:lnSpc>
                <a:spcPct val="80000"/>
              </a:lnSpc>
              <a:defRPr/>
            </a:pPr>
            <a:r>
              <a:rPr lang="en-US" sz="2400" b="1" dirty="0" err="1" smtClean="0"/>
              <a:t>Metoprolol</a:t>
            </a:r>
            <a:r>
              <a:rPr lang="en-US" sz="2400" b="1" dirty="0" smtClean="0"/>
              <a:t>, propranolol, atenolol, and </a:t>
            </a:r>
            <a:r>
              <a:rPr lang="en-US" sz="2400" b="1" dirty="0" err="1" smtClean="0"/>
              <a:t>nadolol</a:t>
            </a:r>
            <a:r>
              <a:rPr lang="en-US" sz="2400" b="1" dirty="0" smtClean="0"/>
              <a:t> are approved for angina, whereas </a:t>
            </a:r>
            <a:r>
              <a:rPr lang="en-US" sz="2400" b="1" dirty="0" err="1" smtClean="0"/>
              <a:t>metoprolol</a:t>
            </a:r>
            <a:r>
              <a:rPr lang="en-US" sz="2400" b="1" dirty="0" smtClean="0"/>
              <a:t> and atenolol are indicated as first-line drugs for AMI. </a:t>
            </a:r>
          </a:p>
          <a:p>
            <a:pPr>
              <a:lnSpc>
                <a:spcPct val="80000"/>
              </a:lnSpc>
              <a:defRPr/>
            </a:pPr>
            <a:r>
              <a:rPr lang="en-US" sz="2400" b="1" dirty="0" smtClean="0"/>
              <a:t>The first dose is given IV; successive doses are usually given orally. The goal is to reduce the patient’s resting heart rate to 55 to 60 beats/minute.27</a:t>
            </a:r>
          </a:p>
          <a:p>
            <a:pPr>
              <a:lnSpc>
                <a:spcPct val="80000"/>
              </a:lnSpc>
              <a:defRPr/>
            </a:pPr>
            <a:r>
              <a:rPr lang="en-US" sz="2400" b="1" dirty="0" smtClean="0"/>
              <a:t>Beta blockers are contraindicated in patients with severe asthma or bronchospasm, severe chronic obstruction pulmonary disease, cardiogenic shock, overt left ventricular failure, severe bradycardia, or greater than first-degree heart block. </a:t>
            </a:r>
          </a:p>
          <a:p>
            <a:pPr>
              <a:lnSpc>
                <a:spcPct val="80000"/>
              </a:lnSpc>
              <a:defRPr/>
            </a:pPr>
            <a:r>
              <a:rPr lang="en-US" sz="2400" b="1" dirty="0" smtClean="0"/>
              <a:t>Adverse effects for beta blockers include bradycardia, heart block, hypotension, heart failure, bronchospasm, cold extremities, insomnia, fatigue, and depression. </a:t>
            </a:r>
          </a:p>
        </p:txBody>
      </p:sp>
      <p:sp>
        <p:nvSpPr>
          <p:cNvPr id="185348"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5"/>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
        <p:nvSpPr>
          <p:cNvPr id="41986" name="Rectangle 2"/>
          <p:cNvSpPr>
            <a:spLocks noGrp="1" noRot="1" noChangeArrowheads="1"/>
          </p:cNvSpPr>
          <p:nvPr>
            <p:ph type="title"/>
          </p:nvPr>
        </p:nvSpPr>
        <p:spPr>
          <a:xfrm>
            <a:off x="1066800" y="304800"/>
            <a:ext cx="7772400" cy="609600"/>
          </a:xfrm>
        </p:spPr>
        <p:txBody>
          <a:bodyPr/>
          <a:lstStyle/>
          <a:p>
            <a:pPr eaLnBrk="1" hangingPunct="1">
              <a:defRPr/>
            </a:pPr>
            <a:r>
              <a:rPr lang="en-US" sz="3600" smtClean="0"/>
              <a:t>Unipolar Chest Leads – Horizontal Plane</a:t>
            </a:r>
          </a:p>
        </p:txBody>
      </p:sp>
      <p:grpSp>
        <p:nvGrpSpPr>
          <p:cNvPr id="20484" name="Group 10"/>
          <p:cNvGrpSpPr>
            <a:grpSpLocks/>
          </p:cNvGrpSpPr>
          <p:nvPr/>
        </p:nvGrpSpPr>
        <p:grpSpPr bwMode="auto">
          <a:xfrm>
            <a:off x="762000" y="990600"/>
            <a:ext cx="8382000" cy="5837238"/>
            <a:chOff x="480" y="624"/>
            <a:chExt cx="5280" cy="3677"/>
          </a:xfrm>
        </p:grpSpPr>
        <p:sp>
          <p:nvSpPr>
            <p:cNvPr id="20485" name="Rectangle 6"/>
            <p:cNvSpPr>
              <a:spLocks noChangeArrowheads="1"/>
            </p:cNvSpPr>
            <p:nvPr/>
          </p:nvSpPr>
          <p:spPr bwMode="auto">
            <a:xfrm>
              <a:off x="3168" y="3600"/>
              <a:ext cx="672" cy="3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sp>
          <p:nvSpPr>
            <p:cNvPr id="20486" name="Rectangle 7"/>
            <p:cNvSpPr>
              <a:spLocks noChangeArrowheads="1"/>
            </p:cNvSpPr>
            <p:nvPr/>
          </p:nvSpPr>
          <p:spPr bwMode="auto">
            <a:xfrm>
              <a:off x="3744" y="3360"/>
              <a:ext cx="624" cy="24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pic>
          <p:nvPicPr>
            <p:cNvPr id="20487" name="Picture 8" descr="12 v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2640"/>
              <a:ext cx="5184" cy="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5" descr="12 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7" y="624"/>
              <a:ext cx="3483"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4" descr="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 y="768"/>
              <a:ext cx="2736"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Rectangle 9"/>
            <p:cNvSpPr>
              <a:spLocks noChangeArrowheads="1"/>
            </p:cNvSpPr>
            <p:nvPr/>
          </p:nvSpPr>
          <p:spPr bwMode="auto">
            <a:xfrm>
              <a:off x="3168" y="2592"/>
              <a:ext cx="1200" cy="3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gr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rrowheads="1"/>
          </p:cNvSpPr>
          <p:nvPr>
            <p:ph type="title"/>
          </p:nvPr>
        </p:nvSpPr>
        <p:spPr/>
        <p:txBody>
          <a:bodyPr/>
          <a:lstStyle/>
          <a:p>
            <a:pPr>
              <a:defRPr/>
            </a:pPr>
            <a:r>
              <a:rPr lang="en-US"/>
              <a:t>Class III</a:t>
            </a:r>
          </a:p>
        </p:txBody>
      </p:sp>
      <p:sp>
        <p:nvSpPr>
          <p:cNvPr id="306179" name="Rectangle 3"/>
          <p:cNvSpPr>
            <a:spLocks noGrp="1" noChangeArrowheads="1"/>
          </p:cNvSpPr>
          <p:nvPr>
            <p:ph type="body" idx="1"/>
          </p:nvPr>
        </p:nvSpPr>
        <p:spPr/>
        <p:txBody>
          <a:bodyPr/>
          <a:lstStyle/>
          <a:p>
            <a:pPr>
              <a:defRPr/>
            </a:pPr>
            <a:r>
              <a:rPr lang="en-US" sz="3600" b="1" dirty="0">
                <a:latin typeface="Times New Roman" pitchFamily="18" charset="0"/>
                <a:cs typeface="Times New Roman" pitchFamily="18" charset="0"/>
              </a:rPr>
              <a:t>Potassium Channel Blockers: Prolong depolarization and refractory period and decrease </a:t>
            </a:r>
            <a:r>
              <a:rPr lang="en-US" sz="3600" b="1" dirty="0" err="1">
                <a:latin typeface="Times New Roman" pitchFamily="18" charset="0"/>
                <a:cs typeface="Times New Roman" pitchFamily="18" charset="0"/>
              </a:rPr>
              <a:t>intraventricular</a:t>
            </a:r>
            <a:r>
              <a:rPr lang="en-US" sz="3600" b="1" dirty="0">
                <a:latin typeface="Times New Roman" pitchFamily="18" charset="0"/>
                <a:cs typeface="Times New Roman" pitchFamily="18" charset="0"/>
              </a:rPr>
              <a:t> conduction. </a:t>
            </a:r>
          </a:p>
          <a:p>
            <a:pPr>
              <a:defRPr/>
            </a:pPr>
            <a:r>
              <a:rPr lang="en-US" sz="3600" b="1" dirty="0">
                <a:latin typeface="Times New Roman" pitchFamily="18" charset="0"/>
                <a:cs typeface="Times New Roman" pitchFamily="18" charset="0"/>
              </a:rPr>
              <a:t>RX: V-</a:t>
            </a:r>
            <a:r>
              <a:rPr lang="en-US" sz="3600" b="1" dirty="0" err="1">
                <a:latin typeface="Times New Roman" pitchFamily="18" charset="0"/>
                <a:cs typeface="Times New Roman" pitchFamily="18" charset="0"/>
              </a:rPr>
              <a:t>tach</a:t>
            </a:r>
            <a:r>
              <a:rPr lang="en-US" sz="3600" b="1" dirty="0">
                <a:latin typeface="Times New Roman" pitchFamily="18" charset="0"/>
                <a:cs typeface="Times New Roman" pitchFamily="18" charset="0"/>
              </a:rPr>
              <a:t> and Fib</a:t>
            </a:r>
          </a:p>
          <a:p>
            <a:pPr>
              <a:buFont typeface="Wingdings" pitchFamily="2" charset="2"/>
              <a:buNone/>
              <a:defRPr/>
            </a:pPr>
            <a:endParaRPr lang="en-US" sz="3600" b="1" dirty="0">
              <a:latin typeface="Times New Roman" pitchFamily="18" charset="0"/>
              <a:cs typeface="Times New Roman" pitchFamily="18" charset="0"/>
            </a:endParaRPr>
          </a:p>
          <a:p>
            <a:pPr>
              <a:buFont typeface="Wingdings" pitchFamily="2" charset="2"/>
              <a:buNone/>
              <a:defRPr/>
            </a:pPr>
            <a:endParaRPr lang="en-US" sz="3600" b="1" dirty="0">
              <a:latin typeface="Times New Roman" pitchFamily="18" charset="0"/>
              <a:cs typeface="Times New Roman" pitchFamily="18" charset="0"/>
            </a:endParaRPr>
          </a:p>
        </p:txBody>
      </p:sp>
      <p:sp>
        <p:nvSpPr>
          <p:cNvPr id="186372"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a:defRPr/>
            </a:pPr>
            <a:r>
              <a:rPr lang="en-US" sz="4000" smtClean="0"/>
              <a:t>Class III Antiarrhythmic Drugs</a:t>
            </a:r>
            <a:br>
              <a:rPr lang="en-US" sz="4000" smtClean="0"/>
            </a:br>
            <a:endParaRPr lang="en-US" sz="4000" smtClean="0"/>
          </a:p>
        </p:txBody>
      </p:sp>
      <p:sp>
        <p:nvSpPr>
          <p:cNvPr id="128003" name="Rectangle 3"/>
          <p:cNvSpPr>
            <a:spLocks noGrp="1" noChangeArrowheads="1"/>
          </p:cNvSpPr>
          <p:nvPr>
            <p:ph type="body" idx="1"/>
          </p:nvPr>
        </p:nvSpPr>
        <p:spPr/>
        <p:txBody>
          <a:bodyPr/>
          <a:lstStyle/>
          <a:p>
            <a:pPr>
              <a:lnSpc>
                <a:spcPct val="90000"/>
              </a:lnSpc>
              <a:defRPr/>
            </a:pPr>
            <a:r>
              <a:rPr lang="en-US" sz="2400" b="1" dirty="0" smtClean="0"/>
              <a:t>Class III </a:t>
            </a:r>
            <a:r>
              <a:rPr lang="en-US" sz="2400" b="1" dirty="0" err="1" smtClean="0"/>
              <a:t>antidysrhythmic</a:t>
            </a:r>
            <a:r>
              <a:rPr lang="en-US" sz="2400" b="1" dirty="0" smtClean="0"/>
              <a:t> drugs include </a:t>
            </a:r>
            <a:r>
              <a:rPr lang="en-US" sz="2400" b="1" dirty="0" err="1" smtClean="0"/>
              <a:t>amiodarone</a:t>
            </a:r>
            <a:r>
              <a:rPr lang="en-US" sz="2400" b="1" dirty="0" smtClean="0"/>
              <a:t>, </a:t>
            </a:r>
            <a:r>
              <a:rPr lang="en-US" sz="2400" b="1" dirty="0" err="1" smtClean="0"/>
              <a:t>sotalol</a:t>
            </a:r>
            <a:r>
              <a:rPr lang="en-US" sz="2400" b="1" dirty="0" smtClean="0"/>
              <a:t>, </a:t>
            </a:r>
            <a:r>
              <a:rPr lang="en-US" sz="2400" b="1" dirty="0" err="1" smtClean="0"/>
              <a:t>ibutilide</a:t>
            </a:r>
            <a:r>
              <a:rPr lang="en-US" sz="2400" b="1" dirty="0" smtClean="0"/>
              <a:t>, and </a:t>
            </a:r>
            <a:r>
              <a:rPr lang="en-US" sz="2400" b="1" dirty="0" err="1" smtClean="0"/>
              <a:t>dofetilide</a:t>
            </a:r>
            <a:r>
              <a:rPr lang="en-US" sz="2400" b="1" dirty="0" smtClean="0"/>
              <a:t>. </a:t>
            </a:r>
          </a:p>
          <a:p>
            <a:pPr>
              <a:lnSpc>
                <a:spcPct val="90000"/>
              </a:lnSpc>
              <a:defRPr/>
            </a:pPr>
            <a:r>
              <a:rPr lang="en-US" sz="2400" b="1" dirty="0" smtClean="0"/>
              <a:t>It is important to know each drug’s unique properties because individual agents contain unique properties not shared by other class III drugs.</a:t>
            </a:r>
          </a:p>
          <a:p>
            <a:pPr>
              <a:lnSpc>
                <a:spcPct val="90000"/>
              </a:lnSpc>
              <a:defRPr/>
            </a:pPr>
            <a:r>
              <a:rPr lang="en-US" sz="2400" b="1" u="sng" dirty="0" err="1" smtClean="0"/>
              <a:t>Amiodarone</a:t>
            </a:r>
            <a:r>
              <a:rPr lang="en-US" sz="2400" b="1" dirty="0" smtClean="0"/>
              <a:t> is the treatment of choice for patients with marked ventricular dysfunction and AF.</a:t>
            </a:r>
          </a:p>
          <a:p>
            <a:pPr>
              <a:lnSpc>
                <a:spcPct val="90000"/>
              </a:lnSpc>
              <a:defRPr/>
            </a:pPr>
            <a:r>
              <a:rPr lang="en-US" sz="2400" b="1" dirty="0" smtClean="0"/>
              <a:t> </a:t>
            </a:r>
            <a:r>
              <a:rPr lang="en-US" sz="2400" b="1" dirty="0" err="1" smtClean="0"/>
              <a:t>Amiodarone</a:t>
            </a:r>
            <a:r>
              <a:rPr lang="en-US" sz="2400" b="1" dirty="0" smtClean="0"/>
              <a:t> has been shown to decrease ventricular fibrillation and death due to dysrhythmias for patients after AMI.</a:t>
            </a:r>
          </a:p>
          <a:p>
            <a:pPr>
              <a:lnSpc>
                <a:spcPct val="90000"/>
              </a:lnSpc>
              <a:defRPr/>
            </a:pPr>
            <a:r>
              <a:rPr lang="en-US" sz="2400" b="1" dirty="0" smtClean="0"/>
              <a:t>In a recent study, patients who received </a:t>
            </a:r>
            <a:r>
              <a:rPr lang="en-US" sz="2400" b="1" dirty="0" err="1" smtClean="0"/>
              <a:t>amiodarone</a:t>
            </a:r>
            <a:r>
              <a:rPr lang="en-US" sz="2400" b="1" dirty="0" smtClean="0"/>
              <a:t> experienced less recurrent AF than patients who received </a:t>
            </a:r>
            <a:r>
              <a:rPr lang="en-US" sz="2400" b="1" dirty="0" err="1" smtClean="0"/>
              <a:t>sotalol</a:t>
            </a:r>
            <a:r>
              <a:rPr lang="en-US" sz="2400" b="1" dirty="0" smtClean="0"/>
              <a:t> or </a:t>
            </a:r>
            <a:r>
              <a:rPr lang="en-US" sz="2400" b="1" dirty="0" err="1" smtClean="0"/>
              <a:t>propafenone</a:t>
            </a:r>
            <a:r>
              <a:rPr lang="en-US" sz="2400" b="1" dirty="0" smtClean="0"/>
              <a:t>.</a:t>
            </a:r>
          </a:p>
          <a:p>
            <a:pPr>
              <a:lnSpc>
                <a:spcPct val="90000"/>
              </a:lnSpc>
              <a:defRPr/>
            </a:pPr>
            <a:r>
              <a:rPr lang="en-US" sz="2400" b="1" dirty="0" smtClean="0"/>
              <a:t> </a:t>
            </a:r>
          </a:p>
          <a:p>
            <a:pPr>
              <a:lnSpc>
                <a:spcPct val="90000"/>
              </a:lnSpc>
              <a:defRPr/>
            </a:pPr>
            <a:endParaRPr lang="en-US" sz="2000" dirty="0" smtClean="0"/>
          </a:p>
        </p:txBody>
      </p:sp>
      <p:sp>
        <p:nvSpPr>
          <p:cNvPr id="187396"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a:defRPr/>
            </a:pPr>
            <a:r>
              <a:rPr lang="en-US" sz="4000" smtClean="0"/>
              <a:t>Class III Antiarrhythmic Drugs</a:t>
            </a:r>
            <a:br>
              <a:rPr lang="en-US" sz="4000" smtClean="0"/>
            </a:br>
            <a:endParaRPr lang="en-US" sz="4000" smtClean="0"/>
          </a:p>
        </p:txBody>
      </p:sp>
      <p:sp>
        <p:nvSpPr>
          <p:cNvPr id="129027" name="Rectangle 3"/>
          <p:cNvSpPr>
            <a:spLocks noGrp="1" noChangeArrowheads="1"/>
          </p:cNvSpPr>
          <p:nvPr>
            <p:ph type="body" idx="1"/>
          </p:nvPr>
        </p:nvSpPr>
        <p:spPr/>
        <p:txBody>
          <a:bodyPr/>
          <a:lstStyle/>
          <a:p>
            <a:pPr>
              <a:lnSpc>
                <a:spcPct val="90000"/>
              </a:lnSpc>
              <a:defRPr/>
            </a:pPr>
            <a:r>
              <a:rPr lang="en-US" smtClean="0"/>
              <a:t>The Advanced Cardiac Life Support algorithms now include amiodarone as a first-line option for treating ventricular fibrillation/pulseless ventricular tachycardia, wide complex tachycardia, and AF.</a:t>
            </a:r>
          </a:p>
          <a:p>
            <a:pPr>
              <a:lnSpc>
                <a:spcPct val="90000"/>
              </a:lnSpc>
              <a:defRPr/>
            </a:pPr>
            <a:r>
              <a:rPr lang="en-US" smtClean="0"/>
              <a:t>Limitations of amiodarone include its variable onset of action, intolerable adverse effects, dangerous drug interactions, and life-threatening complications associated with chronic therapy.</a:t>
            </a:r>
          </a:p>
          <a:p>
            <a:pPr>
              <a:lnSpc>
                <a:spcPct val="90000"/>
              </a:lnSpc>
              <a:defRPr/>
            </a:pPr>
            <a:endParaRPr lang="en-US" smtClean="0"/>
          </a:p>
        </p:txBody>
      </p:sp>
      <p:sp>
        <p:nvSpPr>
          <p:cNvPr id="188420"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a:defRPr/>
            </a:pPr>
            <a:r>
              <a:rPr lang="en-US" sz="4000" smtClean="0"/>
              <a:t>Class III Antiarrhythmic Drugs</a:t>
            </a:r>
            <a:br>
              <a:rPr lang="en-US" sz="4000" smtClean="0"/>
            </a:br>
            <a:endParaRPr lang="en-US" sz="4000" smtClean="0"/>
          </a:p>
        </p:txBody>
      </p:sp>
      <p:sp>
        <p:nvSpPr>
          <p:cNvPr id="130051" name="Rectangle 3"/>
          <p:cNvSpPr>
            <a:spLocks noGrp="1" noChangeArrowheads="1"/>
          </p:cNvSpPr>
          <p:nvPr>
            <p:ph type="body" idx="1"/>
          </p:nvPr>
        </p:nvSpPr>
        <p:spPr/>
        <p:txBody>
          <a:bodyPr/>
          <a:lstStyle/>
          <a:p>
            <a:pPr>
              <a:defRPr/>
            </a:pPr>
            <a:r>
              <a:rPr lang="en-US" sz="2400" smtClean="0"/>
              <a:t>Ibutilide and dofetilide are newer class III drugs that are indicated for AF and atrial flutter. </a:t>
            </a:r>
          </a:p>
          <a:p>
            <a:pPr>
              <a:defRPr/>
            </a:pPr>
            <a:r>
              <a:rPr lang="en-US" sz="2400" smtClean="0"/>
              <a:t>Dofetilide blocks the rapid potassium current channel, which prolongs the action potential duration and refractory period. </a:t>
            </a:r>
          </a:p>
          <a:p>
            <a:pPr>
              <a:defRPr/>
            </a:pPr>
            <a:r>
              <a:rPr lang="en-US" sz="2400" smtClean="0"/>
              <a:t>The exact mechanism of action for ibutilide is unclear. </a:t>
            </a:r>
          </a:p>
          <a:p>
            <a:pPr>
              <a:defRPr/>
            </a:pPr>
            <a:r>
              <a:rPr lang="en-US" sz="2400" smtClean="0"/>
              <a:t>Although these drugs may cause a prolonged QT interval , they have fewer systemic adverse effects than amiodarone and sotalol.</a:t>
            </a:r>
          </a:p>
          <a:p>
            <a:pPr>
              <a:defRPr/>
            </a:pPr>
            <a:endParaRPr lang="en-US" sz="2400" smtClean="0"/>
          </a:p>
        </p:txBody>
      </p:sp>
      <p:sp>
        <p:nvSpPr>
          <p:cNvPr id="189444"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rrowheads="1"/>
          </p:cNvSpPr>
          <p:nvPr>
            <p:ph type="title"/>
          </p:nvPr>
        </p:nvSpPr>
        <p:spPr/>
        <p:txBody>
          <a:bodyPr/>
          <a:lstStyle/>
          <a:p>
            <a:pPr>
              <a:defRPr/>
            </a:pPr>
            <a:r>
              <a:rPr lang="en-US"/>
              <a:t>Class IV</a:t>
            </a:r>
          </a:p>
        </p:txBody>
      </p:sp>
      <p:sp>
        <p:nvSpPr>
          <p:cNvPr id="307203" name="Rectangle 3"/>
          <p:cNvSpPr>
            <a:spLocks noGrp="1" noChangeArrowheads="1"/>
          </p:cNvSpPr>
          <p:nvPr>
            <p:ph type="body" idx="1"/>
          </p:nvPr>
        </p:nvSpPr>
        <p:spPr/>
        <p:txBody>
          <a:bodyPr/>
          <a:lstStyle/>
          <a:p>
            <a:pPr>
              <a:defRPr/>
            </a:pPr>
            <a:r>
              <a:rPr lang="en-US" sz="4000" b="1">
                <a:latin typeface="Times New Roman" pitchFamily="18" charset="0"/>
                <a:cs typeface="Times New Roman" pitchFamily="18" charset="0"/>
              </a:rPr>
              <a:t>Ca Channel blockers: decrease automaticity and conduction, reduce myocardial contractility. RX: supra vent tach</a:t>
            </a:r>
          </a:p>
          <a:p>
            <a:pPr>
              <a:defRPr/>
            </a:pPr>
            <a:endParaRPr lang="en-US" sz="4000" b="1">
              <a:latin typeface="Times New Roman" pitchFamily="18" charset="0"/>
              <a:cs typeface="Times New Roman" pitchFamily="18" charset="0"/>
            </a:endParaRPr>
          </a:p>
          <a:p>
            <a:pPr>
              <a:defRPr/>
            </a:pPr>
            <a:endParaRPr lang="en-US" sz="4000" b="1">
              <a:latin typeface="Times New Roman" pitchFamily="18" charset="0"/>
              <a:cs typeface="Times New Roman" pitchFamily="18" charset="0"/>
            </a:endParaRPr>
          </a:p>
        </p:txBody>
      </p:sp>
      <p:sp>
        <p:nvSpPr>
          <p:cNvPr id="190468"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a:defRPr/>
            </a:pPr>
            <a:r>
              <a:rPr lang="en-US" sz="4000" smtClean="0"/>
              <a:t>Class IV Antiarrhythmic Drugs</a:t>
            </a:r>
            <a:br>
              <a:rPr lang="en-US" sz="4000" smtClean="0"/>
            </a:br>
            <a:endParaRPr lang="en-US" sz="4000" smtClean="0"/>
          </a:p>
        </p:txBody>
      </p:sp>
      <p:sp>
        <p:nvSpPr>
          <p:cNvPr id="131075" name="Rectangle 3"/>
          <p:cNvSpPr>
            <a:spLocks noGrp="1" noChangeArrowheads="1"/>
          </p:cNvSpPr>
          <p:nvPr>
            <p:ph type="body" idx="1"/>
          </p:nvPr>
        </p:nvSpPr>
        <p:spPr/>
        <p:txBody>
          <a:bodyPr/>
          <a:lstStyle/>
          <a:p>
            <a:pPr>
              <a:lnSpc>
                <a:spcPct val="90000"/>
              </a:lnSpc>
              <a:defRPr/>
            </a:pPr>
            <a:r>
              <a:rPr lang="en-US" sz="2400" b="1" dirty="0" smtClean="0"/>
              <a:t>verapamil and </a:t>
            </a:r>
            <a:r>
              <a:rPr lang="en-US" sz="2400" b="1" dirty="0" err="1" smtClean="0"/>
              <a:t>diltiazem</a:t>
            </a:r>
            <a:r>
              <a:rPr lang="en-US" sz="2400" b="1" dirty="0" smtClean="0"/>
              <a:t>, decrease automaticity of the sinoatrial (SA) and AV nodes, slow conduction, and prolong the AV nodal refractory period. </a:t>
            </a:r>
          </a:p>
          <a:p>
            <a:pPr>
              <a:lnSpc>
                <a:spcPct val="90000"/>
              </a:lnSpc>
              <a:defRPr/>
            </a:pPr>
            <a:r>
              <a:rPr lang="en-US" sz="2400" b="1" dirty="0" smtClean="0"/>
              <a:t>These agents have negative inotropic and peripheral vasodilation effects. In addition, calcium channel blockers have antiplatelet and </a:t>
            </a:r>
            <a:r>
              <a:rPr lang="en-US" sz="2400" b="1" dirty="0" err="1" smtClean="0"/>
              <a:t>antiischemic</a:t>
            </a:r>
            <a:r>
              <a:rPr lang="en-US" sz="2400" b="1" dirty="0" smtClean="0"/>
              <a:t> effects.</a:t>
            </a:r>
          </a:p>
          <a:p>
            <a:pPr>
              <a:lnSpc>
                <a:spcPct val="90000"/>
              </a:lnSpc>
              <a:defRPr/>
            </a:pPr>
            <a:r>
              <a:rPr lang="en-US" sz="2400" b="1" dirty="0" smtClean="0"/>
              <a:t>Verapamil and </a:t>
            </a:r>
            <a:r>
              <a:rPr lang="en-US" sz="2400" b="1" dirty="0" err="1" smtClean="0"/>
              <a:t>diltiazem</a:t>
            </a:r>
            <a:r>
              <a:rPr lang="en-US" sz="2400" b="1" dirty="0" smtClean="0"/>
              <a:t> are contraindicated for usual forms of ventricular tachycardia, severe sinus bradycardia, sick sinus syndrome, digoxin toxicity, hypotension, heart failure, AV conduction defects, and severe aortic stenosis, and are not standard therapies for AMI. </a:t>
            </a:r>
          </a:p>
          <a:p>
            <a:pPr>
              <a:lnSpc>
                <a:spcPct val="90000"/>
              </a:lnSpc>
              <a:defRPr/>
            </a:pPr>
            <a:r>
              <a:rPr lang="en-US" sz="2400" b="1" dirty="0" smtClean="0"/>
              <a:t>Adverse effects include hypotension, AV block, bradycardia, headache, dizziness, peripheral edema, nausea, constipation, and flushing</a:t>
            </a:r>
          </a:p>
          <a:p>
            <a:pPr>
              <a:lnSpc>
                <a:spcPct val="90000"/>
              </a:lnSpc>
              <a:defRPr/>
            </a:pPr>
            <a:endParaRPr lang="en-US" sz="2000" dirty="0" smtClean="0"/>
          </a:p>
        </p:txBody>
      </p:sp>
      <p:sp>
        <p:nvSpPr>
          <p:cNvPr id="191492"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Class V</a:t>
            </a:r>
            <a:endParaRPr lang="en-US" dirty="0"/>
          </a:p>
        </p:txBody>
      </p:sp>
      <p:sp>
        <p:nvSpPr>
          <p:cNvPr id="3" name="Content Placeholder 2"/>
          <p:cNvSpPr>
            <a:spLocks noGrp="1"/>
          </p:cNvSpPr>
          <p:nvPr>
            <p:ph idx="1"/>
          </p:nvPr>
        </p:nvSpPr>
        <p:spPr/>
        <p:txBody>
          <a:bodyPr/>
          <a:lstStyle/>
          <a:p>
            <a:pPr>
              <a:lnSpc>
                <a:spcPct val="80000"/>
              </a:lnSpc>
              <a:buFont typeface="Wingdings" pitchFamily="2" charset="2"/>
              <a:buNone/>
              <a:defRPr/>
            </a:pPr>
            <a:r>
              <a:rPr lang="en-US" b="1" dirty="0" smtClean="0">
                <a:latin typeface="Times New Roman" pitchFamily="18" charset="0"/>
                <a:cs typeface="Times New Roman" pitchFamily="18" charset="0"/>
              </a:rPr>
              <a:t>Decrease conduction through AV node. </a:t>
            </a:r>
          </a:p>
          <a:p>
            <a:pPr>
              <a:lnSpc>
                <a:spcPct val="80000"/>
              </a:lnSpc>
              <a:buFont typeface="Wingdings" pitchFamily="2" charset="2"/>
              <a:buNone/>
              <a:defRPr/>
            </a:pPr>
            <a:r>
              <a:rPr lang="en-US" b="1" dirty="0" smtClean="0">
                <a:latin typeface="Times New Roman" pitchFamily="18" charset="0"/>
                <a:cs typeface="Times New Roman" pitchFamily="18" charset="0"/>
              </a:rPr>
              <a:t>RX supra vent. </a:t>
            </a:r>
            <a:r>
              <a:rPr lang="en-US" b="1" dirty="0" err="1" smtClean="0">
                <a:latin typeface="Times New Roman" pitchFamily="18" charset="0"/>
                <a:cs typeface="Times New Roman" pitchFamily="18" charset="0"/>
              </a:rPr>
              <a:t>Tach</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192516" name="Footer Placeholder 3"/>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a:defRPr/>
            </a:pPr>
            <a:r>
              <a:rPr lang="en-US" sz="4000" smtClean="0"/>
              <a:t>Unclassified Antiarrhythmic Drugs</a:t>
            </a:r>
            <a:br>
              <a:rPr lang="en-US" sz="4000" smtClean="0"/>
            </a:br>
            <a:endParaRPr lang="en-US" sz="4000" smtClean="0"/>
          </a:p>
        </p:txBody>
      </p:sp>
      <p:sp>
        <p:nvSpPr>
          <p:cNvPr id="132099" name="Rectangle 3"/>
          <p:cNvSpPr>
            <a:spLocks noGrp="1" noChangeArrowheads="1"/>
          </p:cNvSpPr>
          <p:nvPr>
            <p:ph type="body" idx="1"/>
          </p:nvPr>
        </p:nvSpPr>
        <p:spPr/>
        <p:txBody>
          <a:bodyPr/>
          <a:lstStyle/>
          <a:p>
            <a:pPr>
              <a:lnSpc>
                <a:spcPct val="80000"/>
              </a:lnSpc>
              <a:defRPr/>
            </a:pPr>
            <a:r>
              <a:rPr lang="en-US" sz="2400" b="1" u="sng" dirty="0" smtClean="0"/>
              <a:t>Adenosine</a:t>
            </a:r>
            <a:r>
              <a:rPr lang="en-US" sz="2400" b="1" dirty="0" smtClean="0"/>
              <a:t> is a first-line </a:t>
            </a:r>
            <a:r>
              <a:rPr lang="en-US" sz="2400" b="1" dirty="0" err="1" smtClean="0"/>
              <a:t>antidysrhythmic</a:t>
            </a:r>
            <a:r>
              <a:rPr lang="en-US" sz="2400" b="1" dirty="0" smtClean="0"/>
              <a:t> that effectively converts narrow-complex paroxysmal supraventricular tachycardia to normal sinus rhythm by slowing conduction through the AV node.</a:t>
            </a:r>
          </a:p>
          <a:p>
            <a:pPr>
              <a:lnSpc>
                <a:spcPct val="80000"/>
              </a:lnSpc>
              <a:defRPr/>
            </a:pPr>
            <a:r>
              <a:rPr lang="en-US" sz="2400" b="1" dirty="0" smtClean="0"/>
              <a:t> Adenosine is effective in terminating dysrhythmias due to reentry involving the SA and AV nodes; however, it does not convert AF or atrial flutter to sinus rhythm. </a:t>
            </a:r>
          </a:p>
          <a:p>
            <a:pPr>
              <a:lnSpc>
                <a:spcPct val="80000"/>
              </a:lnSpc>
              <a:defRPr/>
            </a:pPr>
            <a:r>
              <a:rPr lang="en-US" sz="2400" b="1" dirty="0" smtClean="0"/>
              <a:t>It is also used to differentiate between VT and supraventricular tachycardia (SVT), and treat rare forms of idiopathic VT, </a:t>
            </a:r>
          </a:p>
          <a:p>
            <a:pPr>
              <a:lnSpc>
                <a:spcPct val="80000"/>
              </a:lnSpc>
              <a:defRPr/>
            </a:pPr>
            <a:r>
              <a:rPr lang="en-US" sz="2400" b="1" dirty="0" smtClean="0"/>
              <a:t>Adenosine’s half  life is less than 10 seconds; therefore, adverse effects are short-lived.</a:t>
            </a:r>
          </a:p>
          <a:p>
            <a:pPr>
              <a:lnSpc>
                <a:spcPct val="80000"/>
              </a:lnSpc>
              <a:defRPr/>
            </a:pPr>
            <a:endParaRPr lang="en-US" sz="2400" dirty="0" smtClean="0"/>
          </a:p>
          <a:p>
            <a:pPr>
              <a:lnSpc>
                <a:spcPct val="80000"/>
              </a:lnSpc>
              <a:defRPr/>
            </a:pPr>
            <a:endParaRPr lang="en-US" sz="2400" dirty="0" smtClean="0"/>
          </a:p>
        </p:txBody>
      </p:sp>
      <p:sp>
        <p:nvSpPr>
          <p:cNvPr id="193540"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a:defRPr/>
            </a:pPr>
            <a:r>
              <a:rPr lang="en-US" sz="4000" smtClean="0"/>
              <a:t>Unclassified Antiarrhythmic Drugs</a:t>
            </a:r>
            <a:br>
              <a:rPr lang="en-US" sz="4000" smtClean="0"/>
            </a:br>
            <a:endParaRPr lang="en-US" sz="4000" smtClean="0"/>
          </a:p>
        </p:txBody>
      </p:sp>
      <p:sp>
        <p:nvSpPr>
          <p:cNvPr id="133123" name="Rectangle 3"/>
          <p:cNvSpPr>
            <a:spLocks noGrp="1" noChangeArrowheads="1"/>
          </p:cNvSpPr>
          <p:nvPr>
            <p:ph type="body" idx="1"/>
          </p:nvPr>
        </p:nvSpPr>
        <p:spPr/>
        <p:txBody>
          <a:bodyPr/>
          <a:lstStyle/>
          <a:p>
            <a:pPr>
              <a:lnSpc>
                <a:spcPct val="90000"/>
              </a:lnSpc>
              <a:defRPr/>
            </a:pPr>
            <a:r>
              <a:rPr lang="en-US" sz="2400" b="1" smtClean="0"/>
              <a:t>Magnesium sulfate</a:t>
            </a:r>
            <a:r>
              <a:rPr lang="en-US" sz="2400" smtClean="0"/>
              <a:t> is the drug of choice for treating (prolonged VT).</a:t>
            </a:r>
          </a:p>
          <a:p>
            <a:pPr>
              <a:lnSpc>
                <a:spcPct val="90000"/>
              </a:lnSpc>
              <a:defRPr/>
            </a:pPr>
            <a:r>
              <a:rPr lang="en-US" sz="2400" smtClean="0"/>
              <a:t> Magnesium is also used for refractory VT and ventricular fibrillation, and life-threatening dysrhythmias due to digitalis toxicity. </a:t>
            </a:r>
          </a:p>
          <a:p>
            <a:pPr>
              <a:lnSpc>
                <a:spcPct val="90000"/>
              </a:lnSpc>
              <a:defRPr/>
            </a:pPr>
            <a:r>
              <a:rPr lang="en-US" sz="2400" smtClean="0"/>
              <a:t>Its mechanism of action is unclear; however, it has calcium channel blocking properties and inhibits sodium and potassium channels. </a:t>
            </a:r>
          </a:p>
          <a:p>
            <a:pPr>
              <a:lnSpc>
                <a:spcPct val="90000"/>
              </a:lnSpc>
              <a:defRPr/>
            </a:pPr>
            <a:r>
              <a:rPr lang="en-US" sz="2400" smtClean="0"/>
              <a:t>The dose for patients in cardiac arrest is 1 to 2 g diluted in 10 mL of D5W given by IV push. </a:t>
            </a:r>
          </a:p>
          <a:p>
            <a:pPr>
              <a:lnSpc>
                <a:spcPct val="90000"/>
              </a:lnSpc>
              <a:defRPr/>
            </a:pPr>
            <a:r>
              <a:rPr lang="en-US" sz="2400" smtClean="0"/>
              <a:t>Adverse effects include hypotension, nausea, depressed reflexes, and flushing.</a:t>
            </a:r>
          </a:p>
          <a:p>
            <a:pPr>
              <a:lnSpc>
                <a:spcPct val="90000"/>
              </a:lnSpc>
              <a:defRPr/>
            </a:pPr>
            <a:endParaRPr lang="en-US" sz="2400" smtClean="0"/>
          </a:p>
        </p:txBody>
      </p:sp>
      <p:sp>
        <p:nvSpPr>
          <p:cNvPr id="194564"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a:defRPr/>
            </a:pPr>
            <a:r>
              <a:rPr lang="en-US" sz="4000" smtClean="0"/>
              <a:t>Unclassified Antiarrhythmic Drugs</a:t>
            </a:r>
            <a:br>
              <a:rPr lang="en-US" sz="4000" smtClean="0"/>
            </a:br>
            <a:endParaRPr lang="en-US" sz="4000" smtClean="0"/>
          </a:p>
        </p:txBody>
      </p:sp>
      <p:sp>
        <p:nvSpPr>
          <p:cNvPr id="134147" name="Rectangle 3"/>
          <p:cNvSpPr>
            <a:spLocks noGrp="1" noChangeArrowheads="1"/>
          </p:cNvSpPr>
          <p:nvPr>
            <p:ph type="body" idx="1"/>
          </p:nvPr>
        </p:nvSpPr>
        <p:spPr/>
        <p:txBody>
          <a:bodyPr/>
          <a:lstStyle/>
          <a:p>
            <a:pPr>
              <a:lnSpc>
                <a:spcPct val="90000"/>
              </a:lnSpc>
              <a:defRPr/>
            </a:pPr>
            <a:r>
              <a:rPr lang="en-US" sz="2400" b="1" smtClean="0"/>
              <a:t>Atropine</a:t>
            </a:r>
            <a:r>
              <a:rPr lang="en-US" sz="2400" smtClean="0"/>
              <a:t>, a parasympatholytic agent, is a first-line drug used to treat symptomatic bradycardia </a:t>
            </a:r>
            <a:r>
              <a:rPr lang="en-US" sz="2400" u="sng" smtClean="0"/>
              <a:t>and</a:t>
            </a:r>
            <a:r>
              <a:rPr lang="en-US" sz="2400" smtClean="0"/>
              <a:t> slowed conduction at the AV node. </a:t>
            </a:r>
          </a:p>
          <a:p>
            <a:pPr>
              <a:lnSpc>
                <a:spcPct val="90000"/>
              </a:lnSpc>
              <a:defRPr/>
            </a:pPr>
            <a:r>
              <a:rPr lang="en-US" sz="2400" smtClean="0"/>
              <a:t>It is also indicated for asystole or bradycardic pulseless electrical activity. </a:t>
            </a:r>
          </a:p>
          <a:p>
            <a:pPr>
              <a:lnSpc>
                <a:spcPct val="90000"/>
              </a:lnSpc>
              <a:defRPr/>
            </a:pPr>
            <a:r>
              <a:rPr lang="en-US" sz="2400" smtClean="0"/>
              <a:t>Atropine reduces the effects of vagal stimulation, thus increasing heart rate and improving cardiac function. </a:t>
            </a:r>
          </a:p>
          <a:p>
            <a:pPr>
              <a:lnSpc>
                <a:spcPct val="90000"/>
              </a:lnSpc>
              <a:defRPr/>
            </a:pPr>
            <a:r>
              <a:rPr lang="en-US" sz="2400" smtClean="0"/>
              <a:t>It is important not to increase the heart rate excessively in patients with ischemic heart disease because this may increase myocardial oxygen consumption and worsen ischemia.</a:t>
            </a:r>
          </a:p>
          <a:p>
            <a:pPr>
              <a:lnSpc>
                <a:spcPct val="90000"/>
              </a:lnSpc>
              <a:defRPr/>
            </a:pPr>
            <a:endParaRPr lang="en-US" sz="2400" smtClean="0"/>
          </a:p>
        </p:txBody>
      </p:sp>
      <p:sp>
        <p:nvSpPr>
          <p:cNvPr id="195588"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Rot="1" noChangeArrowheads="1"/>
          </p:cNvSpPr>
          <p:nvPr>
            <p:ph type="title"/>
          </p:nvPr>
        </p:nvSpPr>
        <p:spPr/>
        <p:txBody>
          <a:bodyPr/>
          <a:lstStyle/>
          <a:p>
            <a:pPr eaLnBrk="1" hangingPunct="1">
              <a:defRPr/>
            </a:pPr>
            <a:r>
              <a:rPr lang="en-US" smtClean="0"/>
              <a:t>Chest Leads</a:t>
            </a:r>
          </a:p>
        </p:txBody>
      </p:sp>
      <p:graphicFrame>
        <p:nvGraphicFramePr>
          <p:cNvPr id="21507" name="Object 1032"/>
          <p:cNvGraphicFramePr>
            <a:graphicFrameLocks noChangeAspect="1"/>
          </p:cNvGraphicFramePr>
          <p:nvPr>
            <p:ph idx="1"/>
          </p:nvPr>
        </p:nvGraphicFramePr>
        <p:xfrm>
          <a:off x="1981200" y="1219200"/>
          <a:ext cx="5453063" cy="5410200"/>
        </p:xfrm>
        <a:graphic>
          <a:graphicData uri="http://schemas.openxmlformats.org/presentationml/2006/ole">
            <mc:AlternateContent xmlns:mc="http://schemas.openxmlformats.org/markup-compatibility/2006">
              <mc:Choice xmlns:v="urn:schemas-microsoft-com:vml" Requires="v">
                <p:oleObj spid="_x0000_s21509" name="Photo Editor Photo" r:id="rId3" imgW="3933333" imgH="4067743" progId="MSPhotoEd.3">
                  <p:embed/>
                </p:oleObj>
              </mc:Choice>
              <mc:Fallback>
                <p:oleObj name="Photo Editor Photo" r:id="rId3" imgW="3933333" imgH="4067743" progId="MSPhotoEd.3">
                  <p:embed/>
                  <p:pic>
                    <p:nvPicPr>
                      <p:cNvPr id="0" name="Object 10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219200"/>
                        <a:ext cx="5453063"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8"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a:defRPr/>
            </a:pPr>
            <a:r>
              <a:rPr lang="en-US" sz="4000" smtClean="0"/>
              <a:t>Unclassified Antiarrhythmic Drugs</a:t>
            </a:r>
            <a:br>
              <a:rPr lang="en-US" sz="4000" smtClean="0"/>
            </a:br>
            <a:endParaRPr lang="en-US" sz="4000" smtClean="0"/>
          </a:p>
        </p:txBody>
      </p:sp>
      <p:sp>
        <p:nvSpPr>
          <p:cNvPr id="135171" name="Rectangle 3"/>
          <p:cNvSpPr>
            <a:spLocks noGrp="1" noChangeArrowheads="1"/>
          </p:cNvSpPr>
          <p:nvPr>
            <p:ph type="body" idx="1"/>
          </p:nvPr>
        </p:nvSpPr>
        <p:spPr/>
        <p:txBody>
          <a:bodyPr/>
          <a:lstStyle/>
          <a:p>
            <a:pPr>
              <a:lnSpc>
                <a:spcPct val="80000"/>
              </a:lnSpc>
              <a:defRPr/>
            </a:pPr>
            <a:r>
              <a:rPr lang="en-US" sz="2000" b="1" smtClean="0"/>
              <a:t>Digoxin</a:t>
            </a:r>
            <a:r>
              <a:rPr lang="en-US" sz="2000" smtClean="0"/>
              <a:t> is a mild positive inotrope with antidysrhythmic and bradycardic actions. </a:t>
            </a:r>
          </a:p>
          <a:p>
            <a:pPr>
              <a:lnSpc>
                <a:spcPct val="80000"/>
              </a:lnSpc>
              <a:defRPr/>
            </a:pPr>
            <a:r>
              <a:rPr lang="en-US" sz="2000" smtClean="0"/>
              <a:t>Digoxin inhibits the sodium–potassium pump, causing a rise in intracellular sodium.</a:t>
            </a:r>
          </a:p>
          <a:p>
            <a:pPr>
              <a:lnSpc>
                <a:spcPct val="80000"/>
              </a:lnSpc>
              <a:defRPr/>
            </a:pPr>
            <a:r>
              <a:rPr lang="en-US" sz="2000" smtClean="0"/>
              <a:t>This rise promotes calcium influx and ultimately enhanced myocardial contractility. </a:t>
            </a:r>
          </a:p>
          <a:p>
            <a:pPr>
              <a:lnSpc>
                <a:spcPct val="80000"/>
              </a:lnSpc>
              <a:defRPr/>
            </a:pPr>
            <a:r>
              <a:rPr lang="en-US" sz="2000" smtClean="0"/>
              <a:t>Digoxin also activates the parasympathetic system, causing a decreased heart rate and increased atrioventricular nodal inhibition.</a:t>
            </a:r>
          </a:p>
          <a:p>
            <a:pPr>
              <a:lnSpc>
                <a:spcPct val="80000"/>
              </a:lnSpc>
              <a:defRPr/>
            </a:pPr>
            <a:r>
              <a:rPr lang="en-US" sz="2000" smtClean="0"/>
              <a:t>Although commonly prescribed for dysrhythmias, digoxin is most beneficial for patients with acute AF with a rapid ventricular rate or chronic CHF with chronic AF.</a:t>
            </a:r>
          </a:p>
          <a:p>
            <a:pPr>
              <a:lnSpc>
                <a:spcPct val="80000"/>
              </a:lnSpc>
              <a:defRPr/>
            </a:pPr>
            <a:r>
              <a:rPr lang="en-US" sz="2000" smtClean="0"/>
              <a:t>Digoxin is no longer indicated for paroxysmal AF, SVT, mitral stenosis with normal sinus rhythm, or acute left ventricular failure, and is not effective in converting AF to sinus rhythm</a:t>
            </a:r>
          </a:p>
          <a:p>
            <a:pPr>
              <a:lnSpc>
                <a:spcPct val="80000"/>
              </a:lnSpc>
              <a:defRPr/>
            </a:pPr>
            <a:endParaRPr lang="en-US" sz="2000" smtClean="0"/>
          </a:p>
        </p:txBody>
      </p:sp>
      <p:sp>
        <p:nvSpPr>
          <p:cNvPr id="196612"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defRPr/>
            </a:pPr>
            <a:r>
              <a:rPr lang="en-US" sz="4000" smtClean="0"/>
              <a:t>Unclassified Antiarrhythmic Drugs</a:t>
            </a:r>
            <a:br>
              <a:rPr lang="en-US" sz="4000" smtClean="0"/>
            </a:br>
            <a:endParaRPr lang="en-US" sz="4000" smtClean="0"/>
          </a:p>
        </p:txBody>
      </p:sp>
      <p:sp>
        <p:nvSpPr>
          <p:cNvPr id="136195" name="Rectangle 3"/>
          <p:cNvSpPr>
            <a:spLocks noGrp="1" noChangeArrowheads="1"/>
          </p:cNvSpPr>
          <p:nvPr>
            <p:ph type="body" idx="1"/>
          </p:nvPr>
        </p:nvSpPr>
        <p:spPr>
          <a:xfrm>
            <a:off x="457200" y="1600200"/>
            <a:ext cx="8229600" cy="5029200"/>
          </a:xfrm>
        </p:spPr>
        <p:txBody>
          <a:bodyPr/>
          <a:lstStyle/>
          <a:p>
            <a:pPr>
              <a:defRPr/>
            </a:pPr>
            <a:r>
              <a:rPr lang="en-US" smtClean="0"/>
              <a:t>Loading doses of digoxin must be given slowly and take up to 2 hours to be effective. </a:t>
            </a:r>
          </a:p>
          <a:p>
            <a:pPr>
              <a:defRPr/>
            </a:pPr>
            <a:r>
              <a:rPr lang="en-US" smtClean="0"/>
              <a:t>The current trend is to administer lower doses that lessen the risk of toxicity.</a:t>
            </a:r>
          </a:p>
          <a:p>
            <a:pPr>
              <a:defRPr/>
            </a:pPr>
            <a:r>
              <a:rPr lang="en-US" smtClean="0"/>
              <a:t>Routine doses are individualized based on the patient’s diagnosis, symptoms, underlying disease processes, age, response to therapy, and blood levels</a:t>
            </a:r>
          </a:p>
          <a:p>
            <a:pPr>
              <a:defRPr/>
            </a:pPr>
            <a:r>
              <a:rPr lang="en-US" smtClean="0"/>
              <a:t> </a:t>
            </a:r>
          </a:p>
        </p:txBody>
      </p:sp>
      <p:sp>
        <p:nvSpPr>
          <p:cNvPr id="197636"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533400"/>
            <a:ext cx="8229600" cy="533400"/>
          </a:xfrm>
        </p:spPr>
        <p:txBody>
          <a:bodyPr/>
          <a:lstStyle/>
          <a:p>
            <a:pPr>
              <a:defRPr/>
            </a:pPr>
            <a:r>
              <a:rPr lang="en-US" dirty="0" smtClean="0"/>
              <a:t/>
            </a:r>
            <a:br>
              <a:rPr lang="en-US" dirty="0" smtClean="0"/>
            </a:br>
            <a:r>
              <a:rPr lang="en-US" dirty="0" smtClean="0"/>
              <a:t>Unclassified Antiarrhythmic drugs</a:t>
            </a:r>
          </a:p>
        </p:txBody>
      </p:sp>
      <p:sp>
        <p:nvSpPr>
          <p:cNvPr id="137219" name="Rectangle 3"/>
          <p:cNvSpPr>
            <a:spLocks noGrp="1" noChangeArrowheads="1"/>
          </p:cNvSpPr>
          <p:nvPr>
            <p:ph type="body" idx="1"/>
          </p:nvPr>
        </p:nvSpPr>
        <p:spPr>
          <a:xfrm>
            <a:off x="457200" y="1752600"/>
            <a:ext cx="8229600" cy="4648200"/>
          </a:xfrm>
        </p:spPr>
        <p:txBody>
          <a:bodyPr/>
          <a:lstStyle/>
          <a:p>
            <a:pPr>
              <a:lnSpc>
                <a:spcPct val="90000"/>
              </a:lnSpc>
              <a:defRPr/>
            </a:pPr>
            <a:r>
              <a:rPr lang="en-US" sz="2400" b="1" dirty="0" smtClean="0"/>
              <a:t>A recently proposed therapeutic digoxin level is 0.5 to 1.0 </a:t>
            </a:r>
            <a:r>
              <a:rPr lang="en-US" sz="2400" b="1" dirty="0" err="1" smtClean="0"/>
              <a:t>ng</a:t>
            </a:r>
            <a:r>
              <a:rPr lang="en-US" sz="2400" b="1" dirty="0" smtClean="0"/>
              <a:t>/mL for HF patient, and 0.8 to 2 </a:t>
            </a:r>
            <a:r>
              <a:rPr lang="en-US" sz="2400" b="1" dirty="0" err="1" smtClean="0"/>
              <a:t>ng</a:t>
            </a:r>
            <a:r>
              <a:rPr lang="en-US" sz="2400" b="1" dirty="0" smtClean="0"/>
              <a:t>/ml for those with </a:t>
            </a:r>
            <a:r>
              <a:rPr lang="en-US" sz="2400" b="1" dirty="0" err="1" smtClean="0"/>
              <a:t>disrhythmias</a:t>
            </a:r>
            <a:r>
              <a:rPr lang="en-US" sz="2400" b="1" dirty="0" smtClean="0"/>
              <a:t>.</a:t>
            </a:r>
          </a:p>
          <a:p>
            <a:pPr>
              <a:lnSpc>
                <a:spcPct val="90000"/>
              </a:lnSpc>
              <a:defRPr/>
            </a:pPr>
            <a:r>
              <a:rPr lang="en-US" sz="2400" b="1" dirty="0" smtClean="0"/>
              <a:t>Signs and symptoms of digitalis toxicity include palpitations, syncope, dysrhythmias, elevated digoxin level, anorexia, vomiting, diarrhea, nausea, fatigue, confusion, insomnia, headache, depression, vertigo, facial pain, and colored or blurred vision. </a:t>
            </a:r>
          </a:p>
          <a:p>
            <a:pPr>
              <a:lnSpc>
                <a:spcPct val="90000"/>
              </a:lnSpc>
              <a:defRPr/>
            </a:pPr>
            <a:r>
              <a:rPr lang="en-US" sz="2400" b="1" dirty="0" smtClean="0"/>
              <a:t>Digitalis levels may be increased by the concurrent use of quinidine, verapamil, </a:t>
            </a:r>
            <a:r>
              <a:rPr lang="en-US" sz="2400" b="1" dirty="0" err="1" smtClean="0"/>
              <a:t>amiodarone</a:t>
            </a:r>
            <a:r>
              <a:rPr lang="en-US" sz="2400" b="1" dirty="0" smtClean="0"/>
              <a:t>, captopril, </a:t>
            </a:r>
            <a:r>
              <a:rPr lang="en-US" sz="2400" b="1" dirty="0" err="1" smtClean="0"/>
              <a:t>diltiazem</a:t>
            </a:r>
            <a:r>
              <a:rPr lang="en-US" sz="2400" b="1" dirty="0" smtClean="0"/>
              <a:t>, </a:t>
            </a:r>
            <a:r>
              <a:rPr lang="en-US" sz="2400" b="1" dirty="0" err="1" smtClean="0"/>
              <a:t>esmolol</a:t>
            </a:r>
            <a:r>
              <a:rPr lang="en-US" sz="2400" b="1" dirty="0" smtClean="0"/>
              <a:t>, indomethacin, quinine, or ibuprofen.</a:t>
            </a:r>
          </a:p>
          <a:p>
            <a:pPr>
              <a:lnSpc>
                <a:spcPct val="90000"/>
              </a:lnSpc>
              <a:defRPr/>
            </a:pPr>
            <a:r>
              <a:rPr lang="en-US" sz="2400" b="1" dirty="0" smtClean="0"/>
              <a:t>Finally, hypokalemia, </a:t>
            </a:r>
            <a:r>
              <a:rPr lang="en-US" sz="2400" b="1" dirty="0" err="1" smtClean="0"/>
              <a:t>hypomagnesemia</a:t>
            </a:r>
            <a:r>
              <a:rPr lang="en-US" sz="2400" b="1" dirty="0" smtClean="0"/>
              <a:t>, and hypothyroidism may predispose the patient to digitalis toxicity.</a:t>
            </a:r>
          </a:p>
          <a:p>
            <a:pPr>
              <a:lnSpc>
                <a:spcPct val="90000"/>
              </a:lnSpc>
              <a:buFont typeface="Wingdings" pitchFamily="2" charset="2"/>
              <a:buNone/>
              <a:defRPr/>
            </a:pPr>
            <a:endParaRPr lang="en-US" sz="2000" dirty="0" smtClean="0"/>
          </a:p>
          <a:p>
            <a:pPr>
              <a:lnSpc>
                <a:spcPct val="90000"/>
              </a:lnSpc>
              <a:defRPr/>
            </a:pPr>
            <a:endParaRPr lang="en-US" sz="2000" dirty="0" smtClean="0"/>
          </a:p>
        </p:txBody>
      </p:sp>
      <p:sp>
        <p:nvSpPr>
          <p:cNvPr id="198660"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rrowheads="1"/>
          </p:cNvSpPr>
          <p:nvPr>
            <p:ph type="title"/>
          </p:nvPr>
        </p:nvSpPr>
        <p:spPr/>
        <p:txBody>
          <a:bodyPr/>
          <a:lstStyle/>
          <a:p>
            <a:pPr>
              <a:defRPr/>
            </a:pPr>
            <a:r>
              <a:rPr lang="en-US" sz="5400" dirty="0">
                <a:latin typeface="Times New Roman" pitchFamily="18" charset="0"/>
                <a:cs typeface="Times New Roman" pitchFamily="18" charset="0"/>
              </a:rPr>
              <a:t>Drug </a:t>
            </a:r>
            <a:r>
              <a:rPr lang="en-US" sz="5400" dirty="0" smtClean="0">
                <a:latin typeface="Times New Roman" pitchFamily="18" charset="0"/>
                <a:cs typeface="Times New Roman" pitchFamily="18" charset="0"/>
              </a:rPr>
              <a:t>toxicity</a:t>
            </a:r>
            <a:r>
              <a:rPr lang="en-US" sz="5400" dirty="0">
                <a:latin typeface="Times New Roman" pitchFamily="18" charset="0"/>
                <a:cs typeface="Times New Roman" pitchFamily="18" charset="0"/>
              </a:rPr>
              <a:t/>
            </a:r>
            <a:br>
              <a:rPr lang="en-US" sz="5400" dirty="0">
                <a:latin typeface="Times New Roman" pitchFamily="18" charset="0"/>
                <a:cs typeface="Times New Roman" pitchFamily="18" charset="0"/>
              </a:rPr>
            </a:br>
            <a:endParaRPr lang="en-US" sz="5400" dirty="0">
              <a:latin typeface="Times New Roman" pitchFamily="18" charset="0"/>
              <a:cs typeface="Times New Roman" pitchFamily="18" charset="0"/>
            </a:endParaRPr>
          </a:p>
        </p:txBody>
      </p:sp>
      <p:sp>
        <p:nvSpPr>
          <p:cNvPr id="310275" name="Rectangle 3"/>
          <p:cNvSpPr>
            <a:spLocks noGrp="1" noChangeArrowheads="1"/>
          </p:cNvSpPr>
          <p:nvPr>
            <p:ph type="body" idx="1"/>
          </p:nvPr>
        </p:nvSpPr>
        <p:spPr>
          <a:xfrm>
            <a:off x="457200" y="1066800"/>
            <a:ext cx="8229600" cy="5059363"/>
          </a:xfrm>
        </p:spPr>
        <p:txBody>
          <a:bodyPr/>
          <a:lstStyle/>
          <a:p>
            <a:pPr>
              <a:lnSpc>
                <a:spcPct val="80000"/>
              </a:lnSpc>
              <a:buFont typeface="Wingdings" pitchFamily="2" charset="2"/>
              <a:buNone/>
              <a:defRPr/>
            </a:pPr>
            <a:endParaRPr lang="en-US" sz="2800" b="1" dirty="0">
              <a:latin typeface="Times New Roman" pitchFamily="18" charset="0"/>
              <a:cs typeface="Times New Roman" pitchFamily="18" charset="0"/>
            </a:endParaRPr>
          </a:p>
          <a:p>
            <a:pPr>
              <a:lnSpc>
                <a:spcPct val="80000"/>
              </a:lnSpc>
              <a:buFont typeface="Wingdings" pitchFamily="2" charset="2"/>
              <a:buNone/>
              <a:defRPr/>
            </a:pPr>
            <a:r>
              <a:rPr lang="en-US" sz="2800" dirty="0" smtClean="0">
                <a:latin typeface="Times New Roman" pitchFamily="18" charset="0"/>
                <a:cs typeface="Times New Roman" pitchFamily="18" charset="0"/>
              </a:rPr>
              <a:t>1</a:t>
            </a:r>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Procainimide</a:t>
            </a:r>
            <a:r>
              <a:rPr lang="en-US" sz="2800" b="1" dirty="0">
                <a:latin typeface="Times New Roman" pitchFamily="18" charset="0"/>
                <a:cs typeface="Times New Roman" pitchFamily="18" charset="0"/>
              </a:rPr>
              <a:t>: signs of HF, decreased CO, prolonged PR interval and wide QRS</a:t>
            </a:r>
          </a:p>
          <a:p>
            <a:pPr>
              <a:lnSpc>
                <a:spcPct val="80000"/>
              </a:lnSpc>
              <a:buFont typeface="Wingdings" pitchFamily="2" charset="2"/>
              <a:buNone/>
              <a:defRPr/>
            </a:pPr>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Disopyramide</a:t>
            </a:r>
            <a:r>
              <a:rPr lang="en-US" sz="2800" b="1" dirty="0">
                <a:latin typeface="Times New Roman" pitchFamily="18" charset="0"/>
                <a:cs typeface="Times New Roman" pitchFamily="18" charset="0"/>
              </a:rPr>
              <a:t>: urinary retention, CHF, ocular pain</a:t>
            </a:r>
          </a:p>
          <a:p>
            <a:pPr>
              <a:lnSpc>
                <a:spcPct val="80000"/>
              </a:lnSpc>
              <a:buFont typeface="Wingdings" pitchFamily="2" charset="2"/>
              <a:buNone/>
              <a:defRPr/>
            </a:pPr>
            <a:r>
              <a:rPr lang="en-US" sz="2800" b="1" dirty="0">
                <a:latin typeface="Times New Roman" pitchFamily="18" charset="0"/>
                <a:cs typeface="Times New Roman" pitchFamily="18" charset="0"/>
              </a:rPr>
              <a:t>3. Lidocaine: Changes in neurological status, (agitation, confusion, dizziness</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pPr>
              <a:buFont typeface="Wingdings" pitchFamily="2" charset="2"/>
              <a:buNone/>
              <a:defRPr/>
            </a:pPr>
            <a:r>
              <a:rPr lang="en-US" sz="2800" dirty="0" smtClean="0">
                <a:latin typeface="Times New Roman" pitchFamily="18" charset="0"/>
                <a:cs typeface="Times New Roman" pitchFamily="18" charset="0"/>
              </a:rPr>
              <a:t>4. </a:t>
            </a:r>
            <a:r>
              <a:rPr lang="en-US" sz="2800" dirty="0" err="1" smtClean="0">
                <a:latin typeface="Times New Roman" pitchFamily="18" charset="0"/>
                <a:cs typeface="Times New Roman" pitchFamily="18" charset="0"/>
              </a:rPr>
              <a:t>Amiodarone</a:t>
            </a:r>
            <a:r>
              <a:rPr lang="en-US" sz="2800" dirty="0" smtClean="0">
                <a:latin typeface="Times New Roman" pitchFamily="18" charset="0"/>
                <a:cs typeface="Times New Roman" pitchFamily="18" charset="0"/>
              </a:rPr>
              <a:t>: pulmonary fibrosis (increased dyspnea, cough), hepatic dysfunction (LFT, Jaundice)</a:t>
            </a:r>
          </a:p>
          <a:p>
            <a:pPr>
              <a:buFont typeface="Wingdings" pitchFamily="2" charset="2"/>
              <a:buNone/>
              <a:defRPr/>
            </a:pPr>
            <a:r>
              <a:rPr lang="en-US" sz="2800" dirty="0" smtClean="0">
                <a:latin typeface="Times New Roman" pitchFamily="18" charset="0"/>
                <a:cs typeface="Times New Roman" pitchFamily="18" charset="0"/>
              </a:rPr>
              <a:t>5. Digoxin: anorexia, nausea, vomiting, blurred or double vision, yellow-green halos, new onset dysrhythmias</a:t>
            </a:r>
          </a:p>
          <a:p>
            <a:pPr>
              <a:lnSpc>
                <a:spcPct val="80000"/>
              </a:lnSpc>
              <a:buFont typeface="Wingdings" pitchFamily="2" charset="2"/>
              <a:buNone/>
              <a:defRPr/>
            </a:pPr>
            <a:endParaRPr lang="en-US" sz="2800" b="1" dirty="0">
              <a:latin typeface="Times New Roman" pitchFamily="18" charset="0"/>
              <a:cs typeface="Times New Roman" pitchFamily="18" charset="0"/>
            </a:endParaRPr>
          </a:p>
          <a:p>
            <a:pPr>
              <a:lnSpc>
                <a:spcPct val="80000"/>
              </a:lnSpc>
              <a:defRPr/>
            </a:pPr>
            <a:endParaRPr lang="en-US" sz="2000" b="1" dirty="0"/>
          </a:p>
        </p:txBody>
      </p:sp>
      <p:sp>
        <p:nvSpPr>
          <p:cNvPr id="199684"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rrowheads="1"/>
          </p:cNvSpPr>
          <p:nvPr>
            <p:ph type="title"/>
          </p:nvPr>
        </p:nvSpPr>
        <p:spPr/>
        <p:txBody>
          <a:bodyPr/>
          <a:lstStyle/>
          <a:p>
            <a:pPr>
              <a:defRPr/>
            </a:pPr>
            <a:r>
              <a:rPr lang="en-US"/>
              <a:t>Nursing Role</a:t>
            </a:r>
          </a:p>
        </p:txBody>
      </p:sp>
      <p:sp>
        <p:nvSpPr>
          <p:cNvPr id="290819" name="Rectangle 3"/>
          <p:cNvSpPr>
            <a:spLocks noGrp="1" noChangeArrowheads="1"/>
          </p:cNvSpPr>
          <p:nvPr>
            <p:ph type="body" idx="1"/>
          </p:nvPr>
        </p:nvSpPr>
        <p:spPr/>
        <p:txBody>
          <a:bodyPr/>
          <a:lstStyle/>
          <a:p>
            <a:pPr>
              <a:defRPr/>
            </a:pPr>
            <a:r>
              <a:rPr lang="en-US"/>
              <a:t>Nursing responsibilities in regards to Medications:</a:t>
            </a:r>
          </a:p>
          <a:p>
            <a:pPr lvl="1">
              <a:defRPr/>
            </a:pPr>
            <a:r>
              <a:rPr lang="en-US"/>
              <a:t>Baseline data (VS, ECG wave, rate and rhythm)</a:t>
            </a:r>
          </a:p>
          <a:p>
            <a:pPr lvl="1">
              <a:defRPr/>
            </a:pPr>
            <a:r>
              <a:rPr lang="en-US"/>
              <a:t>Assess medication regimen to identify drugs that interfere with antidysrhythmic medis. </a:t>
            </a:r>
          </a:p>
          <a:p>
            <a:pPr lvl="1">
              <a:defRPr/>
            </a:pPr>
            <a:r>
              <a:rPr lang="en-US"/>
              <a:t>Observe for drug toxicity</a:t>
            </a:r>
          </a:p>
          <a:p>
            <a:pPr lvl="1">
              <a:defRPr/>
            </a:pPr>
            <a:r>
              <a:rPr lang="en-US"/>
              <a:t>Monitor ECG</a:t>
            </a:r>
          </a:p>
          <a:p>
            <a:pPr lvl="1">
              <a:defRPr/>
            </a:pPr>
            <a:r>
              <a:rPr lang="en-US"/>
              <a:t>Client and family teaching</a:t>
            </a:r>
          </a:p>
          <a:p>
            <a:pPr>
              <a:defRPr/>
            </a:pPr>
            <a:endParaRPr lang="en-US"/>
          </a:p>
        </p:txBody>
      </p:sp>
      <p:sp>
        <p:nvSpPr>
          <p:cNvPr id="200708"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p:txBody>
          <a:bodyPr/>
          <a:lstStyle/>
          <a:p>
            <a:pPr eaLnBrk="1" hangingPunct="1">
              <a:defRPr/>
            </a:pPr>
            <a:r>
              <a:rPr lang="en-US" smtClean="0">
                <a:solidFill>
                  <a:schemeClr val="tx1"/>
                </a:solidFill>
              </a:rPr>
              <a:t>Cardioversion</a:t>
            </a:r>
          </a:p>
        </p:txBody>
      </p:sp>
      <p:pic>
        <p:nvPicPr>
          <p:cNvPr id="201731" name="Picture 3" descr="MONIT"/>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457200" y="1741488"/>
            <a:ext cx="8229600" cy="4248150"/>
          </a:xfrm>
        </p:spPr>
      </p:pic>
      <p:sp>
        <p:nvSpPr>
          <p:cNvPr id="201732"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lstStyle/>
          <a:p>
            <a:pPr>
              <a:defRPr/>
            </a:pPr>
            <a:r>
              <a:rPr lang="en-US"/>
              <a:t>Medical Management       </a:t>
            </a:r>
            <a:r>
              <a:rPr lang="en-US" sz="1800"/>
              <a:t>Continued</a:t>
            </a:r>
          </a:p>
        </p:txBody>
      </p:sp>
      <p:sp>
        <p:nvSpPr>
          <p:cNvPr id="65539" name="Rectangle 3"/>
          <p:cNvSpPr>
            <a:spLocks noGrp="1" noChangeArrowheads="1"/>
          </p:cNvSpPr>
          <p:nvPr>
            <p:ph type="body" idx="1"/>
          </p:nvPr>
        </p:nvSpPr>
        <p:spPr/>
        <p:txBody>
          <a:bodyPr/>
          <a:lstStyle/>
          <a:p>
            <a:pPr marL="609600" indent="-609600">
              <a:lnSpc>
                <a:spcPct val="90000"/>
              </a:lnSpc>
              <a:defRPr/>
            </a:pPr>
            <a:r>
              <a:rPr lang="en-US" b="1" i="1"/>
              <a:t>Countershock</a:t>
            </a:r>
          </a:p>
          <a:p>
            <a:pPr marL="609600" indent="-609600">
              <a:lnSpc>
                <a:spcPct val="90000"/>
              </a:lnSpc>
              <a:buFont typeface="Wingdings" pitchFamily="2" charset="2"/>
              <a:buNone/>
              <a:defRPr/>
            </a:pPr>
            <a:r>
              <a:rPr lang="en-US" b="1"/>
              <a:t>direct current charge cause all cells of the heart to depolarize at the same time and interrupt cardiac rhythm which allows the SN to recover and control impulse.</a:t>
            </a:r>
          </a:p>
          <a:p>
            <a:pPr marL="609600" indent="-609600">
              <a:lnSpc>
                <a:spcPct val="90000"/>
              </a:lnSpc>
              <a:buFont typeface="Wingdings" pitchFamily="2" charset="2"/>
              <a:buNone/>
              <a:defRPr/>
            </a:pPr>
            <a:r>
              <a:rPr lang="en-US" b="1"/>
              <a:t>a.</a:t>
            </a:r>
            <a:r>
              <a:rPr lang="en-US" b="1" u="sng"/>
              <a:t> Cardioversion:</a:t>
            </a:r>
          </a:p>
          <a:p>
            <a:pPr marL="609600" indent="-609600">
              <a:lnSpc>
                <a:spcPct val="90000"/>
              </a:lnSpc>
              <a:buFontTx/>
              <a:buNone/>
              <a:defRPr/>
            </a:pPr>
            <a:r>
              <a:rPr lang="en-US" b="1"/>
              <a:t>direct electrical current synchronized with the patient’s rhythm (with the patient’s QRS complex).</a:t>
            </a:r>
          </a:p>
          <a:p>
            <a:pPr marL="609600" indent="-609600">
              <a:lnSpc>
                <a:spcPct val="90000"/>
              </a:lnSpc>
              <a:defRPr/>
            </a:pPr>
            <a:endParaRPr lang="en-US"/>
          </a:p>
        </p:txBody>
      </p:sp>
      <p:sp>
        <p:nvSpPr>
          <p:cNvPr id="202756"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rrowheads="1"/>
          </p:cNvSpPr>
          <p:nvPr>
            <p:ph type="title"/>
          </p:nvPr>
        </p:nvSpPr>
        <p:spPr>
          <a:xfrm>
            <a:off x="762000" y="144463"/>
            <a:ext cx="7772400" cy="541337"/>
          </a:xfrm>
        </p:spPr>
        <p:txBody>
          <a:bodyPr/>
          <a:lstStyle/>
          <a:p>
            <a:pPr>
              <a:defRPr/>
            </a:pPr>
            <a:r>
              <a:rPr lang="en-US" dirty="0"/>
              <a:t/>
            </a:r>
            <a:br>
              <a:rPr lang="en-US" dirty="0"/>
            </a:br>
            <a:r>
              <a:rPr lang="en-US" dirty="0" err="1"/>
              <a:t>Cardioversion</a:t>
            </a:r>
            <a:endParaRPr lang="en-US" dirty="0"/>
          </a:p>
        </p:txBody>
      </p:sp>
      <p:sp>
        <p:nvSpPr>
          <p:cNvPr id="303107" name="Rectangle 3"/>
          <p:cNvSpPr>
            <a:spLocks noGrp="1" noChangeArrowheads="1"/>
          </p:cNvSpPr>
          <p:nvPr>
            <p:ph type="body" idx="1"/>
          </p:nvPr>
        </p:nvSpPr>
        <p:spPr>
          <a:xfrm>
            <a:off x="457200" y="1219200"/>
            <a:ext cx="8229600" cy="4906963"/>
          </a:xfrm>
        </p:spPr>
        <p:txBody>
          <a:bodyPr/>
          <a:lstStyle/>
          <a:p>
            <a:pPr>
              <a:defRPr/>
            </a:pPr>
            <a:r>
              <a:rPr lang="en-US" sz="2800" dirty="0"/>
              <a:t>Choice therapy for hemodynamically unstable ventricular or supraventricular </a:t>
            </a:r>
            <a:r>
              <a:rPr lang="en-US" sz="2800" dirty="0" err="1"/>
              <a:t>tachyarrhythmias</a:t>
            </a:r>
            <a:endParaRPr lang="en-US" sz="2800" dirty="0"/>
          </a:p>
          <a:p>
            <a:pPr eaLnBrk="1" hangingPunct="1">
              <a:lnSpc>
                <a:spcPct val="90000"/>
              </a:lnSpc>
              <a:defRPr/>
            </a:pPr>
            <a:r>
              <a:rPr lang="en-US" sz="2800" dirty="0" smtClean="0"/>
              <a:t>Delivers </a:t>
            </a:r>
            <a:r>
              <a:rPr lang="en-US" sz="2800" dirty="0" err="1" smtClean="0"/>
              <a:t>countershock</a:t>
            </a:r>
            <a:r>
              <a:rPr lang="en-US" sz="2800" dirty="0" smtClean="0"/>
              <a:t> during QRS complex. The device detects the patient’s R wave and deliver the shock during ventricular depolarization.</a:t>
            </a:r>
          </a:p>
          <a:p>
            <a:pPr>
              <a:defRPr/>
            </a:pPr>
            <a:r>
              <a:rPr lang="en-US" sz="2800" dirty="0" smtClean="0"/>
              <a:t>Done </a:t>
            </a:r>
            <a:r>
              <a:rPr lang="en-US" sz="2800" dirty="0"/>
              <a:t>on non-emergency basis</a:t>
            </a:r>
          </a:p>
          <a:p>
            <a:pPr>
              <a:defRPr/>
            </a:pPr>
            <a:r>
              <a:rPr lang="en-US" sz="2800" dirty="0"/>
              <a:t>Electronic device used in place of SA node</a:t>
            </a:r>
          </a:p>
          <a:p>
            <a:pPr>
              <a:defRPr/>
            </a:pPr>
            <a:r>
              <a:rPr lang="en-US" sz="2800" dirty="0"/>
              <a:t>Paces both the atrium as well as the ventricle</a:t>
            </a:r>
          </a:p>
          <a:p>
            <a:pPr lvl="1">
              <a:defRPr/>
            </a:pPr>
            <a:r>
              <a:rPr lang="en-US" sz="2400" dirty="0"/>
              <a:t>Increases HR when appropriate</a:t>
            </a:r>
          </a:p>
          <a:p>
            <a:pPr>
              <a:defRPr/>
            </a:pPr>
            <a:r>
              <a:rPr lang="en-US" sz="2800" dirty="0"/>
              <a:t>Used in management of heart failure, symptomatic </a:t>
            </a:r>
            <a:r>
              <a:rPr lang="en-US" sz="2800" dirty="0" err="1"/>
              <a:t>bradyarrhythmias</a:t>
            </a:r>
            <a:r>
              <a:rPr lang="en-US" sz="2800" dirty="0"/>
              <a:t>, and </a:t>
            </a:r>
            <a:r>
              <a:rPr lang="en-US" sz="2800" dirty="0" err="1"/>
              <a:t>neurocardiogenic</a:t>
            </a:r>
            <a:r>
              <a:rPr lang="en-US" sz="2800" dirty="0"/>
              <a:t> syncope</a:t>
            </a:r>
          </a:p>
        </p:txBody>
      </p:sp>
      <p:sp>
        <p:nvSpPr>
          <p:cNvPr id="203780"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p:txBody>
          <a:bodyPr/>
          <a:lstStyle/>
          <a:p>
            <a:pPr eaLnBrk="1" hangingPunct="1">
              <a:defRPr/>
            </a:pPr>
            <a:r>
              <a:rPr lang="en-US" smtClean="0">
                <a:solidFill>
                  <a:schemeClr val="tx1"/>
                </a:solidFill>
              </a:rPr>
              <a:t>Cardioversion </a:t>
            </a:r>
          </a:p>
        </p:txBody>
      </p:sp>
      <p:sp>
        <p:nvSpPr>
          <p:cNvPr id="141315" name="Rectangle 3"/>
          <p:cNvSpPr>
            <a:spLocks noGrp="1" noChangeArrowheads="1"/>
          </p:cNvSpPr>
          <p:nvPr>
            <p:ph type="body" idx="4294967295"/>
          </p:nvPr>
        </p:nvSpPr>
        <p:spPr>
          <a:xfrm>
            <a:off x="228600" y="1524000"/>
            <a:ext cx="8285163" cy="4953000"/>
          </a:xfrm>
        </p:spPr>
        <p:txBody>
          <a:bodyPr/>
          <a:lstStyle/>
          <a:p>
            <a:pPr eaLnBrk="1" hangingPunct="1">
              <a:lnSpc>
                <a:spcPct val="90000"/>
              </a:lnSpc>
              <a:buFont typeface="Wingdings" pitchFamily="2" charset="2"/>
              <a:buNone/>
              <a:defRPr/>
            </a:pPr>
            <a:r>
              <a:rPr lang="en-US" dirty="0" smtClean="0"/>
              <a:t>Complications </a:t>
            </a:r>
          </a:p>
          <a:p>
            <a:pPr eaLnBrk="1" hangingPunct="1">
              <a:lnSpc>
                <a:spcPct val="90000"/>
              </a:lnSpc>
              <a:defRPr/>
            </a:pPr>
            <a:r>
              <a:rPr lang="en-US" dirty="0" smtClean="0"/>
              <a:t>Skin irritation, redness or burns</a:t>
            </a:r>
          </a:p>
          <a:p>
            <a:pPr eaLnBrk="1" hangingPunct="1">
              <a:lnSpc>
                <a:spcPct val="90000"/>
              </a:lnSpc>
              <a:defRPr/>
            </a:pPr>
            <a:r>
              <a:rPr lang="en-US" dirty="0" smtClean="0"/>
              <a:t>Arching of current (remove NTG patches)</a:t>
            </a:r>
          </a:p>
          <a:p>
            <a:pPr eaLnBrk="1" hangingPunct="1">
              <a:lnSpc>
                <a:spcPct val="90000"/>
              </a:lnSpc>
              <a:defRPr/>
            </a:pPr>
            <a:r>
              <a:rPr lang="en-US" dirty="0" smtClean="0"/>
              <a:t>Direct myocardial damage may occur (rare unless repeated high energy shocks)</a:t>
            </a:r>
          </a:p>
          <a:p>
            <a:pPr eaLnBrk="1" hangingPunct="1">
              <a:lnSpc>
                <a:spcPct val="90000"/>
              </a:lnSpc>
              <a:defRPr/>
            </a:pPr>
            <a:r>
              <a:rPr lang="en-US" dirty="0" smtClean="0"/>
              <a:t>VF (incidence is less than 5%, may be greater if digoxin toxicity, low K or AMI)</a:t>
            </a:r>
          </a:p>
          <a:p>
            <a:pPr eaLnBrk="1" hangingPunct="1">
              <a:lnSpc>
                <a:spcPct val="90000"/>
              </a:lnSpc>
              <a:defRPr/>
            </a:pPr>
            <a:r>
              <a:rPr lang="en-US" dirty="0" smtClean="0"/>
              <a:t>Systemic emboli (1.2- 1.5% in chronic atrial fib)</a:t>
            </a:r>
          </a:p>
          <a:p>
            <a:pPr eaLnBrk="1" hangingPunct="1">
              <a:lnSpc>
                <a:spcPct val="90000"/>
              </a:lnSpc>
              <a:buFont typeface="Wingdings" pitchFamily="2" charset="2"/>
              <a:buNone/>
              <a:defRPr/>
            </a:pPr>
            <a:endParaRPr lang="en-US" dirty="0" smtClean="0"/>
          </a:p>
        </p:txBody>
      </p:sp>
      <p:sp>
        <p:nvSpPr>
          <p:cNvPr id="204804"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p:txBody>
          <a:bodyPr/>
          <a:lstStyle/>
          <a:p>
            <a:pPr eaLnBrk="1" hangingPunct="1">
              <a:defRPr/>
            </a:pPr>
            <a:r>
              <a:rPr lang="en-US" smtClean="0">
                <a:solidFill>
                  <a:schemeClr val="tx1"/>
                </a:solidFill>
              </a:rPr>
              <a:t>Cardioversion </a:t>
            </a:r>
          </a:p>
        </p:txBody>
      </p:sp>
      <p:sp>
        <p:nvSpPr>
          <p:cNvPr id="142339" name="Rectangle 3"/>
          <p:cNvSpPr>
            <a:spLocks noGrp="1" noChangeArrowheads="1"/>
          </p:cNvSpPr>
          <p:nvPr>
            <p:ph type="body" idx="4294967295"/>
          </p:nvPr>
        </p:nvSpPr>
        <p:spPr>
          <a:xfrm>
            <a:off x="228600" y="1905000"/>
            <a:ext cx="8285163" cy="4572000"/>
          </a:xfrm>
        </p:spPr>
        <p:txBody>
          <a:bodyPr/>
          <a:lstStyle/>
          <a:p>
            <a:pPr eaLnBrk="1" hangingPunct="1">
              <a:buFont typeface="Wingdings" pitchFamily="2" charset="2"/>
              <a:buNone/>
              <a:defRPr/>
            </a:pPr>
            <a:r>
              <a:rPr lang="en-US" smtClean="0"/>
              <a:t>Continue Complications </a:t>
            </a:r>
          </a:p>
          <a:p>
            <a:pPr eaLnBrk="1" hangingPunct="1">
              <a:defRPr/>
            </a:pPr>
            <a:r>
              <a:rPr lang="en-US" smtClean="0"/>
              <a:t>Pumonary edema (uncommon, but can occur in patients with mitral or aortic valve disease or LVF)</a:t>
            </a:r>
          </a:p>
          <a:p>
            <a:pPr eaLnBrk="1" hangingPunct="1">
              <a:defRPr/>
            </a:pPr>
            <a:r>
              <a:rPr lang="en-US" smtClean="0"/>
              <a:t>Hypotension (rare, may last for hrs, unknown cause)</a:t>
            </a:r>
          </a:p>
          <a:p>
            <a:pPr eaLnBrk="1" hangingPunct="1">
              <a:defRPr/>
            </a:pPr>
            <a:r>
              <a:rPr lang="en-US" smtClean="0"/>
              <a:t>Bradycardia or asystole</a:t>
            </a:r>
          </a:p>
          <a:p>
            <a:pPr eaLnBrk="1" hangingPunct="1">
              <a:buFont typeface="Wingdings" pitchFamily="2" charset="2"/>
              <a:buNone/>
              <a:defRPr/>
            </a:pPr>
            <a:endParaRPr lang="en-US" smtClean="0"/>
          </a:p>
        </p:txBody>
      </p:sp>
      <p:sp>
        <p:nvSpPr>
          <p:cNvPr id="205828"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5"/>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
        <p:nvSpPr>
          <p:cNvPr id="16386" name="Rectangle 2"/>
          <p:cNvSpPr>
            <a:spLocks noGrp="1" noRot="1" noChangeArrowheads="1"/>
          </p:cNvSpPr>
          <p:nvPr>
            <p:ph type="title"/>
          </p:nvPr>
        </p:nvSpPr>
        <p:spPr>
          <a:xfrm>
            <a:off x="838200" y="228600"/>
            <a:ext cx="8001000" cy="685800"/>
          </a:xfrm>
        </p:spPr>
        <p:txBody>
          <a:bodyPr/>
          <a:lstStyle/>
          <a:p>
            <a:pPr eaLnBrk="1" hangingPunct="1">
              <a:defRPr/>
            </a:pPr>
            <a:r>
              <a:rPr lang="en-US" sz="3600" smtClean="0"/>
              <a:t>Conduction System in the Heart</a:t>
            </a:r>
          </a:p>
        </p:txBody>
      </p:sp>
      <p:pic>
        <p:nvPicPr>
          <p:cNvPr id="4100" name="Picture 4" descr="34152710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95300" y="874713"/>
            <a:ext cx="8229600" cy="5924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Line 11"/>
          <p:cNvSpPr>
            <a:spLocks noChangeShapeType="1"/>
          </p:cNvSpPr>
          <p:nvPr/>
        </p:nvSpPr>
        <p:spPr bwMode="auto">
          <a:xfrm flipH="1">
            <a:off x="2362200" y="5334000"/>
            <a:ext cx="1905000" cy="457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4102" name="Line 12"/>
          <p:cNvSpPr>
            <a:spLocks noChangeShapeType="1"/>
          </p:cNvSpPr>
          <p:nvPr/>
        </p:nvSpPr>
        <p:spPr bwMode="auto">
          <a:xfrm flipH="1" flipV="1">
            <a:off x="2362200" y="5791200"/>
            <a:ext cx="3886200" cy="152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4103" name="Line 14"/>
          <p:cNvSpPr>
            <a:spLocks noChangeShapeType="1"/>
          </p:cNvSpPr>
          <p:nvPr/>
        </p:nvSpPr>
        <p:spPr bwMode="auto">
          <a:xfrm flipH="1">
            <a:off x="2895600" y="4724400"/>
            <a:ext cx="3429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4104" name="Line 15"/>
          <p:cNvSpPr>
            <a:spLocks noChangeShapeType="1"/>
          </p:cNvSpPr>
          <p:nvPr/>
        </p:nvSpPr>
        <p:spPr bwMode="auto">
          <a:xfrm flipH="1">
            <a:off x="2667000" y="5105400"/>
            <a:ext cx="4343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grpSp>
        <p:nvGrpSpPr>
          <p:cNvPr id="16405" name="Group 21"/>
          <p:cNvGrpSpPr>
            <a:grpSpLocks/>
          </p:cNvGrpSpPr>
          <p:nvPr/>
        </p:nvGrpSpPr>
        <p:grpSpPr bwMode="auto">
          <a:xfrm>
            <a:off x="1447800" y="1447800"/>
            <a:ext cx="2743200" cy="1295400"/>
            <a:chOff x="912" y="912"/>
            <a:chExt cx="1728" cy="816"/>
          </a:xfrm>
        </p:grpSpPr>
        <p:grpSp>
          <p:nvGrpSpPr>
            <p:cNvPr id="4112" name="Group 18"/>
            <p:cNvGrpSpPr>
              <a:grpSpLocks/>
            </p:cNvGrpSpPr>
            <p:nvPr/>
          </p:nvGrpSpPr>
          <p:grpSpPr bwMode="auto">
            <a:xfrm>
              <a:off x="1488" y="1200"/>
              <a:ext cx="1152" cy="528"/>
              <a:chOff x="1488" y="1200"/>
              <a:chExt cx="1152" cy="528"/>
            </a:xfrm>
          </p:grpSpPr>
          <p:sp>
            <p:nvSpPr>
              <p:cNvPr id="4114" name="Oval 5"/>
              <p:cNvSpPr>
                <a:spLocks noChangeArrowheads="1"/>
              </p:cNvSpPr>
              <p:nvPr/>
            </p:nvSpPr>
            <p:spPr bwMode="auto">
              <a:xfrm>
                <a:off x="2208" y="1344"/>
                <a:ext cx="432" cy="384"/>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sp>
            <p:nvSpPr>
              <p:cNvPr id="4115" name="Line 6"/>
              <p:cNvSpPr>
                <a:spLocks noChangeShapeType="1"/>
              </p:cNvSpPr>
              <p:nvPr/>
            </p:nvSpPr>
            <p:spPr bwMode="auto">
              <a:xfrm flipH="1" flipV="1">
                <a:off x="1488" y="1200"/>
                <a:ext cx="720" cy="288"/>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grpSp>
        <p:sp>
          <p:nvSpPr>
            <p:cNvPr id="4113" name="Text Box 20"/>
            <p:cNvSpPr txBox="1">
              <a:spLocks noChangeArrowheads="1"/>
            </p:cNvSpPr>
            <p:nvPr/>
          </p:nvSpPr>
          <p:spPr bwMode="auto">
            <a:xfrm>
              <a:off x="912" y="912"/>
              <a:ext cx="1008" cy="294"/>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algn="ctr" eaLnBrk="1" hangingPunct="1">
                <a:spcBef>
                  <a:spcPct val="50000"/>
                </a:spcBef>
              </a:pPr>
              <a:r>
                <a:rPr lang="en-US" sz="2400">
                  <a:solidFill>
                    <a:srgbClr val="FF0000"/>
                  </a:solidFill>
                  <a:latin typeface="Times New Roman" pitchFamily="18" charset="0"/>
                </a:rPr>
                <a:t>SA Node</a:t>
              </a:r>
            </a:p>
          </p:txBody>
        </p:sp>
      </p:grpSp>
      <p:grpSp>
        <p:nvGrpSpPr>
          <p:cNvPr id="16417" name="Group 33"/>
          <p:cNvGrpSpPr>
            <a:grpSpLocks/>
          </p:cNvGrpSpPr>
          <p:nvPr/>
        </p:nvGrpSpPr>
        <p:grpSpPr bwMode="auto">
          <a:xfrm>
            <a:off x="1905000" y="3200400"/>
            <a:ext cx="3581400" cy="609600"/>
            <a:chOff x="1200" y="2016"/>
            <a:chExt cx="2256" cy="384"/>
          </a:xfrm>
        </p:grpSpPr>
        <p:grpSp>
          <p:nvGrpSpPr>
            <p:cNvPr id="4108" name="Group 17"/>
            <p:cNvGrpSpPr>
              <a:grpSpLocks/>
            </p:cNvGrpSpPr>
            <p:nvPr/>
          </p:nvGrpSpPr>
          <p:grpSpPr bwMode="auto">
            <a:xfrm>
              <a:off x="1584" y="2016"/>
              <a:ext cx="1872" cy="384"/>
              <a:chOff x="1584" y="2016"/>
              <a:chExt cx="1872" cy="384"/>
            </a:xfrm>
          </p:grpSpPr>
          <p:sp>
            <p:nvSpPr>
              <p:cNvPr id="4110" name="Oval 9"/>
              <p:cNvSpPr>
                <a:spLocks noChangeArrowheads="1"/>
              </p:cNvSpPr>
              <p:nvPr/>
            </p:nvSpPr>
            <p:spPr bwMode="auto">
              <a:xfrm>
                <a:off x="2754" y="2121"/>
                <a:ext cx="702" cy="279"/>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sp>
            <p:nvSpPr>
              <p:cNvPr id="4111" name="Line 10"/>
              <p:cNvSpPr>
                <a:spLocks noChangeShapeType="1"/>
              </p:cNvSpPr>
              <p:nvPr/>
            </p:nvSpPr>
            <p:spPr bwMode="auto">
              <a:xfrm flipH="1" flipV="1">
                <a:off x="1584" y="2016"/>
                <a:ext cx="1170" cy="209"/>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grpSp>
        <p:sp>
          <p:nvSpPr>
            <p:cNvPr id="4109" name="Text Box 32"/>
            <p:cNvSpPr txBox="1">
              <a:spLocks noChangeArrowheads="1"/>
            </p:cNvSpPr>
            <p:nvPr/>
          </p:nvSpPr>
          <p:spPr bwMode="auto">
            <a:xfrm>
              <a:off x="1200" y="2016"/>
              <a:ext cx="912" cy="294"/>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algn="ctr" eaLnBrk="1" hangingPunct="1">
                <a:spcBef>
                  <a:spcPct val="50000"/>
                </a:spcBef>
              </a:pPr>
              <a:r>
                <a:rPr lang="en-US" sz="2400">
                  <a:solidFill>
                    <a:srgbClr val="FF0000"/>
                  </a:solidFill>
                  <a:latin typeface="Times New Roman" pitchFamily="18" charset="0"/>
                </a:rPr>
                <a:t>AV Node</a:t>
              </a:r>
            </a:p>
          </p:txBody>
        </p:sp>
      </p:grpSp>
      <p:sp>
        <p:nvSpPr>
          <p:cNvPr id="4107" name="Freeform 34"/>
          <p:cNvSpPr>
            <a:spLocks/>
          </p:cNvSpPr>
          <p:nvPr/>
        </p:nvSpPr>
        <p:spPr bwMode="auto">
          <a:xfrm>
            <a:off x="152400" y="228600"/>
            <a:ext cx="2057400" cy="1219200"/>
          </a:xfrm>
          <a:custGeom>
            <a:avLst/>
            <a:gdLst>
              <a:gd name="T0" fmla="*/ 0 w 3408"/>
              <a:gd name="T1" fmla="*/ 2147483647 h 1944"/>
              <a:gd name="T2" fmla="*/ 2147483647 w 3408"/>
              <a:gd name="T3" fmla="*/ 2147483647 h 1944"/>
              <a:gd name="T4" fmla="*/ 2147483647 w 3408"/>
              <a:gd name="T5" fmla="*/ 2147483647 h 1944"/>
              <a:gd name="T6" fmla="*/ 2147483647 w 3408"/>
              <a:gd name="T7" fmla="*/ 2147483647 h 1944"/>
              <a:gd name="T8" fmla="*/ 2147483647 w 3408"/>
              <a:gd name="T9" fmla="*/ 2147483647 h 1944"/>
              <a:gd name="T10" fmla="*/ 2147483647 w 3408"/>
              <a:gd name="T11" fmla="*/ 2147483647 h 1944"/>
              <a:gd name="T12" fmla="*/ 2147483647 w 3408"/>
              <a:gd name="T13" fmla="*/ 2147483647 h 1944"/>
              <a:gd name="T14" fmla="*/ 2147483647 w 3408"/>
              <a:gd name="T15" fmla="*/ 2147483647 h 1944"/>
              <a:gd name="T16" fmla="*/ 2147483647 w 3408"/>
              <a:gd name="T17" fmla="*/ 2147483647 h 1944"/>
              <a:gd name="T18" fmla="*/ 2147483647 w 3408"/>
              <a:gd name="T19" fmla="*/ 2147483647 h 1944"/>
              <a:gd name="T20" fmla="*/ 2147483647 w 3408"/>
              <a:gd name="T21" fmla="*/ 2147483647 h 19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08" h="1944">
                <a:moveTo>
                  <a:pt x="0" y="1152"/>
                </a:moveTo>
                <a:cubicBezTo>
                  <a:pt x="208" y="1176"/>
                  <a:pt x="416" y="1200"/>
                  <a:pt x="528" y="1152"/>
                </a:cubicBezTo>
                <a:cubicBezTo>
                  <a:pt x="640" y="1104"/>
                  <a:pt x="600" y="856"/>
                  <a:pt x="672" y="864"/>
                </a:cubicBezTo>
                <a:cubicBezTo>
                  <a:pt x="744" y="872"/>
                  <a:pt x="880" y="1328"/>
                  <a:pt x="960" y="1200"/>
                </a:cubicBezTo>
                <a:cubicBezTo>
                  <a:pt x="1040" y="1072"/>
                  <a:pt x="1048" y="0"/>
                  <a:pt x="1152" y="96"/>
                </a:cubicBezTo>
                <a:cubicBezTo>
                  <a:pt x="1256" y="192"/>
                  <a:pt x="1496" y="1608"/>
                  <a:pt x="1584" y="1776"/>
                </a:cubicBezTo>
                <a:cubicBezTo>
                  <a:pt x="1672" y="1944"/>
                  <a:pt x="1624" y="1296"/>
                  <a:pt x="1680" y="1104"/>
                </a:cubicBezTo>
                <a:cubicBezTo>
                  <a:pt x="1736" y="912"/>
                  <a:pt x="1792" y="688"/>
                  <a:pt x="1920" y="624"/>
                </a:cubicBezTo>
                <a:cubicBezTo>
                  <a:pt x="2048" y="560"/>
                  <a:pt x="2336" y="616"/>
                  <a:pt x="2448" y="720"/>
                </a:cubicBezTo>
                <a:cubicBezTo>
                  <a:pt x="2560" y="824"/>
                  <a:pt x="2432" y="1192"/>
                  <a:pt x="2592" y="1248"/>
                </a:cubicBezTo>
                <a:cubicBezTo>
                  <a:pt x="2752" y="1304"/>
                  <a:pt x="3080" y="1180"/>
                  <a:pt x="3408" y="1056"/>
                </a:cubicBezTo>
              </a:path>
            </a:pathLst>
          </a:custGeom>
          <a:noFill/>
          <a:ln w="38100"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2000" fill="hold"/>
                                        <p:tgtEl>
                                          <p:spTgt spid="16405"/>
                                        </p:tgtEl>
                                      </p:cBhvr>
                                      <p:by x="120000" y="120000"/>
                                    </p:animScale>
                                  </p:childTnLst>
                                </p:cTn>
                              </p:par>
                              <p:par>
                                <p:cTn id="7" presetID="6" presetClass="emph" presetSubtype="0" fill="hold" nodeType="withEffect">
                                  <p:stCondLst>
                                    <p:cond delay="0"/>
                                  </p:stCondLst>
                                  <p:childTnLst>
                                    <p:animScale>
                                      <p:cBhvr>
                                        <p:cTn id="8" dur="2000" fill="hold"/>
                                        <p:tgtEl>
                                          <p:spTgt spid="1641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defRPr/>
            </a:pPr>
            <a:r>
              <a:rPr lang="en-US" smtClean="0"/>
              <a:t>Watch the following videos </a:t>
            </a:r>
          </a:p>
        </p:txBody>
      </p:sp>
      <p:sp>
        <p:nvSpPr>
          <p:cNvPr id="15363" name="Content Placeholder 2"/>
          <p:cNvSpPr>
            <a:spLocks noGrp="1"/>
          </p:cNvSpPr>
          <p:nvPr>
            <p:ph idx="1"/>
          </p:nvPr>
        </p:nvSpPr>
        <p:spPr/>
        <p:txBody>
          <a:bodyPr/>
          <a:lstStyle/>
          <a:p>
            <a:pPr>
              <a:defRPr/>
            </a:pPr>
            <a:r>
              <a:rPr lang="en-US" smtClean="0">
                <a:hlinkClick r:id="rId2"/>
              </a:rPr>
              <a:t>http://www.medicine.mcgill.ca/physio/vlab/cardio/ECGbasics.htm</a:t>
            </a:r>
            <a:endParaRPr lang="en-US" smtClean="0"/>
          </a:p>
          <a:p>
            <a:pPr>
              <a:defRPr/>
            </a:pPr>
            <a:endParaRPr lang="en-US" smtClean="0"/>
          </a:p>
          <a:p>
            <a:pPr>
              <a:defRPr/>
            </a:pPr>
            <a:r>
              <a:rPr lang="en-US" smtClean="0"/>
              <a:t>http://www.youtube.com/watch?v=zp198Wk54oM</a:t>
            </a:r>
          </a:p>
        </p:txBody>
      </p:sp>
      <p:sp>
        <p:nvSpPr>
          <p:cNvPr id="22532"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p:txBody>
          <a:bodyPr/>
          <a:lstStyle/>
          <a:p>
            <a:pPr eaLnBrk="1" hangingPunct="1">
              <a:defRPr/>
            </a:pPr>
            <a:r>
              <a:rPr lang="en-US" smtClean="0">
                <a:solidFill>
                  <a:schemeClr val="tx1"/>
                </a:solidFill>
              </a:rPr>
              <a:t>Cardioversion Procedure </a:t>
            </a:r>
          </a:p>
        </p:txBody>
      </p:sp>
      <p:sp>
        <p:nvSpPr>
          <p:cNvPr id="143363" name="Rectangle 3"/>
          <p:cNvSpPr>
            <a:spLocks noGrp="1" noChangeArrowheads="1"/>
          </p:cNvSpPr>
          <p:nvPr>
            <p:ph type="body" idx="4294967295"/>
          </p:nvPr>
        </p:nvSpPr>
        <p:spPr>
          <a:xfrm>
            <a:off x="228600" y="1524000"/>
            <a:ext cx="8285163" cy="4953000"/>
          </a:xfrm>
        </p:spPr>
        <p:txBody>
          <a:bodyPr/>
          <a:lstStyle/>
          <a:p>
            <a:pPr marL="609600" indent="-609600" eaLnBrk="1" hangingPunct="1">
              <a:lnSpc>
                <a:spcPct val="80000"/>
              </a:lnSpc>
              <a:buFont typeface="Wingdings" pitchFamily="2" charset="2"/>
              <a:buAutoNum type="arabicPeriod"/>
              <a:defRPr/>
            </a:pPr>
            <a:r>
              <a:rPr lang="en-US" sz="2400" dirty="0" smtClean="0"/>
              <a:t>Explain the procedure</a:t>
            </a:r>
          </a:p>
          <a:p>
            <a:pPr marL="609600" indent="-609600" eaLnBrk="1" hangingPunct="1">
              <a:lnSpc>
                <a:spcPct val="80000"/>
              </a:lnSpc>
              <a:buFont typeface="Wingdings" pitchFamily="2" charset="2"/>
              <a:buAutoNum type="arabicPeriod"/>
              <a:defRPr/>
            </a:pPr>
            <a:r>
              <a:rPr lang="en-US" sz="2400" dirty="0" smtClean="0"/>
              <a:t>NPO before 6-8 hours</a:t>
            </a:r>
          </a:p>
          <a:p>
            <a:pPr marL="609600" indent="-609600" eaLnBrk="1" hangingPunct="1">
              <a:lnSpc>
                <a:spcPct val="80000"/>
              </a:lnSpc>
              <a:buFont typeface="Wingdings" pitchFamily="2" charset="2"/>
              <a:buAutoNum type="arabicPeriod"/>
              <a:defRPr/>
            </a:pPr>
            <a:r>
              <a:rPr lang="en-US" sz="2400" dirty="0" smtClean="0"/>
              <a:t>Digoxin levels - Normal</a:t>
            </a:r>
          </a:p>
          <a:p>
            <a:pPr marL="609600" indent="-609600" eaLnBrk="1" hangingPunct="1">
              <a:lnSpc>
                <a:spcPct val="80000"/>
              </a:lnSpc>
              <a:buFont typeface="Wingdings" pitchFamily="2" charset="2"/>
              <a:buAutoNum type="arabicPeriod"/>
              <a:defRPr/>
            </a:pPr>
            <a:r>
              <a:rPr lang="en-US" sz="2400" dirty="0" smtClean="0"/>
              <a:t>Record 12 leads ECG , monitor O2, manage airway and ventilate as indicated. Obtain VS and ready resuscitation equipment .</a:t>
            </a:r>
          </a:p>
          <a:p>
            <a:pPr marL="609600" indent="-609600" eaLnBrk="1" hangingPunct="1">
              <a:lnSpc>
                <a:spcPct val="80000"/>
              </a:lnSpc>
              <a:buFont typeface="Wingdings" pitchFamily="2" charset="2"/>
              <a:buAutoNum type="arabicPeriod"/>
              <a:defRPr/>
            </a:pPr>
            <a:r>
              <a:rPr lang="en-US" sz="2400" dirty="0" smtClean="0"/>
              <a:t>Initiate continuous cardiac monitoring and pulse </a:t>
            </a:r>
            <a:r>
              <a:rPr lang="en-US" sz="2400" dirty="0" err="1" smtClean="0"/>
              <a:t>Oximetry</a:t>
            </a:r>
            <a:endParaRPr lang="en-US" sz="2400" dirty="0" smtClean="0"/>
          </a:p>
          <a:p>
            <a:pPr marL="609600" indent="-609600" eaLnBrk="1" hangingPunct="1">
              <a:lnSpc>
                <a:spcPct val="80000"/>
              </a:lnSpc>
              <a:buFont typeface="Wingdings" pitchFamily="2" charset="2"/>
              <a:buAutoNum type="arabicPeriod"/>
              <a:defRPr/>
            </a:pPr>
            <a:r>
              <a:rPr lang="en-US" sz="2400" dirty="0" smtClean="0"/>
              <a:t>Initiate IV access and initiate fluid therapy as indicated </a:t>
            </a:r>
          </a:p>
          <a:p>
            <a:pPr marL="609600" indent="-609600" eaLnBrk="1" hangingPunct="1">
              <a:lnSpc>
                <a:spcPct val="80000"/>
              </a:lnSpc>
              <a:buFont typeface="Wingdings" pitchFamily="2" charset="2"/>
              <a:buAutoNum type="arabicPeriod"/>
              <a:defRPr/>
            </a:pPr>
            <a:r>
              <a:rPr lang="en-US" sz="2400" dirty="0" smtClean="0"/>
              <a:t>Turn on the defibrillator and monitor and attach the monitoring electrode to the patient chest. </a:t>
            </a:r>
          </a:p>
          <a:p>
            <a:pPr marL="609600" indent="-609600" eaLnBrk="1" hangingPunct="1">
              <a:lnSpc>
                <a:spcPct val="80000"/>
              </a:lnSpc>
              <a:buFont typeface="Wingdings" pitchFamily="2" charset="2"/>
              <a:buAutoNum type="arabicPeriod"/>
              <a:defRPr/>
            </a:pPr>
            <a:r>
              <a:rPr lang="en-US" sz="2400" dirty="0" smtClean="0"/>
              <a:t>Select a monitoring lead with a tall R wave</a:t>
            </a:r>
          </a:p>
          <a:p>
            <a:pPr marL="609600" indent="-609600" eaLnBrk="1" hangingPunct="1">
              <a:lnSpc>
                <a:spcPct val="80000"/>
              </a:lnSpc>
              <a:buFont typeface="Wingdings" pitchFamily="2" charset="2"/>
              <a:buAutoNum type="arabicPeriod"/>
              <a:defRPr/>
            </a:pPr>
            <a:r>
              <a:rPr lang="en-US" sz="2400" dirty="0" smtClean="0"/>
              <a:t>Turn on the synchronized mode button</a:t>
            </a:r>
          </a:p>
          <a:p>
            <a:pPr marL="609600" indent="-609600" eaLnBrk="1" hangingPunct="1">
              <a:buFont typeface="Wingdings" pitchFamily="2" charset="2"/>
              <a:buNone/>
              <a:defRPr/>
            </a:pPr>
            <a:endParaRPr lang="en-US" dirty="0" smtClean="0"/>
          </a:p>
        </p:txBody>
      </p:sp>
      <p:sp>
        <p:nvSpPr>
          <p:cNvPr id="206852"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457200" y="16764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10. Sedate the patient and maintain an adequate airway</a:t>
            </a:r>
          </a:p>
          <a:p>
            <a:r>
              <a:rPr lang="en-US" sz="2000"/>
              <a:t>11. Remove paddles (Place pads on client’s chest below right clavicle right to the sternum and in the midaxillary line on the left..)</a:t>
            </a:r>
          </a:p>
          <a:p>
            <a:r>
              <a:rPr lang="en-US" sz="2000"/>
              <a:t>12. charge paddles to the prescribed energy</a:t>
            </a:r>
          </a:p>
          <a:p>
            <a:r>
              <a:rPr lang="en-US" sz="2000"/>
              <a:t>13. apply pads firmly to the chest (25 pounds of firm pressure on the paddles)</a:t>
            </a:r>
          </a:p>
          <a:p>
            <a:r>
              <a:rPr lang="en-US" sz="2000"/>
              <a:t>14. Call out “clear”</a:t>
            </a:r>
          </a:p>
          <a:p>
            <a:r>
              <a:rPr lang="en-US" sz="2000"/>
              <a:t>15. Assess the patient’s rhythm, airway, and VS</a:t>
            </a:r>
          </a:p>
          <a:p>
            <a:r>
              <a:rPr lang="en-US" sz="2000"/>
              <a:t>16. Subsequent shocks may need to be delivered</a:t>
            </a:r>
          </a:p>
          <a:p>
            <a:r>
              <a:rPr lang="en-US" sz="2000"/>
              <a:t>17. If patient’s rhythm deteriorate to VF, turn off the synchronizer and immediately defibrillate the patient, starting </a:t>
            </a:r>
          </a:p>
          <a:p>
            <a:r>
              <a:rPr lang="en-US" sz="2000"/>
              <a:t>with 200J and increasing to 360 J as needed</a:t>
            </a:r>
          </a:p>
          <a:p>
            <a:endParaRPr lang="en-US" sz="2000"/>
          </a:p>
        </p:txBody>
      </p:sp>
      <p:sp>
        <p:nvSpPr>
          <p:cNvPr id="4" name="Rectangle 3"/>
          <p:cNvSpPr/>
          <p:nvPr/>
        </p:nvSpPr>
        <p:spPr>
          <a:xfrm>
            <a:off x="457200" y="533400"/>
            <a:ext cx="5770563" cy="769938"/>
          </a:xfrm>
          <a:prstGeom prst="rect">
            <a:avLst/>
          </a:prstGeom>
        </p:spPr>
        <p:txBody>
          <a:bodyPr wrap="none">
            <a:spAutoFit/>
          </a:bodyPr>
          <a:lstStyle/>
          <a:p>
            <a:pPr>
              <a:defRPr/>
            </a:pPr>
            <a:r>
              <a:rPr lang="en-US" sz="4400" dirty="0" err="1">
                <a:latin typeface="+mj-lt"/>
              </a:rPr>
              <a:t>Cardioversion</a:t>
            </a:r>
            <a:r>
              <a:rPr lang="en-US" sz="4400" dirty="0">
                <a:latin typeface="+mj-lt"/>
              </a:rPr>
              <a:t> Procedure </a:t>
            </a:r>
          </a:p>
        </p:txBody>
      </p:sp>
      <p:sp>
        <p:nvSpPr>
          <p:cNvPr id="207876"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5770563" cy="769938"/>
          </a:xfrm>
          <a:prstGeom prst="rect">
            <a:avLst/>
          </a:prstGeom>
        </p:spPr>
        <p:txBody>
          <a:bodyPr wrap="none">
            <a:spAutoFit/>
          </a:bodyPr>
          <a:lstStyle/>
          <a:p>
            <a:pPr>
              <a:defRPr/>
            </a:pPr>
            <a:r>
              <a:rPr lang="en-US" sz="4400" dirty="0" err="1">
                <a:latin typeface="+mj-lt"/>
              </a:rPr>
              <a:t>Cardioversion</a:t>
            </a:r>
            <a:r>
              <a:rPr lang="en-US" sz="4400" dirty="0">
                <a:latin typeface="+mj-lt"/>
              </a:rPr>
              <a:t> Procedure </a:t>
            </a:r>
          </a:p>
        </p:txBody>
      </p:sp>
      <p:sp>
        <p:nvSpPr>
          <p:cNvPr id="208899" name="Rectangle 2"/>
          <p:cNvSpPr>
            <a:spLocks noChangeArrowheads="1"/>
          </p:cNvSpPr>
          <p:nvPr/>
        </p:nvSpPr>
        <p:spPr bwMode="auto">
          <a:xfrm>
            <a:off x="381000" y="1600200"/>
            <a:ext cx="78486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Antidysrhythmic agent may need to be initiated to maintain sinus rhythm</a:t>
            </a:r>
          </a:p>
          <a:p>
            <a:pPr marL="0" lvl="2" eaLnBrk="0" hangingPunct="0">
              <a:spcBef>
                <a:spcPct val="30000"/>
              </a:spcBef>
            </a:pPr>
            <a:r>
              <a:rPr lang="en-US" sz="2800"/>
              <a:t>RISKS: thromboembolism, RX with anticoagulants for 3 weeks before cardiversion is attempted</a:t>
            </a:r>
          </a:p>
        </p:txBody>
      </p:sp>
      <p:sp>
        <p:nvSpPr>
          <p:cNvPr id="208900" name="Footer Placeholder 2"/>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p:txBody>
          <a:bodyPr/>
          <a:lstStyle/>
          <a:p>
            <a:pPr eaLnBrk="1" hangingPunct="1">
              <a:defRPr/>
            </a:pPr>
            <a:r>
              <a:rPr lang="en-US" smtClean="0">
                <a:solidFill>
                  <a:schemeClr val="tx1"/>
                </a:solidFill>
              </a:rPr>
              <a:t>Cardioversion </a:t>
            </a:r>
          </a:p>
        </p:txBody>
      </p:sp>
      <p:sp>
        <p:nvSpPr>
          <p:cNvPr id="146435" name="Rectangle 3"/>
          <p:cNvSpPr>
            <a:spLocks noGrp="1" noChangeArrowheads="1"/>
          </p:cNvSpPr>
          <p:nvPr>
            <p:ph type="body" idx="4294967295"/>
          </p:nvPr>
        </p:nvSpPr>
        <p:spPr>
          <a:xfrm>
            <a:off x="1524000" y="1828800"/>
            <a:ext cx="8285163" cy="4572000"/>
          </a:xfrm>
        </p:spPr>
        <p:txBody>
          <a:bodyPr/>
          <a:lstStyle/>
          <a:p>
            <a:pPr marL="609600" indent="-609600" eaLnBrk="1" hangingPunct="1">
              <a:buFont typeface="Wingdings" pitchFamily="2" charset="2"/>
              <a:buNone/>
              <a:defRPr/>
            </a:pPr>
            <a:r>
              <a:rPr lang="en-US" smtClean="0"/>
              <a:t>How many Jolus </a:t>
            </a:r>
          </a:p>
          <a:p>
            <a:pPr marL="609600" indent="-609600" eaLnBrk="1" hangingPunct="1">
              <a:defRPr/>
            </a:pPr>
            <a:r>
              <a:rPr lang="en-US" smtClean="0"/>
              <a:t>Atrial flutter usually 50J </a:t>
            </a:r>
          </a:p>
          <a:p>
            <a:pPr marL="609600" indent="-609600" eaLnBrk="1" hangingPunct="1">
              <a:defRPr/>
            </a:pPr>
            <a:r>
              <a:rPr lang="en-US" smtClean="0"/>
              <a:t>Atrial fibrillation 200J  </a:t>
            </a:r>
          </a:p>
          <a:p>
            <a:pPr marL="609600" indent="-609600" eaLnBrk="1" hangingPunct="1">
              <a:defRPr/>
            </a:pPr>
            <a:r>
              <a:rPr lang="en-US" smtClean="0"/>
              <a:t>Monomorphic Ventricular Tachycardia with a pulse 200 J (100? to 200 to –</a:t>
            </a:r>
          </a:p>
          <a:p>
            <a:pPr marL="609600" indent="-609600" eaLnBrk="1" hangingPunct="1">
              <a:buFont typeface="Wingdings" pitchFamily="2" charset="2"/>
              <a:buNone/>
              <a:defRPr/>
            </a:pPr>
            <a:r>
              <a:rPr lang="en-US" smtClean="0"/>
              <a:t>     300-360) </a:t>
            </a:r>
          </a:p>
          <a:p>
            <a:pPr marL="609600" indent="-609600" eaLnBrk="1" hangingPunct="1">
              <a:buFont typeface="Wingdings" pitchFamily="2" charset="2"/>
              <a:buNone/>
              <a:defRPr/>
            </a:pPr>
            <a:endParaRPr lang="en-US" smtClean="0"/>
          </a:p>
        </p:txBody>
      </p:sp>
      <p:sp>
        <p:nvSpPr>
          <p:cNvPr id="209924"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p:txBody>
          <a:bodyPr/>
          <a:lstStyle/>
          <a:p>
            <a:pPr eaLnBrk="1" hangingPunct="1">
              <a:defRPr/>
            </a:pPr>
            <a:r>
              <a:rPr lang="en-US" smtClean="0">
                <a:solidFill>
                  <a:schemeClr val="tx1"/>
                </a:solidFill>
              </a:rPr>
              <a:t>Cardioversion </a:t>
            </a:r>
          </a:p>
        </p:txBody>
      </p:sp>
      <p:sp>
        <p:nvSpPr>
          <p:cNvPr id="147459" name="Rectangle 3"/>
          <p:cNvSpPr>
            <a:spLocks noGrp="1" noChangeArrowheads="1"/>
          </p:cNvSpPr>
          <p:nvPr>
            <p:ph type="body" idx="4294967295"/>
          </p:nvPr>
        </p:nvSpPr>
        <p:spPr>
          <a:xfrm>
            <a:off x="228600" y="1524000"/>
            <a:ext cx="8285163" cy="4953000"/>
          </a:xfrm>
        </p:spPr>
        <p:txBody>
          <a:bodyPr/>
          <a:lstStyle/>
          <a:p>
            <a:pPr marL="609600" indent="-609600" eaLnBrk="1" hangingPunct="1">
              <a:buFont typeface="Wingdings" pitchFamily="2" charset="2"/>
              <a:buNone/>
              <a:defRPr/>
            </a:pPr>
            <a:endParaRPr lang="en-US" smtClean="0"/>
          </a:p>
          <a:p>
            <a:pPr marL="609600" indent="-609600" eaLnBrk="1" hangingPunct="1">
              <a:buFont typeface="Wingdings" pitchFamily="2" charset="2"/>
              <a:buNone/>
              <a:defRPr/>
            </a:pPr>
            <a:r>
              <a:rPr lang="en-US" smtClean="0"/>
              <a:t>Can I Sedate the patient</a:t>
            </a:r>
          </a:p>
          <a:p>
            <a:pPr marL="609600" indent="-609600" eaLnBrk="1" hangingPunct="1">
              <a:defRPr/>
            </a:pPr>
            <a:r>
              <a:rPr lang="en-US" smtClean="0"/>
              <a:t>Cardioversion is very painful</a:t>
            </a:r>
          </a:p>
          <a:p>
            <a:pPr marL="609600" indent="-609600" eaLnBrk="1" hangingPunct="1">
              <a:defRPr/>
            </a:pPr>
            <a:r>
              <a:rPr lang="en-US" smtClean="0"/>
              <a:t>Difficult situation</a:t>
            </a:r>
          </a:p>
          <a:p>
            <a:pPr marL="609600" indent="-609600" eaLnBrk="1" hangingPunct="1">
              <a:defRPr/>
            </a:pPr>
            <a:r>
              <a:rPr lang="en-US" smtClean="0"/>
              <a:t>?Midazolam 1 mg IV and/or Fentanyl 50-100 micrograms</a:t>
            </a:r>
          </a:p>
        </p:txBody>
      </p:sp>
      <p:sp>
        <p:nvSpPr>
          <p:cNvPr id="210948"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rrowheads="1"/>
          </p:cNvSpPr>
          <p:nvPr>
            <p:ph type="title"/>
          </p:nvPr>
        </p:nvSpPr>
        <p:spPr/>
        <p:txBody>
          <a:bodyPr/>
          <a:lstStyle/>
          <a:p>
            <a:pPr>
              <a:defRPr/>
            </a:pPr>
            <a:r>
              <a:rPr lang="en-US" dirty="0"/>
              <a:t>Defibrillation</a:t>
            </a:r>
          </a:p>
        </p:txBody>
      </p:sp>
      <p:sp>
        <p:nvSpPr>
          <p:cNvPr id="295939" name="Rectangle 3"/>
          <p:cNvSpPr>
            <a:spLocks noGrp="1" noChangeArrowheads="1"/>
          </p:cNvSpPr>
          <p:nvPr>
            <p:ph type="body" idx="1"/>
          </p:nvPr>
        </p:nvSpPr>
        <p:spPr/>
        <p:txBody>
          <a:bodyPr/>
          <a:lstStyle/>
          <a:p>
            <a:pPr>
              <a:defRPr/>
            </a:pPr>
            <a:r>
              <a:rPr lang="en-US" dirty="0" smtClean="0"/>
              <a:t>emergency treatment that delivers direct current charge without regard to the cardiac cycle. First identify the presence of lethal dysrhythmia (</a:t>
            </a:r>
            <a:r>
              <a:rPr lang="en-US" dirty="0" err="1" smtClean="0"/>
              <a:t>Pulsless</a:t>
            </a:r>
            <a:r>
              <a:rPr lang="en-US" dirty="0" smtClean="0"/>
              <a:t>, VT, VF, or </a:t>
            </a:r>
            <a:r>
              <a:rPr lang="en-US" dirty="0" err="1" smtClean="0"/>
              <a:t>asystol</a:t>
            </a:r>
            <a:r>
              <a:rPr lang="en-US" dirty="0" smtClean="0"/>
              <a:t>).</a:t>
            </a:r>
          </a:p>
          <a:p>
            <a:pPr>
              <a:defRPr/>
            </a:pPr>
            <a:r>
              <a:rPr lang="en-US" dirty="0" smtClean="0"/>
              <a:t>Ideally performed within 15 to 20 seconds of onset of arrhythmia</a:t>
            </a:r>
          </a:p>
          <a:p>
            <a:pPr lvl="1">
              <a:defRPr/>
            </a:pPr>
            <a:r>
              <a:rPr lang="en-US" dirty="0" smtClean="0"/>
              <a:t>Can be External on the chest or internal defibrillation by applying the paddles directly on the heart</a:t>
            </a:r>
          </a:p>
          <a:p>
            <a:pPr>
              <a:defRPr/>
            </a:pPr>
            <a:endParaRPr lang="en-US" dirty="0" smtClean="0"/>
          </a:p>
        </p:txBody>
      </p:sp>
      <p:sp>
        <p:nvSpPr>
          <p:cNvPr id="211972"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rrowheads="1"/>
          </p:cNvSpPr>
          <p:nvPr>
            <p:ph type="title"/>
          </p:nvPr>
        </p:nvSpPr>
        <p:spPr/>
        <p:txBody>
          <a:bodyPr/>
          <a:lstStyle/>
          <a:p>
            <a:pPr>
              <a:defRPr/>
            </a:pPr>
            <a:r>
              <a:rPr lang="en-US" dirty="0"/>
              <a:t>Defibrillation</a:t>
            </a:r>
          </a:p>
        </p:txBody>
      </p:sp>
      <p:sp>
        <p:nvSpPr>
          <p:cNvPr id="291843" name="Rectangle 3"/>
          <p:cNvSpPr>
            <a:spLocks noGrp="1" noChangeArrowheads="1"/>
          </p:cNvSpPr>
          <p:nvPr>
            <p:ph type="body" idx="1"/>
          </p:nvPr>
        </p:nvSpPr>
        <p:spPr/>
        <p:txBody>
          <a:bodyPr/>
          <a:lstStyle/>
          <a:p>
            <a:pPr>
              <a:lnSpc>
                <a:spcPct val="90000"/>
              </a:lnSpc>
              <a:buFont typeface="Wingdings" pitchFamily="2" charset="2"/>
              <a:buNone/>
              <a:defRPr/>
            </a:pPr>
            <a:r>
              <a:rPr lang="en-US" b="1" i="1" u="sng" dirty="0"/>
              <a:t>b. Defibrillation</a:t>
            </a:r>
          </a:p>
          <a:p>
            <a:pPr lvl="1">
              <a:lnSpc>
                <a:spcPct val="90000"/>
              </a:lnSpc>
              <a:defRPr/>
            </a:pPr>
            <a:r>
              <a:rPr lang="en-US" dirty="0"/>
              <a:t>Electrical current (shock) of pre-set voltage to the </a:t>
            </a:r>
            <a:r>
              <a:rPr lang="en-US" dirty="0" smtClean="0"/>
              <a:t>heart</a:t>
            </a:r>
          </a:p>
          <a:p>
            <a:pPr lvl="1">
              <a:lnSpc>
                <a:spcPct val="90000"/>
              </a:lnSpc>
              <a:defRPr/>
            </a:pPr>
            <a:r>
              <a:rPr lang="en-US" dirty="0" smtClean="0"/>
              <a:t>Causes the myocardium to completely repolarize (that will produce transient </a:t>
            </a:r>
            <a:r>
              <a:rPr lang="en-US" dirty="0" err="1" smtClean="0"/>
              <a:t>asystole</a:t>
            </a:r>
            <a:r>
              <a:rPr lang="en-US" dirty="0" smtClean="0"/>
              <a:t>!!!)</a:t>
            </a:r>
          </a:p>
          <a:p>
            <a:pPr lvl="1">
              <a:lnSpc>
                <a:spcPct val="90000"/>
              </a:lnSpc>
              <a:defRPr/>
            </a:pPr>
            <a:r>
              <a:rPr lang="en-US" dirty="0" smtClean="0"/>
              <a:t>Allows the heart’s intrinsic pacemaker gain control</a:t>
            </a:r>
          </a:p>
          <a:p>
            <a:pPr lvl="1">
              <a:lnSpc>
                <a:spcPct val="90000"/>
              </a:lnSpc>
              <a:defRPr/>
            </a:pPr>
            <a:r>
              <a:rPr lang="en-US" dirty="0" smtClean="0"/>
              <a:t>ONLY used for Ventricular Fibrillation and for </a:t>
            </a:r>
            <a:r>
              <a:rPr lang="en-US" dirty="0" smtClean="0">
                <a:solidFill>
                  <a:srgbClr val="FF0000"/>
                </a:solidFill>
              </a:rPr>
              <a:t>PULSELESS AND UNCONSCIOUS PATIENT’S</a:t>
            </a:r>
          </a:p>
          <a:p>
            <a:pPr lvl="1">
              <a:lnSpc>
                <a:spcPct val="90000"/>
              </a:lnSpc>
              <a:defRPr/>
            </a:pPr>
            <a:r>
              <a:rPr lang="en-US" dirty="0" smtClean="0"/>
              <a:t>Follow ACLS protocol and only specially trained personnel may perform the procedure</a:t>
            </a:r>
            <a:endParaRPr lang="en-US" dirty="0"/>
          </a:p>
        </p:txBody>
      </p:sp>
      <p:sp>
        <p:nvSpPr>
          <p:cNvPr id="212996"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rrowheads="1"/>
          </p:cNvSpPr>
          <p:nvPr>
            <p:ph type="title"/>
          </p:nvPr>
        </p:nvSpPr>
        <p:spPr>
          <a:xfrm>
            <a:off x="685800" y="144463"/>
            <a:ext cx="7772400" cy="1431925"/>
          </a:xfrm>
        </p:spPr>
        <p:txBody>
          <a:bodyPr/>
          <a:lstStyle/>
          <a:p>
            <a:pPr>
              <a:defRPr/>
            </a:pPr>
            <a:r>
              <a:rPr lang="en-US"/>
              <a:t/>
            </a:r>
            <a:br>
              <a:rPr lang="en-US"/>
            </a:br>
            <a:r>
              <a:rPr lang="en-US"/>
              <a:t>Defibrillation</a:t>
            </a:r>
          </a:p>
        </p:txBody>
      </p:sp>
      <p:sp>
        <p:nvSpPr>
          <p:cNvPr id="247811" name="Rectangle 3"/>
          <p:cNvSpPr>
            <a:spLocks noGrp="1" noChangeArrowheads="1"/>
          </p:cNvSpPr>
          <p:nvPr>
            <p:ph type="body" idx="1"/>
          </p:nvPr>
        </p:nvSpPr>
        <p:spPr/>
        <p:txBody>
          <a:bodyPr/>
          <a:lstStyle/>
          <a:p>
            <a:pPr>
              <a:defRPr/>
            </a:pPr>
            <a:r>
              <a:rPr lang="en-US"/>
              <a:t>Most effective method of terminating ventricular fibrillation</a:t>
            </a:r>
          </a:p>
          <a:p>
            <a:pPr>
              <a:defRPr/>
            </a:pPr>
            <a:r>
              <a:rPr lang="en-US"/>
              <a:t>Ideally performed within 15 to 20 seconds of onset of arrhythmia</a:t>
            </a:r>
          </a:p>
          <a:p>
            <a:pPr>
              <a:defRPr/>
            </a:pPr>
            <a:r>
              <a:rPr lang="en-US"/>
              <a:t>Passage of direct current electrical shock through heart to depolarize cells</a:t>
            </a:r>
          </a:p>
          <a:p>
            <a:pPr>
              <a:defRPr/>
            </a:pPr>
            <a:r>
              <a:rPr lang="en-US"/>
              <a:t>Intent is to allow SA node to resume role</a:t>
            </a:r>
          </a:p>
        </p:txBody>
      </p:sp>
      <p:sp>
        <p:nvSpPr>
          <p:cNvPr id="214020"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5042" name="Rectangle 2"/>
          <p:cNvSpPr>
            <a:spLocks noChangeArrowheads="1"/>
          </p:cNvSpPr>
          <p:nvPr/>
        </p:nvSpPr>
        <p:spPr bwMode="auto">
          <a:xfrm>
            <a:off x="0" y="0"/>
            <a:ext cx="9144000" cy="68580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sp>
        <p:nvSpPr>
          <p:cNvPr id="238595" name="Rectangle 3"/>
          <p:cNvSpPr>
            <a:spLocks noGrp="1" noRot="1" noChangeArrowheads="1"/>
          </p:cNvSpPr>
          <p:nvPr>
            <p:ph type="title"/>
          </p:nvPr>
        </p:nvSpPr>
        <p:spPr>
          <a:xfrm>
            <a:off x="0" y="381000"/>
            <a:ext cx="9144000" cy="762000"/>
          </a:xfrm>
        </p:spPr>
        <p:txBody>
          <a:bodyPr/>
          <a:lstStyle/>
          <a:p>
            <a:pPr>
              <a:defRPr/>
            </a:pPr>
            <a:r>
              <a:rPr lang="en-US"/>
              <a:t>Defibrillation</a:t>
            </a:r>
          </a:p>
        </p:txBody>
      </p:sp>
      <p:sp>
        <p:nvSpPr>
          <p:cNvPr id="238596" name="Rectangle 4"/>
          <p:cNvSpPr>
            <a:spLocks noGrp="1" noChangeArrowheads="1"/>
          </p:cNvSpPr>
          <p:nvPr>
            <p:ph type="body" idx="4294967295"/>
          </p:nvPr>
        </p:nvSpPr>
        <p:spPr>
          <a:xfrm>
            <a:off x="1295400" y="1981200"/>
            <a:ext cx="7848600" cy="4114800"/>
          </a:xfrm>
        </p:spPr>
        <p:txBody>
          <a:bodyPr/>
          <a:lstStyle/>
          <a:p>
            <a:pPr algn="ctr">
              <a:buFont typeface="Wingdings" pitchFamily="2" charset="2"/>
              <a:buNone/>
              <a:defRPr/>
            </a:pPr>
            <a:endParaRPr lang="en-US" sz="2400"/>
          </a:p>
          <a:p>
            <a:pPr>
              <a:buFont typeface="Wingdings" pitchFamily="2" charset="2"/>
              <a:buNone/>
              <a:defRPr/>
            </a:pPr>
            <a:endParaRPr lang="en-US"/>
          </a:p>
        </p:txBody>
      </p:sp>
      <p:pic>
        <p:nvPicPr>
          <p:cNvPr id="215045" name="Picture 5" descr="Fig"/>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301750"/>
            <a:ext cx="5715000" cy="555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46"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rrowheads="1"/>
          </p:cNvSpPr>
          <p:nvPr>
            <p:ph type="title"/>
          </p:nvPr>
        </p:nvSpPr>
        <p:spPr>
          <a:xfrm>
            <a:off x="457200" y="228600"/>
            <a:ext cx="8153400" cy="1676400"/>
          </a:xfrm>
        </p:spPr>
        <p:txBody>
          <a:bodyPr/>
          <a:lstStyle/>
          <a:p>
            <a:pPr>
              <a:defRPr/>
            </a:pPr>
            <a:r>
              <a:rPr lang="en-US" sz="4000" dirty="0"/>
              <a:t>Implantable </a:t>
            </a:r>
            <a:r>
              <a:rPr lang="en-US" sz="4000" dirty="0" err="1"/>
              <a:t>Cardioverter</a:t>
            </a:r>
            <a:r>
              <a:rPr lang="en-US" sz="4000" dirty="0"/>
              <a:t>-Defibrillator (ICD)</a:t>
            </a:r>
          </a:p>
        </p:txBody>
      </p:sp>
      <p:sp>
        <p:nvSpPr>
          <p:cNvPr id="249859" name="Rectangle 3"/>
          <p:cNvSpPr>
            <a:spLocks noGrp="1" noChangeArrowheads="1"/>
          </p:cNvSpPr>
          <p:nvPr>
            <p:ph type="body" idx="1"/>
          </p:nvPr>
        </p:nvSpPr>
        <p:spPr>
          <a:xfrm>
            <a:off x="762000" y="1905000"/>
            <a:ext cx="7848600" cy="3429000"/>
          </a:xfrm>
        </p:spPr>
        <p:txBody>
          <a:bodyPr/>
          <a:lstStyle/>
          <a:p>
            <a:pPr>
              <a:lnSpc>
                <a:spcPct val="90000"/>
              </a:lnSpc>
              <a:defRPr/>
            </a:pPr>
            <a:r>
              <a:rPr lang="en-US" sz="2800"/>
              <a:t>Treatment for life-threatening ventricular arrhythmias</a:t>
            </a:r>
          </a:p>
          <a:p>
            <a:pPr>
              <a:lnSpc>
                <a:spcPct val="90000"/>
              </a:lnSpc>
              <a:defRPr/>
            </a:pPr>
            <a:r>
              <a:rPr lang="en-US" sz="2800"/>
              <a:t>Lead system placed via subclavian vein to endocardium</a:t>
            </a:r>
          </a:p>
          <a:p>
            <a:pPr>
              <a:lnSpc>
                <a:spcPct val="90000"/>
              </a:lnSpc>
              <a:defRPr/>
            </a:pPr>
            <a:r>
              <a:rPr lang="en-US" sz="2800"/>
              <a:t>Pulse generator is implanted over pectoral muscle</a:t>
            </a:r>
          </a:p>
          <a:p>
            <a:pPr>
              <a:lnSpc>
                <a:spcPct val="90000"/>
              </a:lnSpc>
              <a:defRPr/>
            </a:pPr>
            <a:r>
              <a:rPr lang="en-US" sz="2800"/>
              <a:t>After sensing system defects in lethal arrhythmia, delivers shock to the patient’s heart muscle</a:t>
            </a:r>
          </a:p>
          <a:p>
            <a:pPr>
              <a:lnSpc>
                <a:spcPct val="90000"/>
              </a:lnSpc>
              <a:defRPr/>
            </a:pPr>
            <a:r>
              <a:rPr lang="en-US" sz="2800"/>
              <a:t>Initiate overdrive pacing of supraventricular and ventricular tachycardias</a:t>
            </a:r>
          </a:p>
          <a:p>
            <a:pPr>
              <a:lnSpc>
                <a:spcPct val="90000"/>
              </a:lnSpc>
              <a:defRPr/>
            </a:pPr>
            <a:r>
              <a:rPr lang="en-US" sz="2800"/>
              <a:t>Provide backup pacing for bradyarrhythmias after defibrillation</a:t>
            </a:r>
          </a:p>
        </p:txBody>
      </p:sp>
      <p:sp>
        <p:nvSpPr>
          <p:cNvPr id="216068"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381000"/>
            <a:ext cx="4648200" cy="6477000"/>
          </a:xfrm>
        </p:spPr>
      </p:pic>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066800"/>
            <a:ext cx="3886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7090" name="Rectangle 2"/>
          <p:cNvSpPr>
            <a:spLocks noChangeArrowheads="1"/>
          </p:cNvSpPr>
          <p:nvPr/>
        </p:nvSpPr>
        <p:spPr bwMode="auto">
          <a:xfrm>
            <a:off x="0" y="0"/>
            <a:ext cx="9144000" cy="68580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sp>
        <p:nvSpPr>
          <p:cNvPr id="250883" name="Rectangle 3"/>
          <p:cNvSpPr>
            <a:spLocks noGrp="1" noRot="1" noChangeArrowheads="1"/>
          </p:cNvSpPr>
          <p:nvPr>
            <p:ph type="title"/>
          </p:nvPr>
        </p:nvSpPr>
        <p:spPr>
          <a:xfrm>
            <a:off x="1143000" y="144463"/>
            <a:ext cx="7772400" cy="1431925"/>
          </a:xfrm>
        </p:spPr>
        <p:txBody>
          <a:bodyPr/>
          <a:lstStyle/>
          <a:p>
            <a:pPr>
              <a:defRPr/>
            </a:pPr>
            <a:r>
              <a:rPr lang="en-US"/>
              <a:t>Implantable Cardioverter-Defibrillator (ICD)</a:t>
            </a:r>
          </a:p>
        </p:txBody>
      </p:sp>
      <p:pic>
        <p:nvPicPr>
          <p:cNvPr id="217092" name="Picture 4" descr="Fig"/>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l="22400" r="21600" b="57408"/>
          <a:stretch>
            <a:fillRect/>
          </a:stretch>
        </p:blipFill>
        <p:spPr>
          <a:xfrm>
            <a:off x="381000" y="2209800"/>
            <a:ext cx="3548063" cy="3989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7093" name="Picture 5" descr="Fig"/>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t="42442"/>
          <a:stretch>
            <a:fillRect/>
          </a:stretch>
        </p:blipFill>
        <p:spPr>
          <a:xfrm>
            <a:off x="4419600" y="2209800"/>
            <a:ext cx="4724400" cy="4021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7094"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pPr>
              <a:defRPr/>
            </a:pPr>
            <a:r>
              <a:rPr lang="en-US"/>
              <a:t>Medical Management       </a:t>
            </a:r>
            <a:r>
              <a:rPr lang="en-US" sz="1800"/>
              <a:t>Continued</a:t>
            </a:r>
          </a:p>
        </p:txBody>
      </p:sp>
      <p:sp>
        <p:nvSpPr>
          <p:cNvPr id="67587" name="Rectangle 3"/>
          <p:cNvSpPr>
            <a:spLocks noGrp="1" noChangeArrowheads="1"/>
          </p:cNvSpPr>
          <p:nvPr>
            <p:ph type="body" idx="1"/>
          </p:nvPr>
        </p:nvSpPr>
        <p:spPr/>
        <p:txBody>
          <a:bodyPr/>
          <a:lstStyle/>
          <a:p>
            <a:pPr>
              <a:lnSpc>
                <a:spcPct val="90000"/>
              </a:lnSpc>
              <a:defRPr/>
            </a:pPr>
            <a:r>
              <a:rPr lang="en-US" sz="2800"/>
              <a:t>Pacemaker Therapy</a:t>
            </a:r>
          </a:p>
          <a:p>
            <a:pPr lvl="1">
              <a:lnSpc>
                <a:spcPct val="90000"/>
              </a:lnSpc>
              <a:defRPr/>
            </a:pPr>
            <a:r>
              <a:rPr lang="en-US" sz="2400"/>
              <a:t>Indication</a:t>
            </a:r>
          </a:p>
          <a:p>
            <a:pPr lvl="1">
              <a:lnSpc>
                <a:spcPct val="90000"/>
              </a:lnSpc>
              <a:defRPr/>
            </a:pPr>
            <a:r>
              <a:rPr lang="en-US" sz="2400"/>
              <a:t>Temporary pacemaker</a:t>
            </a:r>
          </a:p>
          <a:p>
            <a:pPr lvl="1">
              <a:lnSpc>
                <a:spcPct val="90000"/>
              </a:lnSpc>
              <a:defRPr/>
            </a:pPr>
            <a:r>
              <a:rPr lang="en-US" sz="2400"/>
              <a:t>Permanent pacemaker</a:t>
            </a:r>
          </a:p>
          <a:p>
            <a:pPr lvl="2">
              <a:lnSpc>
                <a:spcPct val="90000"/>
              </a:lnSpc>
              <a:defRPr/>
            </a:pPr>
            <a:r>
              <a:rPr lang="en-US" sz="2000"/>
              <a:t>Epicardial</a:t>
            </a:r>
          </a:p>
          <a:p>
            <a:pPr lvl="2">
              <a:lnSpc>
                <a:spcPct val="90000"/>
              </a:lnSpc>
              <a:defRPr/>
            </a:pPr>
            <a:r>
              <a:rPr lang="en-US" sz="2000"/>
              <a:t>Endocardial</a:t>
            </a:r>
          </a:p>
          <a:p>
            <a:pPr lvl="1">
              <a:lnSpc>
                <a:spcPct val="90000"/>
              </a:lnSpc>
              <a:defRPr/>
            </a:pPr>
            <a:r>
              <a:rPr lang="en-US" sz="2400"/>
              <a:t>Sensing</a:t>
            </a:r>
          </a:p>
          <a:p>
            <a:pPr lvl="1">
              <a:lnSpc>
                <a:spcPct val="90000"/>
              </a:lnSpc>
              <a:defRPr/>
            </a:pPr>
            <a:r>
              <a:rPr lang="en-US" sz="2400"/>
              <a:t>Pacing </a:t>
            </a:r>
          </a:p>
          <a:p>
            <a:pPr lvl="2">
              <a:lnSpc>
                <a:spcPct val="90000"/>
              </a:lnSpc>
              <a:defRPr/>
            </a:pPr>
            <a:r>
              <a:rPr lang="en-US" sz="2000"/>
              <a:t>Atrial pacing</a:t>
            </a:r>
          </a:p>
          <a:p>
            <a:pPr lvl="2">
              <a:lnSpc>
                <a:spcPct val="90000"/>
              </a:lnSpc>
              <a:defRPr/>
            </a:pPr>
            <a:r>
              <a:rPr lang="en-US" sz="2000"/>
              <a:t>Ventricular pacing</a:t>
            </a:r>
          </a:p>
          <a:p>
            <a:pPr lvl="2">
              <a:lnSpc>
                <a:spcPct val="90000"/>
              </a:lnSpc>
              <a:defRPr/>
            </a:pPr>
            <a:r>
              <a:rPr lang="en-US" sz="2000"/>
              <a:t>Atroventricular pacing</a:t>
            </a:r>
          </a:p>
        </p:txBody>
      </p:sp>
      <p:sp>
        <p:nvSpPr>
          <p:cNvPr id="218116"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rrowheads="1"/>
          </p:cNvSpPr>
          <p:nvPr>
            <p:ph type="title"/>
          </p:nvPr>
        </p:nvSpPr>
        <p:spPr/>
        <p:txBody>
          <a:bodyPr/>
          <a:lstStyle/>
          <a:p>
            <a:pPr>
              <a:defRPr/>
            </a:pPr>
            <a:r>
              <a:rPr lang="en-US"/>
              <a:t>Pacemaker</a:t>
            </a:r>
          </a:p>
        </p:txBody>
      </p:sp>
      <p:sp>
        <p:nvSpPr>
          <p:cNvPr id="296963" name="Rectangle 3"/>
          <p:cNvSpPr>
            <a:spLocks noGrp="1" noChangeArrowheads="1"/>
          </p:cNvSpPr>
          <p:nvPr>
            <p:ph type="body" idx="1"/>
          </p:nvPr>
        </p:nvSpPr>
        <p:spPr/>
        <p:txBody>
          <a:bodyPr/>
          <a:lstStyle/>
          <a:p>
            <a:pPr>
              <a:defRPr/>
            </a:pPr>
            <a:r>
              <a:rPr lang="en-US" sz="3600" b="1" i="1"/>
              <a:t>Pacemaker:</a:t>
            </a:r>
            <a:r>
              <a:rPr lang="en-US" sz="2800"/>
              <a:t> a </a:t>
            </a:r>
            <a:r>
              <a:rPr lang="en-US" sz="2800" b="1"/>
              <a:t>pulse generator used to provide electrical impulse to the heart when the heart fails to generate or conduct its own impulse.</a:t>
            </a:r>
          </a:p>
          <a:p>
            <a:pPr>
              <a:defRPr/>
            </a:pPr>
            <a:r>
              <a:rPr lang="en-US" sz="2800" b="1"/>
              <a:t>	-pacemaker is connected to an electrode/s pases intraveniously to the heart or sutured to the epicardium</a:t>
            </a:r>
          </a:p>
          <a:p>
            <a:pPr>
              <a:defRPr/>
            </a:pPr>
            <a:r>
              <a:rPr lang="en-US" sz="2800" b="1"/>
              <a:t>	-the electrode/s sense the electrical activity of the heart and provide a stimuli when necessary (PACING)</a:t>
            </a:r>
          </a:p>
          <a:p>
            <a:pPr>
              <a:defRPr/>
            </a:pPr>
            <a:endParaRPr lang="en-US" sz="2800" b="1"/>
          </a:p>
        </p:txBody>
      </p:sp>
      <p:sp>
        <p:nvSpPr>
          <p:cNvPr id="219140"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p:txBody>
          <a:bodyPr/>
          <a:lstStyle/>
          <a:p>
            <a:pPr eaLnBrk="1" hangingPunct="1">
              <a:defRPr/>
            </a:pPr>
            <a:r>
              <a:rPr lang="en-US" smtClean="0">
                <a:solidFill>
                  <a:schemeClr val="tx1"/>
                </a:solidFill>
              </a:rPr>
              <a:t>Pace Maker </a:t>
            </a:r>
          </a:p>
        </p:txBody>
      </p:sp>
      <p:pic>
        <p:nvPicPr>
          <p:cNvPr id="220163" name="Picture 3" descr="npo000075"/>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3733800" y="1828800"/>
            <a:ext cx="5205413" cy="4114800"/>
          </a:xfrm>
        </p:spPr>
      </p:pic>
      <p:pic>
        <p:nvPicPr>
          <p:cNvPr id="220164" name="Picture 2" descr="npo0000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2117725"/>
            <a:ext cx="3319463"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20165"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rrowheads="1"/>
          </p:cNvSpPr>
          <p:nvPr>
            <p:ph type="title"/>
          </p:nvPr>
        </p:nvSpPr>
        <p:spPr/>
        <p:txBody>
          <a:bodyPr/>
          <a:lstStyle/>
          <a:p>
            <a:pPr>
              <a:defRPr/>
            </a:pPr>
            <a:r>
              <a:rPr lang="en-US"/>
              <a:t>Indications</a:t>
            </a:r>
          </a:p>
        </p:txBody>
      </p:sp>
      <p:sp>
        <p:nvSpPr>
          <p:cNvPr id="297987" name="Rectangle 3"/>
          <p:cNvSpPr>
            <a:spLocks noGrp="1" noChangeArrowheads="1"/>
          </p:cNvSpPr>
          <p:nvPr>
            <p:ph type="body" idx="1"/>
          </p:nvPr>
        </p:nvSpPr>
        <p:spPr/>
        <p:txBody>
          <a:bodyPr/>
          <a:lstStyle/>
          <a:p>
            <a:pPr>
              <a:defRPr/>
            </a:pPr>
            <a:r>
              <a:rPr lang="en-US" sz="4000" b="1"/>
              <a:t>Treatment of bradydysrhythmias.</a:t>
            </a:r>
          </a:p>
          <a:p>
            <a:pPr>
              <a:defRPr/>
            </a:pPr>
            <a:r>
              <a:rPr lang="en-US" sz="4000" b="1"/>
              <a:t>Tachydysrhythmias.</a:t>
            </a:r>
          </a:p>
          <a:p>
            <a:pPr>
              <a:defRPr/>
            </a:pPr>
            <a:r>
              <a:rPr lang="en-US" sz="4000" b="1"/>
              <a:t>Temporary conduction problems after surgery, </a:t>
            </a:r>
          </a:p>
          <a:p>
            <a:pPr>
              <a:defRPr/>
            </a:pPr>
            <a:r>
              <a:rPr lang="en-US" sz="4000" b="1"/>
              <a:t> Long term treatment for AV-Block</a:t>
            </a:r>
          </a:p>
          <a:p>
            <a:pPr>
              <a:defRPr/>
            </a:pPr>
            <a:endParaRPr lang="en-US" sz="4000" b="1"/>
          </a:p>
        </p:txBody>
      </p:sp>
      <p:sp>
        <p:nvSpPr>
          <p:cNvPr id="221188"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rrowheads="1"/>
          </p:cNvSpPr>
          <p:nvPr>
            <p:ph type="title"/>
          </p:nvPr>
        </p:nvSpPr>
        <p:spPr/>
        <p:txBody>
          <a:bodyPr/>
          <a:lstStyle/>
          <a:p>
            <a:pPr>
              <a:defRPr/>
            </a:pPr>
            <a:r>
              <a:rPr lang="en-US"/>
              <a:t>Types</a:t>
            </a:r>
          </a:p>
        </p:txBody>
      </p:sp>
      <p:sp>
        <p:nvSpPr>
          <p:cNvPr id="299011" name="Rectangle 3"/>
          <p:cNvSpPr>
            <a:spLocks noGrp="1" noChangeArrowheads="1"/>
          </p:cNvSpPr>
          <p:nvPr>
            <p:ph type="body" idx="1"/>
          </p:nvPr>
        </p:nvSpPr>
        <p:spPr/>
        <p:txBody>
          <a:bodyPr/>
          <a:lstStyle/>
          <a:p>
            <a:pPr>
              <a:defRPr/>
            </a:pPr>
            <a:r>
              <a:rPr lang="en-US" b="1" i="1"/>
              <a:t>Temporary pacemakers</a:t>
            </a:r>
            <a:r>
              <a:rPr lang="en-US"/>
              <a:t> :accomplished by attaching an external pacemaker box to an electrode threaded intravenously into right ventricle or placing pads on chest wall for emergency pacing.</a:t>
            </a:r>
          </a:p>
          <a:p>
            <a:pPr>
              <a:defRPr/>
            </a:pPr>
            <a:r>
              <a:rPr lang="en-US" b="1" i="1"/>
              <a:t>Permanent Pacemaker</a:t>
            </a:r>
            <a:r>
              <a:rPr lang="en-US"/>
              <a:t>: electrods may be attached directly onto heart (epicardial) or passed transvenously into the heart (endocardial)</a:t>
            </a:r>
          </a:p>
        </p:txBody>
      </p:sp>
      <p:sp>
        <p:nvSpPr>
          <p:cNvPr id="222212"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Rectangle 3"/>
          <p:cNvSpPr>
            <a:spLocks noGrp="1" noChangeArrowheads="1"/>
          </p:cNvSpPr>
          <p:nvPr>
            <p:ph type="body" idx="1"/>
          </p:nvPr>
        </p:nvSpPr>
        <p:spPr>
          <a:xfrm>
            <a:off x="457200" y="381000"/>
            <a:ext cx="8229600" cy="5943600"/>
          </a:xfrm>
        </p:spPr>
        <p:txBody>
          <a:bodyPr/>
          <a:lstStyle/>
          <a:p>
            <a:pPr>
              <a:buFont typeface="Wingdings" pitchFamily="2" charset="2"/>
              <a:buNone/>
              <a:defRPr/>
            </a:pPr>
            <a:r>
              <a:rPr lang="en-US" b="1" u="sng"/>
              <a:t>Pacemaker Electrodes placement:</a:t>
            </a:r>
          </a:p>
          <a:p>
            <a:pPr>
              <a:defRPr/>
            </a:pPr>
            <a:r>
              <a:rPr lang="en-US" b="1" i="1" u="sng"/>
              <a:t>Epicardial pacing</a:t>
            </a:r>
            <a:r>
              <a:rPr lang="en-US"/>
              <a:t> require exposing the heart and placing the pulse generator in a subcutanous pocket in the subclavian space or abdominal wall</a:t>
            </a:r>
          </a:p>
          <a:p>
            <a:pPr>
              <a:buFont typeface="Wingdings" pitchFamily="2" charset="2"/>
              <a:buNone/>
              <a:defRPr/>
            </a:pPr>
            <a:endParaRPr lang="en-US"/>
          </a:p>
          <a:p>
            <a:pPr>
              <a:defRPr/>
            </a:pPr>
            <a:r>
              <a:rPr lang="en-US" b="1" i="1" u="sng"/>
              <a:t>Transvenous (endocardial) pacemaker</a:t>
            </a:r>
            <a:r>
              <a:rPr lang="en-US"/>
              <a:t> requires only local anesthesia and the leads placed in the right heart via cephalic, subclavian, or jugular vein. And the generator placed in a subclavicle space</a:t>
            </a:r>
          </a:p>
          <a:p>
            <a:pPr>
              <a:defRPr/>
            </a:pPr>
            <a:endParaRPr lang="en-US"/>
          </a:p>
        </p:txBody>
      </p:sp>
      <p:sp>
        <p:nvSpPr>
          <p:cNvPr id="223235"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rrowheads="1"/>
          </p:cNvSpPr>
          <p:nvPr>
            <p:ph type="title"/>
          </p:nvPr>
        </p:nvSpPr>
        <p:spPr/>
        <p:txBody>
          <a:bodyPr/>
          <a:lstStyle/>
          <a:p>
            <a:pPr>
              <a:defRPr/>
            </a:pPr>
            <a:r>
              <a:rPr lang="en-US"/>
              <a:t>Pacemaker Terms</a:t>
            </a:r>
          </a:p>
        </p:txBody>
      </p:sp>
      <p:sp>
        <p:nvSpPr>
          <p:cNvPr id="301059" name="Rectangle 3"/>
          <p:cNvSpPr>
            <a:spLocks noGrp="1" noChangeArrowheads="1"/>
          </p:cNvSpPr>
          <p:nvPr>
            <p:ph type="body" idx="1"/>
          </p:nvPr>
        </p:nvSpPr>
        <p:spPr/>
        <p:txBody>
          <a:bodyPr/>
          <a:lstStyle/>
          <a:p>
            <a:pPr>
              <a:defRPr/>
            </a:pPr>
            <a:r>
              <a:rPr lang="en-US" b="1" i="1" u="sng"/>
              <a:t>Sensing:</a:t>
            </a:r>
            <a:r>
              <a:rPr lang="en-US"/>
              <a:t> ability of Pacemaker to detect heart own beats. If the paceemaker sense the heart beats within the programmed limits, NO electrical stimuli provided</a:t>
            </a:r>
          </a:p>
          <a:p>
            <a:pPr>
              <a:defRPr/>
            </a:pPr>
            <a:r>
              <a:rPr lang="en-US" b="1" u="sng"/>
              <a:t>Pacing:</a:t>
            </a:r>
            <a:r>
              <a:rPr lang="en-US"/>
              <a:t> Ability to initiate electrical impulse to stimulate the heart to contract. It occurs when the hearts rate falls below the pacemaker’s programmed rate.</a:t>
            </a:r>
          </a:p>
          <a:p>
            <a:pPr>
              <a:defRPr/>
            </a:pPr>
            <a:endParaRPr lang="en-US"/>
          </a:p>
          <a:p>
            <a:pPr>
              <a:defRPr/>
            </a:pPr>
            <a:endParaRPr lang="en-US"/>
          </a:p>
        </p:txBody>
      </p:sp>
      <p:sp>
        <p:nvSpPr>
          <p:cNvPr id="224260"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p:txBody>
          <a:bodyPr/>
          <a:lstStyle/>
          <a:p>
            <a:pPr eaLnBrk="1" hangingPunct="1">
              <a:defRPr/>
            </a:pPr>
            <a:r>
              <a:rPr lang="en-US" smtClean="0">
                <a:solidFill>
                  <a:schemeClr val="tx1"/>
                </a:solidFill>
              </a:rPr>
              <a:t>Pace Maker Terminology</a:t>
            </a:r>
            <a:endParaRPr lang="en-GB" smtClean="0">
              <a:solidFill>
                <a:schemeClr val="tx1"/>
              </a:solidFill>
            </a:endParaRPr>
          </a:p>
        </p:txBody>
      </p:sp>
      <p:sp>
        <p:nvSpPr>
          <p:cNvPr id="156675" name="Rectangle 3"/>
          <p:cNvSpPr>
            <a:spLocks noGrp="1" noChangeArrowheads="1"/>
          </p:cNvSpPr>
          <p:nvPr>
            <p:ph type="body" idx="4294967295"/>
          </p:nvPr>
        </p:nvSpPr>
        <p:spPr>
          <a:xfrm>
            <a:off x="328613" y="1941513"/>
            <a:ext cx="8586787" cy="4383087"/>
          </a:xfrm>
        </p:spPr>
        <p:txBody>
          <a:bodyPr/>
          <a:lstStyle/>
          <a:p>
            <a:pPr eaLnBrk="1" hangingPunct="1">
              <a:lnSpc>
                <a:spcPct val="80000"/>
              </a:lnSpc>
              <a:defRPr/>
            </a:pPr>
            <a:r>
              <a:rPr lang="en-GB" sz="2400" b="1" dirty="0" smtClean="0"/>
              <a:t>Demand pacing: </a:t>
            </a:r>
            <a:r>
              <a:rPr lang="en-GB" sz="2400" dirty="0" smtClean="0"/>
              <a:t>The pacemaker paces only when the heart’s intrinsic rate is below the pacemaker’s programmed rate (only when necessary, or on demand). This mode means that the pacemaker senses intrinsic cardiac activity and inhibits its output when intrinsic activity is present.</a:t>
            </a:r>
          </a:p>
          <a:p>
            <a:pPr eaLnBrk="1" hangingPunct="1">
              <a:lnSpc>
                <a:spcPct val="80000"/>
              </a:lnSpc>
              <a:defRPr/>
            </a:pPr>
            <a:r>
              <a:rPr lang="en-GB" sz="2400" b="1" dirty="0" smtClean="0"/>
              <a:t>Asynchronous pacing: </a:t>
            </a:r>
            <a:r>
              <a:rPr lang="en-GB" sz="2400" dirty="0" smtClean="0"/>
              <a:t>The pacemaker releases a pacing stimulus at the programmed rate regardless of the heart’s intrinsic activity. No sensing occurs, so the pacemaker fires in competition with the heart’s natural rhythm</a:t>
            </a:r>
          </a:p>
          <a:p>
            <a:pPr eaLnBrk="1" hangingPunct="1">
              <a:lnSpc>
                <a:spcPct val="80000"/>
              </a:lnSpc>
              <a:defRPr/>
            </a:pPr>
            <a:endParaRPr lang="en-GB" sz="2400" dirty="0" smtClean="0"/>
          </a:p>
        </p:txBody>
      </p:sp>
      <p:sp>
        <p:nvSpPr>
          <p:cNvPr id="225284"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a:xfrm>
            <a:off x="506413" y="685800"/>
            <a:ext cx="8637587" cy="762000"/>
          </a:xfrm>
        </p:spPr>
        <p:txBody>
          <a:bodyPr/>
          <a:lstStyle/>
          <a:p>
            <a:pPr eaLnBrk="1" hangingPunct="1">
              <a:defRPr/>
            </a:pPr>
            <a:r>
              <a:rPr lang="en-US" smtClean="0">
                <a:solidFill>
                  <a:schemeClr val="tx1"/>
                </a:solidFill>
              </a:rPr>
              <a:t>Pace Maker Terminology </a:t>
            </a:r>
          </a:p>
        </p:txBody>
      </p:sp>
      <p:sp>
        <p:nvSpPr>
          <p:cNvPr id="155651" name="Rectangle 3"/>
          <p:cNvSpPr>
            <a:spLocks noGrp="1" noChangeArrowheads="1"/>
          </p:cNvSpPr>
          <p:nvPr>
            <p:ph type="body" idx="4294967295"/>
          </p:nvPr>
        </p:nvSpPr>
        <p:spPr>
          <a:xfrm>
            <a:off x="328613" y="1941513"/>
            <a:ext cx="8510587" cy="4383087"/>
          </a:xfrm>
        </p:spPr>
        <p:txBody>
          <a:bodyPr/>
          <a:lstStyle/>
          <a:p>
            <a:pPr eaLnBrk="1" hangingPunct="1">
              <a:defRPr/>
            </a:pPr>
            <a:r>
              <a:rPr lang="en-GB" b="1" smtClean="0"/>
              <a:t>Capture: </a:t>
            </a:r>
            <a:r>
              <a:rPr lang="en-GB" smtClean="0"/>
              <a:t>Ability of the pacing stimulus to depolarize the chamber being paced. Capture is recognized on the electrocardiogram whenever the pacing spike is followed immediately by the appropriate waveform: an atrial spike followed by a P wave or a ventricular spike followed by a wide QRS complex.</a:t>
            </a:r>
          </a:p>
        </p:txBody>
      </p:sp>
      <p:sp>
        <p:nvSpPr>
          <p:cNvPr id="226308"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p:txBody>
          <a:bodyPr/>
          <a:lstStyle/>
          <a:p>
            <a:pPr>
              <a:defRPr/>
            </a:pPr>
            <a:r>
              <a:rPr lang="en-US" smtClean="0"/>
              <a:t>II, III, aVF: inferior</a:t>
            </a:r>
          </a:p>
          <a:p>
            <a:pPr>
              <a:defRPr/>
            </a:pPr>
            <a:r>
              <a:rPr lang="en-US" smtClean="0"/>
              <a:t>I, aVL,V5-V6: left Lateal</a:t>
            </a:r>
          </a:p>
          <a:p>
            <a:pPr>
              <a:defRPr/>
            </a:pPr>
            <a:r>
              <a:rPr lang="en-GB" smtClean="0"/>
              <a:t>V1-V4: Anterioseptal</a:t>
            </a:r>
          </a:p>
          <a:p>
            <a:pPr>
              <a:defRPr/>
            </a:pPr>
            <a:r>
              <a:rPr lang="en-GB" smtClean="0"/>
              <a:t>RIGHT SIDED V4-V6: Right Ventricle</a:t>
            </a:r>
          </a:p>
          <a:p>
            <a:pPr>
              <a:defRPr/>
            </a:pPr>
            <a:r>
              <a:rPr lang="en-GB" smtClean="0"/>
              <a:t>PPOSTERIOR VIEW V7-V9: Posterior</a:t>
            </a:r>
            <a:endParaRPr lang="en-US" smtClean="0"/>
          </a:p>
        </p:txBody>
      </p:sp>
      <p:sp>
        <p:nvSpPr>
          <p:cNvPr id="24579"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7330" name="Rectangle 2"/>
          <p:cNvSpPr>
            <a:spLocks noChangeArrowheads="1"/>
          </p:cNvSpPr>
          <p:nvPr/>
        </p:nvSpPr>
        <p:spPr bwMode="auto">
          <a:xfrm>
            <a:off x="0" y="0"/>
            <a:ext cx="9144000" cy="68580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sp>
        <p:nvSpPr>
          <p:cNvPr id="245763" name="Rectangle 3"/>
          <p:cNvSpPr>
            <a:spLocks noGrp="1" noRot="1" noChangeArrowheads="1"/>
          </p:cNvSpPr>
          <p:nvPr>
            <p:ph type="title"/>
          </p:nvPr>
        </p:nvSpPr>
        <p:spPr/>
        <p:txBody>
          <a:bodyPr/>
          <a:lstStyle/>
          <a:p>
            <a:pPr>
              <a:defRPr/>
            </a:pPr>
            <a:r>
              <a:rPr lang="en-US"/>
              <a:t>Pacemaker</a:t>
            </a:r>
          </a:p>
        </p:txBody>
      </p:sp>
      <p:pic>
        <p:nvPicPr>
          <p:cNvPr id="227332" name="Picture 4" descr="Fig"/>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t="43243"/>
          <a:stretch>
            <a:fillRect/>
          </a:stretch>
        </p:blipFill>
        <p:spPr>
          <a:xfrm>
            <a:off x="4876800" y="1752600"/>
            <a:ext cx="3886200" cy="421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7333" name="Picture 5" descr="Fig"/>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l="775" t="1311" r="12402" b="60660"/>
          <a:stretch>
            <a:fillRect/>
          </a:stretch>
        </p:blipFill>
        <p:spPr>
          <a:xfrm>
            <a:off x="457200" y="2209800"/>
            <a:ext cx="3886200" cy="2682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7334"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pPr>
              <a:defRPr/>
            </a:pPr>
            <a:r>
              <a:rPr lang="en-US"/>
              <a:t>Medical Management       </a:t>
            </a:r>
            <a:r>
              <a:rPr lang="en-US" sz="1800"/>
              <a:t>Continued</a:t>
            </a:r>
          </a:p>
        </p:txBody>
      </p:sp>
      <p:sp>
        <p:nvSpPr>
          <p:cNvPr id="69635" name="Rectangle 3"/>
          <p:cNvSpPr>
            <a:spLocks noGrp="1" noChangeArrowheads="1"/>
          </p:cNvSpPr>
          <p:nvPr>
            <p:ph type="body" idx="1"/>
          </p:nvPr>
        </p:nvSpPr>
        <p:spPr>
          <a:xfrm>
            <a:off x="457200" y="1219200"/>
            <a:ext cx="8229600" cy="5638800"/>
          </a:xfrm>
        </p:spPr>
        <p:txBody>
          <a:bodyPr/>
          <a:lstStyle/>
          <a:p>
            <a:pPr>
              <a:lnSpc>
                <a:spcPct val="90000"/>
              </a:lnSpc>
              <a:defRPr/>
            </a:pPr>
            <a:r>
              <a:rPr lang="en-US" sz="2400" b="1" i="1" u="sng">
                <a:latin typeface="Times New Roman" pitchFamily="18" charset="0"/>
                <a:cs typeface="Times New Roman" pitchFamily="18" charset="0"/>
              </a:rPr>
              <a:t>Pacemaker Programming</a:t>
            </a:r>
          </a:p>
          <a:p>
            <a:pPr lvl="1">
              <a:lnSpc>
                <a:spcPct val="90000"/>
              </a:lnSpc>
              <a:defRPr/>
            </a:pPr>
            <a:r>
              <a:rPr lang="en-US" sz="2400" b="1" i="1">
                <a:latin typeface="Times New Roman" pitchFamily="18" charset="0"/>
                <a:cs typeface="Times New Roman" pitchFamily="18" charset="0"/>
              </a:rPr>
              <a:t>Rate control</a:t>
            </a:r>
            <a:r>
              <a:rPr lang="en-US" sz="2400" i="1">
                <a:latin typeface="Times New Roman" pitchFamily="18" charset="0"/>
                <a:cs typeface="Times New Roman" pitchFamily="18" charset="0"/>
              </a:rPr>
              <a:t>:</a:t>
            </a:r>
            <a:r>
              <a:rPr lang="en-US" sz="2400">
                <a:latin typeface="Times New Roman" pitchFamily="18" charset="0"/>
                <a:cs typeface="Times New Roman" pitchFamily="18" charset="0"/>
              </a:rPr>
              <a:t> controls the pacemaker to fire at a set rate</a:t>
            </a:r>
          </a:p>
          <a:p>
            <a:pPr lvl="1">
              <a:lnSpc>
                <a:spcPct val="90000"/>
              </a:lnSpc>
              <a:defRPr/>
            </a:pPr>
            <a:r>
              <a:rPr lang="en-US" sz="2400" b="1" i="1">
                <a:latin typeface="Times New Roman" pitchFamily="18" charset="0"/>
                <a:cs typeface="Times New Roman" pitchFamily="18" charset="0"/>
              </a:rPr>
              <a:t>Sensitivity control</a:t>
            </a:r>
            <a:r>
              <a:rPr lang="en-US" sz="2400">
                <a:latin typeface="Times New Roman" pitchFamily="18" charset="0"/>
                <a:cs typeface="Times New Roman" pitchFamily="18" charset="0"/>
              </a:rPr>
              <a:t>: allows the pacemaker to be set either on </a:t>
            </a:r>
          </a:p>
          <a:p>
            <a:pPr lvl="2">
              <a:lnSpc>
                <a:spcPct val="90000"/>
              </a:lnSpc>
              <a:defRPr/>
            </a:pPr>
            <a:r>
              <a:rPr lang="en-US">
                <a:latin typeface="Times New Roman" pitchFamily="18" charset="0"/>
                <a:cs typeface="Times New Roman" pitchFamily="18" charset="0"/>
              </a:rPr>
              <a:t>demand, so it fires only when it sense failure of the heart’s intrinsic rate, </a:t>
            </a:r>
          </a:p>
          <a:p>
            <a:pPr lvl="2">
              <a:lnSpc>
                <a:spcPct val="90000"/>
              </a:lnSpc>
              <a:defRPr/>
            </a:pPr>
            <a:r>
              <a:rPr lang="en-US">
                <a:latin typeface="Times New Roman" pitchFamily="18" charset="0"/>
                <a:cs typeface="Times New Roman" pitchFamily="18" charset="0"/>
              </a:rPr>
              <a:t>or asynchronous mode so it fires at a fixed rate regardless of the heart’s intrinsic rate</a:t>
            </a:r>
          </a:p>
          <a:p>
            <a:pPr lvl="1">
              <a:lnSpc>
                <a:spcPct val="90000"/>
              </a:lnSpc>
              <a:defRPr/>
            </a:pPr>
            <a:r>
              <a:rPr lang="en-US" sz="2400" b="1" i="1">
                <a:latin typeface="Times New Roman" pitchFamily="18" charset="0"/>
                <a:cs typeface="Times New Roman" pitchFamily="18" charset="0"/>
              </a:rPr>
              <a:t>Output control:</a:t>
            </a:r>
            <a:r>
              <a:rPr lang="en-US" sz="2400">
                <a:latin typeface="Times New Roman" pitchFamily="18" charset="0"/>
                <a:cs typeface="Times New Roman" pitchFamily="18" charset="0"/>
              </a:rPr>
              <a:t> regulates the amount of energy used to stimulate the heart muscle to provide capture.</a:t>
            </a:r>
          </a:p>
          <a:p>
            <a:pPr lvl="1">
              <a:lnSpc>
                <a:spcPct val="90000"/>
              </a:lnSpc>
              <a:defRPr/>
            </a:pPr>
            <a:r>
              <a:rPr lang="en-US" sz="2400">
                <a:latin typeface="Times New Roman" pitchFamily="18" charset="0"/>
                <a:cs typeface="Times New Roman" pitchFamily="18" charset="0"/>
              </a:rPr>
              <a:t>Pacing is detected on the ECG by presence of pacing artifact (sharp spike before the P-wave with atrial pacing, and before the QRS with ventricular pacing, and before P and QRS in AV pacing)</a:t>
            </a:r>
          </a:p>
        </p:txBody>
      </p:sp>
      <p:sp>
        <p:nvSpPr>
          <p:cNvPr id="228356"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Rectangle 4"/>
          <p:cNvSpPr>
            <a:spLocks noGrp="1" noChangeArrowheads="1"/>
          </p:cNvSpPr>
          <p:nvPr>
            <p:ph type="title"/>
          </p:nvPr>
        </p:nvSpPr>
        <p:spPr>
          <a:xfrm>
            <a:off x="317500" y="722313"/>
            <a:ext cx="8637588" cy="762000"/>
          </a:xfrm>
          <a:extLst>
            <a:ext uri="{AF507438-7753-43E0-B8FC-AC1667EBCBE1}">
              <a14:hiddenEffects xmlns:a14="http://schemas.microsoft.com/office/drawing/2010/main">
                <a:effectLst>
                  <a:outerShdw dist="89803" dir="2700000" algn="ctr" rotWithShape="0">
                    <a:schemeClr val="bg2"/>
                  </a:outerShdw>
                </a:effectLst>
              </a14:hiddenEffects>
            </a:ext>
          </a:extLst>
        </p:spPr>
        <p:txBody>
          <a:bodyPr anchor="b">
            <a:spAutoFit/>
          </a:bodyPr>
          <a:lstStyle/>
          <a:p>
            <a:pPr>
              <a:defRPr/>
            </a:pPr>
            <a:r>
              <a:rPr lang="en-US"/>
              <a:t>Pace maker </a:t>
            </a:r>
          </a:p>
        </p:txBody>
      </p:sp>
      <p:sp>
        <p:nvSpPr>
          <p:cNvPr id="289797" name="Rectangle 5"/>
          <p:cNvSpPr>
            <a:spLocks noChangeArrowheads="1"/>
          </p:cNvSpPr>
          <p:nvPr/>
        </p:nvSpPr>
        <p:spPr bwMode="auto">
          <a:xfrm>
            <a:off x="5715000" y="2286000"/>
            <a:ext cx="2822575" cy="37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defRPr/>
            </a:pPr>
            <a:r>
              <a:rPr lang="en-US" sz="2400">
                <a:effectLst>
                  <a:outerShdw blurRad="38100" dist="38100" dir="2700000" algn="tl">
                    <a:srgbClr val="000000"/>
                  </a:outerShdw>
                </a:effectLst>
              </a:rPr>
              <a:t>Setting on a pacer</a:t>
            </a:r>
          </a:p>
          <a:p>
            <a:pPr marL="342900" indent="-342900">
              <a:defRPr/>
            </a:pPr>
            <a:r>
              <a:rPr lang="en-US" sz="2400">
                <a:effectLst>
                  <a:outerShdw blurRad="38100" dist="38100" dir="2700000" algn="tl">
                    <a:srgbClr val="000000"/>
                  </a:outerShdw>
                </a:effectLst>
              </a:rPr>
              <a:t> </a:t>
            </a:r>
          </a:p>
          <a:p>
            <a:pPr marL="342900" indent="-342900">
              <a:buFontTx/>
              <a:buChar char="•"/>
              <a:defRPr/>
            </a:pPr>
            <a:r>
              <a:rPr lang="en-US" sz="2400">
                <a:effectLst>
                  <a:outerShdw blurRad="38100" dist="38100" dir="2700000" algn="tl">
                    <a:srgbClr val="000000"/>
                  </a:outerShdw>
                </a:effectLst>
              </a:rPr>
              <a:t> Rate </a:t>
            </a:r>
          </a:p>
          <a:p>
            <a:pPr marL="342900" indent="-342900">
              <a:buFontTx/>
              <a:buChar char="•"/>
              <a:defRPr/>
            </a:pPr>
            <a:r>
              <a:rPr lang="en-US" sz="2400">
                <a:effectLst>
                  <a:outerShdw blurRad="38100" dist="38100" dir="2700000" algn="tl">
                    <a:srgbClr val="000000"/>
                  </a:outerShdw>
                </a:effectLst>
              </a:rPr>
              <a:t> Sensitivity</a:t>
            </a:r>
          </a:p>
          <a:p>
            <a:pPr marL="342900" indent="-342900">
              <a:buFontTx/>
              <a:buChar char="•"/>
              <a:defRPr/>
            </a:pPr>
            <a:r>
              <a:rPr lang="en-US" sz="2400">
                <a:effectLst>
                  <a:outerShdw blurRad="38100" dist="38100" dir="2700000" algn="tl">
                    <a:srgbClr val="000000"/>
                  </a:outerShdw>
                </a:effectLst>
              </a:rPr>
              <a:t> mA - milliamperage</a:t>
            </a:r>
          </a:p>
        </p:txBody>
      </p:sp>
      <p:pic>
        <p:nvPicPr>
          <p:cNvPr id="229380" name="Picture 3" descr="npo0000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4243388" cy="405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9381"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pPr>
              <a:defRPr/>
            </a:pPr>
            <a:r>
              <a:rPr lang="en-US"/>
              <a:t>Pacemaker - Spikes</a:t>
            </a:r>
          </a:p>
        </p:txBody>
      </p:sp>
      <p:pic>
        <p:nvPicPr>
          <p:cNvPr id="230403" name="Picture 3" descr="ecg_spik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60575"/>
            <a:ext cx="6934200"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04"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p:txBody>
          <a:bodyPr/>
          <a:lstStyle/>
          <a:p>
            <a:pPr>
              <a:defRPr/>
            </a:pPr>
            <a:r>
              <a:rPr lang="en-US"/>
              <a:t>Atrial Pacemaker</a:t>
            </a:r>
          </a:p>
        </p:txBody>
      </p:sp>
      <p:pic>
        <p:nvPicPr>
          <p:cNvPr id="231427" name="Picture 3" descr="ecg_atrial_p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017713"/>
            <a:ext cx="6743700"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8"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pPr>
              <a:defRPr/>
            </a:pPr>
            <a:r>
              <a:rPr lang="en-US"/>
              <a:t>Ventricular Pacemaker</a:t>
            </a:r>
          </a:p>
        </p:txBody>
      </p:sp>
      <p:pic>
        <p:nvPicPr>
          <p:cNvPr id="232451" name="Picture 3" descr="ecg_vent_p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54213"/>
            <a:ext cx="7086600"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52"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lstStyle/>
          <a:p>
            <a:pPr>
              <a:defRPr/>
            </a:pPr>
            <a:r>
              <a:rPr lang="en-US"/>
              <a:t>AV Sequential Pacemaker</a:t>
            </a:r>
          </a:p>
        </p:txBody>
      </p:sp>
      <p:pic>
        <p:nvPicPr>
          <p:cNvPr id="233475" name="Picture 3" descr="ecg_av_p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763" y="2000250"/>
            <a:ext cx="81915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76"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p:txBody>
          <a:bodyPr/>
          <a:lstStyle/>
          <a:p>
            <a:pPr>
              <a:defRPr/>
            </a:pPr>
            <a:r>
              <a:rPr lang="en-US"/>
              <a:t>Pacemaker – failure to Sense</a:t>
            </a:r>
          </a:p>
        </p:txBody>
      </p:sp>
      <p:pic>
        <p:nvPicPr>
          <p:cNvPr id="234499" name="Picture 3" descr="ecg_sense_f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28800"/>
            <a:ext cx="693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00"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p:txBody>
          <a:bodyPr/>
          <a:lstStyle/>
          <a:p>
            <a:pPr eaLnBrk="1" hangingPunct="1">
              <a:defRPr/>
            </a:pPr>
            <a:r>
              <a:rPr lang="en-US" smtClean="0">
                <a:solidFill>
                  <a:schemeClr val="tx1"/>
                </a:solidFill>
              </a:rPr>
              <a:t>Pacemaker – failure to Sense</a:t>
            </a:r>
          </a:p>
        </p:txBody>
      </p:sp>
      <p:pic>
        <p:nvPicPr>
          <p:cNvPr id="235523" name="Picture 3" descr="images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24"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p:txBody>
          <a:bodyPr/>
          <a:lstStyle/>
          <a:p>
            <a:pPr>
              <a:defRPr/>
            </a:pPr>
            <a:r>
              <a:rPr lang="en-US"/>
              <a:t>Pacemaker – Failure to capture</a:t>
            </a:r>
          </a:p>
        </p:txBody>
      </p:sp>
      <p:pic>
        <p:nvPicPr>
          <p:cNvPr id="236547" name="Picture 3" descr="ecg_fail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31975"/>
            <a:ext cx="739140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48"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676400"/>
            <a:ext cx="7696200" cy="4191000"/>
          </a:xfrm>
        </p:spPr>
      </p:pic>
      <p:sp>
        <p:nvSpPr>
          <p:cNvPr id="25603"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idx="4294967295"/>
          </p:nvPr>
        </p:nvSpPr>
        <p:spPr/>
        <p:txBody>
          <a:bodyPr/>
          <a:lstStyle/>
          <a:p>
            <a:pPr eaLnBrk="1" hangingPunct="1">
              <a:defRPr/>
            </a:pPr>
            <a:r>
              <a:rPr lang="en-US" smtClean="0">
                <a:solidFill>
                  <a:schemeClr val="tx1"/>
                </a:solidFill>
              </a:rPr>
              <a:t>Pacemaker – Failure to capture</a:t>
            </a:r>
          </a:p>
        </p:txBody>
      </p:sp>
      <p:pic>
        <p:nvPicPr>
          <p:cNvPr id="237571" name="Picture 3" descr="Image7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8077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2"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a:xfrm>
            <a:off x="457200" y="350838"/>
            <a:ext cx="8229600" cy="762000"/>
          </a:xfrm>
        </p:spPr>
        <p:txBody>
          <a:bodyPr/>
          <a:lstStyle/>
          <a:p>
            <a:pPr>
              <a:defRPr/>
            </a:pPr>
            <a:r>
              <a:rPr lang="en-US" sz="3600"/>
              <a:t>Other therapies to manage Dysrhythmias</a:t>
            </a:r>
          </a:p>
        </p:txBody>
      </p:sp>
      <p:sp>
        <p:nvSpPr>
          <p:cNvPr id="76803" name="Rectangle 3"/>
          <p:cNvSpPr>
            <a:spLocks noGrp="1" noChangeArrowheads="1"/>
          </p:cNvSpPr>
          <p:nvPr>
            <p:ph type="body" idx="1"/>
          </p:nvPr>
        </p:nvSpPr>
        <p:spPr>
          <a:xfrm>
            <a:off x="457200" y="1447800"/>
            <a:ext cx="8229600" cy="4525963"/>
          </a:xfrm>
        </p:spPr>
        <p:txBody>
          <a:bodyPr/>
          <a:lstStyle/>
          <a:p>
            <a:pPr>
              <a:defRPr/>
            </a:pPr>
            <a:r>
              <a:rPr lang="en-US" sz="2400"/>
              <a:t>Vagal Maneuvers</a:t>
            </a:r>
          </a:p>
          <a:p>
            <a:pPr>
              <a:defRPr/>
            </a:pPr>
            <a:r>
              <a:rPr lang="en-US" sz="2400"/>
              <a:t>Cardiac mapping: </a:t>
            </a:r>
          </a:p>
          <a:p>
            <a:pPr lvl="1">
              <a:defRPr/>
            </a:pPr>
            <a:r>
              <a:rPr lang="en-US" sz="2000"/>
              <a:t>Cardiac mapping and Ablative therapy used to locate and destroy the effect of an ectopic impulse</a:t>
            </a:r>
          </a:p>
          <a:p>
            <a:pPr>
              <a:defRPr/>
            </a:pPr>
            <a:r>
              <a:rPr lang="en-US" sz="2400"/>
              <a:t>Ablative therapy:</a:t>
            </a:r>
          </a:p>
          <a:p>
            <a:pPr lvl="1">
              <a:defRPr/>
            </a:pPr>
            <a:r>
              <a:rPr lang="en-US" sz="2000"/>
              <a:t>by cooled nitrous oxide, low power, high frequency radiation, localized electric shock, and pulsed laser energy</a:t>
            </a:r>
          </a:p>
          <a:p>
            <a:pPr>
              <a:defRPr/>
            </a:pPr>
            <a:r>
              <a:rPr lang="en-US" sz="2400"/>
              <a:t>Surgery</a:t>
            </a:r>
          </a:p>
          <a:p>
            <a:pPr>
              <a:defRPr/>
            </a:pPr>
            <a:r>
              <a:rPr lang="en-US" sz="2400"/>
              <a:t>Automatic Implantable Cardioverter-Defibrillator (AICD): </a:t>
            </a:r>
          </a:p>
          <a:p>
            <a:pPr lvl="1">
              <a:defRPr/>
            </a:pPr>
            <a:r>
              <a:rPr lang="en-US" sz="2000"/>
              <a:t>to prevent sudden cardiac death especialy in patients with uncontrolled tachycardia</a:t>
            </a:r>
          </a:p>
          <a:p>
            <a:pPr lvl="2">
              <a:defRPr/>
            </a:pPr>
            <a:r>
              <a:rPr lang="en-US" sz="1800"/>
              <a:t>The electrodes are placed within the myocardium</a:t>
            </a:r>
          </a:p>
        </p:txBody>
      </p:sp>
      <p:sp>
        <p:nvSpPr>
          <p:cNvPr id="238596"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rrowheads="1"/>
          </p:cNvSpPr>
          <p:nvPr>
            <p:ph type="title"/>
          </p:nvPr>
        </p:nvSpPr>
        <p:spPr>
          <a:xfrm>
            <a:off x="838200" y="168275"/>
            <a:ext cx="8077200" cy="1431925"/>
          </a:xfrm>
        </p:spPr>
        <p:txBody>
          <a:bodyPr/>
          <a:lstStyle/>
          <a:p>
            <a:pPr>
              <a:defRPr/>
            </a:pPr>
            <a:r>
              <a:rPr lang="en-US"/>
              <a:t/>
            </a:r>
            <a:br>
              <a:rPr lang="en-US"/>
            </a:br>
            <a:r>
              <a:rPr lang="en-US"/>
              <a:t>Catheter Ablation Therapy</a:t>
            </a:r>
          </a:p>
        </p:txBody>
      </p:sp>
      <p:sp>
        <p:nvSpPr>
          <p:cNvPr id="246787" name="Rectangle 3"/>
          <p:cNvSpPr>
            <a:spLocks noGrp="1" noChangeArrowheads="1"/>
          </p:cNvSpPr>
          <p:nvPr>
            <p:ph type="body" idx="1"/>
          </p:nvPr>
        </p:nvSpPr>
        <p:spPr/>
        <p:txBody>
          <a:bodyPr/>
          <a:lstStyle/>
          <a:p>
            <a:pPr>
              <a:defRPr/>
            </a:pPr>
            <a:r>
              <a:rPr lang="en-US"/>
              <a:t>Radiofrequency energy used to “burn” (ablate) areas of conduction system as treatment for tacharrhythmias</a:t>
            </a:r>
          </a:p>
          <a:p>
            <a:pPr>
              <a:defRPr/>
            </a:pPr>
            <a:r>
              <a:rPr lang="en-US"/>
              <a:t>Used for AV nodal reentrant tachycardia to control ventricular response to certain tachyarrhythmias, and in atrial flutter</a:t>
            </a:r>
          </a:p>
        </p:txBody>
      </p:sp>
      <p:sp>
        <p:nvSpPr>
          <p:cNvPr id="239620"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317500" y="417513"/>
            <a:ext cx="8637588" cy="1066800"/>
          </a:xfrm>
        </p:spPr>
        <p:txBody>
          <a:bodyPr/>
          <a:lstStyle/>
          <a:p>
            <a:pPr eaLnBrk="1" hangingPunct="1">
              <a:defRPr/>
            </a:pPr>
            <a:r>
              <a:rPr lang="en-US" sz="3200" smtClean="0">
                <a:solidFill>
                  <a:schemeClr val="tx1"/>
                </a:solidFill>
              </a:rPr>
              <a:t>Questions to answer in order to identify an unknown arrhythmia:</a:t>
            </a:r>
          </a:p>
        </p:txBody>
      </p:sp>
      <p:sp>
        <p:nvSpPr>
          <p:cNvPr id="165891" name="Rectangle 3"/>
          <p:cNvSpPr>
            <a:spLocks noGrp="1" noChangeArrowheads="1"/>
          </p:cNvSpPr>
          <p:nvPr>
            <p:ph type="body" idx="4294967295"/>
          </p:nvPr>
        </p:nvSpPr>
        <p:spPr>
          <a:xfrm>
            <a:off x="328613" y="1676400"/>
            <a:ext cx="8586787" cy="5181600"/>
          </a:xfrm>
        </p:spPr>
        <p:txBody>
          <a:bodyPr/>
          <a:lstStyle/>
          <a:p>
            <a:pPr eaLnBrk="1" hangingPunct="1">
              <a:buFont typeface="Wingdings" pitchFamily="2" charset="2"/>
              <a:buNone/>
              <a:defRPr/>
            </a:pPr>
            <a:r>
              <a:rPr lang="en-US" sz="2000" smtClean="0"/>
              <a:t>1. Is the rate slow (&lt;60 bpm) or fast (&gt;100 bpm)?</a:t>
            </a:r>
          </a:p>
          <a:p>
            <a:pPr eaLnBrk="1" hangingPunct="1">
              <a:buFont typeface="Wingdings" pitchFamily="2" charset="2"/>
              <a:buNone/>
              <a:defRPr/>
            </a:pPr>
            <a:r>
              <a:rPr lang="en-US" sz="2000" smtClean="0"/>
              <a:t>	Slow </a:t>
            </a:r>
            <a:r>
              <a:rPr lang="en-US" sz="2000" smtClean="0">
                <a:sym typeface="Wingdings" pitchFamily="2" charset="2"/>
              </a:rPr>
              <a:t> Suggests sinus bradycardia, sinus arrest, or 	conduction block</a:t>
            </a:r>
          </a:p>
          <a:p>
            <a:pPr eaLnBrk="1" hangingPunct="1">
              <a:buFont typeface="Wingdings" pitchFamily="2" charset="2"/>
              <a:buNone/>
              <a:defRPr/>
            </a:pPr>
            <a:r>
              <a:rPr lang="en-US" sz="2000" smtClean="0"/>
              <a:t> 	Fast </a:t>
            </a:r>
            <a:r>
              <a:rPr lang="en-US" sz="2000" smtClean="0">
                <a:sym typeface="Wingdings" pitchFamily="2" charset="2"/>
              </a:rPr>
              <a:t> Suggets increased/abnormal automaticity or reentry</a:t>
            </a:r>
            <a:endParaRPr lang="en-US" sz="2000" smtClean="0"/>
          </a:p>
          <a:p>
            <a:pPr eaLnBrk="1" hangingPunct="1">
              <a:buFont typeface="Wingdings" pitchFamily="2" charset="2"/>
              <a:buNone/>
              <a:defRPr/>
            </a:pPr>
            <a:r>
              <a:rPr lang="en-US" sz="2000" smtClean="0"/>
              <a:t>2. Is the rhythm irregular?</a:t>
            </a:r>
          </a:p>
          <a:p>
            <a:pPr eaLnBrk="1" hangingPunct="1">
              <a:buFont typeface="Wingdings" pitchFamily="2" charset="2"/>
              <a:buNone/>
              <a:defRPr/>
            </a:pPr>
            <a:r>
              <a:rPr lang="en-US" sz="2000" smtClean="0"/>
              <a:t> 	Irregular </a:t>
            </a:r>
            <a:r>
              <a:rPr lang="en-US" sz="2000" smtClean="0">
                <a:sym typeface="Wingdings" pitchFamily="2" charset="2"/>
              </a:rPr>
              <a:t> Suggests atrial fibrillation, 2</a:t>
            </a:r>
            <a:r>
              <a:rPr lang="en-US" sz="2000" baseline="30000" smtClean="0">
                <a:sym typeface="Wingdings" pitchFamily="2" charset="2"/>
              </a:rPr>
              <a:t>nd</a:t>
            </a:r>
            <a:r>
              <a:rPr lang="en-US" sz="2000" smtClean="0">
                <a:sym typeface="Wingdings" pitchFamily="2" charset="2"/>
              </a:rPr>
              <a:t> degree AV block, 	multifocal atrial tachycardia, or atrial flutter with variable 	AV block</a:t>
            </a:r>
            <a:endParaRPr lang="en-US" sz="2000" smtClean="0"/>
          </a:p>
          <a:p>
            <a:pPr eaLnBrk="1" hangingPunct="1">
              <a:buFont typeface="Wingdings" pitchFamily="2" charset="2"/>
              <a:buNone/>
              <a:defRPr/>
            </a:pPr>
            <a:r>
              <a:rPr lang="en-US" sz="2000" smtClean="0"/>
              <a:t>3. Is the QRS complex narrow or wide?</a:t>
            </a:r>
          </a:p>
          <a:p>
            <a:pPr eaLnBrk="1" hangingPunct="1">
              <a:buFont typeface="Wingdings" pitchFamily="2" charset="2"/>
              <a:buNone/>
              <a:defRPr/>
            </a:pPr>
            <a:r>
              <a:rPr lang="en-US" sz="2000" smtClean="0"/>
              <a:t>	Narrow </a:t>
            </a:r>
            <a:r>
              <a:rPr lang="en-US" sz="2000" smtClean="0">
                <a:sym typeface="Wingdings" pitchFamily="2" charset="2"/>
              </a:rPr>
              <a:t> Rhythm must originate from the AV node or above</a:t>
            </a:r>
          </a:p>
          <a:p>
            <a:pPr eaLnBrk="1" hangingPunct="1">
              <a:buFont typeface="Wingdings" pitchFamily="2" charset="2"/>
              <a:buNone/>
              <a:defRPr/>
            </a:pPr>
            <a:r>
              <a:rPr lang="en-US" sz="2000" smtClean="0"/>
              <a:t>	Wide </a:t>
            </a:r>
            <a:r>
              <a:rPr lang="en-US" sz="2000" smtClean="0">
                <a:sym typeface="Wingdings" pitchFamily="2" charset="2"/>
              </a:rPr>
              <a:t> Rhythm may originate from anywhere</a:t>
            </a:r>
            <a:endParaRPr lang="en-US" sz="2000" smtClean="0"/>
          </a:p>
          <a:p>
            <a:pPr eaLnBrk="1" hangingPunct="1">
              <a:defRPr/>
            </a:pPr>
            <a:endParaRPr lang="en-US" sz="2400" smtClean="0"/>
          </a:p>
        </p:txBody>
      </p:sp>
      <p:sp>
        <p:nvSpPr>
          <p:cNvPr id="240644"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317500" y="417513"/>
            <a:ext cx="8637588" cy="1066800"/>
          </a:xfrm>
        </p:spPr>
        <p:txBody>
          <a:bodyPr/>
          <a:lstStyle/>
          <a:p>
            <a:pPr eaLnBrk="1" hangingPunct="1">
              <a:defRPr/>
            </a:pPr>
            <a:r>
              <a:rPr lang="en-US" sz="3200" smtClean="0">
                <a:solidFill>
                  <a:schemeClr val="tx1"/>
                </a:solidFill>
              </a:rPr>
              <a:t>Questions to answer in order to identify an unknown arrhythmia:</a:t>
            </a:r>
          </a:p>
        </p:txBody>
      </p:sp>
      <p:sp>
        <p:nvSpPr>
          <p:cNvPr id="130052" name="Rectangle 4"/>
          <p:cNvSpPr>
            <a:spLocks noChangeArrowheads="1"/>
          </p:cNvSpPr>
          <p:nvPr/>
        </p:nvSpPr>
        <p:spPr bwMode="auto">
          <a:xfrm>
            <a:off x="762000" y="1600200"/>
            <a:ext cx="8382000" cy="4340225"/>
          </a:xfrm>
          <a:prstGeom prst="rect">
            <a:avLst/>
          </a:prstGeom>
          <a:noFill/>
          <a:ln w="9525">
            <a:noFill/>
            <a:miter lim="800000"/>
            <a:headEnd/>
            <a:tailEnd/>
          </a:ln>
          <a:effectLst/>
        </p:spPr>
        <p:txBody>
          <a:bodyPr>
            <a:spAutoFit/>
          </a:bodyPr>
          <a:lstStyle/>
          <a:p>
            <a:pPr>
              <a:lnSpc>
                <a:spcPct val="90000"/>
              </a:lnSpc>
              <a:spcBef>
                <a:spcPct val="50000"/>
              </a:spcBef>
              <a:buClr>
                <a:schemeClr val="hlink"/>
              </a:buClr>
              <a:buSzPct val="90000"/>
              <a:buFont typeface="Wingdings" pitchFamily="2" charset="2"/>
              <a:buNone/>
              <a:defRPr/>
            </a:pPr>
            <a:r>
              <a:rPr lang="en-US" sz="2400" dirty="0">
                <a:effectLst>
                  <a:outerShdw blurRad="38100" dist="38100" dir="2700000" algn="tl">
                    <a:srgbClr val="C0C0C0"/>
                  </a:outerShdw>
                </a:effectLst>
                <a:latin typeface="Arial" charset="0"/>
              </a:rPr>
              <a:t>4</a:t>
            </a:r>
            <a:r>
              <a:rPr lang="en-US" sz="2400" dirty="0">
                <a:effectLst>
                  <a:outerShdw blurRad="38100" dist="38100" dir="2700000" algn="tl">
                    <a:srgbClr val="C0C0C0"/>
                  </a:outerShdw>
                </a:effectLst>
                <a:latin typeface="Arial" pitchFamily="34" charset="0"/>
              </a:rPr>
              <a:t>. Are there P waves?</a:t>
            </a:r>
          </a:p>
          <a:p>
            <a:pPr>
              <a:lnSpc>
                <a:spcPct val="90000"/>
              </a:lnSpc>
              <a:spcBef>
                <a:spcPct val="50000"/>
              </a:spcBef>
              <a:buClr>
                <a:schemeClr val="hlink"/>
              </a:buClr>
              <a:buSzPct val="90000"/>
              <a:buFont typeface="Wingdings" pitchFamily="2" charset="2"/>
              <a:buNone/>
              <a:defRPr/>
            </a:pPr>
            <a:r>
              <a:rPr lang="en-US" sz="2400" dirty="0">
                <a:effectLst>
                  <a:outerShdw blurRad="38100" dist="38100" dir="2700000" algn="tl">
                    <a:srgbClr val="C0C0C0"/>
                  </a:outerShdw>
                </a:effectLst>
                <a:latin typeface="Arial" pitchFamily="34" charset="0"/>
              </a:rPr>
              <a:t>Absent P waves </a:t>
            </a:r>
            <a:r>
              <a:rPr lang="en-US" sz="2400" dirty="0">
                <a:effectLst>
                  <a:outerShdw blurRad="38100" dist="38100" dir="2700000" algn="tl">
                    <a:srgbClr val="C0C0C0"/>
                  </a:outerShdw>
                </a:effectLst>
                <a:latin typeface="Arial" pitchFamily="34" charset="0"/>
                <a:sym typeface="Wingdings" pitchFamily="2" charset="2"/>
              </a:rPr>
              <a:t> Suggests </a:t>
            </a:r>
            <a:r>
              <a:rPr lang="en-US" sz="2400" dirty="0" err="1">
                <a:effectLst>
                  <a:outerShdw blurRad="38100" dist="38100" dir="2700000" algn="tl">
                    <a:srgbClr val="C0C0C0"/>
                  </a:outerShdw>
                </a:effectLst>
                <a:latin typeface="Arial" pitchFamily="34" charset="0"/>
                <a:sym typeface="Wingdings" pitchFamily="2" charset="2"/>
              </a:rPr>
              <a:t>atrial</a:t>
            </a:r>
            <a:r>
              <a:rPr lang="en-US" sz="2400" dirty="0">
                <a:effectLst>
                  <a:outerShdw blurRad="38100" dist="38100" dir="2700000" algn="tl">
                    <a:srgbClr val="C0C0C0"/>
                  </a:outerShdw>
                </a:effectLst>
                <a:latin typeface="Arial" pitchFamily="34" charset="0"/>
                <a:sym typeface="Wingdings" pitchFamily="2" charset="2"/>
              </a:rPr>
              <a:t> fibrillation, ventricular tachycardia, or rhythms originating from the AV node</a:t>
            </a:r>
            <a:endParaRPr lang="en-US" sz="2400" dirty="0">
              <a:effectLst>
                <a:outerShdw blurRad="38100" dist="38100" dir="2700000" algn="tl">
                  <a:srgbClr val="C0C0C0"/>
                </a:outerShdw>
              </a:effectLst>
              <a:latin typeface="Arial" pitchFamily="34" charset="0"/>
            </a:endParaRPr>
          </a:p>
          <a:p>
            <a:pPr>
              <a:lnSpc>
                <a:spcPct val="90000"/>
              </a:lnSpc>
              <a:spcBef>
                <a:spcPct val="50000"/>
              </a:spcBef>
              <a:buClr>
                <a:schemeClr val="hlink"/>
              </a:buClr>
              <a:buSzPct val="90000"/>
              <a:buFont typeface="Wingdings" pitchFamily="2" charset="2"/>
              <a:buNone/>
              <a:defRPr/>
            </a:pPr>
            <a:r>
              <a:rPr lang="en-US" sz="2400" dirty="0">
                <a:effectLst>
                  <a:outerShdw blurRad="38100" dist="38100" dir="2700000" algn="tl">
                    <a:srgbClr val="C0C0C0"/>
                  </a:outerShdw>
                </a:effectLst>
                <a:latin typeface="Arial" pitchFamily="34" charset="0"/>
              </a:rPr>
              <a:t>5. What is the relationship between the P waves and QRS complexes?</a:t>
            </a:r>
          </a:p>
          <a:p>
            <a:pPr>
              <a:lnSpc>
                <a:spcPct val="90000"/>
              </a:lnSpc>
              <a:spcBef>
                <a:spcPct val="50000"/>
              </a:spcBef>
              <a:buClr>
                <a:schemeClr val="hlink"/>
              </a:buClr>
              <a:buSzPct val="90000"/>
              <a:buFont typeface="Wingdings" pitchFamily="2" charset="2"/>
              <a:buNone/>
              <a:defRPr/>
            </a:pPr>
            <a:r>
              <a:rPr lang="en-US" sz="2400" dirty="0">
                <a:effectLst>
                  <a:outerShdw blurRad="38100" dist="38100" dir="2700000" algn="tl">
                    <a:srgbClr val="C0C0C0"/>
                  </a:outerShdw>
                </a:effectLst>
                <a:latin typeface="Arial" pitchFamily="34" charset="0"/>
              </a:rPr>
              <a:t>   More P waves than QRS complexes </a:t>
            </a:r>
            <a:r>
              <a:rPr lang="en-US" sz="2400" dirty="0">
                <a:effectLst>
                  <a:outerShdw blurRad="38100" dist="38100" dir="2700000" algn="tl">
                    <a:srgbClr val="C0C0C0"/>
                  </a:outerShdw>
                </a:effectLst>
                <a:latin typeface="Arial" pitchFamily="34" charset="0"/>
                <a:sym typeface="Wingdings" pitchFamily="2" charset="2"/>
              </a:rPr>
              <a:t> Suggests 2</a:t>
            </a:r>
            <a:r>
              <a:rPr lang="en-US" sz="2400" baseline="30000" dirty="0">
                <a:effectLst>
                  <a:outerShdw blurRad="38100" dist="38100" dir="2700000" algn="tl">
                    <a:srgbClr val="C0C0C0"/>
                  </a:outerShdw>
                </a:effectLst>
                <a:latin typeface="Arial" pitchFamily="34" charset="0"/>
                <a:sym typeface="Wingdings" pitchFamily="2" charset="2"/>
              </a:rPr>
              <a:t>nd</a:t>
            </a:r>
            <a:r>
              <a:rPr lang="en-US" sz="2400" dirty="0">
                <a:effectLst>
                  <a:outerShdw blurRad="38100" dist="38100" dir="2700000" algn="tl">
                    <a:srgbClr val="C0C0C0"/>
                  </a:outerShdw>
                </a:effectLst>
                <a:latin typeface="Arial" pitchFamily="34" charset="0"/>
                <a:sym typeface="Wingdings" pitchFamily="2" charset="2"/>
              </a:rPr>
              <a:t> or 3</a:t>
            </a:r>
            <a:r>
              <a:rPr lang="en-US" sz="2400" baseline="30000" dirty="0">
                <a:effectLst>
                  <a:outerShdw blurRad="38100" dist="38100" dir="2700000" algn="tl">
                    <a:srgbClr val="C0C0C0"/>
                  </a:outerShdw>
                </a:effectLst>
                <a:latin typeface="Arial" pitchFamily="34" charset="0"/>
                <a:sym typeface="Wingdings" pitchFamily="2" charset="2"/>
              </a:rPr>
              <a:t>rd</a:t>
            </a:r>
            <a:r>
              <a:rPr lang="en-US" sz="2400" dirty="0">
                <a:effectLst>
                  <a:outerShdw blurRad="38100" dist="38100" dir="2700000" algn="tl">
                    <a:srgbClr val="C0C0C0"/>
                  </a:outerShdw>
                </a:effectLst>
                <a:latin typeface="Arial" pitchFamily="34" charset="0"/>
                <a:sym typeface="Wingdings" pitchFamily="2" charset="2"/>
              </a:rPr>
              <a:t> degree AV block</a:t>
            </a:r>
          </a:p>
          <a:p>
            <a:pPr>
              <a:lnSpc>
                <a:spcPct val="90000"/>
              </a:lnSpc>
              <a:spcBef>
                <a:spcPct val="50000"/>
              </a:spcBef>
              <a:buClr>
                <a:schemeClr val="hlink"/>
              </a:buClr>
              <a:buSzPct val="90000"/>
              <a:buFont typeface="Wingdings" pitchFamily="2" charset="2"/>
              <a:buNone/>
              <a:defRPr/>
            </a:pPr>
            <a:r>
              <a:rPr lang="en-US" sz="2400" dirty="0">
                <a:effectLst>
                  <a:outerShdw blurRad="38100" dist="38100" dir="2700000" algn="tl">
                    <a:srgbClr val="C0C0C0"/>
                  </a:outerShdw>
                </a:effectLst>
                <a:latin typeface="Arial" pitchFamily="34" charset="0"/>
                <a:sym typeface="Wingdings" pitchFamily="2" charset="2"/>
              </a:rPr>
              <a:t>    More QRS complexes than P waves  Suggests a ventricular rhythm</a:t>
            </a:r>
            <a:endParaRPr lang="en-US" sz="2400" dirty="0">
              <a:effectLst>
                <a:outerShdw blurRad="38100" dist="38100" dir="2700000" algn="tl">
                  <a:srgbClr val="C0C0C0"/>
                </a:outerShdw>
              </a:effectLst>
              <a:latin typeface="Arial" pitchFamily="34" charset="0"/>
            </a:endParaRPr>
          </a:p>
          <a:p>
            <a:pPr>
              <a:lnSpc>
                <a:spcPct val="90000"/>
              </a:lnSpc>
              <a:spcBef>
                <a:spcPct val="50000"/>
              </a:spcBef>
              <a:buClr>
                <a:schemeClr val="hlink"/>
              </a:buClr>
              <a:buSzPct val="90000"/>
              <a:buFont typeface="Wingdings" pitchFamily="2" charset="2"/>
              <a:buNone/>
              <a:defRPr/>
            </a:pPr>
            <a:endParaRPr lang="en-US" sz="2400" dirty="0">
              <a:effectLst>
                <a:outerShdw blurRad="38100" dist="38100" dir="2700000" algn="tl">
                  <a:srgbClr val="C0C0C0"/>
                </a:outerShdw>
              </a:effectLst>
              <a:latin typeface="Arial" charset="0"/>
              <a:sym typeface="Wingdings" pitchFamily="2" charset="2"/>
            </a:endParaRPr>
          </a:p>
        </p:txBody>
      </p:sp>
      <p:sp>
        <p:nvSpPr>
          <p:cNvPr id="241668"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defRPr/>
            </a:pPr>
            <a:r>
              <a:rPr lang="en-US" smtClean="0">
                <a:solidFill>
                  <a:schemeClr val="tx1"/>
                </a:solidFill>
              </a:rPr>
              <a:t>The ECG</a:t>
            </a:r>
          </a:p>
        </p:txBody>
      </p:sp>
      <p:sp>
        <p:nvSpPr>
          <p:cNvPr id="19459" name="Rectangle 3"/>
          <p:cNvSpPr>
            <a:spLocks noGrp="1" noChangeArrowheads="1"/>
          </p:cNvSpPr>
          <p:nvPr>
            <p:ph type="body" idx="4294967295"/>
          </p:nvPr>
        </p:nvSpPr>
        <p:spPr/>
        <p:txBody>
          <a:bodyPr/>
          <a:lstStyle/>
          <a:p>
            <a:pPr eaLnBrk="1" hangingPunct="1">
              <a:defRPr/>
            </a:pPr>
            <a:endParaRPr lang="en-US" smtClean="0"/>
          </a:p>
        </p:txBody>
      </p:sp>
      <p:pic>
        <p:nvPicPr>
          <p:cNvPr id="26628" name="Picture 4" descr="ec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8077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4294967295"/>
          </p:nvPr>
        </p:nvSpPr>
        <p:spPr>
          <a:xfrm>
            <a:off x="457200" y="1600200"/>
            <a:ext cx="8229600" cy="1676400"/>
          </a:xfrm>
        </p:spPr>
        <p:txBody>
          <a:bodyPr/>
          <a:lstStyle/>
          <a:p>
            <a:pPr eaLnBrk="1" hangingPunct="1">
              <a:defRPr/>
            </a:pPr>
            <a:r>
              <a:rPr lang="en-GB" smtClean="0"/>
              <a:t>1 small box = 0.04 second</a:t>
            </a:r>
          </a:p>
          <a:p>
            <a:pPr eaLnBrk="1" hangingPunct="1">
              <a:defRPr/>
            </a:pPr>
            <a:r>
              <a:rPr lang="en-GB" smtClean="0"/>
              <a:t>1 large box = 0.2 second</a:t>
            </a:r>
            <a:endParaRPr lang="en-US" smtClean="0"/>
          </a:p>
        </p:txBody>
      </p:sp>
      <p:pic>
        <p:nvPicPr>
          <p:cNvPr id="27651" name="Picture 6" descr="http://www.biologycorner.com/anatomy/circulatory/images/SquareWidt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752600"/>
            <a:ext cx="19145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images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19400"/>
            <a:ext cx="4343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5"/>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
        <p:nvSpPr>
          <p:cNvPr id="79874" name="Rectangle 2"/>
          <p:cNvSpPr>
            <a:spLocks noGrp="1" noRot="1" noChangeArrowheads="1"/>
          </p:cNvSpPr>
          <p:nvPr>
            <p:ph type="title"/>
          </p:nvPr>
        </p:nvSpPr>
        <p:spPr>
          <a:xfrm>
            <a:off x="1066800" y="76200"/>
            <a:ext cx="7772400" cy="1143000"/>
          </a:xfrm>
        </p:spPr>
        <p:txBody>
          <a:bodyPr/>
          <a:lstStyle/>
          <a:p>
            <a:pPr eaLnBrk="1" hangingPunct="1">
              <a:defRPr/>
            </a:pPr>
            <a:r>
              <a:rPr lang="en-US" smtClean="0"/>
              <a:t>Electrocardiogram Tracing</a:t>
            </a:r>
          </a:p>
        </p:txBody>
      </p:sp>
      <p:sp>
        <p:nvSpPr>
          <p:cNvPr id="79875" name="Rectangle 3"/>
          <p:cNvSpPr>
            <a:spLocks noGrp="1" noChangeArrowheads="1"/>
          </p:cNvSpPr>
          <p:nvPr>
            <p:ph type="body" idx="1"/>
          </p:nvPr>
        </p:nvSpPr>
        <p:spPr>
          <a:xfrm>
            <a:off x="609600" y="3352800"/>
            <a:ext cx="8534400" cy="3276600"/>
          </a:xfrm>
        </p:spPr>
        <p:txBody>
          <a:bodyPr/>
          <a:lstStyle/>
          <a:p>
            <a:pPr eaLnBrk="1" hangingPunct="1">
              <a:lnSpc>
                <a:spcPct val="80000"/>
              </a:lnSpc>
              <a:defRPr/>
            </a:pPr>
            <a:r>
              <a:rPr lang="en-US" sz="2400" smtClean="0"/>
              <a:t>ECG pattern</a:t>
            </a:r>
          </a:p>
          <a:p>
            <a:pPr lvl="1" eaLnBrk="1" hangingPunct="1">
              <a:lnSpc>
                <a:spcPct val="80000"/>
              </a:lnSpc>
              <a:defRPr/>
            </a:pPr>
            <a:r>
              <a:rPr lang="en-US" sz="2000" smtClean="0"/>
              <a:t>P-wave represents depolarization of the atria</a:t>
            </a:r>
          </a:p>
          <a:p>
            <a:pPr lvl="1" eaLnBrk="1" hangingPunct="1">
              <a:lnSpc>
                <a:spcPct val="80000"/>
              </a:lnSpc>
              <a:defRPr/>
            </a:pPr>
            <a:r>
              <a:rPr lang="en-US" sz="2000" smtClean="0"/>
              <a:t>P-R interval represents the time it takes for the impulse to spread from the atria to the ventricles</a:t>
            </a:r>
          </a:p>
          <a:p>
            <a:pPr lvl="1" eaLnBrk="1" hangingPunct="1">
              <a:lnSpc>
                <a:spcPct val="80000"/>
              </a:lnSpc>
              <a:defRPr/>
            </a:pPr>
            <a:r>
              <a:rPr lang="en-US" sz="2000" smtClean="0"/>
              <a:t>QRS complex represents depolarization of the ventricles</a:t>
            </a:r>
          </a:p>
          <a:p>
            <a:pPr lvl="1" eaLnBrk="1" hangingPunct="1">
              <a:lnSpc>
                <a:spcPct val="80000"/>
              </a:lnSpc>
              <a:defRPr/>
            </a:pPr>
            <a:r>
              <a:rPr lang="en-US" sz="2000" smtClean="0"/>
              <a:t>T-wave represents repolarization of the ventricles</a:t>
            </a:r>
          </a:p>
          <a:p>
            <a:pPr lvl="1" eaLnBrk="1" hangingPunct="1">
              <a:lnSpc>
                <a:spcPct val="80000"/>
              </a:lnSpc>
              <a:defRPr/>
            </a:pPr>
            <a:r>
              <a:rPr lang="en-US" sz="2000" smtClean="0"/>
              <a:t>ST segment indicates the completion of the ventricular depolarization and that repolarization is about to begin</a:t>
            </a:r>
          </a:p>
          <a:p>
            <a:pPr lvl="1" eaLnBrk="1" hangingPunct="1">
              <a:lnSpc>
                <a:spcPct val="80000"/>
              </a:lnSpc>
              <a:defRPr/>
            </a:pPr>
            <a:r>
              <a:rPr lang="en-US" sz="2000" smtClean="0"/>
              <a:t>Q-T interval represents electrical systole</a:t>
            </a:r>
          </a:p>
          <a:p>
            <a:pPr lvl="1" eaLnBrk="1" hangingPunct="1">
              <a:lnSpc>
                <a:spcPct val="80000"/>
              </a:lnSpc>
              <a:defRPr/>
            </a:pPr>
            <a:r>
              <a:rPr lang="en-US" sz="2000" smtClean="0"/>
              <a:t>U-wave: not normally present, sometimes follows the T wave, same direction as T wave.  It may indicate hypokalemia</a:t>
            </a:r>
          </a:p>
          <a:p>
            <a:pPr lvl="1" eaLnBrk="1" hangingPunct="1">
              <a:lnSpc>
                <a:spcPct val="80000"/>
              </a:lnSpc>
              <a:defRPr/>
            </a:pPr>
            <a:endParaRPr lang="en-US" sz="2000" smtClean="0"/>
          </a:p>
        </p:txBody>
      </p:sp>
      <p:grpSp>
        <p:nvGrpSpPr>
          <p:cNvPr id="28677" name="Group 13"/>
          <p:cNvGrpSpPr>
            <a:grpSpLocks/>
          </p:cNvGrpSpPr>
          <p:nvPr/>
        </p:nvGrpSpPr>
        <p:grpSpPr bwMode="auto">
          <a:xfrm>
            <a:off x="1600200" y="914400"/>
            <a:ext cx="6400800" cy="2536825"/>
            <a:chOff x="2016" y="2168"/>
            <a:chExt cx="3408" cy="2421"/>
          </a:xfrm>
        </p:grpSpPr>
        <p:sp>
          <p:nvSpPr>
            <p:cNvPr id="28679" name="Text Box 14"/>
            <p:cNvSpPr txBox="1">
              <a:spLocks noChangeArrowheads="1"/>
            </p:cNvSpPr>
            <p:nvPr/>
          </p:nvSpPr>
          <p:spPr bwMode="auto">
            <a:xfrm>
              <a:off x="3312" y="3801"/>
              <a:ext cx="816" cy="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spcBef>
                  <a:spcPct val="50000"/>
                </a:spcBef>
              </a:pPr>
              <a:r>
                <a:rPr lang="en-US" sz="1600">
                  <a:solidFill>
                    <a:schemeClr val="hlink"/>
                  </a:solidFill>
                  <a:latin typeface="Arial" pitchFamily="34" charset="0"/>
                </a:rPr>
                <a:t>PR Interval Normal .12 - .20 secs</a:t>
              </a:r>
            </a:p>
          </p:txBody>
        </p:sp>
        <p:grpSp>
          <p:nvGrpSpPr>
            <p:cNvPr id="28680" name="Group 15"/>
            <p:cNvGrpSpPr>
              <a:grpSpLocks/>
            </p:cNvGrpSpPr>
            <p:nvPr/>
          </p:nvGrpSpPr>
          <p:grpSpPr bwMode="auto">
            <a:xfrm>
              <a:off x="2016" y="2168"/>
              <a:ext cx="3408" cy="2124"/>
              <a:chOff x="2016" y="2168"/>
              <a:chExt cx="3408" cy="2124"/>
            </a:xfrm>
          </p:grpSpPr>
          <p:sp>
            <p:nvSpPr>
              <p:cNvPr id="28681" name="Freeform 16"/>
              <p:cNvSpPr>
                <a:spLocks/>
              </p:cNvSpPr>
              <p:nvPr/>
            </p:nvSpPr>
            <p:spPr bwMode="auto">
              <a:xfrm>
                <a:off x="2880" y="2168"/>
                <a:ext cx="2544" cy="1504"/>
              </a:xfrm>
              <a:custGeom>
                <a:avLst/>
                <a:gdLst>
                  <a:gd name="T0" fmla="*/ 0 w 2544"/>
                  <a:gd name="T1" fmla="*/ 816 h 1504"/>
                  <a:gd name="T2" fmla="*/ 336 w 2544"/>
                  <a:gd name="T3" fmla="*/ 816 h 1504"/>
                  <a:gd name="T4" fmla="*/ 432 w 2544"/>
                  <a:gd name="T5" fmla="*/ 624 h 1504"/>
                  <a:gd name="T6" fmla="*/ 624 w 2544"/>
                  <a:gd name="T7" fmla="*/ 624 h 1504"/>
                  <a:gd name="T8" fmla="*/ 672 w 2544"/>
                  <a:gd name="T9" fmla="*/ 816 h 1504"/>
                  <a:gd name="T10" fmla="*/ 768 w 2544"/>
                  <a:gd name="T11" fmla="*/ 816 h 1504"/>
                  <a:gd name="T12" fmla="*/ 1104 w 2544"/>
                  <a:gd name="T13" fmla="*/ 816 h 1504"/>
                  <a:gd name="T14" fmla="*/ 1248 w 2544"/>
                  <a:gd name="T15" fmla="*/ 1056 h 1504"/>
                  <a:gd name="T16" fmla="*/ 1440 w 2544"/>
                  <a:gd name="T17" fmla="*/ 48 h 1504"/>
                  <a:gd name="T18" fmla="*/ 1728 w 2544"/>
                  <a:gd name="T19" fmla="*/ 1344 h 1504"/>
                  <a:gd name="T20" fmla="*/ 1776 w 2544"/>
                  <a:gd name="T21" fmla="*/ 1008 h 1504"/>
                  <a:gd name="T22" fmla="*/ 1872 w 2544"/>
                  <a:gd name="T23" fmla="*/ 624 h 1504"/>
                  <a:gd name="T24" fmla="*/ 2160 w 2544"/>
                  <a:gd name="T25" fmla="*/ 528 h 1504"/>
                  <a:gd name="T26" fmla="*/ 2448 w 2544"/>
                  <a:gd name="T27" fmla="*/ 816 h 1504"/>
                  <a:gd name="T28" fmla="*/ 2544 w 2544"/>
                  <a:gd name="T29" fmla="*/ 864 h 15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44" h="1504">
                    <a:moveTo>
                      <a:pt x="0" y="816"/>
                    </a:moveTo>
                    <a:cubicBezTo>
                      <a:pt x="132" y="832"/>
                      <a:pt x="264" y="848"/>
                      <a:pt x="336" y="816"/>
                    </a:cubicBezTo>
                    <a:cubicBezTo>
                      <a:pt x="408" y="784"/>
                      <a:pt x="384" y="656"/>
                      <a:pt x="432" y="624"/>
                    </a:cubicBezTo>
                    <a:cubicBezTo>
                      <a:pt x="480" y="592"/>
                      <a:pt x="584" y="592"/>
                      <a:pt x="624" y="624"/>
                    </a:cubicBezTo>
                    <a:cubicBezTo>
                      <a:pt x="664" y="656"/>
                      <a:pt x="648" y="784"/>
                      <a:pt x="672" y="816"/>
                    </a:cubicBezTo>
                    <a:cubicBezTo>
                      <a:pt x="696" y="848"/>
                      <a:pt x="696" y="816"/>
                      <a:pt x="768" y="816"/>
                    </a:cubicBezTo>
                    <a:cubicBezTo>
                      <a:pt x="840" y="816"/>
                      <a:pt x="1024" y="776"/>
                      <a:pt x="1104" y="816"/>
                    </a:cubicBezTo>
                    <a:cubicBezTo>
                      <a:pt x="1184" y="856"/>
                      <a:pt x="1192" y="1184"/>
                      <a:pt x="1248" y="1056"/>
                    </a:cubicBezTo>
                    <a:cubicBezTo>
                      <a:pt x="1304" y="928"/>
                      <a:pt x="1360" y="0"/>
                      <a:pt x="1440" y="48"/>
                    </a:cubicBezTo>
                    <a:cubicBezTo>
                      <a:pt x="1520" y="96"/>
                      <a:pt x="1672" y="1184"/>
                      <a:pt x="1728" y="1344"/>
                    </a:cubicBezTo>
                    <a:cubicBezTo>
                      <a:pt x="1784" y="1504"/>
                      <a:pt x="1752" y="1128"/>
                      <a:pt x="1776" y="1008"/>
                    </a:cubicBezTo>
                    <a:cubicBezTo>
                      <a:pt x="1800" y="888"/>
                      <a:pt x="1808" y="704"/>
                      <a:pt x="1872" y="624"/>
                    </a:cubicBezTo>
                    <a:cubicBezTo>
                      <a:pt x="1936" y="544"/>
                      <a:pt x="2064" y="496"/>
                      <a:pt x="2160" y="528"/>
                    </a:cubicBezTo>
                    <a:cubicBezTo>
                      <a:pt x="2256" y="560"/>
                      <a:pt x="2384" y="760"/>
                      <a:pt x="2448" y="816"/>
                    </a:cubicBezTo>
                    <a:cubicBezTo>
                      <a:pt x="2512" y="872"/>
                      <a:pt x="2528" y="868"/>
                      <a:pt x="2544" y="864"/>
                    </a:cubicBezTo>
                  </a:path>
                </a:pathLst>
              </a:custGeom>
              <a:noFill/>
              <a:ln w="38100" cmpd="sng">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28682" name="Line 17"/>
              <p:cNvSpPr>
                <a:spLocks noChangeShapeType="1"/>
              </p:cNvSpPr>
              <p:nvPr/>
            </p:nvSpPr>
            <p:spPr bwMode="auto">
              <a:xfrm>
                <a:off x="3264" y="2792"/>
                <a:ext cx="0" cy="9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28683" name="Line 18"/>
              <p:cNvSpPr>
                <a:spLocks noChangeShapeType="1"/>
              </p:cNvSpPr>
              <p:nvPr/>
            </p:nvSpPr>
            <p:spPr bwMode="auto">
              <a:xfrm>
                <a:off x="4080" y="2792"/>
                <a:ext cx="0" cy="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28684" name="Line 19"/>
              <p:cNvSpPr>
                <a:spLocks noChangeShapeType="1"/>
              </p:cNvSpPr>
              <p:nvPr/>
            </p:nvSpPr>
            <p:spPr bwMode="auto">
              <a:xfrm>
                <a:off x="3264" y="3416"/>
                <a:ext cx="816"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28685" name="Line 20"/>
              <p:cNvSpPr>
                <a:spLocks noChangeShapeType="1"/>
              </p:cNvSpPr>
              <p:nvPr/>
            </p:nvSpPr>
            <p:spPr bwMode="auto">
              <a:xfrm>
                <a:off x="4608" y="2792"/>
                <a:ext cx="0" cy="9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28686" name="Line 21"/>
              <p:cNvSpPr>
                <a:spLocks noChangeShapeType="1"/>
              </p:cNvSpPr>
              <p:nvPr/>
            </p:nvSpPr>
            <p:spPr bwMode="auto">
              <a:xfrm>
                <a:off x="4080" y="3560"/>
                <a:ext cx="528"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28687" name="Line 22"/>
              <p:cNvSpPr>
                <a:spLocks noChangeShapeType="1"/>
              </p:cNvSpPr>
              <p:nvPr/>
            </p:nvSpPr>
            <p:spPr bwMode="auto">
              <a:xfrm>
                <a:off x="4944" y="2792"/>
                <a:ext cx="0" cy="24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28688" name="Text Box 23"/>
              <p:cNvSpPr txBox="1">
                <a:spLocks noChangeArrowheads="1"/>
              </p:cNvSpPr>
              <p:nvPr/>
            </p:nvSpPr>
            <p:spPr bwMode="auto">
              <a:xfrm>
                <a:off x="4176" y="3798"/>
                <a:ext cx="767" cy="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spcBef>
                    <a:spcPct val="50000"/>
                  </a:spcBef>
                </a:pPr>
                <a:r>
                  <a:rPr lang="en-US" sz="1400">
                    <a:solidFill>
                      <a:schemeClr val="hlink"/>
                    </a:solidFill>
                    <a:latin typeface="Times New Roman" pitchFamily="18" charset="0"/>
                  </a:rPr>
                  <a:t>QRS Normal &lt; .12 secs,</a:t>
                </a:r>
              </a:p>
            </p:txBody>
          </p:sp>
          <p:sp>
            <p:nvSpPr>
              <p:cNvPr id="28689" name="Text Box 24"/>
              <p:cNvSpPr txBox="1">
                <a:spLocks noChangeArrowheads="1"/>
              </p:cNvSpPr>
              <p:nvPr/>
            </p:nvSpPr>
            <p:spPr bwMode="auto">
              <a:xfrm>
                <a:off x="4752" y="3079"/>
                <a:ext cx="672" cy="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algn="ctr" eaLnBrk="1" hangingPunct="1">
                  <a:spcBef>
                    <a:spcPct val="50000"/>
                  </a:spcBef>
                </a:pPr>
                <a:r>
                  <a:rPr lang="en-US" sz="1400">
                    <a:solidFill>
                      <a:schemeClr val="hlink"/>
                    </a:solidFill>
                    <a:latin typeface="Arial" pitchFamily="34" charset="0"/>
                  </a:rPr>
                  <a:t>ST segment &gt; 1 mm significant</a:t>
                </a:r>
              </a:p>
            </p:txBody>
          </p:sp>
          <p:sp>
            <p:nvSpPr>
              <p:cNvPr id="28690" name="Line 25"/>
              <p:cNvSpPr>
                <a:spLocks noChangeShapeType="1"/>
              </p:cNvSpPr>
              <p:nvPr/>
            </p:nvSpPr>
            <p:spPr bwMode="auto">
              <a:xfrm flipH="1">
                <a:off x="2448" y="3080"/>
                <a:ext cx="528" cy="672"/>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28691" name="Text Box 26"/>
              <p:cNvSpPr txBox="1">
                <a:spLocks noChangeArrowheads="1"/>
              </p:cNvSpPr>
              <p:nvPr/>
            </p:nvSpPr>
            <p:spPr bwMode="auto">
              <a:xfrm>
                <a:off x="2016" y="3600"/>
                <a:ext cx="768" cy="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algn="ctr" eaLnBrk="1" hangingPunct="1">
                  <a:spcBef>
                    <a:spcPct val="50000"/>
                  </a:spcBef>
                </a:pPr>
                <a:r>
                  <a:rPr lang="en-US" sz="1600">
                    <a:solidFill>
                      <a:schemeClr val="hlink"/>
                    </a:solidFill>
                    <a:latin typeface="Arial" pitchFamily="34" charset="0"/>
                  </a:rPr>
                  <a:t>Isoelectric line</a:t>
                </a:r>
              </a:p>
            </p:txBody>
          </p:sp>
        </p:grpSp>
      </p:grpSp>
      <mc:AlternateContent xmlns:mc="http://schemas.openxmlformats.org/markup-compatibility/2006">
        <mc:Choice xmlns:p14="http://schemas.microsoft.com/office/powerpoint/2010/main" Requires="p14">
          <p:contentPart p14:bwMode="auto" r:id="rId3">
            <p14:nvContentPartPr>
              <p14:cNvPr id="79899" name="Ink 27"/>
              <p14:cNvContentPartPr>
                <a14:cpLocks xmlns:a14="http://schemas.microsoft.com/office/drawing/2010/main" noRot="1" noChangeAspect="1" noEditPoints="1" noChangeArrowheads="1" noChangeShapeType="1"/>
              </p14:cNvContentPartPr>
              <p14:nvPr/>
            </p14:nvContentPartPr>
            <p14:xfrm>
              <a:off x="2554288" y="4340225"/>
              <a:ext cx="1482725" cy="268288"/>
            </p14:xfrm>
          </p:contentPart>
        </mc:Choice>
        <mc:Fallback>
          <p:pic>
            <p:nvPicPr>
              <p:cNvPr id="79899" name="Ink 27"/>
              <p:cNvPicPr>
                <a:picLocks noRot="1" noChangeAspect="1" noEditPoints="1" noChangeArrowheads="1" noChangeShapeType="1"/>
              </p:cNvPicPr>
              <p:nvPr/>
            </p:nvPicPr>
            <p:blipFill>
              <a:blip r:embed="rId4"/>
              <a:stretch>
                <a:fillRect/>
              </a:stretch>
            </p:blipFill>
            <p:spPr>
              <a:xfrm>
                <a:off x="2536649" y="4322579"/>
                <a:ext cx="1518002" cy="303580"/>
              </a:xfrm>
              <a:prstGeom prst="rect">
                <a:avLst/>
              </a:prstGeom>
            </p:spPr>
          </p:pic>
        </mc:Fallback>
      </mc:AlternateContent>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defRPr/>
            </a:pPr>
            <a:r>
              <a:rPr lang="en-US" smtClean="0"/>
              <a:t>ECG Wave Forms </a:t>
            </a:r>
          </a:p>
        </p:txBody>
      </p:sp>
      <p:sp>
        <p:nvSpPr>
          <p:cNvPr id="22531" name="Rectangle 3"/>
          <p:cNvSpPr>
            <a:spLocks noGrp="1" noChangeArrowheads="1"/>
          </p:cNvSpPr>
          <p:nvPr>
            <p:ph type="body" idx="1"/>
          </p:nvPr>
        </p:nvSpPr>
        <p:spPr>
          <a:xfrm>
            <a:off x="457200" y="2103438"/>
            <a:ext cx="3962400" cy="4384675"/>
          </a:xfrm>
        </p:spPr>
        <p:txBody>
          <a:bodyPr/>
          <a:lstStyle/>
          <a:p>
            <a:pPr eaLnBrk="1" hangingPunct="1">
              <a:defRPr/>
            </a:pPr>
            <a:r>
              <a:rPr lang="en-US" dirty="0" smtClean="0"/>
              <a:t>P wave</a:t>
            </a:r>
          </a:p>
          <a:p>
            <a:pPr>
              <a:buFont typeface="Wingdings" pitchFamily="2" charset="2"/>
              <a:buNone/>
              <a:defRPr/>
            </a:pPr>
            <a:r>
              <a:rPr lang="en-US" dirty="0"/>
              <a:t>R</a:t>
            </a:r>
            <a:r>
              <a:rPr lang="en-US" dirty="0" smtClean="0"/>
              <a:t>epresents the atrial depolarization.</a:t>
            </a:r>
          </a:p>
          <a:p>
            <a:pPr>
              <a:buFont typeface="Wingdings" pitchFamily="2" charset="2"/>
              <a:buNone/>
              <a:defRPr/>
            </a:pPr>
            <a:r>
              <a:rPr lang="en-US" dirty="0" smtClean="0"/>
              <a:t>0.1 sec in duration and less than 2.5 mM in height  </a:t>
            </a:r>
          </a:p>
          <a:p>
            <a:pPr eaLnBrk="1" hangingPunct="1">
              <a:defRPr/>
            </a:pPr>
            <a:endParaRPr lang="en-US" dirty="0" smtClean="0"/>
          </a:p>
          <a:p>
            <a:pPr eaLnBrk="1" hangingPunct="1">
              <a:buFont typeface="Wingdings" pitchFamily="2" charset="2"/>
              <a:buNone/>
              <a:defRPr/>
            </a:pPr>
            <a:endParaRPr lang="en-US" dirty="0" smtClean="0"/>
          </a:p>
        </p:txBody>
      </p:sp>
      <p:sp>
        <p:nvSpPr>
          <p:cNvPr id="29700" name="Rectangle 5"/>
          <p:cNvSpPr>
            <a:spLocks noChangeArrowheads="1"/>
          </p:cNvSpPr>
          <p:nvPr/>
        </p:nvSpPr>
        <p:spPr bwMode="auto">
          <a:xfrm>
            <a:off x="5081588" y="4114800"/>
            <a:ext cx="304800" cy="3048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grpSp>
        <p:nvGrpSpPr>
          <p:cNvPr id="29701" name="Group 8"/>
          <p:cNvGrpSpPr>
            <a:grpSpLocks/>
          </p:cNvGrpSpPr>
          <p:nvPr/>
        </p:nvGrpSpPr>
        <p:grpSpPr bwMode="auto">
          <a:xfrm>
            <a:off x="4711700" y="1741488"/>
            <a:ext cx="3940175" cy="4746625"/>
            <a:chOff x="2507" y="1152"/>
            <a:chExt cx="2482" cy="2990"/>
          </a:xfrm>
        </p:grpSpPr>
        <p:pic>
          <p:nvPicPr>
            <p:cNvPr id="29703" name="Picture 4" descr="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7" y="1152"/>
              <a:ext cx="2482" cy="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Rectangle 7"/>
            <p:cNvSpPr>
              <a:spLocks noChangeArrowheads="1"/>
            </p:cNvSpPr>
            <p:nvPr/>
          </p:nvSpPr>
          <p:spPr bwMode="auto">
            <a:xfrm>
              <a:off x="3249" y="3360"/>
              <a:ext cx="960" cy="336"/>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pPr>
              <a:r>
                <a:rPr lang="en-US" sz="2400">
                  <a:solidFill>
                    <a:srgbClr val="993300"/>
                  </a:solidFill>
                  <a:latin typeface="Times New Roman" pitchFamily="18" charset="0"/>
                </a:rPr>
                <a:t>&lt; 0.12</a:t>
              </a:r>
            </a:p>
          </p:txBody>
        </p:sp>
      </p:grpSp>
      <p:sp>
        <p:nvSpPr>
          <p:cNvPr id="29702"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 wave </a:t>
            </a:r>
            <a:endParaRPr lang="en-US" dirty="0"/>
          </a:p>
        </p:txBody>
      </p:sp>
      <p:sp>
        <p:nvSpPr>
          <p:cNvPr id="3" name="Content Placeholder 2"/>
          <p:cNvSpPr>
            <a:spLocks noGrp="1"/>
          </p:cNvSpPr>
          <p:nvPr>
            <p:ph idx="1"/>
          </p:nvPr>
        </p:nvSpPr>
        <p:spPr/>
        <p:txBody>
          <a:bodyPr/>
          <a:lstStyle/>
          <a:p>
            <a:pPr eaLnBrk="1" hangingPunct="1">
              <a:defRPr/>
            </a:pPr>
            <a:r>
              <a:rPr lang="en-US" dirty="0" smtClean="0"/>
              <a:t>P = SA node, NSR – normal sinus rhythm; &lt;.12 sec</a:t>
            </a:r>
          </a:p>
          <a:p>
            <a:pPr eaLnBrk="1" hangingPunct="1">
              <a:defRPr/>
            </a:pPr>
            <a:r>
              <a:rPr lang="en-US" dirty="0" smtClean="0"/>
              <a:t>Slight pause between the P wave and the QRS complex occurs at the </a:t>
            </a:r>
            <a:r>
              <a:rPr lang="en-US" dirty="0" err="1" smtClean="0"/>
              <a:t>atrioventricular</a:t>
            </a:r>
            <a:r>
              <a:rPr lang="en-US" dirty="0" smtClean="0"/>
              <a:t> node and gives the ventricles time to fill with blood before they contract</a:t>
            </a:r>
          </a:p>
          <a:p>
            <a:pPr eaLnBrk="1" hangingPunct="1">
              <a:defRPr/>
            </a:pPr>
            <a:r>
              <a:rPr lang="en-US" dirty="0" smtClean="0"/>
              <a:t>It reflects Problems with SA node or atria</a:t>
            </a:r>
          </a:p>
          <a:p>
            <a:pPr>
              <a:defRPr/>
            </a:pPr>
            <a:endParaRPr lang="en-US" dirty="0"/>
          </a:p>
        </p:txBody>
      </p:sp>
      <p:sp>
        <p:nvSpPr>
          <p:cNvPr id="30724" name="Footer Placeholder 3"/>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Rot="1" noChangeArrowheads="1"/>
          </p:cNvSpPr>
          <p:nvPr>
            <p:ph type="title"/>
          </p:nvPr>
        </p:nvSpPr>
        <p:spPr/>
        <p:txBody>
          <a:bodyPr/>
          <a:lstStyle/>
          <a:p>
            <a:pPr eaLnBrk="1" hangingPunct="1">
              <a:defRPr/>
            </a:pPr>
            <a:r>
              <a:rPr lang="en-US" smtClean="0"/>
              <a:t>ECG Wave Forms </a:t>
            </a:r>
          </a:p>
        </p:txBody>
      </p:sp>
      <p:sp>
        <p:nvSpPr>
          <p:cNvPr id="30723" name="Rectangle 1027"/>
          <p:cNvSpPr>
            <a:spLocks noGrp="1" noChangeArrowheads="1"/>
          </p:cNvSpPr>
          <p:nvPr>
            <p:ph type="body" idx="1"/>
          </p:nvPr>
        </p:nvSpPr>
        <p:spPr>
          <a:xfrm>
            <a:off x="457200" y="2271713"/>
            <a:ext cx="2911475" cy="1744662"/>
          </a:xfrm>
        </p:spPr>
        <p:txBody>
          <a:bodyPr/>
          <a:lstStyle/>
          <a:p>
            <a:pPr eaLnBrk="1" hangingPunct="1">
              <a:defRPr/>
            </a:pPr>
            <a:r>
              <a:rPr lang="en-US" smtClean="0"/>
              <a:t>PR interval</a:t>
            </a:r>
          </a:p>
        </p:txBody>
      </p:sp>
      <p:pic>
        <p:nvPicPr>
          <p:cNvPr id="31748" name="Picture 1028" descr="pr interv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3988" y="1752600"/>
            <a:ext cx="380841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1029"/>
          <p:cNvSpPr>
            <a:spLocks noChangeArrowheads="1"/>
          </p:cNvSpPr>
          <p:nvPr/>
        </p:nvSpPr>
        <p:spPr bwMode="auto">
          <a:xfrm>
            <a:off x="5257800" y="4267200"/>
            <a:ext cx="609600" cy="3048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sp>
        <p:nvSpPr>
          <p:cNvPr id="31750" name="Rectangle 1030"/>
          <p:cNvSpPr>
            <a:spLocks noChangeArrowheads="1"/>
          </p:cNvSpPr>
          <p:nvPr/>
        </p:nvSpPr>
        <p:spPr bwMode="auto">
          <a:xfrm>
            <a:off x="5157788" y="5334000"/>
            <a:ext cx="1524000" cy="533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pPr>
            <a:r>
              <a:rPr lang="en-US" sz="2400">
                <a:solidFill>
                  <a:srgbClr val="993300"/>
                </a:solidFill>
                <a:latin typeface="Times New Roman" pitchFamily="18" charset="0"/>
              </a:rPr>
              <a:t>0.12 – 0.20</a:t>
            </a:r>
          </a:p>
        </p:txBody>
      </p:sp>
      <p:sp>
        <p:nvSpPr>
          <p:cNvPr id="31751"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rrowheads="1"/>
          </p:cNvSpPr>
          <p:nvPr>
            <p:ph type="title"/>
          </p:nvPr>
        </p:nvSpPr>
        <p:spPr/>
        <p:txBody>
          <a:bodyPr/>
          <a:lstStyle/>
          <a:p>
            <a:pPr eaLnBrk="1" hangingPunct="1">
              <a:defRPr/>
            </a:pPr>
            <a:r>
              <a:rPr lang="en-US" smtClean="0"/>
              <a:t>Conduction Pathways</a:t>
            </a:r>
          </a:p>
        </p:txBody>
      </p:sp>
      <p:grpSp>
        <p:nvGrpSpPr>
          <p:cNvPr id="5123" name="Group 5"/>
          <p:cNvGrpSpPr>
            <a:grpSpLocks/>
          </p:cNvGrpSpPr>
          <p:nvPr/>
        </p:nvGrpSpPr>
        <p:grpSpPr bwMode="auto">
          <a:xfrm>
            <a:off x="685800" y="1282700"/>
            <a:ext cx="7696200" cy="5194300"/>
            <a:chOff x="384" y="288"/>
            <a:chExt cx="5184" cy="3704"/>
          </a:xfrm>
        </p:grpSpPr>
        <p:sp>
          <p:nvSpPr>
            <p:cNvPr id="5125" name="Freeform 6"/>
            <p:cNvSpPr>
              <a:spLocks/>
            </p:cNvSpPr>
            <p:nvPr/>
          </p:nvSpPr>
          <p:spPr bwMode="auto">
            <a:xfrm>
              <a:off x="1200" y="912"/>
              <a:ext cx="1104" cy="768"/>
            </a:xfrm>
            <a:custGeom>
              <a:avLst/>
              <a:gdLst>
                <a:gd name="T0" fmla="*/ 0 w 1104"/>
                <a:gd name="T1" fmla="*/ 0 h 768"/>
                <a:gd name="T2" fmla="*/ 384 w 1104"/>
                <a:gd name="T3" fmla="*/ 96 h 768"/>
                <a:gd name="T4" fmla="*/ 768 w 1104"/>
                <a:gd name="T5" fmla="*/ 336 h 768"/>
                <a:gd name="T6" fmla="*/ 1104 w 1104"/>
                <a:gd name="T7" fmla="*/ 768 h 7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4" h="768">
                  <a:moveTo>
                    <a:pt x="0" y="0"/>
                  </a:moveTo>
                  <a:cubicBezTo>
                    <a:pt x="128" y="20"/>
                    <a:pt x="256" y="40"/>
                    <a:pt x="384" y="96"/>
                  </a:cubicBezTo>
                  <a:cubicBezTo>
                    <a:pt x="512" y="152"/>
                    <a:pt x="648" y="224"/>
                    <a:pt x="768" y="336"/>
                  </a:cubicBezTo>
                  <a:cubicBezTo>
                    <a:pt x="888" y="448"/>
                    <a:pt x="996" y="608"/>
                    <a:pt x="1104" y="768"/>
                  </a:cubicBezTo>
                </a:path>
              </a:pathLst>
            </a:custGeom>
            <a:noFill/>
            <a:ln w="762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5126" name="Oval 7"/>
            <p:cNvSpPr>
              <a:spLocks noChangeArrowheads="1"/>
            </p:cNvSpPr>
            <p:nvPr/>
          </p:nvSpPr>
          <p:spPr bwMode="auto">
            <a:xfrm rot="-1772726">
              <a:off x="2208" y="1584"/>
              <a:ext cx="384" cy="576"/>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sp>
          <p:nvSpPr>
            <p:cNvPr id="5127" name="Freeform 8"/>
            <p:cNvSpPr>
              <a:spLocks/>
            </p:cNvSpPr>
            <p:nvPr/>
          </p:nvSpPr>
          <p:spPr bwMode="auto">
            <a:xfrm>
              <a:off x="912" y="2112"/>
              <a:ext cx="1592" cy="1880"/>
            </a:xfrm>
            <a:custGeom>
              <a:avLst/>
              <a:gdLst>
                <a:gd name="T0" fmla="*/ 1584 w 1592"/>
                <a:gd name="T1" fmla="*/ 0 h 1880"/>
                <a:gd name="T2" fmla="*/ 1584 w 1592"/>
                <a:gd name="T3" fmla="*/ 576 h 1880"/>
                <a:gd name="T4" fmla="*/ 1536 w 1592"/>
                <a:gd name="T5" fmla="*/ 816 h 1880"/>
                <a:gd name="T6" fmla="*/ 1440 w 1592"/>
                <a:gd name="T7" fmla="*/ 1440 h 1880"/>
                <a:gd name="T8" fmla="*/ 1296 w 1592"/>
                <a:gd name="T9" fmla="*/ 1632 h 1880"/>
                <a:gd name="T10" fmla="*/ 672 w 1592"/>
                <a:gd name="T11" fmla="*/ 1872 h 1880"/>
                <a:gd name="T12" fmla="*/ 288 w 1592"/>
                <a:gd name="T13" fmla="*/ 1584 h 1880"/>
                <a:gd name="T14" fmla="*/ 0 w 1592"/>
                <a:gd name="T15" fmla="*/ 624 h 18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2" h="1880">
                  <a:moveTo>
                    <a:pt x="1584" y="0"/>
                  </a:moveTo>
                  <a:cubicBezTo>
                    <a:pt x="1588" y="220"/>
                    <a:pt x="1592" y="440"/>
                    <a:pt x="1584" y="576"/>
                  </a:cubicBezTo>
                  <a:cubicBezTo>
                    <a:pt x="1576" y="712"/>
                    <a:pt x="1560" y="672"/>
                    <a:pt x="1536" y="816"/>
                  </a:cubicBezTo>
                  <a:cubicBezTo>
                    <a:pt x="1512" y="960"/>
                    <a:pt x="1480" y="1304"/>
                    <a:pt x="1440" y="1440"/>
                  </a:cubicBezTo>
                  <a:cubicBezTo>
                    <a:pt x="1400" y="1576"/>
                    <a:pt x="1424" y="1560"/>
                    <a:pt x="1296" y="1632"/>
                  </a:cubicBezTo>
                  <a:cubicBezTo>
                    <a:pt x="1168" y="1704"/>
                    <a:pt x="840" y="1880"/>
                    <a:pt x="672" y="1872"/>
                  </a:cubicBezTo>
                  <a:cubicBezTo>
                    <a:pt x="504" y="1864"/>
                    <a:pt x="400" y="1792"/>
                    <a:pt x="288" y="1584"/>
                  </a:cubicBezTo>
                  <a:cubicBezTo>
                    <a:pt x="176" y="1376"/>
                    <a:pt x="40" y="784"/>
                    <a:pt x="0" y="624"/>
                  </a:cubicBezTo>
                </a:path>
              </a:pathLst>
            </a:custGeom>
            <a:noFill/>
            <a:ln w="762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5128" name="Freeform 9"/>
            <p:cNvSpPr>
              <a:spLocks/>
            </p:cNvSpPr>
            <p:nvPr/>
          </p:nvSpPr>
          <p:spPr bwMode="auto">
            <a:xfrm>
              <a:off x="2544" y="2064"/>
              <a:ext cx="1672" cy="1832"/>
            </a:xfrm>
            <a:custGeom>
              <a:avLst/>
              <a:gdLst>
                <a:gd name="T0" fmla="*/ 0 w 1672"/>
                <a:gd name="T1" fmla="*/ 48 h 1832"/>
                <a:gd name="T2" fmla="*/ 48 w 1672"/>
                <a:gd name="T3" fmla="*/ 288 h 1832"/>
                <a:gd name="T4" fmla="*/ 192 w 1672"/>
                <a:gd name="T5" fmla="*/ 624 h 1832"/>
                <a:gd name="T6" fmla="*/ 384 w 1672"/>
                <a:gd name="T7" fmla="*/ 1248 h 1832"/>
                <a:gd name="T8" fmla="*/ 432 w 1672"/>
                <a:gd name="T9" fmla="*/ 1728 h 1832"/>
                <a:gd name="T10" fmla="*/ 1104 w 1672"/>
                <a:gd name="T11" fmla="*/ 1776 h 1832"/>
                <a:gd name="T12" fmla="*/ 1392 w 1672"/>
                <a:gd name="T13" fmla="*/ 1632 h 1832"/>
                <a:gd name="T14" fmla="*/ 1632 w 1672"/>
                <a:gd name="T15" fmla="*/ 576 h 1832"/>
                <a:gd name="T16" fmla="*/ 1632 w 1672"/>
                <a:gd name="T17" fmla="*/ 0 h 18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72" h="1832">
                  <a:moveTo>
                    <a:pt x="0" y="48"/>
                  </a:moveTo>
                  <a:cubicBezTo>
                    <a:pt x="8" y="120"/>
                    <a:pt x="16" y="192"/>
                    <a:pt x="48" y="288"/>
                  </a:cubicBezTo>
                  <a:cubicBezTo>
                    <a:pt x="80" y="384"/>
                    <a:pt x="136" y="464"/>
                    <a:pt x="192" y="624"/>
                  </a:cubicBezTo>
                  <a:cubicBezTo>
                    <a:pt x="248" y="784"/>
                    <a:pt x="344" y="1064"/>
                    <a:pt x="384" y="1248"/>
                  </a:cubicBezTo>
                  <a:cubicBezTo>
                    <a:pt x="424" y="1432"/>
                    <a:pt x="312" y="1640"/>
                    <a:pt x="432" y="1728"/>
                  </a:cubicBezTo>
                  <a:cubicBezTo>
                    <a:pt x="552" y="1816"/>
                    <a:pt x="944" y="1792"/>
                    <a:pt x="1104" y="1776"/>
                  </a:cubicBezTo>
                  <a:cubicBezTo>
                    <a:pt x="1264" y="1760"/>
                    <a:pt x="1304" y="1832"/>
                    <a:pt x="1392" y="1632"/>
                  </a:cubicBezTo>
                  <a:cubicBezTo>
                    <a:pt x="1480" y="1432"/>
                    <a:pt x="1592" y="848"/>
                    <a:pt x="1632" y="576"/>
                  </a:cubicBezTo>
                  <a:cubicBezTo>
                    <a:pt x="1672" y="304"/>
                    <a:pt x="1652" y="152"/>
                    <a:pt x="1632" y="0"/>
                  </a:cubicBezTo>
                </a:path>
              </a:pathLst>
            </a:custGeom>
            <a:noFill/>
            <a:ln w="762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5129" name="Freeform 10"/>
            <p:cNvSpPr>
              <a:spLocks/>
            </p:cNvSpPr>
            <p:nvPr/>
          </p:nvSpPr>
          <p:spPr bwMode="auto">
            <a:xfrm>
              <a:off x="3456" y="2928"/>
              <a:ext cx="1488" cy="968"/>
            </a:xfrm>
            <a:custGeom>
              <a:avLst/>
              <a:gdLst>
                <a:gd name="T0" fmla="*/ 0 w 1488"/>
                <a:gd name="T1" fmla="*/ 912 h 968"/>
                <a:gd name="T2" fmla="*/ 432 w 1488"/>
                <a:gd name="T3" fmla="*/ 960 h 968"/>
                <a:gd name="T4" fmla="*/ 624 w 1488"/>
                <a:gd name="T5" fmla="*/ 960 h 968"/>
                <a:gd name="T6" fmla="*/ 816 w 1488"/>
                <a:gd name="T7" fmla="*/ 912 h 968"/>
                <a:gd name="T8" fmla="*/ 1104 w 1488"/>
                <a:gd name="T9" fmla="*/ 720 h 968"/>
                <a:gd name="T10" fmla="*/ 1488 w 1488"/>
                <a:gd name="T11" fmla="*/ 0 h 9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968">
                  <a:moveTo>
                    <a:pt x="0" y="912"/>
                  </a:moveTo>
                  <a:cubicBezTo>
                    <a:pt x="164" y="932"/>
                    <a:pt x="328" y="952"/>
                    <a:pt x="432" y="960"/>
                  </a:cubicBezTo>
                  <a:cubicBezTo>
                    <a:pt x="536" y="968"/>
                    <a:pt x="560" y="968"/>
                    <a:pt x="624" y="960"/>
                  </a:cubicBezTo>
                  <a:cubicBezTo>
                    <a:pt x="688" y="952"/>
                    <a:pt x="736" y="952"/>
                    <a:pt x="816" y="912"/>
                  </a:cubicBezTo>
                  <a:cubicBezTo>
                    <a:pt x="896" y="872"/>
                    <a:pt x="992" y="872"/>
                    <a:pt x="1104" y="720"/>
                  </a:cubicBezTo>
                  <a:cubicBezTo>
                    <a:pt x="1216" y="568"/>
                    <a:pt x="1352" y="284"/>
                    <a:pt x="1488" y="0"/>
                  </a:cubicBezTo>
                </a:path>
              </a:pathLst>
            </a:custGeom>
            <a:noFill/>
            <a:ln w="5715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5130" name="Line 11"/>
            <p:cNvSpPr>
              <a:spLocks noChangeShapeType="1"/>
            </p:cNvSpPr>
            <p:nvPr/>
          </p:nvSpPr>
          <p:spPr bwMode="auto">
            <a:xfrm flipV="1">
              <a:off x="1344" y="480"/>
              <a:ext cx="1632" cy="384"/>
            </a:xfrm>
            <a:prstGeom prst="line">
              <a:avLst/>
            </a:prstGeom>
            <a:noFill/>
            <a:ln w="381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5131" name="Line 12"/>
            <p:cNvSpPr>
              <a:spLocks noChangeShapeType="1"/>
            </p:cNvSpPr>
            <p:nvPr/>
          </p:nvSpPr>
          <p:spPr bwMode="auto">
            <a:xfrm rot="1151327" flipV="1">
              <a:off x="1296" y="1776"/>
              <a:ext cx="912" cy="144"/>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5132" name="Line 13"/>
            <p:cNvSpPr>
              <a:spLocks noChangeShapeType="1"/>
            </p:cNvSpPr>
            <p:nvPr/>
          </p:nvSpPr>
          <p:spPr bwMode="auto">
            <a:xfrm flipV="1">
              <a:off x="2112" y="1248"/>
              <a:ext cx="864" cy="144"/>
            </a:xfrm>
            <a:prstGeom prst="line">
              <a:avLst/>
            </a:prstGeom>
            <a:noFill/>
            <a:ln w="381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5133" name="Line 14"/>
            <p:cNvSpPr>
              <a:spLocks noChangeShapeType="1"/>
            </p:cNvSpPr>
            <p:nvPr/>
          </p:nvSpPr>
          <p:spPr bwMode="auto">
            <a:xfrm>
              <a:off x="1440" y="2256"/>
              <a:ext cx="960" cy="672"/>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5134" name="Line 15"/>
            <p:cNvSpPr>
              <a:spLocks noChangeShapeType="1"/>
            </p:cNvSpPr>
            <p:nvPr/>
          </p:nvSpPr>
          <p:spPr bwMode="auto">
            <a:xfrm>
              <a:off x="1584" y="2352"/>
              <a:ext cx="1152" cy="384"/>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5135" name="Line 16"/>
            <p:cNvSpPr>
              <a:spLocks noChangeShapeType="1"/>
            </p:cNvSpPr>
            <p:nvPr/>
          </p:nvSpPr>
          <p:spPr bwMode="auto">
            <a:xfrm flipV="1">
              <a:off x="4080" y="2064"/>
              <a:ext cx="576" cy="1200"/>
            </a:xfrm>
            <a:prstGeom prst="line">
              <a:avLst/>
            </a:prstGeom>
            <a:noFill/>
            <a:ln w="381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5136" name="Line 17"/>
            <p:cNvSpPr>
              <a:spLocks noChangeShapeType="1"/>
            </p:cNvSpPr>
            <p:nvPr/>
          </p:nvSpPr>
          <p:spPr bwMode="auto">
            <a:xfrm flipV="1">
              <a:off x="1152" y="2400"/>
              <a:ext cx="3360" cy="1056"/>
            </a:xfrm>
            <a:prstGeom prst="line">
              <a:avLst/>
            </a:prstGeom>
            <a:noFill/>
            <a:ln w="381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5137" name="Text Box 18"/>
            <p:cNvSpPr txBox="1">
              <a:spLocks noChangeArrowheads="1"/>
            </p:cNvSpPr>
            <p:nvPr/>
          </p:nvSpPr>
          <p:spPr bwMode="auto">
            <a:xfrm>
              <a:off x="2976" y="288"/>
              <a:ext cx="2016" cy="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spcBef>
                  <a:spcPct val="50000"/>
                </a:spcBef>
              </a:pPr>
              <a:r>
                <a:rPr lang="en-US" sz="2400" b="1">
                  <a:latin typeface="Arial" pitchFamily="34" charset="0"/>
                </a:rPr>
                <a:t>Sinus Node (60-100)</a:t>
              </a:r>
            </a:p>
          </p:txBody>
        </p:sp>
        <p:sp>
          <p:nvSpPr>
            <p:cNvPr id="5138" name="Text Box 19"/>
            <p:cNvSpPr txBox="1">
              <a:spLocks noChangeArrowheads="1"/>
            </p:cNvSpPr>
            <p:nvPr/>
          </p:nvSpPr>
          <p:spPr bwMode="auto">
            <a:xfrm>
              <a:off x="3072" y="1056"/>
              <a:ext cx="2496"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spcBef>
                  <a:spcPct val="50000"/>
                </a:spcBef>
              </a:pPr>
              <a:r>
                <a:rPr lang="en-US" sz="2000" b="1">
                  <a:latin typeface="Arial" pitchFamily="34" charset="0"/>
                </a:rPr>
                <a:t>Intra-ventricular Pathway</a:t>
              </a:r>
            </a:p>
          </p:txBody>
        </p:sp>
        <p:sp>
          <p:nvSpPr>
            <p:cNvPr id="5139" name="Text Box 20"/>
            <p:cNvSpPr txBox="1">
              <a:spLocks noChangeArrowheads="1"/>
            </p:cNvSpPr>
            <p:nvPr/>
          </p:nvSpPr>
          <p:spPr bwMode="auto">
            <a:xfrm>
              <a:off x="384" y="1248"/>
              <a:ext cx="1056" cy="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algn="ctr" eaLnBrk="1" hangingPunct="1">
                <a:spcBef>
                  <a:spcPct val="50000"/>
                </a:spcBef>
              </a:pPr>
              <a:r>
                <a:rPr lang="en-US" sz="2400" b="1">
                  <a:latin typeface="Arial" pitchFamily="34" charset="0"/>
                </a:rPr>
                <a:t>A/V Junction (40-60)</a:t>
              </a:r>
            </a:p>
          </p:txBody>
        </p:sp>
        <p:sp>
          <p:nvSpPr>
            <p:cNvPr id="5140" name="Text Box 21"/>
            <p:cNvSpPr txBox="1">
              <a:spLocks noChangeArrowheads="1"/>
            </p:cNvSpPr>
            <p:nvPr/>
          </p:nvSpPr>
          <p:spPr bwMode="auto">
            <a:xfrm>
              <a:off x="624" y="2015"/>
              <a:ext cx="1104" cy="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algn="ctr" eaLnBrk="1" hangingPunct="1">
                <a:spcBef>
                  <a:spcPct val="50000"/>
                </a:spcBef>
              </a:pPr>
              <a:r>
                <a:rPr lang="en-US" sz="2400" b="1">
                  <a:latin typeface="Arial" pitchFamily="34" charset="0"/>
                </a:rPr>
                <a:t>Bundle Branches</a:t>
              </a:r>
            </a:p>
          </p:txBody>
        </p:sp>
        <p:sp>
          <p:nvSpPr>
            <p:cNvPr id="5141" name="Text Box 22"/>
            <p:cNvSpPr txBox="1">
              <a:spLocks noChangeArrowheads="1"/>
            </p:cNvSpPr>
            <p:nvPr/>
          </p:nvSpPr>
          <p:spPr bwMode="auto">
            <a:xfrm>
              <a:off x="4032" y="1584"/>
              <a:ext cx="1536" cy="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algn="ctr" eaLnBrk="1" hangingPunct="1">
                <a:spcBef>
                  <a:spcPct val="50000"/>
                </a:spcBef>
              </a:pPr>
              <a:r>
                <a:rPr lang="en-US" sz="2400" b="1">
                  <a:latin typeface="Arial" pitchFamily="34" charset="0"/>
                </a:rPr>
                <a:t>Purkinge Fibers (20-40)</a:t>
              </a:r>
            </a:p>
          </p:txBody>
        </p:sp>
        <p:sp>
          <p:nvSpPr>
            <p:cNvPr id="5142" name="Text Box 23"/>
            <p:cNvSpPr txBox="1">
              <a:spLocks noChangeArrowheads="1"/>
            </p:cNvSpPr>
            <p:nvPr/>
          </p:nvSpPr>
          <p:spPr bwMode="auto">
            <a:xfrm>
              <a:off x="3024" y="1632"/>
              <a:ext cx="864" cy="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algn="ctr" eaLnBrk="1" hangingPunct="1">
                <a:spcBef>
                  <a:spcPct val="50000"/>
                </a:spcBef>
              </a:pPr>
              <a:r>
                <a:rPr lang="en-US" sz="2400" b="1">
                  <a:latin typeface="Arial" pitchFamily="34" charset="0"/>
                </a:rPr>
                <a:t>Bundle of His</a:t>
              </a:r>
            </a:p>
          </p:txBody>
        </p:sp>
        <p:sp>
          <p:nvSpPr>
            <p:cNvPr id="5143" name="Rectangle 24"/>
            <p:cNvSpPr>
              <a:spLocks noChangeArrowheads="1"/>
            </p:cNvSpPr>
            <p:nvPr/>
          </p:nvSpPr>
          <p:spPr bwMode="auto">
            <a:xfrm rot="-851701">
              <a:off x="2448" y="2016"/>
              <a:ext cx="144" cy="288"/>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sp>
          <p:nvSpPr>
            <p:cNvPr id="5144" name="Line 25"/>
            <p:cNvSpPr>
              <a:spLocks noChangeShapeType="1"/>
            </p:cNvSpPr>
            <p:nvPr/>
          </p:nvSpPr>
          <p:spPr bwMode="auto">
            <a:xfrm flipV="1">
              <a:off x="2640" y="1968"/>
              <a:ext cx="528" cy="192"/>
            </a:xfrm>
            <a:prstGeom prst="line">
              <a:avLst/>
            </a:prstGeom>
            <a:noFill/>
            <a:ln w="381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5145" name="Freeform 26"/>
            <p:cNvSpPr>
              <a:spLocks/>
            </p:cNvSpPr>
            <p:nvPr/>
          </p:nvSpPr>
          <p:spPr bwMode="auto">
            <a:xfrm>
              <a:off x="1344" y="888"/>
              <a:ext cx="3400" cy="360"/>
            </a:xfrm>
            <a:custGeom>
              <a:avLst/>
              <a:gdLst>
                <a:gd name="T0" fmla="*/ 0 w 3400"/>
                <a:gd name="T1" fmla="*/ 24 h 360"/>
                <a:gd name="T2" fmla="*/ 1008 w 3400"/>
                <a:gd name="T3" fmla="*/ 24 h 360"/>
                <a:gd name="T4" fmla="*/ 1680 w 3400"/>
                <a:gd name="T5" fmla="*/ 24 h 360"/>
                <a:gd name="T6" fmla="*/ 2976 w 3400"/>
                <a:gd name="T7" fmla="*/ 168 h 360"/>
                <a:gd name="T8" fmla="*/ 3312 w 3400"/>
                <a:gd name="T9" fmla="*/ 360 h 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0" h="360">
                  <a:moveTo>
                    <a:pt x="0" y="24"/>
                  </a:moveTo>
                  <a:cubicBezTo>
                    <a:pt x="364" y="24"/>
                    <a:pt x="728" y="24"/>
                    <a:pt x="1008" y="24"/>
                  </a:cubicBezTo>
                  <a:cubicBezTo>
                    <a:pt x="1288" y="24"/>
                    <a:pt x="1352" y="0"/>
                    <a:pt x="1680" y="24"/>
                  </a:cubicBezTo>
                  <a:cubicBezTo>
                    <a:pt x="2008" y="48"/>
                    <a:pt x="2704" y="112"/>
                    <a:pt x="2976" y="168"/>
                  </a:cubicBezTo>
                  <a:cubicBezTo>
                    <a:pt x="3248" y="224"/>
                    <a:pt x="3400" y="200"/>
                    <a:pt x="3312" y="36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5146" name="Line 27"/>
            <p:cNvSpPr>
              <a:spLocks noChangeShapeType="1"/>
            </p:cNvSpPr>
            <p:nvPr/>
          </p:nvSpPr>
          <p:spPr bwMode="auto">
            <a:xfrm flipV="1">
              <a:off x="2976" y="816"/>
              <a:ext cx="624" cy="48"/>
            </a:xfrm>
            <a:prstGeom prst="line">
              <a:avLst/>
            </a:prstGeom>
            <a:noFill/>
            <a:ln w="381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5147" name="Text Box 28"/>
            <p:cNvSpPr txBox="1">
              <a:spLocks noChangeArrowheads="1"/>
            </p:cNvSpPr>
            <p:nvPr/>
          </p:nvSpPr>
          <p:spPr bwMode="auto">
            <a:xfrm>
              <a:off x="3600" y="672"/>
              <a:ext cx="1968"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algn="ctr" eaLnBrk="1" hangingPunct="1">
                <a:spcBef>
                  <a:spcPct val="50000"/>
                </a:spcBef>
              </a:pPr>
              <a:r>
                <a:rPr lang="en-US" sz="2000" b="1">
                  <a:latin typeface="Arial" pitchFamily="34" charset="0"/>
                </a:rPr>
                <a:t>Bachmann’s Bundle</a:t>
              </a:r>
            </a:p>
          </p:txBody>
        </p:sp>
        <p:sp>
          <p:nvSpPr>
            <p:cNvPr id="5148" name="Text Box 29"/>
            <p:cNvSpPr txBox="1">
              <a:spLocks noChangeArrowheads="1"/>
            </p:cNvSpPr>
            <p:nvPr/>
          </p:nvSpPr>
          <p:spPr bwMode="auto">
            <a:xfrm>
              <a:off x="3360" y="3312"/>
              <a:ext cx="100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algn="ctr" eaLnBrk="1" hangingPunct="1">
                <a:spcBef>
                  <a:spcPct val="50000"/>
                </a:spcBef>
              </a:pPr>
              <a:r>
                <a:rPr lang="en-US" sz="1600" b="1">
                  <a:latin typeface="Arial" pitchFamily="34" charset="0"/>
                </a:rPr>
                <a:t>Posterior</a:t>
              </a:r>
            </a:p>
          </p:txBody>
        </p:sp>
        <p:sp>
          <p:nvSpPr>
            <p:cNvPr id="5149" name="Text Box 30"/>
            <p:cNvSpPr txBox="1">
              <a:spLocks noChangeArrowheads="1"/>
            </p:cNvSpPr>
            <p:nvPr/>
          </p:nvSpPr>
          <p:spPr bwMode="auto">
            <a:xfrm>
              <a:off x="4128" y="3697"/>
              <a:ext cx="864"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algn="ctr" eaLnBrk="1" hangingPunct="1">
                <a:spcBef>
                  <a:spcPct val="50000"/>
                </a:spcBef>
              </a:pPr>
              <a:r>
                <a:rPr lang="en-US" sz="1600" b="1">
                  <a:latin typeface="Arial" pitchFamily="34" charset="0"/>
                </a:rPr>
                <a:t>Anterior</a:t>
              </a:r>
            </a:p>
          </p:txBody>
        </p:sp>
        <p:sp>
          <p:nvSpPr>
            <p:cNvPr id="5150" name="Oval 31"/>
            <p:cNvSpPr>
              <a:spLocks noChangeArrowheads="1"/>
            </p:cNvSpPr>
            <p:nvPr/>
          </p:nvSpPr>
          <p:spPr bwMode="auto">
            <a:xfrm>
              <a:off x="1008" y="768"/>
              <a:ext cx="336" cy="33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grpSp>
      <p:sp>
        <p:nvSpPr>
          <p:cNvPr id="5124"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pPr>
              <a:defRPr/>
            </a:pPr>
            <a:r>
              <a:rPr lang="en-US" dirty="0" smtClean="0"/>
              <a:t>PR </a:t>
            </a:r>
            <a:endParaRPr lang="en-US" dirty="0"/>
          </a:p>
        </p:txBody>
      </p:sp>
      <p:sp>
        <p:nvSpPr>
          <p:cNvPr id="3" name="Content Placeholder 2"/>
          <p:cNvSpPr>
            <a:spLocks noGrp="1"/>
          </p:cNvSpPr>
          <p:nvPr>
            <p:ph idx="1"/>
          </p:nvPr>
        </p:nvSpPr>
        <p:spPr>
          <a:xfrm>
            <a:off x="457200" y="685800"/>
            <a:ext cx="8686800" cy="5440363"/>
          </a:xfrm>
        </p:spPr>
        <p:txBody>
          <a:bodyPr/>
          <a:lstStyle/>
          <a:p>
            <a:pPr eaLnBrk="1" hangingPunct="1">
              <a:defRPr/>
            </a:pPr>
            <a:r>
              <a:rPr lang="en-US" dirty="0"/>
              <a:t>Represents atrial contraction &amp; ventricular filling; .12-.20</a:t>
            </a:r>
          </a:p>
          <a:p>
            <a:pPr eaLnBrk="1" hangingPunct="1">
              <a:defRPr/>
            </a:pPr>
            <a:r>
              <a:rPr lang="en-US" dirty="0"/>
              <a:t>An activity that causes both atria to contract and send blood to the ventricles</a:t>
            </a:r>
          </a:p>
          <a:p>
            <a:pPr eaLnBrk="1" hangingPunct="1">
              <a:defRPr/>
            </a:pPr>
            <a:r>
              <a:rPr lang="en-US" dirty="0" smtClean="0"/>
              <a:t>PR interval - .12 - .2 (3 – 5 small blocks)</a:t>
            </a:r>
          </a:p>
          <a:p>
            <a:pPr eaLnBrk="1" hangingPunct="1">
              <a:defRPr/>
            </a:pPr>
            <a:r>
              <a:rPr lang="en-US" dirty="0" smtClean="0"/>
              <a:t>PR interval – begins 1</a:t>
            </a:r>
            <a:r>
              <a:rPr lang="en-US" baseline="30000" dirty="0" smtClean="0"/>
              <a:t>st</a:t>
            </a:r>
            <a:r>
              <a:rPr lang="en-US" dirty="0" smtClean="0"/>
              <a:t> sign of P wave &amp; ends with 1</a:t>
            </a:r>
            <a:r>
              <a:rPr lang="en-US" baseline="30000" dirty="0" smtClean="0"/>
              <a:t>st</a:t>
            </a:r>
            <a:r>
              <a:rPr lang="en-US" dirty="0" smtClean="0"/>
              <a:t> deflection of next wave (QRS)</a:t>
            </a:r>
          </a:p>
          <a:p>
            <a:pPr eaLnBrk="1" hangingPunct="1">
              <a:defRPr/>
            </a:pPr>
            <a:r>
              <a:rPr lang="en-US" dirty="0" smtClean="0"/>
              <a:t>Tissues of AV junction do not conduct impulses as fast as other cardiac electrical tissues.   Therefore depolarization takes longer here.  Allows time for atrial contraction &amp; complete filling of ventricles.</a:t>
            </a:r>
          </a:p>
          <a:p>
            <a:pPr>
              <a:defRPr/>
            </a:pPr>
            <a:endParaRPr lang="en-US" dirty="0"/>
          </a:p>
        </p:txBody>
      </p:sp>
      <p:sp>
        <p:nvSpPr>
          <p:cNvPr id="32772" name="Footer Placeholder 3"/>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defRPr/>
            </a:pPr>
            <a:r>
              <a:rPr lang="en-US" smtClean="0"/>
              <a:t>ECG Wave Forms </a:t>
            </a:r>
          </a:p>
        </p:txBody>
      </p:sp>
      <p:sp>
        <p:nvSpPr>
          <p:cNvPr id="31747" name="Rectangle 3"/>
          <p:cNvSpPr>
            <a:spLocks noGrp="1" noChangeArrowheads="1"/>
          </p:cNvSpPr>
          <p:nvPr>
            <p:ph type="body" idx="1"/>
          </p:nvPr>
        </p:nvSpPr>
        <p:spPr>
          <a:xfrm>
            <a:off x="457200" y="2941638"/>
            <a:ext cx="2911475" cy="1828800"/>
          </a:xfrm>
        </p:spPr>
        <p:txBody>
          <a:bodyPr/>
          <a:lstStyle/>
          <a:p>
            <a:pPr eaLnBrk="1" hangingPunct="1">
              <a:defRPr/>
            </a:pPr>
            <a:endParaRPr lang="en-US" smtClean="0"/>
          </a:p>
          <a:p>
            <a:pPr eaLnBrk="1" hangingPunct="1">
              <a:defRPr/>
            </a:pPr>
            <a:r>
              <a:rPr lang="en-US" smtClean="0"/>
              <a:t>PR segment</a:t>
            </a:r>
          </a:p>
          <a:p>
            <a:pPr eaLnBrk="1" hangingPunct="1">
              <a:buFont typeface="Wingdings" pitchFamily="2" charset="2"/>
              <a:buNone/>
              <a:defRPr/>
            </a:pPr>
            <a:endParaRPr lang="en-US" smtClean="0"/>
          </a:p>
        </p:txBody>
      </p:sp>
      <p:pic>
        <p:nvPicPr>
          <p:cNvPr id="33796" name="Picture 4" descr="prs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1138" y="1752600"/>
            <a:ext cx="390366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5"/>
          <p:cNvSpPr>
            <a:spLocks noChangeArrowheads="1"/>
          </p:cNvSpPr>
          <p:nvPr/>
        </p:nvSpPr>
        <p:spPr bwMode="auto">
          <a:xfrm>
            <a:off x="5638800" y="4133850"/>
            <a:ext cx="304800" cy="2286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sp>
        <p:nvSpPr>
          <p:cNvPr id="33798"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en-US" smtClean="0"/>
              <a:t>ECG Wave Forms </a:t>
            </a:r>
          </a:p>
        </p:txBody>
      </p:sp>
      <p:sp>
        <p:nvSpPr>
          <p:cNvPr id="32771" name="Rectangle 3"/>
          <p:cNvSpPr>
            <a:spLocks noGrp="1" noChangeArrowheads="1"/>
          </p:cNvSpPr>
          <p:nvPr>
            <p:ph type="body" idx="1"/>
          </p:nvPr>
        </p:nvSpPr>
        <p:spPr>
          <a:xfrm>
            <a:off x="457200" y="1836738"/>
            <a:ext cx="3314700" cy="838200"/>
          </a:xfrm>
        </p:spPr>
        <p:txBody>
          <a:bodyPr/>
          <a:lstStyle/>
          <a:p>
            <a:pPr eaLnBrk="1" hangingPunct="1">
              <a:defRPr/>
            </a:pPr>
            <a:r>
              <a:rPr lang="en-US" smtClean="0"/>
              <a:t>QRS Complex</a:t>
            </a:r>
          </a:p>
        </p:txBody>
      </p:sp>
      <p:pic>
        <p:nvPicPr>
          <p:cNvPr id="34820" name="Picture 4" descr="q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886075"/>
            <a:ext cx="76962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Line 5"/>
          <p:cNvSpPr>
            <a:spLocks noChangeShapeType="1"/>
          </p:cNvSpPr>
          <p:nvPr/>
        </p:nvSpPr>
        <p:spPr bwMode="auto">
          <a:xfrm>
            <a:off x="2286000" y="4495800"/>
            <a:ext cx="0" cy="1447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34822" name="Line 6"/>
          <p:cNvSpPr>
            <a:spLocks noChangeShapeType="1"/>
          </p:cNvSpPr>
          <p:nvPr/>
        </p:nvSpPr>
        <p:spPr bwMode="auto">
          <a:xfrm>
            <a:off x="2514600" y="4495800"/>
            <a:ext cx="0" cy="1447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34823" name="Line 7"/>
          <p:cNvSpPr>
            <a:spLocks noChangeShapeType="1"/>
          </p:cNvSpPr>
          <p:nvPr/>
        </p:nvSpPr>
        <p:spPr bwMode="auto">
          <a:xfrm>
            <a:off x="7524750" y="4495800"/>
            <a:ext cx="0" cy="1447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34824" name="Line 8"/>
          <p:cNvSpPr>
            <a:spLocks noChangeShapeType="1"/>
          </p:cNvSpPr>
          <p:nvPr/>
        </p:nvSpPr>
        <p:spPr bwMode="auto">
          <a:xfrm>
            <a:off x="7848600" y="4495800"/>
            <a:ext cx="0" cy="1447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34825" name="Rectangle 9"/>
          <p:cNvSpPr>
            <a:spLocks noChangeArrowheads="1"/>
          </p:cNvSpPr>
          <p:nvPr/>
        </p:nvSpPr>
        <p:spPr bwMode="auto">
          <a:xfrm>
            <a:off x="4419600" y="5334000"/>
            <a:ext cx="1524000" cy="533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pPr>
            <a:r>
              <a:rPr lang="en-US" sz="2400">
                <a:solidFill>
                  <a:schemeClr val="bg2"/>
                </a:solidFill>
                <a:latin typeface="Times New Roman" pitchFamily="18" charset="0"/>
              </a:rPr>
              <a:t>0.04 - 0.12</a:t>
            </a:r>
          </a:p>
        </p:txBody>
      </p:sp>
      <p:sp>
        <p:nvSpPr>
          <p:cNvPr id="34826" name="Rectangle 10"/>
          <p:cNvSpPr>
            <a:spLocks noChangeArrowheads="1"/>
          </p:cNvSpPr>
          <p:nvPr/>
        </p:nvSpPr>
        <p:spPr bwMode="auto">
          <a:xfrm>
            <a:off x="8610600" y="5943600"/>
            <a:ext cx="228600" cy="304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1</a:t>
            </a:r>
          </a:p>
        </p:txBody>
      </p:sp>
      <p:sp>
        <p:nvSpPr>
          <p:cNvPr id="34827" name="Text Box 11"/>
          <p:cNvSpPr txBox="1">
            <a:spLocks noChangeArrowheads="1"/>
          </p:cNvSpPr>
          <p:nvPr/>
        </p:nvSpPr>
        <p:spPr bwMode="auto">
          <a:xfrm>
            <a:off x="8337550" y="5851525"/>
            <a:ext cx="7302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spcBef>
                <a:spcPct val="50000"/>
              </a:spcBef>
            </a:pPr>
            <a:r>
              <a:rPr lang="en-US" sz="2200" b="1">
                <a:solidFill>
                  <a:schemeClr val="bg2"/>
                </a:solidFill>
                <a:latin typeface="Verdana" pitchFamily="34" charset="0"/>
              </a:rPr>
              <a:t>12</a:t>
            </a:r>
          </a:p>
        </p:txBody>
      </p:sp>
      <p:sp>
        <p:nvSpPr>
          <p:cNvPr id="34828"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QRS </a:t>
            </a:r>
            <a:endParaRPr lang="en-US" dirty="0"/>
          </a:p>
        </p:txBody>
      </p:sp>
      <p:sp>
        <p:nvSpPr>
          <p:cNvPr id="3" name="Content Placeholder 2"/>
          <p:cNvSpPr>
            <a:spLocks noGrp="1"/>
          </p:cNvSpPr>
          <p:nvPr>
            <p:ph idx="1"/>
          </p:nvPr>
        </p:nvSpPr>
        <p:spPr>
          <a:xfrm>
            <a:off x="457200" y="1143000"/>
            <a:ext cx="8229600" cy="4983163"/>
          </a:xfrm>
        </p:spPr>
        <p:txBody>
          <a:bodyPr/>
          <a:lstStyle/>
          <a:p>
            <a:pPr eaLnBrk="1" hangingPunct="1">
              <a:defRPr/>
            </a:pPr>
            <a:r>
              <a:rPr lang="en-US" dirty="0"/>
              <a:t>QRS – .04-.10; Represents ventricular depolarization) An electrical activity that causes both ventricles to contract and send blood out into the body</a:t>
            </a:r>
          </a:p>
          <a:p>
            <a:pPr eaLnBrk="1" hangingPunct="1">
              <a:defRPr/>
            </a:pPr>
            <a:r>
              <a:rPr lang="en-US" dirty="0" smtClean="0"/>
              <a:t>&lt; .12 (3 small blocks)</a:t>
            </a:r>
          </a:p>
          <a:p>
            <a:pPr eaLnBrk="1" hangingPunct="1">
              <a:defRPr/>
            </a:pPr>
            <a:r>
              <a:rPr lang="en-US" dirty="0" smtClean="0"/>
              <a:t>Q = 1</a:t>
            </a:r>
            <a:r>
              <a:rPr lang="en-US" baseline="30000" dirty="0" smtClean="0"/>
              <a:t>st</a:t>
            </a:r>
            <a:r>
              <a:rPr lang="en-US" dirty="0" smtClean="0"/>
              <a:t> deflection</a:t>
            </a:r>
          </a:p>
          <a:p>
            <a:pPr eaLnBrk="1" hangingPunct="1">
              <a:defRPr/>
            </a:pPr>
            <a:r>
              <a:rPr lang="en-US" dirty="0" smtClean="0"/>
              <a:t>R = 1</a:t>
            </a:r>
            <a:r>
              <a:rPr lang="en-US" baseline="30000" dirty="0" smtClean="0"/>
              <a:t>st</a:t>
            </a:r>
            <a:r>
              <a:rPr lang="en-US" dirty="0" smtClean="0"/>
              <a:t> (+) after P</a:t>
            </a:r>
          </a:p>
          <a:p>
            <a:pPr eaLnBrk="1" hangingPunct="1">
              <a:defRPr/>
            </a:pPr>
            <a:r>
              <a:rPr lang="en-US" dirty="0" smtClean="0"/>
              <a:t>S = 2</a:t>
            </a:r>
            <a:r>
              <a:rPr lang="en-US" baseline="30000" dirty="0" smtClean="0"/>
              <a:t>nd</a:t>
            </a:r>
            <a:r>
              <a:rPr lang="en-US" dirty="0" smtClean="0"/>
              <a:t> (-) after P or 1</a:t>
            </a:r>
            <a:r>
              <a:rPr lang="en-US" baseline="30000" dirty="0" smtClean="0"/>
              <a:t>st</a:t>
            </a:r>
            <a:r>
              <a:rPr lang="en-US" dirty="0" smtClean="0"/>
              <a:t> (-) after R</a:t>
            </a:r>
          </a:p>
          <a:p>
            <a:pPr eaLnBrk="1" hangingPunct="1">
              <a:defRPr/>
            </a:pPr>
            <a:r>
              <a:rPr lang="en-US" dirty="0" smtClean="0"/>
              <a:t>QRS – could be inverted</a:t>
            </a:r>
          </a:p>
          <a:p>
            <a:pPr eaLnBrk="1" hangingPunct="1">
              <a:defRPr/>
            </a:pPr>
            <a:r>
              <a:rPr lang="en-US" b="1" dirty="0" smtClean="0"/>
              <a:t>Problems with ventricles</a:t>
            </a:r>
            <a:endParaRPr lang="en-US" dirty="0" smtClean="0"/>
          </a:p>
          <a:p>
            <a:pPr>
              <a:defRPr/>
            </a:pPr>
            <a:endParaRPr lang="en-US" dirty="0"/>
          </a:p>
        </p:txBody>
      </p:sp>
      <p:sp>
        <p:nvSpPr>
          <p:cNvPr id="35844" name="Footer Placeholder 3"/>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npo000029"/>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1174750"/>
            <a:ext cx="73914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q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8229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defRPr/>
            </a:pPr>
            <a:r>
              <a:rPr lang="en-US" smtClean="0"/>
              <a:t>ECG Wave Forms </a:t>
            </a:r>
          </a:p>
        </p:txBody>
      </p:sp>
      <p:sp>
        <p:nvSpPr>
          <p:cNvPr id="33795" name="Rectangle 3"/>
          <p:cNvSpPr>
            <a:spLocks noGrp="1" noChangeArrowheads="1"/>
          </p:cNvSpPr>
          <p:nvPr>
            <p:ph type="body" idx="1"/>
          </p:nvPr>
        </p:nvSpPr>
        <p:spPr>
          <a:xfrm>
            <a:off x="457200" y="1600200"/>
            <a:ext cx="2990850" cy="4953000"/>
          </a:xfrm>
        </p:spPr>
        <p:txBody>
          <a:bodyPr/>
          <a:lstStyle/>
          <a:p>
            <a:pPr eaLnBrk="1" hangingPunct="1">
              <a:defRPr/>
            </a:pPr>
            <a:r>
              <a:rPr lang="en-US" dirty="0" smtClean="0"/>
              <a:t>ST segment</a:t>
            </a:r>
          </a:p>
          <a:p>
            <a:pPr eaLnBrk="1" hangingPunct="1">
              <a:defRPr/>
            </a:pPr>
            <a:endParaRPr lang="en-US" dirty="0"/>
          </a:p>
        </p:txBody>
      </p:sp>
      <p:pic>
        <p:nvPicPr>
          <p:cNvPr id="38916" name="Picture 4" descr="st s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9700" y="2362200"/>
            <a:ext cx="48133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5"/>
          <p:cNvSpPr>
            <a:spLocks noChangeArrowheads="1"/>
          </p:cNvSpPr>
          <p:nvPr/>
        </p:nvSpPr>
        <p:spPr bwMode="auto">
          <a:xfrm>
            <a:off x="6172200" y="4953000"/>
            <a:ext cx="304800" cy="3048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sp>
        <p:nvSpPr>
          <p:cNvPr id="38918"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 segment </a:t>
            </a:r>
            <a:endParaRPr lang="en-US" dirty="0"/>
          </a:p>
        </p:txBody>
      </p:sp>
      <p:sp>
        <p:nvSpPr>
          <p:cNvPr id="3" name="Content Placeholder 2"/>
          <p:cNvSpPr>
            <a:spLocks noGrp="1"/>
          </p:cNvSpPr>
          <p:nvPr>
            <p:ph idx="1"/>
          </p:nvPr>
        </p:nvSpPr>
        <p:spPr>
          <a:xfrm>
            <a:off x="457200" y="1600200"/>
            <a:ext cx="8229600" cy="3429000"/>
          </a:xfrm>
        </p:spPr>
        <p:txBody>
          <a:bodyPr/>
          <a:lstStyle/>
          <a:p>
            <a:pPr eaLnBrk="1" hangingPunct="1">
              <a:defRPr/>
            </a:pPr>
            <a:r>
              <a:rPr lang="en-US" dirty="0" smtClean="0"/>
              <a:t>Represents the beginning  of repolarization of the ventricles</a:t>
            </a:r>
            <a:endParaRPr lang="en-US" sz="2000" dirty="0" smtClean="0"/>
          </a:p>
          <a:p>
            <a:pPr eaLnBrk="1" hangingPunct="1">
              <a:defRPr/>
            </a:pPr>
            <a:r>
              <a:rPr lang="en-US" sz="2000" dirty="0" smtClean="0"/>
              <a:t>St segment = isoelectric line between QRS &amp; T (overhead)</a:t>
            </a:r>
          </a:p>
          <a:p>
            <a:pPr eaLnBrk="1" hangingPunct="1">
              <a:defRPr/>
            </a:pPr>
            <a:r>
              <a:rPr lang="en-US" sz="2400" dirty="0" smtClean="0"/>
              <a:t>ST segment changed</a:t>
            </a:r>
          </a:p>
          <a:p>
            <a:pPr lvl="1" eaLnBrk="1" hangingPunct="1">
              <a:defRPr/>
            </a:pPr>
            <a:r>
              <a:rPr lang="en-US" sz="2400" dirty="0" smtClean="0"/>
              <a:t>Elevated = MI (injury or evolving MI)</a:t>
            </a:r>
          </a:p>
          <a:p>
            <a:pPr lvl="1" eaLnBrk="1" hangingPunct="1">
              <a:defRPr/>
            </a:pPr>
            <a:r>
              <a:rPr lang="en-US" sz="2400" dirty="0" smtClean="0"/>
              <a:t>Inverted = digitalis effect, ischemia</a:t>
            </a:r>
          </a:p>
          <a:p>
            <a:pPr lvl="1" eaLnBrk="1" hangingPunct="1">
              <a:defRPr/>
            </a:pPr>
            <a:r>
              <a:rPr lang="en-US" sz="2400" dirty="0" smtClean="0"/>
              <a:t>Dig = dip</a:t>
            </a:r>
          </a:p>
          <a:p>
            <a:pPr lvl="1" eaLnBrk="1" hangingPunct="1">
              <a:defRPr/>
            </a:pPr>
            <a:r>
              <a:rPr lang="en-US" sz="2400" dirty="0" smtClean="0"/>
              <a:t>Hypokalemia</a:t>
            </a:r>
          </a:p>
          <a:p>
            <a:pPr eaLnBrk="1" hangingPunct="1">
              <a:defRPr/>
            </a:pPr>
            <a:endParaRPr lang="en-US" sz="2000" dirty="0" smtClean="0"/>
          </a:p>
          <a:p>
            <a:pPr>
              <a:defRPr/>
            </a:pPr>
            <a:endParaRPr lang="en-US" dirty="0"/>
          </a:p>
        </p:txBody>
      </p:sp>
      <p:pic>
        <p:nvPicPr>
          <p:cNvPr id="39940" name="Picture 3" descr="download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76800"/>
            <a:ext cx="30289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 descr="images (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800600"/>
            <a:ext cx="1828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5" descr="images (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800600"/>
            <a:ext cx="259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Footer Placeholder 3"/>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defRPr/>
            </a:pPr>
            <a:r>
              <a:rPr lang="en-US" smtClean="0"/>
              <a:t>ECG Wave Forms </a:t>
            </a:r>
          </a:p>
        </p:txBody>
      </p:sp>
      <p:sp>
        <p:nvSpPr>
          <p:cNvPr id="34819" name="Rectangle 3"/>
          <p:cNvSpPr>
            <a:spLocks noGrp="1" noChangeArrowheads="1"/>
          </p:cNvSpPr>
          <p:nvPr>
            <p:ph type="body" idx="1"/>
          </p:nvPr>
        </p:nvSpPr>
        <p:spPr>
          <a:xfrm>
            <a:off x="457200" y="1600200"/>
            <a:ext cx="4114800" cy="2152650"/>
          </a:xfrm>
        </p:spPr>
        <p:txBody>
          <a:bodyPr/>
          <a:lstStyle/>
          <a:p>
            <a:pPr eaLnBrk="1" hangingPunct="1">
              <a:lnSpc>
                <a:spcPct val="90000"/>
              </a:lnSpc>
              <a:defRPr/>
            </a:pPr>
            <a:r>
              <a:rPr lang="en-US" sz="2800" dirty="0" smtClean="0"/>
              <a:t>T wave </a:t>
            </a:r>
          </a:p>
          <a:p>
            <a:pPr marL="0" indent="0" eaLnBrk="1" hangingPunct="1">
              <a:lnSpc>
                <a:spcPct val="90000"/>
              </a:lnSpc>
              <a:buFont typeface="Wingdings" pitchFamily="2" charset="2"/>
              <a:buNone/>
              <a:defRPr/>
            </a:pPr>
            <a:r>
              <a:rPr lang="en-US" sz="2800" dirty="0"/>
              <a:t>R</a:t>
            </a:r>
            <a:r>
              <a:rPr lang="en-US" sz="2800" dirty="0" smtClean="0"/>
              <a:t>epresents </a:t>
            </a:r>
            <a:r>
              <a:rPr lang="en-US" sz="2800" dirty="0"/>
              <a:t>(repolarization) the return of the excited muscle cells of the ventricles to their normal state</a:t>
            </a:r>
            <a:endParaRPr lang="en-US" sz="4000" dirty="0"/>
          </a:p>
          <a:p>
            <a:pPr marL="0" indent="0" eaLnBrk="1" hangingPunct="1">
              <a:lnSpc>
                <a:spcPct val="90000"/>
              </a:lnSpc>
              <a:buFont typeface="Wingdings" pitchFamily="2" charset="2"/>
              <a:buNone/>
              <a:defRPr/>
            </a:pPr>
            <a:endParaRPr lang="en-US" sz="2800" dirty="0" smtClean="0"/>
          </a:p>
          <a:p>
            <a:pPr eaLnBrk="1" hangingPunct="1">
              <a:lnSpc>
                <a:spcPct val="90000"/>
              </a:lnSpc>
              <a:defRPr/>
            </a:pPr>
            <a:r>
              <a:rPr lang="en-US" sz="2800" dirty="0" smtClean="0"/>
              <a:t>ST Segment</a:t>
            </a:r>
          </a:p>
        </p:txBody>
      </p:sp>
      <p:pic>
        <p:nvPicPr>
          <p:cNvPr id="40964" name="Picture 4" desc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05000"/>
            <a:ext cx="39624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5"/>
          <p:cNvSpPr>
            <a:spLocks noChangeArrowheads="1"/>
          </p:cNvSpPr>
          <p:nvPr/>
        </p:nvSpPr>
        <p:spPr bwMode="auto">
          <a:xfrm>
            <a:off x="6781800" y="3524250"/>
            <a:ext cx="685800" cy="4572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pic>
        <p:nvPicPr>
          <p:cNvPr id="40966" name="Picture 6" descr="t&amp; 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876800"/>
            <a:ext cx="7086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eaLnBrk="1" hangingPunct="1">
              <a:defRPr/>
            </a:pPr>
            <a:r>
              <a:rPr lang="en-US" smtClean="0"/>
              <a:t>ECG Wave Forms </a:t>
            </a:r>
          </a:p>
        </p:txBody>
      </p:sp>
      <p:sp>
        <p:nvSpPr>
          <p:cNvPr id="35843" name="Rectangle 3"/>
          <p:cNvSpPr>
            <a:spLocks noGrp="1" noChangeArrowheads="1"/>
          </p:cNvSpPr>
          <p:nvPr>
            <p:ph type="body" idx="1"/>
          </p:nvPr>
        </p:nvSpPr>
        <p:spPr>
          <a:xfrm>
            <a:off x="457200" y="1600200"/>
            <a:ext cx="2990850" cy="822325"/>
          </a:xfrm>
        </p:spPr>
        <p:txBody>
          <a:bodyPr/>
          <a:lstStyle/>
          <a:p>
            <a:pPr eaLnBrk="1" hangingPunct="1">
              <a:defRPr/>
            </a:pPr>
            <a:r>
              <a:rPr lang="en-US" smtClean="0"/>
              <a:t>QT interval</a:t>
            </a:r>
          </a:p>
        </p:txBody>
      </p:sp>
      <p:pic>
        <p:nvPicPr>
          <p:cNvPr id="41988" name="Picture 5" descr="q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992438"/>
            <a:ext cx="78486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Line 6"/>
          <p:cNvSpPr>
            <a:spLocks noChangeShapeType="1"/>
          </p:cNvSpPr>
          <p:nvPr/>
        </p:nvSpPr>
        <p:spPr bwMode="auto">
          <a:xfrm>
            <a:off x="2251075" y="4343400"/>
            <a:ext cx="0" cy="838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41990" name="Line 7"/>
          <p:cNvSpPr>
            <a:spLocks noChangeShapeType="1"/>
          </p:cNvSpPr>
          <p:nvPr/>
        </p:nvSpPr>
        <p:spPr bwMode="auto">
          <a:xfrm>
            <a:off x="3165475" y="4329113"/>
            <a:ext cx="0" cy="838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41991" name="Line 8"/>
          <p:cNvSpPr>
            <a:spLocks noChangeShapeType="1"/>
          </p:cNvSpPr>
          <p:nvPr/>
        </p:nvSpPr>
        <p:spPr bwMode="auto">
          <a:xfrm>
            <a:off x="6707188" y="4840288"/>
            <a:ext cx="0" cy="381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41992" name="Line 9"/>
          <p:cNvSpPr>
            <a:spLocks noChangeShapeType="1"/>
          </p:cNvSpPr>
          <p:nvPr/>
        </p:nvSpPr>
        <p:spPr bwMode="auto">
          <a:xfrm>
            <a:off x="8153400" y="4840288"/>
            <a:ext cx="0" cy="381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41993" name="Rectangle 10"/>
          <p:cNvSpPr>
            <a:spLocks noChangeArrowheads="1"/>
          </p:cNvSpPr>
          <p:nvPr/>
        </p:nvSpPr>
        <p:spPr bwMode="auto">
          <a:xfrm>
            <a:off x="4343400" y="5715000"/>
            <a:ext cx="1524000" cy="533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pPr>
            <a:r>
              <a:rPr lang="en-US" sz="2400">
                <a:latin typeface="Times New Roman" pitchFamily="18" charset="0"/>
              </a:rPr>
              <a:t>0.32 - 0.42 sec</a:t>
            </a:r>
          </a:p>
        </p:txBody>
      </p:sp>
      <p:sp>
        <p:nvSpPr>
          <p:cNvPr id="41994"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p:txBody>
          <a:bodyPr/>
          <a:lstStyle/>
          <a:p>
            <a:pPr eaLnBrk="1" hangingPunct="1">
              <a:defRPr/>
            </a:pPr>
            <a:r>
              <a:rPr lang="en-US" smtClean="0"/>
              <a:t>Conduction Pathways</a:t>
            </a:r>
          </a:p>
        </p:txBody>
      </p:sp>
      <p:grpSp>
        <p:nvGrpSpPr>
          <p:cNvPr id="6147" name="Group 5"/>
          <p:cNvGrpSpPr>
            <a:grpSpLocks/>
          </p:cNvGrpSpPr>
          <p:nvPr/>
        </p:nvGrpSpPr>
        <p:grpSpPr bwMode="auto">
          <a:xfrm>
            <a:off x="1905000" y="1295400"/>
            <a:ext cx="4648200" cy="5257800"/>
            <a:chOff x="3024" y="1104"/>
            <a:chExt cx="2439" cy="2880"/>
          </a:xfrm>
        </p:grpSpPr>
        <p:pic>
          <p:nvPicPr>
            <p:cNvPr id="6149" name="Picture 6" descr="HEART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4" y="1104"/>
              <a:ext cx="2439"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Oval 7"/>
            <p:cNvSpPr>
              <a:spLocks noChangeArrowheads="1"/>
            </p:cNvSpPr>
            <p:nvPr/>
          </p:nvSpPr>
          <p:spPr bwMode="auto">
            <a:xfrm>
              <a:off x="3696" y="2256"/>
              <a:ext cx="144" cy="96"/>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sp>
          <p:nvSpPr>
            <p:cNvPr id="6151" name="Oval 8"/>
            <p:cNvSpPr>
              <a:spLocks noChangeArrowheads="1"/>
            </p:cNvSpPr>
            <p:nvPr/>
          </p:nvSpPr>
          <p:spPr bwMode="auto">
            <a:xfrm rot="-1989574">
              <a:off x="4128" y="2352"/>
              <a:ext cx="192" cy="336"/>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sp>
          <p:nvSpPr>
            <p:cNvPr id="6152" name="Freeform 9"/>
            <p:cNvSpPr>
              <a:spLocks/>
            </p:cNvSpPr>
            <p:nvPr/>
          </p:nvSpPr>
          <p:spPr bwMode="auto">
            <a:xfrm>
              <a:off x="3840" y="2296"/>
              <a:ext cx="336" cy="104"/>
            </a:xfrm>
            <a:custGeom>
              <a:avLst/>
              <a:gdLst>
                <a:gd name="T0" fmla="*/ 0 w 336"/>
                <a:gd name="T1" fmla="*/ 8 h 104"/>
                <a:gd name="T2" fmla="*/ 96 w 336"/>
                <a:gd name="T3" fmla="*/ 8 h 104"/>
                <a:gd name="T4" fmla="*/ 240 w 336"/>
                <a:gd name="T5" fmla="*/ 56 h 104"/>
                <a:gd name="T6" fmla="*/ 336 w 336"/>
                <a:gd name="T7" fmla="*/ 104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6" h="104">
                  <a:moveTo>
                    <a:pt x="0" y="8"/>
                  </a:moveTo>
                  <a:cubicBezTo>
                    <a:pt x="28" y="4"/>
                    <a:pt x="56" y="0"/>
                    <a:pt x="96" y="8"/>
                  </a:cubicBezTo>
                  <a:cubicBezTo>
                    <a:pt x="136" y="16"/>
                    <a:pt x="200" y="40"/>
                    <a:pt x="240" y="56"/>
                  </a:cubicBezTo>
                  <a:cubicBezTo>
                    <a:pt x="280" y="72"/>
                    <a:pt x="308" y="88"/>
                    <a:pt x="336" y="104"/>
                  </a:cubicBezTo>
                </a:path>
              </a:pathLst>
            </a:custGeom>
            <a:solidFill>
              <a:srgbClr val="996600"/>
            </a:solidFill>
            <a:ln w="38100" cmpd="sng">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6153" name="Freeform 10"/>
            <p:cNvSpPr>
              <a:spLocks/>
            </p:cNvSpPr>
            <p:nvPr/>
          </p:nvSpPr>
          <p:spPr bwMode="auto">
            <a:xfrm>
              <a:off x="3840" y="2592"/>
              <a:ext cx="512" cy="896"/>
            </a:xfrm>
            <a:custGeom>
              <a:avLst/>
              <a:gdLst>
                <a:gd name="T0" fmla="*/ 432 w 512"/>
                <a:gd name="T1" fmla="*/ 0 h 896"/>
                <a:gd name="T2" fmla="*/ 432 w 512"/>
                <a:gd name="T3" fmla="*/ 240 h 896"/>
                <a:gd name="T4" fmla="*/ 432 w 512"/>
                <a:gd name="T5" fmla="*/ 384 h 896"/>
                <a:gd name="T6" fmla="*/ 432 w 512"/>
                <a:gd name="T7" fmla="*/ 480 h 896"/>
                <a:gd name="T8" fmla="*/ 480 w 512"/>
                <a:gd name="T9" fmla="*/ 624 h 896"/>
                <a:gd name="T10" fmla="*/ 480 w 512"/>
                <a:gd name="T11" fmla="*/ 864 h 896"/>
                <a:gd name="T12" fmla="*/ 288 w 512"/>
                <a:gd name="T13" fmla="*/ 816 h 896"/>
                <a:gd name="T14" fmla="*/ 96 w 512"/>
                <a:gd name="T15" fmla="*/ 768 h 896"/>
                <a:gd name="T16" fmla="*/ 0 w 512"/>
                <a:gd name="T17" fmla="*/ 624 h 8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2" h="896">
                  <a:moveTo>
                    <a:pt x="432" y="0"/>
                  </a:moveTo>
                  <a:cubicBezTo>
                    <a:pt x="432" y="88"/>
                    <a:pt x="432" y="176"/>
                    <a:pt x="432" y="240"/>
                  </a:cubicBezTo>
                  <a:cubicBezTo>
                    <a:pt x="432" y="304"/>
                    <a:pt x="432" y="344"/>
                    <a:pt x="432" y="384"/>
                  </a:cubicBezTo>
                  <a:cubicBezTo>
                    <a:pt x="432" y="424"/>
                    <a:pt x="424" y="440"/>
                    <a:pt x="432" y="480"/>
                  </a:cubicBezTo>
                  <a:cubicBezTo>
                    <a:pt x="440" y="520"/>
                    <a:pt x="472" y="560"/>
                    <a:pt x="480" y="624"/>
                  </a:cubicBezTo>
                  <a:cubicBezTo>
                    <a:pt x="488" y="688"/>
                    <a:pt x="512" y="832"/>
                    <a:pt x="480" y="864"/>
                  </a:cubicBezTo>
                  <a:cubicBezTo>
                    <a:pt x="448" y="896"/>
                    <a:pt x="352" y="832"/>
                    <a:pt x="288" y="816"/>
                  </a:cubicBezTo>
                  <a:cubicBezTo>
                    <a:pt x="224" y="800"/>
                    <a:pt x="144" y="800"/>
                    <a:pt x="96" y="768"/>
                  </a:cubicBezTo>
                  <a:cubicBezTo>
                    <a:pt x="48" y="736"/>
                    <a:pt x="24" y="680"/>
                    <a:pt x="0" y="624"/>
                  </a:cubicBezTo>
                </a:path>
              </a:pathLst>
            </a:custGeom>
            <a:noFill/>
            <a:ln w="5715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6154" name="Freeform 11"/>
            <p:cNvSpPr>
              <a:spLocks/>
            </p:cNvSpPr>
            <p:nvPr/>
          </p:nvSpPr>
          <p:spPr bwMode="auto">
            <a:xfrm>
              <a:off x="4272" y="2640"/>
              <a:ext cx="728" cy="1016"/>
            </a:xfrm>
            <a:custGeom>
              <a:avLst/>
              <a:gdLst>
                <a:gd name="T0" fmla="*/ 0 w 728"/>
                <a:gd name="T1" fmla="*/ 0 h 1016"/>
                <a:gd name="T2" fmla="*/ 48 w 728"/>
                <a:gd name="T3" fmla="*/ 192 h 1016"/>
                <a:gd name="T4" fmla="*/ 48 w 728"/>
                <a:gd name="T5" fmla="*/ 336 h 1016"/>
                <a:gd name="T6" fmla="*/ 96 w 728"/>
                <a:gd name="T7" fmla="*/ 528 h 1016"/>
                <a:gd name="T8" fmla="*/ 144 w 728"/>
                <a:gd name="T9" fmla="*/ 768 h 1016"/>
                <a:gd name="T10" fmla="*/ 192 w 728"/>
                <a:gd name="T11" fmla="*/ 912 h 1016"/>
                <a:gd name="T12" fmla="*/ 336 w 728"/>
                <a:gd name="T13" fmla="*/ 1008 h 1016"/>
                <a:gd name="T14" fmla="*/ 480 w 728"/>
                <a:gd name="T15" fmla="*/ 960 h 1016"/>
                <a:gd name="T16" fmla="*/ 672 w 728"/>
                <a:gd name="T17" fmla="*/ 720 h 1016"/>
                <a:gd name="T18" fmla="*/ 720 w 728"/>
                <a:gd name="T19" fmla="*/ 432 h 1016"/>
                <a:gd name="T20" fmla="*/ 720 w 728"/>
                <a:gd name="T21" fmla="*/ 240 h 10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28" h="1016">
                  <a:moveTo>
                    <a:pt x="0" y="0"/>
                  </a:moveTo>
                  <a:cubicBezTo>
                    <a:pt x="20" y="68"/>
                    <a:pt x="40" y="136"/>
                    <a:pt x="48" y="192"/>
                  </a:cubicBezTo>
                  <a:cubicBezTo>
                    <a:pt x="56" y="248"/>
                    <a:pt x="40" y="280"/>
                    <a:pt x="48" y="336"/>
                  </a:cubicBezTo>
                  <a:cubicBezTo>
                    <a:pt x="56" y="392"/>
                    <a:pt x="80" y="456"/>
                    <a:pt x="96" y="528"/>
                  </a:cubicBezTo>
                  <a:cubicBezTo>
                    <a:pt x="112" y="600"/>
                    <a:pt x="128" y="704"/>
                    <a:pt x="144" y="768"/>
                  </a:cubicBezTo>
                  <a:cubicBezTo>
                    <a:pt x="160" y="832"/>
                    <a:pt x="160" y="872"/>
                    <a:pt x="192" y="912"/>
                  </a:cubicBezTo>
                  <a:cubicBezTo>
                    <a:pt x="224" y="952"/>
                    <a:pt x="288" y="1000"/>
                    <a:pt x="336" y="1008"/>
                  </a:cubicBezTo>
                  <a:cubicBezTo>
                    <a:pt x="384" y="1016"/>
                    <a:pt x="424" y="1008"/>
                    <a:pt x="480" y="960"/>
                  </a:cubicBezTo>
                  <a:cubicBezTo>
                    <a:pt x="536" y="912"/>
                    <a:pt x="632" y="808"/>
                    <a:pt x="672" y="720"/>
                  </a:cubicBezTo>
                  <a:cubicBezTo>
                    <a:pt x="712" y="632"/>
                    <a:pt x="712" y="512"/>
                    <a:pt x="720" y="432"/>
                  </a:cubicBezTo>
                  <a:cubicBezTo>
                    <a:pt x="728" y="352"/>
                    <a:pt x="724" y="296"/>
                    <a:pt x="720" y="240"/>
                  </a:cubicBezTo>
                </a:path>
              </a:pathLst>
            </a:custGeom>
            <a:noFill/>
            <a:ln w="5715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6155" name="Freeform 12"/>
            <p:cNvSpPr>
              <a:spLocks/>
            </p:cNvSpPr>
            <p:nvPr/>
          </p:nvSpPr>
          <p:spPr bwMode="auto">
            <a:xfrm>
              <a:off x="3840" y="1824"/>
              <a:ext cx="528" cy="432"/>
            </a:xfrm>
            <a:custGeom>
              <a:avLst/>
              <a:gdLst>
                <a:gd name="T0" fmla="*/ 0 w 528"/>
                <a:gd name="T1" fmla="*/ 432 h 432"/>
                <a:gd name="T2" fmla="*/ 96 w 528"/>
                <a:gd name="T3" fmla="*/ 144 h 432"/>
                <a:gd name="T4" fmla="*/ 528 w 528"/>
                <a:gd name="T5" fmla="*/ 0 h 432"/>
                <a:gd name="T6" fmla="*/ 0 60000 65536"/>
                <a:gd name="T7" fmla="*/ 0 60000 65536"/>
                <a:gd name="T8" fmla="*/ 0 60000 65536"/>
              </a:gdLst>
              <a:ahLst/>
              <a:cxnLst>
                <a:cxn ang="T6">
                  <a:pos x="T0" y="T1"/>
                </a:cxn>
                <a:cxn ang="T7">
                  <a:pos x="T2" y="T3"/>
                </a:cxn>
                <a:cxn ang="T8">
                  <a:pos x="T4" y="T5"/>
                </a:cxn>
              </a:cxnLst>
              <a:rect l="0" t="0" r="r" b="b"/>
              <a:pathLst>
                <a:path w="528" h="432">
                  <a:moveTo>
                    <a:pt x="0" y="432"/>
                  </a:moveTo>
                  <a:cubicBezTo>
                    <a:pt x="4" y="324"/>
                    <a:pt x="8" y="216"/>
                    <a:pt x="96" y="144"/>
                  </a:cubicBezTo>
                  <a:cubicBezTo>
                    <a:pt x="184" y="72"/>
                    <a:pt x="356" y="36"/>
                    <a:pt x="528" y="0"/>
                  </a:cubicBezTo>
                </a:path>
              </a:pathLst>
            </a:custGeom>
            <a:noFill/>
            <a:ln w="9525">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6156" name="Freeform 13"/>
            <p:cNvSpPr>
              <a:spLocks/>
            </p:cNvSpPr>
            <p:nvPr/>
          </p:nvSpPr>
          <p:spPr bwMode="auto">
            <a:xfrm>
              <a:off x="3744" y="1632"/>
              <a:ext cx="624" cy="624"/>
            </a:xfrm>
            <a:custGeom>
              <a:avLst/>
              <a:gdLst>
                <a:gd name="T0" fmla="*/ 0 w 624"/>
                <a:gd name="T1" fmla="*/ 624 h 624"/>
                <a:gd name="T2" fmla="*/ 144 w 624"/>
                <a:gd name="T3" fmla="*/ 432 h 624"/>
                <a:gd name="T4" fmla="*/ 288 w 624"/>
                <a:gd name="T5" fmla="*/ 192 h 624"/>
                <a:gd name="T6" fmla="*/ 528 w 624"/>
                <a:gd name="T7" fmla="*/ 48 h 624"/>
                <a:gd name="T8" fmla="*/ 624 w 624"/>
                <a:gd name="T9" fmla="*/ 0 h 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624">
                  <a:moveTo>
                    <a:pt x="0" y="624"/>
                  </a:moveTo>
                  <a:cubicBezTo>
                    <a:pt x="48" y="564"/>
                    <a:pt x="96" y="504"/>
                    <a:pt x="144" y="432"/>
                  </a:cubicBezTo>
                  <a:cubicBezTo>
                    <a:pt x="192" y="360"/>
                    <a:pt x="224" y="256"/>
                    <a:pt x="288" y="192"/>
                  </a:cubicBezTo>
                  <a:cubicBezTo>
                    <a:pt x="352" y="128"/>
                    <a:pt x="472" y="80"/>
                    <a:pt x="528" y="48"/>
                  </a:cubicBezTo>
                  <a:cubicBezTo>
                    <a:pt x="584" y="16"/>
                    <a:pt x="604" y="8"/>
                    <a:pt x="624" y="0"/>
                  </a:cubicBezTo>
                </a:path>
              </a:pathLst>
            </a:custGeom>
            <a:noFill/>
            <a:ln w="9525">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6157" name="Freeform 14"/>
            <p:cNvSpPr>
              <a:spLocks/>
            </p:cNvSpPr>
            <p:nvPr/>
          </p:nvSpPr>
          <p:spPr bwMode="auto">
            <a:xfrm>
              <a:off x="3976" y="3168"/>
              <a:ext cx="56" cy="240"/>
            </a:xfrm>
            <a:custGeom>
              <a:avLst/>
              <a:gdLst>
                <a:gd name="T0" fmla="*/ 56 w 56"/>
                <a:gd name="T1" fmla="*/ 240 h 240"/>
                <a:gd name="T2" fmla="*/ 8 w 56"/>
                <a:gd name="T3" fmla="*/ 96 h 240"/>
                <a:gd name="T4" fmla="*/ 8 w 56"/>
                <a:gd name="T5" fmla="*/ 0 h 240"/>
                <a:gd name="T6" fmla="*/ 0 60000 65536"/>
                <a:gd name="T7" fmla="*/ 0 60000 65536"/>
                <a:gd name="T8" fmla="*/ 0 60000 65536"/>
              </a:gdLst>
              <a:ahLst/>
              <a:cxnLst>
                <a:cxn ang="T6">
                  <a:pos x="T0" y="T1"/>
                </a:cxn>
                <a:cxn ang="T7">
                  <a:pos x="T2" y="T3"/>
                </a:cxn>
                <a:cxn ang="T8">
                  <a:pos x="T4" y="T5"/>
                </a:cxn>
              </a:cxnLst>
              <a:rect l="0" t="0" r="r" b="b"/>
              <a:pathLst>
                <a:path w="56" h="240">
                  <a:moveTo>
                    <a:pt x="56" y="240"/>
                  </a:moveTo>
                  <a:cubicBezTo>
                    <a:pt x="36" y="188"/>
                    <a:pt x="16" y="136"/>
                    <a:pt x="8" y="96"/>
                  </a:cubicBezTo>
                  <a:cubicBezTo>
                    <a:pt x="0" y="56"/>
                    <a:pt x="16" y="16"/>
                    <a:pt x="8" y="0"/>
                  </a:cubicBezTo>
                </a:path>
              </a:pathLst>
            </a:custGeom>
            <a:noFill/>
            <a:ln w="9525">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6158" name="Freeform 15"/>
            <p:cNvSpPr>
              <a:spLocks/>
            </p:cNvSpPr>
            <p:nvPr/>
          </p:nvSpPr>
          <p:spPr bwMode="auto">
            <a:xfrm>
              <a:off x="4752" y="2784"/>
              <a:ext cx="200" cy="816"/>
            </a:xfrm>
            <a:custGeom>
              <a:avLst/>
              <a:gdLst>
                <a:gd name="T0" fmla="*/ 0 w 200"/>
                <a:gd name="T1" fmla="*/ 816 h 816"/>
                <a:gd name="T2" fmla="*/ 96 w 200"/>
                <a:gd name="T3" fmla="*/ 672 h 816"/>
                <a:gd name="T4" fmla="*/ 192 w 200"/>
                <a:gd name="T5" fmla="*/ 384 h 816"/>
                <a:gd name="T6" fmla="*/ 144 w 200"/>
                <a:gd name="T7" fmla="*/ 192 h 816"/>
                <a:gd name="T8" fmla="*/ 192 w 200"/>
                <a:gd name="T9" fmla="*/ 0 h 8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816">
                  <a:moveTo>
                    <a:pt x="0" y="816"/>
                  </a:moveTo>
                  <a:cubicBezTo>
                    <a:pt x="32" y="780"/>
                    <a:pt x="64" y="744"/>
                    <a:pt x="96" y="672"/>
                  </a:cubicBezTo>
                  <a:cubicBezTo>
                    <a:pt x="128" y="600"/>
                    <a:pt x="184" y="464"/>
                    <a:pt x="192" y="384"/>
                  </a:cubicBezTo>
                  <a:cubicBezTo>
                    <a:pt x="200" y="304"/>
                    <a:pt x="144" y="256"/>
                    <a:pt x="144" y="192"/>
                  </a:cubicBezTo>
                  <a:cubicBezTo>
                    <a:pt x="144" y="128"/>
                    <a:pt x="168" y="64"/>
                    <a:pt x="192" y="0"/>
                  </a:cubicBezTo>
                </a:path>
              </a:pathLst>
            </a:custGeom>
            <a:noFill/>
            <a:ln w="9525">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6159" name="Freeform 16"/>
            <p:cNvSpPr>
              <a:spLocks/>
            </p:cNvSpPr>
            <p:nvPr/>
          </p:nvSpPr>
          <p:spPr bwMode="auto">
            <a:xfrm>
              <a:off x="4752" y="3072"/>
              <a:ext cx="336" cy="528"/>
            </a:xfrm>
            <a:custGeom>
              <a:avLst/>
              <a:gdLst>
                <a:gd name="T0" fmla="*/ 0 w 336"/>
                <a:gd name="T1" fmla="*/ 132 h 576"/>
                <a:gd name="T2" fmla="*/ 240 w 336"/>
                <a:gd name="T3" fmla="*/ 88 h 576"/>
                <a:gd name="T4" fmla="*/ 288 w 336"/>
                <a:gd name="T5" fmla="*/ 33 h 576"/>
                <a:gd name="T6" fmla="*/ 336 w 336"/>
                <a:gd name="T7" fmla="*/ 0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6" h="576">
                  <a:moveTo>
                    <a:pt x="0" y="576"/>
                  </a:moveTo>
                  <a:cubicBezTo>
                    <a:pt x="96" y="516"/>
                    <a:pt x="192" y="456"/>
                    <a:pt x="240" y="384"/>
                  </a:cubicBezTo>
                  <a:cubicBezTo>
                    <a:pt x="288" y="312"/>
                    <a:pt x="272" y="208"/>
                    <a:pt x="288" y="144"/>
                  </a:cubicBezTo>
                  <a:cubicBezTo>
                    <a:pt x="304" y="80"/>
                    <a:pt x="320" y="40"/>
                    <a:pt x="336" y="0"/>
                  </a:cubicBezTo>
                </a:path>
              </a:pathLst>
            </a:custGeom>
            <a:noFill/>
            <a:ln w="9525">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grpSp>
      <p:sp>
        <p:nvSpPr>
          <p:cNvPr id="6148"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304800" y="1676400"/>
            <a:ext cx="8153400"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buFont typeface="Arial" pitchFamily="34" charset="0"/>
              <a:buChar char="•"/>
            </a:pPr>
            <a:r>
              <a:rPr lang="en-GB" sz="2400" b="1"/>
              <a:t>    QT interval  : </a:t>
            </a:r>
          </a:p>
          <a:p>
            <a:pPr>
              <a:lnSpc>
                <a:spcPct val="80000"/>
              </a:lnSpc>
            </a:pPr>
            <a:r>
              <a:rPr lang="en-GB" sz="2400"/>
              <a:t> </a:t>
            </a:r>
          </a:p>
          <a:p>
            <a:pPr lvl="1">
              <a:lnSpc>
                <a:spcPct val="80000"/>
              </a:lnSpc>
              <a:buFont typeface="Wingdings" pitchFamily="2" charset="2"/>
              <a:buNone/>
            </a:pPr>
            <a:r>
              <a:rPr lang="en-GB" sz="2400"/>
              <a:t>0.33-(0.42 seconds for men and  0.43 seconds for women)</a:t>
            </a:r>
          </a:p>
          <a:p>
            <a:pPr lvl="1">
              <a:lnSpc>
                <a:spcPct val="80000"/>
              </a:lnSpc>
              <a:buFont typeface="Wingdings" pitchFamily="2" charset="2"/>
              <a:buNone/>
            </a:pPr>
            <a:r>
              <a:rPr lang="en-GB" sz="2400"/>
              <a:t>From the beginning of V. </a:t>
            </a:r>
            <a:r>
              <a:rPr lang="en-US" sz="2400"/>
              <a:t>depolarization  to the end of ventricular repolarization. Measured from the beginning of the QRS complex to the end of T wave </a:t>
            </a:r>
          </a:p>
        </p:txBody>
      </p:sp>
      <p:pic>
        <p:nvPicPr>
          <p:cNvPr id="43011" name="Picture 2" descr="download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038600"/>
            <a:ext cx="7848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defRPr/>
            </a:pPr>
            <a:r>
              <a:rPr lang="en-US" smtClean="0">
                <a:solidFill>
                  <a:schemeClr val="tx1"/>
                </a:solidFill>
              </a:rPr>
              <a:t>ECG Wave Forms</a:t>
            </a:r>
          </a:p>
        </p:txBody>
      </p:sp>
      <p:sp>
        <p:nvSpPr>
          <p:cNvPr id="24579" name="Rectangle 3"/>
          <p:cNvSpPr>
            <a:spLocks noGrp="1" noChangeArrowheads="1"/>
          </p:cNvSpPr>
          <p:nvPr>
            <p:ph type="body" idx="4294967295"/>
          </p:nvPr>
        </p:nvSpPr>
        <p:spPr/>
        <p:txBody>
          <a:bodyPr/>
          <a:lstStyle/>
          <a:p>
            <a:pPr eaLnBrk="1" hangingPunct="1">
              <a:lnSpc>
                <a:spcPct val="80000"/>
              </a:lnSpc>
              <a:defRPr/>
            </a:pPr>
            <a:r>
              <a:rPr lang="en-GB" sz="2400" smtClean="0"/>
              <a:t>T wave: </a:t>
            </a:r>
            <a:r>
              <a:rPr lang="en-US" sz="2400" smtClean="0"/>
              <a:t>ventricular repolarization</a:t>
            </a:r>
            <a:br>
              <a:rPr lang="en-US" sz="2400" smtClean="0"/>
            </a:br>
            <a:endParaRPr lang="en-US" sz="2400" smtClean="0"/>
          </a:p>
          <a:p>
            <a:pPr eaLnBrk="1" hangingPunct="1">
              <a:lnSpc>
                <a:spcPct val="80000"/>
              </a:lnSpc>
              <a:defRPr/>
            </a:pPr>
            <a:r>
              <a:rPr lang="en-US" sz="2400" smtClean="0"/>
              <a:t>U wave </a:t>
            </a:r>
          </a:p>
          <a:p>
            <a:pPr>
              <a:spcBef>
                <a:spcPct val="0"/>
              </a:spcBef>
              <a:buClrTx/>
              <a:buSzTx/>
              <a:buFontTx/>
              <a:buNone/>
              <a:defRPr/>
            </a:pPr>
            <a:r>
              <a:rPr lang="en-US" sz="2400" smtClean="0"/>
              <a:t> 	origin for this wave is not clear - but probably represents "afterdepolarizations" in the ventricles. Its significant is uncertain, but its typically seen in hypokalemia.</a:t>
            </a:r>
            <a:br>
              <a:rPr lang="en-US" sz="2400" smtClean="0"/>
            </a:br>
            <a:endParaRPr lang="en-US" sz="2400" smtClean="0"/>
          </a:p>
          <a:p>
            <a:pPr eaLnBrk="1" hangingPunct="1">
              <a:lnSpc>
                <a:spcPct val="80000"/>
              </a:lnSpc>
              <a:buFont typeface="Wingdings" pitchFamily="2" charset="2"/>
              <a:buNone/>
              <a:defRPr/>
            </a:pPr>
            <a:r>
              <a:rPr lang="en-US" smtClean="0"/>
              <a:t/>
            </a:r>
            <a:br>
              <a:rPr lang="en-US" smtClean="0"/>
            </a:br>
            <a:endParaRPr lang="en-US" smtClean="0"/>
          </a:p>
          <a:p>
            <a:pPr>
              <a:spcBef>
                <a:spcPct val="0"/>
              </a:spcBef>
              <a:buClrTx/>
              <a:buSzTx/>
              <a:buFontTx/>
              <a:buNone/>
              <a:defRPr/>
            </a:pPr>
            <a:endParaRPr lang="en-US" sz="2400" smtClean="0"/>
          </a:p>
        </p:txBody>
      </p:sp>
      <p:pic>
        <p:nvPicPr>
          <p:cNvPr id="44036" name="Picture 3" descr="download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419600"/>
            <a:ext cx="5410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5"/>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
        <p:nvSpPr>
          <p:cNvPr id="18434" name="Rectangle 2"/>
          <p:cNvSpPr>
            <a:spLocks noGrp="1" noRot="1" noChangeArrowheads="1"/>
          </p:cNvSpPr>
          <p:nvPr>
            <p:ph type="title"/>
          </p:nvPr>
        </p:nvSpPr>
        <p:spPr/>
        <p:txBody>
          <a:bodyPr/>
          <a:lstStyle/>
          <a:p>
            <a:pPr eaLnBrk="1" hangingPunct="1">
              <a:defRPr/>
            </a:pPr>
            <a:r>
              <a:rPr lang="en-US" smtClean="0"/>
              <a:t>Normal Cardiac Cycle</a:t>
            </a:r>
          </a:p>
        </p:txBody>
      </p:sp>
      <p:pic>
        <p:nvPicPr>
          <p:cNvPr id="45060" name="Picture 4" descr="3415280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7924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defRPr/>
            </a:pPr>
            <a:r>
              <a:rPr lang="en-US" smtClean="0"/>
              <a:t>Normal Cardiac Cycle </a:t>
            </a:r>
            <a:br>
              <a:rPr lang="en-US" smtClean="0"/>
            </a:br>
            <a:endParaRPr lang="en-US" smtClean="0"/>
          </a:p>
        </p:txBody>
      </p:sp>
      <p:pic>
        <p:nvPicPr>
          <p:cNvPr id="46083" name="Picture 4" descr="normal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675" y="1033463"/>
            <a:ext cx="7832725" cy="536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Times New Roman" panose="02020603050405020304" pitchFamily="18" charset="0"/>
                <a:cs typeface="Times New Roman" panose="02020603050405020304" pitchFamily="18" charset="0"/>
              </a:rPr>
              <a:t>ECG Strip</a:t>
            </a:r>
          </a:p>
        </p:txBody>
      </p:sp>
      <p:sp>
        <p:nvSpPr>
          <p:cNvPr id="3" name="Content Placeholder 2"/>
          <p:cNvSpPr>
            <a:spLocks noGrp="1"/>
          </p:cNvSpPr>
          <p:nvPr>
            <p:ph idx="1"/>
          </p:nvPr>
        </p:nvSpPr>
        <p:spPr/>
        <p:txBody>
          <a:bodyPr/>
          <a:lstStyle/>
          <a:p>
            <a:pPr>
              <a:defRPr/>
            </a:pPr>
            <a:r>
              <a:rPr lang="en-US" dirty="0">
                <a:latin typeface="Times New Roman" panose="02020603050405020304" pitchFamily="18" charset="0"/>
                <a:cs typeface="Times New Roman" panose="02020603050405020304" pitchFamily="18" charset="0"/>
              </a:rPr>
              <a:t>Reflects the electrical activity in the heart</a:t>
            </a:r>
          </a:p>
          <a:p>
            <a:pPr>
              <a:defRPr/>
            </a:pPr>
            <a:r>
              <a:rPr lang="en-US" dirty="0">
                <a:latin typeface="Times New Roman" panose="02020603050405020304" pitchFamily="18" charset="0"/>
                <a:cs typeface="Times New Roman" panose="02020603050405020304" pitchFamily="18" charset="0"/>
              </a:rPr>
              <a:t>Small (0.05sec) &amp; large (0.2sec) boxes </a:t>
            </a:r>
          </a:p>
          <a:p>
            <a:pPr>
              <a:defRPr/>
            </a:pPr>
            <a:r>
              <a:rPr lang="en-US" dirty="0">
                <a:latin typeface="Times New Roman" panose="02020603050405020304" pitchFamily="18" charset="0"/>
                <a:cs typeface="Times New Roman" panose="02020603050405020304" pitchFamily="18" charset="0"/>
              </a:rPr>
              <a:t>Slash marks </a:t>
            </a:r>
          </a:p>
          <a:p>
            <a:pPr>
              <a:defRPr/>
            </a:pPr>
            <a:endParaRPr lang="en-US" dirty="0">
              <a:latin typeface="Times New Roman" panose="02020603050405020304" pitchFamily="18" charset="0"/>
              <a:cs typeface="Times New Roman" panose="02020603050405020304" pitchFamily="18" charset="0"/>
            </a:endParaRPr>
          </a:p>
        </p:txBody>
      </p:sp>
      <p:pic>
        <p:nvPicPr>
          <p:cNvPr id="4710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3421063"/>
            <a:ext cx="6924675"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defRPr/>
            </a:pPr>
            <a:r>
              <a:rPr lang="en-US" smtClean="0"/>
              <a:t>Electrical and Mechanical Events</a:t>
            </a:r>
          </a:p>
        </p:txBody>
      </p:sp>
      <p:pic>
        <p:nvPicPr>
          <p:cNvPr id="48131" name="Picture 5" descr="ecg_em_ev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16088"/>
            <a:ext cx="7391400"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n-US" smtClean="0"/>
              <a:t>ECG - Analysis</a:t>
            </a:r>
          </a:p>
        </p:txBody>
      </p:sp>
      <p:sp>
        <p:nvSpPr>
          <p:cNvPr id="27651" name="Rectangle 3"/>
          <p:cNvSpPr>
            <a:spLocks noGrp="1" noChangeArrowheads="1"/>
          </p:cNvSpPr>
          <p:nvPr>
            <p:ph type="body" idx="1"/>
          </p:nvPr>
        </p:nvSpPr>
        <p:spPr/>
        <p:txBody>
          <a:bodyPr/>
          <a:lstStyle/>
          <a:p>
            <a:pPr eaLnBrk="1" hangingPunct="1">
              <a:defRPr/>
            </a:pPr>
            <a:r>
              <a:rPr lang="en-US" smtClean="0"/>
              <a:t>Use a consistent method to analyze an ECG strip:</a:t>
            </a:r>
          </a:p>
          <a:p>
            <a:pPr lvl="1" eaLnBrk="1" hangingPunct="1">
              <a:defRPr/>
            </a:pPr>
            <a:r>
              <a:rPr lang="en-US" smtClean="0"/>
              <a:t>Rate</a:t>
            </a:r>
          </a:p>
          <a:p>
            <a:pPr lvl="1" eaLnBrk="1" hangingPunct="1">
              <a:defRPr/>
            </a:pPr>
            <a:r>
              <a:rPr lang="en-US" smtClean="0"/>
              <a:t>Rhythm</a:t>
            </a:r>
          </a:p>
          <a:p>
            <a:pPr lvl="1" eaLnBrk="1" hangingPunct="1">
              <a:defRPr/>
            </a:pPr>
            <a:r>
              <a:rPr lang="en-US" smtClean="0"/>
              <a:t>Assess P wave</a:t>
            </a:r>
          </a:p>
          <a:p>
            <a:pPr lvl="1" eaLnBrk="1" hangingPunct="1">
              <a:defRPr/>
            </a:pPr>
            <a:r>
              <a:rPr lang="en-US" smtClean="0"/>
              <a:t>Assess P to QRS ratio</a:t>
            </a:r>
          </a:p>
          <a:p>
            <a:pPr lvl="1" eaLnBrk="1" hangingPunct="1">
              <a:defRPr/>
            </a:pPr>
            <a:r>
              <a:rPr lang="en-US" smtClean="0"/>
              <a:t>Interval duration</a:t>
            </a:r>
          </a:p>
          <a:p>
            <a:pPr lvl="1" eaLnBrk="1" hangingPunct="1">
              <a:defRPr/>
            </a:pPr>
            <a:r>
              <a:rPr lang="en-US" smtClean="0"/>
              <a:t>Identify abnormalities</a:t>
            </a:r>
          </a:p>
          <a:p>
            <a:pPr lvl="1" eaLnBrk="1" hangingPunct="1">
              <a:buFont typeface="Wingdings" pitchFamily="2" charset="2"/>
              <a:buNone/>
              <a:defRPr/>
            </a:pPr>
            <a:endParaRPr lang="en-US" smtClean="0"/>
          </a:p>
        </p:txBody>
      </p:sp>
      <p:sp>
        <p:nvSpPr>
          <p:cNvPr id="49156"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5"/>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 useBgFill="1">
        <p:nvSpPr>
          <p:cNvPr id="50179" name="Rectangle 2"/>
          <p:cNvSpPr>
            <a:spLocks noChangeArrowheads="1"/>
          </p:cNvSpPr>
          <p:nvPr/>
        </p:nvSpPr>
        <p:spPr bwMode="auto">
          <a:xfrm>
            <a:off x="0" y="0"/>
            <a:ext cx="9144000" cy="68580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sp>
        <p:nvSpPr>
          <p:cNvPr id="50180" name="Text Box 4"/>
          <p:cNvSpPr txBox="1">
            <a:spLocks noChangeArrowheads="1"/>
          </p:cNvSpPr>
          <p:nvPr/>
        </p:nvSpPr>
        <p:spPr bwMode="auto">
          <a:xfrm>
            <a:off x="7772400" y="64008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spcBef>
                <a:spcPct val="50000"/>
              </a:spcBef>
            </a:pPr>
            <a:r>
              <a:rPr lang="en-US" b="1">
                <a:solidFill>
                  <a:srgbClr val="FFFF66"/>
                </a:solidFill>
                <a:latin typeface="Times New Roman" pitchFamily="18" charset="0"/>
              </a:rPr>
              <a:t>Fig. 35-9</a:t>
            </a:r>
          </a:p>
        </p:txBody>
      </p:sp>
      <p:grpSp>
        <p:nvGrpSpPr>
          <p:cNvPr id="50181" name="Group 5"/>
          <p:cNvGrpSpPr>
            <a:grpSpLocks/>
          </p:cNvGrpSpPr>
          <p:nvPr/>
        </p:nvGrpSpPr>
        <p:grpSpPr bwMode="auto">
          <a:xfrm>
            <a:off x="990600" y="1600200"/>
            <a:ext cx="7772400" cy="5105400"/>
            <a:chOff x="624" y="1008"/>
            <a:chExt cx="4896" cy="3216"/>
          </a:xfrm>
        </p:grpSpPr>
        <p:pic>
          <p:nvPicPr>
            <p:cNvPr id="50183" name="Picture 6"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 y="1008"/>
              <a:ext cx="4512" cy="30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4" name="Rectangle 7"/>
            <p:cNvSpPr>
              <a:spLocks noChangeArrowheads="1"/>
            </p:cNvSpPr>
            <p:nvPr/>
          </p:nvSpPr>
          <p:spPr bwMode="auto">
            <a:xfrm>
              <a:off x="624" y="3744"/>
              <a:ext cx="4896" cy="4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grpSp>
      <p:sp>
        <p:nvSpPr>
          <p:cNvPr id="120840" name="Rectangle 8"/>
          <p:cNvSpPr>
            <a:spLocks noRot="1" noChangeArrowheads="1"/>
          </p:cNvSpPr>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4400" b="1">
                <a:solidFill>
                  <a:schemeClr val="tx2"/>
                </a:solidFill>
                <a:effectLst>
                  <a:outerShdw blurRad="38100" dist="38100" dir="2700000" algn="tl">
                    <a:srgbClr val="000000"/>
                  </a:outerShdw>
                </a:effectLst>
                <a:cs typeface="Arial" charset="0"/>
              </a:rPr>
              <a:t>ECG – Rhythm Analysis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1066800" y="-76200"/>
            <a:ext cx="7772400" cy="1143000"/>
          </a:xfrm>
        </p:spPr>
        <p:txBody>
          <a:bodyPr/>
          <a:lstStyle/>
          <a:p>
            <a:pPr eaLnBrk="1" hangingPunct="1">
              <a:defRPr/>
            </a:pPr>
            <a:r>
              <a:rPr lang="en-US" smtClean="0"/>
              <a:t>ECG Rate Measurement</a:t>
            </a:r>
          </a:p>
        </p:txBody>
      </p:sp>
      <p:pic>
        <p:nvPicPr>
          <p:cNvPr id="51203" name="Picture 4" descr="ec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8001000"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5" descr="meas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962400"/>
            <a:ext cx="3657600" cy="2700338"/>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51205"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5"/>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 useBgFill="1">
        <p:nvSpPr>
          <p:cNvPr id="52227" name="Rectangle 2"/>
          <p:cNvSpPr>
            <a:spLocks noChangeArrowheads="1"/>
          </p:cNvSpPr>
          <p:nvPr/>
        </p:nvSpPr>
        <p:spPr bwMode="auto">
          <a:xfrm>
            <a:off x="0" y="0"/>
            <a:ext cx="9144000" cy="68580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sp>
        <p:nvSpPr>
          <p:cNvPr id="52228" name="Text Box 4"/>
          <p:cNvSpPr txBox="1">
            <a:spLocks noChangeArrowheads="1"/>
          </p:cNvSpPr>
          <p:nvPr/>
        </p:nvSpPr>
        <p:spPr bwMode="auto">
          <a:xfrm>
            <a:off x="7924800" y="64008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spcBef>
                <a:spcPct val="50000"/>
              </a:spcBef>
            </a:pPr>
            <a:r>
              <a:rPr lang="en-US" b="1">
                <a:solidFill>
                  <a:srgbClr val="FFFF66"/>
                </a:solidFill>
                <a:latin typeface="Times New Roman" pitchFamily="18" charset="0"/>
              </a:rPr>
              <a:t>Fig. 35-5</a:t>
            </a:r>
          </a:p>
        </p:txBody>
      </p:sp>
      <p:grpSp>
        <p:nvGrpSpPr>
          <p:cNvPr id="52229" name="Group 5"/>
          <p:cNvGrpSpPr>
            <a:grpSpLocks/>
          </p:cNvGrpSpPr>
          <p:nvPr/>
        </p:nvGrpSpPr>
        <p:grpSpPr bwMode="auto">
          <a:xfrm>
            <a:off x="1143000" y="1295400"/>
            <a:ext cx="7772400" cy="5410200"/>
            <a:chOff x="720" y="816"/>
            <a:chExt cx="4896" cy="3408"/>
          </a:xfrm>
        </p:grpSpPr>
        <p:pic>
          <p:nvPicPr>
            <p:cNvPr id="52231" name="Picture 6"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 y="816"/>
              <a:ext cx="3456" cy="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32" name="Rectangle 7"/>
            <p:cNvSpPr>
              <a:spLocks noChangeArrowheads="1"/>
            </p:cNvSpPr>
            <p:nvPr/>
          </p:nvSpPr>
          <p:spPr bwMode="auto">
            <a:xfrm>
              <a:off x="720" y="3744"/>
              <a:ext cx="4896" cy="4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grpSp>
      <p:sp>
        <p:nvSpPr>
          <p:cNvPr id="118793" name="Rectangle 9"/>
          <p:cNvSpPr>
            <a:spLocks noGrp="1" noRot="1" noChangeArrowheads="1"/>
          </p:cNvSpPr>
          <p:nvPr>
            <p:ph type="title"/>
          </p:nvPr>
        </p:nvSpPr>
        <p:spPr>
          <a:xfrm>
            <a:off x="685800" y="152400"/>
            <a:ext cx="7772400" cy="1143000"/>
          </a:xfrm>
        </p:spPr>
        <p:txBody>
          <a:bodyPr/>
          <a:lstStyle/>
          <a:p>
            <a:pPr eaLnBrk="1" hangingPunct="1">
              <a:defRPr/>
            </a:pPr>
            <a:r>
              <a:rPr lang="en-US" smtClean="0"/>
              <a:t>ECG Rate Measurement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imag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7924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defRPr/>
            </a:pPr>
            <a:r>
              <a:rPr lang="en-US" smtClean="0"/>
              <a:t>ECG Rate Measurement</a:t>
            </a:r>
          </a:p>
        </p:txBody>
      </p:sp>
      <p:sp>
        <p:nvSpPr>
          <p:cNvPr id="28675" name="Rectangle 3"/>
          <p:cNvSpPr>
            <a:spLocks noGrp="1" noChangeArrowheads="1"/>
          </p:cNvSpPr>
          <p:nvPr>
            <p:ph type="body" idx="1"/>
          </p:nvPr>
        </p:nvSpPr>
        <p:spPr/>
        <p:txBody>
          <a:bodyPr/>
          <a:lstStyle/>
          <a:p>
            <a:pPr marL="609600" indent="-609600" eaLnBrk="1" hangingPunct="1">
              <a:buFontTx/>
              <a:buAutoNum type="arabicPeriod"/>
              <a:defRPr/>
            </a:pPr>
            <a:r>
              <a:rPr lang="en-US" smtClean="0"/>
              <a:t>Number of QRS complexes in 6 seconds (30 large boxes) multiplied by 10</a:t>
            </a:r>
          </a:p>
          <a:p>
            <a:pPr marL="609600" indent="-609600" eaLnBrk="1" hangingPunct="1">
              <a:buFont typeface="Wingdings" pitchFamily="2" charset="2"/>
              <a:buNone/>
              <a:defRPr/>
            </a:pPr>
            <a:r>
              <a:rPr lang="en-US" smtClean="0"/>
              <a:t>		Hr = # QRSs (in 6 seconds) x 10</a:t>
            </a:r>
          </a:p>
          <a:p>
            <a:pPr marL="609600" indent="-609600" eaLnBrk="1" hangingPunct="1">
              <a:buFontTx/>
              <a:buAutoNum type="arabicPeriod" startAt="2"/>
              <a:defRPr/>
            </a:pPr>
            <a:r>
              <a:rPr lang="en-US" smtClean="0"/>
              <a:t>Or 1500 divided by Number of </a:t>
            </a:r>
            <a:r>
              <a:rPr lang="en-US" b="1" i="1" smtClean="0">
                <a:effectLst/>
              </a:rPr>
              <a:t>small</a:t>
            </a:r>
            <a:r>
              <a:rPr lang="en-US" smtClean="0"/>
              <a:t> boxes between 2 consecutive complexes</a:t>
            </a:r>
          </a:p>
          <a:p>
            <a:pPr marL="609600" indent="-609600" eaLnBrk="1" hangingPunct="1">
              <a:buFontTx/>
              <a:buAutoNum type="arabicPeriod" startAt="2"/>
              <a:defRPr/>
            </a:pPr>
            <a:r>
              <a:rPr lang="en-US" smtClean="0"/>
              <a:t>Or 300 divided by Number of </a:t>
            </a:r>
            <a:r>
              <a:rPr lang="en-US" b="1" i="1" smtClean="0">
                <a:effectLst/>
              </a:rPr>
              <a:t>large</a:t>
            </a:r>
            <a:r>
              <a:rPr lang="en-US" smtClean="0"/>
              <a:t> boxes between 2 consecutive complexes</a:t>
            </a:r>
          </a:p>
          <a:p>
            <a:pPr marL="609600" indent="-609600" eaLnBrk="1" hangingPunct="1">
              <a:defRPr/>
            </a:pPr>
            <a:endParaRPr lang="en-US" smtClean="0"/>
          </a:p>
        </p:txBody>
      </p:sp>
      <p:sp>
        <p:nvSpPr>
          <p:cNvPr id="53252"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5"/>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 useBgFill="1">
        <p:nvSpPr>
          <p:cNvPr id="54275" name="Rectangle 2"/>
          <p:cNvSpPr>
            <a:spLocks noChangeArrowheads="1"/>
          </p:cNvSpPr>
          <p:nvPr/>
        </p:nvSpPr>
        <p:spPr bwMode="auto">
          <a:xfrm>
            <a:off x="0" y="0"/>
            <a:ext cx="9144000" cy="68580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sp>
        <p:nvSpPr>
          <p:cNvPr id="119811" name="Rectangle 3"/>
          <p:cNvSpPr>
            <a:spLocks noGrp="1" noRot="1" noChangeArrowheads="1"/>
          </p:cNvSpPr>
          <p:nvPr>
            <p:ph type="title"/>
          </p:nvPr>
        </p:nvSpPr>
        <p:spPr/>
        <p:txBody>
          <a:bodyPr/>
          <a:lstStyle/>
          <a:p>
            <a:pPr eaLnBrk="1" hangingPunct="1">
              <a:defRPr/>
            </a:pPr>
            <a:r>
              <a:rPr lang="en-US" smtClean="0"/>
              <a:t>Assessment of Cardiac Rate</a:t>
            </a:r>
          </a:p>
        </p:txBody>
      </p:sp>
      <p:grpSp>
        <p:nvGrpSpPr>
          <p:cNvPr id="54277" name="Group 4"/>
          <p:cNvGrpSpPr>
            <a:grpSpLocks/>
          </p:cNvGrpSpPr>
          <p:nvPr/>
        </p:nvGrpSpPr>
        <p:grpSpPr bwMode="auto">
          <a:xfrm>
            <a:off x="0" y="2362200"/>
            <a:ext cx="9144000" cy="3505200"/>
            <a:chOff x="0" y="1344"/>
            <a:chExt cx="5760" cy="2208"/>
          </a:xfrm>
        </p:grpSpPr>
        <p:grpSp>
          <p:nvGrpSpPr>
            <p:cNvPr id="54281" name="Group 5"/>
            <p:cNvGrpSpPr>
              <a:grpSpLocks/>
            </p:cNvGrpSpPr>
            <p:nvPr/>
          </p:nvGrpSpPr>
          <p:grpSpPr bwMode="auto">
            <a:xfrm>
              <a:off x="0" y="1344"/>
              <a:ext cx="5760" cy="2175"/>
              <a:chOff x="0" y="1344"/>
              <a:chExt cx="5760" cy="2175"/>
            </a:xfrm>
          </p:grpSpPr>
          <p:pic>
            <p:nvPicPr>
              <p:cNvPr id="54283" name="Picture 6"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4"/>
                <a:ext cx="5760" cy="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84" name="Line 7"/>
              <p:cNvSpPr>
                <a:spLocks noChangeShapeType="1"/>
              </p:cNvSpPr>
              <p:nvPr/>
            </p:nvSpPr>
            <p:spPr bwMode="auto">
              <a:xfrm>
                <a:off x="324" y="1614"/>
                <a:ext cx="0" cy="144"/>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Y"/>
              </a:p>
            </p:txBody>
          </p:sp>
          <p:sp>
            <p:nvSpPr>
              <p:cNvPr id="54285" name="Line 8"/>
              <p:cNvSpPr>
                <a:spLocks noChangeShapeType="1"/>
              </p:cNvSpPr>
              <p:nvPr/>
            </p:nvSpPr>
            <p:spPr bwMode="auto">
              <a:xfrm>
                <a:off x="2880" y="1632"/>
                <a:ext cx="0" cy="144"/>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Y"/>
              </a:p>
            </p:txBody>
          </p:sp>
          <p:sp>
            <p:nvSpPr>
              <p:cNvPr id="54286" name="Line 9"/>
              <p:cNvSpPr>
                <a:spLocks noChangeShapeType="1"/>
              </p:cNvSpPr>
              <p:nvPr/>
            </p:nvSpPr>
            <p:spPr bwMode="auto">
              <a:xfrm>
                <a:off x="5442" y="1632"/>
                <a:ext cx="0" cy="144"/>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Y"/>
              </a:p>
            </p:txBody>
          </p:sp>
        </p:grpSp>
        <p:sp>
          <p:nvSpPr>
            <p:cNvPr id="54282" name="Rectangle 10"/>
            <p:cNvSpPr>
              <a:spLocks noChangeArrowheads="1"/>
            </p:cNvSpPr>
            <p:nvPr/>
          </p:nvSpPr>
          <p:spPr bwMode="auto">
            <a:xfrm>
              <a:off x="0" y="3072"/>
              <a:ext cx="5760" cy="4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grpSp>
      <p:grpSp>
        <p:nvGrpSpPr>
          <p:cNvPr id="54278" name="Group 11"/>
          <p:cNvGrpSpPr>
            <a:grpSpLocks/>
          </p:cNvGrpSpPr>
          <p:nvPr/>
        </p:nvGrpSpPr>
        <p:grpSpPr bwMode="auto">
          <a:xfrm>
            <a:off x="4724400" y="1371600"/>
            <a:ext cx="973138" cy="838200"/>
            <a:chOff x="2747" y="1248"/>
            <a:chExt cx="613" cy="480"/>
          </a:xfrm>
        </p:grpSpPr>
        <p:sp>
          <p:nvSpPr>
            <p:cNvPr id="54279" name="Line 12"/>
            <p:cNvSpPr>
              <a:spLocks noChangeShapeType="1"/>
            </p:cNvSpPr>
            <p:nvPr/>
          </p:nvSpPr>
          <p:spPr bwMode="auto">
            <a:xfrm flipH="1">
              <a:off x="2747" y="1248"/>
              <a:ext cx="277" cy="48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Y"/>
            </a:p>
          </p:txBody>
        </p:sp>
        <p:sp>
          <p:nvSpPr>
            <p:cNvPr id="54280" name="Line 13"/>
            <p:cNvSpPr>
              <a:spLocks noChangeShapeType="1"/>
            </p:cNvSpPr>
            <p:nvPr/>
          </p:nvSpPr>
          <p:spPr bwMode="auto">
            <a:xfrm>
              <a:off x="3024" y="1248"/>
              <a:ext cx="336" cy="43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Y"/>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1066800" y="228600"/>
            <a:ext cx="7772400" cy="762000"/>
          </a:xfrm>
        </p:spPr>
        <p:txBody>
          <a:bodyPr/>
          <a:lstStyle/>
          <a:p>
            <a:pPr eaLnBrk="1" hangingPunct="1">
              <a:defRPr/>
            </a:pPr>
            <a:r>
              <a:rPr lang="en-US" smtClean="0"/>
              <a:t>ECG Rate Measurement</a:t>
            </a:r>
          </a:p>
        </p:txBody>
      </p:sp>
      <p:pic>
        <p:nvPicPr>
          <p:cNvPr id="55299" name="Picture 5" descr="ecg_hrt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81100"/>
            <a:ext cx="70866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3200400"/>
          </a:xfrm>
        </p:spPr>
        <p:txBody>
          <a:bodyPr/>
          <a:lstStyle/>
          <a:p>
            <a:pPr>
              <a:defRPr/>
            </a:pPr>
            <a:r>
              <a:rPr lang="en-US" dirty="0" smtClean="0"/>
              <a:t>Practice Calculate Rate </a:t>
            </a:r>
            <a:endParaRPr lang="en-US" dirty="0"/>
          </a:p>
        </p:txBody>
      </p:sp>
      <p:sp>
        <p:nvSpPr>
          <p:cNvPr id="56323" name="Footer Placeholder 2"/>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descr="images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788" y="204788"/>
            <a:ext cx="88392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8371" name="Rectangle 2"/>
          <p:cNvSpPr>
            <a:spLocks noChangeArrowheads="1"/>
          </p:cNvSpPr>
          <p:nvPr/>
        </p:nvSpPr>
        <p:spPr bwMode="auto">
          <a:xfrm>
            <a:off x="2895600" y="685800"/>
            <a:ext cx="4346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3200"/>
              <a:t>Its Time to practice </a:t>
            </a:r>
          </a:p>
        </p:txBody>
      </p:sp>
      <p:sp>
        <p:nvSpPr>
          <p:cNvPr id="58372"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9395" name="TextBox 2"/>
          <p:cNvSpPr txBox="1">
            <a:spLocks noChangeArrowheads="1"/>
          </p:cNvSpPr>
          <p:nvPr/>
        </p:nvSpPr>
        <p:spPr bwMode="auto">
          <a:xfrm>
            <a:off x="2133600" y="381000"/>
            <a:ext cx="571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r>
              <a:rPr lang="en-US" sz="3200">
                <a:latin typeface="Verdana" pitchFamily="34" charset="0"/>
              </a:rPr>
              <a:t>Its Time to practice </a:t>
            </a:r>
          </a:p>
        </p:txBody>
      </p:sp>
      <p:sp>
        <p:nvSpPr>
          <p:cNvPr id="59396"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idx="4294967295"/>
          </p:nvPr>
        </p:nvSpPr>
        <p:spPr>
          <a:xfrm>
            <a:off x="1371600" y="838200"/>
            <a:ext cx="6400800" cy="2514600"/>
          </a:xfrm>
        </p:spPr>
        <p:txBody>
          <a:bodyPr/>
          <a:lstStyle/>
          <a:p>
            <a:pPr eaLnBrk="1" hangingPunct="1">
              <a:defRPr/>
            </a:pPr>
            <a:r>
              <a:rPr lang="en-US" smtClean="0">
                <a:solidFill>
                  <a:schemeClr val="tx1"/>
                </a:solidFill>
              </a:rPr>
              <a:t>Cardiac Dysrrhythmias</a:t>
            </a:r>
          </a:p>
        </p:txBody>
      </p:sp>
      <p:sp>
        <p:nvSpPr>
          <p:cNvPr id="41987" name="Rectangle 3"/>
          <p:cNvSpPr>
            <a:spLocks noGrp="1" noChangeArrowheads="1"/>
          </p:cNvSpPr>
          <p:nvPr>
            <p:ph type="subTitle" idx="4294967295"/>
          </p:nvPr>
        </p:nvSpPr>
        <p:spPr>
          <a:xfrm>
            <a:off x="1143000" y="2743200"/>
            <a:ext cx="7391400" cy="1066800"/>
          </a:xfrm>
        </p:spPr>
        <p:txBody>
          <a:bodyPr/>
          <a:lstStyle/>
          <a:p>
            <a:pPr marL="0" indent="0" algn="ctr" eaLnBrk="1" hangingPunct="1">
              <a:buFont typeface="Wingdings" pitchFamily="2" charset="2"/>
              <a:buNone/>
              <a:defRPr/>
            </a:pPr>
            <a:r>
              <a:rPr lang="en-GB" smtClean="0"/>
              <a:t>HOW MUCH Do YOU KNOW!</a:t>
            </a:r>
            <a:endParaRPr lang="en-US" smtClean="0"/>
          </a:p>
        </p:txBody>
      </p:sp>
      <p:pic>
        <p:nvPicPr>
          <p:cNvPr id="60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86200"/>
            <a:ext cx="3962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0421"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pPr eaLnBrk="1" hangingPunct="1">
              <a:defRPr/>
            </a:pPr>
            <a:r>
              <a:rPr lang="en-US" smtClean="0"/>
              <a:t>Normal Sinus Rhythm</a:t>
            </a:r>
          </a:p>
        </p:txBody>
      </p:sp>
      <p:sp>
        <p:nvSpPr>
          <p:cNvPr id="5123" name="Rectangle 3"/>
          <p:cNvSpPr>
            <a:spLocks noGrp="1" noChangeArrowheads="1"/>
          </p:cNvSpPr>
          <p:nvPr>
            <p:ph type="body" sz="half" idx="1"/>
          </p:nvPr>
        </p:nvSpPr>
        <p:spPr>
          <a:xfrm>
            <a:off x="611188" y="1766888"/>
            <a:ext cx="3808412" cy="4113212"/>
          </a:xfrm>
        </p:spPr>
        <p:txBody>
          <a:bodyPr/>
          <a:lstStyle/>
          <a:p>
            <a:pPr eaLnBrk="1" hangingPunct="1">
              <a:defRPr/>
            </a:pPr>
            <a:r>
              <a:rPr lang="en-US" sz="2400" smtClean="0"/>
              <a:t>Rhythm- regular, P-P interval and R-R intervals may vary</a:t>
            </a:r>
          </a:p>
          <a:p>
            <a:pPr eaLnBrk="1" hangingPunct="1">
              <a:defRPr/>
            </a:pPr>
            <a:r>
              <a:rPr lang="en-US" sz="2400" smtClean="0"/>
              <a:t>Rate 60-100 bpm</a:t>
            </a:r>
          </a:p>
          <a:p>
            <a:pPr eaLnBrk="1" hangingPunct="1">
              <a:defRPr/>
            </a:pPr>
            <a:r>
              <a:rPr lang="en-US" sz="2400" smtClean="0"/>
              <a:t>P-waves -one P wave preceding each QRS complex</a:t>
            </a:r>
          </a:p>
          <a:p>
            <a:pPr eaLnBrk="1" hangingPunct="1">
              <a:defRPr/>
            </a:pPr>
            <a:r>
              <a:rPr lang="en-US" sz="2400" smtClean="0"/>
              <a:t>P-R interval-0.12-0.20</a:t>
            </a:r>
          </a:p>
          <a:p>
            <a:pPr eaLnBrk="1" hangingPunct="1">
              <a:defRPr/>
            </a:pPr>
            <a:r>
              <a:rPr lang="en-US" sz="2400" smtClean="0"/>
              <a:t>QRS-0.04-0.12 secs.</a:t>
            </a:r>
          </a:p>
          <a:p>
            <a:pPr eaLnBrk="1" hangingPunct="1">
              <a:defRPr/>
            </a:pPr>
            <a:r>
              <a:rPr lang="en-US" sz="2400" smtClean="0"/>
              <a:t>Q-T interval .32-.42 secs</a:t>
            </a:r>
          </a:p>
          <a:p>
            <a:pPr eaLnBrk="1" hangingPunct="1">
              <a:defRPr/>
            </a:pPr>
            <a:endParaRPr lang="en-US" sz="2400" smtClean="0"/>
          </a:p>
        </p:txBody>
      </p:sp>
      <p:pic>
        <p:nvPicPr>
          <p:cNvPr id="61444" name="Picture 5" descr="Sinus Rhyth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099050"/>
            <a:ext cx="35814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7" descr="SIN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447800"/>
            <a:ext cx="4648200" cy="3616325"/>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61446"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rrowheads="1"/>
          </p:cNvSpPr>
          <p:nvPr>
            <p:ph type="title"/>
          </p:nvPr>
        </p:nvSpPr>
        <p:spPr/>
        <p:txBody>
          <a:bodyPr/>
          <a:lstStyle/>
          <a:p>
            <a:pPr eaLnBrk="1" hangingPunct="1">
              <a:defRPr/>
            </a:pPr>
            <a:r>
              <a:rPr lang="en-US" smtClean="0"/>
              <a:t>Dysrrhythmias</a:t>
            </a:r>
          </a:p>
        </p:txBody>
      </p:sp>
      <p:sp>
        <p:nvSpPr>
          <p:cNvPr id="117763" name="Rectangle 3"/>
          <p:cNvSpPr>
            <a:spLocks noGrp="1" noChangeArrowheads="1"/>
          </p:cNvSpPr>
          <p:nvPr>
            <p:ph type="body" sz="half" idx="1"/>
          </p:nvPr>
        </p:nvSpPr>
        <p:spPr>
          <a:xfrm>
            <a:off x="457200" y="1600200"/>
            <a:ext cx="7350125" cy="4525963"/>
          </a:xfrm>
        </p:spPr>
        <p:txBody>
          <a:bodyPr/>
          <a:lstStyle/>
          <a:p>
            <a:pPr eaLnBrk="1" hangingPunct="1">
              <a:defRPr/>
            </a:pPr>
            <a:r>
              <a:rPr lang="en-US" smtClean="0"/>
              <a:t>Abnormal cardiac rhythms</a:t>
            </a:r>
          </a:p>
          <a:p>
            <a:pPr eaLnBrk="1" hangingPunct="1">
              <a:defRPr/>
            </a:pPr>
            <a:endParaRPr lang="en-US" smtClean="0"/>
          </a:p>
          <a:p>
            <a:pPr eaLnBrk="1" hangingPunct="1">
              <a:defRPr/>
            </a:pPr>
            <a:r>
              <a:rPr lang="en-US" smtClean="0"/>
              <a:t>Prompt assessment of abnormal cardiac rhythm and patient’s response is critical</a:t>
            </a:r>
          </a:p>
        </p:txBody>
      </p:sp>
      <p:pic>
        <p:nvPicPr>
          <p:cNvPr id="62468" name="Picture 4" descr="scope3"/>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5105400"/>
            <a:ext cx="29718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69"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5"/>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
        <p:nvSpPr>
          <p:cNvPr id="83970" name="Rectangle 2"/>
          <p:cNvSpPr>
            <a:spLocks noGrp="1" noRot="1" noChangeArrowheads="1"/>
          </p:cNvSpPr>
          <p:nvPr>
            <p:ph type="title"/>
          </p:nvPr>
        </p:nvSpPr>
        <p:spPr/>
        <p:txBody>
          <a:bodyPr/>
          <a:lstStyle/>
          <a:p>
            <a:pPr eaLnBrk="1" hangingPunct="1">
              <a:defRPr/>
            </a:pPr>
            <a:r>
              <a:rPr lang="en-US" smtClean="0"/>
              <a:t>Conduction Pathways</a:t>
            </a:r>
          </a:p>
        </p:txBody>
      </p:sp>
      <p:sp>
        <p:nvSpPr>
          <p:cNvPr id="83971" name="Rectangle 3"/>
          <p:cNvSpPr>
            <a:spLocks noGrp="1" noChangeArrowheads="1"/>
          </p:cNvSpPr>
          <p:nvPr>
            <p:ph type="body" idx="1"/>
          </p:nvPr>
        </p:nvSpPr>
        <p:spPr>
          <a:xfrm>
            <a:off x="457200" y="2179638"/>
            <a:ext cx="8229600" cy="4525962"/>
          </a:xfrm>
        </p:spPr>
        <p:txBody>
          <a:bodyPr/>
          <a:lstStyle/>
          <a:p>
            <a:pPr eaLnBrk="1" hangingPunct="1">
              <a:defRPr/>
            </a:pPr>
            <a:r>
              <a:rPr lang="en-US" smtClean="0"/>
              <a:t>SA					60 – 100</a:t>
            </a:r>
          </a:p>
          <a:p>
            <a:pPr eaLnBrk="1" hangingPunct="1">
              <a:defRPr/>
            </a:pPr>
            <a:r>
              <a:rPr lang="en-US" smtClean="0"/>
              <a:t>AV junction			40 – 60</a:t>
            </a:r>
          </a:p>
          <a:p>
            <a:pPr eaLnBrk="1" hangingPunct="1">
              <a:defRPr/>
            </a:pPr>
            <a:r>
              <a:rPr lang="en-US" smtClean="0"/>
              <a:t>Ventricles			20 – 40</a:t>
            </a:r>
          </a:p>
          <a:p>
            <a:pPr eaLnBrk="1" hangingPunct="1">
              <a:defRPr/>
            </a:pPr>
            <a:r>
              <a:rPr lang="en-US" smtClean="0"/>
              <a:t>Tachycardia			&gt; 100</a:t>
            </a:r>
          </a:p>
          <a:p>
            <a:pPr eaLnBrk="1" hangingPunct="1">
              <a:defRPr/>
            </a:pPr>
            <a:r>
              <a:rPr lang="en-US" smtClean="0"/>
              <a:t>Bradycardia			&lt; 60</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pPr eaLnBrk="1" hangingPunct="1">
              <a:defRPr/>
            </a:pPr>
            <a:r>
              <a:rPr lang="en-US" smtClean="0">
                <a:solidFill>
                  <a:schemeClr val="tx1"/>
                </a:solidFill>
              </a:rPr>
              <a:t>Dysrrhythmias</a:t>
            </a:r>
          </a:p>
        </p:txBody>
      </p:sp>
      <p:sp>
        <p:nvSpPr>
          <p:cNvPr id="44035" name="Rectangle 3"/>
          <p:cNvSpPr>
            <a:spLocks noGrp="1" noChangeArrowheads="1"/>
          </p:cNvSpPr>
          <p:nvPr>
            <p:ph type="body" sz="half" idx="4294967295"/>
          </p:nvPr>
        </p:nvSpPr>
        <p:spPr>
          <a:xfrm>
            <a:off x="457200" y="1600200"/>
            <a:ext cx="7350125" cy="4530725"/>
          </a:xfrm>
        </p:spPr>
        <p:txBody>
          <a:bodyPr/>
          <a:lstStyle/>
          <a:p>
            <a:pPr eaLnBrk="1" hangingPunct="1">
              <a:defRPr/>
            </a:pPr>
            <a:r>
              <a:rPr lang="en-GB" sz="2400" smtClean="0"/>
              <a:t>Any deviation from the heart’s normal electrical rhythm is dysrhythmias.</a:t>
            </a:r>
          </a:p>
          <a:p>
            <a:pPr eaLnBrk="1" hangingPunct="1">
              <a:buFont typeface="Wingdings" pitchFamily="2" charset="2"/>
              <a:buNone/>
              <a:defRPr/>
            </a:pPr>
            <a:endParaRPr lang="en-GB" sz="2400" smtClean="0"/>
          </a:p>
          <a:p>
            <a:pPr eaLnBrk="1" hangingPunct="1">
              <a:defRPr/>
            </a:pPr>
            <a:r>
              <a:rPr lang="en-GB" sz="2400" smtClean="0"/>
              <a:t>The absence of cardiac electrical activity is Arrhythmias </a:t>
            </a:r>
          </a:p>
          <a:p>
            <a:pPr eaLnBrk="1" hangingPunct="1">
              <a:buFont typeface="Wingdings" pitchFamily="2" charset="2"/>
              <a:buNone/>
              <a:defRPr/>
            </a:pPr>
            <a:endParaRPr lang="en-US" sz="2400" smtClean="0"/>
          </a:p>
          <a:p>
            <a:pPr eaLnBrk="1" hangingPunct="1">
              <a:defRPr/>
            </a:pPr>
            <a:r>
              <a:rPr lang="en-US" sz="2400" smtClean="0"/>
              <a:t>Refers to any disturbance  in the :</a:t>
            </a:r>
          </a:p>
          <a:p>
            <a:pPr lvl="1" eaLnBrk="1" hangingPunct="1">
              <a:defRPr/>
            </a:pPr>
            <a:r>
              <a:rPr lang="en-US" smtClean="0"/>
              <a:t>rate, </a:t>
            </a:r>
          </a:p>
          <a:p>
            <a:pPr lvl="1" eaLnBrk="1" hangingPunct="1">
              <a:defRPr/>
            </a:pPr>
            <a:r>
              <a:rPr lang="en-US" smtClean="0"/>
              <a:t>regularity</a:t>
            </a:r>
          </a:p>
          <a:p>
            <a:pPr lvl="1" eaLnBrk="1" hangingPunct="1">
              <a:defRPr/>
            </a:pPr>
            <a:r>
              <a:rPr lang="en-US" smtClean="0"/>
              <a:t>site of origin  </a:t>
            </a:r>
          </a:p>
          <a:p>
            <a:pPr lvl="1" eaLnBrk="1" hangingPunct="1">
              <a:defRPr/>
            </a:pPr>
            <a:r>
              <a:rPr lang="en-US" smtClean="0"/>
              <a:t>conduction of cardiac electrical imbalance</a:t>
            </a:r>
          </a:p>
        </p:txBody>
      </p:sp>
      <p:sp>
        <p:nvSpPr>
          <p:cNvPr id="63492"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60" name="Rectangle 4"/>
          <p:cNvSpPr>
            <a:spLocks noGrp="1" noChangeArrowheads="1"/>
          </p:cNvSpPr>
          <p:nvPr>
            <p:ph type="title"/>
          </p:nvPr>
        </p:nvSpPr>
        <p:spPr>
          <a:xfrm>
            <a:off x="317500" y="722313"/>
            <a:ext cx="8637588" cy="762000"/>
          </a:xfrm>
          <a:extLst>
            <a:ext uri="{AF507438-7753-43E0-B8FC-AC1667EBCBE1}">
              <a14:hiddenEffects xmlns:a14="http://schemas.microsoft.com/office/drawing/2010/main">
                <a:effectLst>
                  <a:outerShdw dist="89803" dir="2700000" algn="ctr" rotWithShape="0">
                    <a:schemeClr val="bg2"/>
                  </a:outerShdw>
                </a:effectLst>
              </a14:hiddenEffects>
            </a:ext>
          </a:extLst>
        </p:spPr>
        <p:txBody>
          <a:bodyPr anchor="b">
            <a:spAutoFit/>
          </a:bodyPr>
          <a:lstStyle/>
          <a:p>
            <a:pPr algn="l">
              <a:defRPr/>
            </a:pPr>
            <a:r>
              <a:rPr lang="en-US"/>
              <a:t>Dysrrhythmias</a:t>
            </a:r>
          </a:p>
        </p:txBody>
      </p:sp>
      <p:sp>
        <p:nvSpPr>
          <p:cNvPr id="275461" name="Rectangle 5"/>
          <p:cNvSpPr>
            <a:spLocks noGrp="1" noChangeArrowheads="1"/>
          </p:cNvSpPr>
          <p:nvPr>
            <p:ph type="body" sz="half" idx="1"/>
          </p:nvPr>
        </p:nvSpPr>
        <p:spPr>
          <a:xfrm>
            <a:off x="328613" y="1941513"/>
            <a:ext cx="8281987" cy="4611687"/>
          </a:xfrm>
        </p:spPr>
        <p:txBody>
          <a:bodyPr/>
          <a:lstStyle/>
          <a:p>
            <a:pPr>
              <a:defRPr/>
            </a:pPr>
            <a:r>
              <a:rPr lang="en-US" sz="2800" dirty="0"/>
              <a:t>Altered  impulse formation (AUTOMACITY):</a:t>
            </a:r>
          </a:p>
          <a:p>
            <a:pPr>
              <a:defRPr/>
            </a:pPr>
            <a:r>
              <a:rPr lang="en-US" sz="2800" dirty="0" err="1"/>
              <a:t>Tachydysrhythmia</a:t>
            </a:r>
            <a:r>
              <a:rPr lang="en-US" sz="2800" dirty="0"/>
              <a:t>/Tachycardia. (Rapid HR).</a:t>
            </a:r>
          </a:p>
          <a:p>
            <a:pPr>
              <a:defRPr/>
            </a:pPr>
            <a:r>
              <a:rPr lang="en-US" sz="2800" dirty="0" err="1"/>
              <a:t>Bradydysrhytmia</a:t>
            </a:r>
            <a:r>
              <a:rPr lang="en-US" sz="2800" dirty="0"/>
              <a:t>/ </a:t>
            </a:r>
            <a:r>
              <a:rPr lang="en-US" sz="2800" dirty="0" err="1"/>
              <a:t>Bradycaria</a:t>
            </a:r>
            <a:r>
              <a:rPr lang="en-US" sz="2800" dirty="0"/>
              <a:t> (Slow HR).</a:t>
            </a:r>
          </a:p>
          <a:p>
            <a:pPr>
              <a:defRPr/>
            </a:pPr>
            <a:r>
              <a:rPr lang="en-US" sz="2800" dirty="0"/>
              <a:t>Ectopic </a:t>
            </a:r>
            <a:r>
              <a:rPr lang="en-US" sz="2800" dirty="0" err="1"/>
              <a:t>rhytms</a:t>
            </a:r>
            <a:r>
              <a:rPr lang="en-US" sz="2800" dirty="0"/>
              <a:t> (Impulses originate outside normal conduction pathways).</a:t>
            </a:r>
          </a:p>
          <a:p>
            <a:pPr>
              <a:defRPr/>
            </a:pPr>
            <a:endParaRPr lang="en-US" sz="3600" dirty="0"/>
          </a:p>
        </p:txBody>
      </p:sp>
      <p:pic>
        <p:nvPicPr>
          <p:cNvPr id="64516" name="Picture 6" descr="scop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57200"/>
            <a:ext cx="48768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17"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4" name="Rectangle 4"/>
          <p:cNvSpPr>
            <a:spLocks noGrp="1" noChangeArrowheads="1"/>
          </p:cNvSpPr>
          <p:nvPr>
            <p:ph type="title"/>
          </p:nvPr>
        </p:nvSpPr>
        <p:spPr>
          <a:xfrm>
            <a:off x="317500" y="722313"/>
            <a:ext cx="8637588" cy="762000"/>
          </a:xfrm>
          <a:extLst>
            <a:ext uri="{AF507438-7753-43E0-B8FC-AC1667EBCBE1}">
              <a14:hiddenEffects xmlns:a14="http://schemas.microsoft.com/office/drawing/2010/main">
                <a:effectLst>
                  <a:outerShdw dist="89803" dir="2700000" algn="ctr" rotWithShape="0">
                    <a:schemeClr val="bg2"/>
                  </a:outerShdw>
                </a:effectLst>
              </a14:hiddenEffects>
            </a:ext>
          </a:extLst>
        </p:spPr>
        <p:txBody>
          <a:bodyPr anchor="b">
            <a:spAutoFit/>
          </a:bodyPr>
          <a:lstStyle/>
          <a:p>
            <a:pPr>
              <a:defRPr/>
            </a:pPr>
            <a:r>
              <a:rPr lang="en-US"/>
              <a:t>Dysrrhythmias</a:t>
            </a:r>
          </a:p>
        </p:txBody>
      </p:sp>
      <p:pic>
        <p:nvPicPr>
          <p:cNvPr id="65539" name="Picture 5" descr="Sinusbradycar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0"/>
            <a:ext cx="8208963" cy="154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486" name="Rectangle 6"/>
          <p:cNvSpPr>
            <a:spLocks noChangeArrowheads="1"/>
          </p:cNvSpPr>
          <p:nvPr/>
        </p:nvSpPr>
        <p:spPr bwMode="auto">
          <a:xfrm>
            <a:off x="1797050" y="1981200"/>
            <a:ext cx="55499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4000">
                <a:solidFill>
                  <a:schemeClr val="tx2"/>
                </a:solidFill>
                <a:effectLst>
                  <a:outerShdw blurRad="38100" dist="38100" dir="2700000" algn="tl">
                    <a:srgbClr val="000000"/>
                  </a:outerShdw>
                </a:effectLst>
                <a:latin typeface="Arial" pitchFamily="34" charset="0"/>
              </a:rPr>
              <a:t>Decreased Automaticity</a:t>
            </a:r>
          </a:p>
        </p:txBody>
      </p:sp>
      <p:sp>
        <p:nvSpPr>
          <p:cNvPr id="65541" name="Rectangle 7"/>
          <p:cNvSpPr>
            <a:spLocks noChangeArrowheads="1"/>
          </p:cNvSpPr>
          <p:nvPr/>
        </p:nvSpPr>
        <p:spPr bwMode="auto">
          <a:xfrm>
            <a:off x="1600200" y="4953000"/>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latin typeface="Arial" pitchFamily="34" charset="0"/>
              </a:rPr>
              <a:t>Sinus Bradycardia</a:t>
            </a:r>
          </a:p>
        </p:txBody>
      </p:sp>
      <p:sp>
        <p:nvSpPr>
          <p:cNvPr id="65542"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8" name="Rectangle 4"/>
          <p:cNvSpPr>
            <a:spLocks noGrp="1" noChangeArrowheads="1"/>
          </p:cNvSpPr>
          <p:nvPr>
            <p:ph type="title"/>
          </p:nvPr>
        </p:nvSpPr>
        <p:spPr>
          <a:xfrm>
            <a:off x="317500" y="722313"/>
            <a:ext cx="8637588" cy="762000"/>
          </a:xfrm>
          <a:extLst>
            <a:ext uri="{AF507438-7753-43E0-B8FC-AC1667EBCBE1}">
              <a14:hiddenEffects xmlns:a14="http://schemas.microsoft.com/office/drawing/2010/main">
                <a:effectLst>
                  <a:outerShdw dist="89803" dir="2700000" algn="ctr" rotWithShape="0">
                    <a:schemeClr val="bg2"/>
                  </a:outerShdw>
                </a:effectLst>
              </a14:hiddenEffects>
            </a:ext>
          </a:extLst>
        </p:spPr>
        <p:txBody>
          <a:bodyPr anchor="b">
            <a:spAutoFit/>
          </a:bodyPr>
          <a:lstStyle/>
          <a:p>
            <a:pPr>
              <a:defRPr/>
            </a:pPr>
            <a:r>
              <a:rPr lang="en-US"/>
              <a:t>Increased/Abnormal Automaticity</a:t>
            </a:r>
          </a:p>
        </p:txBody>
      </p:sp>
      <p:sp>
        <p:nvSpPr>
          <p:cNvPr id="277509" name="Rectangle 5"/>
          <p:cNvSpPr>
            <a:spLocks noChangeArrowheads="1"/>
          </p:cNvSpPr>
          <p:nvPr/>
        </p:nvSpPr>
        <p:spPr bwMode="auto">
          <a:xfrm>
            <a:off x="4508500" y="1941513"/>
            <a:ext cx="40290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70000"/>
              <a:buFont typeface="Wingdings" pitchFamily="2" charset="2"/>
              <a:buNone/>
              <a:defRPr/>
            </a:pPr>
            <a:endParaRPr lang="en-US" sz="2400">
              <a:effectLst>
                <a:outerShdw blurRad="38100" dist="38100" dir="2700000" algn="tl">
                  <a:srgbClr val="000000"/>
                </a:outerShdw>
              </a:effectLst>
            </a:endParaRPr>
          </a:p>
          <a:p>
            <a:pPr marL="342900" indent="-342900">
              <a:spcBef>
                <a:spcPct val="20000"/>
              </a:spcBef>
              <a:buClr>
                <a:schemeClr val="hlink"/>
              </a:buClr>
              <a:buSzPct val="70000"/>
              <a:buFont typeface="Wingdings" pitchFamily="2" charset="2"/>
              <a:buNone/>
              <a:defRPr/>
            </a:pPr>
            <a:r>
              <a:rPr lang="en-US" sz="2400">
                <a:effectLst>
                  <a:outerShdw blurRad="38100" dist="38100" dir="2700000" algn="tl">
                    <a:srgbClr val="000000"/>
                  </a:outerShdw>
                </a:effectLst>
              </a:rPr>
              <a:t>     Sinus tachycardia</a:t>
            </a:r>
          </a:p>
        </p:txBody>
      </p:sp>
      <p:pic>
        <p:nvPicPr>
          <p:cNvPr id="66564" name="Picture 6" descr="sinust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44958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5" name="Picture 7" descr="ea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657600"/>
            <a:ext cx="4495800"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8" descr="juncta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105400"/>
            <a:ext cx="43434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Rectangle 9"/>
          <p:cNvSpPr>
            <a:spLocks noChangeArrowheads="1"/>
          </p:cNvSpPr>
          <p:nvPr/>
        </p:nvSpPr>
        <p:spPr bwMode="auto">
          <a:xfrm>
            <a:off x="4724400" y="40386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latin typeface="Arial" pitchFamily="34" charset="0"/>
              </a:rPr>
              <a:t>Ectopic atrial tachycardia</a:t>
            </a:r>
          </a:p>
        </p:txBody>
      </p:sp>
      <p:sp>
        <p:nvSpPr>
          <p:cNvPr id="66568" name="Rectangle 10"/>
          <p:cNvSpPr>
            <a:spLocks noChangeArrowheads="1"/>
          </p:cNvSpPr>
          <p:nvPr/>
        </p:nvSpPr>
        <p:spPr bwMode="auto">
          <a:xfrm>
            <a:off x="4953000" y="5486400"/>
            <a:ext cx="320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latin typeface="Arial" pitchFamily="34" charset="0"/>
              </a:rPr>
              <a:t>Junctional tachycardia</a:t>
            </a:r>
          </a:p>
        </p:txBody>
      </p:sp>
      <p:sp>
        <p:nvSpPr>
          <p:cNvPr id="66569"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Rectangle 4"/>
          <p:cNvSpPr>
            <a:spLocks noGrp="1" noChangeArrowheads="1"/>
          </p:cNvSpPr>
          <p:nvPr>
            <p:ph type="title"/>
          </p:nvPr>
        </p:nvSpPr>
        <p:spPr>
          <a:xfrm>
            <a:off x="317500" y="722313"/>
            <a:ext cx="8637588" cy="762000"/>
          </a:xfrm>
          <a:extLst>
            <a:ext uri="{AF507438-7753-43E0-B8FC-AC1667EBCBE1}">
              <a14:hiddenEffects xmlns:a14="http://schemas.microsoft.com/office/drawing/2010/main">
                <a:effectLst>
                  <a:outerShdw dist="89803" dir="2700000" algn="ctr" rotWithShape="0">
                    <a:schemeClr val="bg2"/>
                  </a:outerShdw>
                </a:effectLst>
              </a14:hiddenEffects>
            </a:ext>
          </a:extLst>
        </p:spPr>
        <p:txBody>
          <a:bodyPr anchor="b">
            <a:spAutoFit/>
          </a:bodyPr>
          <a:lstStyle/>
          <a:p>
            <a:pPr algn="l">
              <a:defRPr/>
            </a:pPr>
            <a:r>
              <a:rPr lang="en-US"/>
              <a:t>Dysrrhythmias</a:t>
            </a:r>
          </a:p>
        </p:txBody>
      </p:sp>
      <p:sp>
        <p:nvSpPr>
          <p:cNvPr id="278533" name="Rectangle 5"/>
          <p:cNvSpPr>
            <a:spLocks noGrp="1" noChangeArrowheads="1"/>
          </p:cNvSpPr>
          <p:nvPr>
            <p:ph type="body" sz="half" idx="1"/>
          </p:nvPr>
        </p:nvSpPr>
        <p:spPr>
          <a:xfrm>
            <a:off x="0" y="1676400"/>
            <a:ext cx="8839200" cy="5181600"/>
          </a:xfrm>
        </p:spPr>
        <p:txBody>
          <a:bodyPr/>
          <a:lstStyle/>
          <a:p>
            <a:pPr marL="457200" indent="-457200">
              <a:defRPr/>
            </a:pPr>
            <a:r>
              <a:rPr lang="en-US" sz="2800"/>
              <a:t>Altered Conductivity:</a:t>
            </a:r>
          </a:p>
          <a:p>
            <a:pPr marL="457200" indent="-457200">
              <a:defRPr/>
            </a:pPr>
            <a:r>
              <a:rPr lang="en-US" sz="2800"/>
              <a:t>Block in normal conduction pathway.</a:t>
            </a:r>
          </a:p>
          <a:p>
            <a:pPr marL="457200" indent="-457200">
              <a:defRPr/>
            </a:pPr>
            <a:r>
              <a:rPr lang="en-US" sz="2800"/>
              <a:t>Varying degrees of heart block.</a:t>
            </a:r>
          </a:p>
          <a:p>
            <a:pPr marL="457200" indent="-457200">
              <a:defRPr/>
            </a:pPr>
            <a:r>
              <a:rPr lang="en-US" sz="2800"/>
              <a:t>Bundle Branch Block.</a:t>
            </a:r>
          </a:p>
          <a:p>
            <a:pPr marL="457200" indent="-457200">
              <a:defRPr/>
            </a:pPr>
            <a:r>
              <a:rPr lang="en-US" sz="2800"/>
              <a:t>Re-entry phenomenon (Impulse activates tissue, then returns to reactivate via different circuit):</a:t>
            </a:r>
          </a:p>
          <a:p>
            <a:pPr marL="457200" indent="-457200">
              <a:buFont typeface="Wingdings" pitchFamily="2" charset="2"/>
              <a:buNone/>
              <a:defRPr/>
            </a:pPr>
            <a:endParaRPr lang="en-US" sz="3600">
              <a:latin typeface="Times New Roman" pitchFamily="18" charset="0"/>
            </a:endParaRPr>
          </a:p>
        </p:txBody>
      </p:sp>
      <p:pic>
        <p:nvPicPr>
          <p:cNvPr id="67588" name="Picture 6" descr="scop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533400"/>
            <a:ext cx="46482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89"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6" name="Rectangle 4"/>
          <p:cNvSpPr>
            <a:spLocks noGrp="1" noChangeArrowheads="1"/>
          </p:cNvSpPr>
          <p:nvPr>
            <p:ph type="title"/>
          </p:nvPr>
        </p:nvSpPr>
        <p:spPr>
          <a:xfrm>
            <a:off x="317500" y="722313"/>
            <a:ext cx="8637588" cy="762000"/>
          </a:xfrm>
          <a:extLst>
            <a:ext uri="{AF507438-7753-43E0-B8FC-AC1667EBCBE1}">
              <a14:hiddenEffects xmlns:a14="http://schemas.microsoft.com/office/drawing/2010/main">
                <a:effectLst>
                  <a:outerShdw dist="89803" dir="2700000" algn="ctr" rotWithShape="0">
                    <a:schemeClr val="bg2"/>
                  </a:outerShdw>
                </a:effectLst>
              </a14:hiddenEffects>
            </a:ext>
          </a:extLst>
        </p:spPr>
        <p:txBody>
          <a:bodyPr anchor="b">
            <a:spAutoFit/>
          </a:bodyPr>
          <a:lstStyle/>
          <a:p>
            <a:pPr algn="l">
              <a:defRPr/>
            </a:pPr>
            <a:r>
              <a:rPr lang="en-US"/>
              <a:t>Dysrrhythmias</a:t>
            </a:r>
          </a:p>
        </p:txBody>
      </p:sp>
      <p:sp>
        <p:nvSpPr>
          <p:cNvPr id="279557" name="Rectangle 5"/>
          <p:cNvSpPr>
            <a:spLocks noGrp="1" noChangeArrowheads="1"/>
          </p:cNvSpPr>
          <p:nvPr>
            <p:ph type="body" sz="half" idx="1"/>
          </p:nvPr>
        </p:nvSpPr>
        <p:spPr>
          <a:xfrm>
            <a:off x="328613" y="1941513"/>
            <a:ext cx="3176587" cy="4114800"/>
          </a:xfrm>
        </p:spPr>
        <p:txBody>
          <a:bodyPr/>
          <a:lstStyle/>
          <a:p>
            <a:pPr marL="533400" indent="-533400">
              <a:defRPr/>
            </a:pPr>
            <a:r>
              <a:rPr lang="en-US" sz="2800"/>
              <a:t>Mechanism of Reentry:</a:t>
            </a:r>
          </a:p>
          <a:p>
            <a:pPr marL="533400" indent="-533400">
              <a:defRPr/>
            </a:pPr>
            <a:r>
              <a:rPr lang="en-US" sz="2800"/>
              <a:t>Impulse activates tissue, then returns to reactivate via different circuit</a:t>
            </a:r>
          </a:p>
          <a:p>
            <a:pPr marL="533400" indent="-533400">
              <a:defRPr/>
            </a:pPr>
            <a:endParaRPr lang="en-US" sz="2800"/>
          </a:p>
          <a:p>
            <a:pPr marL="533400" indent="-533400">
              <a:defRPr/>
            </a:pPr>
            <a:endParaRPr lang="en-US" sz="2400"/>
          </a:p>
        </p:txBody>
      </p:sp>
      <p:pic>
        <p:nvPicPr>
          <p:cNvPr id="68612" name="Picture 6" descr="Ree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941513"/>
            <a:ext cx="5029200"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7" descr="scop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57200"/>
            <a:ext cx="49530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14"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80" name="Rectangle 4"/>
          <p:cNvSpPr>
            <a:spLocks noGrp="1" noChangeArrowheads="1"/>
          </p:cNvSpPr>
          <p:nvPr>
            <p:ph type="title"/>
          </p:nvPr>
        </p:nvSpPr>
        <p:spPr>
          <a:xfrm>
            <a:off x="317500" y="722313"/>
            <a:ext cx="8637588" cy="762000"/>
          </a:xfrm>
          <a:extLst>
            <a:ext uri="{AF507438-7753-43E0-B8FC-AC1667EBCBE1}">
              <a14:hiddenEffects xmlns:a14="http://schemas.microsoft.com/office/drawing/2010/main">
                <a:effectLst>
                  <a:outerShdw dist="89803" dir="2700000" algn="ctr" rotWithShape="0">
                    <a:schemeClr val="bg2"/>
                  </a:outerShdw>
                </a:effectLst>
              </a14:hiddenEffects>
            </a:ext>
          </a:extLst>
        </p:spPr>
        <p:txBody>
          <a:bodyPr anchor="b">
            <a:spAutoFit/>
          </a:bodyPr>
          <a:lstStyle/>
          <a:p>
            <a:pPr algn="l">
              <a:defRPr/>
            </a:pPr>
            <a:r>
              <a:rPr lang="en-US"/>
              <a:t>Reentry Dysrrhythmias</a:t>
            </a:r>
          </a:p>
        </p:txBody>
      </p:sp>
      <p:sp>
        <p:nvSpPr>
          <p:cNvPr id="280581" name="Rectangle 5"/>
          <p:cNvSpPr>
            <a:spLocks noGrp="1" noChangeArrowheads="1"/>
          </p:cNvSpPr>
          <p:nvPr>
            <p:ph type="body" idx="1"/>
          </p:nvPr>
        </p:nvSpPr>
        <p:spPr>
          <a:xfrm>
            <a:off x="328613" y="1752600"/>
            <a:ext cx="8208962" cy="4648200"/>
          </a:xfrm>
        </p:spPr>
        <p:txBody>
          <a:bodyPr/>
          <a:lstStyle/>
          <a:p>
            <a:pPr>
              <a:defRPr/>
            </a:pPr>
            <a:r>
              <a:rPr lang="en-US"/>
              <a:t>AV nodal reentrant tachycardia (AVNRT)</a:t>
            </a:r>
          </a:p>
          <a:p>
            <a:pPr>
              <a:defRPr/>
            </a:pPr>
            <a:r>
              <a:rPr lang="en-US"/>
              <a:t>AV reentrant tachycardia (AVRT)</a:t>
            </a:r>
          </a:p>
          <a:p>
            <a:pPr>
              <a:defRPr/>
            </a:pPr>
            <a:r>
              <a:rPr lang="en-US"/>
              <a:t>Atrial flutter</a:t>
            </a:r>
          </a:p>
          <a:p>
            <a:pPr>
              <a:defRPr/>
            </a:pPr>
            <a:r>
              <a:rPr lang="en-US"/>
              <a:t>Atrial fibrillation</a:t>
            </a:r>
          </a:p>
          <a:p>
            <a:pPr>
              <a:defRPr/>
            </a:pPr>
            <a:r>
              <a:rPr lang="en-US"/>
              <a:t>Ventricular tachycardia</a:t>
            </a:r>
          </a:p>
          <a:p>
            <a:pPr>
              <a:defRPr/>
            </a:pPr>
            <a:endParaRPr lang="en-US" sz="4000"/>
          </a:p>
        </p:txBody>
      </p:sp>
      <p:pic>
        <p:nvPicPr>
          <p:cNvPr id="69636" name="Picture 6" descr="scop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57200"/>
            <a:ext cx="30480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37"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4" name="Rectangle 4"/>
          <p:cNvSpPr>
            <a:spLocks noGrp="1" noChangeArrowheads="1"/>
          </p:cNvSpPr>
          <p:nvPr>
            <p:ph type="title"/>
          </p:nvPr>
        </p:nvSpPr>
        <p:spPr>
          <a:xfrm>
            <a:off x="317500" y="722313"/>
            <a:ext cx="8637588" cy="762000"/>
          </a:xfrm>
          <a:extLst>
            <a:ext uri="{AF507438-7753-43E0-B8FC-AC1667EBCBE1}">
              <a14:hiddenEffects xmlns:a14="http://schemas.microsoft.com/office/drawing/2010/main">
                <a:effectLst>
                  <a:outerShdw dist="89803" dir="2700000" algn="ctr" rotWithShape="0">
                    <a:schemeClr val="bg2"/>
                  </a:outerShdw>
                </a:effectLst>
              </a14:hiddenEffects>
            </a:ext>
          </a:extLst>
        </p:spPr>
        <p:txBody>
          <a:bodyPr anchor="b">
            <a:spAutoFit/>
          </a:bodyPr>
          <a:lstStyle/>
          <a:p>
            <a:pPr algn="l">
              <a:defRPr/>
            </a:pPr>
            <a:r>
              <a:rPr lang="en-US"/>
              <a:t>Dysrrhythmias</a:t>
            </a:r>
          </a:p>
        </p:txBody>
      </p:sp>
      <p:pic>
        <p:nvPicPr>
          <p:cNvPr id="70659" name="Picture 5" descr="arrhythmiamech"/>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90600" y="1828800"/>
            <a:ext cx="7315200" cy="4459288"/>
          </a:xfrm>
        </p:spPr>
      </p:pic>
      <p:pic>
        <p:nvPicPr>
          <p:cNvPr id="70660" name="Picture 6" descr="scop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57200"/>
            <a:ext cx="49530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661"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pPr eaLnBrk="1" hangingPunct="1">
              <a:defRPr/>
            </a:pPr>
            <a:r>
              <a:rPr lang="en-GB" smtClean="0">
                <a:solidFill>
                  <a:schemeClr val="tx1"/>
                </a:solidFill>
              </a:rPr>
              <a:t>Dysrhythmias </a:t>
            </a:r>
            <a:endParaRPr lang="en-US" smtClean="0">
              <a:solidFill>
                <a:schemeClr val="tx1"/>
              </a:solidFill>
            </a:endParaRPr>
          </a:p>
        </p:txBody>
      </p:sp>
      <p:sp>
        <p:nvSpPr>
          <p:cNvPr id="45059" name="Rectangle 3"/>
          <p:cNvSpPr>
            <a:spLocks noGrp="1" noChangeArrowheads="1"/>
          </p:cNvSpPr>
          <p:nvPr>
            <p:ph type="body" idx="4294967295"/>
          </p:nvPr>
        </p:nvSpPr>
        <p:spPr>
          <a:xfrm>
            <a:off x="457200" y="1600200"/>
            <a:ext cx="8686800" cy="5257800"/>
          </a:xfrm>
        </p:spPr>
        <p:txBody>
          <a:bodyPr/>
          <a:lstStyle/>
          <a:p>
            <a:pPr eaLnBrk="1" hangingPunct="1">
              <a:defRPr/>
            </a:pPr>
            <a:r>
              <a:rPr lang="en-GB" smtClean="0"/>
              <a:t>Causes of Dysrhythmias :</a:t>
            </a:r>
          </a:p>
          <a:p>
            <a:pPr lvl="1" eaLnBrk="1" hangingPunct="1">
              <a:defRPr/>
            </a:pPr>
            <a:r>
              <a:rPr lang="en-GB" smtClean="0"/>
              <a:t>Myocardial ischemia</a:t>
            </a:r>
          </a:p>
          <a:p>
            <a:pPr lvl="1" eaLnBrk="1" hangingPunct="1">
              <a:defRPr/>
            </a:pPr>
            <a:r>
              <a:rPr lang="en-GB" smtClean="0"/>
              <a:t>Distension of the heart chambers</a:t>
            </a:r>
          </a:p>
          <a:p>
            <a:pPr lvl="1" eaLnBrk="1" hangingPunct="1">
              <a:defRPr/>
            </a:pPr>
            <a:r>
              <a:rPr lang="en-GB" smtClean="0"/>
              <a:t>Blood gas abnormalities</a:t>
            </a:r>
          </a:p>
          <a:p>
            <a:pPr lvl="1" eaLnBrk="1" hangingPunct="1">
              <a:defRPr/>
            </a:pPr>
            <a:r>
              <a:rPr lang="en-GB" smtClean="0"/>
              <a:t>Electrolyte imbalance</a:t>
            </a:r>
          </a:p>
          <a:p>
            <a:pPr lvl="1" eaLnBrk="1" hangingPunct="1">
              <a:defRPr/>
            </a:pPr>
            <a:r>
              <a:rPr lang="en-GB" smtClean="0"/>
              <a:t>Trauma to myocardium </a:t>
            </a:r>
          </a:p>
          <a:p>
            <a:pPr lvl="1" eaLnBrk="1" hangingPunct="1">
              <a:defRPr/>
            </a:pPr>
            <a:r>
              <a:rPr lang="en-GB" smtClean="0"/>
              <a:t>Drug effect and drug toxicity</a:t>
            </a:r>
          </a:p>
          <a:p>
            <a:pPr lvl="1" eaLnBrk="1" hangingPunct="1">
              <a:defRPr/>
            </a:pPr>
            <a:r>
              <a:rPr lang="en-GB" smtClean="0"/>
              <a:t>Hypothermia</a:t>
            </a:r>
          </a:p>
          <a:p>
            <a:pPr lvl="1" eaLnBrk="1" hangingPunct="1">
              <a:defRPr/>
            </a:pPr>
            <a:r>
              <a:rPr lang="en-GB" smtClean="0"/>
              <a:t>CNS damage</a:t>
            </a:r>
          </a:p>
          <a:p>
            <a:pPr lvl="1" eaLnBrk="1" hangingPunct="1">
              <a:defRPr/>
            </a:pPr>
            <a:r>
              <a:rPr lang="en-GB" smtClean="0"/>
              <a:t>Normal occurrence </a:t>
            </a:r>
          </a:p>
          <a:p>
            <a:pPr eaLnBrk="1" hangingPunct="1">
              <a:buFont typeface="Wingdings" pitchFamily="2" charset="2"/>
              <a:buNone/>
              <a:defRPr/>
            </a:pPr>
            <a:endParaRPr lang="en-US" smtClean="0"/>
          </a:p>
        </p:txBody>
      </p:sp>
      <p:sp>
        <p:nvSpPr>
          <p:cNvPr id="71684"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pPr eaLnBrk="1" hangingPunct="1">
              <a:defRPr/>
            </a:pPr>
            <a:r>
              <a:rPr lang="en-US" sz="4000" smtClean="0">
                <a:solidFill>
                  <a:schemeClr val="tx1"/>
                </a:solidFill>
              </a:rPr>
              <a:t>Electrolyte abnormalities on the ECG</a:t>
            </a:r>
            <a:br>
              <a:rPr lang="en-US" sz="4000" smtClean="0">
                <a:solidFill>
                  <a:schemeClr val="tx1"/>
                </a:solidFill>
              </a:rPr>
            </a:br>
            <a:endParaRPr lang="en-US" sz="4000" smtClean="0">
              <a:solidFill>
                <a:schemeClr val="tx1"/>
              </a:solidFill>
            </a:endParaRPr>
          </a:p>
        </p:txBody>
      </p:sp>
      <p:sp>
        <p:nvSpPr>
          <p:cNvPr id="46083" name="Rectangle 3"/>
          <p:cNvSpPr>
            <a:spLocks noGrp="1" noChangeArrowheads="1"/>
          </p:cNvSpPr>
          <p:nvPr>
            <p:ph type="body" idx="4294967295"/>
          </p:nvPr>
        </p:nvSpPr>
        <p:spPr/>
        <p:txBody>
          <a:bodyPr/>
          <a:lstStyle/>
          <a:p>
            <a:pPr eaLnBrk="1" hangingPunct="1">
              <a:defRPr/>
            </a:pPr>
            <a:r>
              <a:rPr lang="en-US" b="1" smtClean="0">
                <a:latin typeface="Tahoma" pitchFamily="34" charset="0"/>
              </a:rPr>
              <a:t>Hypokalemia</a:t>
            </a:r>
            <a:r>
              <a:rPr lang="en-US" b="1" i="1" u="sng" smtClean="0">
                <a:latin typeface="Tahoma" pitchFamily="34" charset="0"/>
              </a:rPr>
              <a:t>: figure (17-47)</a:t>
            </a:r>
            <a:endParaRPr lang="en-US" smtClean="0">
              <a:latin typeface="Tahoma" pitchFamily="34" charset="0"/>
            </a:endParaRPr>
          </a:p>
          <a:p>
            <a:pPr eaLnBrk="1" hangingPunct="1">
              <a:buFontTx/>
              <a:buChar char="•"/>
              <a:defRPr/>
            </a:pPr>
            <a:r>
              <a:rPr lang="en-US" smtClean="0"/>
              <a:t>Flat  or inverted T wave.</a:t>
            </a:r>
          </a:p>
          <a:p>
            <a:pPr eaLnBrk="1" hangingPunct="1">
              <a:buFontTx/>
              <a:buChar char="•"/>
              <a:defRPr/>
            </a:pPr>
            <a:r>
              <a:rPr lang="en-US" smtClean="0"/>
              <a:t>Prominent U wave.</a:t>
            </a:r>
          </a:p>
          <a:p>
            <a:pPr eaLnBrk="1" hangingPunct="1">
              <a:buFontTx/>
              <a:buChar char="•"/>
              <a:defRPr/>
            </a:pPr>
            <a:r>
              <a:rPr lang="en-US" smtClean="0"/>
              <a:t>Prolonged QT interval.</a:t>
            </a:r>
          </a:p>
          <a:p>
            <a:pPr eaLnBrk="1" hangingPunct="1">
              <a:buFontTx/>
              <a:buChar char="•"/>
              <a:defRPr/>
            </a:pPr>
            <a:r>
              <a:rPr lang="en-US" smtClean="0"/>
              <a:t>Depressed ST segment.</a:t>
            </a:r>
          </a:p>
          <a:p>
            <a:pPr eaLnBrk="1" hangingPunct="1">
              <a:buFontTx/>
              <a:buChar char="•"/>
              <a:defRPr/>
            </a:pPr>
            <a:r>
              <a:rPr lang="en-GB" smtClean="0"/>
              <a:t>Ventricular dysrhythmias </a:t>
            </a:r>
            <a:endParaRPr lang="en-US" smtClean="0"/>
          </a:p>
          <a:p>
            <a:pPr eaLnBrk="1" hangingPunct="1">
              <a:buFontTx/>
              <a:buChar char="•"/>
              <a:defRPr/>
            </a:pPr>
            <a:endParaRPr lang="en-US" smtClean="0"/>
          </a:p>
        </p:txBody>
      </p:sp>
      <p:sp>
        <p:nvSpPr>
          <p:cNvPr id="72708"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5"/>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
        <p:nvSpPr>
          <p:cNvPr id="24578" name="Rectangle 2"/>
          <p:cNvSpPr>
            <a:spLocks noGrp="1" noRot="1" noChangeArrowheads="1"/>
          </p:cNvSpPr>
          <p:nvPr>
            <p:ph type="title"/>
          </p:nvPr>
        </p:nvSpPr>
        <p:spPr/>
        <p:txBody>
          <a:bodyPr/>
          <a:lstStyle/>
          <a:p>
            <a:pPr eaLnBrk="1" hangingPunct="1">
              <a:defRPr/>
            </a:pPr>
            <a:r>
              <a:rPr lang="en-US" smtClean="0"/>
              <a:t>Electrocardiogram (ECG)</a:t>
            </a:r>
          </a:p>
        </p:txBody>
      </p:sp>
      <p:sp>
        <p:nvSpPr>
          <p:cNvPr id="24579" name="Rectangle 3"/>
          <p:cNvSpPr>
            <a:spLocks noGrp="1" noChangeArrowheads="1"/>
          </p:cNvSpPr>
          <p:nvPr>
            <p:ph type="body" idx="1"/>
          </p:nvPr>
        </p:nvSpPr>
        <p:spPr/>
        <p:txBody>
          <a:bodyPr/>
          <a:lstStyle/>
          <a:p>
            <a:pPr eaLnBrk="1" hangingPunct="1">
              <a:defRPr/>
            </a:pPr>
            <a:r>
              <a:rPr lang="en-US" smtClean="0"/>
              <a:t>ECG is a graphic recording of the heart’s electrical activity that precedes mechanical activity (contraction)</a:t>
            </a:r>
          </a:p>
          <a:p>
            <a:pPr eaLnBrk="1" hangingPunct="1">
              <a:defRPr/>
            </a:pPr>
            <a:r>
              <a:rPr lang="en-US" smtClean="0"/>
              <a:t>Electrical activity is detected and recorded through electrodes</a:t>
            </a:r>
          </a:p>
        </p:txBody>
      </p:sp>
      <p:pic>
        <p:nvPicPr>
          <p:cNvPr id="9221" name="Picture 5" descr="scope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562600"/>
            <a:ext cx="84582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Users\User\Desktop\figure_17.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14400"/>
            <a:ext cx="777240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457200" y="468313"/>
            <a:ext cx="8229600" cy="949325"/>
          </a:xfrm>
        </p:spPr>
        <p:txBody>
          <a:bodyPr/>
          <a:lstStyle/>
          <a:p>
            <a:pPr eaLnBrk="1" hangingPunct="1">
              <a:defRPr/>
            </a:pPr>
            <a:r>
              <a:rPr lang="en-US" sz="4000" smtClean="0">
                <a:solidFill>
                  <a:schemeClr val="tx1"/>
                </a:solidFill>
              </a:rPr>
              <a:t>Electrolyte Imbalance &amp; ECG</a:t>
            </a:r>
            <a:br>
              <a:rPr lang="en-US" sz="4000" smtClean="0">
                <a:solidFill>
                  <a:schemeClr val="tx1"/>
                </a:solidFill>
              </a:rPr>
            </a:br>
            <a:endParaRPr lang="en-US" sz="4000" smtClean="0">
              <a:solidFill>
                <a:schemeClr val="tx1"/>
              </a:solidFill>
            </a:endParaRPr>
          </a:p>
        </p:txBody>
      </p:sp>
      <p:sp>
        <p:nvSpPr>
          <p:cNvPr id="47107" name="Rectangle 3"/>
          <p:cNvSpPr>
            <a:spLocks noGrp="1" noChangeArrowheads="1"/>
          </p:cNvSpPr>
          <p:nvPr>
            <p:ph type="body" idx="4294967295"/>
          </p:nvPr>
        </p:nvSpPr>
        <p:spPr/>
        <p:txBody>
          <a:bodyPr/>
          <a:lstStyle/>
          <a:p>
            <a:pPr eaLnBrk="1" hangingPunct="1">
              <a:defRPr/>
            </a:pPr>
            <a:r>
              <a:rPr lang="en-US" b="1" smtClean="0">
                <a:latin typeface="Tahoma" pitchFamily="34" charset="0"/>
              </a:rPr>
              <a:t>Hyperkalemia</a:t>
            </a:r>
            <a:r>
              <a:rPr lang="en-US" b="1" i="1" u="sng" smtClean="0">
                <a:latin typeface="Tahoma" pitchFamily="34" charset="0"/>
              </a:rPr>
              <a:t>:</a:t>
            </a:r>
            <a:endParaRPr lang="en-US" smtClean="0">
              <a:latin typeface="Tahoma" pitchFamily="34" charset="0"/>
            </a:endParaRPr>
          </a:p>
          <a:p>
            <a:pPr eaLnBrk="1" hangingPunct="1">
              <a:buFontTx/>
              <a:buChar char="•"/>
              <a:defRPr/>
            </a:pPr>
            <a:r>
              <a:rPr lang="en-US" smtClean="0"/>
              <a:t>Tall T wave “tented”.</a:t>
            </a:r>
          </a:p>
          <a:p>
            <a:pPr eaLnBrk="1" hangingPunct="1">
              <a:buFontTx/>
              <a:buChar char="•"/>
              <a:defRPr/>
            </a:pPr>
            <a:r>
              <a:rPr lang="en-US" smtClean="0"/>
              <a:t>Flattened P wave.</a:t>
            </a:r>
          </a:p>
          <a:p>
            <a:pPr eaLnBrk="1" hangingPunct="1">
              <a:buFontTx/>
              <a:buChar char="•"/>
              <a:defRPr/>
            </a:pPr>
            <a:r>
              <a:rPr lang="en-US" smtClean="0"/>
              <a:t>Decrease R wave amplitude. </a:t>
            </a:r>
          </a:p>
          <a:p>
            <a:pPr eaLnBrk="1" hangingPunct="1">
              <a:buFontTx/>
              <a:buChar char="•"/>
              <a:defRPr/>
            </a:pPr>
            <a:r>
              <a:rPr lang="en-GB" smtClean="0"/>
              <a:t>PR interval is prologed</a:t>
            </a:r>
            <a:endParaRPr lang="en-US" smtClean="0"/>
          </a:p>
          <a:p>
            <a:pPr eaLnBrk="1" hangingPunct="1">
              <a:buFontTx/>
              <a:buChar char="•"/>
              <a:defRPr/>
            </a:pPr>
            <a:r>
              <a:rPr lang="en-US" smtClean="0"/>
              <a:t>Widened QRS.</a:t>
            </a:r>
          </a:p>
          <a:p>
            <a:pPr eaLnBrk="1" hangingPunct="1">
              <a:buFontTx/>
              <a:buChar char="•"/>
              <a:defRPr/>
            </a:pPr>
            <a:r>
              <a:rPr lang="en-US" smtClean="0"/>
              <a:t>PVCs, VF to Asystole.</a:t>
            </a:r>
          </a:p>
          <a:p>
            <a:pPr eaLnBrk="1" hangingPunct="1">
              <a:buFont typeface="Wingdings" pitchFamily="2" charset="2"/>
              <a:buNone/>
              <a:defRPr/>
            </a:pPr>
            <a:endParaRPr lang="en-US" smtClean="0"/>
          </a:p>
        </p:txBody>
      </p:sp>
      <p:sp>
        <p:nvSpPr>
          <p:cNvPr id="74756"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User\Desktop\figure_17.36.jpg"/>
          <p:cNvPicPr>
            <a:picLocks noChangeAspect="1" noChangeArrowheads="1"/>
          </p:cNvPicPr>
          <p:nvPr/>
        </p:nvPicPr>
        <p:blipFill>
          <a:blip r:embed="rId2"/>
          <a:srcRect/>
          <a:stretch>
            <a:fillRect/>
          </a:stretch>
        </p:blipFill>
        <p:spPr bwMode="auto">
          <a:xfrm>
            <a:off x="381000" y="914400"/>
            <a:ext cx="8016875" cy="505301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5779"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pPr eaLnBrk="1" hangingPunct="1">
              <a:defRPr/>
            </a:pPr>
            <a:r>
              <a:rPr lang="en-US" sz="4000" smtClean="0">
                <a:solidFill>
                  <a:schemeClr val="tx1"/>
                </a:solidFill>
              </a:rPr>
              <a:t>Electrolyte Imbalance &amp; ECG</a:t>
            </a:r>
            <a:br>
              <a:rPr lang="en-US" sz="4000" smtClean="0">
                <a:solidFill>
                  <a:schemeClr val="tx1"/>
                </a:solidFill>
              </a:rPr>
            </a:br>
            <a:endParaRPr lang="en-US" sz="4000" smtClean="0">
              <a:solidFill>
                <a:schemeClr val="tx1"/>
              </a:solidFill>
            </a:endParaRPr>
          </a:p>
        </p:txBody>
      </p:sp>
      <p:sp>
        <p:nvSpPr>
          <p:cNvPr id="48131" name="Rectangle 3"/>
          <p:cNvSpPr>
            <a:spLocks noGrp="1" noChangeArrowheads="1"/>
          </p:cNvSpPr>
          <p:nvPr>
            <p:ph type="body" idx="4294967295"/>
          </p:nvPr>
        </p:nvSpPr>
        <p:spPr/>
        <p:txBody>
          <a:bodyPr/>
          <a:lstStyle/>
          <a:p>
            <a:pPr eaLnBrk="1" hangingPunct="1">
              <a:lnSpc>
                <a:spcPct val="80000"/>
              </a:lnSpc>
              <a:defRPr/>
            </a:pPr>
            <a:r>
              <a:rPr lang="en-US" b="1" smtClean="0"/>
              <a:t>Hypocalcemia</a:t>
            </a:r>
            <a:r>
              <a:rPr lang="en-US" sz="2400" b="1" i="1" u="sng" smtClean="0"/>
              <a:t>:</a:t>
            </a:r>
            <a:endParaRPr lang="en-US" sz="2400" smtClean="0"/>
          </a:p>
          <a:p>
            <a:pPr eaLnBrk="1" hangingPunct="1">
              <a:lnSpc>
                <a:spcPct val="80000"/>
              </a:lnSpc>
              <a:buFontTx/>
              <a:buChar char="•"/>
              <a:defRPr/>
            </a:pPr>
            <a:r>
              <a:rPr lang="en-US" sz="2400" smtClean="0"/>
              <a:t>Prolonged ST segment.</a:t>
            </a:r>
          </a:p>
          <a:p>
            <a:pPr eaLnBrk="1" hangingPunct="1">
              <a:lnSpc>
                <a:spcPct val="80000"/>
              </a:lnSpc>
              <a:buFontTx/>
              <a:buChar char="•"/>
              <a:defRPr/>
            </a:pPr>
            <a:r>
              <a:rPr lang="en-US" sz="2400" u="sng" smtClean="0"/>
              <a:t>Prolonged QT interval.</a:t>
            </a:r>
          </a:p>
          <a:p>
            <a:pPr eaLnBrk="1" hangingPunct="1">
              <a:lnSpc>
                <a:spcPct val="80000"/>
              </a:lnSpc>
              <a:buFontTx/>
              <a:buChar char="•"/>
              <a:defRPr/>
            </a:pPr>
            <a:r>
              <a:rPr lang="en-US" sz="2400" smtClean="0"/>
              <a:t>VT.</a:t>
            </a:r>
          </a:p>
          <a:p>
            <a:pPr eaLnBrk="1" hangingPunct="1">
              <a:lnSpc>
                <a:spcPct val="80000"/>
              </a:lnSpc>
              <a:buFont typeface="Wingdings" pitchFamily="2" charset="2"/>
              <a:buNone/>
              <a:defRPr/>
            </a:pPr>
            <a:endParaRPr lang="en-US" sz="2400" smtClean="0"/>
          </a:p>
          <a:p>
            <a:pPr eaLnBrk="1" hangingPunct="1">
              <a:lnSpc>
                <a:spcPct val="80000"/>
              </a:lnSpc>
              <a:defRPr/>
            </a:pPr>
            <a:r>
              <a:rPr lang="en-US" b="1" smtClean="0"/>
              <a:t>Hypercalcemia:</a:t>
            </a:r>
          </a:p>
          <a:p>
            <a:pPr eaLnBrk="1" hangingPunct="1">
              <a:lnSpc>
                <a:spcPct val="80000"/>
              </a:lnSpc>
              <a:buFontTx/>
              <a:buChar char="•"/>
              <a:defRPr/>
            </a:pPr>
            <a:r>
              <a:rPr lang="en-US" sz="2400" smtClean="0"/>
              <a:t>Shortening ST segment.</a:t>
            </a:r>
          </a:p>
          <a:p>
            <a:pPr eaLnBrk="1" hangingPunct="1">
              <a:lnSpc>
                <a:spcPct val="80000"/>
              </a:lnSpc>
              <a:buFontTx/>
              <a:buChar char="•"/>
              <a:defRPr/>
            </a:pPr>
            <a:r>
              <a:rPr lang="en-US" sz="2400" u="sng" smtClean="0"/>
              <a:t>Shortening QT interval.</a:t>
            </a:r>
          </a:p>
          <a:p>
            <a:pPr eaLnBrk="1" hangingPunct="1">
              <a:lnSpc>
                <a:spcPct val="80000"/>
              </a:lnSpc>
              <a:buFontTx/>
              <a:buChar char="•"/>
              <a:defRPr/>
            </a:pPr>
            <a:r>
              <a:rPr lang="en-GB" sz="2400" smtClean="0"/>
              <a:t>Ventricular dysrhythmias </a:t>
            </a:r>
            <a:endParaRPr lang="en-US" sz="2400" smtClean="0"/>
          </a:p>
          <a:p>
            <a:pPr eaLnBrk="1" hangingPunct="1">
              <a:lnSpc>
                <a:spcPct val="80000"/>
              </a:lnSpc>
              <a:buFontTx/>
              <a:buChar char="•"/>
              <a:defRPr/>
            </a:pPr>
            <a:r>
              <a:rPr lang="en-US" sz="2400" smtClean="0"/>
              <a:t>Decrease impulse conduction. (Brady cardia, Heart-block).</a:t>
            </a:r>
          </a:p>
          <a:p>
            <a:pPr eaLnBrk="1" hangingPunct="1">
              <a:lnSpc>
                <a:spcPct val="80000"/>
              </a:lnSpc>
              <a:defRPr/>
            </a:pPr>
            <a:endParaRPr lang="en-US" sz="2400" smtClean="0"/>
          </a:p>
        </p:txBody>
      </p:sp>
      <p:sp>
        <p:nvSpPr>
          <p:cNvPr id="76804"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User\Desktop\figure_17.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839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defRPr/>
            </a:pPr>
            <a:r>
              <a:rPr lang="en-US" smtClean="0"/>
              <a:t>Sinus Tachycardia</a:t>
            </a:r>
          </a:p>
        </p:txBody>
      </p:sp>
      <p:sp>
        <p:nvSpPr>
          <p:cNvPr id="8195" name="Rectangle 3"/>
          <p:cNvSpPr>
            <a:spLocks noGrp="1" noChangeArrowheads="1"/>
          </p:cNvSpPr>
          <p:nvPr>
            <p:ph type="body" idx="1"/>
          </p:nvPr>
        </p:nvSpPr>
        <p:spPr>
          <a:xfrm>
            <a:off x="457200" y="1600200"/>
            <a:ext cx="3636963" cy="4525963"/>
          </a:xfrm>
        </p:spPr>
        <p:txBody>
          <a:bodyPr/>
          <a:lstStyle/>
          <a:p>
            <a:pPr eaLnBrk="1" hangingPunct="1">
              <a:defRPr/>
            </a:pPr>
            <a:r>
              <a:rPr lang="en-US" sz="2400" smtClean="0"/>
              <a:t>Rapid, regular rhythm </a:t>
            </a:r>
          </a:p>
          <a:p>
            <a:pPr eaLnBrk="1" hangingPunct="1">
              <a:defRPr/>
            </a:pPr>
            <a:r>
              <a:rPr lang="en-US" sz="2400" smtClean="0"/>
              <a:t>Rate of 100 to 180 bpm</a:t>
            </a:r>
          </a:p>
          <a:p>
            <a:pPr eaLnBrk="1" hangingPunct="1">
              <a:defRPr/>
            </a:pPr>
            <a:r>
              <a:rPr lang="en-US" sz="2400" smtClean="0"/>
              <a:t>Normal P-wave and QRS complex</a:t>
            </a:r>
          </a:p>
          <a:p>
            <a:pPr eaLnBrk="1" hangingPunct="1">
              <a:defRPr/>
            </a:pPr>
            <a:r>
              <a:rPr lang="en-US" sz="2400" smtClean="0"/>
              <a:t>Rx: Reduce myocardial demands</a:t>
            </a:r>
          </a:p>
        </p:txBody>
      </p:sp>
      <p:pic>
        <p:nvPicPr>
          <p:cNvPr id="78852" name="Picture 5" descr="SINUST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570038"/>
            <a:ext cx="4495800" cy="3459162"/>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78853"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descr="Sinus Tac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67000"/>
            <a:ext cx="7848600" cy="2268538"/>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79875"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5"/>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 useBgFill="1">
        <p:nvSpPr>
          <p:cNvPr id="80899" name="Rectangle 2"/>
          <p:cNvSpPr>
            <a:spLocks noChangeArrowheads="1"/>
          </p:cNvSpPr>
          <p:nvPr/>
        </p:nvSpPr>
        <p:spPr bwMode="auto">
          <a:xfrm>
            <a:off x="0" y="0"/>
            <a:ext cx="9144000" cy="68580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sp>
        <p:nvSpPr>
          <p:cNvPr id="122883" name="Rectangle 3"/>
          <p:cNvSpPr>
            <a:spLocks noGrp="1" noRot="1" noChangeArrowheads="1"/>
          </p:cNvSpPr>
          <p:nvPr>
            <p:ph type="title"/>
          </p:nvPr>
        </p:nvSpPr>
        <p:spPr>
          <a:xfrm>
            <a:off x="0" y="609600"/>
            <a:ext cx="9144000" cy="762000"/>
          </a:xfrm>
        </p:spPr>
        <p:txBody>
          <a:bodyPr/>
          <a:lstStyle/>
          <a:p>
            <a:pPr eaLnBrk="1" hangingPunct="1">
              <a:defRPr/>
            </a:pPr>
            <a:r>
              <a:rPr lang="en-US" smtClean="0"/>
              <a:t>Sinus Tachycardia</a:t>
            </a:r>
          </a:p>
        </p:txBody>
      </p:sp>
      <p:grpSp>
        <p:nvGrpSpPr>
          <p:cNvPr id="80901" name="Group 5"/>
          <p:cNvGrpSpPr>
            <a:grpSpLocks/>
          </p:cNvGrpSpPr>
          <p:nvPr/>
        </p:nvGrpSpPr>
        <p:grpSpPr bwMode="auto">
          <a:xfrm>
            <a:off x="0" y="2154238"/>
            <a:ext cx="9144000" cy="4724400"/>
            <a:chOff x="0" y="1248"/>
            <a:chExt cx="5760" cy="2976"/>
          </a:xfrm>
        </p:grpSpPr>
        <p:pic>
          <p:nvPicPr>
            <p:cNvPr id="80902" name="Picture 6" descr="Fig"/>
            <p:cNvPicPr>
              <a:picLocks noChangeAspect="1" noChangeArrowheads="1"/>
            </p:cNvPicPr>
            <p:nvPr/>
          </p:nvPicPr>
          <p:blipFill>
            <a:blip r:embed="rId2">
              <a:extLst>
                <a:ext uri="{28A0092B-C50C-407E-A947-70E740481C1C}">
                  <a14:useLocalDpi xmlns:a14="http://schemas.microsoft.com/office/drawing/2010/main" val="0"/>
                </a:ext>
              </a:extLst>
            </a:blip>
            <a:srcRect l="2499" t="48801" r="2499"/>
            <a:stretch>
              <a:fillRect/>
            </a:stretch>
          </p:blipFill>
          <p:spPr bwMode="auto">
            <a:xfrm>
              <a:off x="0" y="1248"/>
              <a:ext cx="5760" cy="2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0903" name="Rectangle 7"/>
            <p:cNvSpPr>
              <a:spLocks noChangeArrowheads="1"/>
            </p:cNvSpPr>
            <p:nvPr/>
          </p:nvSpPr>
          <p:spPr bwMode="auto">
            <a:xfrm>
              <a:off x="0" y="3168"/>
              <a:ext cx="5760" cy="10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rrowheads="1"/>
          </p:cNvSpPr>
          <p:nvPr>
            <p:ph type="title"/>
          </p:nvPr>
        </p:nvSpPr>
        <p:spPr>
          <a:xfrm>
            <a:off x="1143000" y="144463"/>
            <a:ext cx="7772400" cy="1431925"/>
          </a:xfrm>
        </p:spPr>
        <p:txBody>
          <a:bodyPr/>
          <a:lstStyle/>
          <a:p>
            <a:pPr eaLnBrk="1" hangingPunct="1">
              <a:defRPr/>
            </a:pPr>
            <a:r>
              <a:rPr lang="en-US" smtClean="0"/>
              <a:t/>
            </a:r>
            <a:br>
              <a:rPr lang="en-US" smtClean="0"/>
            </a:br>
            <a:r>
              <a:rPr lang="en-US" smtClean="0"/>
              <a:t>Sinus Tachycardia</a:t>
            </a:r>
          </a:p>
        </p:txBody>
      </p:sp>
      <p:sp>
        <p:nvSpPr>
          <p:cNvPr id="123907" name="Rectangle 3"/>
          <p:cNvSpPr>
            <a:spLocks noGrp="1" noChangeArrowheads="1"/>
          </p:cNvSpPr>
          <p:nvPr>
            <p:ph type="body" idx="1"/>
          </p:nvPr>
        </p:nvSpPr>
        <p:spPr/>
        <p:txBody>
          <a:bodyPr/>
          <a:lstStyle/>
          <a:p>
            <a:pPr eaLnBrk="1" hangingPunct="1">
              <a:buFont typeface="Wingdings" pitchFamily="2" charset="2"/>
              <a:buNone/>
              <a:defRPr/>
            </a:pPr>
            <a:r>
              <a:rPr lang="en-US" smtClean="0">
                <a:solidFill>
                  <a:srgbClr val="FF9999"/>
                </a:solidFill>
              </a:rPr>
              <a:t>Clinical Associations</a:t>
            </a:r>
          </a:p>
          <a:p>
            <a:pPr eaLnBrk="1" hangingPunct="1">
              <a:defRPr/>
            </a:pPr>
            <a:r>
              <a:rPr lang="en-US" smtClean="0"/>
              <a:t>Associated with physiologic stressors</a:t>
            </a:r>
          </a:p>
          <a:p>
            <a:pPr lvl="1" eaLnBrk="1" hangingPunct="1">
              <a:defRPr/>
            </a:pPr>
            <a:r>
              <a:rPr lang="en-US" smtClean="0"/>
              <a:t>Exercise </a:t>
            </a:r>
          </a:p>
          <a:p>
            <a:pPr lvl="1" eaLnBrk="1" hangingPunct="1">
              <a:defRPr/>
            </a:pPr>
            <a:r>
              <a:rPr lang="en-US" smtClean="0"/>
              <a:t>Hypotension </a:t>
            </a:r>
          </a:p>
          <a:p>
            <a:pPr lvl="1" eaLnBrk="1" hangingPunct="1">
              <a:defRPr/>
            </a:pPr>
            <a:r>
              <a:rPr lang="en-US" smtClean="0"/>
              <a:t>Hypovolemia </a:t>
            </a:r>
          </a:p>
          <a:p>
            <a:pPr lvl="1" eaLnBrk="1" hangingPunct="1">
              <a:defRPr/>
            </a:pPr>
            <a:r>
              <a:rPr lang="en-US" smtClean="0"/>
              <a:t>Myocardial ischemia </a:t>
            </a:r>
          </a:p>
          <a:p>
            <a:pPr lvl="1" eaLnBrk="1" hangingPunct="1">
              <a:defRPr/>
            </a:pPr>
            <a:r>
              <a:rPr lang="en-US" smtClean="0"/>
              <a:t>CHF</a:t>
            </a:r>
          </a:p>
        </p:txBody>
      </p:sp>
      <p:sp>
        <p:nvSpPr>
          <p:cNvPr id="81924"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p:txBody>
          <a:bodyPr/>
          <a:lstStyle/>
          <a:p>
            <a:pPr eaLnBrk="1" hangingPunct="1">
              <a:defRPr/>
            </a:pPr>
            <a:r>
              <a:rPr lang="en-US" smtClean="0"/>
              <a:t>Sinus Tachycardia</a:t>
            </a:r>
          </a:p>
        </p:txBody>
      </p:sp>
      <p:sp>
        <p:nvSpPr>
          <p:cNvPr id="124931" name="Rectangle 3"/>
          <p:cNvSpPr>
            <a:spLocks noGrp="1" noChangeArrowheads="1"/>
          </p:cNvSpPr>
          <p:nvPr>
            <p:ph type="body" idx="1"/>
          </p:nvPr>
        </p:nvSpPr>
        <p:spPr/>
        <p:txBody>
          <a:bodyPr/>
          <a:lstStyle/>
          <a:p>
            <a:pPr eaLnBrk="1" hangingPunct="1">
              <a:buFont typeface="Wingdings" pitchFamily="2" charset="2"/>
              <a:buNone/>
              <a:defRPr/>
            </a:pPr>
            <a:r>
              <a:rPr lang="en-US" smtClean="0">
                <a:solidFill>
                  <a:srgbClr val="66FFCC"/>
                </a:solidFill>
              </a:rPr>
              <a:t>Significance</a:t>
            </a:r>
          </a:p>
          <a:p>
            <a:pPr eaLnBrk="1" hangingPunct="1">
              <a:defRPr/>
            </a:pPr>
            <a:r>
              <a:rPr lang="en-US" smtClean="0"/>
              <a:t>Patients may have symptoms of dizziness and hypotension may occur</a:t>
            </a:r>
          </a:p>
          <a:p>
            <a:pPr eaLnBrk="1" hangingPunct="1">
              <a:defRPr/>
            </a:pPr>
            <a:r>
              <a:rPr lang="en-US" smtClean="0"/>
              <a:t>Increased myocardial oxygen consumption is associated with increased HR</a:t>
            </a:r>
          </a:p>
          <a:p>
            <a:pPr eaLnBrk="1" hangingPunct="1">
              <a:defRPr/>
            </a:pPr>
            <a:r>
              <a:rPr lang="en-US" smtClean="0"/>
              <a:t>Angina or increase in infarct size may accompany persistent tachycardia in patient with acute MI</a:t>
            </a:r>
          </a:p>
        </p:txBody>
      </p:sp>
      <p:sp>
        <p:nvSpPr>
          <p:cNvPr id="82948"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pPr eaLnBrk="1" hangingPunct="1">
              <a:defRPr/>
            </a:pPr>
            <a:r>
              <a:rPr lang="en-GB" smtClean="0">
                <a:solidFill>
                  <a:schemeClr val="tx1"/>
                </a:solidFill>
              </a:rPr>
              <a:t>ECG Leads</a:t>
            </a:r>
            <a:endParaRPr lang="en-US" smtClean="0">
              <a:solidFill>
                <a:schemeClr val="tx1"/>
              </a:solidFill>
            </a:endParaRPr>
          </a:p>
        </p:txBody>
      </p:sp>
      <p:sp>
        <p:nvSpPr>
          <p:cNvPr id="7171" name="Rectangle 3"/>
          <p:cNvSpPr>
            <a:spLocks noGrp="1" noChangeArrowheads="1"/>
          </p:cNvSpPr>
          <p:nvPr>
            <p:ph type="body" idx="4294967295"/>
          </p:nvPr>
        </p:nvSpPr>
        <p:spPr/>
        <p:txBody>
          <a:bodyPr/>
          <a:lstStyle/>
          <a:p>
            <a:pPr eaLnBrk="1" hangingPunct="1">
              <a:lnSpc>
                <a:spcPct val="90000"/>
              </a:lnSpc>
              <a:defRPr/>
            </a:pPr>
            <a:r>
              <a:rPr lang="en-GB" smtClean="0"/>
              <a:t>You can obtain many /(12) views of the heart activity by monitoring the voltage change through electrodes placed at various places on the body surfaces.</a:t>
            </a:r>
          </a:p>
          <a:p>
            <a:pPr eaLnBrk="1" hangingPunct="1">
              <a:lnSpc>
                <a:spcPct val="90000"/>
              </a:lnSpc>
              <a:defRPr/>
            </a:pPr>
            <a:r>
              <a:rPr lang="en-GB" smtClean="0"/>
              <a:t>Three leads are bipolar:I, II, III</a:t>
            </a:r>
          </a:p>
          <a:p>
            <a:pPr eaLnBrk="1" hangingPunct="1">
              <a:lnSpc>
                <a:spcPct val="90000"/>
              </a:lnSpc>
              <a:defRPr/>
            </a:pPr>
            <a:r>
              <a:rPr lang="en-GB" smtClean="0"/>
              <a:t>Three augmented: aVR, aVL, Avf</a:t>
            </a:r>
          </a:p>
          <a:p>
            <a:pPr eaLnBrk="1" hangingPunct="1">
              <a:lnSpc>
                <a:spcPct val="90000"/>
              </a:lnSpc>
              <a:defRPr/>
            </a:pPr>
            <a:r>
              <a:rPr lang="en-GB" smtClean="0"/>
              <a:t>6 unipolar: V1, V2, V3, V4, V5, V6</a:t>
            </a:r>
          </a:p>
        </p:txBody>
      </p:sp>
      <p:sp>
        <p:nvSpPr>
          <p:cNvPr id="10244"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rrowheads="1"/>
          </p:cNvSpPr>
          <p:nvPr>
            <p:ph type="title"/>
          </p:nvPr>
        </p:nvSpPr>
        <p:spPr>
          <a:xfrm>
            <a:off x="1143000" y="144463"/>
            <a:ext cx="7772400" cy="1431925"/>
          </a:xfrm>
        </p:spPr>
        <p:txBody>
          <a:bodyPr/>
          <a:lstStyle/>
          <a:p>
            <a:pPr eaLnBrk="1" hangingPunct="1">
              <a:defRPr/>
            </a:pPr>
            <a:r>
              <a:rPr lang="en-US" smtClean="0"/>
              <a:t/>
            </a:r>
            <a:br>
              <a:rPr lang="en-US" smtClean="0"/>
            </a:br>
            <a:r>
              <a:rPr lang="en-US" smtClean="0"/>
              <a:t>Sinus Tachycardia</a:t>
            </a:r>
          </a:p>
        </p:txBody>
      </p:sp>
      <p:sp>
        <p:nvSpPr>
          <p:cNvPr id="126979" name="Rectangle 3"/>
          <p:cNvSpPr>
            <a:spLocks noGrp="1" noChangeArrowheads="1"/>
          </p:cNvSpPr>
          <p:nvPr>
            <p:ph type="body" idx="1"/>
          </p:nvPr>
        </p:nvSpPr>
        <p:spPr/>
        <p:txBody>
          <a:bodyPr/>
          <a:lstStyle/>
          <a:p>
            <a:pPr eaLnBrk="1" hangingPunct="1">
              <a:buFont typeface="Wingdings" pitchFamily="2" charset="2"/>
              <a:buNone/>
              <a:defRPr/>
            </a:pPr>
            <a:r>
              <a:rPr lang="en-US" smtClean="0">
                <a:solidFill>
                  <a:srgbClr val="66FF66"/>
                </a:solidFill>
              </a:rPr>
              <a:t>Treatment</a:t>
            </a:r>
          </a:p>
          <a:p>
            <a:pPr eaLnBrk="1" hangingPunct="1">
              <a:defRPr/>
            </a:pPr>
            <a:r>
              <a:rPr lang="en-US" smtClean="0"/>
              <a:t>Determined by underlying causes</a:t>
            </a:r>
          </a:p>
          <a:p>
            <a:pPr lvl="1" eaLnBrk="1" hangingPunct="1">
              <a:defRPr/>
            </a:pPr>
            <a:r>
              <a:rPr lang="en-US" smtClean="0">
                <a:sym typeface="Symbol" pitchFamily="18" charset="2"/>
              </a:rPr>
              <a:t>Sedation, O</a:t>
            </a:r>
            <a:r>
              <a:rPr lang="en-US" baseline="-25000" smtClean="0">
                <a:sym typeface="Symbol" pitchFamily="18" charset="2"/>
              </a:rPr>
              <a:t>2</a:t>
            </a:r>
            <a:r>
              <a:rPr lang="en-US" smtClean="0">
                <a:sym typeface="Symbol" pitchFamily="18" charset="2"/>
              </a:rPr>
              <a:t> </a:t>
            </a:r>
          </a:p>
          <a:p>
            <a:pPr lvl="1" eaLnBrk="1" hangingPunct="1">
              <a:defRPr/>
            </a:pPr>
            <a:r>
              <a:rPr lang="en-US" smtClean="0">
                <a:sym typeface="Symbol" pitchFamily="18" charset="2"/>
              </a:rPr>
              <a:t>Digitalis &amp; Diuretics if HF</a:t>
            </a:r>
          </a:p>
          <a:p>
            <a:pPr lvl="1" eaLnBrk="1" hangingPunct="1">
              <a:defRPr/>
            </a:pPr>
            <a:r>
              <a:rPr lang="en-US" smtClean="0">
                <a:sym typeface="Symbol" pitchFamily="18" charset="2"/>
              </a:rPr>
              <a:t>Propranolol if tachy caused by thyrotoxicosis</a:t>
            </a:r>
          </a:p>
          <a:p>
            <a:pPr lvl="1" eaLnBrk="1" hangingPunct="1">
              <a:defRPr/>
            </a:pPr>
            <a:r>
              <a:rPr lang="en-US" smtClean="0">
                <a:sym typeface="Symbol" pitchFamily="18" charset="2"/>
              </a:rPr>
              <a:t>-adrenergic blockers to reduce HR and myocardial oxygen consumption</a:t>
            </a:r>
          </a:p>
        </p:txBody>
      </p:sp>
      <p:sp>
        <p:nvSpPr>
          <p:cNvPr id="83972"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defRPr/>
            </a:pPr>
            <a:r>
              <a:rPr lang="en-US" smtClean="0"/>
              <a:t>Sinus Bradycardia</a:t>
            </a:r>
          </a:p>
        </p:txBody>
      </p:sp>
      <p:sp>
        <p:nvSpPr>
          <p:cNvPr id="7171" name="Rectangle 3"/>
          <p:cNvSpPr>
            <a:spLocks noGrp="1" noChangeArrowheads="1"/>
          </p:cNvSpPr>
          <p:nvPr>
            <p:ph type="body" idx="1"/>
          </p:nvPr>
        </p:nvSpPr>
        <p:spPr>
          <a:xfrm>
            <a:off x="457200" y="1766888"/>
            <a:ext cx="3433763" cy="4557712"/>
          </a:xfrm>
        </p:spPr>
        <p:txBody>
          <a:bodyPr/>
          <a:lstStyle/>
          <a:p>
            <a:pPr eaLnBrk="1" hangingPunct="1">
              <a:lnSpc>
                <a:spcPct val="80000"/>
              </a:lnSpc>
              <a:defRPr/>
            </a:pPr>
            <a:r>
              <a:rPr lang="en-US" sz="2400" smtClean="0"/>
              <a:t>SA node fires at a rate of &lt;60 times per minute</a:t>
            </a:r>
          </a:p>
          <a:p>
            <a:pPr eaLnBrk="1" hangingPunct="1">
              <a:lnSpc>
                <a:spcPct val="80000"/>
              </a:lnSpc>
              <a:defRPr/>
            </a:pPr>
            <a:r>
              <a:rPr lang="en-US" sz="2400" smtClean="0"/>
              <a:t>Normal rhythm in aerobically trained athletes and during sleep.</a:t>
            </a:r>
          </a:p>
          <a:p>
            <a:pPr eaLnBrk="1" hangingPunct="1">
              <a:lnSpc>
                <a:spcPct val="80000"/>
              </a:lnSpc>
              <a:defRPr/>
            </a:pPr>
            <a:r>
              <a:rPr lang="en-US" sz="2400" smtClean="0"/>
              <a:t>Normal P-wave and QRS complex</a:t>
            </a:r>
          </a:p>
          <a:p>
            <a:pPr eaLnBrk="1" hangingPunct="1">
              <a:lnSpc>
                <a:spcPct val="80000"/>
              </a:lnSpc>
              <a:defRPr/>
            </a:pPr>
            <a:r>
              <a:rPr lang="en-US" sz="2400" smtClean="0"/>
              <a:t>Management: </a:t>
            </a:r>
          </a:p>
          <a:p>
            <a:pPr lvl="1" eaLnBrk="1" hangingPunct="1">
              <a:lnSpc>
                <a:spcPct val="80000"/>
              </a:lnSpc>
              <a:defRPr/>
            </a:pPr>
            <a:r>
              <a:rPr lang="en-US" sz="2000" smtClean="0"/>
              <a:t>to correct underlying cause if symptomatic</a:t>
            </a:r>
          </a:p>
          <a:p>
            <a:pPr lvl="1" eaLnBrk="1" hangingPunct="1">
              <a:lnSpc>
                <a:spcPct val="80000"/>
              </a:lnSpc>
              <a:defRPr/>
            </a:pPr>
            <a:r>
              <a:rPr lang="en-US" sz="2000" smtClean="0"/>
              <a:t>May need pacemaker</a:t>
            </a:r>
          </a:p>
          <a:p>
            <a:pPr lvl="1" eaLnBrk="1" hangingPunct="1">
              <a:lnSpc>
                <a:spcPct val="80000"/>
              </a:lnSpc>
              <a:defRPr/>
            </a:pPr>
            <a:r>
              <a:rPr lang="en-US" sz="2000" smtClean="0"/>
              <a:t>atropine.  Can cause </a:t>
            </a:r>
            <a:r>
              <a:rPr lang="en-US" sz="2000" smtClean="0">
                <a:sym typeface="Wingdings" pitchFamily="2" charset="2"/>
              </a:rPr>
              <a:t></a:t>
            </a:r>
            <a:r>
              <a:rPr lang="en-US" sz="2000" smtClean="0"/>
              <a:t> BP.</a:t>
            </a:r>
          </a:p>
        </p:txBody>
      </p:sp>
      <p:pic>
        <p:nvPicPr>
          <p:cNvPr id="84996" name="Picture 5" descr="SIUNSB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371600"/>
            <a:ext cx="4495800" cy="3468688"/>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84997"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rrowheads="1"/>
          </p:cNvSpPr>
          <p:nvPr>
            <p:ph type="title"/>
          </p:nvPr>
        </p:nvSpPr>
        <p:spPr/>
        <p:txBody>
          <a:bodyPr/>
          <a:lstStyle/>
          <a:p>
            <a:pPr>
              <a:defRPr/>
            </a:pPr>
            <a:r>
              <a:rPr lang="en-US"/>
              <a:t>Sinus Bradycardia</a:t>
            </a:r>
          </a:p>
        </p:txBody>
      </p:sp>
      <p:pic>
        <p:nvPicPr>
          <p:cNvPr id="86019" name="Picture 4" descr="Sinus Brady"/>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38200" y="2362200"/>
            <a:ext cx="7315200"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6020"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5"/>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 useBgFill="1">
        <p:nvSpPr>
          <p:cNvPr id="87043" name="Rectangle 2"/>
          <p:cNvSpPr>
            <a:spLocks noChangeArrowheads="1"/>
          </p:cNvSpPr>
          <p:nvPr/>
        </p:nvSpPr>
        <p:spPr bwMode="auto">
          <a:xfrm>
            <a:off x="0" y="0"/>
            <a:ext cx="9144000" cy="68580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sp>
        <p:nvSpPr>
          <p:cNvPr id="128003" name="Rectangle 3"/>
          <p:cNvSpPr>
            <a:spLocks noGrp="1" noRot="1" noChangeArrowheads="1"/>
          </p:cNvSpPr>
          <p:nvPr>
            <p:ph type="title"/>
          </p:nvPr>
        </p:nvSpPr>
        <p:spPr>
          <a:xfrm>
            <a:off x="0" y="609600"/>
            <a:ext cx="9144000" cy="762000"/>
          </a:xfrm>
        </p:spPr>
        <p:txBody>
          <a:bodyPr/>
          <a:lstStyle/>
          <a:p>
            <a:pPr eaLnBrk="1" hangingPunct="1">
              <a:defRPr/>
            </a:pPr>
            <a:r>
              <a:rPr lang="en-US" smtClean="0"/>
              <a:t>Sinus Bradycardia</a:t>
            </a:r>
          </a:p>
        </p:txBody>
      </p:sp>
      <p:sp>
        <p:nvSpPr>
          <p:cNvPr id="87045" name="Text Box 4"/>
          <p:cNvSpPr txBox="1">
            <a:spLocks noChangeArrowheads="1"/>
          </p:cNvSpPr>
          <p:nvPr/>
        </p:nvSpPr>
        <p:spPr bwMode="auto">
          <a:xfrm>
            <a:off x="7696200" y="63246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spcBef>
                <a:spcPct val="50000"/>
              </a:spcBef>
            </a:pPr>
            <a:r>
              <a:rPr lang="en-US" b="1">
                <a:solidFill>
                  <a:srgbClr val="FFFF66"/>
                </a:solidFill>
                <a:latin typeface="Times New Roman" pitchFamily="18" charset="0"/>
              </a:rPr>
              <a:t>Fig. 35-11, A</a:t>
            </a:r>
          </a:p>
        </p:txBody>
      </p:sp>
      <p:grpSp>
        <p:nvGrpSpPr>
          <p:cNvPr id="87046" name="Group 5"/>
          <p:cNvGrpSpPr>
            <a:grpSpLocks/>
          </p:cNvGrpSpPr>
          <p:nvPr/>
        </p:nvGrpSpPr>
        <p:grpSpPr bwMode="auto">
          <a:xfrm>
            <a:off x="0" y="2438400"/>
            <a:ext cx="9144000" cy="4191000"/>
            <a:chOff x="0" y="1536"/>
            <a:chExt cx="5760" cy="2640"/>
          </a:xfrm>
        </p:grpSpPr>
        <p:pic>
          <p:nvPicPr>
            <p:cNvPr id="87047" name="Picture 6" descr="Fig"/>
            <p:cNvPicPr>
              <a:picLocks noChangeAspect="1" noChangeArrowheads="1"/>
            </p:cNvPicPr>
            <p:nvPr/>
          </p:nvPicPr>
          <p:blipFill>
            <a:blip r:embed="rId2">
              <a:extLst>
                <a:ext uri="{28A0092B-C50C-407E-A947-70E740481C1C}">
                  <a14:useLocalDpi xmlns:a14="http://schemas.microsoft.com/office/drawing/2010/main" val="0"/>
                </a:ext>
              </a:extLst>
            </a:blip>
            <a:srcRect l="2586" t="1152" r="2586" b="58554"/>
            <a:stretch>
              <a:fillRect/>
            </a:stretch>
          </p:blipFill>
          <p:spPr bwMode="auto">
            <a:xfrm>
              <a:off x="0" y="1536"/>
              <a:ext cx="5760" cy="1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7048" name="Rectangle 7"/>
            <p:cNvSpPr>
              <a:spLocks noChangeArrowheads="1"/>
            </p:cNvSpPr>
            <p:nvPr/>
          </p:nvSpPr>
          <p:spPr bwMode="auto">
            <a:xfrm>
              <a:off x="4848" y="3936"/>
              <a:ext cx="912"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rrowheads="1"/>
          </p:cNvSpPr>
          <p:nvPr>
            <p:ph type="title"/>
          </p:nvPr>
        </p:nvSpPr>
        <p:spPr/>
        <p:txBody>
          <a:bodyPr/>
          <a:lstStyle/>
          <a:p>
            <a:pPr eaLnBrk="1" hangingPunct="1">
              <a:defRPr/>
            </a:pPr>
            <a:r>
              <a:rPr lang="en-US" smtClean="0"/>
              <a:t>Sinus Bradycardia</a:t>
            </a:r>
          </a:p>
        </p:txBody>
      </p:sp>
      <p:sp>
        <p:nvSpPr>
          <p:cNvPr id="129027" name="Rectangle 3"/>
          <p:cNvSpPr>
            <a:spLocks noGrp="1" noChangeArrowheads="1"/>
          </p:cNvSpPr>
          <p:nvPr>
            <p:ph type="body" idx="1"/>
          </p:nvPr>
        </p:nvSpPr>
        <p:spPr/>
        <p:txBody>
          <a:bodyPr/>
          <a:lstStyle/>
          <a:p>
            <a:pPr eaLnBrk="1" hangingPunct="1">
              <a:buFont typeface="Wingdings" pitchFamily="2" charset="2"/>
              <a:buNone/>
              <a:defRPr/>
            </a:pPr>
            <a:r>
              <a:rPr lang="en-US" smtClean="0">
                <a:solidFill>
                  <a:srgbClr val="FF9999"/>
                </a:solidFill>
              </a:rPr>
              <a:t>Clinical Association</a:t>
            </a:r>
          </a:p>
          <a:p>
            <a:pPr eaLnBrk="1" hangingPunct="1">
              <a:defRPr/>
            </a:pPr>
            <a:r>
              <a:rPr lang="en-US" smtClean="0"/>
              <a:t>Occurs in response to</a:t>
            </a:r>
          </a:p>
          <a:p>
            <a:pPr lvl="1" eaLnBrk="1" hangingPunct="1">
              <a:defRPr/>
            </a:pPr>
            <a:r>
              <a:rPr lang="en-US" smtClean="0"/>
              <a:t>Carotid sinus massage</a:t>
            </a:r>
          </a:p>
          <a:p>
            <a:pPr lvl="1" eaLnBrk="1" hangingPunct="1">
              <a:defRPr/>
            </a:pPr>
            <a:r>
              <a:rPr lang="en-US" smtClean="0"/>
              <a:t>Hypothermia</a:t>
            </a:r>
          </a:p>
          <a:p>
            <a:pPr lvl="1" eaLnBrk="1" hangingPunct="1">
              <a:defRPr/>
            </a:pPr>
            <a:r>
              <a:rPr lang="en-US" smtClean="0"/>
              <a:t>Increased vagal tone</a:t>
            </a:r>
          </a:p>
          <a:p>
            <a:pPr lvl="1" eaLnBrk="1" hangingPunct="1">
              <a:defRPr/>
            </a:pPr>
            <a:r>
              <a:rPr lang="en-US" smtClean="0"/>
              <a:t>Sever pain</a:t>
            </a:r>
          </a:p>
          <a:p>
            <a:pPr lvl="1" eaLnBrk="1" hangingPunct="1">
              <a:defRPr/>
            </a:pPr>
            <a:r>
              <a:rPr lang="en-US" smtClean="0"/>
              <a:t>Sleep</a:t>
            </a:r>
          </a:p>
          <a:p>
            <a:pPr lvl="1" eaLnBrk="1" hangingPunct="1">
              <a:defRPr/>
            </a:pPr>
            <a:r>
              <a:rPr lang="en-US" smtClean="0"/>
              <a:t>Drugs (Beta blockers, verapamil, diltiazem, digitalis)</a:t>
            </a:r>
          </a:p>
        </p:txBody>
      </p:sp>
      <p:sp>
        <p:nvSpPr>
          <p:cNvPr id="88068"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p:txBody>
          <a:bodyPr/>
          <a:lstStyle/>
          <a:p>
            <a:pPr eaLnBrk="1" hangingPunct="1">
              <a:defRPr/>
            </a:pPr>
            <a:r>
              <a:rPr lang="en-US" smtClean="0"/>
              <a:t>Sinus Bradycardia</a:t>
            </a:r>
          </a:p>
        </p:txBody>
      </p:sp>
      <p:sp>
        <p:nvSpPr>
          <p:cNvPr id="130051" name="Rectangle 3"/>
          <p:cNvSpPr>
            <a:spLocks noGrp="1" noChangeArrowheads="1"/>
          </p:cNvSpPr>
          <p:nvPr>
            <p:ph type="body" idx="1"/>
          </p:nvPr>
        </p:nvSpPr>
        <p:spPr/>
        <p:txBody>
          <a:bodyPr/>
          <a:lstStyle/>
          <a:p>
            <a:pPr marL="344488" indent="-344488" eaLnBrk="1" hangingPunct="1">
              <a:buFont typeface="Wingdings" pitchFamily="2" charset="2"/>
              <a:buNone/>
              <a:defRPr/>
            </a:pPr>
            <a:r>
              <a:rPr lang="en-US" smtClean="0">
                <a:solidFill>
                  <a:srgbClr val="FF9999"/>
                </a:solidFill>
              </a:rPr>
              <a:t>Clinical Association</a:t>
            </a:r>
          </a:p>
          <a:p>
            <a:pPr marL="344488" indent="-344488" eaLnBrk="1" hangingPunct="1">
              <a:defRPr/>
            </a:pPr>
            <a:r>
              <a:rPr lang="en-US" smtClean="0"/>
              <a:t>Occurs in disease states </a:t>
            </a:r>
          </a:p>
          <a:p>
            <a:pPr marL="741363" lvl="1" indent="-277813" eaLnBrk="1" hangingPunct="1">
              <a:defRPr/>
            </a:pPr>
            <a:r>
              <a:rPr lang="en-US" smtClean="0"/>
              <a:t>Hypothyroidism</a:t>
            </a:r>
          </a:p>
          <a:p>
            <a:pPr marL="741363" lvl="1" indent="-277813" eaLnBrk="1" hangingPunct="1">
              <a:defRPr/>
            </a:pPr>
            <a:r>
              <a:rPr lang="en-US" smtClean="0"/>
              <a:t>Increased intracranial pressure</a:t>
            </a:r>
          </a:p>
          <a:p>
            <a:pPr marL="741363" lvl="1" indent="-277813" eaLnBrk="1" hangingPunct="1">
              <a:defRPr/>
            </a:pPr>
            <a:r>
              <a:rPr lang="en-US" smtClean="0"/>
              <a:t>Obstructive jaundice</a:t>
            </a:r>
          </a:p>
          <a:p>
            <a:pPr marL="741363" lvl="1" indent="-277813" eaLnBrk="1" hangingPunct="1">
              <a:defRPr/>
            </a:pPr>
            <a:r>
              <a:rPr lang="en-US" smtClean="0"/>
              <a:t>Inferior wall MI</a:t>
            </a:r>
          </a:p>
          <a:p>
            <a:pPr marL="741363" lvl="1" indent="-277813" eaLnBrk="1" hangingPunct="1">
              <a:defRPr/>
            </a:pPr>
            <a:r>
              <a:rPr lang="en-US" smtClean="0"/>
              <a:t>Spinal cord injury</a:t>
            </a:r>
          </a:p>
        </p:txBody>
      </p:sp>
      <p:sp>
        <p:nvSpPr>
          <p:cNvPr id="89092"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p:txBody>
          <a:bodyPr/>
          <a:lstStyle/>
          <a:p>
            <a:pPr eaLnBrk="1" hangingPunct="1">
              <a:defRPr/>
            </a:pPr>
            <a:r>
              <a:rPr lang="en-US" smtClean="0"/>
              <a:t>Sinus Bradycardia</a:t>
            </a:r>
          </a:p>
        </p:txBody>
      </p:sp>
      <p:sp>
        <p:nvSpPr>
          <p:cNvPr id="131075"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smtClean="0">
                <a:solidFill>
                  <a:srgbClr val="66FFCC"/>
                </a:solidFill>
              </a:rPr>
              <a:t>Significance</a:t>
            </a:r>
          </a:p>
          <a:p>
            <a:pPr eaLnBrk="1" hangingPunct="1">
              <a:lnSpc>
                <a:spcPct val="90000"/>
              </a:lnSpc>
              <a:defRPr/>
            </a:pPr>
            <a:r>
              <a:rPr lang="en-US" smtClean="0"/>
              <a:t>Hypotension with decreased CO may occur </a:t>
            </a:r>
          </a:p>
          <a:p>
            <a:pPr eaLnBrk="1" hangingPunct="1">
              <a:lnSpc>
                <a:spcPct val="90000"/>
              </a:lnSpc>
              <a:defRPr/>
            </a:pPr>
            <a:r>
              <a:rPr lang="en-US" smtClean="0"/>
              <a:t>An acute MI may predispose the heart to escape arrhythmias and premature beats</a:t>
            </a:r>
          </a:p>
          <a:p>
            <a:pPr eaLnBrk="1" hangingPunct="1">
              <a:lnSpc>
                <a:spcPct val="90000"/>
              </a:lnSpc>
              <a:buFont typeface="Wingdings" pitchFamily="2" charset="2"/>
              <a:buNone/>
              <a:defRPr/>
            </a:pPr>
            <a:r>
              <a:rPr lang="en-US" smtClean="0">
                <a:solidFill>
                  <a:srgbClr val="66FF66"/>
                </a:solidFill>
              </a:rPr>
              <a:t>Treatment</a:t>
            </a:r>
          </a:p>
          <a:p>
            <a:pPr eaLnBrk="1" hangingPunct="1">
              <a:lnSpc>
                <a:spcPct val="90000"/>
              </a:lnSpc>
              <a:defRPr/>
            </a:pPr>
            <a:r>
              <a:rPr lang="en-US" smtClean="0"/>
              <a:t>Consists of atropine</a:t>
            </a:r>
          </a:p>
          <a:p>
            <a:pPr eaLnBrk="1" hangingPunct="1">
              <a:lnSpc>
                <a:spcPct val="90000"/>
              </a:lnSpc>
              <a:defRPr/>
            </a:pPr>
            <a:endParaRPr lang="en-US" smtClean="0"/>
          </a:p>
          <a:p>
            <a:pPr eaLnBrk="1" hangingPunct="1">
              <a:lnSpc>
                <a:spcPct val="90000"/>
              </a:lnSpc>
              <a:defRPr/>
            </a:pPr>
            <a:r>
              <a:rPr lang="en-US" smtClean="0"/>
              <a:t>Pacemaker may be required</a:t>
            </a:r>
          </a:p>
        </p:txBody>
      </p:sp>
      <p:sp>
        <p:nvSpPr>
          <p:cNvPr id="90116"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Rectangle 4"/>
          <p:cNvSpPr>
            <a:spLocks noGrp="1" noChangeArrowheads="1"/>
          </p:cNvSpPr>
          <p:nvPr>
            <p:ph type="title"/>
          </p:nvPr>
        </p:nvSpPr>
        <p:spPr>
          <a:xfrm>
            <a:off x="317500" y="722313"/>
            <a:ext cx="8637588" cy="762000"/>
          </a:xfrm>
          <a:extLst>
            <a:ext uri="{AF507438-7753-43E0-B8FC-AC1667EBCBE1}">
              <a14:hiddenEffects xmlns:a14="http://schemas.microsoft.com/office/drawing/2010/main">
                <a:effectLst>
                  <a:outerShdw dist="89803" dir="2700000" algn="ctr" rotWithShape="0">
                    <a:schemeClr val="bg2"/>
                  </a:outerShdw>
                </a:effectLst>
              </a14:hiddenEffects>
            </a:ext>
          </a:extLst>
        </p:spPr>
        <p:txBody>
          <a:bodyPr anchor="b">
            <a:spAutoFit/>
          </a:bodyPr>
          <a:lstStyle/>
          <a:p>
            <a:pPr algn="l">
              <a:defRPr/>
            </a:pPr>
            <a:r>
              <a:rPr lang="en-US"/>
              <a:t>What is this</a:t>
            </a:r>
          </a:p>
        </p:txBody>
      </p:sp>
      <p:pic>
        <p:nvPicPr>
          <p:cNvPr id="91139" name="Picture 4" descr="npo00002d"/>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752600"/>
            <a:ext cx="91440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1140" name="Picture 6" descr="scop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04800"/>
            <a:ext cx="54864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1141"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p:txBody>
          <a:bodyPr/>
          <a:lstStyle/>
          <a:p>
            <a:pPr eaLnBrk="1" hangingPunct="1">
              <a:defRPr/>
            </a:pPr>
            <a:r>
              <a:rPr lang="en-US" smtClean="0"/>
              <a:t>Sinus Arrhythmia</a:t>
            </a:r>
          </a:p>
        </p:txBody>
      </p:sp>
      <p:sp>
        <p:nvSpPr>
          <p:cNvPr id="105475" name="Rectangle 3"/>
          <p:cNvSpPr>
            <a:spLocks noGrp="1" noChangeArrowheads="1"/>
          </p:cNvSpPr>
          <p:nvPr>
            <p:ph type="body" sz="half" idx="1"/>
          </p:nvPr>
        </p:nvSpPr>
        <p:spPr>
          <a:xfrm>
            <a:off x="533400" y="1828800"/>
            <a:ext cx="4191000" cy="4800600"/>
          </a:xfrm>
        </p:spPr>
        <p:txBody>
          <a:bodyPr/>
          <a:lstStyle/>
          <a:p>
            <a:pPr eaLnBrk="1" hangingPunct="1">
              <a:lnSpc>
                <a:spcPct val="90000"/>
              </a:lnSpc>
              <a:defRPr/>
            </a:pPr>
            <a:r>
              <a:rPr lang="en-US" sz="2400" smtClean="0"/>
              <a:t>Abnormal or in peds, normal</a:t>
            </a:r>
          </a:p>
          <a:p>
            <a:pPr eaLnBrk="1" hangingPunct="1">
              <a:lnSpc>
                <a:spcPct val="90000"/>
              </a:lnSpc>
              <a:defRPr/>
            </a:pPr>
            <a:r>
              <a:rPr lang="en-US" sz="2400" smtClean="0"/>
              <a:t>Rhythm: irregular, may vary with breathing</a:t>
            </a:r>
          </a:p>
          <a:p>
            <a:pPr eaLnBrk="1" hangingPunct="1">
              <a:lnSpc>
                <a:spcPct val="90000"/>
              </a:lnSpc>
              <a:defRPr/>
            </a:pPr>
            <a:r>
              <a:rPr lang="en-US" sz="2400" smtClean="0"/>
              <a:t>Dominant pacemaker: sinus</a:t>
            </a:r>
          </a:p>
          <a:p>
            <a:pPr eaLnBrk="1" hangingPunct="1">
              <a:lnSpc>
                <a:spcPct val="90000"/>
              </a:lnSpc>
              <a:defRPr/>
            </a:pPr>
            <a:r>
              <a:rPr lang="en-US" sz="2400" smtClean="0"/>
              <a:t>R to R, irregular, may vary with breathing</a:t>
            </a:r>
          </a:p>
          <a:p>
            <a:pPr eaLnBrk="1" hangingPunct="1">
              <a:lnSpc>
                <a:spcPct val="90000"/>
              </a:lnSpc>
              <a:defRPr/>
            </a:pPr>
            <a:r>
              <a:rPr lang="en-US" sz="2400" smtClean="0"/>
              <a:t>Rate: 60-100; increased with inspiration and decreased with expiration</a:t>
            </a:r>
          </a:p>
          <a:p>
            <a:pPr eaLnBrk="1" hangingPunct="1">
              <a:lnSpc>
                <a:spcPct val="90000"/>
              </a:lnSpc>
              <a:defRPr/>
            </a:pPr>
            <a:r>
              <a:rPr lang="en-US" sz="2400" smtClean="0"/>
              <a:t>PR .12-.20</a:t>
            </a:r>
          </a:p>
          <a:p>
            <a:pPr eaLnBrk="1" hangingPunct="1">
              <a:lnSpc>
                <a:spcPct val="90000"/>
              </a:lnSpc>
              <a:defRPr/>
            </a:pPr>
            <a:r>
              <a:rPr lang="en-US" sz="2400" smtClean="0"/>
              <a:t>QRS &lt; .12</a:t>
            </a:r>
          </a:p>
          <a:p>
            <a:pPr eaLnBrk="1" hangingPunct="1">
              <a:lnSpc>
                <a:spcPct val="90000"/>
              </a:lnSpc>
              <a:defRPr/>
            </a:pPr>
            <a:r>
              <a:rPr lang="en-US" sz="2400" smtClean="0"/>
              <a:t>Tx:  None - prehospital</a:t>
            </a:r>
          </a:p>
        </p:txBody>
      </p:sp>
      <p:pic>
        <p:nvPicPr>
          <p:cNvPr id="92164" name="Picture 4" descr="SINUSARR"/>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2057400"/>
            <a:ext cx="4267200" cy="3678238"/>
          </a:xfr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65"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oter Placeholder 4"/>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pic>
        <p:nvPicPr>
          <p:cNvPr id="931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Rot="1" noChangeArrowheads="1"/>
          </p:cNvSpPr>
          <p:nvPr>
            <p:ph type="title"/>
          </p:nvPr>
        </p:nvSpPr>
        <p:spPr/>
        <p:txBody>
          <a:bodyPr/>
          <a:lstStyle/>
          <a:p>
            <a:pPr eaLnBrk="1" hangingPunct="1">
              <a:defRPr/>
            </a:pPr>
            <a:r>
              <a:rPr lang="en-US" smtClean="0"/>
              <a:t>ECG</a:t>
            </a:r>
          </a:p>
        </p:txBody>
      </p:sp>
      <p:pic>
        <p:nvPicPr>
          <p:cNvPr id="11267" name="Picture 1047" descr="ecg_5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981200"/>
            <a:ext cx="4648200"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1027"/>
          <p:cNvSpPr>
            <a:spLocks noGrp="1" noChangeArrowheads="1"/>
          </p:cNvSpPr>
          <p:nvPr>
            <p:ph type="body" idx="1"/>
          </p:nvPr>
        </p:nvSpPr>
        <p:spPr>
          <a:xfrm>
            <a:off x="457200" y="1752600"/>
            <a:ext cx="3890963" cy="4710113"/>
          </a:xfrm>
        </p:spPr>
        <p:txBody>
          <a:bodyPr/>
          <a:lstStyle/>
          <a:p>
            <a:pPr eaLnBrk="1" hangingPunct="1">
              <a:lnSpc>
                <a:spcPct val="90000"/>
              </a:lnSpc>
              <a:defRPr/>
            </a:pPr>
            <a:r>
              <a:rPr lang="en-US" sz="2800" smtClean="0">
                <a:cs typeface="Times New Roman" pitchFamily="18" charset="0"/>
              </a:rPr>
              <a:t>The 12-lead ECG provides spatial information about the heart's electrical activity in 3 approximately orthogonal directions: </a:t>
            </a:r>
            <a:endParaRPr lang="en-US" sz="2800" smtClean="0"/>
          </a:p>
          <a:p>
            <a:pPr lvl="1" eaLnBrk="1" hangingPunct="1">
              <a:lnSpc>
                <a:spcPct val="90000"/>
              </a:lnSpc>
              <a:defRPr/>
            </a:pPr>
            <a:r>
              <a:rPr lang="en-US" sz="2400" smtClean="0"/>
              <a:t>Bipolar – Unipolar lead</a:t>
            </a:r>
          </a:p>
          <a:p>
            <a:pPr lvl="1" eaLnBrk="1" hangingPunct="1">
              <a:lnSpc>
                <a:spcPct val="90000"/>
              </a:lnSpc>
              <a:defRPr/>
            </a:pPr>
            <a:r>
              <a:rPr lang="en-US" sz="2400" smtClean="0"/>
              <a:t>Frontal – Horizontal plan</a:t>
            </a:r>
          </a:p>
          <a:p>
            <a:pPr lvl="2" eaLnBrk="1" hangingPunct="1">
              <a:lnSpc>
                <a:spcPct val="90000"/>
              </a:lnSpc>
              <a:defRPr/>
            </a:pPr>
            <a:r>
              <a:rPr lang="en-US" sz="2000" smtClean="0"/>
              <a:t> Right </a:t>
            </a:r>
            <a:r>
              <a:rPr lang="en-US" sz="2000" smtClean="0">
                <a:sym typeface="Symbol" pitchFamily="18" charset="2"/>
              </a:rPr>
              <a:t> Left</a:t>
            </a:r>
          </a:p>
          <a:p>
            <a:pPr lvl="2" eaLnBrk="1" hangingPunct="1">
              <a:lnSpc>
                <a:spcPct val="90000"/>
              </a:lnSpc>
              <a:defRPr/>
            </a:pPr>
            <a:r>
              <a:rPr lang="en-US" sz="2000" smtClean="0">
                <a:sym typeface="Symbol" pitchFamily="18" charset="2"/>
              </a:rPr>
              <a:t> Superior  Inferior</a:t>
            </a:r>
          </a:p>
          <a:p>
            <a:pPr lvl="2" eaLnBrk="1" hangingPunct="1">
              <a:lnSpc>
                <a:spcPct val="90000"/>
              </a:lnSpc>
              <a:defRPr/>
            </a:pPr>
            <a:r>
              <a:rPr lang="en-US" sz="2000" smtClean="0">
                <a:sym typeface="Symbol" pitchFamily="18" charset="2"/>
              </a:rPr>
              <a:t> Anterior  Posterior</a:t>
            </a:r>
            <a:endParaRPr lang="en-US" sz="2000" smtClean="0"/>
          </a:p>
        </p:txBody>
      </p:sp>
      <p:sp>
        <p:nvSpPr>
          <p:cNvPr id="11269" name="Freeform 1055"/>
          <p:cNvSpPr>
            <a:spLocks/>
          </p:cNvSpPr>
          <p:nvPr/>
        </p:nvSpPr>
        <p:spPr bwMode="auto">
          <a:xfrm>
            <a:off x="304800" y="152400"/>
            <a:ext cx="2057400" cy="1219200"/>
          </a:xfrm>
          <a:custGeom>
            <a:avLst/>
            <a:gdLst>
              <a:gd name="T0" fmla="*/ 0 w 3408"/>
              <a:gd name="T1" fmla="*/ 2147483647 h 1944"/>
              <a:gd name="T2" fmla="*/ 2147483647 w 3408"/>
              <a:gd name="T3" fmla="*/ 2147483647 h 1944"/>
              <a:gd name="T4" fmla="*/ 2147483647 w 3408"/>
              <a:gd name="T5" fmla="*/ 2147483647 h 1944"/>
              <a:gd name="T6" fmla="*/ 2147483647 w 3408"/>
              <a:gd name="T7" fmla="*/ 2147483647 h 1944"/>
              <a:gd name="T8" fmla="*/ 2147483647 w 3408"/>
              <a:gd name="T9" fmla="*/ 2147483647 h 1944"/>
              <a:gd name="T10" fmla="*/ 2147483647 w 3408"/>
              <a:gd name="T11" fmla="*/ 2147483647 h 1944"/>
              <a:gd name="T12" fmla="*/ 2147483647 w 3408"/>
              <a:gd name="T13" fmla="*/ 2147483647 h 1944"/>
              <a:gd name="T14" fmla="*/ 2147483647 w 3408"/>
              <a:gd name="T15" fmla="*/ 2147483647 h 1944"/>
              <a:gd name="T16" fmla="*/ 2147483647 w 3408"/>
              <a:gd name="T17" fmla="*/ 2147483647 h 1944"/>
              <a:gd name="T18" fmla="*/ 2147483647 w 3408"/>
              <a:gd name="T19" fmla="*/ 2147483647 h 1944"/>
              <a:gd name="T20" fmla="*/ 2147483647 w 3408"/>
              <a:gd name="T21" fmla="*/ 2147483647 h 19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08" h="1944">
                <a:moveTo>
                  <a:pt x="0" y="1152"/>
                </a:moveTo>
                <a:cubicBezTo>
                  <a:pt x="208" y="1176"/>
                  <a:pt x="416" y="1200"/>
                  <a:pt x="528" y="1152"/>
                </a:cubicBezTo>
                <a:cubicBezTo>
                  <a:pt x="640" y="1104"/>
                  <a:pt x="600" y="856"/>
                  <a:pt x="672" y="864"/>
                </a:cubicBezTo>
                <a:cubicBezTo>
                  <a:pt x="744" y="872"/>
                  <a:pt x="880" y="1328"/>
                  <a:pt x="960" y="1200"/>
                </a:cubicBezTo>
                <a:cubicBezTo>
                  <a:pt x="1040" y="1072"/>
                  <a:pt x="1048" y="0"/>
                  <a:pt x="1152" y="96"/>
                </a:cubicBezTo>
                <a:cubicBezTo>
                  <a:pt x="1256" y="192"/>
                  <a:pt x="1496" y="1608"/>
                  <a:pt x="1584" y="1776"/>
                </a:cubicBezTo>
                <a:cubicBezTo>
                  <a:pt x="1672" y="1944"/>
                  <a:pt x="1624" y="1296"/>
                  <a:pt x="1680" y="1104"/>
                </a:cubicBezTo>
                <a:cubicBezTo>
                  <a:pt x="1736" y="912"/>
                  <a:pt x="1792" y="688"/>
                  <a:pt x="1920" y="624"/>
                </a:cubicBezTo>
                <a:cubicBezTo>
                  <a:pt x="2048" y="560"/>
                  <a:pt x="2336" y="616"/>
                  <a:pt x="2448" y="720"/>
                </a:cubicBezTo>
                <a:cubicBezTo>
                  <a:pt x="2560" y="824"/>
                  <a:pt x="2432" y="1192"/>
                  <a:pt x="2592" y="1248"/>
                </a:cubicBezTo>
                <a:cubicBezTo>
                  <a:pt x="2752" y="1304"/>
                  <a:pt x="3080" y="1180"/>
                  <a:pt x="3408" y="1056"/>
                </a:cubicBezTo>
              </a:path>
            </a:pathLst>
          </a:custGeom>
          <a:noFill/>
          <a:ln w="38100"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Y"/>
          </a:p>
        </p:txBody>
      </p:sp>
      <p:sp>
        <p:nvSpPr>
          <p:cNvPr id="11270"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4"/>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pic>
        <p:nvPicPr>
          <p:cNvPr id="942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6106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4"/>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pic>
        <p:nvPicPr>
          <p:cNvPr id="952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543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pPr eaLnBrk="1" hangingPunct="1">
              <a:defRPr/>
            </a:pPr>
            <a:r>
              <a:rPr lang="en-US" smtClean="0">
                <a:solidFill>
                  <a:schemeClr val="tx1"/>
                </a:solidFill>
              </a:rPr>
              <a:t>Atrial Dysrhythmias</a:t>
            </a:r>
          </a:p>
        </p:txBody>
      </p:sp>
      <p:sp>
        <p:nvSpPr>
          <p:cNvPr id="60419" name="Rectangle 3"/>
          <p:cNvSpPr>
            <a:spLocks noGrp="1" noChangeArrowheads="1"/>
          </p:cNvSpPr>
          <p:nvPr>
            <p:ph type="body" idx="4294967295"/>
          </p:nvPr>
        </p:nvSpPr>
        <p:spPr/>
        <p:txBody>
          <a:bodyPr/>
          <a:lstStyle/>
          <a:p>
            <a:pPr eaLnBrk="1" hangingPunct="1">
              <a:defRPr/>
            </a:pPr>
            <a:r>
              <a:rPr lang="en-US" dirty="0" smtClean="0"/>
              <a:t>Premature Atrial contraction</a:t>
            </a:r>
          </a:p>
          <a:p>
            <a:pPr eaLnBrk="1" hangingPunct="1">
              <a:defRPr/>
            </a:pPr>
            <a:r>
              <a:rPr lang="en-US" dirty="0" smtClean="0"/>
              <a:t>Paroxysmal Supraventricular tachycardia</a:t>
            </a:r>
          </a:p>
          <a:p>
            <a:pPr eaLnBrk="1" hangingPunct="1">
              <a:defRPr/>
            </a:pPr>
            <a:r>
              <a:rPr lang="en-US" dirty="0" smtClean="0"/>
              <a:t>Atrial flutter   </a:t>
            </a:r>
          </a:p>
          <a:p>
            <a:pPr eaLnBrk="1" hangingPunct="1">
              <a:defRPr/>
            </a:pPr>
            <a:r>
              <a:rPr lang="en-US" dirty="0" smtClean="0"/>
              <a:t>Atrial Fibrillation </a:t>
            </a:r>
          </a:p>
        </p:txBody>
      </p:sp>
      <p:sp>
        <p:nvSpPr>
          <p:cNvPr id="96260"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317500" y="52388"/>
            <a:ext cx="8637588" cy="1431925"/>
          </a:xfrm>
        </p:spPr>
        <p:txBody>
          <a:bodyPr/>
          <a:lstStyle/>
          <a:p>
            <a:pPr eaLnBrk="1" hangingPunct="1">
              <a:defRPr/>
            </a:pPr>
            <a:r>
              <a:rPr lang="en-US" smtClean="0">
                <a:solidFill>
                  <a:schemeClr val="tx1"/>
                </a:solidFill>
              </a:rPr>
              <a:t>Premature Atrial Contraction (PAC)</a:t>
            </a:r>
          </a:p>
        </p:txBody>
      </p:sp>
      <p:sp>
        <p:nvSpPr>
          <p:cNvPr id="61443" name="Rectangle 3"/>
          <p:cNvSpPr>
            <a:spLocks noGrp="1" noChangeArrowheads="1"/>
          </p:cNvSpPr>
          <p:nvPr>
            <p:ph type="body" idx="4294967295"/>
          </p:nvPr>
        </p:nvSpPr>
        <p:spPr>
          <a:xfrm>
            <a:off x="304800" y="1447800"/>
            <a:ext cx="8458200" cy="5410200"/>
          </a:xfrm>
        </p:spPr>
        <p:txBody>
          <a:bodyPr/>
          <a:lstStyle/>
          <a:p>
            <a:pPr eaLnBrk="1" hangingPunct="1">
              <a:lnSpc>
                <a:spcPct val="90000"/>
              </a:lnSpc>
              <a:defRPr/>
            </a:pPr>
            <a:r>
              <a:rPr lang="en-GB" sz="2400" smtClean="0"/>
              <a:t>A premature atrial contraction (PAC) occurs when an ectopic atrial impulse discharges prematurely </a:t>
            </a:r>
            <a:endParaRPr lang="en-US" sz="2400" smtClean="0"/>
          </a:p>
          <a:p>
            <a:pPr eaLnBrk="1" hangingPunct="1">
              <a:lnSpc>
                <a:spcPct val="90000"/>
              </a:lnSpc>
              <a:defRPr/>
            </a:pPr>
            <a:r>
              <a:rPr lang="en-US" sz="2400" smtClean="0"/>
              <a:t>While the </a:t>
            </a:r>
            <a:r>
              <a:rPr lang="en-US" sz="2400" smtClean="0">
                <a:hlinkClick r:id="rId2" tooltip="Sinoatrial node"/>
              </a:rPr>
              <a:t>sinoatrial node</a:t>
            </a:r>
            <a:r>
              <a:rPr lang="en-US" sz="2400" smtClean="0"/>
              <a:t> typically regulates the heartbeat during </a:t>
            </a:r>
            <a:r>
              <a:rPr lang="en-US" sz="2400" smtClean="0">
                <a:hlinkClick r:id="rId3" tooltip="Normal sinus rhythm"/>
              </a:rPr>
              <a:t>normal sinus rhythm</a:t>
            </a:r>
            <a:r>
              <a:rPr lang="en-US" sz="2400" smtClean="0"/>
              <a:t>, PACs occur when </a:t>
            </a:r>
            <a:r>
              <a:rPr lang="en-US" sz="2400" smtClean="0">
                <a:hlinkClick r:id="rId4" tooltip="Ectopic beat"/>
              </a:rPr>
              <a:t>another region of the atria depolarizes</a:t>
            </a:r>
            <a:r>
              <a:rPr lang="en-US" sz="2400" smtClean="0"/>
              <a:t> before the sinoatrial node and thus triggers a premature heartbeat. </a:t>
            </a:r>
          </a:p>
          <a:p>
            <a:pPr eaLnBrk="1" hangingPunct="1">
              <a:lnSpc>
                <a:spcPct val="90000"/>
              </a:lnSpc>
              <a:buFont typeface="Wingdings" pitchFamily="2" charset="2"/>
              <a:buNone/>
              <a:defRPr/>
            </a:pPr>
            <a:endParaRPr lang="en-US" sz="2400" smtClean="0"/>
          </a:p>
        </p:txBody>
      </p:sp>
      <p:pic>
        <p:nvPicPr>
          <p:cNvPr id="97284" name="Picture 3" descr="premature-atrial-conract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038600"/>
            <a:ext cx="8077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317500" y="52388"/>
            <a:ext cx="8637588" cy="1431925"/>
          </a:xfrm>
        </p:spPr>
        <p:txBody>
          <a:bodyPr/>
          <a:lstStyle/>
          <a:p>
            <a:pPr eaLnBrk="1" hangingPunct="1">
              <a:defRPr/>
            </a:pPr>
            <a:r>
              <a:rPr lang="en-US" smtClean="0">
                <a:solidFill>
                  <a:schemeClr val="tx1"/>
                </a:solidFill>
              </a:rPr>
              <a:t>Premature Atrial Contraction (PAC)</a:t>
            </a:r>
          </a:p>
        </p:txBody>
      </p:sp>
      <p:sp>
        <p:nvSpPr>
          <p:cNvPr id="62467" name="Rectangle 3"/>
          <p:cNvSpPr>
            <a:spLocks noGrp="1" noChangeArrowheads="1"/>
          </p:cNvSpPr>
          <p:nvPr>
            <p:ph type="body" idx="4294967295"/>
          </p:nvPr>
        </p:nvSpPr>
        <p:spPr>
          <a:xfrm>
            <a:off x="304800" y="1447800"/>
            <a:ext cx="8458200" cy="5410200"/>
          </a:xfrm>
        </p:spPr>
        <p:txBody>
          <a:bodyPr/>
          <a:lstStyle/>
          <a:p>
            <a:pPr eaLnBrk="1" hangingPunct="1">
              <a:lnSpc>
                <a:spcPct val="90000"/>
              </a:lnSpc>
              <a:defRPr/>
            </a:pPr>
            <a:r>
              <a:rPr lang="en-US" sz="2400" smtClean="0"/>
              <a:t>Can occur at any rate </a:t>
            </a:r>
          </a:p>
          <a:p>
            <a:pPr eaLnBrk="1" hangingPunct="1">
              <a:lnSpc>
                <a:spcPct val="90000"/>
              </a:lnSpc>
              <a:defRPr/>
            </a:pPr>
            <a:r>
              <a:rPr lang="en-US" sz="2400" smtClean="0"/>
              <a:t>The rhythm is irregular because of the early beat but is regular at other times</a:t>
            </a:r>
          </a:p>
          <a:p>
            <a:pPr eaLnBrk="1" hangingPunct="1">
              <a:lnSpc>
                <a:spcPct val="90000"/>
              </a:lnSpc>
              <a:defRPr/>
            </a:pPr>
            <a:r>
              <a:rPr lang="en-US" sz="2400" smtClean="0"/>
              <a:t>All intervals can be within normal limits </a:t>
            </a:r>
          </a:p>
          <a:p>
            <a:pPr eaLnBrk="1" hangingPunct="1">
              <a:lnSpc>
                <a:spcPct val="90000"/>
              </a:lnSpc>
              <a:defRPr/>
            </a:pPr>
            <a:r>
              <a:rPr lang="en-US" sz="2400" smtClean="0"/>
              <a:t>There is a P for every QRS and a QRS for every P</a:t>
            </a:r>
          </a:p>
          <a:p>
            <a:pPr eaLnBrk="1" hangingPunct="1">
              <a:lnSpc>
                <a:spcPct val="90000"/>
              </a:lnSpc>
              <a:defRPr/>
            </a:pPr>
            <a:r>
              <a:rPr lang="en-US" sz="2400" smtClean="0"/>
              <a:t>The P waves all look the same except the P in front of the PAC will be different</a:t>
            </a:r>
          </a:p>
          <a:p>
            <a:pPr eaLnBrk="1" hangingPunct="1">
              <a:lnSpc>
                <a:spcPct val="90000"/>
              </a:lnSpc>
              <a:defRPr/>
            </a:pPr>
            <a:endParaRPr lang="en-US" sz="2400" smtClean="0"/>
          </a:p>
        </p:txBody>
      </p:sp>
      <p:pic>
        <p:nvPicPr>
          <p:cNvPr id="98308" name="Picture 3" descr="imag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343400"/>
            <a:ext cx="8305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317500" y="52388"/>
            <a:ext cx="8637588" cy="1431925"/>
          </a:xfrm>
        </p:spPr>
        <p:txBody>
          <a:bodyPr/>
          <a:lstStyle/>
          <a:p>
            <a:pPr eaLnBrk="1" hangingPunct="1">
              <a:defRPr/>
            </a:pPr>
            <a:r>
              <a:rPr lang="en-US" smtClean="0">
                <a:solidFill>
                  <a:schemeClr val="tx1"/>
                </a:solidFill>
              </a:rPr>
              <a:t>Premature Atrial Contraction (PAC)</a:t>
            </a:r>
          </a:p>
        </p:txBody>
      </p:sp>
      <p:sp>
        <p:nvSpPr>
          <p:cNvPr id="63491" name="Rectangle 3"/>
          <p:cNvSpPr>
            <a:spLocks noGrp="1" noChangeArrowheads="1"/>
          </p:cNvSpPr>
          <p:nvPr>
            <p:ph type="body" idx="4294967295"/>
          </p:nvPr>
        </p:nvSpPr>
        <p:spPr/>
        <p:txBody>
          <a:bodyPr/>
          <a:lstStyle/>
          <a:p>
            <a:pPr eaLnBrk="1" hangingPunct="1">
              <a:defRPr/>
            </a:pPr>
            <a:r>
              <a:rPr lang="en-GB" smtClean="0"/>
              <a:t>PACs may occur in healthy individuals as a result of various stimuli, such as emotions, tobacco, alcohol, and caffeine. </a:t>
            </a:r>
          </a:p>
          <a:p>
            <a:pPr eaLnBrk="1" hangingPunct="1">
              <a:defRPr/>
            </a:pPr>
            <a:r>
              <a:rPr lang="en-GB" smtClean="0"/>
              <a:t>PACs also may be associated with rheumatic heart disease, ischemic heart disease, mitral stenosis, heart failure, hypokalemia, hypomagnesemia, medications, and hyperthyroidism.</a:t>
            </a:r>
            <a:r>
              <a:rPr lang="en-US" smtClean="0"/>
              <a:t> </a:t>
            </a:r>
          </a:p>
        </p:txBody>
      </p:sp>
      <p:sp>
        <p:nvSpPr>
          <p:cNvPr id="99332"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p:txBody>
          <a:bodyPr/>
          <a:lstStyle/>
          <a:p>
            <a:pPr eaLnBrk="1" hangingPunct="1">
              <a:defRPr/>
            </a:pPr>
            <a:r>
              <a:rPr lang="en-US" smtClean="0">
                <a:solidFill>
                  <a:schemeClr val="tx1"/>
                </a:solidFill>
              </a:rPr>
              <a:t>PACs</a:t>
            </a:r>
          </a:p>
        </p:txBody>
      </p:sp>
      <p:sp>
        <p:nvSpPr>
          <p:cNvPr id="65539" name="Rectangle 3"/>
          <p:cNvSpPr>
            <a:spLocks noGrp="1" noChangeArrowheads="1"/>
          </p:cNvSpPr>
          <p:nvPr>
            <p:ph type="body" idx="4294967295"/>
          </p:nvPr>
        </p:nvSpPr>
        <p:spPr>
          <a:xfrm>
            <a:off x="304800" y="1371600"/>
            <a:ext cx="8208963" cy="4114800"/>
          </a:xfrm>
        </p:spPr>
        <p:txBody>
          <a:bodyPr/>
          <a:lstStyle/>
          <a:p>
            <a:pPr eaLnBrk="1" hangingPunct="1">
              <a:defRPr/>
            </a:pPr>
            <a:r>
              <a:rPr lang="en-GB" dirty="0" smtClean="0"/>
              <a:t>Alternatively, PACs may be a precursor to an </a:t>
            </a:r>
            <a:r>
              <a:rPr lang="en-GB" dirty="0" err="1" smtClean="0"/>
              <a:t>atrial</a:t>
            </a:r>
            <a:r>
              <a:rPr lang="en-GB" dirty="0" smtClean="0"/>
              <a:t> tachycardia, </a:t>
            </a:r>
            <a:r>
              <a:rPr lang="en-GB" dirty="0" err="1" smtClean="0"/>
              <a:t>atrial</a:t>
            </a:r>
            <a:r>
              <a:rPr lang="en-GB" dirty="0" smtClean="0"/>
              <a:t> fibrillation, or </a:t>
            </a:r>
            <a:r>
              <a:rPr lang="en-GB" dirty="0" err="1" smtClean="0"/>
              <a:t>atrial</a:t>
            </a:r>
            <a:r>
              <a:rPr lang="en-GB" dirty="0" smtClean="0"/>
              <a:t> flutter, indicating an increasing </a:t>
            </a:r>
            <a:r>
              <a:rPr lang="en-GB" dirty="0" err="1" smtClean="0"/>
              <a:t>atrial</a:t>
            </a:r>
            <a:r>
              <a:rPr lang="en-GB" dirty="0" smtClean="0"/>
              <a:t> irritability. </a:t>
            </a:r>
          </a:p>
          <a:p>
            <a:pPr eaLnBrk="1" hangingPunct="1">
              <a:defRPr/>
            </a:pPr>
            <a:r>
              <a:rPr lang="en-GB" b="1" dirty="0" smtClean="0">
                <a:solidFill>
                  <a:srgbClr val="FF0000"/>
                </a:solidFill>
              </a:rPr>
              <a:t>No</a:t>
            </a:r>
            <a:r>
              <a:rPr lang="en-GB" dirty="0" smtClean="0"/>
              <a:t> treatment is necessary in many cases. The patient should be monitored and frequency of premature beats documented. Assess and treat underlying condition</a:t>
            </a:r>
            <a:r>
              <a:rPr lang="en-US" dirty="0" smtClean="0"/>
              <a:t> </a:t>
            </a:r>
          </a:p>
        </p:txBody>
      </p:sp>
      <p:sp>
        <p:nvSpPr>
          <p:cNvPr id="100356"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317500" y="52388"/>
            <a:ext cx="8637588" cy="1431925"/>
          </a:xfrm>
        </p:spPr>
        <p:txBody>
          <a:bodyPr>
            <a:normAutofit fontScale="90000"/>
          </a:bodyPr>
          <a:lstStyle/>
          <a:p>
            <a:pPr eaLnBrk="1" hangingPunct="1">
              <a:defRPr/>
            </a:pPr>
            <a:r>
              <a:rPr lang="en-US" smtClean="0">
                <a:solidFill>
                  <a:schemeClr val="tx1"/>
                </a:solidFill>
              </a:rPr>
              <a:t>Paroxysmal Supraventricular Tachycardia (PSVT)</a:t>
            </a:r>
          </a:p>
        </p:txBody>
      </p:sp>
      <p:sp>
        <p:nvSpPr>
          <p:cNvPr id="66563" name="Rectangle 3"/>
          <p:cNvSpPr>
            <a:spLocks noGrp="1" noChangeArrowheads="1"/>
          </p:cNvSpPr>
          <p:nvPr>
            <p:ph type="body" idx="4294967295"/>
          </p:nvPr>
        </p:nvSpPr>
        <p:spPr/>
        <p:txBody>
          <a:bodyPr/>
          <a:lstStyle/>
          <a:p>
            <a:pPr eaLnBrk="1" hangingPunct="1">
              <a:defRPr/>
            </a:pPr>
            <a:endParaRPr lang="en-US" smtClean="0"/>
          </a:p>
          <a:p>
            <a:pPr eaLnBrk="1" hangingPunct="1">
              <a:buFont typeface="Wingdings" pitchFamily="2" charset="2"/>
              <a:buNone/>
              <a:defRPr/>
            </a:pPr>
            <a:endParaRPr lang="en-US" smtClean="0"/>
          </a:p>
        </p:txBody>
      </p:sp>
      <p:sp>
        <p:nvSpPr>
          <p:cNvPr id="101380" name="Rectangle 4"/>
          <p:cNvSpPr>
            <a:spLocks noChangeArrowheads="1"/>
          </p:cNvSpPr>
          <p:nvPr/>
        </p:nvSpPr>
        <p:spPr bwMode="auto">
          <a:xfrm>
            <a:off x="304800" y="1600200"/>
            <a:ext cx="8839200"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50000"/>
              </a:spcBef>
              <a:buClr>
                <a:srgbClr val="CC9900"/>
              </a:buClr>
              <a:buFontTx/>
              <a:buChar char="•"/>
            </a:pPr>
            <a:r>
              <a:rPr lang="en-US" sz="2400">
                <a:latin typeface="Arial" pitchFamily="34" charset="0"/>
              </a:rPr>
              <a:t>May be triggered by a premature heartbeat that repeatedly activates the heart at a fast rate. </a:t>
            </a:r>
          </a:p>
          <a:p>
            <a:pPr>
              <a:lnSpc>
                <a:spcPct val="90000"/>
              </a:lnSpc>
              <a:spcBef>
                <a:spcPct val="50000"/>
              </a:spcBef>
              <a:buClr>
                <a:srgbClr val="CC9900"/>
              </a:buClr>
              <a:buFontTx/>
              <a:buChar char="•"/>
            </a:pPr>
            <a:r>
              <a:rPr lang="en-US" sz="2400">
                <a:latin typeface="Arial" pitchFamily="34" charset="0"/>
              </a:rPr>
              <a:t>Rapid atrial rhythm occurring at a rate of 150 to 250 beats/minute</a:t>
            </a:r>
          </a:p>
          <a:p>
            <a:pPr>
              <a:lnSpc>
                <a:spcPct val="90000"/>
              </a:lnSpc>
              <a:spcBef>
                <a:spcPct val="50000"/>
              </a:spcBef>
              <a:buClr>
                <a:srgbClr val="CC9900"/>
              </a:buClr>
              <a:buFontTx/>
              <a:buChar char="•"/>
            </a:pPr>
            <a:r>
              <a:rPr lang="en-US" sz="2400">
                <a:latin typeface="Arial" pitchFamily="34" charset="0"/>
              </a:rPr>
              <a:t> Emotions , tobbacoo, alcohol intake, caffeine, rheumatic heart disease</a:t>
            </a:r>
          </a:p>
          <a:p>
            <a:pPr>
              <a:lnSpc>
                <a:spcPct val="90000"/>
              </a:lnSpc>
              <a:spcBef>
                <a:spcPct val="50000"/>
              </a:spcBef>
              <a:buClr>
                <a:srgbClr val="CC9900"/>
              </a:buClr>
              <a:buFontTx/>
              <a:buChar char="•"/>
            </a:pPr>
            <a:r>
              <a:rPr lang="en-US" sz="2400">
                <a:latin typeface="Arial" pitchFamily="34" charset="0"/>
              </a:rPr>
              <a:t>Pts with no underlying heart disease often may experience only palpitation, lightheadedness, depending on the rate and duration !! </a:t>
            </a:r>
          </a:p>
          <a:p>
            <a:pPr>
              <a:lnSpc>
                <a:spcPct val="90000"/>
              </a:lnSpc>
              <a:spcBef>
                <a:spcPct val="50000"/>
              </a:spcBef>
              <a:buClr>
                <a:srgbClr val="CC9900"/>
              </a:buClr>
              <a:buFontTx/>
              <a:buChar char="•"/>
            </a:pPr>
            <a:r>
              <a:rPr lang="en-US" sz="2400">
                <a:latin typeface="Arial" pitchFamily="34" charset="0"/>
              </a:rPr>
              <a:t>The rhythm is regular </a:t>
            </a:r>
          </a:p>
          <a:p>
            <a:pPr>
              <a:lnSpc>
                <a:spcPct val="90000"/>
              </a:lnSpc>
              <a:spcBef>
                <a:spcPct val="50000"/>
              </a:spcBef>
              <a:buClr>
                <a:srgbClr val="CC9900"/>
              </a:buClr>
              <a:buFontTx/>
              <a:buChar char="•"/>
            </a:pPr>
            <a:r>
              <a:rPr lang="en-US" sz="2400">
                <a:latin typeface="Arial" pitchFamily="34" charset="0"/>
              </a:rPr>
              <a:t>QRS intervals can be within normal limits</a:t>
            </a:r>
            <a:r>
              <a:rPr lang="en-US" sz="2400">
                <a:latin typeface="Times New Roman" pitchFamily="18" charset="0"/>
                <a:cs typeface="Times New Roman" pitchFamily="18" charset="0"/>
              </a:rPr>
              <a:t> </a:t>
            </a:r>
          </a:p>
        </p:txBody>
      </p:sp>
      <p:sp>
        <p:nvSpPr>
          <p:cNvPr id="101381"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317500" y="52388"/>
            <a:ext cx="8637588" cy="1431925"/>
          </a:xfrm>
        </p:spPr>
        <p:txBody>
          <a:bodyPr>
            <a:normAutofit fontScale="90000"/>
          </a:bodyPr>
          <a:lstStyle/>
          <a:p>
            <a:pPr eaLnBrk="1" hangingPunct="1">
              <a:defRPr/>
            </a:pPr>
            <a:r>
              <a:rPr lang="en-US" smtClean="0">
                <a:solidFill>
                  <a:schemeClr val="tx1"/>
                </a:solidFill>
              </a:rPr>
              <a:t>Paroxysmal Supraventricular Tachycardia (PSVT)</a:t>
            </a:r>
          </a:p>
        </p:txBody>
      </p:sp>
      <p:sp>
        <p:nvSpPr>
          <p:cNvPr id="67587" name="Rectangle 3"/>
          <p:cNvSpPr>
            <a:spLocks noGrp="1" noChangeArrowheads="1"/>
          </p:cNvSpPr>
          <p:nvPr>
            <p:ph type="body" idx="4294967295"/>
          </p:nvPr>
        </p:nvSpPr>
        <p:spPr>
          <a:xfrm>
            <a:off x="533400" y="1447800"/>
            <a:ext cx="8229600" cy="4530725"/>
          </a:xfrm>
        </p:spPr>
        <p:txBody>
          <a:bodyPr/>
          <a:lstStyle/>
          <a:p>
            <a:pPr eaLnBrk="1" hangingPunct="1">
              <a:defRPr/>
            </a:pPr>
            <a:endParaRPr lang="en-US" smtClean="0"/>
          </a:p>
          <a:p>
            <a:pPr eaLnBrk="1" hangingPunct="1">
              <a:buFont typeface="Wingdings" pitchFamily="2" charset="2"/>
              <a:buNone/>
              <a:defRPr/>
            </a:pPr>
            <a:endParaRPr lang="en-US" smtClean="0"/>
          </a:p>
        </p:txBody>
      </p:sp>
      <p:sp>
        <p:nvSpPr>
          <p:cNvPr id="102404" name="Rectangle 4"/>
          <p:cNvSpPr>
            <a:spLocks noChangeArrowheads="1"/>
          </p:cNvSpPr>
          <p:nvPr/>
        </p:nvSpPr>
        <p:spPr bwMode="auto">
          <a:xfrm>
            <a:off x="304800" y="1828800"/>
            <a:ext cx="883920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50000"/>
              </a:spcBef>
              <a:buClr>
                <a:srgbClr val="CC9900"/>
              </a:buClr>
              <a:buFontTx/>
              <a:buChar char="•"/>
            </a:pPr>
            <a:r>
              <a:rPr lang="en-US" sz="3200">
                <a:latin typeface="Times New Roman" pitchFamily="18" charset="0"/>
                <a:cs typeface="Times New Roman" pitchFamily="18" charset="0"/>
              </a:rPr>
              <a:t>There can be a P wave, but more likely it will be hidden in the T wave or the preceding QRS wave at a faster rate. P wave may be negative in lead </a:t>
            </a:r>
            <a:r>
              <a:rPr lang="en-US" sz="3200"/>
              <a:t>II, III, aVF</a:t>
            </a:r>
            <a:endParaRPr lang="en-US" sz="3200">
              <a:latin typeface="Times New Roman" pitchFamily="18" charset="0"/>
              <a:cs typeface="Times New Roman" pitchFamily="18" charset="0"/>
            </a:endParaRPr>
          </a:p>
          <a:p>
            <a:pPr>
              <a:lnSpc>
                <a:spcPct val="90000"/>
              </a:lnSpc>
              <a:spcBef>
                <a:spcPct val="50000"/>
              </a:spcBef>
              <a:buClr>
                <a:srgbClr val="CC9900"/>
              </a:buClr>
              <a:buFontTx/>
              <a:buChar char="•"/>
            </a:pPr>
            <a:r>
              <a:rPr lang="en-US" sz="3200">
                <a:latin typeface="Times New Roman" pitchFamily="18" charset="0"/>
                <a:cs typeface="Times New Roman" pitchFamily="18" charset="0"/>
              </a:rPr>
              <a:t>Starts and stops abruptly.</a:t>
            </a:r>
          </a:p>
          <a:p>
            <a:pPr>
              <a:lnSpc>
                <a:spcPct val="90000"/>
              </a:lnSpc>
              <a:spcBef>
                <a:spcPct val="50000"/>
              </a:spcBef>
              <a:buClr>
                <a:srgbClr val="CC9900"/>
              </a:buClr>
              <a:buFontTx/>
              <a:buChar char="•"/>
            </a:pPr>
            <a:endParaRPr lang="en-US" sz="3200">
              <a:latin typeface="Times New Roman" pitchFamily="18" charset="0"/>
              <a:cs typeface="Times New Roman" pitchFamily="18" charset="0"/>
            </a:endParaRPr>
          </a:p>
        </p:txBody>
      </p:sp>
      <p:pic>
        <p:nvPicPr>
          <p:cNvPr id="5" name="Picture 2" descr="http://www.rnceus.com/ekg/pa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8763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6"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mph" presetSubtype="0" fill="hold" nodeType="clickEffect">
                                  <p:stCondLst>
                                    <p:cond delay="0"/>
                                  </p:stCondLst>
                                  <p:childTnLst>
                                    <p:animClr clrSpc="rgb" dir="cw">
                                      <p:cBhvr override="childStyle">
                                        <p:cTn id="6" dur="1900" fill="hold">
                                          <p:stCondLst>
                                            <p:cond delay="100"/>
                                          </p:stCondLst>
                                        </p:cTn>
                                        <p:tgtEl>
                                          <p:spTgt spid="5"/>
                                        </p:tgtEl>
                                        <p:attrNameLst>
                                          <p:attrName>style.color</p:attrName>
                                        </p:attrNameLst>
                                      </p:cBhvr>
                                      <p:to>
                                        <a:schemeClr val="accent2"/>
                                      </p:to>
                                    </p:animClr>
                                    <p:animClr clrSpc="rgb" dir="cw">
                                      <p:cBhvr>
                                        <p:cTn id="7" dur="1900" fill="hold">
                                          <p:stCondLst>
                                            <p:cond delay="100"/>
                                          </p:stCondLst>
                                        </p:cTn>
                                        <p:tgtEl>
                                          <p:spTgt spid="5"/>
                                        </p:tgtEl>
                                        <p:attrNameLst>
                                          <p:attrName>fillColor</p:attrName>
                                        </p:attrNameLst>
                                      </p:cBhvr>
                                      <p:to>
                                        <a:schemeClr val="accent2"/>
                                      </p:to>
                                    </p:animClr>
                                    <p:set>
                                      <p:cBhvr>
                                        <p:cTn id="8" dur="1900" fill="hold">
                                          <p:stCondLst>
                                            <p:cond delay="100"/>
                                          </p:stCondLst>
                                        </p:cTn>
                                        <p:tgtEl>
                                          <p:spTgt spid="5"/>
                                        </p:tgtEl>
                                        <p:attrNameLst>
                                          <p:attrName>fill.type</p:attrName>
                                        </p:attrNameLst>
                                      </p:cBhvr>
                                      <p:to>
                                        <p:strVal val="solid"/>
                                      </p:to>
                                    </p:set>
                                    <p:set>
                                      <p:cBhvr>
                                        <p:cTn id="9" dur="1900" fill="hold">
                                          <p:stCondLst>
                                            <p:cond delay="100"/>
                                          </p:stCondLst>
                                        </p:cTn>
                                        <p:tgtEl>
                                          <p:spTgt spid="5"/>
                                        </p:tgtEl>
                                        <p:attrNameLst>
                                          <p:attrName>fill.on</p:attrName>
                                        </p:attrNameLst>
                                      </p:cBhvr>
                                      <p:to>
                                        <p:strVal val="true"/>
                                      </p:to>
                                    </p:set>
                                    <p:animScale>
                                      <p:cBhvr>
                                        <p:cTn id="10" dur="200" fill="hold">
                                          <p:stCondLst>
                                            <p:cond delay="0"/>
                                          </p:stCondLst>
                                        </p:cTn>
                                        <p:tgtEl>
                                          <p:spTgt spid="5"/>
                                        </p:tgtEl>
                                      </p:cBhvr>
                                      <p:from x="100000" y="100000"/>
                                      <p:to x="100000" y="5000"/>
                                    </p:animScale>
                                    <p:animScale>
                                      <p:cBhvr>
                                        <p:cTn id="11" dur="200" fill="hold">
                                          <p:stCondLst>
                                            <p:cond delay="200"/>
                                          </p:stCondLst>
                                        </p:cTn>
                                        <p:tgtEl>
                                          <p:spTgt spid="5"/>
                                        </p:tgtEl>
                                      </p:cBhvr>
                                      <p:from x="100000" y="5000"/>
                                      <p:to x="120000" y="150000"/>
                                    </p:animScale>
                                    <p:animScale>
                                      <p:cBhvr>
                                        <p:cTn id="12" dur="600" fill="hold">
                                          <p:stCondLst>
                                            <p:cond delay="1400"/>
                                          </p:stCondLst>
                                        </p:cTn>
                                        <p:tgtEl>
                                          <p:spTgt spid="5"/>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1"/>
          <p:cNvSpPr>
            <a:spLocks noGrp="1"/>
          </p:cNvSpPr>
          <p:nvPr>
            <p:ph type="ftr" sz="quarter" idx="12"/>
          </p:nvPr>
        </p:nvSpPr>
        <p:spPr>
          <a:noFill/>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r>
              <a:rPr lang="en-US" smtClean="0">
                <a:latin typeface="Arial" pitchFamily="34" charset="0"/>
              </a:rPr>
              <a:t>kholoud Abu Obead</a:t>
            </a:r>
          </a:p>
        </p:txBody>
      </p:sp>
      <p:pic>
        <p:nvPicPr>
          <p:cNvPr id="1034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2296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1492</TotalTime>
  <Words>8593</Words>
  <Application>Microsoft Office PowerPoint</Application>
  <PresentationFormat>On-screen Show (4:3)</PresentationFormat>
  <Paragraphs>1379</Paragraphs>
  <Slides>234</Slides>
  <Notes>20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234</vt:i4>
      </vt:variant>
    </vt:vector>
  </HeadingPairs>
  <TitlesOfParts>
    <vt:vector size="245" baseType="lpstr">
      <vt:lpstr>Garamond</vt:lpstr>
      <vt:lpstr>Arial</vt:lpstr>
      <vt:lpstr>Wingdings</vt:lpstr>
      <vt:lpstr>Times New Roman</vt:lpstr>
      <vt:lpstr>Symbol</vt:lpstr>
      <vt:lpstr>Verdana</vt:lpstr>
      <vt:lpstr>Tahoma</vt:lpstr>
      <vt:lpstr>MS PGothic</vt:lpstr>
      <vt:lpstr>Alba</vt:lpstr>
      <vt:lpstr>Stream</vt:lpstr>
      <vt:lpstr>Microsoft Photo Editor 3.0 Photo</vt:lpstr>
      <vt:lpstr>Cardiac Dysrrhythmias</vt:lpstr>
      <vt:lpstr>Conduction System in the Heart</vt:lpstr>
      <vt:lpstr>Conduction Pathways</vt:lpstr>
      <vt:lpstr>Conduction Pathways</vt:lpstr>
      <vt:lpstr>PowerPoint Presentation</vt:lpstr>
      <vt:lpstr>Conduction Pathways</vt:lpstr>
      <vt:lpstr>Electrocardiogram (ECG)</vt:lpstr>
      <vt:lpstr>ECG Leads</vt:lpstr>
      <vt:lpstr>ECG</vt:lpstr>
      <vt:lpstr>Standard 12-Lead ECG</vt:lpstr>
      <vt:lpstr>Einthoven's triangle: Three bipolar leads (I , II , III)</vt:lpstr>
      <vt:lpstr>PowerPoint Presentation</vt:lpstr>
      <vt:lpstr>      6 unibolar Leads: V1, V2, V3, V4, V5, V6   </vt:lpstr>
      <vt:lpstr>Bipolar Limb Leads -Frontal Plane</vt:lpstr>
      <vt:lpstr>Unipolar Limb Leads – Frontal Plane</vt:lpstr>
      <vt:lpstr>PowerPoint Presentation</vt:lpstr>
      <vt:lpstr>PowerPoint Presentation</vt:lpstr>
      <vt:lpstr>Unipolar Chest Leads – Horizontal Plane</vt:lpstr>
      <vt:lpstr>Chest Leads</vt:lpstr>
      <vt:lpstr>Watch the following videos </vt:lpstr>
      <vt:lpstr>PowerPoint Presentation</vt:lpstr>
      <vt:lpstr>PowerPoint Presentation</vt:lpstr>
      <vt:lpstr>PowerPoint Presentation</vt:lpstr>
      <vt:lpstr>The ECG</vt:lpstr>
      <vt:lpstr>PowerPoint Presentation</vt:lpstr>
      <vt:lpstr>Electrocardiogram Tracing</vt:lpstr>
      <vt:lpstr>ECG Wave Forms </vt:lpstr>
      <vt:lpstr>P wave </vt:lpstr>
      <vt:lpstr>ECG Wave Forms </vt:lpstr>
      <vt:lpstr>PR </vt:lpstr>
      <vt:lpstr>ECG Wave Forms </vt:lpstr>
      <vt:lpstr>ECG Wave Forms </vt:lpstr>
      <vt:lpstr>QRS </vt:lpstr>
      <vt:lpstr>PowerPoint Presentation</vt:lpstr>
      <vt:lpstr>PowerPoint Presentation</vt:lpstr>
      <vt:lpstr>ECG Wave Forms </vt:lpstr>
      <vt:lpstr>ST segment </vt:lpstr>
      <vt:lpstr>ECG Wave Forms </vt:lpstr>
      <vt:lpstr>ECG Wave Forms </vt:lpstr>
      <vt:lpstr>PowerPoint Presentation</vt:lpstr>
      <vt:lpstr>ECG Wave Forms</vt:lpstr>
      <vt:lpstr>Normal Cardiac Cycle</vt:lpstr>
      <vt:lpstr>Normal Cardiac Cycle  </vt:lpstr>
      <vt:lpstr>ECG Strip</vt:lpstr>
      <vt:lpstr>Electrical and Mechanical Events</vt:lpstr>
      <vt:lpstr>ECG - Analysis</vt:lpstr>
      <vt:lpstr>PowerPoint Presentation</vt:lpstr>
      <vt:lpstr>ECG Rate Measurement</vt:lpstr>
      <vt:lpstr>ECG Rate Measurement</vt:lpstr>
      <vt:lpstr>ECG Rate Measurement</vt:lpstr>
      <vt:lpstr>Assessment of Cardiac Rate</vt:lpstr>
      <vt:lpstr>ECG Rate Measurement</vt:lpstr>
      <vt:lpstr>Practice Calculate Rate </vt:lpstr>
      <vt:lpstr>PowerPoint Presentation</vt:lpstr>
      <vt:lpstr>PowerPoint Presentation</vt:lpstr>
      <vt:lpstr>PowerPoint Presentation</vt:lpstr>
      <vt:lpstr>Cardiac Dysrrhythmias</vt:lpstr>
      <vt:lpstr>Normal Sinus Rhythm</vt:lpstr>
      <vt:lpstr>Dysrrhythmias</vt:lpstr>
      <vt:lpstr>Dysrrhythmias</vt:lpstr>
      <vt:lpstr>Dysrrhythmias</vt:lpstr>
      <vt:lpstr>Dysrrhythmias</vt:lpstr>
      <vt:lpstr>Increased/Abnormal Automaticity</vt:lpstr>
      <vt:lpstr>Dysrrhythmias</vt:lpstr>
      <vt:lpstr>Dysrrhythmias</vt:lpstr>
      <vt:lpstr>Reentry Dysrrhythmias</vt:lpstr>
      <vt:lpstr>Dysrrhythmias</vt:lpstr>
      <vt:lpstr>Dysrhythmias </vt:lpstr>
      <vt:lpstr>Electrolyte abnormalities on the ECG </vt:lpstr>
      <vt:lpstr>PowerPoint Presentation</vt:lpstr>
      <vt:lpstr>Electrolyte Imbalance &amp; ECG </vt:lpstr>
      <vt:lpstr>PowerPoint Presentation</vt:lpstr>
      <vt:lpstr>Electrolyte Imbalance &amp; ECG </vt:lpstr>
      <vt:lpstr>PowerPoint Presentation</vt:lpstr>
      <vt:lpstr>Sinus Tachycardia</vt:lpstr>
      <vt:lpstr>PowerPoint Presentation</vt:lpstr>
      <vt:lpstr>Sinus Tachycardia</vt:lpstr>
      <vt:lpstr> Sinus Tachycardia</vt:lpstr>
      <vt:lpstr>Sinus Tachycardia</vt:lpstr>
      <vt:lpstr> Sinus Tachycardia</vt:lpstr>
      <vt:lpstr>Sinus Bradycardia</vt:lpstr>
      <vt:lpstr>Sinus Bradycardia</vt:lpstr>
      <vt:lpstr>Sinus Bradycardia</vt:lpstr>
      <vt:lpstr>Sinus Bradycardia</vt:lpstr>
      <vt:lpstr>Sinus Bradycardia</vt:lpstr>
      <vt:lpstr>Sinus Bradycardia</vt:lpstr>
      <vt:lpstr>What is this</vt:lpstr>
      <vt:lpstr>Sinus Arrhythmia</vt:lpstr>
      <vt:lpstr>PowerPoint Presentation</vt:lpstr>
      <vt:lpstr>PowerPoint Presentation</vt:lpstr>
      <vt:lpstr>PowerPoint Presentation</vt:lpstr>
      <vt:lpstr>Atrial Dysrhythmias</vt:lpstr>
      <vt:lpstr>Premature Atrial Contraction (PAC)</vt:lpstr>
      <vt:lpstr>Premature Atrial Contraction (PAC)</vt:lpstr>
      <vt:lpstr>Premature Atrial Contraction (PAC)</vt:lpstr>
      <vt:lpstr>PACs</vt:lpstr>
      <vt:lpstr>Paroxysmal Supraventricular Tachycardia (PSVT)</vt:lpstr>
      <vt:lpstr>Paroxysmal Supraventricular Tachycardia (PSVT)</vt:lpstr>
      <vt:lpstr>PowerPoint Presentation</vt:lpstr>
      <vt:lpstr>Paroxysmal Supraventricular Tachycardia (PSVT)</vt:lpstr>
      <vt:lpstr>PowerPoint Presentation</vt:lpstr>
      <vt:lpstr>Atrial Flutter</vt:lpstr>
      <vt:lpstr>Atrial Flutter</vt:lpstr>
      <vt:lpstr>Atrial Flutter</vt:lpstr>
      <vt:lpstr>Atrial Flutter</vt:lpstr>
      <vt:lpstr>Atrial Flutter</vt:lpstr>
      <vt:lpstr>Atrial Flutter</vt:lpstr>
      <vt:lpstr>Atrial Fibrillation</vt:lpstr>
      <vt:lpstr>PowerPoint Presentation</vt:lpstr>
      <vt:lpstr>Atrial Fibrillation</vt:lpstr>
      <vt:lpstr>Atrial Fibrillation</vt:lpstr>
      <vt:lpstr>Atrial Fibrillation</vt:lpstr>
      <vt:lpstr>Atrial Fibrillation</vt:lpstr>
      <vt:lpstr>Atrial Fibrillation</vt:lpstr>
      <vt:lpstr>PowerPoint Presentation</vt:lpstr>
      <vt:lpstr>PowerPoint Presentation</vt:lpstr>
      <vt:lpstr>Junctional Rhythm</vt:lpstr>
      <vt:lpstr>PowerPoint Presentation</vt:lpstr>
      <vt:lpstr>PowerPoint Presentation</vt:lpstr>
      <vt:lpstr>Ventricular Dysrhythmias </vt:lpstr>
      <vt:lpstr>Premature Ventricular Contractions</vt:lpstr>
      <vt:lpstr>PowerPoint Presentation</vt:lpstr>
      <vt:lpstr>PVCs - more</vt:lpstr>
      <vt:lpstr>Premature Ventricular Contractions</vt:lpstr>
      <vt:lpstr>PowerPoint Presentation</vt:lpstr>
      <vt:lpstr>PVCs Triggers:</vt:lpstr>
      <vt:lpstr>Premature Ventricular Contractions</vt:lpstr>
      <vt:lpstr>Premature Ventricular Contractions</vt:lpstr>
      <vt:lpstr>Premature Ventricular Contractions</vt:lpstr>
      <vt:lpstr>Indication of myocardial irritability and increase risk for lethal dysrhythmiaa&gt; </vt:lpstr>
      <vt:lpstr>Premature Ventricular Contractions</vt:lpstr>
      <vt:lpstr>Ventricular Tachycardia</vt:lpstr>
      <vt:lpstr>Ventricular Tachycardia</vt:lpstr>
      <vt:lpstr>PowerPoint Presentation</vt:lpstr>
      <vt:lpstr>PowerPoint Presentation</vt:lpstr>
      <vt:lpstr>PowerPoint Presentation</vt:lpstr>
      <vt:lpstr>Ventricular Tachycardia</vt:lpstr>
      <vt:lpstr> Ventricular Tachycardia</vt:lpstr>
      <vt:lpstr>Ventricular Tachycardia</vt:lpstr>
      <vt:lpstr>Synchronized cardioversion</vt:lpstr>
      <vt:lpstr>Ventricular Tachycardia</vt:lpstr>
      <vt:lpstr>Ventricular Fibrillation</vt:lpstr>
      <vt:lpstr>Ventricular Fibrillation</vt:lpstr>
      <vt:lpstr> Ventricular Fibrillation</vt:lpstr>
      <vt:lpstr> Ventricular Fibrillation</vt:lpstr>
      <vt:lpstr>Ventricular Standstill</vt:lpstr>
      <vt:lpstr>Asystole</vt:lpstr>
      <vt:lpstr>First Degree AV Block</vt:lpstr>
      <vt:lpstr>First-Degree AV Block</vt:lpstr>
      <vt:lpstr> First-Degree AV Block</vt:lpstr>
      <vt:lpstr>First-Degree AV Block</vt:lpstr>
      <vt:lpstr>Second Degree Block: Mobitz I (Wenckebach)</vt:lpstr>
      <vt:lpstr> Second-Degree AV Block, Type 1</vt:lpstr>
      <vt:lpstr> Second-Degree AV Block, Type 1</vt:lpstr>
      <vt:lpstr> Second-Degree AV Block, Type 1</vt:lpstr>
      <vt:lpstr>Second-Degree AV Block, Type 1</vt:lpstr>
      <vt:lpstr>Second Degree Block: Mobitz Type II</vt:lpstr>
      <vt:lpstr>Second-Degree AV Block, Type 2</vt:lpstr>
      <vt:lpstr>Second-Degree AV Block, Type 2</vt:lpstr>
      <vt:lpstr> Second-Degree AV Block, Type 2</vt:lpstr>
      <vt:lpstr>Third Degree Heart Block complete heart block</vt:lpstr>
      <vt:lpstr>Third-Degree AV Heart Block</vt:lpstr>
      <vt:lpstr>Third-Degree AV Heart Block</vt:lpstr>
      <vt:lpstr>Third-Degree AV Heart Block</vt:lpstr>
      <vt:lpstr>Third-Degree AV Heart Block</vt:lpstr>
      <vt:lpstr>PowerPoint Presentation</vt:lpstr>
      <vt:lpstr>PowerPoint Presentation</vt:lpstr>
      <vt:lpstr>PowerPoint Presentation</vt:lpstr>
      <vt:lpstr>PowerPoint Presentation</vt:lpstr>
      <vt:lpstr>PowerPoint Presentation</vt:lpstr>
      <vt:lpstr>Medical Management</vt:lpstr>
      <vt:lpstr>Action Potential </vt:lpstr>
      <vt:lpstr>Antidysrhythmic drugs </vt:lpstr>
      <vt:lpstr>Class I: NA channel blockers </vt:lpstr>
      <vt:lpstr>Class I Antiarrhythmic Drugs </vt:lpstr>
      <vt:lpstr>Class I Antiarrhythmic Drugs </vt:lpstr>
      <vt:lpstr>Class II</vt:lpstr>
      <vt:lpstr>Class II Antiarrhythmic Drugs </vt:lpstr>
      <vt:lpstr>Class II Antiarrhythmic Drugs </vt:lpstr>
      <vt:lpstr>Class III</vt:lpstr>
      <vt:lpstr>Class III Antiarrhythmic Drugs </vt:lpstr>
      <vt:lpstr>Class III Antiarrhythmic Drugs </vt:lpstr>
      <vt:lpstr>Class III Antiarrhythmic Drugs </vt:lpstr>
      <vt:lpstr>Class IV</vt:lpstr>
      <vt:lpstr>Class IV Antiarrhythmic Drugs </vt:lpstr>
      <vt:lpstr>Class V</vt:lpstr>
      <vt:lpstr>Unclassified Antiarrhythmic Drugs </vt:lpstr>
      <vt:lpstr>Unclassified Antiarrhythmic Drugs </vt:lpstr>
      <vt:lpstr>Unclassified Antiarrhythmic Drugs </vt:lpstr>
      <vt:lpstr>Unclassified Antiarrhythmic Drugs </vt:lpstr>
      <vt:lpstr>Unclassified Antiarrhythmic Drugs </vt:lpstr>
      <vt:lpstr> Unclassified Antiarrhythmic drugs</vt:lpstr>
      <vt:lpstr>Drug toxicity </vt:lpstr>
      <vt:lpstr>Nursing Role</vt:lpstr>
      <vt:lpstr>Cardioversion</vt:lpstr>
      <vt:lpstr>Medical Management       Continued</vt:lpstr>
      <vt:lpstr> Cardioversion</vt:lpstr>
      <vt:lpstr>Cardioversion </vt:lpstr>
      <vt:lpstr>Cardioversion </vt:lpstr>
      <vt:lpstr>Cardioversion Procedure </vt:lpstr>
      <vt:lpstr>PowerPoint Presentation</vt:lpstr>
      <vt:lpstr>PowerPoint Presentation</vt:lpstr>
      <vt:lpstr>Cardioversion </vt:lpstr>
      <vt:lpstr>Cardioversion </vt:lpstr>
      <vt:lpstr>Defibrillation</vt:lpstr>
      <vt:lpstr>Defibrillation</vt:lpstr>
      <vt:lpstr> Defibrillation</vt:lpstr>
      <vt:lpstr>Defibrillation</vt:lpstr>
      <vt:lpstr>Implantable Cardioverter-Defibrillator (ICD)</vt:lpstr>
      <vt:lpstr>Implantable Cardioverter-Defibrillator (ICD)</vt:lpstr>
      <vt:lpstr>Medical Management       Continued</vt:lpstr>
      <vt:lpstr>Pacemaker</vt:lpstr>
      <vt:lpstr>Pace Maker </vt:lpstr>
      <vt:lpstr>Indications</vt:lpstr>
      <vt:lpstr>Types</vt:lpstr>
      <vt:lpstr>PowerPoint Presentation</vt:lpstr>
      <vt:lpstr>Pacemaker Terms</vt:lpstr>
      <vt:lpstr>Pace Maker Terminology</vt:lpstr>
      <vt:lpstr>Pace Maker Terminology </vt:lpstr>
      <vt:lpstr>Pacemaker</vt:lpstr>
      <vt:lpstr>Medical Management       Continued</vt:lpstr>
      <vt:lpstr>Pace maker </vt:lpstr>
      <vt:lpstr>Pacemaker - Spikes</vt:lpstr>
      <vt:lpstr>Atrial Pacemaker</vt:lpstr>
      <vt:lpstr>Ventricular Pacemaker</vt:lpstr>
      <vt:lpstr>AV Sequential Pacemaker</vt:lpstr>
      <vt:lpstr>Pacemaker – failure to Sense</vt:lpstr>
      <vt:lpstr>Pacemaker – failure to Sense</vt:lpstr>
      <vt:lpstr>Pacemaker – Failure to capture</vt:lpstr>
      <vt:lpstr>Pacemaker – Failure to capture</vt:lpstr>
      <vt:lpstr>Other therapies to manage Dysrhythmias</vt:lpstr>
      <vt:lpstr> Catheter Ablation Therapy</vt:lpstr>
      <vt:lpstr>Questions to answer in order to identify an unknown arrhythmia:</vt:lpstr>
      <vt:lpstr>Questions to answer in order to identify an unknown arrhythmia: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Defibrillation</dc:title>
  <dc:creator>Rich Chennell</dc:creator>
  <cp:lastModifiedBy>Mohammad</cp:lastModifiedBy>
  <cp:revision>118</cp:revision>
  <cp:lastPrinted>2000-08-30T23:05:22Z</cp:lastPrinted>
  <dcterms:created xsi:type="dcterms:W3CDTF">2000-08-30T22:28:16Z</dcterms:created>
  <dcterms:modified xsi:type="dcterms:W3CDTF">2016-12-02T14:00:13Z</dcterms:modified>
</cp:coreProperties>
</file>