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75"/>
  </p:notesMasterIdLst>
  <p:sldIdLst>
    <p:sldId id="256" r:id="rId2"/>
    <p:sldId id="297" r:id="rId3"/>
    <p:sldId id="304" r:id="rId4"/>
    <p:sldId id="298" r:id="rId5"/>
    <p:sldId id="305" r:id="rId6"/>
    <p:sldId id="302" r:id="rId7"/>
    <p:sldId id="303" r:id="rId8"/>
    <p:sldId id="301" r:id="rId9"/>
    <p:sldId id="299" r:id="rId10"/>
    <p:sldId id="300" r:id="rId11"/>
    <p:sldId id="307" r:id="rId12"/>
    <p:sldId id="308" r:id="rId13"/>
    <p:sldId id="309" r:id="rId14"/>
    <p:sldId id="310" r:id="rId15"/>
    <p:sldId id="311" r:id="rId16"/>
    <p:sldId id="312" r:id="rId17"/>
    <p:sldId id="306" r:id="rId18"/>
    <p:sldId id="313" r:id="rId19"/>
    <p:sldId id="314" r:id="rId20"/>
    <p:sldId id="315" r:id="rId21"/>
    <p:sldId id="316" r:id="rId22"/>
    <p:sldId id="317" r:id="rId23"/>
    <p:sldId id="258" r:id="rId24"/>
    <p:sldId id="318" r:id="rId25"/>
    <p:sldId id="319" r:id="rId26"/>
    <p:sldId id="320" r:id="rId27"/>
    <p:sldId id="322" r:id="rId28"/>
    <p:sldId id="323" r:id="rId29"/>
    <p:sldId id="259" r:id="rId30"/>
    <p:sldId id="260" r:id="rId31"/>
    <p:sldId id="261" r:id="rId32"/>
    <p:sldId id="321" r:id="rId33"/>
    <p:sldId id="262" r:id="rId34"/>
    <p:sldId id="263" r:id="rId35"/>
    <p:sldId id="336" r:id="rId36"/>
    <p:sldId id="337" r:id="rId37"/>
    <p:sldId id="338" r:id="rId38"/>
    <p:sldId id="339" r:id="rId39"/>
    <p:sldId id="340" r:id="rId40"/>
    <p:sldId id="356" r:id="rId41"/>
    <p:sldId id="341" r:id="rId42"/>
    <p:sldId id="342" r:id="rId43"/>
    <p:sldId id="343" r:id="rId44"/>
    <p:sldId id="264" r:id="rId45"/>
    <p:sldId id="265" r:id="rId46"/>
    <p:sldId id="266" r:id="rId47"/>
    <p:sldId id="280" r:id="rId48"/>
    <p:sldId id="281" r:id="rId49"/>
    <p:sldId id="344" r:id="rId50"/>
    <p:sldId id="324" r:id="rId51"/>
    <p:sldId id="349" r:id="rId52"/>
    <p:sldId id="350" r:id="rId53"/>
    <p:sldId id="351" r:id="rId54"/>
    <p:sldId id="352" r:id="rId55"/>
    <p:sldId id="353" r:id="rId56"/>
    <p:sldId id="328" r:id="rId57"/>
    <p:sldId id="329" r:id="rId58"/>
    <p:sldId id="354" r:id="rId59"/>
    <p:sldId id="326" r:id="rId60"/>
    <p:sldId id="327" r:id="rId61"/>
    <p:sldId id="355" r:id="rId62"/>
    <p:sldId id="348" r:id="rId63"/>
    <p:sldId id="331" r:id="rId64"/>
    <p:sldId id="345" r:id="rId65"/>
    <p:sldId id="346" r:id="rId66"/>
    <p:sldId id="347" r:id="rId67"/>
    <p:sldId id="332" r:id="rId68"/>
    <p:sldId id="333" r:id="rId69"/>
    <p:sldId id="291" r:id="rId70"/>
    <p:sldId id="292" r:id="rId71"/>
    <p:sldId id="293" r:id="rId72"/>
    <p:sldId id="295" r:id="rId73"/>
    <p:sldId id="296" r:id="rId7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94723" autoAdjust="0"/>
  </p:normalViewPr>
  <p:slideViewPr>
    <p:cSldViewPr>
      <p:cViewPr varScale="1">
        <p:scale>
          <a:sx n="65" d="100"/>
          <a:sy n="65" d="100"/>
        </p:scale>
        <p:origin x="157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7D8221D-5F87-425D-99E7-3CE1F3E5B191}" type="datetimeFigureOut">
              <a:rPr lang="ar-JO" smtClean="0"/>
              <a:pPr/>
              <a:t>20/02/1438</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309A8BC-D099-4761-B9B7-F217E6E2945D}" type="slidenum">
              <a:rPr lang="ar-JO" smtClean="0"/>
              <a:pPr/>
              <a:t>‹#›</a:t>
            </a:fld>
            <a:endParaRPr lang="ar-JO"/>
          </a:p>
        </p:txBody>
      </p:sp>
    </p:spTree>
    <p:extLst>
      <p:ext uri="{BB962C8B-B14F-4D97-AF65-F5344CB8AC3E}">
        <p14:creationId xmlns:p14="http://schemas.microsoft.com/office/powerpoint/2010/main" val="24182669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12643"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12644" name="Rectangle 7"/>
          <p:cNvSpPr>
            <a:spLocks noGrp="1" noChangeArrowheads="1"/>
          </p:cNvSpPr>
          <p:nvPr>
            <p:ph type="sldNum" sz="quarter" idx="5"/>
          </p:nvPr>
        </p:nvSpPr>
        <p:spPr>
          <a:noFill/>
          <a:ln>
            <a:miter lim="800000"/>
            <a:headEnd/>
            <a:tailEnd/>
          </a:ln>
        </p:spPr>
        <p:txBody>
          <a:bodyPr/>
          <a:lstStyle/>
          <a:p>
            <a:fld id="{1B161CE8-C227-4FB0-AEB1-053239F3DAF2}" type="slidenum">
              <a:rPr lang="ar-SA" smtClean="0">
                <a:latin typeface="Arial" pitchFamily="34" charset="0"/>
              </a:rPr>
              <a:pPr/>
              <a:t>11</a:t>
            </a:fld>
            <a:endParaRPr lang="en-US">
              <a:latin typeface="Arial" pitchFamily="34" charset="0"/>
            </a:endParaRPr>
          </a:p>
        </p:txBody>
      </p:sp>
      <p:sp>
        <p:nvSpPr>
          <p:cNvPr id="112645" name="Rectangle 2"/>
          <p:cNvSpPr>
            <a:spLocks noGrp="1" noRot="1" noChangeAspect="1" noChangeArrowheads="1" noTextEdit="1"/>
          </p:cNvSpPr>
          <p:nvPr>
            <p:ph type="sldImg"/>
          </p:nvPr>
        </p:nvSpPr>
        <p:spPr>
          <a:ln/>
        </p:spPr>
      </p:sp>
      <p:sp>
        <p:nvSpPr>
          <p:cNvPr id="112646"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21859"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21860" name="Rectangle 7"/>
          <p:cNvSpPr>
            <a:spLocks noGrp="1" noChangeArrowheads="1"/>
          </p:cNvSpPr>
          <p:nvPr>
            <p:ph type="sldNum" sz="quarter" idx="5"/>
          </p:nvPr>
        </p:nvSpPr>
        <p:spPr>
          <a:noFill/>
          <a:ln>
            <a:miter lim="800000"/>
            <a:headEnd/>
            <a:tailEnd/>
          </a:ln>
        </p:spPr>
        <p:txBody>
          <a:bodyPr/>
          <a:lstStyle/>
          <a:p>
            <a:fld id="{DD5BE7A5-D5D5-4B1F-B458-5C6FA240128D}" type="slidenum">
              <a:rPr lang="ar-SA" smtClean="0">
                <a:latin typeface="Arial" pitchFamily="34" charset="0"/>
              </a:rPr>
              <a:pPr/>
              <a:t>26</a:t>
            </a:fld>
            <a:endParaRPr lang="en-US">
              <a:latin typeface="Arial" pitchFamily="34" charset="0"/>
            </a:endParaRPr>
          </a:p>
        </p:txBody>
      </p:sp>
      <p:sp>
        <p:nvSpPr>
          <p:cNvPr id="121861" name="Rectangle 2"/>
          <p:cNvSpPr>
            <a:spLocks noGrp="1" noRot="1" noChangeAspect="1" noChangeArrowheads="1" noTextEdit="1"/>
          </p:cNvSpPr>
          <p:nvPr>
            <p:ph type="sldImg"/>
          </p:nvPr>
        </p:nvSpPr>
        <p:spPr>
          <a:ln/>
        </p:spPr>
      </p:sp>
      <p:sp>
        <p:nvSpPr>
          <p:cNvPr id="121862"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25955"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25956" name="Rectangle 7"/>
          <p:cNvSpPr>
            <a:spLocks noGrp="1" noChangeArrowheads="1"/>
          </p:cNvSpPr>
          <p:nvPr>
            <p:ph type="sldNum" sz="quarter" idx="5"/>
          </p:nvPr>
        </p:nvSpPr>
        <p:spPr>
          <a:noFill/>
          <a:ln>
            <a:miter lim="800000"/>
            <a:headEnd/>
            <a:tailEnd/>
          </a:ln>
        </p:spPr>
        <p:txBody>
          <a:bodyPr/>
          <a:lstStyle/>
          <a:p>
            <a:fld id="{DC5A3DFD-F1BC-4BE9-AE4A-17F60D414704}" type="slidenum">
              <a:rPr lang="ar-SA" smtClean="0">
                <a:latin typeface="Arial" pitchFamily="34" charset="0"/>
              </a:rPr>
              <a:pPr/>
              <a:t>35</a:t>
            </a:fld>
            <a:endParaRPr lang="en-US">
              <a:latin typeface="Arial" pitchFamily="34" charset="0"/>
            </a:endParaRPr>
          </a:p>
        </p:txBody>
      </p:sp>
      <p:sp>
        <p:nvSpPr>
          <p:cNvPr id="125957" name="Rectangle 2"/>
          <p:cNvSpPr>
            <a:spLocks noGrp="1" noRot="1" noChangeAspect="1" noChangeArrowheads="1" noTextEdit="1"/>
          </p:cNvSpPr>
          <p:nvPr>
            <p:ph type="sldImg"/>
          </p:nvPr>
        </p:nvSpPr>
        <p:spPr>
          <a:ln/>
        </p:spPr>
      </p:sp>
      <p:sp>
        <p:nvSpPr>
          <p:cNvPr id="125958"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26979"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26980" name="Rectangle 7"/>
          <p:cNvSpPr>
            <a:spLocks noGrp="1" noChangeArrowheads="1"/>
          </p:cNvSpPr>
          <p:nvPr>
            <p:ph type="sldNum" sz="quarter" idx="5"/>
          </p:nvPr>
        </p:nvSpPr>
        <p:spPr>
          <a:noFill/>
          <a:ln>
            <a:miter lim="800000"/>
            <a:headEnd/>
            <a:tailEnd/>
          </a:ln>
        </p:spPr>
        <p:txBody>
          <a:bodyPr/>
          <a:lstStyle/>
          <a:p>
            <a:fld id="{79A3C45E-5D45-4793-B35A-2C2EDF155235}" type="slidenum">
              <a:rPr lang="ar-SA" smtClean="0">
                <a:latin typeface="Arial" pitchFamily="34" charset="0"/>
              </a:rPr>
              <a:pPr/>
              <a:t>36</a:t>
            </a:fld>
            <a:endParaRPr lang="en-US">
              <a:latin typeface="Arial" pitchFamily="34" charset="0"/>
            </a:endParaRPr>
          </a:p>
        </p:txBody>
      </p:sp>
      <p:sp>
        <p:nvSpPr>
          <p:cNvPr id="126981" name="Rectangle 2"/>
          <p:cNvSpPr>
            <a:spLocks noGrp="1" noRot="1" noChangeAspect="1" noChangeArrowheads="1" noTextEdit="1"/>
          </p:cNvSpPr>
          <p:nvPr>
            <p:ph type="sldImg"/>
          </p:nvPr>
        </p:nvSpPr>
        <p:spPr>
          <a:ln/>
        </p:spPr>
      </p:sp>
      <p:sp>
        <p:nvSpPr>
          <p:cNvPr id="126982"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28003"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28004" name="Rectangle 7"/>
          <p:cNvSpPr>
            <a:spLocks noGrp="1" noChangeArrowheads="1"/>
          </p:cNvSpPr>
          <p:nvPr>
            <p:ph type="sldNum" sz="quarter" idx="5"/>
          </p:nvPr>
        </p:nvSpPr>
        <p:spPr>
          <a:noFill/>
          <a:ln>
            <a:miter lim="800000"/>
            <a:headEnd/>
            <a:tailEnd/>
          </a:ln>
        </p:spPr>
        <p:txBody>
          <a:bodyPr/>
          <a:lstStyle/>
          <a:p>
            <a:fld id="{541D5499-7BB3-418F-AC59-2B5C16901EF2}" type="slidenum">
              <a:rPr lang="ar-SA" smtClean="0">
                <a:latin typeface="Arial" pitchFamily="34" charset="0"/>
              </a:rPr>
              <a:pPr/>
              <a:t>37</a:t>
            </a:fld>
            <a:endParaRPr lang="en-US">
              <a:latin typeface="Arial" pitchFamily="34" charset="0"/>
            </a:endParaRPr>
          </a:p>
        </p:txBody>
      </p:sp>
      <p:sp>
        <p:nvSpPr>
          <p:cNvPr id="128005" name="Rectangle 2"/>
          <p:cNvSpPr>
            <a:spLocks noGrp="1" noRot="1" noChangeAspect="1" noChangeArrowheads="1" noTextEdit="1"/>
          </p:cNvSpPr>
          <p:nvPr>
            <p:ph type="sldImg"/>
          </p:nvPr>
        </p:nvSpPr>
        <p:spPr>
          <a:ln/>
        </p:spPr>
      </p:sp>
      <p:sp>
        <p:nvSpPr>
          <p:cNvPr id="128006"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29027"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29028" name="Rectangle 7"/>
          <p:cNvSpPr>
            <a:spLocks noGrp="1" noChangeArrowheads="1"/>
          </p:cNvSpPr>
          <p:nvPr>
            <p:ph type="sldNum" sz="quarter" idx="5"/>
          </p:nvPr>
        </p:nvSpPr>
        <p:spPr>
          <a:noFill/>
          <a:ln>
            <a:miter lim="800000"/>
            <a:headEnd/>
            <a:tailEnd/>
          </a:ln>
        </p:spPr>
        <p:txBody>
          <a:bodyPr/>
          <a:lstStyle/>
          <a:p>
            <a:fld id="{72FA57AB-0511-4170-A558-4164D559A5B2}" type="slidenum">
              <a:rPr lang="ar-SA" smtClean="0">
                <a:latin typeface="Arial" pitchFamily="34" charset="0"/>
              </a:rPr>
              <a:pPr/>
              <a:t>38</a:t>
            </a:fld>
            <a:endParaRPr lang="en-US">
              <a:latin typeface="Arial" pitchFamily="34" charset="0"/>
            </a:endParaRPr>
          </a:p>
        </p:txBody>
      </p:sp>
      <p:sp>
        <p:nvSpPr>
          <p:cNvPr id="129029" name="Rectangle 2"/>
          <p:cNvSpPr>
            <a:spLocks noGrp="1" noRot="1" noChangeAspect="1" noChangeArrowheads="1" noTextEdit="1"/>
          </p:cNvSpPr>
          <p:nvPr>
            <p:ph type="sldImg"/>
          </p:nvPr>
        </p:nvSpPr>
        <p:spPr>
          <a:ln/>
        </p:spPr>
      </p:sp>
      <p:sp>
        <p:nvSpPr>
          <p:cNvPr id="129030" name="Rectangle 3"/>
          <p:cNvSpPr>
            <a:spLocks noGrp="1" noChangeArrowheads="1"/>
          </p:cNvSpPr>
          <p:nvPr>
            <p:ph type="body" idx="1"/>
          </p:nvPr>
        </p:nvSpPr>
        <p:spPr>
          <a:xfrm>
            <a:off x="914400" y="4343400"/>
            <a:ext cx="5029200" cy="4114800"/>
          </a:xfrm>
          <a:noFill/>
        </p:spPr>
        <p:txBody>
          <a:bodyPr/>
          <a:lstStyle/>
          <a:p>
            <a:pPr eaLnBrk="1" hangingPunct="1"/>
            <a:endParaRPr lang="ar-JO">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30051"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30052" name="Rectangle 7"/>
          <p:cNvSpPr>
            <a:spLocks noGrp="1" noChangeArrowheads="1"/>
          </p:cNvSpPr>
          <p:nvPr>
            <p:ph type="sldNum" sz="quarter" idx="5"/>
          </p:nvPr>
        </p:nvSpPr>
        <p:spPr>
          <a:noFill/>
          <a:ln>
            <a:miter lim="800000"/>
            <a:headEnd/>
            <a:tailEnd/>
          </a:ln>
        </p:spPr>
        <p:txBody>
          <a:bodyPr/>
          <a:lstStyle/>
          <a:p>
            <a:fld id="{8F72010E-2980-46B9-BB56-EC55AE94DE41}" type="slidenum">
              <a:rPr lang="ar-SA" smtClean="0">
                <a:latin typeface="Arial" pitchFamily="34" charset="0"/>
              </a:rPr>
              <a:pPr/>
              <a:t>39</a:t>
            </a:fld>
            <a:endParaRPr lang="en-US">
              <a:latin typeface="Arial" pitchFamily="34" charset="0"/>
            </a:endParaRPr>
          </a:p>
        </p:txBody>
      </p:sp>
      <p:sp>
        <p:nvSpPr>
          <p:cNvPr id="130053" name="Rectangle 2"/>
          <p:cNvSpPr>
            <a:spLocks noGrp="1" noRot="1" noChangeAspect="1" noChangeArrowheads="1" noTextEdit="1"/>
          </p:cNvSpPr>
          <p:nvPr>
            <p:ph type="sldImg"/>
          </p:nvPr>
        </p:nvSpPr>
        <p:spPr>
          <a:ln/>
        </p:spPr>
      </p:sp>
      <p:sp>
        <p:nvSpPr>
          <p:cNvPr id="130054" name="Rectangle 3"/>
          <p:cNvSpPr>
            <a:spLocks noGrp="1" noChangeArrowheads="1"/>
          </p:cNvSpPr>
          <p:nvPr>
            <p:ph type="body" idx="1"/>
          </p:nvPr>
        </p:nvSpPr>
        <p:spPr>
          <a:xfrm>
            <a:off x="914400" y="4343400"/>
            <a:ext cx="5029200" cy="4114800"/>
          </a:xfrm>
          <a:noFill/>
        </p:spPr>
        <p:txBody>
          <a:bodyPr/>
          <a:lstStyle/>
          <a:p>
            <a:pPr eaLnBrk="1" hangingPunct="1"/>
            <a:endParaRPr lang="ar-JO">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30051"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30052" name="Rectangle 7"/>
          <p:cNvSpPr>
            <a:spLocks noGrp="1" noChangeArrowheads="1"/>
          </p:cNvSpPr>
          <p:nvPr>
            <p:ph type="sldNum" sz="quarter" idx="5"/>
          </p:nvPr>
        </p:nvSpPr>
        <p:spPr>
          <a:noFill/>
          <a:ln>
            <a:miter lim="800000"/>
            <a:headEnd/>
            <a:tailEnd/>
          </a:ln>
        </p:spPr>
        <p:txBody>
          <a:bodyPr/>
          <a:lstStyle/>
          <a:p>
            <a:fld id="{8F72010E-2980-46B9-BB56-EC55AE94DE41}" type="slidenum">
              <a:rPr lang="ar-SA" smtClean="0">
                <a:latin typeface="Arial" pitchFamily="34" charset="0"/>
              </a:rPr>
              <a:pPr/>
              <a:t>40</a:t>
            </a:fld>
            <a:endParaRPr lang="en-US">
              <a:latin typeface="Arial" pitchFamily="34" charset="0"/>
            </a:endParaRPr>
          </a:p>
        </p:txBody>
      </p:sp>
      <p:sp>
        <p:nvSpPr>
          <p:cNvPr id="130053" name="Rectangle 2"/>
          <p:cNvSpPr>
            <a:spLocks noGrp="1" noRot="1" noChangeAspect="1" noChangeArrowheads="1" noTextEdit="1"/>
          </p:cNvSpPr>
          <p:nvPr>
            <p:ph type="sldImg"/>
          </p:nvPr>
        </p:nvSpPr>
        <p:spPr>
          <a:ln/>
        </p:spPr>
      </p:sp>
      <p:sp>
        <p:nvSpPr>
          <p:cNvPr id="130054" name="Rectangle 3"/>
          <p:cNvSpPr>
            <a:spLocks noGrp="1" noChangeArrowheads="1"/>
          </p:cNvSpPr>
          <p:nvPr>
            <p:ph type="body" idx="1"/>
          </p:nvPr>
        </p:nvSpPr>
        <p:spPr>
          <a:xfrm>
            <a:off x="914400" y="4343400"/>
            <a:ext cx="5029200" cy="4114800"/>
          </a:xfrm>
          <a:noFill/>
        </p:spPr>
        <p:txBody>
          <a:bodyPr/>
          <a:lstStyle/>
          <a:p>
            <a:pPr eaLnBrk="1" hangingPunct="1"/>
            <a:endParaRPr lang="ar-JO">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31075"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31076" name="Rectangle 7"/>
          <p:cNvSpPr>
            <a:spLocks noGrp="1" noChangeArrowheads="1"/>
          </p:cNvSpPr>
          <p:nvPr>
            <p:ph type="sldNum" sz="quarter" idx="5"/>
          </p:nvPr>
        </p:nvSpPr>
        <p:spPr>
          <a:noFill/>
          <a:ln>
            <a:miter lim="800000"/>
            <a:headEnd/>
            <a:tailEnd/>
          </a:ln>
        </p:spPr>
        <p:txBody>
          <a:bodyPr/>
          <a:lstStyle/>
          <a:p>
            <a:fld id="{C3D17B32-6800-486F-B1F7-6F2E452AAC59}" type="slidenum">
              <a:rPr lang="ar-SA" smtClean="0">
                <a:latin typeface="Arial" pitchFamily="34" charset="0"/>
              </a:rPr>
              <a:pPr/>
              <a:t>41</a:t>
            </a:fld>
            <a:endParaRPr lang="en-US">
              <a:latin typeface="Arial" pitchFamily="34" charset="0"/>
            </a:endParaRPr>
          </a:p>
        </p:txBody>
      </p:sp>
      <p:sp>
        <p:nvSpPr>
          <p:cNvPr id="131077" name="Rectangle 2"/>
          <p:cNvSpPr>
            <a:spLocks noGrp="1" noRot="1" noChangeAspect="1" noChangeArrowheads="1" noTextEdit="1"/>
          </p:cNvSpPr>
          <p:nvPr>
            <p:ph type="sldImg"/>
          </p:nvPr>
        </p:nvSpPr>
        <p:spPr>
          <a:ln/>
        </p:spPr>
      </p:sp>
      <p:sp>
        <p:nvSpPr>
          <p:cNvPr id="131078" name="Rectangle 3"/>
          <p:cNvSpPr>
            <a:spLocks noGrp="1" noChangeArrowheads="1"/>
          </p:cNvSpPr>
          <p:nvPr>
            <p:ph type="body" idx="1"/>
          </p:nvPr>
        </p:nvSpPr>
        <p:spPr>
          <a:xfrm>
            <a:off x="914400" y="4343400"/>
            <a:ext cx="5029200" cy="4114800"/>
          </a:xfrm>
          <a:noFill/>
        </p:spPr>
        <p:txBody>
          <a:bodyPr/>
          <a:lstStyle/>
          <a:p>
            <a:pPr eaLnBrk="1" hangingPunct="1"/>
            <a:endParaRPr lang="ar-JO">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32099"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32100" name="Rectangle 7"/>
          <p:cNvSpPr>
            <a:spLocks noGrp="1" noChangeArrowheads="1"/>
          </p:cNvSpPr>
          <p:nvPr>
            <p:ph type="sldNum" sz="quarter" idx="5"/>
          </p:nvPr>
        </p:nvSpPr>
        <p:spPr>
          <a:noFill/>
          <a:ln>
            <a:miter lim="800000"/>
            <a:headEnd/>
            <a:tailEnd/>
          </a:ln>
        </p:spPr>
        <p:txBody>
          <a:bodyPr/>
          <a:lstStyle/>
          <a:p>
            <a:fld id="{B0F964AB-4E74-4762-9829-6A9DBF076FCB}" type="slidenum">
              <a:rPr lang="ar-SA" smtClean="0">
                <a:latin typeface="Arial" pitchFamily="34" charset="0"/>
              </a:rPr>
              <a:pPr/>
              <a:t>42</a:t>
            </a:fld>
            <a:endParaRPr lang="en-US">
              <a:latin typeface="Arial" pitchFamily="34" charset="0"/>
            </a:endParaRPr>
          </a:p>
        </p:txBody>
      </p:sp>
      <p:sp>
        <p:nvSpPr>
          <p:cNvPr id="132101" name="Rectangle 2"/>
          <p:cNvSpPr>
            <a:spLocks noGrp="1" noRot="1" noChangeAspect="1" noChangeArrowheads="1" noTextEdit="1"/>
          </p:cNvSpPr>
          <p:nvPr>
            <p:ph type="sldImg"/>
          </p:nvPr>
        </p:nvSpPr>
        <p:spPr>
          <a:ln/>
        </p:spPr>
      </p:sp>
      <p:sp>
        <p:nvSpPr>
          <p:cNvPr id="132102" name="Rectangle 3"/>
          <p:cNvSpPr>
            <a:spLocks noGrp="1" noChangeArrowheads="1"/>
          </p:cNvSpPr>
          <p:nvPr>
            <p:ph type="body" idx="1"/>
          </p:nvPr>
        </p:nvSpPr>
        <p:spPr>
          <a:xfrm>
            <a:off x="914400" y="4343400"/>
            <a:ext cx="5029200" cy="4114800"/>
          </a:xfrm>
          <a:noFill/>
        </p:spPr>
        <p:txBody>
          <a:bodyPr/>
          <a:lstStyle/>
          <a:p>
            <a:pPr eaLnBrk="1" hangingPunct="1"/>
            <a:endParaRPr lang="ar-JO">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33123"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33124" name="Rectangle 7"/>
          <p:cNvSpPr>
            <a:spLocks noGrp="1" noChangeArrowheads="1"/>
          </p:cNvSpPr>
          <p:nvPr>
            <p:ph type="sldNum" sz="quarter" idx="5"/>
          </p:nvPr>
        </p:nvSpPr>
        <p:spPr>
          <a:noFill/>
          <a:ln>
            <a:miter lim="800000"/>
            <a:headEnd/>
            <a:tailEnd/>
          </a:ln>
        </p:spPr>
        <p:txBody>
          <a:bodyPr/>
          <a:lstStyle/>
          <a:p>
            <a:fld id="{BFFF2DF2-E34A-485C-86FC-C469F4AA4AFA}" type="slidenum">
              <a:rPr lang="ar-SA" smtClean="0">
                <a:latin typeface="Arial" pitchFamily="34" charset="0"/>
              </a:rPr>
              <a:pPr/>
              <a:t>43</a:t>
            </a:fld>
            <a:endParaRPr lang="en-US">
              <a:latin typeface="Arial" pitchFamily="34" charset="0"/>
            </a:endParaRPr>
          </a:p>
        </p:txBody>
      </p:sp>
      <p:sp>
        <p:nvSpPr>
          <p:cNvPr id="133125" name="Rectangle 2"/>
          <p:cNvSpPr>
            <a:spLocks noGrp="1" noRot="1" noChangeAspect="1" noChangeArrowheads="1" noTextEdit="1"/>
          </p:cNvSpPr>
          <p:nvPr>
            <p:ph type="sldImg"/>
          </p:nvPr>
        </p:nvSpPr>
        <p:spPr>
          <a:ln/>
        </p:spPr>
      </p:sp>
      <p:sp>
        <p:nvSpPr>
          <p:cNvPr id="133126" name="Rectangle 3"/>
          <p:cNvSpPr>
            <a:spLocks noGrp="1" noChangeArrowheads="1"/>
          </p:cNvSpPr>
          <p:nvPr>
            <p:ph type="body" idx="1"/>
          </p:nvPr>
        </p:nvSpPr>
        <p:spPr>
          <a:xfrm>
            <a:off x="914400" y="4343400"/>
            <a:ext cx="5029200" cy="4114800"/>
          </a:xfrm>
          <a:noFill/>
        </p:spPr>
        <p:txBody>
          <a:bodyPr/>
          <a:lstStyle/>
          <a:p>
            <a:pPr eaLnBrk="1" hangingPunct="1"/>
            <a:endParaRPr lang="ar-JO">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13667"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13668" name="Rectangle 7"/>
          <p:cNvSpPr>
            <a:spLocks noGrp="1" noChangeArrowheads="1"/>
          </p:cNvSpPr>
          <p:nvPr>
            <p:ph type="sldNum" sz="quarter" idx="5"/>
          </p:nvPr>
        </p:nvSpPr>
        <p:spPr>
          <a:noFill/>
          <a:ln>
            <a:miter lim="800000"/>
            <a:headEnd/>
            <a:tailEnd/>
          </a:ln>
        </p:spPr>
        <p:txBody>
          <a:bodyPr/>
          <a:lstStyle/>
          <a:p>
            <a:fld id="{9D76553C-5310-4DF0-8434-B98334155AAD}" type="slidenum">
              <a:rPr lang="ar-SA" smtClean="0">
                <a:latin typeface="Arial" pitchFamily="34" charset="0"/>
              </a:rPr>
              <a:pPr/>
              <a:t>13</a:t>
            </a:fld>
            <a:endParaRPr lang="en-US">
              <a:latin typeface="Arial" pitchFamily="34" charset="0"/>
            </a:endParaRPr>
          </a:p>
        </p:txBody>
      </p:sp>
      <p:sp>
        <p:nvSpPr>
          <p:cNvPr id="113669" name="Rectangle 2"/>
          <p:cNvSpPr>
            <a:spLocks noGrp="1" noRot="1" noChangeAspect="1" noChangeArrowheads="1" noTextEdit="1"/>
          </p:cNvSpPr>
          <p:nvPr>
            <p:ph type="sldImg"/>
          </p:nvPr>
        </p:nvSpPr>
        <p:spPr>
          <a:ln/>
        </p:spPr>
      </p:sp>
      <p:sp>
        <p:nvSpPr>
          <p:cNvPr id="113670"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14691"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14692" name="Rectangle 7"/>
          <p:cNvSpPr>
            <a:spLocks noGrp="1" noChangeArrowheads="1"/>
          </p:cNvSpPr>
          <p:nvPr>
            <p:ph type="sldNum" sz="quarter" idx="5"/>
          </p:nvPr>
        </p:nvSpPr>
        <p:spPr>
          <a:noFill/>
          <a:ln>
            <a:miter lim="800000"/>
            <a:headEnd/>
            <a:tailEnd/>
          </a:ln>
        </p:spPr>
        <p:txBody>
          <a:bodyPr/>
          <a:lstStyle/>
          <a:p>
            <a:fld id="{D99B77DC-8498-41D3-B55A-7C9C6B210AC4}" type="slidenum">
              <a:rPr lang="ar-SA" smtClean="0">
                <a:latin typeface="Arial" pitchFamily="34" charset="0"/>
              </a:rPr>
              <a:pPr/>
              <a:t>14</a:t>
            </a:fld>
            <a:endParaRPr lang="en-US">
              <a:latin typeface="Arial" pitchFamily="34" charset="0"/>
            </a:endParaRPr>
          </a:p>
        </p:txBody>
      </p:sp>
      <p:sp>
        <p:nvSpPr>
          <p:cNvPr id="114693" name="Rectangle 2"/>
          <p:cNvSpPr>
            <a:spLocks noGrp="1" noRot="1" noChangeAspect="1" noChangeArrowheads="1" noTextEdit="1"/>
          </p:cNvSpPr>
          <p:nvPr>
            <p:ph type="sldImg"/>
          </p:nvPr>
        </p:nvSpPr>
        <p:spPr>
          <a:ln/>
        </p:spPr>
      </p:sp>
      <p:sp>
        <p:nvSpPr>
          <p:cNvPr id="114694"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15715"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15716" name="Rectangle 7"/>
          <p:cNvSpPr>
            <a:spLocks noGrp="1" noChangeArrowheads="1"/>
          </p:cNvSpPr>
          <p:nvPr>
            <p:ph type="sldNum" sz="quarter" idx="5"/>
          </p:nvPr>
        </p:nvSpPr>
        <p:spPr>
          <a:noFill/>
          <a:ln>
            <a:miter lim="800000"/>
            <a:headEnd/>
            <a:tailEnd/>
          </a:ln>
        </p:spPr>
        <p:txBody>
          <a:bodyPr/>
          <a:lstStyle/>
          <a:p>
            <a:fld id="{54231E01-89E6-49AB-A9ED-044413469361}" type="slidenum">
              <a:rPr lang="ar-SA" smtClean="0">
                <a:latin typeface="Arial" pitchFamily="34" charset="0"/>
              </a:rPr>
              <a:pPr/>
              <a:t>15</a:t>
            </a:fld>
            <a:endParaRPr lang="en-US">
              <a:latin typeface="Arial" pitchFamily="34" charset="0"/>
            </a:endParaRPr>
          </a:p>
        </p:txBody>
      </p:sp>
      <p:sp>
        <p:nvSpPr>
          <p:cNvPr id="115717" name="Rectangle 2"/>
          <p:cNvSpPr>
            <a:spLocks noGrp="1" noRot="1" noChangeAspect="1" noChangeArrowheads="1" noTextEdit="1"/>
          </p:cNvSpPr>
          <p:nvPr>
            <p:ph type="sldImg"/>
          </p:nvPr>
        </p:nvSpPr>
        <p:spPr>
          <a:ln/>
        </p:spPr>
      </p:sp>
      <p:sp>
        <p:nvSpPr>
          <p:cNvPr id="115718"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16739"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16740" name="Rectangle 7"/>
          <p:cNvSpPr>
            <a:spLocks noGrp="1" noChangeArrowheads="1"/>
          </p:cNvSpPr>
          <p:nvPr>
            <p:ph type="sldNum" sz="quarter" idx="5"/>
          </p:nvPr>
        </p:nvSpPr>
        <p:spPr>
          <a:noFill/>
          <a:ln>
            <a:miter lim="800000"/>
            <a:headEnd/>
            <a:tailEnd/>
          </a:ln>
        </p:spPr>
        <p:txBody>
          <a:bodyPr/>
          <a:lstStyle/>
          <a:p>
            <a:fld id="{F2EEFA77-076C-435D-9717-37DC4E7EF23F}" type="slidenum">
              <a:rPr lang="ar-SA" smtClean="0">
                <a:latin typeface="Arial" pitchFamily="34" charset="0"/>
              </a:rPr>
              <a:pPr/>
              <a:t>16</a:t>
            </a:fld>
            <a:endParaRPr lang="en-US">
              <a:latin typeface="Arial" pitchFamily="34" charset="0"/>
            </a:endParaRPr>
          </a:p>
        </p:txBody>
      </p:sp>
      <p:sp>
        <p:nvSpPr>
          <p:cNvPr id="116741" name="Rectangle 2"/>
          <p:cNvSpPr>
            <a:spLocks noGrp="1" noRot="1" noChangeAspect="1" noChangeArrowheads="1" noTextEdit="1"/>
          </p:cNvSpPr>
          <p:nvPr>
            <p:ph type="sldImg"/>
          </p:nvPr>
        </p:nvSpPr>
        <p:spPr>
          <a:ln/>
        </p:spPr>
      </p:sp>
      <p:sp>
        <p:nvSpPr>
          <p:cNvPr id="116742"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17763"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17764" name="Rectangle 7"/>
          <p:cNvSpPr>
            <a:spLocks noGrp="1" noChangeArrowheads="1"/>
          </p:cNvSpPr>
          <p:nvPr>
            <p:ph type="sldNum" sz="quarter" idx="5"/>
          </p:nvPr>
        </p:nvSpPr>
        <p:spPr>
          <a:noFill/>
          <a:ln>
            <a:miter lim="800000"/>
            <a:headEnd/>
            <a:tailEnd/>
          </a:ln>
        </p:spPr>
        <p:txBody>
          <a:bodyPr/>
          <a:lstStyle/>
          <a:p>
            <a:fld id="{565D0775-2736-439B-A110-0824F3925B3C}" type="slidenum">
              <a:rPr lang="ar-SA" smtClean="0">
                <a:latin typeface="Arial" pitchFamily="34" charset="0"/>
              </a:rPr>
              <a:pPr/>
              <a:t>18</a:t>
            </a:fld>
            <a:endParaRPr lang="en-US">
              <a:latin typeface="Arial" pitchFamily="34" charset="0"/>
            </a:endParaRPr>
          </a:p>
        </p:txBody>
      </p:sp>
      <p:sp>
        <p:nvSpPr>
          <p:cNvPr id="117765" name="Rectangle 2"/>
          <p:cNvSpPr>
            <a:spLocks noGrp="1" noRot="1" noChangeAspect="1" noChangeArrowheads="1" noTextEdit="1"/>
          </p:cNvSpPr>
          <p:nvPr>
            <p:ph type="sldImg"/>
          </p:nvPr>
        </p:nvSpPr>
        <p:spPr>
          <a:ln/>
        </p:spPr>
      </p:sp>
      <p:sp>
        <p:nvSpPr>
          <p:cNvPr id="117766"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18787"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18788" name="Rectangle 7"/>
          <p:cNvSpPr>
            <a:spLocks noGrp="1" noChangeArrowheads="1"/>
          </p:cNvSpPr>
          <p:nvPr>
            <p:ph type="sldNum" sz="quarter" idx="5"/>
          </p:nvPr>
        </p:nvSpPr>
        <p:spPr>
          <a:noFill/>
          <a:ln>
            <a:miter lim="800000"/>
            <a:headEnd/>
            <a:tailEnd/>
          </a:ln>
        </p:spPr>
        <p:txBody>
          <a:bodyPr/>
          <a:lstStyle/>
          <a:p>
            <a:fld id="{8EF2BCA5-FCD4-4F72-A1E9-EF118A9C20CC}" type="slidenum">
              <a:rPr lang="ar-SA" smtClean="0">
                <a:latin typeface="Arial" pitchFamily="34" charset="0"/>
              </a:rPr>
              <a:pPr/>
              <a:t>21</a:t>
            </a:fld>
            <a:endParaRPr lang="en-US">
              <a:latin typeface="Arial" pitchFamily="34" charset="0"/>
            </a:endParaRPr>
          </a:p>
        </p:txBody>
      </p:sp>
      <p:sp>
        <p:nvSpPr>
          <p:cNvPr id="118789" name="Rectangle 2"/>
          <p:cNvSpPr>
            <a:spLocks noGrp="1" noRot="1" noChangeAspect="1" noChangeArrowheads="1" noTextEdit="1"/>
          </p:cNvSpPr>
          <p:nvPr>
            <p:ph type="sldImg"/>
          </p:nvPr>
        </p:nvSpPr>
        <p:spPr>
          <a:ln/>
        </p:spPr>
      </p:sp>
      <p:sp>
        <p:nvSpPr>
          <p:cNvPr id="118790" name="Rectangle 3"/>
          <p:cNvSpPr>
            <a:spLocks noGrp="1" noChangeArrowheads="1"/>
          </p:cNvSpPr>
          <p:nvPr>
            <p:ph type="body" idx="1"/>
          </p:nvPr>
        </p:nvSpPr>
        <p:spPr>
          <a:xfrm>
            <a:off x="914400" y="4343400"/>
            <a:ext cx="5029200" cy="4114800"/>
          </a:xfrm>
          <a:noFill/>
        </p:spPr>
        <p:txBody>
          <a:bodyPr/>
          <a:lstStyle/>
          <a:p>
            <a:pPr eaLnBrk="1" hangingPunct="1"/>
            <a:endParaRPr lang="ar-JO">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19811"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19812" name="Rectangle 7"/>
          <p:cNvSpPr>
            <a:spLocks noGrp="1" noChangeArrowheads="1"/>
          </p:cNvSpPr>
          <p:nvPr>
            <p:ph type="sldNum" sz="quarter" idx="5"/>
          </p:nvPr>
        </p:nvSpPr>
        <p:spPr>
          <a:noFill/>
          <a:ln>
            <a:miter lim="800000"/>
            <a:headEnd/>
            <a:tailEnd/>
          </a:ln>
        </p:spPr>
        <p:txBody>
          <a:bodyPr/>
          <a:lstStyle/>
          <a:p>
            <a:fld id="{8D8F6CB1-D020-4FFD-84A8-3E8831CABB79}" type="slidenum">
              <a:rPr lang="ar-SA" smtClean="0">
                <a:latin typeface="Arial" pitchFamily="34" charset="0"/>
              </a:rPr>
              <a:pPr/>
              <a:t>24</a:t>
            </a:fld>
            <a:endParaRPr lang="en-US">
              <a:latin typeface="Arial" pitchFamily="34" charset="0"/>
            </a:endParaRPr>
          </a:p>
        </p:txBody>
      </p:sp>
      <p:sp>
        <p:nvSpPr>
          <p:cNvPr id="119813" name="Rectangle 2"/>
          <p:cNvSpPr>
            <a:spLocks noGrp="1" noRot="1" noChangeAspect="1" noChangeArrowheads="1" noTextEdit="1"/>
          </p:cNvSpPr>
          <p:nvPr>
            <p:ph type="sldImg"/>
          </p:nvPr>
        </p:nvSpPr>
        <p:spPr>
          <a:ln/>
        </p:spPr>
      </p:sp>
      <p:sp>
        <p:nvSpPr>
          <p:cNvPr id="119814" name="Rectangle 3"/>
          <p:cNvSpPr>
            <a:spLocks noGrp="1" noChangeArrowheads="1"/>
          </p:cNvSpPr>
          <p:nvPr>
            <p:ph type="body" idx="1"/>
          </p:nvPr>
        </p:nvSpPr>
        <p:spPr>
          <a:xfrm>
            <a:off x="914400" y="4343400"/>
            <a:ext cx="5029200" cy="4114800"/>
          </a:xfrm>
          <a:noFill/>
        </p:spPr>
        <p:txBody>
          <a:bodyPr/>
          <a:lstStyle/>
          <a:p>
            <a:pPr eaLnBrk="1" hangingPunct="1"/>
            <a:endParaRPr lang="ar-JO">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a:noFill/>
          <a:ln>
            <a:miter lim="800000"/>
            <a:headEnd/>
            <a:tailEnd/>
          </a:ln>
        </p:spPr>
        <p:txBody>
          <a:bodyPr/>
          <a:lstStyle/>
          <a:p>
            <a:r>
              <a:rPr lang="en-US">
                <a:latin typeface="Arial" pitchFamily="34" charset="0"/>
              </a:rPr>
              <a:t>Presentation Information</a:t>
            </a:r>
          </a:p>
        </p:txBody>
      </p:sp>
      <p:sp>
        <p:nvSpPr>
          <p:cNvPr id="120835" name="Rectangle 6"/>
          <p:cNvSpPr>
            <a:spLocks noGrp="1" noChangeArrowheads="1"/>
          </p:cNvSpPr>
          <p:nvPr>
            <p:ph type="ftr" sz="quarter" idx="4"/>
          </p:nvPr>
        </p:nvSpPr>
        <p:spPr>
          <a:noFill/>
          <a:ln>
            <a:miter lim="800000"/>
            <a:headEnd/>
            <a:tailEnd/>
          </a:ln>
        </p:spPr>
        <p:txBody>
          <a:bodyPr/>
          <a:lstStyle/>
          <a:p>
            <a:r>
              <a:rPr lang="en-US">
                <a:latin typeface="Arial" pitchFamily="34" charset="0"/>
              </a:rPr>
              <a:t>CONFIDENTIAL</a:t>
            </a:r>
          </a:p>
        </p:txBody>
      </p:sp>
      <p:sp>
        <p:nvSpPr>
          <p:cNvPr id="120836" name="Rectangle 7"/>
          <p:cNvSpPr>
            <a:spLocks noGrp="1" noChangeArrowheads="1"/>
          </p:cNvSpPr>
          <p:nvPr>
            <p:ph type="sldNum" sz="quarter" idx="5"/>
          </p:nvPr>
        </p:nvSpPr>
        <p:spPr>
          <a:noFill/>
          <a:ln>
            <a:miter lim="800000"/>
            <a:headEnd/>
            <a:tailEnd/>
          </a:ln>
        </p:spPr>
        <p:txBody>
          <a:bodyPr/>
          <a:lstStyle/>
          <a:p>
            <a:fld id="{978C6D67-38C6-45D9-A6EC-EB9156360C57}" type="slidenum">
              <a:rPr lang="ar-SA" smtClean="0">
                <a:latin typeface="Arial" pitchFamily="34" charset="0"/>
              </a:rPr>
              <a:pPr/>
              <a:t>25</a:t>
            </a:fld>
            <a:endParaRPr lang="en-US">
              <a:latin typeface="Arial" pitchFamily="34" charset="0"/>
            </a:endParaRPr>
          </a:p>
        </p:txBody>
      </p:sp>
      <p:sp>
        <p:nvSpPr>
          <p:cNvPr id="120837" name="Rectangle 2"/>
          <p:cNvSpPr>
            <a:spLocks noGrp="1" noRot="1" noChangeAspect="1" noChangeArrowheads="1" noTextEdit="1"/>
          </p:cNvSpPr>
          <p:nvPr>
            <p:ph type="sldImg"/>
          </p:nvPr>
        </p:nvSpPr>
        <p:spPr>
          <a:ln/>
        </p:spPr>
      </p:sp>
      <p:sp>
        <p:nvSpPr>
          <p:cNvPr id="120838" name="Rectangle 3"/>
          <p:cNvSpPr>
            <a:spLocks noGrp="1" noChangeArrowheads="1"/>
          </p:cNvSpPr>
          <p:nvPr>
            <p:ph type="body" idx="1"/>
          </p:nvPr>
        </p:nvSpPr>
        <p:spPr>
          <a:noFill/>
        </p:spPr>
        <p:txBody>
          <a:bodyPr/>
          <a:lstStyle/>
          <a:p>
            <a:pPr eaLnBrk="1" hangingPunct="1"/>
            <a:endParaRPr lang="ar-JO">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7564CC-E05D-414A-A9A5-B6C032FF9FC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F1129-B68A-4D5F-8401-2CE14A5EF3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AA83FF-0F24-4796-B373-62B7318A6A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70E54-A6DA-4B10-A876-5325552944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2A6D1-7B37-4574-A7DE-371326210F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F0DB4B-ACA8-4C4E-8666-EC19F798F0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07172-B0EB-4B82-97D9-50CED054E0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00892A-6078-4D8A-BFBC-AD48170D5D4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C159F6-12D7-4C15-86E5-3AB0F92AE4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F6D4F-0417-4DFA-8948-1BADBC1D33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97F0E-5A2B-4641-B03C-B7E55CA363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2FDAE5F-BEAF-42BB-8326-BCEE7276E89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GvGAgQOhQq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t8D9BZ4BcCQ&amp;list=PLgn7xySUm4KRdTaOncyl4J0dC3HjRT-w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1907704" y="2130425"/>
            <a:ext cx="6120679" cy="1470025"/>
          </a:xfrm>
        </p:spPr>
        <p:txBody>
          <a:bodyPr/>
          <a:lstStyle/>
          <a:p>
            <a:r>
              <a:rPr lang="en-US" sz="4400" dirty="0"/>
              <a:t>PCI &amp; Cardiac Surgery </a:t>
            </a:r>
          </a:p>
        </p:txBody>
      </p:sp>
      <p:sp>
        <p:nvSpPr>
          <p:cNvPr id="120835" name="Rectangle 3"/>
          <p:cNvSpPr>
            <a:spLocks noGrp="1" noChangeArrowheads="1"/>
          </p:cNvSpPr>
          <p:nvPr>
            <p:ph type="subTitle" idx="1"/>
          </p:nvPr>
        </p:nvSpPr>
        <p:spPr>
          <a:xfrm>
            <a:off x="2701924" y="3886200"/>
            <a:ext cx="4462363" cy="1752600"/>
          </a:xfrm>
        </p:spPr>
        <p:txBody>
          <a:bodyPr/>
          <a:lstStyle/>
          <a:p>
            <a:r>
              <a:rPr lang="en-US" dirty="0" err="1"/>
              <a:t>Nur</a:t>
            </a:r>
            <a:r>
              <a:rPr lang="en-US" dirty="0"/>
              <a:t> 409</a:t>
            </a:r>
          </a:p>
          <a:p>
            <a:r>
              <a:rPr lang="en-US" dirty="0"/>
              <a:t>Fall 2016-2017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23825" y="0"/>
            <a:ext cx="9020175" cy="1143000"/>
          </a:xfrm>
          <a:noFill/>
        </p:spPr>
        <p:txBody>
          <a:bodyPr>
            <a:normAutofit fontScale="90000"/>
          </a:bodyPr>
          <a:lstStyle/>
          <a:p>
            <a:r>
              <a:rPr lang="en-US" dirty="0">
                <a:latin typeface="Verdana" pitchFamily="34" charset="0"/>
              </a:rPr>
              <a:t>Stent Placement Following Angioplasty.</a:t>
            </a:r>
          </a:p>
        </p:txBody>
      </p:sp>
      <p:pic>
        <p:nvPicPr>
          <p:cNvPr id="69635" name="Picture 5" descr="AAIJWBW0.jpg"/>
          <p:cNvPicPr>
            <a:picLocks noChangeAspect="1"/>
          </p:cNvPicPr>
          <p:nvPr/>
        </p:nvPicPr>
        <p:blipFill>
          <a:blip r:embed="rId2" cstate="print"/>
          <a:srcRect/>
          <a:stretch>
            <a:fillRect/>
          </a:stretch>
        </p:blipFill>
        <p:spPr bwMode="auto">
          <a:xfrm>
            <a:off x="2987824" y="1268760"/>
            <a:ext cx="5184576" cy="528492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259632" y="274638"/>
            <a:ext cx="7760543" cy="994122"/>
          </a:xfrm>
        </p:spPr>
        <p:txBody>
          <a:bodyPr/>
          <a:lstStyle/>
          <a:p>
            <a:pPr eaLnBrk="1" hangingPunct="1">
              <a:defRPr/>
            </a:pPr>
            <a:r>
              <a:rPr lang="en-US" sz="3600" b="1" i="1" dirty="0">
                <a:effectLst>
                  <a:outerShdw blurRad="38100" dist="38100" dir="2700000" algn="tl">
                    <a:srgbClr val="000000">
                      <a:alpha val="43137"/>
                    </a:srgbClr>
                  </a:outerShdw>
                </a:effectLst>
              </a:rPr>
              <a:t>PTCA – Pre-procedure Care</a:t>
            </a:r>
            <a:r>
              <a:rPr lang="en-US" dirty="0"/>
              <a:t>  </a:t>
            </a:r>
          </a:p>
        </p:txBody>
      </p:sp>
      <p:sp>
        <p:nvSpPr>
          <p:cNvPr id="27652" name="Rectangle 3"/>
          <p:cNvSpPr>
            <a:spLocks noGrp="1" noChangeArrowheads="1"/>
          </p:cNvSpPr>
          <p:nvPr>
            <p:ph idx="1"/>
          </p:nvPr>
        </p:nvSpPr>
        <p:spPr>
          <a:xfrm>
            <a:off x="1371600" y="1600200"/>
            <a:ext cx="7583488" cy="5029200"/>
          </a:xfrm>
        </p:spPr>
        <p:txBody>
          <a:bodyPr/>
          <a:lstStyle/>
          <a:p>
            <a:pPr algn="l" rtl="0" eaLnBrk="1" hangingPunct="1">
              <a:defRPr/>
            </a:pPr>
            <a:r>
              <a:rPr lang="en-US" sz="3200" dirty="0"/>
              <a:t>Lab tests</a:t>
            </a:r>
          </a:p>
          <a:p>
            <a:pPr lvl="1" algn="l" rtl="0" eaLnBrk="1" hangingPunct="1">
              <a:defRPr/>
            </a:pPr>
            <a:r>
              <a:rPr lang="en-US" sz="2800" dirty="0"/>
              <a:t>Cardiac enzymes.</a:t>
            </a:r>
          </a:p>
          <a:p>
            <a:pPr lvl="1" algn="l" rtl="0" eaLnBrk="1" hangingPunct="1">
              <a:defRPr/>
            </a:pPr>
            <a:r>
              <a:rPr lang="en-US" sz="2800" dirty="0"/>
              <a:t>PT, PTT.</a:t>
            </a:r>
          </a:p>
          <a:p>
            <a:pPr lvl="1" algn="l" rtl="0" eaLnBrk="1" hangingPunct="1">
              <a:defRPr/>
            </a:pPr>
            <a:r>
              <a:rPr lang="en-US" sz="2800" dirty="0"/>
              <a:t>Electrolytes (K+)</a:t>
            </a:r>
          </a:p>
          <a:p>
            <a:pPr marL="457200" lvl="1" indent="0" algn="l" rtl="0" eaLnBrk="1" hangingPunct="1">
              <a:buFontTx/>
              <a:buNone/>
              <a:defRPr/>
            </a:pPr>
            <a:r>
              <a:rPr lang="en-US" sz="2800" dirty="0"/>
              <a:t>K+ level must be within normal because low levels increase sensitivity and excitability of myocardium; risk for ventricular dysrhythmia increase.</a:t>
            </a:r>
          </a:p>
          <a:p>
            <a:pPr lvl="1" algn="l" rtl="0" eaLnBrk="1" hangingPunct="1">
              <a:defRPr/>
            </a:pPr>
            <a:endParaRPr lang="en-US" sz="2800" dirty="0"/>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0DC9AE3E-1C9D-46D7-84A8-D5D2093F5BC6}" type="slidenum">
              <a:rPr lang="ar-SA"/>
              <a:pPr>
                <a:defRPr/>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980728"/>
            <a:ext cx="7315200" cy="5135563"/>
          </a:xfrm>
        </p:spPr>
        <p:txBody>
          <a:bodyPr/>
          <a:lstStyle/>
          <a:p>
            <a:pPr marL="457200" lvl="1" indent="0" algn="l" rtl="0" eaLnBrk="1" hangingPunct="1">
              <a:buFontTx/>
              <a:buNone/>
              <a:defRPr/>
            </a:pPr>
            <a:r>
              <a:rPr lang="en-US" sz="2800" dirty="0"/>
              <a:t>-Creatinine &amp; BUN</a:t>
            </a:r>
          </a:p>
          <a:p>
            <a:pPr marL="457200" lvl="1" indent="0" algn="l" rtl="0" eaLnBrk="1" hangingPunct="1">
              <a:buFontTx/>
              <a:buNone/>
              <a:defRPr/>
            </a:pPr>
            <a:endParaRPr lang="en-US" dirty="0"/>
          </a:p>
          <a:p>
            <a:pPr lvl="1" algn="l" rtl="0" eaLnBrk="1" hangingPunct="1">
              <a:buFont typeface="Wingdings" pitchFamily="2" charset="2"/>
              <a:buChar char="ü"/>
              <a:defRPr/>
            </a:pPr>
            <a:r>
              <a:rPr lang="en-US" dirty="0"/>
              <a:t>Increased </a:t>
            </a:r>
            <a:r>
              <a:rPr lang="en-US" dirty="0" err="1"/>
              <a:t>creatinine</a:t>
            </a:r>
            <a:r>
              <a:rPr lang="en-US" dirty="0"/>
              <a:t> and/or BUN indicate problems in kidneys. Good kidneys is important during angioplasty in which the contrast media is introduced and needed to be filtered and </a:t>
            </a:r>
            <a:r>
              <a:rPr lang="en-US" dirty="0" err="1"/>
              <a:t>execreted</a:t>
            </a:r>
            <a:r>
              <a:rPr lang="en-US" dirty="0"/>
              <a:t>. </a:t>
            </a:r>
          </a:p>
          <a:p>
            <a:pPr algn="l" rtl="0">
              <a:defRPr/>
            </a:pPr>
            <a:endParaRPr lang="en-US" dirty="0"/>
          </a:p>
          <a:p>
            <a:pPr algn="l" rtl="0">
              <a:defRPr/>
            </a:pPr>
            <a:r>
              <a:rPr lang="en-US" dirty="0"/>
              <a:t>Well hydrated patient before procedure</a:t>
            </a:r>
          </a:p>
          <a:p>
            <a:pPr>
              <a:defRPr/>
            </a:pPr>
            <a:endParaRPr lang="en-US" dirty="0"/>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BD1577D-775F-4D89-B649-66E032AB6893}" type="slidenum">
              <a:rPr lang="ar-SA" smtClean="0"/>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619672" y="0"/>
            <a:ext cx="6316662" cy="792088"/>
          </a:xfrm>
        </p:spPr>
        <p:txBody>
          <a:bodyPr/>
          <a:lstStyle/>
          <a:p>
            <a:pPr eaLnBrk="1" hangingPunct="1">
              <a:defRPr/>
            </a:pPr>
            <a:r>
              <a:rPr lang="en-US" b="1" i="1" dirty="0">
                <a:effectLst>
                  <a:outerShdw blurRad="38100" dist="38100" dir="2700000" algn="tl">
                    <a:srgbClr val="000000">
                      <a:alpha val="43137"/>
                    </a:srgbClr>
                  </a:outerShdw>
                </a:effectLst>
              </a:rPr>
              <a:t>PTCA - Preparations</a:t>
            </a:r>
          </a:p>
        </p:txBody>
      </p:sp>
      <p:sp>
        <p:nvSpPr>
          <p:cNvPr id="28676" name="Rectangle 3"/>
          <p:cNvSpPr>
            <a:spLocks noGrp="1" noChangeArrowheads="1"/>
          </p:cNvSpPr>
          <p:nvPr>
            <p:ph idx="1"/>
          </p:nvPr>
        </p:nvSpPr>
        <p:spPr>
          <a:xfrm>
            <a:off x="611560" y="1052736"/>
            <a:ext cx="7668344" cy="5500464"/>
          </a:xfrm>
        </p:spPr>
        <p:txBody>
          <a:bodyPr/>
          <a:lstStyle/>
          <a:p>
            <a:pPr algn="l" rtl="0" eaLnBrk="1" hangingPunct="1">
              <a:defRPr/>
            </a:pPr>
            <a:r>
              <a:rPr lang="en-US" b="1" dirty="0"/>
              <a:t>24 hours before the Stent procedure:</a:t>
            </a:r>
          </a:p>
          <a:p>
            <a:pPr lvl="1" algn="l" rtl="0" eaLnBrk="1" hangingPunct="1">
              <a:defRPr/>
            </a:pPr>
            <a:r>
              <a:rPr lang="en-US" sz="1800" b="1" dirty="0"/>
              <a:t>patient is placed on Aspirin 325 mg x 1/day</a:t>
            </a:r>
          </a:p>
          <a:p>
            <a:pPr lvl="1" algn="l" rtl="0" eaLnBrk="1" hangingPunct="1">
              <a:defRPr/>
            </a:pPr>
            <a:r>
              <a:rPr lang="en-US" sz="1800" b="1" dirty="0"/>
              <a:t>Nitroglycerine and Ca++ blockers x 3/day is prescribed to prevent vasospasm</a:t>
            </a:r>
          </a:p>
          <a:p>
            <a:pPr lvl="1" algn="l" rtl="0" eaLnBrk="1" hangingPunct="1">
              <a:defRPr/>
            </a:pPr>
            <a:r>
              <a:rPr lang="en-US" sz="1800" b="1" dirty="0"/>
              <a:t>Discontinue Metformin drug for DM patients (interfere with contrast media)</a:t>
            </a:r>
          </a:p>
          <a:p>
            <a:pPr lvl="1" algn="l" rtl="0" eaLnBrk="1" hangingPunct="1">
              <a:defRPr/>
            </a:pPr>
            <a:r>
              <a:rPr lang="en-US" sz="1800" b="1" dirty="0"/>
              <a:t>Hold anticoagulant drugs if taken (like warfarin).</a:t>
            </a:r>
          </a:p>
          <a:p>
            <a:pPr marL="457200" lvl="1" indent="0" algn="l" rtl="0" eaLnBrk="1" hangingPunct="1">
              <a:buFontTx/>
              <a:buNone/>
              <a:defRPr/>
            </a:pPr>
            <a:endParaRPr lang="en-US" sz="1600" b="1" dirty="0"/>
          </a:p>
          <a:p>
            <a:pPr algn="l" rtl="0" eaLnBrk="1" hangingPunct="1">
              <a:defRPr/>
            </a:pPr>
            <a:r>
              <a:rPr lang="en-US" sz="1800" b="1" dirty="0"/>
              <a:t>Food and fluid are restricted 6 to 8 hours before the test.</a:t>
            </a:r>
          </a:p>
          <a:p>
            <a:pPr marL="0" indent="0" algn="l" rtl="0" eaLnBrk="1" hangingPunct="1">
              <a:buFontTx/>
              <a:buNone/>
              <a:defRPr/>
            </a:pPr>
            <a:endParaRPr lang="en-US" sz="1800" b="1" dirty="0"/>
          </a:p>
          <a:p>
            <a:pPr algn="l" rtl="0" eaLnBrk="1" hangingPunct="1">
              <a:defRPr/>
            </a:pPr>
            <a:r>
              <a:rPr lang="en-US" sz="1800" b="1" dirty="0"/>
              <a:t> health care provider should explain the procedure and its risks. </a:t>
            </a:r>
          </a:p>
          <a:p>
            <a:pPr marL="0" indent="0" algn="l" rtl="0" eaLnBrk="1" hangingPunct="1">
              <a:buFontTx/>
              <a:buNone/>
              <a:defRPr/>
            </a:pPr>
            <a:endParaRPr lang="en-US" sz="1800" b="1" dirty="0"/>
          </a:p>
          <a:p>
            <a:pPr algn="l" rtl="0" eaLnBrk="1" hangingPunct="1">
              <a:defRPr/>
            </a:pPr>
            <a:r>
              <a:rPr lang="en-US" sz="1800" b="1" dirty="0"/>
              <a:t>A witnessed, signed consent for the procedure is required.</a:t>
            </a:r>
          </a:p>
          <a:p>
            <a:pPr marL="0" indent="0" algn="l" rtl="0" eaLnBrk="1" hangingPunct="1">
              <a:buFontTx/>
              <a:buNone/>
              <a:defRPr/>
            </a:pPr>
            <a:endParaRPr lang="en-US" sz="1800" b="1" dirty="0"/>
          </a:p>
          <a:p>
            <a:pPr algn="l" rtl="0" eaLnBrk="1" hangingPunct="1">
              <a:defRPr/>
            </a:pPr>
            <a:r>
              <a:rPr lang="en-US" sz="1800" b="1" dirty="0"/>
              <a:t>Allergies history: to seafood, if the pt had a bad reaction to contrast material in the past</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99662D35-2754-4460-9F82-FDAAA0D18D35}" type="slidenum">
              <a:rPr lang="ar-SA"/>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1403648" y="260648"/>
            <a:ext cx="6316662" cy="1143000"/>
          </a:xfrm>
        </p:spPr>
        <p:txBody>
          <a:bodyPr/>
          <a:lstStyle/>
          <a:p>
            <a:pPr eaLnBrk="1" hangingPunct="1">
              <a:defRPr/>
            </a:pPr>
            <a:r>
              <a:rPr lang="en-US" sz="3600" b="1" i="1" dirty="0">
                <a:effectLst>
                  <a:outerShdw blurRad="38100" dist="38100" dir="2700000" algn="tl">
                    <a:srgbClr val="000000">
                      <a:alpha val="43137"/>
                    </a:srgbClr>
                  </a:outerShdw>
                </a:effectLst>
              </a:rPr>
              <a:t>PTCA – During Procedure</a:t>
            </a:r>
          </a:p>
        </p:txBody>
      </p:sp>
      <p:sp>
        <p:nvSpPr>
          <p:cNvPr id="29700" name="Rectangle 3"/>
          <p:cNvSpPr>
            <a:spLocks noGrp="1" noChangeArrowheads="1"/>
          </p:cNvSpPr>
          <p:nvPr>
            <p:ph idx="1"/>
          </p:nvPr>
        </p:nvSpPr>
        <p:spPr>
          <a:xfrm>
            <a:off x="1115616" y="1628800"/>
            <a:ext cx="7315200" cy="3845024"/>
          </a:xfrm>
        </p:spPr>
        <p:txBody>
          <a:bodyPr>
            <a:normAutofit fontScale="92500"/>
          </a:bodyPr>
          <a:lstStyle/>
          <a:p>
            <a:pPr algn="l" rtl="0" eaLnBrk="1" hangingPunct="1">
              <a:defRPr/>
            </a:pPr>
            <a:r>
              <a:rPr lang="en-US" sz="2400" dirty="0"/>
              <a:t>The patient is anticoagulated with 5000-10000 U of heparin bolus to prevent clot formation on the catheter system.</a:t>
            </a:r>
          </a:p>
          <a:p>
            <a:pPr marL="0" indent="0" algn="l" rtl="0" eaLnBrk="1" hangingPunct="1">
              <a:buFontTx/>
              <a:buNone/>
              <a:defRPr/>
            </a:pPr>
            <a:endParaRPr lang="en-US" sz="2400" dirty="0"/>
          </a:p>
          <a:p>
            <a:pPr lvl="1" algn="l" rtl="0" eaLnBrk="1" hangingPunct="1">
              <a:defRPr/>
            </a:pPr>
            <a:r>
              <a:rPr lang="en-US" sz="2000" dirty="0"/>
              <a:t>Bolus dose of heparin (2000-5000 U) may be needed to maintain ACT (Activated Clotting Time) level of 250-300 seconds.</a:t>
            </a:r>
          </a:p>
          <a:p>
            <a:pPr marL="457200" lvl="1" indent="0" algn="l" rtl="0" eaLnBrk="1" hangingPunct="1">
              <a:buFontTx/>
              <a:buNone/>
              <a:defRPr/>
            </a:pPr>
            <a:endParaRPr lang="en-US" sz="2000" dirty="0"/>
          </a:p>
          <a:p>
            <a:pPr marL="457200" lvl="1" indent="0" algn="l" rtl="0" eaLnBrk="1" hangingPunct="1">
              <a:buFontTx/>
              <a:buNone/>
              <a:defRPr/>
            </a:pPr>
            <a:endParaRPr lang="en-US" sz="2000" dirty="0"/>
          </a:p>
          <a:p>
            <a:pPr algn="l" rtl="0" eaLnBrk="1" hangingPunct="1">
              <a:defRPr/>
            </a:pPr>
            <a:r>
              <a:rPr lang="en-US" sz="2400" dirty="0"/>
              <a:t>Monitor patient anticoagulant status</a:t>
            </a:r>
          </a:p>
          <a:p>
            <a:pPr lvl="1" algn="l" rtl="0" eaLnBrk="1" hangingPunct="1">
              <a:defRPr/>
            </a:pPr>
            <a:r>
              <a:rPr lang="en-US" sz="2000" dirty="0"/>
              <a:t>ACT is monitored at baseline, 5 minutes after heparin bolus, and every 30 minutes after for the duration of the procedure.</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1C3FE92D-1032-409D-94D8-FDDF8ACD9C9A}" type="slidenum">
              <a:rPr lang="ar-SA"/>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1547664" y="0"/>
            <a:ext cx="6316662" cy="1143000"/>
          </a:xfrm>
        </p:spPr>
        <p:txBody>
          <a:bodyPr/>
          <a:lstStyle/>
          <a:p>
            <a:pPr eaLnBrk="1" hangingPunct="1">
              <a:defRPr/>
            </a:pPr>
            <a:r>
              <a:rPr lang="en-US" b="1" i="1" dirty="0">
                <a:effectLst>
                  <a:outerShdw blurRad="38100" dist="38100" dir="2700000" algn="tl">
                    <a:srgbClr val="000000">
                      <a:alpha val="43137"/>
                    </a:srgbClr>
                  </a:outerShdw>
                </a:effectLst>
              </a:rPr>
              <a:t>PTCA – Post Procedure</a:t>
            </a:r>
          </a:p>
        </p:txBody>
      </p:sp>
      <p:sp>
        <p:nvSpPr>
          <p:cNvPr id="40964" name="Rectangle 3"/>
          <p:cNvSpPr>
            <a:spLocks noGrp="1" noChangeArrowheads="1"/>
          </p:cNvSpPr>
          <p:nvPr>
            <p:ph idx="1"/>
          </p:nvPr>
        </p:nvSpPr>
        <p:spPr>
          <a:xfrm>
            <a:off x="1187624" y="1484784"/>
            <a:ext cx="7620000" cy="4876800"/>
          </a:xfrm>
        </p:spPr>
        <p:txBody>
          <a:bodyPr/>
          <a:lstStyle/>
          <a:p>
            <a:pPr algn="l" rtl="0" eaLnBrk="1" hangingPunct="1"/>
            <a:r>
              <a:rPr lang="en-US" sz="2800" dirty="0"/>
              <a:t>Bed rest 4-6 hours after sheaths removed (sheaths removed 3-4 hours after procedure).</a:t>
            </a:r>
          </a:p>
          <a:p>
            <a:pPr algn="l" rtl="0" eaLnBrk="1" hangingPunct="1"/>
            <a:r>
              <a:rPr lang="en-US" sz="2800" dirty="0"/>
              <a:t>Maintain leg in strait position</a:t>
            </a:r>
          </a:p>
          <a:p>
            <a:pPr algn="l" rtl="0" eaLnBrk="1" hangingPunct="1"/>
            <a:r>
              <a:rPr lang="en-US" sz="2800" dirty="0"/>
              <a:t>Avoid flexing or bending leg at hip level</a:t>
            </a:r>
          </a:p>
          <a:p>
            <a:pPr algn="l" rtl="0" eaLnBrk="1" hangingPunct="1"/>
            <a:r>
              <a:rPr lang="en-US" sz="2800" dirty="0"/>
              <a:t>Avoid vigorous use of abdominal muscles (coughing, sneezing).</a:t>
            </a:r>
          </a:p>
          <a:p>
            <a:pPr algn="l" rtl="0" eaLnBrk="1" hangingPunct="1"/>
            <a:r>
              <a:rPr lang="en-US" sz="2800" dirty="0"/>
              <a:t>Monitor ECG, VS, LOC</a:t>
            </a:r>
          </a:p>
          <a:p>
            <a:pPr algn="l" rtl="0" eaLnBrk="1" hangingPunct="1"/>
            <a:r>
              <a:rPr lang="en-US" sz="2800" dirty="0"/>
              <a:t>Neurovascular check below catheter insertion site (color, sensation, pulses).</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62228FC-F5AC-4D4A-AFA7-8E7A042B9D81}" type="slidenum">
              <a:rPr lang="ar-SA"/>
              <a:pPr>
                <a:defRPr/>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defRPr/>
            </a:pPr>
            <a:r>
              <a:rPr lang="en-US" b="1" i="1" dirty="0">
                <a:effectLst>
                  <a:outerShdw blurRad="38100" dist="38100" dir="2700000" algn="tl">
                    <a:srgbClr val="000000">
                      <a:alpha val="43137"/>
                    </a:srgbClr>
                  </a:outerShdw>
                </a:effectLst>
              </a:rPr>
              <a:t>PTCA – Post Procedure</a:t>
            </a:r>
          </a:p>
        </p:txBody>
      </p:sp>
      <p:sp>
        <p:nvSpPr>
          <p:cNvPr id="41988" name="Rectangle 3"/>
          <p:cNvSpPr>
            <a:spLocks noGrp="1" noChangeArrowheads="1"/>
          </p:cNvSpPr>
          <p:nvPr>
            <p:ph idx="1"/>
          </p:nvPr>
        </p:nvSpPr>
        <p:spPr>
          <a:xfrm>
            <a:off x="1219200" y="1752600"/>
            <a:ext cx="7162800" cy="4876800"/>
          </a:xfrm>
        </p:spPr>
        <p:txBody>
          <a:bodyPr/>
          <a:lstStyle/>
          <a:p>
            <a:pPr algn="l" rtl="0" eaLnBrk="1" hangingPunct="1"/>
            <a:r>
              <a:rPr lang="en-US" sz="2400" dirty="0"/>
              <a:t>Monitor sheath insertion site for bleeding (apply 5 lb sand bag, suture, collagen plugs).</a:t>
            </a:r>
          </a:p>
          <a:p>
            <a:pPr algn="l" rtl="0" eaLnBrk="1" hangingPunct="1"/>
            <a:r>
              <a:rPr lang="en-US" sz="2400" dirty="0"/>
              <a:t>Monitor for signs of angina (chest pain) recurs.</a:t>
            </a:r>
          </a:p>
          <a:p>
            <a:pPr algn="l" rtl="0" eaLnBrk="1" hangingPunct="1"/>
            <a:r>
              <a:rPr lang="en-US" sz="2400" dirty="0"/>
              <a:t>If vasospasm occur, administer vasodilators (nitro., </a:t>
            </a:r>
            <a:r>
              <a:rPr lang="en-US" sz="2400" dirty="0" err="1"/>
              <a:t>isosorbide</a:t>
            </a:r>
            <a:r>
              <a:rPr lang="en-US" sz="2400" dirty="0"/>
              <a:t>, </a:t>
            </a:r>
            <a:r>
              <a:rPr lang="en-US" sz="2400" dirty="0" err="1"/>
              <a:t>nifidipine</a:t>
            </a:r>
            <a:r>
              <a:rPr lang="en-US" sz="2400" dirty="0"/>
              <a:t> sublingual)</a:t>
            </a:r>
          </a:p>
          <a:p>
            <a:pPr algn="l" rtl="0" eaLnBrk="1" hangingPunct="1"/>
            <a:r>
              <a:rPr lang="en-US" sz="2400" dirty="0"/>
              <a:t>Patient sent home with Aspirin, Ca++ blockers, &amp; </a:t>
            </a:r>
            <a:r>
              <a:rPr lang="en-US" sz="2400" dirty="0" err="1"/>
              <a:t>lipolytic</a:t>
            </a:r>
            <a:r>
              <a:rPr lang="en-US" sz="2400" dirty="0"/>
              <a:t> drugs</a:t>
            </a:r>
          </a:p>
          <a:p>
            <a:pPr algn="l" rtl="0" eaLnBrk="1" hangingPunct="1"/>
            <a:r>
              <a:rPr lang="en-US" sz="2400" dirty="0"/>
              <a:t>Perform treadmill stress test 6 weeks after procedure and compare to the one before the PTCA. Repeat the test at 6 months and 1 year.</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B67061EC-C64D-4063-B832-15B85CDBDED8}" type="slidenum">
              <a:rPr lang="ar-SA"/>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noFill/>
        </p:spPr>
        <p:txBody>
          <a:bodyPr/>
          <a:lstStyle/>
          <a:p>
            <a:r>
              <a:rPr lang="en-US" dirty="0" err="1">
                <a:latin typeface="Verdana" pitchFamily="34" charset="0"/>
              </a:rPr>
              <a:t>ursing</a:t>
            </a:r>
            <a:r>
              <a:rPr lang="en-US" dirty="0">
                <a:latin typeface="Verdana" pitchFamily="34" charset="0"/>
              </a:rPr>
              <a:t> Care</a:t>
            </a:r>
          </a:p>
        </p:txBody>
      </p:sp>
      <p:pic>
        <p:nvPicPr>
          <p:cNvPr id="73731" name="Picture 5" descr="Box06_06.jpg"/>
          <p:cNvPicPr>
            <a:picLocks noChangeAspect="1"/>
          </p:cNvPicPr>
          <p:nvPr/>
        </p:nvPicPr>
        <p:blipFill>
          <a:blip r:embed="rId2" cstate="print"/>
          <a:srcRect/>
          <a:stretch>
            <a:fillRect/>
          </a:stretch>
        </p:blipFill>
        <p:spPr bwMode="auto">
          <a:xfrm>
            <a:off x="1043608" y="620688"/>
            <a:ext cx="7131050" cy="594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1619672" y="404664"/>
            <a:ext cx="6316662" cy="1143000"/>
          </a:xfrm>
        </p:spPr>
        <p:txBody>
          <a:bodyPr/>
          <a:lstStyle/>
          <a:p>
            <a:pPr eaLnBrk="1" hangingPunct="1">
              <a:defRPr/>
            </a:pPr>
            <a:r>
              <a:rPr lang="en-US" sz="4400" b="1" i="1" dirty="0">
                <a:effectLst>
                  <a:outerShdw blurRad="38100" dist="38100" dir="2700000" algn="tl">
                    <a:srgbClr val="000000">
                      <a:alpha val="43137"/>
                    </a:srgbClr>
                  </a:outerShdw>
                </a:effectLst>
              </a:rPr>
              <a:t>PTCA – Complications</a:t>
            </a:r>
          </a:p>
        </p:txBody>
      </p:sp>
      <p:sp>
        <p:nvSpPr>
          <p:cNvPr id="43012" name="Rectangle 3"/>
          <p:cNvSpPr>
            <a:spLocks noGrp="1" noChangeArrowheads="1"/>
          </p:cNvSpPr>
          <p:nvPr>
            <p:ph idx="1"/>
          </p:nvPr>
        </p:nvSpPr>
        <p:spPr>
          <a:xfrm>
            <a:off x="1524000" y="1752600"/>
            <a:ext cx="6858000" cy="4876800"/>
          </a:xfrm>
        </p:spPr>
        <p:txBody>
          <a:bodyPr/>
          <a:lstStyle/>
          <a:p>
            <a:pPr algn="l" rtl="0" eaLnBrk="1" hangingPunct="1"/>
            <a:r>
              <a:rPr lang="en-US" sz="3200" dirty="0"/>
              <a:t>Angina, MI, and Vasospasm</a:t>
            </a:r>
          </a:p>
          <a:p>
            <a:pPr algn="l" rtl="0" eaLnBrk="1" hangingPunct="1"/>
            <a:r>
              <a:rPr lang="en-US" sz="3200" dirty="0"/>
              <a:t>Abrupt closure of dilated segment.</a:t>
            </a:r>
          </a:p>
          <a:p>
            <a:pPr algn="l" rtl="0" eaLnBrk="1" hangingPunct="1"/>
            <a:r>
              <a:rPr lang="en-US" sz="3200" dirty="0"/>
              <a:t>Coronary artery dissection</a:t>
            </a:r>
          </a:p>
          <a:p>
            <a:pPr algn="l" rtl="0" eaLnBrk="1" hangingPunct="1"/>
            <a:r>
              <a:rPr lang="en-US" sz="3200" dirty="0" err="1"/>
              <a:t>Restenosis</a:t>
            </a:r>
            <a:endParaRPr lang="en-US" sz="3200" dirty="0"/>
          </a:p>
          <a:p>
            <a:pPr algn="l" rtl="0" eaLnBrk="1" hangingPunct="1"/>
            <a:r>
              <a:rPr lang="en-US" sz="3200" dirty="0" err="1"/>
              <a:t>Dysrhythmias</a:t>
            </a:r>
            <a:endParaRPr lang="en-US" sz="3200" dirty="0"/>
          </a:p>
          <a:p>
            <a:pPr algn="l" rtl="0" eaLnBrk="1" hangingPunct="1"/>
            <a:r>
              <a:rPr lang="en-US" sz="3200" dirty="0"/>
              <a:t>Hemorrhage</a:t>
            </a:r>
          </a:p>
          <a:p>
            <a:pPr algn="l" rtl="0" eaLnBrk="1" hangingPunct="1"/>
            <a:r>
              <a:rPr lang="en-US" sz="3200" dirty="0"/>
              <a:t>Allergy</a:t>
            </a:r>
          </a:p>
          <a:p>
            <a:pPr algn="l" rtl="0" eaLnBrk="1" hangingPunct="1"/>
            <a:r>
              <a:rPr lang="en-US" sz="3200" dirty="0"/>
              <a:t>Travel of stent.</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D0C57A2-3FCF-4ABD-ABAB-2CBCAA9D39DD}" type="slidenum">
              <a:rPr lang="ar-SA"/>
              <a:pPr>
                <a:defRPr/>
              </a:pPr>
              <a:t>18</a:t>
            </a:fld>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1619672" y="0"/>
            <a:ext cx="6316662" cy="1143000"/>
          </a:xfrm>
        </p:spPr>
        <p:txBody>
          <a:bodyPr/>
          <a:lstStyle/>
          <a:p>
            <a:r>
              <a:rPr lang="en-US" dirty="0">
                <a:effectLst>
                  <a:outerShdw blurRad="38100" dist="38100" dir="2700000" algn="tl">
                    <a:srgbClr val="000000"/>
                  </a:outerShdw>
                </a:effectLst>
                <a:latin typeface="Verdana" pitchFamily="34" charset="0"/>
              </a:rPr>
              <a:t>Preventing Bleeding</a:t>
            </a:r>
          </a:p>
        </p:txBody>
      </p:sp>
      <p:sp>
        <p:nvSpPr>
          <p:cNvPr id="74755" name="Content Placeholder 2"/>
          <p:cNvSpPr>
            <a:spLocks noGrp="1"/>
          </p:cNvSpPr>
          <p:nvPr>
            <p:ph idx="1"/>
          </p:nvPr>
        </p:nvSpPr>
        <p:spPr>
          <a:xfrm>
            <a:off x="1039887" y="1628800"/>
            <a:ext cx="6896447" cy="4497363"/>
          </a:xfrm>
        </p:spPr>
        <p:txBody>
          <a:bodyPr>
            <a:normAutofit fontScale="92500" lnSpcReduction="10000"/>
          </a:bodyPr>
          <a:lstStyle/>
          <a:p>
            <a:pPr algn="l" rtl="0"/>
            <a:r>
              <a:rPr lang="en-US" dirty="0">
                <a:latin typeface="Verdana" pitchFamily="34" charset="0"/>
              </a:rPr>
              <a:t>Hematoma at insertion site = sign of bleeding</a:t>
            </a:r>
          </a:p>
          <a:p>
            <a:pPr algn="l" rtl="0"/>
            <a:r>
              <a:rPr lang="en-US" dirty="0">
                <a:latin typeface="Verdana" pitchFamily="34" charset="0"/>
              </a:rPr>
              <a:t>Retroperitoneal bleed most common</a:t>
            </a:r>
          </a:p>
          <a:p>
            <a:pPr algn="l" rtl="0"/>
            <a:r>
              <a:rPr lang="en-US" dirty="0">
                <a:latin typeface="Verdana" pitchFamily="34" charset="0"/>
              </a:rPr>
              <a:t>Device placed at insertion site to prevent bleeding</a:t>
            </a:r>
          </a:p>
          <a:p>
            <a:pPr algn="l" rtl="0"/>
            <a:r>
              <a:rPr lang="en-US" dirty="0">
                <a:latin typeface="Verdana" pitchFamily="34" charset="0"/>
              </a:rPr>
              <a:t>S/S of bleeding may include:</a:t>
            </a:r>
          </a:p>
          <a:p>
            <a:pPr lvl="1" algn="l" rtl="0"/>
            <a:r>
              <a:rPr lang="en-US" dirty="0">
                <a:latin typeface="Verdana" pitchFamily="34" charset="0"/>
              </a:rPr>
              <a:t>Fever, swelling, oozing, or extension of bruising at catheter site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52400"/>
            <a:ext cx="7772400" cy="1143000"/>
          </a:xfrm>
        </p:spPr>
        <p:txBody>
          <a:bodyPr/>
          <a:lstStyle/>
          <a:p>
            <a:r>
              <a:rPr lang="en-US" dirty="0"/>
              <a:t> </a:t>
            </a:r>
            <a:r>
              <a:rPr lang="en-US" sz="4400" dirty="0"/>
              <a:t>Cardiac Management</a:t>
            </a:r>
          </a:p>
        </p:txBody>
      </p:sp>
      <p:sp>
        <p:nvSpPr>
          <p:cNvPr id="5123" name="Rectangle 3"/>
          <p:cNvSpPr>
            <a:spLocks noGrp="1" noChangeArrowheads="1"/>
          </p:cNvSpPr>
          <p:nvPr>
            <p:ph idx="1"/>
          </p:nvPr>
        </p:nvSpPr>
        <p:spPr>
          <a:xfrm>
            <a:off x="1835696" y="1628800"/>
            <a:ext cx="5112568" cy="4543400"/>
          </a:xfrm>
        </p:spPr>
        <p:txBody>
          <a:bodyPr/>
          <a:lstStyle/>
          <a:p>
            <a:pPr algn="l" rtl="0"/>
            <a:r>
              <a:rPr lang="en-US" sz="3200" dirty="0">
                <a:solidFill>
                  <a:schemeClr val="accent2">
                    <a:lumMod val="75000"/>
                  </a:schemeClr>
                </a:solidFill>
              </a:rPr>
              <a:t>Invasive Interventions include:</a:t>
            </a:r>
            <a:r>
              <a:rPr lang="en-US" sz="3200" dirty="0">
                <a:solidFill>
                  <a:srgbClr val="66FFFF"/>
                </a:solidFill>
              </a:rPr>
              <a:t>   </a:t>
            </a:r>
            <a:r>
              <a:rPr lang="en-US" sz="3200" dirty="0"/>
              <a:t>PTCA, Laser Angioplasty, Directional </a:t>
            </a:r>
            <a:r>
              <a:rPr lang="en-US" sz="3200" dirty="0" err="1"/>
              <a:t>Atherectomy</a:t>
            </a:r>
            <a:r>
              <a:rPr lang="en-US" sz="3200" dirty="0"/>
              <a:t>, Stent Placement, &amp; CABG</a:t>
            </a:r>
          </a:p>
          <a:p>
            <a:pPr algn="l" rtl="0"/>
            <a:endParaRPr lang="en-US" sz="3200" dirty="0">
              <a:solidFill>
                <a:srgbClr val="66FFFF"/>
              </a:solidFill>
            </a:endParaRPr>
          </a:p>
          <a:p>
            <a:endParaRPr lang="en-US" dirty="0">
              <a:solidFill>
                <a:srgbClr val="FFCC00"/>
              </a:solidFill>
            </a:endParaRPr>
          </a:p>
          <a:p>
            <a:endParaRPr lang="en-US" dirty="0">
              <a:solidFill>
                <a:srgbClr val="FFCC00"/>
              </a:solidFill>
            </a:endParaRPr>
          </a:p>
        </p:txBody>
      </p:sp>
      <p:sp>
        <p:nvSpPr>
          <p:cNvPr id="5" name="Date Placeholder 3"/>
          <p:cNvSpPr>
            <a:spLocks noGrp="1"/>
          </p:cNvSpPr>
          <p:nvPr>
            <p:ph type="dt" sz="half" idx="10"/>
          </p:nvPr>
        </p:nvSpPr>
        <p:spPr/>
        <p:txBody>
          <a:bodyPr/>
          <a:lstStyle/>
          <a:p>
            <a:fld id="{CDE68181-70B0-4525-8215-AF0D5FA9CE4C}" type="datetime1">
              <a:rPr lang="en-US"/>
              <a:pPr/>
              <a:t>11/20/2016</a:t>
            </a:fld>
            <a:endParaRPr lang="en-US"/>
          </a:p>
        </p:txBody>
      </p:sp>
      <p:sp>
        <p:nvSpPr>
          <p:cNvPr id="7" name="Slide Number Placeholder 5"/>
          <p:cNvSpPr>
            <a:spLocks noGrp="1"/>
          </p:cNvSpPr>
          <p:nvPr>
            <p:ph type="sldNum" sz="quarter" idx="12"/>
          </p:nvPr>
        </p:nvSpPr>
        <p:spPr/>
        <p:txBody>
          <a:bodyPr/>
          <a:lstStyle/>
          <a:p>
            <a:fld id="{EAA6D56B-2619-4A9C-8221-2A9452CEBC97}" type="slidenum">
              <a:rPr lang="ar-SA"/>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971600" y="260648"/>
            <a:ext cx="6624736" cy="1143000"/>
          </a:xfrm>
          <a:noFill/>
        </p:spPr>
        <p:txBody>
          <a:bodyPr>
            <a:normAutofit fontScale="90000"/>
          </a:bodyPr>
          <a:lstStyle/>
          <a:p>
            <a:r>
              <a:rPr lang="en-US" b="1" dirty="0">
                <a:latin typeface="Verdana" pitchFamily="34" charset="0"/>
              </a:rPr>
              <a:t>Figure 6-14  </a:t>
            </a:r>
            <a:r>
              <a:rPr lang="en-US" dirty="0">
                <a:latin typeface="Verdana" pitchFamily="34" charset="0"/>
              </a:rPr>
              <a:t> Collagen patch for arterial insertion site.</a:t>
            </a:r>
          </a:p>
        </p:txBody>
      </p:sp>
      <p:pic>
        <p:nvPicPr>
          <p:cNvPr id="75779" name="Picture 5" descr="AAIJWBX0.jpg"/>
          <p:cNvPicPr>
            <a:picLocks noChangeAspect="1"/>
          </p:cNvPicPr>
          <p:nvPr/>
        </p:nvPicPr>
        <p:blipFill>
          <a:blip r:embed="rId2" cstate="print"/>
          <a:srcRect/>
          <a:stretch>
            <a:fillRect/>
          </a:stretch>
        </p:blipFill>
        <p:spPr bwMode="auto">
          <a:xfrm>
            <a:off x="1475656" y="1844824"/>
            <a:ext cx="5616624" cy="486958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81000" y="381000"/>
            <a:ext cx="8077200" cy="1143000"/>
          </a:xfrm>
        </p:spPr>
        <p:txBody>
          <a:bodyPr>
            <a:normAutofit fontScale="90000"/>
          </a:bodyPr>
          <a:lstStyle/>
          <a:p>
            <a:pPr eaLnBrk="1" hangingPunct="1"/>
            <a:r>
              <a:rPr lang="en-US"/>
              <a:t>OTHER INTERVENTIONAL CARDIAC PROCEDURES</a:t>
            </a:r>
          </a:p>
        </p:txBody>
      </p:sp>
      <p:sp>
        <p:nvSpPr>
          <p:cNvPr id="33796" name="Rectangle 3"/>
          <p:cNvSpPr>
            <a:spLocks noGrp="1" noChangeArrowheads="1"/>
          </p:cNvSpPr>
          <p:nvPr>
            <p:ph sz="half" idx="1"/>
          </p:nvPr>
        </p:nvSpPr>
        <p:spPr>
          <a:xfrm>
            <a:off x="1115616" y="1628800"/>
            <a:ext cx="7632848" cy="4495800"/>
          </a:xfrm>
        </p:spPr>
        <p:txBody>
          <a:bodyPr/>
          <a:lstStyle/>
          <a:p>
            <a:pPr algn="l" rtl="0" eaLnBrk="1" hangingPunct="1">
              <a:defRPr/>
            </a:pPr>
            <a:r>
              <a:rPr lang="en-US" b="1" dirty="0">
                <a:solidFill>
                  <a:schemeClr val="accent2">
                    <a:lumMod val="75000"/>
                  </a:schemeClr>
                </a:solidFill>
                <a:effectLst>
                  <a:outerShdw blurRad="38100" dist="38100" dir="2700000" algn="tl">
                    <a:srgbClr val="000000">
                      <a:alpha val="43137"/>
                    </a:srgbClr>
                  </a:outerShdw>
                </a:effectLst>
              </a:rPr>
              <a:t>Laser Angioplasty-uses </a:t>
            </a:r>
            <a:r>
              <a:rPr lang="en-US" dirty="0"/>
              <a:t>pulsed laser energy to vaporize plaque &amp; reopen blocked arteries</a:t>
            </a:r>
          </a:p>
          <a:p>
            <a:pPr algn="l" rtl="0" eaLnBrk="1" hangingPunct="1">
              <a:defRPr/>
            </a:pPr>
            <a:r>
              <a:rPr lang="en-US" b="1" dirty="0">
                <a:solidFill>
                  <a:schemeClr val="accent2">
                    <a:lumMod val="75000"/>
                  </a:schemeClr>
                </a:solidFill>
                <a:effectLst>
                  <a:outerShdw blurRad="38100" dist="38100" dir="2700000" algn="tl">
                    <a:srgbClr val="000000">
                      <a:alpha val="43137"/>
                    </a:srgbClr>
                  </a:outerShdw>
                </a:effectLst>
              </a:rPr>
              <a:t>Coronary </a:t>
            </a:r>
            <a:r>
              <a:rPr lang="en-US" b="1" dirty="0" err="1">
                <a:solidFill>
                  <a:schemeClr val="accent2">
                    <a:lumMod val="75000"/>
                  </a:schemeClr>
                </a:solidFill>
                <a:effectLst>
                  <a:outerShdw blurRad="38100" dist="38100" dir="2700000" algn="tl">
                    <a:srgbClr val="000000">
                      <a:alpha val="43137"/>
                    </a:srgbClr>
                  </a:outerShdw>
                </a:effectLst>
              </a:rPr>
              <a:t>Atherectomy</a:t>
            </a:r>
            <a:r>
              <a:rPr lang="en-US" b="1" dirty="0">
                <a:solidFill>
                  <a:schemeClr val="accent2">
                    <a:lumMod val="75000"/>
                  </a:schemeClr>
                </a:solidFill>
                <a:effectLst>
                  <a:outerShdw blurRad="38100" dist="38100" dir="2700000" algn="tl">
                    <a:srgbClr val="000000">
                      <a:alpha val="43137"/>
                    </a:srgbClr>
                  </a:outerShdw>
                </a:effectLst>
              </a:rPr>
              <a:t>-involves </a:t>
            </a:r>
            <a:r>
              <a:rPr lang="en-US" dirty="0"/>
              <a:t>widening of artery lumen by removing atherosclerotic plaque. Directional catheter is a device that shaves the plaque off vessel walls by means of a rotary cutting head, retaining the fragments in the device’s housing &amp; removing them from vessel.</a:t>
            </a:r>
          </a:p>
        </p:txBody>
      </p:sp>
      <p:sp>
        <p:nvSpPr>
          <p:cNvPr id="5" name="Slide Number Placeholder 5"/>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2274F8F4-E3B1-4A6C-A031-11B280B57023}" type="slidenum">
              <a:rPr lang="ar-SA"/>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a:xfrm>
            <a:off x="1475656" y="1484784"/>
            <a:ext cx="6192688" cy="1470025"/>
          </a:xfrm>
        </p:spPr>
        <p:txBody>
          <a:bodyPr/>
          <a:lstStyle/>
          <a:p>
            <a:r>
              <a:rPr lang="en-US" sz="4800" dirty="0">
                <a:effectLst>
                  <a:outerShdw blurRad="38100" dist="38100" dir="2700000" algn="tl">
                    <a:srgbClr val="C0C0C0"/>
                  </a:outerShdw>
                </a:effectLst>
                <a:latin typeface="Verdana" pitchFamily="34" charset="0"/>
              </a:rPr>
              <a:t>Learning Outcome</a:t>
            </a:r>
          </a:p>
        </p:txBody>
      </p:sp>
      <p:sp>
        <p:nvSpPr>
          <p:cNvPr id="77827" name="Subtitle 2"/>
          <p:cNvSpPr>
            <a:spLocks noGrp="1"/>
          </p:cNvSpPr>
          <p:nvPr>
            <p:ph type="subTitle" idx="1"/>
          </p:nvPr>
        </p:nvSpPr>
        <p:spPr>
          <a:xfrm>
            <a:off x="1547664" y="3429000"/>
            <a:ext cx="6588224" cy="1752600"/>
          </a:xfrm>
        </p:spPr>
        <p:txBody>
          <a:bodyPr/>
          <a:lstStyle/>
          <a:p>
            <a:pPr algn="l" rtl="0"/>
            <a:r>
              <a:rPr lang="en-US" sz="3200" dirty="0">
                <a:latin typeface="Verdana" pitchFamily="34" charset="0"/>
              </a:rPr>
              <a:t>Discuss care of the patient following coronary artery bypass surgery.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473616" y="260648"/>
            <a:ext cx="8524875" cy="1115367"/>
          </a:xfrm>
        </p:spPr>
        <p:txBody>
          <a:bodyPr>
            <a:normAutofit/>
          </a:bodyPr>
          <a:lstStyle/>
          <a:p>
            <a:pPr eaLnBrk="1" hangingPunct="1">
              <a:defRPr/>
            </a:pPr>
            <a:r>
              <a:rPr lang="en-US" sz="3600" dirty="0">
                <a:ea typeface="ＭＳ Ｐゴシック" pitchFamily="34" charset="-128"/>
              </a:rPr>
              <a:t>CABG Surgeries</a:t>
            </a:r>
          </a:p>
        </p:txBody>
      </p:sp>
      <p:sp>
        <p:nvSpPr>
          <p:cNvPr id="4099" name="Rectangle 3"/>
          <p:cNvSpPr>
            <a:spLocks noGrp="1" noChangeArrowheads="1"/>
          </p:cNvSpPr>
          <p:nvPr>
            <p:ph idx="1"/>
          </p:nvPr>
        </p:nvSpPr>
        <p:spPr>
          <a:xfrm>
            <a:off x="999797" y="1628800"/>
            <a:ext cx="7472511" cy="4569371"/>
          </a:xfrm>
        </p:spPr>
        <p:txBody>
          <a:bodyPr/>
          <a:lstStyle/>
          <a:p>
            <a:pPr algn="l" rtl="0" eaLnBrk="1" hangingPunct="1"/>
            <a:r>
              <a:rPr lang="en-US" sz="3200" dirty="0"/>
              <a:t>Native vessels or conduits are “harvested” and used to bypass blood flow past diseased areas of coronary artery.</a:t>
            </a:r>
          </a:p>
          <a:p>
            <a:pPr algn="l" rtl="0" eaLnBrk="1" hangingPunct="1"/>
            <a:r>
              <a:rPr lang="en-US" sz="3200" dirty="0"/>
              <a:t>Prolongs life in patients with left main CAD and three-vessel disease with poor left ventricular function</a:t>
            </a:r>
          </a:p>
          <a:p>
            <a:pPr algn="l" rtl="0" eaLnBrk="1" hangingPunct="1"/>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043608" y="692696"/>
            <a:ext cx="7696200" cy="1524000"/>
          </a:xfrm>
        </p:spPr>
        <p:txBody>
          <a:bodyPr>
            <a:normAutofit fontScale="90000"/>
          </a:bodyPr>
          <a:lstStyle/>
          <a:p>
            <a:pPr algn="l" eaLnBrk="1" hangingPunct="1"/>
            <a:r>
              <a:rPr lang="en-US" sz="4000" dirty="0"/>
              <a:t>What is Open Heart Surgery? </a:t>
            </a:r>
            <a:r>
              <a:rPr lang="en-US" sz="4000" i="1" dirty="0">
                <a:solidFill>
                  <a:schemeClr val="tx1"/>
                </a:solidFill>
              </a:rPr>
              <a:t>It isn’t just CABG</a:t>
            </a:r>
            <a:br>
              <a:rPr lang="en-US" sz="4000" i="1" dirty="0">
                <a:solidFill>
                  <a:schemeClr val="tx1"/>
                </a:solidFill>
              </a:rPr>
            </a:br>
            <a:endParaRPr lang="en-US" sz="4000" i="1" dirty="0">
              <a:solidFill>
                <a:schemeClr val="tx1"/>
              </a:solidFill>
            </a:endParaRPr>
          </a:p>
        </p:txBody>
      </p:sp>
      <p:sp>
        <p:nvSpPr>
          <p:cNvPr id="46084" name="Rectangle 3"/>
          <p:cNvSpPr>
            <a:spLocks noGrp="1" noChangeArrowheads="1"/>
          </p:cNvSpPr>
          <p:nvPr>
            <p:ph idx="1"/>
          </p:nvPr>
        </p:nvSpPr>
        <p:spPr>
          <a:xfrm>
            <a:off x="827584" y="1890712"/>
            <a:ext cx="7620000" cy="4648200"/>
          </a:xfrm>
        </p:spPr>
        <p:txBody>
          <a:bodyPr/>
          <a:lstStyle/>
          <a:p>
            <a:pPr algn="l" rtl="0" eaLnBrk="1" hangingPunct="1"/>
            <a:r>
              <a:rPr lang="en-US" b="1" dirty="0"/>
              <a:t>Valve replacement</a:t>
            </a:r>
          </a:p>
          <a:p>
            <a:pPr algn="l" rtl="0" eaLnBrk="1" hangingPunct="1"/>
            <a:r>
              <a:rPr lang="en-US" b="1" dirty="0"/>
              <a:t>VSD</a:t>
            </a:r>
          </a:p>
          <a:p>
            <a:pPr algn="l" rtl="0" eaLnBrk="1" hangingPunct="1"/>
            <a:r>
              <a:rPr lang="en-US" b="1" dirty="0"/>
              <a:t>Ascending Thoracic Aneurysm Repair</a:t>
            </a:r>
          </a:p>
          <a:p>
            <a:pPr algn="l" rtl="0" eaLnBrk="1" hangingPunct="1"/>
            <a:r>
              <a:rPr lang="en-US" b="1" dirty="0"/>
              <a:t>Left Ventricular aneurysm repair</a:t>
            </a:r>
          </a:p>
          <a:p>
            <a:pPr algn="l" rtl="0" eaLnBrk="1" hangingPunct="1"/>
            <a:r>
              <a:rPr lang="en-US" b="1" dirty="0"/>
              <a:t>Surgery to relieve hypertrophy in CMPs</a:t>
            </a:r>
          </a:p>
          <a:p>
            <a:pPr algn="l" rtl="0" eaLnBrk="1" hangingPunct="1"/>
            <a:r>
              <a:rPr lang="en-US" b="1" dirty="0"/>
              <a:t>All need to be on the Cardio-pulmonary pump in the OR</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32A89D80-AA3F-4D36-BC54-BC7F0FFBA21C}" type="slidenum">
              <a:rPr lang="ar-SA"/>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371600" y="274638"/>
            <a:ext cx="6858000" cy="792162"/>
          </a:xfrm>
        </p:spPr>
        <p:txBody>
          <a:bodyPr/>
          <a:lstStyle/>
          <a:p>
            <a:pPr eaLnBrk="1" hangingPunct="1"/>
            <a:r>
              <a:rPr lang="en-US" dirty="0"/>
              <a:t>History </a:t>
            </a:r>
          </a:p>
        </p:txBody>
      </p:sp>
      <p:sp>
        <p:nvSpPr>
          <p:cNvPr id="47108" name="Rectangle 3"/>
          <p:cNvSpPr>
            <a:spLocks noGrp="1" noChangeArrowheads="1"/>
          </p:cNvSpPr>
          <p:nvPr>
            <p:ph idx="1"/>
          </p:nvPr>
        </p:nvSpPr>
        <p:spPr>
          <a:xfrm>
            <a:off x="1143000" y="1258093"/>
            <a:ext cx="7315200" cy="4906963"/>
          </a:xfrm>
        </p:spPr>
        <p:txBody>
          <a:bodyPr/>
          <a:lstStyle/>
          <a:p>
            <a:pPr eaLnBrk="1" hangingPunct="1">
              <a:buFontTx/>
              <a:buNone/>
            </a:pPr>
            <a:endParaRPr lang="en-US" dirty="0"/>
          </a:p>
          <a:p>
            <a:pPr algn="l" rtl="0" eaLnBrk="1" hangingPunct="1"/>
            <a:r>
              <a:rPr lang="en-US" sz="2800" dirty="0"/>
              <a:t>1967 the first CABAG surgery in the USA.</a:t>
            </a:r>
          </a:p>
          <a:p>
            <a:pPr algn="l" rtl="0" eaLnBrk="1" hangingPunct="1"/>
            <a:r>
              <a:rPr lang="en-US" sz="2800" dirty="0"/>
              <a:t>First open-heart surgery procedure in Jordan in 1970.</a:t>
            </a:r>
          </a:p>
          <a:p>
            <a:pPr algn="l" rtl="0" eaLnBrk="1" hangingPunct="1"/>
            <a:r>
              <a:rPr lang="en-US" sz="2800" dirty="0"/>
              <a:t>First heart-valve replacement in the country in 1972. </a:t>
            </a:r>
          </a:p>
          <a:p>
            <a:pPr algn="l" rtl="0" eaLnBrk="1" hangingPunct="1"/>
            <a:r>
              <a:rPr lang="en-US" sz="2800" dirty="0"/>
              <a:t>First coronary artery bypass in Jordan in 1973.</a:t>
            </a:r>
          </a:p>
          <a:p>
            <a:pPr algn="l" rtl="0" eaLnBrk="1" hangingPunct="1"/>
            <a:endParaRPr lang="en-US" sz="2800" dirty="0"/>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5E513E8E-FA62-4139-B03A-734AC4039756}" type="slidenum">
              <a:rPr lang="ar-SA"/>
              <a:pPr>
                <a:defRPr/>
              </a:pPr>
              <a:t>25</a:t>
            </a:fld>
            <a:endParaRPr 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971600" y="260648"/>
            <a:ext cx="6316662" cy="1143000"/>
          </a:xfrm>
        </p:spPr>
        <p:txBody>
          <a:bodyPr/>
          <a:lstStyle/>
          <a:p>
            <a:pPr eaLnBrk="1" hangingPunct="1"/>
            <a:r>
              <a:rPr lang="en-US" sz="3600" dirty="0"/>
              <a:t>Indication</a:t>
            </a:r>
          </a:p>
        </p:txBody>
      </p:sp>
      <p:sp>
        <p:nvSpPr>
          <p:cNvPr id="48132" name="Rectangle 3"/>
          <p:cNvSpPr>
            <a:spLocks noGrp="1" noChangeArrowheads="1"/>
          </p:cNvSpPr>
          <p:nvPr>
            <p:ph idx="1"/>
          </p:nvPr>
        </p:nvSpPr>
        <p:spPr>
          <a:xfrm>
            <a:off x="1003708" y="1595732"/>
            <a:ext cx="7400503" cy="4525963"/>
          </a:xfrm>
        </p:spPr>
        <p:txBody>
          <a:bodyPr/>
          <a:lstStyle/>
          <a:p>
            <a:pPr algn="l" rtl="0" eaLnBrk="1" hangingPunct="1"/>
            <a:r>
              <a:rPr lang="en-US" dirty="0"/>
              <a:t>The 2004 ACC/ AHA CABG guidelines state CABG is the preferred treatment for:</a:t>
            </a:r>
          </a:p>
          <a:p>
            <a:pPr lvl="1" algn="l" rtl="0" eaLnBrk="1" hangingPunct="1"/>
            <a:r>
              <a:rPr lang="en-US" dirty="0">
                <a:latin typeface="Arial" pitchFamily="34" charset="0"/>
              </a:rPr>
              <a:t>Disease of the Left Main Coronary Artery</a:t>
            </a:r>
          </a:p>
          <a:p>
            <a:pPr lvl="1" algn="l" rtl="0" eaLnBrk="1" hangingPunct="1"/>
            <a:r>
              <a:rPr lang="en-US" dirty="0">
                <a:latin typeface="Arial" pitchFamily="34" charset="0"/>
              </a:rPr>
              <a:t>Disease of all three coronary vessels (LAD, LCX, &amp; RCA). </a:t>
            </a:r>
          </a:p>
          <a:p>
            <a:pPr lvl="1" algn="l" rtl="0" eaLnBrk="1" hangingPunct="1"/>
            <a:r>
              <a:rPr lang="en-US" dirty="0">
                <a:latin typeface="Arial" pitchFamily="34" charset="0"/>
              </a:rPr>
              <a:t>Diffuse disease not amendable to treatment with a PTCA. </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246ED74-D182-4B97-BD9F-D78098EA45C9}" type="slidenum">
              <a:rPr lang="ar-SA"/>
              <a:pPr>
                <a:defRPr/>
              </a:pPr>
              <a:t>26</a:t>
            </a:fld>
            <a:endParaRPr 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048575" cy="1143000"/>
          </a:xfrm>
        </p:spPr>
        <p:txBody>
          <a:bodyPr/>
          <a:lstStyle/>
          <a:p>
            <a:r>
              <a:rPr lang="en-US" b="1" dirty="0">
                <a:solidFill>
                  <a:schemeClr val="tx1"/>
                </a:solidFill>
                <a:latin typeface="+mn-lt"/>
                <a:ea typeface="+mn-ea"/>
                <a:cs typeface="+mn-cs"/>
              </a:rPr>
              <a:t>CABG Versus Balloon Angioplasty </a:t>
            </a:r>
            <a:endParaRPr lang="ar-JO" dirty="0"/>
          </a:p>
        </p:txBody>
      </p:sp>
      <p:sp>
        <p:nvSpPr>
          <p:cNvPr id="3" name="Content Placeholder 2"/>
          <p:cNvSpPr>
            <a:spLocks noGrp="1"/>
          </p:cNvSpPr>
          <p:nvPr>
            <p:ph idx="1"/>
          </p:nvPr>
        </p:nvSpPr>
        <p:spPr>
          <a:xfrm>
            <a:off x="971600" y="1268760"/>
            <a:ext cx="7056785" cy="4857403"/>
          </a:xfrm>
        </p:spPr>
        <p:txBody>
          <a:bodyPr>
            <a:normAutofit fontScale="85000" lnSpcReduction="20000"/>
          </a:bodyPr>
          <a:lstStyle/>
          <a:p>
            <a:pPr>
              <a:buNone/>
            </a:pPr>
            <a:endParaRPr lang="en-US" b="1" dirty="0">
              <a:solidFill>
                <a:schemeClr val="tx1"/>
              </a:solidFill>
              <a:latin typeface="+mn-lt"/>
              <a:ea typeface="+mn-ea"/>
              <a:cs typeface="+mn-cs"/>
            </a:endParaRPr>
          </a:p>
          <a:p>
            <a:pPr algn="l" rtl="0"/>
            <a:r>
              <a:rPr lang="en-US" dirty="0">
                <a:solidFill>
                  <a:schemeClr val="tx1"/>
                </a:solidFill>
                <a:latin typeface="+mn-lt"/>
                <a:ea typeface="+mn-ea"/>
                <a:cs typeface="+mn-cs"/>
              </a:rPr>
              <a:t>A systematic review of the 22 RCTs comparing CABG with balloon angioplasty concluded the following :</a:t>
            </a:r>
          </a:p>
          <a:p>
            <a:pPr algn="l" rtl="0"/>
            <a:r>
              <a:rPr lang="en-US" dirty="0">
                <a:solidFill>
                  <a:schemeClr val="tx1"/>
                </a:solidFill>
                <a:latin typeface="+mn-lt"/>
                <a:ea typeface="+mn-ea"/>
                <a:cs typeface="+mn-cs"/>
              </a:rPr>
              <a:t>Survival was similar for CABG and PCI (with balloon angioplasty) at 1 year and 5 years. </a:t>
            </a:r>
          </a:p>
          <a:p>
            <a:pPr algn="l" rtl="0"/>
            <a:r>
              <a:rPr lang="en-US" dirty="0">
                <a:solidFill>
                  <a:schemeClr val="tx1"/>
                </a:solidFill>
                <a:latin typeface="+mn-lt"/>
                <a:ea typeface="+mn-ea"/>
                <a:cs typeface="+mn-cs"/>
              </a:rPr>
              <a:t>Survival was similar for CABG and PCI in subjects with 1-vessel CAD (including those with disease of the proximal portion of the LAD artery) or </a:t>
            </a:r>
            <a:r>
              <a:rPr lang="en-US" dirty="0" err="1">
                <a:solidFill>
                  <a:schemeClr val="tx1"/>
                </a:solidFill>
                <a:latin typeface="+mn-lt"/>
                <a:ea typeface="+mn-ea"/>
                <a:cs typeface="+mn-cs"/>
              </a:rPr>
              <a:t>multivessel</a:t>
            </a:r>
            <a:r>
              <a:rPr lang="en-US" dirty="0">
                <a:solidFill>
                  <a:schemeClr val="tx1"/>
                </a:solidFill>
                <a:latin typeface="+mn-lt"/>
                <a:ea typeface="+mn-ea"/>
                <a:cs typeface="+mn-cs"/>
              </a:rPr>
              <a:t> CAD.</a:t>
            </a:r>
          </a:p>
          <a:p>
            <a:pPr algn="l" rtl="0"/>
            <a:r>
              <a:rPr lang="en-US" dirty="0">
                <a:solidFill>
                  <a:schemeClr val="tx1"/>
                </a:solidFill>
                <a:latin typeface="+mn-lt"/>
                <a:ea typeface="+mn-ea"/>
                <a:cs typeface="+mn-cs"/>
              </a:rPr>
              <a:t>Incidence of MI was similar at 5 years after randomization.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048575" cy="1143000"/>
          </a:xfrm>
        </p:spPr>
        <p:txBody>
          <a:bodyPr/>
          <a:lstStyle/>
          <a:p>
            <a:r>
              <a:rPr lang="en-US" b="1" dirty="0">
                <a:solidFill>
                  <a:schemeClr val="tx1"/>
                </a:solidFill>
                <a:latin typeface="+mn-lt"/>
                <a:ea typeface="+mn-ea"/>
                <a:cs typeface="+mn-cs"/>
              </a:rPr>
              <a:t>CABG Versus Balloon Angioplasty </a:t>
            </a:r>
            <a:endParaRPr lang="ar-JO" dirty="0"/>
          </a:p>
        </p:txBody>
      </p:sp>
      <p:sp>
        <p:nvSpPr>
          <p:cNvPr id="3" name="Content Placeholder 2"/>
          <p:cNvSpPr>
            <a:spLocks noGrp="1"/>
          </p:cNvSpPr>
          <p:nvPr>
            <p:ph idx="1"/>
          </p:nvPr>
        </p:nvSpPr>
        <p:spPr>
          <a:xfrm>
            <a:off x="971599" y="1268760"/>
            <a:ext cx="7616527" cy="4569371"/>
          </a:xfrm>
        </p:spPr>
        <p:txBody>
          <a:bodyPr>
            <a:normAutofit lnSpcReduction="10000"/>
          </a:bodyPr>
          <a:lstStyle/>
          <a:p>
            <a:pPr>
              <a:buNone/>
            </a:pPr>
            <a:endParaRPr lang="en-US" b="1" dirty="0">
              <a:solidFill>
                <a:schemeClr val="tx1"/>
              </a:solidFill>
              <a:latin typeface="+mn-lt"/>
              <a:ea typeface="+mn-ea"/>
              <a:cs typeface="+mn-cs"/>
            </a:endParaRPr>
          </a:p>
          <a:p>
            <a:pPr algn="l" rtl="0"/>
            <a:r>
              <a:rPr lang="en-US" sz="2800" dirty="0">
                <a:solidFill>
                  <a:schemeClr val="tx1"/>
                </a:solidFill>
                <a:latin typeface="+mn-lt"/>
                <a:ea typeface="+mn-ea"/>
                <a:cs typeface="+mn-cs"/>
              </a:rPr>
              <a:t>Procedural stroke occurred more commonly with CABG than with PCI (1.2% versus 0.6%).</a:t>
            </a:r>
          </a:p>
          <a:p>
            <a:pPr algn="l" rtl="0"/>
            <a:r>
              <a:rPr lang="en-US" sz="2800" dirty="0">
                <a:solidFill>
                  <a:schemeClr val="tx1"/>
                </a:solidFill>
                <a:latin typeface="+mn-lt"/>
                <a:ea typeface="+mn-ea"/>
                <a:cs typeface="+mn-cs"/>
              </a:rPr>
              <a:t>Relief of angina was accomplished more effectively with CABG than with PCI 1 year after randomization and 5 years after randomization.</a:t>
            </a:r>
          </a:p>
          <a:p>
            <a:pPr algn="l" rtl="0"/>
            <a:r>
              <a:rPr lang="en-US" sz="2800" dirty="0">
                <a:solidFill>
                  <a:schemeClr val="tx1"/>
                </a:solidFill>
                <a:latin typeface="+mn-lt"/>
                <a:ea typeface="+mn-ea"/>
                <a:cs typeface="+mn-cs"/>
              </a:rPr>
              <a:t>During the first year after randomization, repeat coronary revascularization was performed less often after CABG than after PCI (3.8% versus 26.5%).</a:t>
            </a:r>
          </a:p>
          <a:p>
            <a:pPr algn="l" rtl="0"/>
            <a:endParaRPr lang="ar-JO" dirty="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524875" cy="1159991"/>
          </a:xfrm>
        </p:spPr>
        <p:txBody>
          <a:bodyPr>
            <a:normAutofit/>
          </a:bodyPr>
          <a:lstStyle/>
          <a:p>
            <a:pPr>
              <a:defRPr/>
            </a:pPr>
            <a:r>
              <a:rPr lang="en-US" sz="4400" dirty="0">
                <a:ea typeface="ＭＳ Ｐゴシック" pitchFamily="34" charset="-128"/>
              </a:rPr>
              <a:t>Characteristics of Graft</a:t>
            </a:r>
          </a:p>
        </p:txBody>
      </p:sp>
      <p:sp>
        <p:nvSpPr>
          <p:cNvPr id="5123" name="Content Placeholder 2"/>
          <p:cNvSpPr>
            <a:spLocks noGrp="1"/>
          </p:cNvSpPr>
          <p:nvPr>
            <p:ph idx="1"/>
          </p:nvPr>
        </p:nvSpPr>
        <p:spPr>
          <a:xfrm>
            <a:off x="1101737" y="1628800"/>
            <a:ext cx="7112471" cy="4525963"/>
          </a:xfrm>
        </p:spPr>
        <p:txBody>
          <a:bodyPr/>
          <a:lstStyle/>
          <a:p>
            <a:pPr algn="l" rtl="0"/>
            <a:r>
              <a:rPr lang="en-US" sz="3200" dirty="0"/>
              <a:t>Diameter similar to coronary arteries</a:t>
            </a:r>
          </a:p>
          <a:p>
            <a:pPr algn="l" rtl="0"/>
            <a:r>
              <a:rPr lang="en-US" sz="3200" dirty="0"/>
              <a:t>No disease or vessel wall abnormalities</a:t>
            </a:r>
          </a:p>
          <a:p>
            <a:pPr algn="l" rtl="0"/>
            <a:r>
              <a:rPr lang="en-US" sz="3200" dirty="0"/>
              <a:t>Adequate length</a:t>
            </a:r>
          </a:p>
          <a:p>
            <a:pPr algn="l" rtl="0"/>
            <a:r>
              <a:rPr lang="en-US" sz="3200" dirty="0"/>
              <a:t>Commonly used grafts:</a:t>
            </a:r>
          </a:p>
          <a:p>
            <a:pPr lvl="1" algn="l" rtl="0"/>
            <a:r>
              <a:rPr lang="en-US" sz="3200" dirty="0" err="1"/>
              <a:t>Saphenous</a:t>
            </a:r>
            <a:r>
              <a:rPr lang="en-US" sz="3200" dirty="0"/>
              <a:t> vein graft</a:t>
            </a:r>
          </a:p>
          <a:p>
            <a:pPr lvl="1" algn="l" rtl="0"/>
            <a:r>
              <a:rPr lang="en-US" sz="3200" dirty="0"/>
              <a:t>Internal mammary artery grafts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0"/>
            <a:ext cx="8460432" cy="1143000"/>
          </a:xfrm>
        </p:spPr>
        <p:txBody>
          <a:bodyPr/>
          <a:lstStyle/>
          <a:p>
            <a:r>
              <a:rPr lang="en-US" sz="4400" dirty="0"/>
              <a:t>Interventional Angioplasty</a:t>
            </a:r>
          </a:p>
        </p:txBody>
      </p:sp>
      <p:sp>
        <p:nvSpPr>
          <p:cNvPr id="17411" name="Content Placeholder 2"/>
          <p:cNvSpPr>
            <a:spLocks noGrp="1"/>
          </p:cNvSpPr>
          <p:nvPr>
            <p:ph idx="1"/>
          </p:nvPr>
        </p:nvSpPr>
        <p:spPr>
          <a:xfrm>
            <a:off x="1187624" y="1556792"/>
            <a:ext cx="7040463" cy="4525963"/>
          </a:xfrm>
        </p:spPr>
        <p:txBody>
          <a:bodyPr>
            <a:normAutofit lnSpcReduction="10000"/>
          </a:bodyPr>
          <a:lstStyle/>
          <a:p>
            <a:pPr algn="l" rtl="0"/>
            <a:r>
              <a:rPr lang="en-US" sz="2800" dirty="0"/>
              <a:t>An interventional procedure is a non-surgical treatment used to open narrowed coronary arteries to improve blood flow to the heart.</a:t>
            </a:r>
          </a:p>
          <a:p>
            <a:pPr algn="l" rtl="0">
              <a:buNone/>
            </a:pPr>
            <a:endParaRPr lang="en-US" sz="2800" dirty="0"/>
          </a:p>
          <a:p>
            <a:pPr algn="l" rtl="0"/>
            <a:r>
              <a:rPr lang="en-US" sz="2800" dirty="0"/>
              <a:t> An interventional procedure can be performed during a diagnostic cardiac catheterization when a blockage is identified, or it may be scheduled after a catheterization has confirmed the presence of coronary artery disease.</a:t>
            </a:r>
          </a:p>
        </p:txBody>
      </p:sp>
      <p:sp>
        <p:nvSpPr>
          <p:cNvPr id="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2405C696-30FF-44B1-B92C-8C8C17FB4032}" type="slidenum">
              <a:rPr lang="ar-SA" smtClean="0"/>
              <a:pPr>
                <a:defRPr/>
              </a:pPr>
              <a:t>3</a:t>
            </a:fld>
            <a:endParaRPr lang="en-US"/>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524875" cy="1152128"/>
          </a:xfrm>
        </p:spPr>
        <p:txBody>
          <a:bodyPr>
            <a:normAutofit/>
          </a:bodyPr>
          <a:lstStyle/>
          <a:p>
            <a:pPr>
              <a:defRPr/>
            </a:pPr>
            <a:r>
              <a:rPr lang="en-US" sz="4400" dirty="0">
                <a:ea typeface="ＭＳ Ｐゴシック" pitchFamily="34" charset="-128"/>
              </a:rPr>
              <a:t>Saphenous Vein Graft</a:t>
            </a:r>
          </a:p>
        </p:txBody>
      </p:sp>
      <p:sp>
        <p:nvSpPr>
          <p:cNvPr id="6147" name="Content Placeholder 2"/>
          <p:cNvSpPr>
            <a:spLocks noGrp="1"/>
          </p:cNvSpPr>
          <p:nvPr>
            <p:ph idx="1"/>
          </p:nvPr>
        </p:nvSpPr>
        <p:spPr>
          <a:xfrm>
            <a:off x="1281162" y="1700808"/>
            <a:ext cx="7200800" cy="4455393"/>
          </a:xfrm>
        </p:spPr>
        <p:txBody>
          <a:bodyPr>
            <a:normAutofit fontScale="85000" lnSpcReduction="10000"/>
          </a:bodyPr>
          <a:lstStyle/>
          <a:p>
            <a:pPr algn="l" rtl="0"/>
            <a:r>
              <a:rPr lang="en-US" dirty="0" err="1"/>
              <a:t>Anastomoses</a:t>
            </a:r>
            <a:r>
              <a:rPr lang="en-US" dirty="0"/>
              <a:t> one end of vein to aorta (proximal) and other end to coronary artery past obstruction (distal)</a:t>
            </a:r>
          </a:p>
          <a:p>
            <a:pPr algn="l" rtl="0"/>
            <a:r>
              <a:rPr lang="en-US" dirty="0"/>
              <a:t>May be simple or sequential (also called skip)</a:t>
            </a:r>
          </a:p>
          <a:p>
            <a:pPr algn="l" rtl="0"/>
            <a:r>
              <a:rPr lang="en-US" dirty="0"/>
              <a:t>May be taken from above or below the knee</a:t>
            </a:r>
          </a:p>
          <a:p>
            <a:pPr algn="l" rtl="0"/>
            <a:r>
              <a:rPr lang="en-US" dirty="0"/>
              <a:t>About 50% occluded after 10 years</a:t>
            </a:r>
          </a:p>
          <a:p>
            <a:pPr algn="l" rtl="0"/>
            <a:r>
              <a:rPr lang="en-US" dirty="0"/>
              <a:t>Vein failure:</a:t>
            </a:r>
          </a:p>
          <a:p>
            <a:pPr lvl="1" algn="l" rtl="0"/>
            <a:r>
              <a:rPr lang="en-US" dirty="0"/>
              <a:t>Thrombosis</a:t>
            </a:r>
          </a:p>
          <a:p>
            <a:pPr lvl="1" algn="l" rtl="0"/>
            <a:r>
              <a:rPr lang="en-US" dirty="0" err="1"/>
              <a:t>Fibrointimal</a:t>
            </a:r>
            <a:r>
              <a:rPr lang="en-US" dirty="0"/>
              <a:t> hyperplasia</a:t>
            </a:r>
          </a:p>
          <a:p>
            <a:pPr lvl="1" algn="l" rtl="0"/>
            <a:r>
              <a:rPr lang="en-US" dirty="0"/>
              <a:t>Atherosclerosis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24875" cy="1595586"/>
          </a:xfrm>
        </p:spPr>
        <p:txBody>
          <a:bodyPr>
            <a:normAutofit/>
          </a:bodyPr>
          <a:lstStyle/>
          <a:p>
            <a:pPr>
              <a:defRPr/>
            </a:pPr>
            <a:r>
              <a:rPr lang="en-US" sz="4400" dirty="0">
                <a:ea typeface="ＭＳ Ｐゴシック" pitchFamily="34" charset="-128"/>
              </a:rPr>
              <a:t>Saphenous Vein Grafts</a:t>
            </a:r>
          </a:p>
        </p:txBody>
      </p:sp>
      <p:pic>
        <p:nvPicPr>
          <p:cNvPr id="7171" name="Picture 4" descr="D:\arun\Project\Morton 10e\JPG\figure_22.1.jpg"/>
          <p:cNvPicPr>
            <a:picLocks noChangeAspect="1" noChangeArrowheads="1"/>
          </p:cNvPicPr>
          <p:nvPr/>
        </p:nvPicPr>
        <p:blipFill>
          <a:blip r:embed="rId2" cstate="print"/>
          <a:srcRect/>
          <a:stretch>
            <a:fillRect/>
          </a:stretch>
        </p:blipFill>
        <p:spPr bwMode="auto">
          <a:xfrm>
            <a:off x="1619672" y="1916831"/>
            <a:ext cx="5616624" cy="4764697"/>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84189" y="42218"/>
            <a:ext cx="6316662" cy="1143000"/>
          </a:xfrm>
        </p:spPr>
        <p:txBody>
          <a:bodyPr/>
          <a:lstStyle/>
          <a:p>
            <a:r>
              <a:rPr lang="en-US" sz="4800" dirty="0">
                <a:cs typeface="Times New Roman" pitchFamily="18" charset="0"/>
              </a:rPr>
              <a:t>Vessel Patency</a:t>
            </a:r>
          </a:p>
        </p:txBody>
      </p:sp>
      <p:sp>
        <p:nvSpPr>
          <p:cNvPr id="172035" name="Rectangle 3"/>
          <p:cNvSpPr>
            <a:spLocks noGrp="1" noChangeArrowheads="1"/>
          </p:cNvSpPr>
          <p:nvPr>
            <p:ph idx="1"/>
          </p:nvPr>
        </p:nvSpPr>
        <p:spPr>
          <a:xfrm>
            <a:off x="251520" y="1484784"/>
            <a:ext cx="8382000" cy="4572000"/>
          </a:xfrm>
        </p:spPr>
        <p:txBody>
          <a:bodyPr/>
          <a:lstStyle/>
          <a:p>
            <a:pPr>
              <a:lnSpc>
                <a:spcPct val="90000"/>
              </a:lnSpc>
              <a:buFontTx/>
              <a:buNone/>
            </a:pPr>
            <a:endParaRPr lang="en-US" sz="2400" dirty="0">
              <a:cs typeface="Times New Roman" pitchFamily="18" charset="0"/>
            </a:endParaRPr>
          </a:p>
          <a:p>
            <a:pPr algn="l" rtl="0">
              <a:lnSpc>
                <a:spcPct val="90000"/>
              </a:lnSpc>
              <a:buFontTx/>
              <a:buNone/>
            </a:pPr>
            <a:r>
              <a:rPr lang="en-US" sz="2400" dirty="0">
                <a:cs typeface="Times New Roman" pitchFamily="18" charset="0"/>
              </a:rPr>
              <a:t>1.  internal mammary artery graft		90% patency at 							10 years</a:t>
            </a:r>
          </a:p>
          <a:p>
            <a:pPr algn="l" rtl="0">
              <a:lnSpc>
                <a:spcPct val="90000"/>
              </a:lnSpc>
              <a:buFontTx/>
              <a:buNone/>
            </a:pPr>
            <a:endParaRPr lang="en-US" sz="2400" dirty="0">
              <a:cs typeface="Times New Roman" pitchFamily="18" charset="0"/>
            </a:endParaRPr>
          </a:p>
          <a:p>
            <a:pPr algn="l" rtl="0">
              <a:lnSpc>
                <a:spcPct val="90000"/>
              </a:lnSpc>
              <a:buFontTx/>
              <a:buNone/>
            </a:pPr>
            <a:r>
              <a:rPr lang="en-US" sz="2400" dirty="0">
                <a:cs typeface="Times New Roman" pitchFamily="18" charset="0"/>
              </a:rPr>
              <a:t>2.  </a:t>
            </a:r>
            <a:r>
              <a:rPr lang="en-US" sz="2400" dirty="0" err="1">
                <a:cs typeface="Times New Roman" pitchFamily="18" charset="0"/>
              </a:rPr>
              <a:t>saphenous</a:t>
            </a:r>
            <a:r>
              <a:rPr lang="en-US" sz="2400" dirty="0">
                <a:cs typeface="Times New Roman" pitchFamily="18" charset="0"/>
              </a:rPr>
              <a:t> vein graft			50% patency at 							10 years</a:t>
            </a:r>
          </a:p>
          <a:p>
            <a:pPr algn="l" rtl="0">
              <a:lnSpc>
                <a:spcPct val="90000"/>
              </a:lnSpc>
              <a:buFontTx/>
              <a:buNone/>
            </a:pPr>
            <a:endParaRPr lang="en-US" sz="2400" dirty="0">
              <a:cs typeface="Times New Roman" pitchFamily="18" charset="0"/>
            </a:endParaRPr>
          </a:p>
          <a:p>
            <a:pPr algn="l" rtl="0">
              <a:lnSpc>
                <a:spcPct val="90000"/>
              </a:lnSpc>
              <a:buFontTx/>
              <a:buNone/>
            </a:pPr>
            <a:r>
              <a:rPr lang="en-US" sz="2400" dirty="0">
                <a:cs typeface="Times New Roman" pitchFamily="18" charset="0"/>
              </a:rPr>
              <a:t>3.  PTCA of </a:t>
            </a:r>
            <a:r>
              <a:rPr lang="en-US" sz="2400" dirty="0" err="1">
                <a:cs typeface="Times New Roman" pitchFamily="18" charset="0"/>
              </a:rPr>
              <a:t>stenotic</a:t>
            </a:r>
            <a:r>
              <a:rPr lang="en-US" sz="2400" dirty="0">
                <a:cs typeface="Times New Roman" pitchFamily="18" charset="0"/>
              </a:rPr>
              <a:t> vessel		 60% patency at 						           6 months</a:t>
            </a:r>
          </a:p>
          <a:p>
            <a:pPr algn="l" rtl="0">
              <a:lnSpc>
                <a:spcPct val="90000"/>
              </a:lnSpc>
              <a:buFontTx/>
              <a:buNone/>
            </a:pPr>
            <a:endParaRPr lang="en-US" sz="2400" dirty="0">
              <a:cs typeface="Times New Roman" pitchFamily="18" charset="0"/>
            </a:endParaRPr>
          </a:p>
          <a:p>
            <a:pPr algn="l" rtl="0">
              <a:lnSpc>
                <a:spcPct val="90000"/>
              </a:lnSpc>
              <a:buFontTx/>
              <a:buNone/>
            </a:pPr>
            <a:r>
              <a:rPr lang="en-US" sz="2400" dirty="0">
                <a:cs typeface="Times New Roman" pitchFamily="18" charset="0"/>
              </a:rPr>
              <a:t>4.  PTCA + stent of </a:t>
            </a:r>
            <a:r>
              <a:rPr lang="en-US" sz="2400" dirty="0" err="1">
                <a:cs typeface="Times New Roman" pitchFamily="18" charset="0"/>
              </a:rPr>
              <a:t>stenotic</a:t>
            </a:r>
            <a:r>
              <a:rPr lang="en-US" sz="2400" dirty="0">
                <a:cs typeface="Times New Roman" pitchFamily="18" charset="0"/>
              </a:rPr>
              <a:t> vessel	 80% patency at 						            6 months</a:t>
            </a:r>
            <a:r>
              <a:rPr lang="en-US" sz="2400" dirty="0"/>
              <a:t> </a:t>
            </a:r>
          </a:p>
          <a:p>
            <a:pPr>
              <a:lnSpc>
                <a:spcPct val="90000"/>
              </a:lnSpc>
            </a:pPr>
            <a:endParaRPr lang="en-US" sz="2800" dirty="0"/>
          </a:p>
        </p:txBody>
      </p:sp>
      <p:sp>
        <p:nvSpPr>
          <p:cNvPr id="4" name="Date Placeholder 3"/>
          <p:cNvSpPr>
            <a:spLocks noGrp="1"/>
          </p:cNvSpPr>
          <p:nvPr>
            <p:ph type="dt" sz="half" idx="10"/>
          </p:nvPr>
        </p:nvSpPr>
        <p:spPr/>
        <p:txBody>
          <a:bodyPr/>
          <a:lstStyle/>
          <a:p>
            <a:fld id="{9BA16279-37C7-4A9D-B63E-B5F6F8D050D9}" type="datetime1">
              <a:rPr lang="en-US"/>
              <a:pPr/>
              <a:t>11/20/2016</a:t>
            </a:fld>
            <a:endParaRPr lang="en-US"/>
          </a:p>
        </p:txBody>
      </p:sp>
      <p:sp>
        <p:nvSpPr>
          <p:cNvPr id="6" name="Slide Number Placeholder 5"/>
          <p:cNvSpPr>
            <a:spLocks noGrp="1"/>
          </p:cNvSpPr>
          <p:nvPr>
            <p:ph type="sldNum" sz="quarter" idx="12"/>
          </p:nvPr>
        </p:nvSpPr>
        <p:spPr/>
        <p:txBody>
          <a:bodyPr/>
          <a:lstStyle/>
          <a:p>
            <a:fld id="{2284CF36-C0D3-4497-8018-F59B3D31B932}" type="slidenum">
              <a:rPr lang="ar-SA"/>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63" y="476672"/>
            <a:ext cx="8524875" cy="1224136"/>
          </a:xfrm>
        </p:spPr>
        <p:txBody>
          <a:bodyPr>
            <a:normAutofit/>
          </a:bodyPr>
          <a:lstStyle/>
          <a:p>
            <a:pPr>
              <a:defRPr/>
            </a:pPr>
            <a:r>
              <a:rPr lang="en-US" dirty="0">
                <a:ea typeface="ＭＳ Ｐゴシック" pitchFamily="34" charset="-128"/>
              </a:rPr>
              <a:t>Internal Mammary Artery Grafts</a:t>
            </a:r>
          </a:p>
        </p:txBody>
      </p:sp>
      <p:sp>
        <p:nvSpPr>
          <p:cNvPr id="8195" name="Content Placeholder 2"/>
          <p:cNvSpPr>
            <a:spLocks noGrp="1"/>
          </p:cNvSpPr>
          <p:nvPr>
            <p:ph idx="1"/>
          </p:nvPr>
        </p:nvSpPr>
        <p:spPr>
          <a:xfrm>
            <a:off x="619125" y="2276872"/>
            <a:ext cx="7740352" cy="3892550"/>
          </a:xfrm>
        </p:spPr>
        <p:txBody>
          <a:bodyPr>
            <a:normAutofit fontScale="85000" lnSpcReduction="10000"/>
          </a:bodyPr>
          <a:lstStyle/>
          <a:p>
            <a:pPr algn="l" rtl="0"/>
            <a:r>
              <a:rPr lang="en-US" dirty="0"/>
              <a:t>Preferred alternative to </a:t>
            </a:r>
            <a:r>
              <a:rPr lang="en-US" dirty="0" err="1"/>
              <a:t>saphenous</a:t>
            </a:r>
            <a:endParaRPr lang="en-US" dirty="0"/>
          </a:p>
          <a:p>
            <a:pPr algn="l" rtl="0"/>
            <a:r>
              <a:rPr lang="en-US" dirty="0"/>
              <a:t>Used as a pedicle graft to bypass diseased artery</a:t>
            </a:r>
          </a:p>
          <a:p>
            <a:pPr algn="l" rtl="0"/>
            <a:r>
              <a:rPr lang="en-US" dirty="0"/>
              <a:t>Both left and right can be used.</a:t>
            </a:r>
          </a:p>
          <a:p>
            <a:pPr algn="l" rtl="0"/>
            <a:r>
              <a:rPr lang="en-US" dirty="0"/>
              <a:t>Left internal mammary artery longer and larger</a:t>
            </a:r>
          </a:p>
          <a:p>
            <a:pPr lvl="1" algn="l" rtl="0"/>
            <a:r>
              <a:rPr lang="en-US" dirty="0"/>
              <a:t>Used to bypass LAD</a:t>
            </a:r>
          </a:p>
          <a:p>
            <a:pPr algn="l" rtl="0"/>
            <a:r>
              <a:rPr lang="en-US" dirty="0"/>
              <a:t>Right internal mammary artery is used for right coronary artery or LCX.</a:t>
            </a:r>
          </a:p>
          <a:p>
            <a:pPr algn="l" rtl="0"/>
            <a:r>
              <a:rPr lang="en-US" dirty="0"/>
              <a:t>90% patency at 10 years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97" y="188640"/>
            <a:ext cx="8524875" cy="1152128"/>
          </a:xfrm>
        </p:spPr>
        <p:txBody>
          <a:bodyPr>
            <a:normAutofit/>
          </a:bodyPr>
          <a:lstStyle/>
          <a:p>
            <a:pPr>
              <a:defRPr/>
            </a:pPr>
            <a:r>
              <a:rPr lang="en-US" sz="4400" dirty="0">
                <a:ea typeface="ＭＳ Ｐゴシック" pitchFamily="34" charset="-128"/>
              </a:rPr>
              <a:t>Other Grafts</a:t>
            </a:r>
          </a:p>
        </p:txBody>
      </p:sp>
      <p:sp>
        <p:nvSpPr>
          <p:cNvPr id="9219" name="Content Placeholder 2"/>
          <p:cNvSpPr>
            <a:spLocks noGrp="1"/>
          </p:cNvSpPr>
          <p:nvPr>
            <p:ph idx="1"/>
          </p:nvPr>
        </p:nvSpPr>
        <p:spPr>
          <a:xfrm>
            <a:off x="899592" y="1700808"/>
            <a:ext cx="7920880" cy="4464496"/>
          </a:xfrm>
        </p:spPr>
        <p:txBody>
          <a:bodyPr>
            <a:normAutofit lnSpcReduction="10000"/>
          </a:bodyPr>
          <a:lstStyle/>
          <a:p>
            <a:pPr algn="l" rtl="0"/>
            <a:r>
              <a:rPr lang="en-US" sz="3200" dirty="0"/>
              <a:t>Radial artery</a:t>
            </a:r>
          </a:p>
          <a:p>
            <a:pPr lvl="1" algn="l" rtl="0"/>
            <a:r>
              <a:rPr lang="en-US" sz="3200" dirty="0"/>
              <a:t>More prone to spasm</a:t>
            </a:r>
          </a:p>
          <a:p>
            <a:pPr lvl="1" algn="l" rtl="0"/>
            <a:r>
              <a:rPr lang="en-US" sz="3200" dirty="0"/>
              <a:t>Postoperative add nitroglycerin followed by oral nitrates</a:t>
            </a:r>
          </a:p>
          <a:p>
            <a:pPr algn="l" rtl="0"/>
            <a:r>
              <a:rPr lang="en-US" sz="3200" dirty="0"/>
              <a:t>Right </a:t>
            </a:r>
            <a:r>
              <a:rPr lang="en-US" sz="3200" dirty="0" err="1"/>
              <a:t>gastroepiploic</a:t>
            </a:r>
            <a:r>
              <a:rPr lang="en-US" sz="3200" dirty="0"/>
              <a:t> artery</a:t>
            </a:r>
          </a:p>
          <a:p>
            <a:pPr algn="l" rtl="0"/>
            <a:r>
              <a:rPr lang="en-US" sz="3200" dirty="0"/>
              <a:t>Homologous (nonnative) grafts</a:t>
            </a:r>
          </a:p>
          <a:p>
            <a:pPr lvl="1" algn="l" rtl="0"/>
            <a:r>
              <a:rPr lang="en-US" sz="3200" dirty="0" err="1"/>
              <a:t>Saphenous</a:t>
            </a:r>
            <a:r>
              <a:rPr lang="en-US" sz="3200" dirty="0"/>
              <a:t>, umbilical, or bovine internal mammary artery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1371600" y="274638"/>
            <a:ext cx="6858000" cy="487362"/>
          </a:xfrm>
        </p:spPr>
        <p:txBody>
          <a:bodyPr>
            <a:normAutofit fontScale="90000"/>
          </a:bodyPr>
          <a:lstStyle/>
          <a:p>
            <a:pPr eaLnBrk="1" hangingPunct="1"/>
            <a:r>
              <a:rPr lang="en-US" sz="3200"/>
              <a:t>Cardiopulmonary bypass machine</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B6C4057A-1282-462D-BFAB-9A076CDE35DD}" type="slidenum">
              <a:rPr lang="ar-SA"/>
              <a:pPr>
                <a:defRPr/>
              </a:pPr>
              <a:t>35</a:t>
            </a:fld>
            <a:endParaRPr lang="en-US"/>
          </a:p>
        </p:txBody>
      </p:sp>
      <p:pic>
        <p:nvPicPr>
          <p:cNvPr id="53252" name="Picture 3" descr="HeartLungMachine"/>
          <p:cNvPicPr>
            <a:picLocks noChangeAspect="1" noChangeArrowheads="1"/>
          </p:cNvPicPr>
          <p:nvPr/>
        </p:nvPicPr>
        <p:blipFill>
          <a:blip r:embed="rId3" cstate="print"/>
          <a:srcRect/>
          <a:stretch>
            <a:fillRect/>
          </a:stretch>
        </p:blipFill>
        <p:spPr bwMode="auto">
          <a:xfrm>
            <a:off x="990600" y="976312"/>
            <a:ext cx="7239000" cy="5562600"/>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371600" y="274638"/>
            <a:ext cx="6858000" cy="411162"/>
          </a:xfrm>
        </p:spPr>
        <p:txBody>
          <a:bodyPr>
            <a:normAutofit fontScale="90000"/>
          </a:bodyPr>
          <a:lstStyle/>
          <a:p>
            <a:pPr eaLnBrk="1" hangingPunct="1"/>
            <a:r>
              <a:rPr lang="en-US" sz="3200"/>
              <a:t>Cardiopulmonary bypass machine</a:t>
            </a: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67FC9E4C-17EB-4562-BF15-1B7F3EFCDA43}" type="slidenum">
              <a:rPr lang="ar-SA"/>
              <a:pPr>
                <a:defRPr/>
              </a:pPr>
              <a:t>36</a:t>
            </a:fld>
            <a:endParaRPr lang="en-US"/>
          </a:p>
        </p:txBody>
      </p:sp>
      <p:pic>
        <p:nvPicPr>
          <p:cNvPr id="54276" name="Picture 3"/>
          <p:cNvPicPr>
            <a:picLocks noChangeAspect="1" noChangeArrowheads="1"/>
          </p:cNvPicPr>
          <p:nvPr/>
        </p:nvPicPr>
        <p:blipFill>
          <a:blip r:embed="rId3" cstate="print"/>
          <a:srcRect/>
          <a:stretch>
            <a:fillRect/>
          </a:stretch>
        </p:blipFill>
        <p:spPr bwMode="auto">
          <a:xfrm>
            <a:off x="800100" y="823912"/>
            <a:ext cx="8001000" cy="5715000"/>
          </a:xfrm>
          <a:prstGeom prst="rect">
            <a:avLst/>
          </a:prstGeom>
          <a:noFill/>
          <a:ln w="9525">
            <a:noFill/>
            <a:miter lim="800000"/>
            <a:headEnd/>
            <a:tailEnd/>
          </a:ln>
          <a:effec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6306826C-FE7D-47AB-BFCC-F4D35A075BE1}" type="slidenum">
              <a:rPr lang="ar-SA"/>
              <a:pPr>
                <a:defRPr/>
              </a:pPr>
              <a:t>37</a:t>
            </a:fld>
            <a:endParaRPr lang="en-US"/>
          </a:p>
        </p:txBody>
      </p:sp>
      <p:pic>
        <p:nvPicPr>
          <p:cNvPr id="55299" name="Picture 2" descr="Hewlett%20Packard%20Internal%20Paddles%20(4"/>
          <p:cNvPicPr>
            <a:picLocks noChangeAspect="1" noChangeArrowheads="1"/>
          </p:cNvPicPr>
          <p:nvPr/>
        </p:nvPicPr>
        <p:blipFill>
          <a:blip r:embed="rId3" cstate="print"/>
          <a:srcRect/>
          <a:stretch>
            <a:fillRect/>
          </a:stretch>
        </p:blipFill>
        <p:spPr bwMode="auto">
          <a:xfrm>
            <a:off x="464156" y="980728"/>
            <a:ext cx="7419975" cy="4772025"/>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971600" y="359995"/>
            <a:ext cx="7472511" cy="1143000"/>
          </a:xfrm>
        </p:spPr>
        <p:txBody>
          <a:bodyPr/>
          <a:lstStyle/>
          <a:p>
            <a:pPr eaLnBrk="1" hangingPunct="1"/>
            <a:r>
              <a:rPr lang="en-US" sz="4400" dirty="0"/>
              <a:t>Cardiopulmonary Bypass</a:t>
            </a:r>
          </a:p>
        </p:txBody>
      </p:sp>
      <p:sp>
        <p:nvSpPr>
          <p:cNvPr id="56324" name="Rectangle 3"/>
          <p:cNvSpPr>
            <a:spLocks noGrp="1" noChangeArrowheads="1"/>
          </p:cNvSpPr>
          <p:nvPr>
            <p:ph idx="1"/>
          </p:nvPr>
        </p:nvSpPr>
        <p:spPr>
          <a:xfrm>
            <a:off x="971600" y="1522566"/>
            <a:ext cx="7488832" cy="4930770"/>
          </a:xfrm>
        </p:spPr>
        <p:txBody>
          <a:bodyPr/>
          <a:lstStyle/>
          <a:p>
            <a:pPr algn="l" rtl="0" eaLnBrk="1" hangingPunct="1">
              <a:lnSpc>
                <a:spcPct val="90000"/>
              </a:lnSpc>
              <a:buFontTx/>
              <a:buNone/>
            </a:pPr>
            <a:r>
              <a:rPr lang="en-US" sz="3600" dirty="0">
                <a:solidFill>
                  <a:schemeClr val="accent2">
                    <a:lumMod val="75000"/>
                  </a:schemeClr>
                </a:solidFill>
              </a:rPr>
              <a:t>Complications</a:t>
            </a:r>
          </a:p>
          <a:p>
            <a:pPr algn="l" rtl="0" eaLnBrk="1" hangingPunct="1">
              <a:lnSpc>
                <a:spcPct val="90000"/>
              </a:lnSpc>
            </a:pPr>
            <a:r>
              <a:rPr lang="en-US" dirty="0">
                <a:solidFill>
                  <a:schemeClr val="accent2">
                    <a:lumMod val="75000"/>
                  </a:schemeClr>
                </a:solidFill>
              </a:rPr>
              <a:t>Arrhythmias</a:t>
            </a:r>
          </a:p>
          <a:p>
            <a:pPr algn="l" rtl="0" eaLnBrk="1" hangingPunct="1">
              <a:lnSpc>
                <a:spcPct val="90000"/>
              </a:lnSpc>
            </a:pPr>
            <a:r>
              <a:rPr lang="en-US" dirty="0">
                <a:solidFill>
                  <a:schemeClr val="accent2">
                    <a:lumMod val="75000"/>
                  </a:schemeClr>
                </a:solidFill>
              </a:rPr>
              <a:t>Fluid resuscitation </a:t>
            </a:r>
          </a:p>
          <a:p>
            <a:pPr algn="l" rtl="0" eaLnBrk="1" hangingPunct="1">
              <a:lnSpc>
                <a:spcPct val="90000"/>
              </a:lnSpc>
            </a:pPr>
            <a:r>
              <a:rPr lang="en-US" dirty="0">
                <a:solidFill>
                  <a:schemeClr val="accent2">
                    <a:lumMod val="75000"/>
                  </a:schemeClr>
                </a:solidFill>
              </a:rPr>
              <a:t>Decreased cardiac contractility </a:t>
            </a:r>
          </a:p>
          <a:p>
            <a:pPr algn="l" rtl="0" eaLnBrk="1" hangingPunct="1">
              <a:lnSpc>
                <a:spcPct val="90000"/>
              </a:lnSpc>
            </a:pPr>
            <a:r>
              <a:rPr lang="en-US" dirty="0">
                <a:solidFill>
                  <a:schemeClr val="accent2">
                    <a:lumMod val="75000"/>
                  </a:schemeClr>
                </a:solidFill>
              </a:rPr>
              <a:t>Control of blood pressure</a:t>
            </a:r>
          </a:p>
          <a:p>
            <a:pPr algn="l" rtl="0" eaLnBrk="1" hangingPunct="1">
              <a:lnSpc>
                <a:spcPct val="90000"/>
              </a:lnSpc>
            </a:pPr>
            <a:r>
              <a:rPr lang="en-US" dirty="0">
                <a:solidFill>
                  <a:schemeClr val="accent2">
                    <a:lumMod val="75000"/>
                  </a:schemeClr>
                </a:solidFill>
              </a:rPr>
              <a:t>Respiratory problems </a:t>
            </a:r>
          </a:p>
          <a:p>
            <a:pPr algn="l" rtl="0" eaLnBrk="1" hangingPunct="1">
              <a:lnSpc>
                <a:spcPct val="90000"/>
              </a:lnSpc>
            </a:pPr>
            <a:r>
              <a:rPr lang="en-US" dirty="0">
                <a:solidFill>
                  <a:schemeClr val="accent2">
                    <a:lumMod val="75000"/>
                  </a:schemeClr>
                </a:solidFill>
              </a:rPr>
              <a:t>Postoperative bleeding</a:t>
            </a:r>
          </a:p>
          <a:p>
            <a:pPr algn="l" rtl="0" eaLnBrk="1" hangingPunct="1">
              <a:lnSpc>
                <a:spcPct val="90000"/>
              </a:lnSpc>
            </a:pPr>
            <a:r>
              <a:rPr lang="en-US" dirty="0">
                <a:solidFill>
                  <a:schemeClr val="accent2">
                    <a:lumMod val="75000"/>
                  </a:schemeClr>
                </a:solidFill>
              </a:rPr>
              <a:t>Pump head </a:t>
            </a:r>
          </a:p>
          <a:p>
            <a:pPr algn="l" rtl="0" eaLnBrk="1" hangingPunct="1">
              <a:lnSpc>
                <a:spcPct val="90000"/>
              </a:lnSpc>
            </a:pPr>
            <a:endParaRPr lang="en-US" dirty="0">
              <a:solidFill>
                <a:schemeClr val="accent2">
                  <a:lumMod val="75000"/>
                </a:schemeClr>
              </a:solidFill>
            </a:endParaRPr>
          </a:p>
        </p:txBody>
      </p:sp>
      <p:sp>
        <p:nvSpPr>
          <p:cNvPr id="5"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75D78346-FD96-4369-925E-D9509FDC17A1}" type="slidenum">
              <a:rPr lang="ar-SA"/>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971600" y="260648"/>
            <a:ext cx="7772400" cy="1143000"/>
          </a:xfrm>
        </p:spPr>
        <p:txBody>
          <a:bodyPr/>
          <a:lstStyle/>
          <a:p>
            <a:pPr eaLnBrk="1" hangingPunct="1"/>
            <a:r>
              <a:rPr lang="en-US" dirty="0"/>
              <a:t>Overview of CABG Procedure</a:t>
            </a:r>
          </a:p>
        </p:txBody>
      </p:sp>
      <p:sp>
        <p:nvSpPr>
          <p:cNvPr id="4" name="Content Placeholder 3"/>
          <p:cNvSpPr>
            <a:spLocks noGrp="1"/>
          </p:cNvSpPr>
          <p:nvPr>
            <p:ph idx="1"/>
          </p:nvPr>
        </p:nvSpPr>
        <p:spPr>
          <a:xfrm>
            <a:off x="2627784" y="4509121"/>
            <a:ext cx="6326187" cy="1008112"/>
          </a:xfrm>
        </p:spPr>
        <p:txBody>
          <a:bodyPr/>
          <a:lstStyle/>
          <a:p>
            <a:endParaRPr lang="en-US" dirty="0"/>
          </a:p>
          <a:p>
            <a:endParaRPr lang="ar-JO" dirty="0"/>
          </a:p>
        </p:txBody>
      </p:sp>
      <p:sp>
        <p:nvSpPr>
          <p:cNvPr id="12"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CBEE5EE-3107-41EF-8FE3-17E4C017C26A}" type="slidenum">
              <a:rPr lang="ar-SA"/>
              <a:pPr>
                <a:defRPr/>
              </a:pPr>
              <a:t>39</a:t>
            </a:fld>
            <a:endParaRPr lang="en-US"/>
          </a:p>
        </p:txBody>
      </p:sp>
      <p:sp>
        <p:nvSpPr>
          <p:cNvPr id="3" name="Rectangle 2"/>
          <p:cNvSpPr/>
          <p:nvPr/>
        </p:nvSpPr>
        <p:spPr>
          <a:xfrm>
            <a:off x="827584" y="1699994"/>
            <a:ext cx="6552728" cy="646331"/>
          </a:xfrm>
          <a:prstGeom prst="rect">
            <a:avLst/>
          </a:prstGeom>
        </p:spPr>
        <p:txBody>
          <a:bodyPr wrap="square">
            <a:spAutoFit/>
          </a:bodyPr>
          <a:lstStyle/>
          <a:p>
            <a:r>
              <a:rPr lang="en-US" dirty="0">
                <a:hlinkClick r:id="rId3"/>
              </a:rPr>
              <a:t>https://www.youtube.com/watch?v=GvGAgQOhQqY</a:t>
            </a:r>
            <a:endParaRPr lang="en-US" dirty="0"/>
          </a:p>
          <a:p>
            <a:endParaRPr lang="ar-JO" dirty="0"/>
          </a:p>
        </p:txBody>
      </p:sp>
      <p:sp>
        <p:nvSpPr>
          <p:cNvPr id="5" name="Rectangle 4"/>
          <p:cNvSpPr/>
          <p:nvPr/>
        </p:nvSpPr>
        <p:spPr>
          <a:xfrm>
            <a:off x="827584" y="2480763"/>
            <a:ext cx="6624736" cy="2031325"/>
          </a:xfrm>
          <a:prstGeom prst="rect">
            <a:avLst/>
          </a:prstGeom>
        </p:spPr>
        <p:txBody>
          <a:bodyPr wrap="square">
            <a:spAutoFit/>
          </a:bodyPr>
          <a:lstStyle/>
          <a:p>
            <a:endParaRPr lang="en-US" dirty="0"/>
          </a:p>
          <a:p>
            <a:endParaRPr lang="en-US" dirty="0"/>
          </a:p>
          <a:p>
            <a:endParaRPr lang="en-US" dirty="0"/>
          </a:p>
          <a:p>
            <a:endParaRPr lang="en-US" dirty="0"/>
          </a:p>
          <a:p>
            <a:endParaRPr lang="en-US" dirty="0"/>
          </a:p>
          <a:p>
            <a:endParaRPr lang="en-US" dirty="0"/>
          </a:p>
          <a:p>
            <a:endParaRPr lang="ar-JO" dirty="0"/>
          </a:p>
        </p:txBody>
      </p:sp>
      <p:sp>
        <p:nvSpPr>
          <p:cNvPr id="9" name="Rectangle 8"/>
          <p:cNvSpPr/>
          <p:nvPr/>
        </p:nvSpPr>
        <p:spPr>
          <a:xfrm>
            <a:off x="683568" y="3140968"/>
            <a:ext cx="7110536" cy="923330"/>
          </a:xfrm>
          <a:prstGeom prst="rect">
            <a:avLst/>
          </a:prstGeom>
        </p:spPr>
        <p:txBody>
          <a:bodyPr wrap="square">
            <a:spAutoFit/>
          </a:bodyPr>
          <a:lstStyle/>
          <a:p>
            <a:r>
              <a:rPr lang="en-US" dirty="0">
                <a:hlinkClick r:id="rId4"/>
              </a:rPr>
              <a:t>https://www.youtube.com/watch?v=t8D9BZ4BcCQ&amp;list=PLgn7xySUm4KRdTaOncyl4J0dC3HjRT-w8</a:t>
            </a:r>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67544" y="274638"/>
            <a:ext cx="8552631" cy="1143000"/>
          </a:xfrm>
        </p:spPr>
        <p:txBody>
          <a:bodyPr>
            <a:normAutofit fontScale="90000"/>
          </a:bodyPr>
          <a:lstStyle/>
          <a:p>
            <a:r>
              <a:rPr lang="en-US" dirty="0" err="1">
                <a:effectLst>
                  <a:outerShdw blurRad="38100" dist="38100" dir="2700000" algn="tl">
                    <a:srgbClr val="000000"/>
                  </a:outerShdw>
                </a:effectLst>
                <a:latin typeface="Verdana" pitchFamily="34" charset="0"/>
              </a:rPr>
              <a:t>Percutaneous</a:t>
            </a:r>
            <a:r>
              <a:rPr lang="en-US" dirty="0">
                <a:effectLst>
                  <a:outerShdw blurRad="38100" dist="38100" dir="2700000" algn="tl">
                    <a:srgbClr val="000000"/>
                  </a:outerShdw>
                </a:effectLst>
                <a:latin typeface="Verdana" pitchFamily="34" charset="0"/>
              </a:rPr>
              <a:t> Coronary Intervention: PCI</a:t>
            </a:r>
          </a:p>
        </p:txBody>
      </p:sp>
      <p:sp>
        <p:nvSpPr>
          <p:cNvPr id="67587" name="Content Placeholder 2"/>
          <p:cNvSpPr>
            <a:spLocks noGrp="1"/>
          </p:cNvSpPr>
          <p:nvPr>
            <p:ph idx="1"/>
          </p:nvPr>
        </p:nvSpPr>
        <p:spPr>
          <a:xfrm>
            <a:off x="1187624" y="1772816"/>
            <a:ext cx="6912768" cy="4525963"/>
          </a:xfrm>
        </p:spPr>
        <p:txBody>
          <a:bodyPr>
            <a:normAutofit fontScale="92500" lnSpcReduction="10000"/>
          </a:bodyPr>
          <a:lstStyle/>
          <a:p>
            <a:pPr algn="l" rtl="0"/>
            <a:r>
              <a:rPr lang="en-US" sz="3200" dirty="0">
                <a:latin typeface="Verdana" pitchFamily="34" charset="0"/>
              </a:rPr>
              <a:t>Coronary </a:t>
            </a:r>
            <a:r>
              <a:rPr lang="en-US" sz="3200" dirty="0" err="1">
                <a:latin typeface="Verdana" pitchFamily="34" charset="0"/>
              </a:rPr>
              <a:t>arteriography</a:t>
            </a:r>
            <a:r>
              <a:rPr lang="en-US" sz="3200" dirty="0">
                <a:latin typeface="Verdana" pitchFamily="34" charset="0"/>
              </a:rPr>
              <a:t> and </a:t>
            </a:r>
            <a:r>
              <a:rPr lang="en-US" sz="3200" dirty="0" err="1">
                <a:latin typeface="Verdana" pitchFamily="34" charset="0"/>
              </a:rPr>
              <a:t>percutaneous</a:t>
            </a:r>
            <a:r>
              <a:rPr lang="en-US" sz="3200" dirty="0">
                <a:latin typeface="Verdana" pitchFamily="34" charset="0"/>
              </a:rPr>
              <a:t> balloon angioplasty (PTCA)</a:t>
            </a:r>
          </a:p>
          <a:p>
            <a:pPr algn="l" rtl="0"/>
            <a:r>
              <a:rPr lang="en-US" sz="3200" dirty="0">
                <a:latin typeface="Verdana" pitchFamily="34" charset="0"/>
              </a:rPr>
              <a:t>Goal: </a:t>
            </a:r>
            <a:r>
              <a:rPr lang="en-US" sz="3200" dirty="0" err="1">
                <a:latin typeface="Verdana" pitchFamily="34" charset="0"/>
              </a:rPr>
              <a:t>reperfuse</a:t>
            </a:r>
            <a:r>
              <a:rPr lang="en-US" sz="3200" dirty="0">
                <a:latin typeface="Verdana" pitchFamily="34" charset="0"/>
              </a:rPr>
              <a:t> myocardium</a:t>
            </a:r>
          </a:p>
          <a:p>
            <a:pPr algn="l" rtl="0"/>
            <a:r>
              <a:rPr lang="en-US" sz="3200" dirty="0">
                <a:latin typeface="Verdana" pitchFamily="34" charset="0"/>
              </a:rPr>
              <a:t>Balloon widens artery</a:t>
            </a:r>
          </a:p>
          <a:p>
            <a:pPr algn="l" rtl="0"/>
            <a:r>
              <a:rPr lang="en-US" sz="3200" dirty="0">
                <a:latin typeface="Verdana" pitchFamily="34" charset="0"/>
              </a:rPr>
              <a:t>Metal stent placed to maintain vessel patency</a:t>
            </a:r>
          </a:p>
          <a:p>
            <a:pPr algn="l" rtl="0"/>
            <a:r>
              <a:rPr lang="en-US" sz="3200" dirty="0">
                <a:latin typeface="Verdana" pitchFamily="34" charset="0"/>
              </a:rPr>
              <a:t>Require </a:t>
            </a:r>
            <a:r>
              <a:rPr lang="en-US" sz="3200" dirty="0" err="1">
                <a:latin typeface="Verdana" pitchFamily="34" charset="0"/>
              </a:rPr>
              <a:t>antiplatelet</a:t>
            </a:r>
            <a:r>
              <a:rPr lang="en-US" sz="3200" dirty="0">
                <a:latin typeface="Verdana" pitchFamily="34" charset="0"/>
              </a:rPr>
              <a:t> therapy post stent minimum of 6 months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971600" y="260648"/>
            <a:ext cx="7772400" cy="1143000"/>
          </a:xfrm>
        </p:spPr>
        <p:txBody>
          <a:bodyPr/>
          <a:lstStyle/>
          <a:p>
            <a:pPr eaLnBrk="1" hangingPunct="1"/>
            <a:r>
              <a:rPr lang="en-US" dirty="0"/>
              <a:t>Overview of CABG Procedure</a:t>
            </a:r>
          </a:p>
        </p:txBody>
      </p:sp>
      <p:pic>
        <p:nvPicPr>
          <p:cNvPr id="519171" name="Picture 3" descr="377-7-10b"/>
          <p:cNvPicPr>
            <a:picLocks noGrp="1" noChangeAspect="1" noChangeArrowheads="1"/>
          </p:cNvPicPr>
          <p:nvPr>
            <p:ph idx="1"/>
          </p:nvPr>
        </p:nvPicPr>
        <p:blipFill>
          <a:blip r:embed="rId3" cstate="print"/>
          <a:srcRect/>
          <a:stretch>
            <a:fillRect/>
          </a:stretch>
        </p:blipFill>
        <p:spPr>
          <a:xfrm>
            <a:off x="457200" y="1600200"/>
            <a:ext cx="3352800" cy="2309813"/>
          </a:xfrm>
          <a:noFill/>
        </p:spPr>
      </p:pic>
      <p:sp>
        <p:nvSpPr>
          <p:cNvPr id="12"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CBEE5EE-3107-41EF-8FE3-17E4C017C26A}" type="slidenum">
              <a:rPr lang="ar-SA"/>
              <a:pPr>
                <a:defRPr/>
              </a:pPr>
              <a:t>40</a:t>
            </a:fld>
            <a:endParaRPr lang="en-US"/>
          </a:p>
        </p:txBody>
      </p:sp>
      <p:pic>
        <p:nvPicPr>
          <p:cNvPr id="519172" name="Picture 4" descr="377-7-11b"/>
          <p:cNvPicPr>
            <a:picLocks noChangeAspect="1" noChangeArrowheads="1"/>
          </p:cNvPicPr>
          <p:nvPr/>
        </p:nvPicPr>
        <p:blipFill>
          <a:blip r:embed="rId4" cstate="print"/>
          <a:srcRect/>
          <a:stretch>
            <a:fillRect/>
          </a:stretch>
        </p:blipFill>
        <p:spPr bwMode="auto">
          <a:xfrm>
            <a:off x="5105400" y="1524000"/>
            <a:ext cx="3429000" cy="2428875"/>
          </a:xfrm>
          <a:prstGeom prst="rect">
            <a:avLst/>
          </a:prstGeom>
          <a:noFill/>
          <a:ln w="9525">
            <a:noFill/>
            <a:miter lim="800000"/>
            <a:headEnd/>
            <a:tailEnd/>
          </a:ln>
        </p:spPr>
      </p:pic>
      <p:pic>
        <p:nvPicPr>
          <p:cNvPr id="519173" name="Picture 5" descr="377-7-12b"/>
          <p:cNvPicPr>
            <a:picLocks noChangeAspect="1" noChangeArrowheads="1"/>
          </p:cNvPicPr>
          <p:nvPr/>
        </p:nvPicPr>
        <p:blipFill>
          <a:blip r:embed="rId5" cstate="print"/>
          <a:srcRect/>
          <a:stretch>
            <a:fillRect/>
          </a:stretch>
        </p:blipFill>
        <p:spPr bwMode="auto">
          <a:xfrm>
            <a:off x="304800" y="4286250"/>
            <a:ext cx="3429000" cy="2571750"/>
          </a:xfrm>
          <a:prstGeom prst="rect">
            <a:avLst/>
          </a:prstGeom>
          <a:noFill/>
          <a:ln w="9525">
            <a:noFill/>
            <a:miter lim="800000"/>
            <a:headEnd/>
            <a:tailEnd/>
          </a:ln>
        </p:spPr>
      </p:pic>
      <p:pic>
        <p:nvPicPr>
          <p:cNvPr id="519174" name="Picture 6" descr="377-7-13b"/>
          <p:cNvPicPr>
            <a:picLocks noChangeAspect="1" noChangeArrowheads="1"/>
          </p:cNvPicPr>
          <p:nvPr/>
        </p:nvPicPr>
        <p:blipFill>
          <a:blip r:embed="rId6" cstate="print"/>
          <a:srcRect/>
          <a:stretch>
            <a:fillRect/>
          </a:stretch>
        </p:blipFill>
        <p:spPr bwMode="auto">
          <a:xfrm>
            <a:off x="5105400" y="4286250"/>
            <a:ext cx="3429000" cy="2571750"/>
          </a:xfrm>
          <a:prstGeom prst="rect">
            <a:avLst/>
          </a:prstGeom>
          <a:noFill/>
          <a:ln w="9525">
            <a:noFill/>
            <a:miter lim="800000"/>
            <a:headEnd/>
            <a:tailEnd/>
          </a:ln>
        </p:spPr>
      </p:pic>
      <p:sp>
        <p:nvSpPr>
          <p:cNvPr id="57352" name="Rectangle 7"/>
          <p:cNvSpPr>
            <a:spLocks noChangeArrowheads="1"/>
          </p:cNvSpPr>
          <p:nvPr/>
        </p:nvSpPr>
        <p:spPr bwMode="auto">
          <a:xfrm>
            <a:off x="533400" y="2133600"/>
            <a:ext cx="12954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Skin </a:t>
            </a:r>
          </a:p>
          <a:p>
            <a:pPr>
              <a:spcBef>
                <a:spcPct val="50000"/>
              </a:spcBef>
            </a:pPr>
            <a:r>
              <a:rPr lang="en-US" sz="2400">
                <a:solidFill>
                  <a:srgbClr val="3333CC"/>
                </a:solidFill>
                <a:latin typeface="Times New Roman" pitchFamily="18" charset="0"/>
              </a:rPr>
              <a:t>incision</a:t>
            </a:r>
          </a:p>
        </p:txBody>
      </p:sp>
      <p:sp>
        <p:nvSpPr>
          <p:cNvPr id="57353" name="Rectangle 8"/>
          <p:cNvSpPr>
            <a:spLocks noChangeArrowheads="1"/>
          </p:cNvSpPr>
          <p:nvPr/>
        </p:nvSpPr>
        <p:spPr bwMode="auto">
          <a:xfrm>
            <a:off x="5181600" y="1752600"/>
            <a:ext cx="1447800" cy="1187450"/>
          </a:xfrm>
          <a:prstGeom prst="rect">
            <a:avLst/>
          </a:prstGeom>
          <a:noFill/>
          <a:ln w="12700">
            <a:noFill/>
            <a:miter lim="800000"/>
            <a:headEnd type="none" w="sm" len="sm"/>
            <a:tailEnd type="none" w="sm" len="sm"/>
          </a:ln>
          <a:effectLst/>
        </p:spPr>
        <p:txBody>
          <a:bodyPr>
            <a:spAutoFit/>
          </a:bodyPr>
          <a:lstStyle/>
          <a:p>
            <a:r>
              <a:rPr lang="en-US" sz="2400">
                <a:solidFill>
                  <a:srgbClr val="3333CC"/>
                </a:solidFill>
                <a:latin typeface="Times New Roman" pitchFamily="18" charset="0"/>
              </a:rPr>
              <a:t>Expose breast bone</a:t>
            </a:r>
          </a:p>
        </p:txBody>
      </p:sp>
      <p:sp>
        <p:nvSpPr>
          <p:cNvPr id="57354" name="Rectangle 9"/>
          <p:cNvSpPr>
            <a:spLocks noChangeArrowheads="1"/>
          </p:cNvSpPr>
          <p:nvPr/>
        </p:nvSpPr>
        <p:spPr bwMode="auto">
          <a:xfrm>
            <a:off x="304800" y="4343400"/>
            <a:ext cx="1447800" cy="1187450"/>
          </a:xfrm>
          <a:prstGeom prst="rect">
            <a:avLst/>
          </a:prstGeom>
          <a:noFill/>
          <a:ln w="12700">
            <a:noFill/>
            <a:miter lim="800000"/>
            <a:headEnd type="none" w="sm" len="sm"/>
            <a:tailEnd type="none" w="sm" len="sm"/>
          </a:ln>
          <a:effectLst/>
        </p:spPr>
        <p:txBody>
          <a:bodyPr>
            <a:spAutoFit/>
          </a:bodyPr>
          <a:lstStyle/>
          <a:p>
            <a:r>
              <a:rPr lang="en-US" sz="2400">
                <a:solidFill>
                  <a:srgbClr val="3333CC"/>
                </a:solidFill>
                <a:latin typeface="Times New Roman" pitchFamily="18" charset="0"/>
              </a:rPr>
              <a:t>Divide breast bone</a:t>
            </a:r>
          </a:p>
        </p:txBody>
      </p:sp>
      <p:sp>
        <p:nvSpPr>
          <p:cNvPr id="57355" name="Rectangle 10"/>
          <p:cNvSpPr>
            <a:spLocks noChangeArrowheads="1"/>
          </p:cNvSpPr>
          <p:nvPr/>
        </p:nvSpPr>
        <p:spPr bwMode="auto">
          <a:xfrm>
            <a:off x="5181600" y="4343400"/>
            <a:ext cx="1371600" cy="822325"/>
          </a:xfrm>
          <a:prstGeom prst="rect">
            <a:avLst/>
          </a:prstGeom>
          <a:noFill/>
          <a:ln w="12700">
            <a:noFill/>
            <a:miter lim="800000"/>
            <a:headEnd type="none" w="sm" len="sm"/>
            <a:tailEnd type="none" w="sm" len="sm"/>
          </a:ln>
          <a:effectLst/>
        </p:spPr>
        <p:txBody>
          <a:bodyPr>
            <a:spAutoFit/>
          </a:bodyPr>
          <a:lstStyle/>
          <a:p>
            <a:r>
              <a:rPr lang="en-US" sz="2400">
                <a:solidFill>
                  <a:srgbClr val="3333CC"/>
                </a:solidFill>
                <a:latin typeface="Times New Roman" pitchFamily="18" charset="0"/>
              </a:rPr>
              <a:t>Retractor placed</a:t>
            </a:r>
          </a:p>
        </p:txBody>
      </p:sp>
    </p:spTree>
    <p:extLst>
      <p:ext uri="{BB962C8B-B14F-4D97-AF65-F5344CB8AC3E}">
        <p14:creationId xmlns:p14="http://schemas.microsoft.com/office/powerpoint/2010/main" val="582591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19171"/>
                                        </p:tgtEl>
                                        <p:attrNameLst>
                                          <p:attrName>style.visibility</p:attrName>
                                        </p:attrNameLst>
                                      </p:cBhvr>
                                      <p:to>
                                        <p:strVal val="visible"/>
                                      </p:to>
                                    </p:set>
                                    <p:anim calcmode="lin" valueType="num">
                                      <p:cBhvr>
                                        <p:cTn id="7" dur="500" fill="hold"/>
                                        <p:tgtEl>
                                          <p:spTgt spid="519171"/>
                                        </p:tgtEl>
                                        <p:attrNameLst>
                                          <p:attrName>ppt_w</p:attrName>
                                        </p:attrNameLst>
                                      </p:cBhvr>
                                      <p:tavLst>
                                        <p:tav tm="0">
                                          <p:val>
                                            <p:fltVal val="0"/>
                                          </p:val>
                                        </p:tav>
                                        <p:tav tm="100000">
                                          <p:val>
                                            <p:strVal val="#ppt_w"/>
                                          </p:val>
                                        </p:tav>
                                      </p:tavLst>
                                    </p:anim>
                                    <p:anim calcmode="lin" valueType="num">
                                      <p:cBhvr>
                                        <p:cTn id="8" dur="500" fill="hold"/>
                                        <p:tgtEl>
                                          <p:spTgt spid="51917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19172"/>
                                        </p:tgtEl>
                                        <p:attrNameLst>
                                          <p:attrName>style.visibility</p:attrName>
                                        </p:attrNameLst>
                                      </p:cBhvr>
                                      <p:to>
                                        <p:strVal val="visible"/>
                                      </p:to>
                                    </p:set>
                                    <p:anim calcmode="lin" valueType="num">
                                      <p:cBhvr>
                                        <p:cTn id="13" dur="500" fill="hold"/>
                                        <p:tgtEl>
                                          <p:spTgt spid="519172"/>
                                        </p:tgtEl>
                                        <p:attrNameLst>
                                          <p:attrName>ppt_w</p:attrName>
                                        </p:attrNameLst>
                                      </p:cBhvr>
                                      <p:tavLst>
                                        <p:tav tm="0">
                                          <p:val>
                                            <p:fltVal val="0"/>
                                          </p:val>
                                        </p:tav>
                                        <p:tav tm="100000">
                                          <p:val>
                                            <p:strVal val="#ppt_w"/>
                                          </p:val>
                                        </p:tav>
                                      </p:tavLst>
                                    </p:anim>
                                    <p:anim calcmode="lin" valueType="num">
                                      <p:cBhvr>
                                        <p:cTn id="14" dur="500" fill="hold"/>
                                        <p:tgtEl>
                                          <p:spTgt spid="51917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19173"/>
                                        </p:tgtEl>
                                        <p:attrNameLst>
                                          <p:attrName>style.visibility</p:attrName>
                                        </p:attrNameLst>
                                      </p:cBhvr>
                                      <p:to>
                                        <p:strVal val="visible"/>
                                      </p:to>
                                    </p:set>
                                    <p:anim calcmode="lin" valueType="num">
                                      <p:cBhvr>
                                        <p:cTn id="19" dur="500" fill="hold"/>
                                        <p:tgtEl>
                                          <p:spTgt spid="519173"/>
                                        </p:tgtEl>
                                        <p:attrNameLst>
                                          <p:attrName>ppt_w</p:attrName>
                                        </p:attrNameLst>
                                      </p:cBhvr>
                                      <p:tavLst>
                                        <p:tav tm="0">
                                          <p:val>
                                            <p:fltVal val="0"/>
                                          </p:val>
                                        </p:tav>
                                        <p:tav tm="100000">
                                          <p:val>
                                            <p:strVal val="#ppt_w"/>
                                          </p:val>
                                        </p:tav>
                                      </p:tavLst>
                                    </p:anim>
                                    <p:anim calcmode="lin" valueType="num">
                                      <p:cBhvr>
                                        <p:cTn id="20" dur="500" fill="hold"/>
                                        <p:tgtEl>
                                          <p:spTgt spid="51917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19174"/>
                                        </p:tgtEl>
                                        <p:attrNameLst>
                                          <p:attrName>style.visibility</p:attrName>
                                        </p:attrNameLst>
                                      </p:cBhvr>
                                      <p:to>
                                        <p:strVal val="visible"/>
                                      </p:to>
                                    </p:set>
                                    <p:anim calcmode="lin" valueType="num">
                                      <p:cBhvr>
                                        <p:cTn id="25" dur="500" fill="hold"/>
                                        <p:tgtEl>
                                          <p:spTgt spid="519174"/>
                                        </p:tgtEl>
                                        <p:attrNameLst>
                                          <p:attrName>ppt_w</p:attrName>
                                        </p:attrNameLst>
                                      </p:cBhvr>
                                      <p:tavLst>
                                        <p:tav tm="0">
                                          <p:val>
                                            <p:fltVal val="0"/>
                                          </p:val>
                                        </p:tav>
                                        <p:tav tm="100000">
                                          <p:val>
                                            <p:strVal val="#ppt_w"/>
                                          </p:val>
                                        </p:tav>
                                      </p:tavLst>
                                    </p:anim>
                                    <p:anim calcmode="lin" valueType="num">
                                      <p:cBhvr>
                                        <p:cTn id="26" dur="500" fill="hold"/>
                                        <p:tgtEl>
                                          <p:spTgt spid="5191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1979712" y="260648"/>
            <a:ext cx="6316662" cy="1143000"/>
          </a:xfrm>
        </p:spPr>
        <p:txBody>
          <a:bodyPr>
            <a:normAutofit fontScale="90000"/>
          </a:bodyPr>
          <a:lstStyle/>
          <a:p>
            <a:pPr eaLnBrk="1" hangingPunct="1"/>
            <a:r>
              <a:rPr lang="en-US" dirty="0"/>
              <a:t>Overview of CABG Procedure</a:t>
            </a:r>
          </a:p>
        </p:txBody>
      </p:sp>
      <p:pic>
        <p:nvPicPr>
          <p:cNvPr id="530435" name="Picture 3" descr="377-7-14b"/>
          <p:cNvPicPr>
            <a:picLocks noGrp="1" noChangeAspect="1" noChangeArrowheads="1"/>
          </p:cNvPicPr>
          <p:nvPr>
            <p:ph idx="1"/>
          </p:nvPr>
        </p:nvPicPr>
        <p:blipFill>
          <a:blip r:embed="rId3" cstate="print"/>
          <a:srcRect/>
          <a:stretch>
            <a:fillRect/>
          </a:stretch>
        </p:blipFill>
        <p:spPr>
          <a:xfrm>
            <a:off x="609600" y="1752600"/>
            <a:ext cx="3352800" cy="2309813"/>
          </a:xfrm>
          <a:noFill/>
        </p:spPr>
      </p:pic>
      <p:sp>
        <p:nvSpPr>
          <p:cNvPr id="12"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B5F98AA-4096-47AC-B4EC-0F3659E7FC90}" type="slidenum">
              <a:rPr lang="ar-SA"/>
              <a:pPr>
                <a:defRPr/>
              </a:pPr>
              <a:t>41</a:t>
            </a:fld>
            <a:endParaRPr lang="en-US"/>
          </a:p>
        </p:txBody>
      </p:sp>
      <p:pic>
        <p:nvPicPr>
          <p:cNvPr id="530436" name="Picture 4" descr="377-7-15b"/>
          <p:cNvPicPr>
            <a:picLocks noChangeAspect="1" noChangeArrowheads="1"/>
          </p:cNvPicPr>
          <p:nvPr/>
        </p:nvPicPr>
        <p:blipFill>
          <a:blip r:embed="rId4" cstate="print"/>
          <a:srcRect/>
          <a:stretch>
            <a:fillRect/>
          </a:stretch>
        </p:blipFill>
        <p:spPr bwMode="auto">
          <a:xfrm>
            <a:off x="4724400" y="1828800"/>
            <a:ext cx="3581400" cy="2457450"/>
          </a:xfrm>
          <a:prstGeom prst="rect">
            <a:avLst/>
          </a:prstGeom>
          <a:noFill/>
          <a:ln w="9525">
            <a:noFill/>
            <a:miter lim="800000"/>
            <a:headEnd/>
            <a:tailEnd/>
          </a:ln>
        </p:spPr>
      </p:pic>
      <p:pic>
        <p:nvPicPr>
          <p:cNvPr id="530437" name="Picture 5" descr="377-7-16b"/>
          <p:cNvPicPr>
            <a:picLocks noChangeAspect="1" noChangeArrowheads="1"/>
          </p:cNvPicPr>
          <p:nvPr/>
        </p:nvPicPr>
        <p:blipFill>
          <a:blip r:embed="rId5" cstate="print"/>
          <a:srcRect/>
          <a:stretch>
            <a:fillRect/>
          </a:stretch>
        </p:blipFill>
        <p:spPr bwMode="auto">
          <a:xfrm>
            <a:off x="533400" y="4286250"/>
            <a:ext cx="3429000" cy="2571750"/>
          </a:xfrm>
          <a:prstGeom prst="rect">
            <a:avLst/>
          </a:prstGeom>
          <a:noFill/>
          <a:ln w="9525">
            <a:noFill/>
            <a:miter lim="800000"/>
            <a:headEnd/>
            <a:tailEnd/>
          </a:ln>
        </p:spPr>
      </p:pic>
      <p:pic>
        <p:nvPicPr>
          <p:cNvPr id="530438" name="Picture 6" descr="377-7-17b"/>
          <p:cNvPicPr>
            <a:picLocks noChangeAspect="1" noChangeArrowheads="1"/>
          </p:cNvPicPr>
          <p:nvPr/>
        </p:nvPicPr>
        <p:blipFill>
          <a:blip r:embed="rId6" cstate="print"/>
          <a:srcRect/>
          <a:stretch>
            <a:fillRect/>
          </a:stretch>
        </p:blipFill>
        <p:spPr bwMode="auto">
          <a:xfrm>
            <a:off x="4724400" y="4343400"/>
            <a:ext cx="3581400" cy="2571750"/>
          </a:xfrm>
          <a:prstGeom prst="rect">
            <a:avLst/>
          </a:prstGeom>
          <a:noFill/>
          <a:ln w="9525">
            <a:noFill/>
            <a:miter lim="800000"/>
            <a:headEnd/>
            <a:tailEnd/>
          </a:ln>
        </p:spPr>
      </p:pic>
      <p:sp>
        <p:nvSpPr>
          <p:cNvPr id="58376" name="Rectangle 7"/>
          <p:cNvSpPr>
            <a:spLocks noChangeArrowheads="1"/>
          </p:cNvSpPr>
          <p:nvPr/>
        </p:nvSpPr>
        <p:spPr bwMode="auto">
          <a:xfrm>
            <a:off x="609600" y="1403648"/>
            <a:ext cx="2043113" cy="457200"/>
          </a:xfrm>
          <a:prstGeom prst="rect">
            <a:avLst/>
          </a:prstGeom>
          <a:noFill/>
          <a:ln w="12700">
            <a:noFill/>
            <a:miter lim="800000"/>
            <a:headEnd type="none" w="sm" len="sm"/>
            <a:tailEnd type="none" w="sm" len="sm"/>
          </a:ln>
          <a:effectLst/>
        </p:spPr>
        <p:txBody>
          <a:bodyPr wrap="none">
            <a:spAutoFit/>
          </a:bodyPr>
          <a:lstStyle/>
          <a:p>
            <a:r>
              <a:rPr lang="en-US" sz="2400" dirty="0" err="1">
                <a:solidFill>
                  <a:srgbClr val="3333CC"/>
                </a:solidFill>
                <a:latin typeface="Times New Roman" pitchFamily="18" charset="0"/>
              </a:rPr>
              <a:t>pericardiotomy</a:t>
            </a:r>
            <a:endParaRPr lang="en-US" sz="2400" dirty="0">
              <a:solidFill>
                <a:srgbClr val="3333CC"/>
              </a:solidFill>
              <a:latin typeface="Times New Roman" pitchFamily="18" charset="0"/>
            </a:endParaRPr>
          </a:p>
        </p:txBody>
      </p:sp>
      <p:sp>
        <p:nvSpPr>
          <p:cNvPr id="58377" name="Rectangle 8"/>
          <p:cNvSpPr>
            <a:spLocks noChangeArrowheads="1"/>
          </p:cNvSpPr>
          <p:nvPr/>
        </p:nvSpPr>
        <p:spPr bwMode="auto">
          <a:xfrm>
            <a:off x="4758972" y="1460798"/>
            <a:ext cx="2170113" cy="457200"/>
          </a:xfrm>
          <a:prstGeom prst="rect">
            <a:avLst/>
          </a:prstGeom>
          <a:noFill/>
          <a:ln w="12700">
            <a:noFill/>
            <a:miter lim="800000"/>
            <a:headEnd type="none" w="sm" len="sm"/>
            <a:tailEnd type="none" w="sm" len="sm"/>
          </a:ln>
          <a:effectLst/>
        </p:spPr>
        <p:txBody>
          <a:bodyPr wrap="none">
            <a:spAutoFit/>
          </a:bodyPr>
          <a:lstStyle/>
          <a:p>
            <a:r>
              <a:rPr lang="en-US" sz="2400" dirty="0">
                <a:solidFill>
                  <a:srgbClr val="3333CC"/>
                </a:solidFill>
                <a:latin typeface="Times New Roman" pitchFamily="18" charset="0"/>
              </a:rPr>
              <a:t>Heart visualized</a:t>
            </a:r>
          </a:p>
        </p:txBody>
      </p:sp>
      <p:sp>
        <p:nvSpPr>
          <p:cNvPr id="58378" name="Rectangle 9"/>
          <p:cNvSpPr>
            <a:spLocks noChangeArrowheads="1"/>
          </p:cNvSpPr>
          <p:nvPr/>
        </p:nvSpPr>
        <p:spPr bwMode="auto">
          <a:xfrm>
            <a:off x="533400" y="5853113"/>
            <a:ext cx="3733800" cy="1004887"/>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Aortic cannula brings blood </a:t>
            </a:r>
          </a:p>
          <a:p>
            <a:pPr>
              <a:spcBef>
                <a:spcPct val="50000"/>
              </a:spcBef>
            </a:pPr>
            <a:r>
              <a:rPr lang="en-US" sz="2400">
                <a:solidFill>
                  <a:srgbClr val="3333CC"/>
                </a:solidFill>
                <a:latin typeface="Times New Roman" pitchFamily="18" charset="0"/>
              </a:rPr>
              <a:t>from CPB to aorta</a:t>
            </a:r>
          </a:p>
        </p:txBody>
      </p:sp>
      <p:sp>
        <p:nvSpPr>
          <p:cNvPr id="58379" name="Rectangle 10"/>
          <p:cNvSpPr>
            <a:spLocks noChangeArrowheads="1"/>
          </p:cNvSpPr>
          <p:nvPr/>
        </p:nvSpPr>
        <p:spPr bwMode="auto">
          <a:xfrm>
            <a:off x="4648200" y="5943600"/>
            <a:ext cx="44958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Venous cannula drains blood</a:t>
            </a:r>
          </a:p>
          <a:p>
            <a:pPr>
              <a:spcBef>
                <a:spcPct val="50000"/>
              </a:spcBef>
            </a:pPr>
            <a:r>
              <a:rPr lang="en-US" sz="2400">
                <a:solidFill>
                  <a:srgbClr val="3333CC"/>
                </a:solidFill>
                <a:latin typeface="Times New Roman" pitchFamily="18" charset="0"/>
              </a:rPr>
              <a:t>From heart to CPB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30435"/>
                                        </p:tgtEl>
                                        <p:attrNameLst>
                                          <p:attrName>style.visibility</p:attrName>
                                        </p:attrNameLst>
                                      </p:cBhvr>
                                      <p:to>
                                        <p:strVal val="visible"/>
                                      </p:to>
                                    </p:set>
                                    <p:anim calcmode="lin" valueType="num">
                                      <p:cBhvr>
                                        <p:cTn id="7" dur="500" fill="hold"/>
                                        <p:tgtEl>
                                          <p:spTgt spid="530435"/>
                                        </p:tgtEl>
                                        <p:attrNameLst>
                                          <p:attrName>ppt_w</p:attrName>
                                        </p:attrNameLst>
                                      </p:cBhvr>
                                      <p:tavLst>
                                        <p:tav tm="0">
                                          <p:val>
                                            <p:fltVal val="0"/>
                                          </p:val>
                                        </p:tav>
                                        <p:tav tm="100000">
                                          <p:val>
                                            <p:strVal val="#ppt_w"/>
                                          </p:val>
                                        </p:tav>
                                      </p:tavLst>
                                    </p:anim>
                                    <p:anim calcmode="lin" valueType="num">
                                      <p:cBhvr>
                                        <p:cTn id="8" dur="500" fill="hold"/>
                                        <p:tgtEl>
                                          <p:spTgt spid="53043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30436"/>
                                        </p:tgtEl>
                                        <p:attrNameLst>
                                          <p:attrName>style.visibility</p:attrName>
                                        </p:attrNameLst>
                                      </p:cBhvr>
                                      <p:to>
                                        <p:strVal val="visible"/>
                                      </p:to>
                                    </p:set>
                                    <p:anim calcmode="lin" valueType="num">
                                      <p:cBhvr>
                                        <p:cTn id="13" dur="500" fill="hold"/>
                                        <p:tgtEl>
                                          <p:spTgt spid="530436"/>
                                        </p:tgtEl>
                                        <p:attrNameLst>
                                          <p:attrName>ppt_w</p:attrName>
                                        </p:attrNameLst>
                                      </p:cBhvr>
                                      <p:tavLst>
                                        <p:tav tm="0">
                                          <p:val>
                                            <p:fltVal val="0"/>
                                          </p:val>
                                        </p:tav>
                                        <p:tav tm="100000">
                                          <p:val>
                                            <p:strVal val="#ppt_w"/>
                                          </p:val>
                                        </p:tav>
                                      </p:tavLst>
                                    </p:anim>
                                    <p:anim calcmode="lin" valueType="num">
                                      <p:cBhvr>
                                        <p:cTn id="14" dur="500" fill="hold"/>
                                        <p:tgtEl>
                                          <p:spTgt spid="53043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30437"/>
                                        </p:tgtEl>
                                        <p:attrNameLst>
                                          <p:attrName>style.visibility</p:attrName>
                                        </p:attrNameLst>
                                      </p:cBhvr>
                                      <p:to>
                                        <p:strVal val="visible"/>
                                      </p:to>
                                    </p:set>
                                    <p:anim calcmode="lin" valueType="num">
                                      <p:cBhvr>
                                        <p:cTn id="19" dur="500" fill="hold"/>
                                        <p:tgtEl>
                                          <p:spTgt spid="530437"/>
                                        </p:tgtEl>
                                        <p:attrNameLst>
                                          <p:attrName>ppt_w</p:attrName>
                                        </p:attrNameLst>
                                      </p:cBhvr>
                                      <p:tavLst>
                                        <p:tav tm="0">
                                          <p:val>
                                            <p:fltVal val="0"/>
                                          </p:val>
                                        </p:tav>
                                        <p:tav tm="100000">
                                          <p:val>
                                            <p:strVal val="#ppt_w"/>
                                          </p:val>
                                        </p:tav>
                                      </p:tavLst>
                                    </p:anim>
                                    <p:anim calcmode="lin" valueType="num">
                                      <p:cBhvr>
                                        <p:cTn id="20" dur="500" fill="hold"/>
                                        <p:tgtEl>
                                          <p:spTgt spid="53043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30438"/>
                                        </p:tgtEl>
                                        <p:attrNameLst>
                                          <p:attrName>style.visibility</p:attrName>
                                        </p:attrNameLst>
                                      </p:cBhvr>
                                      <p:to>
                                        <p:strVal val="visible"/>
                                      </p:to>
                                    </p:set>
                                    <p:anim calcmode="lin" valueType="num">
                                      <p:cBhvr>
                                        <p:cTn id="25" dur="500" fill="hold"/>
                                        <p:tgtEl>
                                          <p:spTgt spid="530438"/>
                                        </p:tgtEl>
                                        <p:attrNameLst>
                                          <p:attrName>ppt_w</p:attrName>
                                        </p:attrNameLst>
                                      </p:cBhvr>
                                      <p:tavLst>
                                        <p:tav tm="0">
                                          <p:val>
                                            <p:fltVal val="0"/>
                                          </p:val>
                                        </p:tav>
                                        <p:tav tm="100000">
                                          <p:val>
                                            <p:strVal val="#ppt_w"/>
                                          </p:val>
                                        </p:tav>
                                      </p:tavLst>
                                    </p:anim>
                                    <p:anim calcmode="lin" valueType="num">
                                      <p:cBhvr>
                                        <p:cTn id="26" dur="500" fill="hold"/>
                                        <p:tgtEl>
                                          <p:spTgt spid="5304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371600" y="274638"/>
            <a:ext cx="6858000" cy="304800"/>
          </a:xfrm>
        </p:spPr>
        <p:txBody>
          <a:bodyPr>
            <a:normAutofit fontScale="90000"/>
          </a:bodyPr>
          <a:lstStyle/>
          <a:p>
            <a:pPr eaLnBrk="1" hangingPunct="1"/>
            <a:r>
              <a:rPr lang="en-US" dirty="0"/>
              <a:t>Overview of CABG procedure</a:t>
            </a:r>
          </a:p>
        </p:txBody>
      </p:sp>
      <p:pic>
        <p:nvPicPr>
          <p:cNvPr id="533507" name="Picture 3" descr="377-7-18b"/>
          <p:cNvPicPr>
            <a:picLocks noGrp="1" noChangeAspect="1" noChangeArrowheads="1"/>
          </p:cNvPicPr>
          <p:nvPr>
            <p:ph idx="1"/>
          </p:nvPr>
        </p:nvPicPr>
        <p:blipFill>
          <a:blip r:embed="rId3" cstate="print"/>
          <a:srcRect/>
          <a:stretch>
            <a:fillRect/>
          </a:stretch>
        </p:blipFill>
        <p:spPr>
          <a:xfrm>
            <a:off x="0" y="762000"/>
            <a:ext cx="4419600" cy="3657600"/>
          </a:xfrm>
          <a:noFill/>
        </p:spPr>
      </p:pic>
      <p:sp>
        <p:nvSpPr>
          <p:cNvPr id="9"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CB4156A-83D5-4379-8EF1-9B00271A8179}" type="slidenum">
              <a:rPr lang="ar-SA"/>
              <a:pPr>
                <a:defRPr/>
              </a:pPr>
              <a:t>42</a:t>
            </a:fld>
            <a:endParaRPr lang="en-US"/>
          </a:p>
        </p:txBody>
      </p:sp>
      <p:pic>
        <p:nvPicPr>
          <p:cNvPr id="533508" name="Picture 4" descr="377-7-19b"/>
          <p:cNvPicPr>
            <a:picLocks noChangeAspect="1" noChangeArrowheads="1"/>
          </p:cNvPicPr>
          <p:nvPr/>
        </p:nvPicPr>
        <p:blipFill>
          <a:blip r:embed="rId4" cstate="print"/>
          <a:srcRect/>
          <a:stretch>
            <a:fillRect/>
          </a:stretch>
        </p:blipFill>
        <p:spPr bwMode="auto">
          <a:xfrm>
            <a:off x="4495800" y="762000"/>
            <a:ext cx="4648200" cy="3678238"/>
          </a:xfrm>
          <a:prstGeom prst="rect">
            <a:avLst/>
          </a:prstGeom>
          <a:noFill/>
          <a:ln w="9525">
            <a:noFill/>
            <a:miter lim="800000"/>
            <a:headEnd/>
            <a:tailEnd/>
          </a:ln>
        </p:spPr>
      </p:pic>
      <p:pic>
        <p:nvPicPr>
          <p:cNvPr id="533509" name="Picture 5" descr="19133"/>
          <p:cNvPicPr>
            <a:picLocks noChangeAspect="1" noChangeArrowheads="1"/>
          </p:cNvPicPr>
          <p:nvPr/>
        </p:nvPicPr>
        <p:blipFill>
          <a:blip r:embed="rId5" cstate="print"/>
          <a:srcRect/>
          <a:stretch>
            <a:fillRect/>
          </a:stretch>
        </p:blipFill>
        <p:spPr bwMode="auto">
          <a:xfrm>
            <a:off x="1828800" y="4419600"/>
            <a:ext cx="6553200" cy="2438400"/>
          </a:xfrm>
          <a:prstGeom prst="rect">
            <a:avLst/>
          </a:prstGeom>
          <a:noFill/>
          <a:ln w="9525">
            <a:noFill/>
            <a:miter lim="800000"/>
            <a:headEnd/>
            <a:tailEnd/>
          </a:ln>
        </p:spPr>
      </p:pic>
      <p:sp>
        <p:nvSpPr>
          <p:cNvPr id="59399" name="Rectangle 6"/>
          <p:cNvSpPr>
            <a:spLocks noChangeArrowheads="1"/>
          </p:cNvSpPr>
          <p:nvPr/>
        </p:nvSpPr>
        <p:spPr bwMode="auto">
          <a:xfrm>
            <a:off x="228600" y="3505200"/>
            <a:ext cx="45720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dirty="0" err="1">
                <a:solidFill>
                  <a:srgbClr val="3333CC"/>
                </a:solidFill>
                <a:latin typeface="Times New Roman" pitchFamily="18" charset="0"/>
              </a:rPr>
              <a:t>Cardioplegia</a:t>
            </a:r>
            <a:r>
              <a:rPr lang="en-US" sz="2400" dirty="0">
                <a:solidFill>
                  <a:srgbClr val="3333CC"/>
                </a:solidFill>
                <a:latin typeface="Times New Roman" pitchFamily="18" charset="0"/>
              </a:rPr>
              <a:t> tube inserted</a:t>
            </a:r>
          </a:p>
          <a:p>
            <a:pPr>
              <a:spcBef>
                <a:spcPct val="50000"/>
              </a:spcBef>
            </a:pPr>
            <a:r>
              <a:rPr lang="en-US" sz="2400" dirty="0">
                <a:solidFill>
                  <a:srgbClr val="3333CC"/>
                </a:solidFill>
                <a:latin typeface="Times New Roman" pitchFamily="18" charset="0"/>
              </a:rPr>
              <a:t>In aorta</a:t>
            </a:r>
          </a:p>
        </p:txBody>
      </p:sp>
      <p:sp>
        <p:nvSpPr>
          <p:cNvPr id="59400" name="Rectangle 7"/>
          <p:cNvSpPr>
            <a:spLocks noChangeArrowheads="1"/>
          </p:cNvSpPr>
          <p:nvPr/>
        </p:nvSpPr>
        <p:spPr bwMode="auto">
          <a:xfrm>
            <a:off x="4419600" y="3200400"/>
            <a:ext cx="42672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Cardioplegia tube</a:t>
            </a:r>
          </a:p>
          <a:p>
            <a:pPr>
              <a:spcBef>
                <a:spcPct val="50000"/>
              </a:spcBef>
            </a:pPr>
            <a:r>
              <a:rPr lang="en-US" sz="2400">
                <a:solidFill>
                  <a:srgbClr val="3333CC"/>
                </a:solidFill>
                <a:latin typeface="Times New Roman" pitchFamily="18" charset="0"/>
              </a:rPr>
              <a:t>In coronary sinus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33507"/>
                                        </p:tgtEl>
                                        <p:attrNameLst>
                                          <p:attrName>style.visibility</p:attrName>
                                        </p:attrNameLst>
                                      </p:cBhvr>
                                      <p:to>
                                        <p:strVal val="visible"/>
                                      </p:to>
                                    </p:set>
                                    <p:anim calcmode="lin" valueType="num">
                                      <p:cBhvr>
                                        <p:cTn id="7" dur="500" fill="hold"/>
                                        <p:tgtEl>
                                          <p:spTgt spid="533507"/>
                                        </p:tgtEl>
                                        <p:attrNameLst>
                                          <p:attrName>ppt_w</p:attrName>
                                        </p:attrNameLst>
                                      </p:cBhvr>
                                      <p:tavLst>
                                        <p:tav tm="0">
                                          <p:val>
                                            <p:fltVal val="0"/>
                                          </p:val>
                                        </p:tav>
                                        <p:tav tm="100000">
                                          <p:val>
                                            <p:strVal val="#ppt_w"/>
                                          </p:val>
                                        </p:tav>
                                      </p:tavLst>
                                    </p:anim>
                                    <p:anim calcmode="lin" valueType="num">
                                      <p:cBhvr>
                                        <p:cTn id="8" dur="500" fill="hold"/>
                                        <p:tgtEl>
                                          <p:spTgt spid="5335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33508"/>
                                        </p:tgtEl>
                                        <p:attrNameLst>
                                          <p:attrName>style.visibility</p:attrName>
                                        </p:attrNameLst>
                                      </p:cBhvr>
                                      <p:to>
                                        <p:strVal val="visible"/>
                                      </p:to>
                                    </p:set>
                                    <p:anim calcmode="lin" valueType="num">
                                      <p:cBhvr>
                                        <p:cTn id="13" dur="500" fill="hold"/>
                                        <p:tgtEl>
                                          <p:spTgt spid="533508"/>
                                        </p:tgtEl>
                                        <p:attrNameLst>
                                          <p:attrName>ppt_w</p:attrName>
                                        </p:attrNameLst>
                                      </p:cBhvr>
                                      <p:tavLst>
                                        <p:tav tm="0">
                                          <p:val>
                                            <p:fltVal val="0"/>
                                          </p:val>
                                        </p:tav>
                                        <p:tav tm="100000">
                                          <p:val>
                                            <p:strVal val="#ppt_w"/>
                                          </p:val>
                                        </p:tav>
                                      </p:tavLst>
                                    </p:anim>
                                    <p:anim calcmode="lin" valueType="num">
                                      <p:cBhvr>
                                        <p:cTn id="14" dur="500" fill="hold"/>
                                        <p:tgtEl>
                                          <p:spTgt spid="53350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33509"/>
                                        </p:tgtEl>
                                        <p:attrNameLst>
                                          <p:attrName>style.visibility</p:attrName>
                                        </p:attrNameLst>
                                      </p:cBhvr>
                                      <p:to>
                                        <p:strVal val="visible"/>
                                      </p:to>
                                    </p:set>
                                    <p:anim calcmode="lin" valueType="num">
                                      <p:cBhvr>
                                        <p:cTn id="19" dur="500" fill="hold"/>
                                        <p:tgtEl>
                                          <p:spTgt spid="533509"/>
                                        </p:tgtEl>
                                        <p:attrNameLst>
                                          <p:attrName>ppt_w</p:attrName>
                                        </p:attrNameLst>
                                      </p:cBhvr>
                                      <p:tavLst>
                                        <p:tav tm="0">
                                          <p:val>
                                            <p:fltVal val="0"/>
                                          </p:val>
                                        </p:tav>
                                        <p:tav tm="100000">
                                          <p:val>
                                            <p:strVal val="#ppt_w"/>
                                          </p:val>
                                        </p:tav>
                                      </p:tavLst>
                                    </p:anim>
                                    <p:anim calcmode="lin" valueType="num">
                                      <p:cBhvr>
                                        <p:cTn id="20" dur="500" fill="hold"/>
                                        <p:tgtEl>
                                          <p:spTgt spid="53350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1371600" y="274638"/>
            <a:ext cx="6858000" cy="228600"/>
          </a:xfrm>
        </p:spPr>
        <p:txBody>
          <a:bodyPr>
            <a:normAutofit fontScale="90000"/>
          </a:bodyPr>
          <a:lstStyle/>
          <a:p>
            <a:pPr eaLnBrk="1" hangingPunct="1"/>
            <a:r>
              <a:rPr lang="en-US" dirty="0"/>
              <a:t>Overview of CABG procedure</a:t>
            </a:r>
          </a:p>
        </p:txBody>
      </p:sp>
      <p:pic>
        <p:nvPicPr>
          <p:cNvPr id="536579" name="Picture 3" descr="377-7-20b"/>
          <p:cNvPicPr>
            <a:picLocks noGrp="1" noChangeAspect="1" noChangeArrowheads="1"/>
          </p:cNvPicPr>
          <p:nvPr>
            <p:ph idx="1"/>
          </p:nvPr>
        </p:nvPicPr>
        <p:blipFill>
          <a:blip r:embed="rId3" cstate="print"/>
          <a:srcRect/>
          <a:stretch>
            <a:fillRect/>
          </a:stretch>
        </p:blipFill>
        <p:spPr>
          <a:xfrm>
            <a:off x="228600" y="762000"/>
            <a:ext cx="3733800" cy="2743200"/>
          </a:xfrm>
          <a:noFill/>
        </p:spPr>
      </p:pic>
      <p:sp>
        <p:nvSpPr>
          <p:cNvPr id="12" name="Slide Number Placeholder 4"/>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C13E8FD7-B175-4C14-8D2A-C5ADA84F96EC}" type="slidenum">
              <a:rPr lang="ar-SA"/>
              <a:pPr>
                <a:defRPr/>
              </a:pPr>
              <a:t>43</a:t>
            </a:fld>
            <a:endParaRPr lang="en-US"/>
          </a:p>
        </p:txBody>
      </p:sp>
      <p:pic>
        <p:nvPicPr>
          <p:cNvPr id="536580" name="Picture 4" descr="377-7-21b"/>
          <p:cNvPicPr>
            <a:picLocks noChangeAspect="1" noChangeArrowheads="1"/>
          </p:cNvPicPr>
          <p:nvPr/>
        </p:nvPicPr>
        <p:blipFill>
          <a:blip r:embed="rId4" cstate="print"/>
          <a:srcRect/>
          <a:stretch>
            <a:fillRect/>
          </a:stretch>
        </p:blipFill>
        <p:spPr bwMode="auto">
          <a:xfrm>
            <a:off x="4876800" y="838200"/>
            <a:ext cx="3657600" cy="2819400"/>
          </a:xfrm>
          <a:prstGeom prst="rect">
            <a:avLst/>
          </a:prstGeom>
          <a:noFill/>
          <a:ln w="9525">
            <a:noFill/>
            <a:miter lim="800000"/>
            <a:headEnd/>
            <a:tailEnd/>
          </a:ln>
        </p:spPr>
      </p:pic>
      <p:pic>
        <p:nvPicPr>
          <p:cNvPr id="536581" name="Picture 5" descr="377-7-22b"/>
          <p:cNvPicPr>
            <a:picLocks noChangeAspect="1" noChangeArrowheads="1"/>
          </p:cNvPicPr>
          <p:nvPr/>
        </p:nvPicPr>
        <p:blipFill>
          <a:blip r:embed="rId5" cstate="print"/>
          <a:srcRect/>
          <a:stretch>
            <a:fillRect/>
          </a:stretch>
        </p:blipFill>
        <p:spPr bwMode="auto">
          <a:xfrm>
            <a:off x="228600" y="3657600"/>
            <a:ext cx="3657600" cy="3200400"/>
          </a:xfrm>
          <a:prstGeom prst="rect">
            <a:avLst/>
          </a:prstGeom>
          <a:noFill/>
          <a:ln w="9525">
            <a:noFill/>
            <a:miter lim="800000"/>
            <a:headEnd/>
            <a:tailEnd/>
          </a:ln>
        </p:spPr>
      </p:pic>
      <p:pic>
        <p:nvPicPr>
          <p:cNvPr id="536582" name="Picture 6" descr="377-7-23b"/>
          <p:cNvPicPr>
            <a:picLocks noChangeAspect="1" noChangeArrowheads="1"/>
          </p:cNvPicPr>
          <p:nvPr/>
        </p:nvPicPr>
        <p:blipFill>
          <a:blip r:embed="rId6" cstate="print"/>
          <a:srcRect/>
          <a:stretch>
            <a:fillRect/>
          </a:stretch>
        </p:blipFill>
        <p:spPr bwMode="auto">
          <a:xfrm>
            <a:off x="4876800" y="3810000"/>
            <a:ext cx="3657600" cy="3048000"/>
          </a:xfrm>
          <a:prstGeom prst="rect">
            <a:avLst/>
          </a:prstGeom>
          <a:noFill/>
          <a:ln w="9525">
            <a:noFill/>
            <a:miter lim="800000"/>
            <a:headEnd/>
            <a:tailEnd/>
          </a:ln>
        </p:spPr>
      </p:pic>
      <p:sp>
        <p:nvSpPr>
          <p:cNvPr id="60424" name="Rectangle 7"/>
          <p:cNvSpPr>
            <a:spLocks noChangeArrowheads="1"/>
          </p:cNvSpPr>
          <p:nvPr/>
        </p:nvSpPr>
        <p:spPr bwMode="auto">
          <a:xfrm>
            <a:off x="304800" y="2514600"/>
            <a:ext cx="42672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Heart stopped, aortic clamp</a:t>
            </a:r>
          </a:p>
          <a:p>
            <a:pPr>
              <a:spcBef>
                <a:spcPct val="50000"/>
              </a:spcBef>
            </a:pPr>
            <a:r>
              <a:rPr lang="en-US" sz="2400">
                <a:solidFill>
                  <a:srgbClr val="3333CC"/>
                </a:solidFill>
                <a:latin typeface="Times New Roman" pitchFamily="18" charset="0"/>
              </a:rPr>
              <a:t>Placed, no flow in heart</a:t>
            </a:r>
          </a:p>
        </p:txBody>
      </p:sp>
      <p:sp>
        <p:nvSpPr>
          <p:cNvPr id="60425" name="Rectangle 8"/>
          <p:cNvSpPr>
            <a:spLocks noChangeArrowheads="1"/>
          </p:cNvSpPr>
          <p:nvPr/>
        </p:nvSpPr>
        <p:spPr bwMode="auto">
          <a:xfrm>
            <a:off x="5257800" y="3048000"/>
            <a:ext cx="2824163" cy="457200"/>
          </a:xfrm>
          <a:prstGeom prst="rect">
            <a:avLst/>
          </a:prstGeom>
          <a:noFill/>
          <a:ln w="12700">
            <a:noFill/>
            <a:miter lim="800000"/>
            <a:headEnd type="none" w="sm" len="sm"/>
            <a:tailEnd type="none" w="sm" len="sm"/>
          </a:ln>
          <a:effectLst/>
        </p:spPr>
        <p:txBody>
          <a:bodyPr wrap="none">
            <a:spAutoFit/>
          </a:bodyPr>
          <a:lstStyle/>
          <a:p>
            <a:r>
              <a:rPr lang="en-US" sz="2400">
                <a:solidFill>
                  <a:srgbClr val="3333CC"/>
                </a:solidFill>
                <a:latin typeface="Times New Roman" pitchFamily="18" charset="0"/>
              </a:rPr>
              <a:t>Bypass vessel grafted</a:t>
            </a:r>
          </a:p>
        </p:txBody>
      </p:sp>
      <p:sp>
        <p:nvSpPr>
          <p:cNvPr id="60426" name="Rectangle 9"/>
          <p:cNvSpPr>
            <a:spLocks noChangeArrowheads="1"/>
          </p:cNvSpPr>
          <p:nvPr/>
        </p:nvSpPr>
        <p:spPr bwMode="auto">
          <a:xfrm>
            <a:off x="304800" y="5853113"/>
            <a:ext cx="3581400" cy="1004887"/>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Clamp removed, </a:t>
            </a:r>
          </a:p>
          <a:p>
            <a:pPr>
              <a:spcBef>
                <a:spcPct val="50000"/>
              </a:spcBef>
            </a:pPr>
            <a:r>
              <a:rPr lang="en-US" sz="2400">
                <a:solidFill>
                  <a:srgbClr val="3333CC"/>
                </a:solidFill>
                <a:latin typeface="Times New Roman" pitchFamily="18" charset="0"/>
              </a:rPr>
              <a:t>Cardioplegia reversed</a:t>
            </a:r>
          </a:p>
        </p:txBody>
      </p:sp>
      <p:sp>
        <p:nvSpPr>
          <p:cNvPr id="60427" name="Rectangle 10"/>
          <p:cNvSpPr>
            <a:spLocks noChangeArrowheads="1"/>
          </p:cNvSpPr>
          <p:nvPr/>
        </p:nvSpPr>
        <p:spPr bwMode="auto">
          <a:xfrm>
            <a:off x="4800600" y="5853113"/>
            <a:ext cx="3733800" cy="1004887"/>
          </a:xfrm>
          <a:prstGeom prst="rect">
            <a:avLst/>
          </a:prstGeom>
          <a:noFill/>
          <a:ln w="12700">
            <a:noFill/>
            <a:miter lim="800000"/>
            <a:headEnd type="none" w="sm" len="sm"/>
            <a:tailEnd type="none" w="sm" len="sm"/>
          </a:ln>
          <a:effectLst/>
        </p:spPr>
        <p:txBody>
          <a:bodyPr>
            <a:spAutoFit/>
          </a:bodyPr>
          <a:lstStyle/>
          <a:p>
            <a:pPr>
              <a:spcBef>
                <a:spcPct val="50000"/>
              </a:spcBef>
            </a:pPr>
            <a:r>
              <a:rPr lang="en-US" sz="2400">
                <a:solidFill>
                  <a:srgbClr val="3333CC"/>
                </a:solidFill>
                <a:latin typeface="Times New Roman" pitchFamily="18" charset="0"/>
              </a:rPr>
              <a:t>Heart beating normally,</a:t>
            </a:r>
          </a:p>
          <a:p>
            <a:pPr>
              <a:spcBef>
                <a:spcPct val="50000"/>
              </a:spcBef>
            </a:pPr>
            <a:r>
              <a:rPr lang="en-US" sz="2400">
                <a:solidFill>
                  <a:srgbClr val="3333CC"/>
                </a:solidFill>
                <a:latin typeface="Times New Roman" pitchFamily="18" charset="0"/>
              </a:rPr>
              <a:t>CPB stopped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36579"/>
                                        </p:tgtEl>
                                        <p:attrNameLst>
                                          <p:attrName>style.visibility</p:attrName>
                                        </p:attrNameLst>
                                      </p:cBhvr>
                                      <p:to>
                                        <p:strVal val="visible"/>
                                      </p:to>
                                    </p:set>
                                    <p:anim calcmode="lin" valueType="num">
                                      <p:cBhvr>
                                        <p:cTn id="7" dur="500" fill="hold"/>
                                        <p:tgtEl>
                                          <p:spTgt spid="536579"/>
                                        </p:tgtEl>
                                        <p:attrNameLst>
                                          <p:attrName>ppt_w</p:attrName>
                                        </p:attrNameLst>
                                      </p:cBhvr>
                                      <p:tavLst>
                                        <p:tav tm="0">
                                          <p:val>
                                            <p:fltVal val="0"/>
                                          </p:val>
                                        </p:tav>
                                        <p:tav tm="100000">
                                          <p:val>
                                            <p:strVal val="#ppt_w"/>
                                          </p:val>
                                        </p:tav>
                                      </p:tavLst>
                                    </p:anim>
                                    <p:anim calcmode="lin" valueType="num">
                                      <p:cBhvr>
                                        <p:cTn id="8" dur="500" fill="hold"/>
                                        <p:tgtEl>
                                          <p:spTgt spid="5365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36580"/>
                                        </p:tgtEl>
                                        <p:attrNameLst>
                                          <p:attrName>style.visibility</p:attrName>
                                        </p:attrNameLst>
                                      </p:cBhvr>
                                      <p:to>
                                        <p:strVal val="visible"/>
                                      </p:to>
                                    </p:set>
                                    <p:anim calcmode="lin" valueType="num">
                                      <p:cBhvr>
                                        <p:cTn id="13" dur="500" fill="hold"/>
                                        <p:tgtEl>
                                          <p:spTgt spid="536580"/>
                                        </p:tgtEl>
                                        <p:attrNameLst>
                                          <p:attrName>ppt_w</p:attrName>
                                        </p:attrNameLst>
                                      </p:cBhvr>
                                      <p:tavLst>
                                        <p:tav tm="0">
                                          <p:val>
                                            <p:fltVal val="0"/>
                                          </p:val>
                                        </p:tav>
                                        <p:tav tm="100000">
                                          <p:val>
                                            <p:strVal val="#ppt_w"/>
                                          </p:val>
                                        </p:tav>
                                      </p:tavLst>
                                    </p:anim>
                                    <p:anim calcmode="lin" valueType="num">
                                      <p:cBhvr>
                                        <p:cTn id="14" dur="500" fill="hold"/>
                                        <p:tgtEl>
                                          <p:spTgt spid="53658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36581"/>
                                        </p:tgtEl>
                                        <p:attrNameLst>
                                          <p:attrName>style.visibility</p:attrName>
                                        </p:attrNameLst>
                                      </p:cBhvr>
                                      <p:to>
                                        <p:strVal val="visible"/>
                                      </p:to>
                                    </p:set>
                                    <p:anim calcmode="lin" valueType="num">
                                      <p:cBhvr>
                                        <p:cTn id="19" dur="500" fill="hold"/>
                                        <p:tgtEl>
                                          <p:spTgt spid="536581"/>
                                        </p:tgtEl>
                                        <p:attrNameLst>
                                          <p:attrName>ppt_w</p:attrName>
                                        </p:attrNameLst>
                                      </p:cBhvr>
                                      <p:tavLst>
                                        <p:tav tm="0">
                                          <p:val>
                                            <p:fltVal val="0"/>
                                          </p:val>
                                        </p:tav>
                                        <p:tav tm="100000">
                                          <p:val>
                                            <p:strVal val="#ppt_w"/>
                                          </p:val>
                                        </p:tav>
                                      </p:tavLst>
                                    </p:anim>
                                    <p:anim calcmode="lin" valueType="num">
                                      <p:cBhvr>
                                        <p:cTn id="20" dur="500" fill="hold"/>
                                        <p:tgtEl>
                                          <p:spTgt spid="53658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536582"/>
                                        </p:tgtEl>
                                        <p:attrNameLst>
                                          <p:attrName>style.visibility</p:attrName>
                                        </p:attrNameLst>
                                      </p:cBhvr>
                                      <p:to>
                                        <p:strVal val="visible"/>
                                      </p:to>
                                    </p:set>
                                    <p:anim calcmode="lin" valueType="num">
                                      <p:cBhvr>
                                        <p:cTn id="25" dur="500" fill="hold"/>
                                        <p:tgtEl>
                                          <p:spTgt spid="536582"/>
                                        </p:tgtEl>
                                        <p:attrNameLst>
                                          <p:attrName>ppt_w</p:attrName>
                                        </p:attrNameLst>
                                      </p:cBhvr>
                                      <p:tavLst>
                                        <p:tav tm="0">
                                          <p:val>
                                            <p:fltVal val="0"/>
                                          </p:val>
                                        </p:tav>
                                        <p:tav tm="100000">
                                          <p:val>
                                            <p:strVal val="#ppt_w"/>
                                          </p:val>
                                        </p:tav>
                                      </p:tavLst>
                                    </p:anim>
                                    <p:anim calcmode="lin" valueType="num">
                                      <p:cBhvr>
                                        <p:cTn id="26" dur="500" fill="hold"/>
                                        <p:tgtEl>
                                          <p:spTgt spid="5365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24875" cy="1043359"/>
          </a:xfrm>
        </p:spPr>
        <p:txBody>
          <a:bodyPr>
            <a:normAutofit/>
          </a:bodyPr>
          <a:lstStyle/>
          <a:p>
            <a:pPr>
              <a:defRPr/>
            </a:pPr>
            <a:r>
              <a:rPr lang="en-US" dirty="0">
                <a:ea typeface="ＭＳ Ｐゴシック" pitchFamily="34" charset="-128"/>
              </a:rPr>
              <a:t>Newer Techniques</a:t>
            </a:r>
          </a:p>
        </p:txBody>
      </p:sp>
      <p:sp>
        <p:nvSpPr>
          <p:cNvPr id="10243" name="Content Placeholder 2"/>
          <p:cNvSpPr>
            <a:spLocks noGrp="1"/>
          </p:cNvSpPr>
          <p:nvPr>
            <p:ph idx="1"/>
          </p:nvPr>
        </p:nvSpPr>
        <p:spPr>
          <a:xfrm>
            <a:off x="827584" y="1844824"/>
            <a:ext cx="7776863" cy="4392488"/>
          </a:xfrm>
        </p:spPr>
        <p:txBody>
          <a:bodyPr>
            <a:normAutofit/>
          </a:bodyPr>
          <a:lstStyle/>
          <a:p>
            <a:pPr algn="l" rtl="0"/>
            <a:r>
              <a:rPr lang="en-US" sz="3200" dirty="0"/>
              <a:t>Off-pump CABG surgery (OPCABG)</a:t>
            </a:r>
          </a:p>
          <a:p>
            <a:pPr lvl="1" algn="l" rtl="0"/>
            <a:r>
              <a:rPr lang="en-US" sz="3200" dirty="0"/>
              <a:t>Decreased length of stay</a:t>
            </a:r>
          </a:p>
          <a:p>
            <a:pPr lvl="1" algn="l" rtl="0"/>
            <a:r>
              <a:rPr lang="en-US" sz="3200" dirty="0"/>
              <a:t>Incidence of stroke 48 to 72 hours (vs. immediately after surgery if on cardiopulmonary bypass)</a:t>
            </a:r>
          </a:p>
          <a:p>
            <a:pPr algn="l" rtl="0"/>
            <a:r>
              <a:rPr lang="en-US" sz="3200" dirty="0"/>
              <a:t>Minimally invasive direct coronary artery bypass grafting (MIDCABG)</a:t>
            </a:r>
          </a:p>
          <a:p>
            <a:pPr lvl="1" algn="l" rtl="0"/>
            <a:r>
              <a:rPr lang="en-US" sz="3200" dirty="0"/>
              <a:t>Number of grafts restricted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524875" cy="1299493"/>
          </a:xfrm>
        </p:spPr>
        <p:txBody>
          <a:bodyPr>
            <a:normAutofit fontScale="90000"/>
          </a:bodyPr>
          <a:lstStyle/>
          <a:p>
            <a:pPr>
              <a:defRPr/>
            </a:pPr>
            <a:r>
              <a:rPr lang="en-US" dirty="0">
                <a:ea typeface="ＭＳ Ｐゴシック" pitchFamily="34" charset="-128"/>
              </a:rPr>
              <a:t>Transmyocardial Laser Revascularization (TMLR)</a:t>
            </a:r>
          </a:p>
        </p:txBody>
      </p:sp>
      <p:sp>
        <p:nvSpPr>
          <p:cNvPr id="11267" name="Content Placeholder 2"/>
          <p:cNvSpPr>
            <a:spLocks noGrp="1"/>
          </p:cNvSpPr>
          <p:nvPr>
            <p:ph idx="1"/>
          </p:nvPr>
        </p:nvSpPr>
        <p:spPr>
          <a:xfrm>
            <a:off x="683567" y="2276872"/>
            <a:ext cx="8092827" cy="4320480"/>
          </a:xfrm>
        </p:spPr>
        <p:txBody>
          <a:bodyPr>
            <a:normAutofit/>
          </a:bodyPr>
          <a:lstStyle/>
          <a:p>
            <a:pPr algn="l" rtl="0"/>
            <a:r>
              <a:rPr lang="en-US" dirty="0"/>
              <a:t>Option for unstable angina refractory to interventions</a:t>
            </a:r>
          </a:p>
          <a:p>
            <a:pPr algn="l" rtl="0"/>
            <a:r>
              <a:rPr lang="en-US" dirty="0"/>
              <a:t>Eligibility:</a:t>
            </a:r>
          </a:p>
          <a:p>
            <a:pPr lvl="1" algn="l" rtl="0"/>
            <a:r>
              <a:rPr lang="en-US" dirty="0"/>
              <a:t>Prior CABG surgery, multiple cardiac interventions with maximal medication</a:t>
            </a:r>
          </a:p>
          <a:p>
            <a:pPr algn="l" rtl="0"/>
            <a:r>
              <a:rPr lang="en-US" dirty="0"/>
              <a:t>Physiology of laser</a:t>
            </a:r>
          </a:p>
          <a:p>
            <a:pPr lvl="1" algn="l" rtl="0"/>
            <a:r>
              <a:rPr lang="en-US" dirty="0"/>
              <a:t>Angiogenesis</a:t>
            </a:r>
          </a:p>
          <a:p>
            <a:pPr lvl="1" algn="l" rtl="0"/>
            <a:r>
              <a:rPr lang="en-US" dirty="0"/>
              <a:t>Direct channel patency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524875" cy="1015975"/>
          </a:xfrm>
        </p:spPr>
        <p:txBody>
          <a:bodyPr>
            <a:normAutofit/>
          </a:bodyPr>
          <a:lstStyle/>
          <a:p>
            <a:pPr>
              <a:defRPr/>
            </a:pPr>
            <a:r>
              <a:rPr lang="en-US" dirty="0">
                <a:ea typeface="ＭＳ Ｐゴシック" pitchFamily="34" charset="-128"/>
              </a:rPr>
              <a:t>Post-TMR Care</a:t>
            </a:r>
          </a:p>
        </p:txBody>
      </p:sp>
      <p:sp>
        <p:nvSpPr>
          <p:cNvPr id="12291" name="Content Placeholder 2"/>
          <p:cNvSpPr>
            <a:spLocks noGrp="1"/>
          </p:cNvSpPr>
          <p:nvPr>
            <p:ph idx="1"/>
          </p:nvPr>
        </p:nvSpPr>
        <p:spPr>
          <a:xfrm>
            <a:off x="766762" y="1700808"/>
            <a:ext cx="8229600" cy="4525963"/>
          </a:xfrm>
        </p:spPr>
        <p:txBody>
          <a:bodyPr/>
          <a:lstStyle/>
          <a:p>
            <a:pPr algn="l" rtl="0"/>
            <a:r>
              <a:rPr lang="en-US" dirty="0" err="1"/>
              <a:t>Inotropic</a:t>
            </a:r>
            <a:r>
              <a:rPr lang="en-US" dirty="0"/>
              <a:t> support</a:t>
            </a:r>
          </a:p>
          <a:p>
            <a:pPr algn="l" rtl="0"/>
            <a:r>
              <a:rPr lang="en-US" dirty="0"/>
              <a:t>Monitoring fluid status</a:t>
            </a:r>
          </a:p>
          <a:p>
            <a:pPr algn="l" rtl="0"/>
            <a:r>
              <a:rPr lang="en-US" dirty="0" err="1"/>
              <a:t>Antiarrhythmic</a:t>
            </a:r>
            <a:r>
              <a:rPr lang="en-US" dirty="0"/>
              <a:t> therapy</a:t>
            </a:r>
          </a:p>
          <a:p>
            <a:pPr algn="l" rtl="0"/>
            <a:r>
              <a:rPr lang="en-US" dirty="0"/>
              <a:t>Manage angina.</a:t>
            </a:r>
          </a:p>
          <a:p>
            <a:pPr algn="l" rtl="0"/>
            <a:r>
              <a:rPr lang="en-US" dirty="0"/>
              <a:t>Monitor ST segment.</a:t>
            </a:r>
          </a:p>
          <a:p>
            <a:pPr algn="l" rtl="0"/>
            <a:r>
              <a:rPr lang="en-US" dirty="0"/>
              <a:t>Anticoagulation therapy</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24875" cy="1440160"/>
          </a:xfrm>
        </p:spPr>
        <p:txBody>
          <a:bodyPr>
            <a:normAutofit/>
          </a:bodyPr>
          <a:lstStyle/>
          <a:p>
            <a:pPr>
              <a:defRPr/>
            </a:pPr>
            <a:r>
              <a:rPr lang="en-US" dirty="0">
                <a:ea typeface="ＭＳ Ｐゴシック" pitchFamily="34" charset="-128"/>
              </a:rPr>
              <a:t>Cardiac Surgery</a:t>
            </a:r>
          </a:p>
        </p:txBody>
      </p:sp>
      <p:sp>
        <p:nvSpPr>
          <p:cNvPr id="26627" name="Content Placeholder 2"/>
          <p:cNvSpPr>
            <a:spLocks noGrp="1"/>
          </p:cNvSpPr>
          <p:nvPr>
            <p:ph idx="1"/>
          </p:nvPr>
        </p:nvSpPr>
        <p:spPr>
          <a:xfrm>
            <a:off x="683568" y="1640479"/>
            <a:ext cx="7920880" cy="5040560"/>
          </a:xfrm>
        </p:spPr>
        <p:txBody>
          <a:bodyPr/>
          <a:lstStyle/>
          <a:p>
            <a:pPr algn="l" rtl="0"/>
            <a:r>
              <a:rPr lang="en-US" dirty="0"/>
              <a:t>Preoperative care</a:t>
            </a:r>
          </a:p>
          <a:p>
            <a:pPr lvl="1" algn="l" rtl="0"/>
            <a:r>
              <a:rPr lang="en-US" dirty="0"/>
              <a:t>Typical preparation</a:t>
            </a:r>
          </a:p>
          <a:p>
            <a:pPr lvl="1" algn="l" rtl="0"/>
            <a:r>
              <a:rPr lang="en-US" dirty="0"/>
              <a:t>PATIENT education (see box 22-2 p451)</a:t>
            </a:r>
          </a:p>
          <a:p>
            <a:pPr algn="l" rtl="0"/>
            <a:r>
              <a:rPr lang="en-US" dirty="0" err="1"/>
              <a:t>Intraoperative</a:t>
            </a:r>
            <a:r>
              <a:rPr lang="en-US" dirty="0"/>
              <a:t> phase</a:t>
            </a:r>
          </a:p>
          <a:p>
            <a:pPr lvl="1" algn="l" rtl="0"/>
            <a:r>
              <a:rPr lang="en-US" dirty="0"/>
              <a:t>Surgical approach</a:t>
            </a:r>
          </a:p>
          <a:p>
            <a:pPr lvl="1" algn="l" rtl="0"/>
            <a:r>
              <a:rPr lang="en-US" dirty="0"/>
              <a:t>Cardiopulmonary bypass</a:t>
            </a:r>
          </a:p>
          <a:p>
            <a:pPr lvl="1" algn="l" rtl="0"/>
            <a:r>
              <a:rPr lang="en-US" dirty="0"/>
              <a:t>Cold or warm </a:t>
            </a:r>
            <a:r>
              <a:rPr lang="en-US" dirty="0" err="1"/>
              <a:t>cardioplegia</a:t>
            </a:r>
            <a:endParaRPr lang="en-US" dirty="0"/>
          </a:p>
          <a:p>
            <a:pPr lvl="1" algn="l" rtl="0"/>
            <a:r>
              <a:rPr lang="en-US" dirty="0"/>
              <a:t>Topical hypothermia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260648"/>
            <a:ext cx="8524875" cy="1152128"/>
          </a:xfrm>
        </p:spPr>
        <p:txBody>
          <a:bodyPr>
            <a:normAutofit/>
          </a:bodyPr>
          <a:lstStyle/>
          <a:p>
            <a:pPr>
              <a:defRPr/>
            </a:pPr>
            <a:r>
              <a:rPr lang="en-US" dirty="0">
                <a:ea typeface="ＭＳ Ｐゴシック" pitchFamily="34" charset="-128"/>
              </a:rPr>
              <a:t>Postoperative CABG </a:t>
            </a:r>
          </a:p>
        </p:txBody>
      </p:sp>
      <p:sp>
        <p:nvSpPr>
          <p:cNvPr id="27651" name="Content Placeholder 2"/>
          <p:cNvSpPr>
            <a:spLocks noGrp="1"/>
          </p:cNvSpPr>
          <p:nvPr>
            <p:ph idx="1"/>
          </p:nvPr>
        </p:nvSpPr>
        <p:spPr>
          <a:xfrm>
            <a:off x="457199" y="2060848"/>
            <a:ext cx="8229600" cy="4525963"/>
          </a:xfrm>
        </p:spPr>
        <p:txBody>
          <a:bodyPr/>
          <a:lstStyle/>
          <a:p>
            <a:pPr algn="l" rtl="0"/>
            <a:r>
              <a:rPr lang="en-US" dirty="0"/>
              <a:t>Temporary </a:t>
            </a:r>
            <a:r>
              <a:rPr lang="en-US" dirty="0" err="1"/>
              <a:t>epicardial</a:t>
            </a:r>
            <a:r>
              <a:rPr lang="en-US" dirty="0"/>
              <a:t> pacing</a:t>
            </a:r>
          </a:p>
          <a:p>
            <a:pPr algn="l" rtl="0"/>
            <a:r>
              <a:rPr lang="en-US" dirty="0" err="1"/>
              <a:t>Mediastinal</a:t>
            </a:r>
            <a:r>
              <a:rPr lang="en-US" dirty="0"/>
              <a:t> chest tubes</a:t>
            </a:r>
          </a:p>
          <a:p>
            <a:pPr lvl="1" algn="l" rtl="0"/>
            <a:r>
              <a:rPr lang="en-US" dirty="0" err="1"/>
              <a:t>Mediastinal</a:t>
            </a:r>
            <a:r>
              <a:rPr lang="en-US" dirty="0"/>
              <a:t> and pericardial </a:t>
            </a:r>
          </a:p>
          <a:p>
            <a:pPr algn="l" rtl="0"/>
            <a:r>
              <a:rPr lang="en-US" dirty="0"/>
              <a:t>Pleural chest tubes</a:t>
            </a:r>
          </a:p>
          <a:p>
            <a:pPr algn="l" rtl="0"/>
            <a:r>
              <a:rPr lang="en-US" dirty="0"/>
              <a:t>Cardiac and hemodynamic monitoring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416824" cy="1143000"/>
          </a:xfrm>
        </p:spPr>
        <p:txBody>
          <a:bodyPr/>
          <a:lstStyle/>
          <a:p>
            <a:pPr rtl="0"/>
            <a:r>
              <a:rPr lang="en-US" sz="4000" dirty="0"/>
              <a:t>Immediate postoperative care </a:t>
            </a:r>
            <a:endParaRPr lang="ar-JO" sz="4000" dirty="0"/>
          </a:p>
        </p:txBody>
      </p:sp>
      <p:sp>
        <p:nvSpPr>
          <p:cNvPr id="3" name="Content Placeholder 2"/>
          <p:cNvSpPr>
            <a:spLocks noGrp="1"/>
          </p:cNvSpPr>
          <p:nvPr>
            <p:ph idx="1"/>
          </p:nvPr>
        </p:nvSpPr>
        <p:spPr>
          <a:xfrm>
            <a:off x="971600" y="1700808"/>
            <a:ext cx="7200800" cy="4525963"/>
          </a:xfrm>
        </p:spPr>
        <p:txBody>
          <a:bodyPr/>
          <a:lstStyle/>
          <a:p>
            <a:pPr algn="l" rtl="0"/>
            <a:r>
              <a:rPr lang="en-US" sz="3600" dirty="0"/>
              <a:t>Cardiac monitoring, maintenance of oxygenation&amp; hemodynamic stability </a:t>
            </a:r>
          </a:p>
          <a:p>
            <a:pPr algn="l" rtl="0"/>
            <a:r>
              <a:rPr lang="en-US" dirty="0"/>
              <a:t>See box 22-3 (page 453) </a:t>
            </a:r>
            <a:endParaRPr lang="ar-JO"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3568" y="188640"/>
            <a:ext cx="7772400" cy="838200"/>
          </a:xfrm>
        </p:spPr>
        <p:txBody>
          <a:bodyPr/>
          <a:lstStyle/>
          <a:p>
            <a:r>
              <a:rPr lang="en-US" sz="4000" dirty="0"/>
              <a:t>GOALS OF PTCA</a:t>
            </a:r>
          </a:p>
        </p:txBody>
      </p:sp>
      <p:sp>
        <p:nvSpPr>
          <p:cNvPr id="48131" name="Rectangle 3"/>
          <p:cNvSpPr>
            <a:spLocks noGrp="1" noChangeArrowheads="1"/>
          </p:cNvSpPr>
          <p:nvPr>
            <p:ph idx="1"/>
          </p:nvPr>
        </p:nvSpPr>
        <p:spPr>
          <a:xfrm>
            <a:off x="827584" y="1340768"/>
            <a:ext cx="7668344" cy="4971256"/>
          </a:xfrm>
        </p:spPr>
        <p:txBody>
          <a:bodyPr/>
          <a:lstStyle/>
          <a:p>
            <a:pPr algn="l" rtl="0">
              <a:lnSpc>
                <a:spcPct val="90000"/>
              </a:lnSpc>
            </a:pPr>
            <a:r>
              <a:rPr lang="en-US" sz="2800" b="1" dirty="0"/>
              <a:t>Improve blood flow to myocardium-”</a:t>
            </a:r>
            <a:r>
              <a:rPr lang="en-US" sz="2800" b="1" i="1" dirty="0"/>
              <a:t>cracking” the </a:t>
            </a:r>
            <a:r>
              <a:rPr lang="en-US" sz="2800" b="1" i="1" dirty="0" err="1"/>
              <a:t>atheroma</a:t>
            </a:r>
            <a:endParaRPr lang="en-US" sz="2800" b="1" i="1" dirty="0"/>
          </a:p>
          <a:p>
            <a:pPr algn="l" rtl="0">
              <a:lnSpc>
                <a:spcPct val="90000"/>
              </a:lnSpc>
            </a:pPr>
            <a:r>
              <a:rPr lang="en-US" sz="2400" b="1" dirty="0">
                <a:solidFill>
                  <a:schemeClr val="accent2">
                    <a:lumMod val="75000"/>
                  </a:schemeClr>
                </a:solidFill>
              </a:rPr>
              <a:t>PTCA done in cardiac </a:t>
            </a:r>
            <a:r>
              <a:rPr lang="en-US" sz="2400" b="1" dirty="0" err="1">
                <a:solidFill>
                  <a:schemeClr val="accent2">
                    <a:lumMod val="75000"/>
                  </a:schemeClr>
                </a:solidFill>
              </a:rPr>
              <a:t>catherization</a:t>
            </a:r>
            <a:r>
              <a:rPr lang="en-US" sz="2400" b="1" dirty="0">
                <a:solidFill>
                  <a:schemeClr val="accent2">
                    <a:lumMod val="75000"/>
                  </a:schemeClr>
                </a:solidFill>
              </a:rPr>
              <a:t> lab.</a:t>
            </a:r>
          </a:p>
          <a:p>
            <a:pPr lvl="1" algn="l" rtl="0">
              <a:lnSpc>
                <a:spcPct val="90000"/>
              </a:lnSpc>
            </a:pPr>
            <a:r>
              <a:rPr lang="en-US" sz="2400" b="1" dirty="0"/>
              <a:t>Several inflations &amp; balloon sizes may be required to achieve desired goal, usually defined as less &lt;20% residual </a:t>
            </a:r>
            <a:r>
              <a:rPr lang="en-US" sz="2400" b="1" dirty="0" err="1"/>
              <a:t>stenosis</a:t>
            </a:r>
            <a:endParaRPr lang="en-US" sz="2400" b="1" dirty="0"/>
          </a:p>
          <a:p>
            <a:pPr algn="l" rtl="0">
              <a:lnSpc>
                <a:spcPct val="90000"/>
              </a:lnSpc>
            </a:pPr>
            <a:r>
              <a:rPr lang="en-US" dirty="0">
                <a:solidFill>
                  <a:schemeClr val="accent2">
                    <a:lumMod val="75000"/>
                  </a:schemeClr>
                </a:solidFill>
              </a:rPr>
              <a:t>Advantages of PTCA</a:t>
            </a:r>
          </a:p>
          <a:p>
            <a:pPr lvl="1" algn="l" rtl="0">
              <a:lnSpc>
                <a:spcPct val="90000"/>
              </a:lnSpc>
            </a:pPr>
            <a:r>
              <a:rPr lang="en-US" sz="2000" b="1" dirty="0"/>
              <a:t>Performed under local anesthesia</a:t>
            </a:r>
          </a:p>
          <a:p>
            <a:pPr lvl="1" algn="l" rtl="0">
              <a:lnSpc>
                <a:spcPct val="90000"/>
              </a:lnSpc>
            </a:pPr>
            <a:r>
              <a:rPr lang="en-US" sz="2000" b="1" dirty="0"/>
              <a:t>Provides alternative to surgery</a:t>
            </a:r>
          </a:p>
          <a:p>
            <a:pPr lvl="1" algn="l" rtl="0">
              <a:lnSpc>
                <a:spcPct val="90000"/>
              </a:lnSpc>
            </a:pPr>
            <a:r>
              <a:rPr lang="en-US" sz="2000" b="1" dirty="0"/>
              <a:t>Eliminates recovery from </a:t>
            </a:r>
            <a:r>
              <a:rPr lang="en-US" sz="2000" b="1" dirty="0" err="1"/>
              <a:t>thoracotomy</a:t>
            </a:r>
            <a:r>
              <a:rPr lang="en-US" sz="2000" b="1" dirty="0"/>
              <a:t> surgery</a:t>
            </a:r>
          </a:p>
          <a:p>
            <a:pPr lvl="1" algn="l" rtl="0">
              <a:lnSpc>
                <a:spcPct val="90000"/>
              </a:lnSpc>
            </a:pPr>
            <a:r>
              <a:rPr lang="en-US" sz="2000" b="1" dirty="0"/>
              <a:t>Pt is ambulatory within 24hrs</a:t>
            </a:r>
          </a:p>
          <a:p>
            <a:pPr lvl="1" algn="l" rtl="0">
              <a:lnSpc>
                <a:spcPct val="90000"/>
              </a:lnSpc>
            </a:pPr>
            <a:r>
              <a:rPr lang="en-US" sz="2000" b="1" dirty="0"/>
              <a:t>Length of Stay (LOS): 1-3 Days </a:t>
            </a:r>
            <a:r>
              <a:rPr lang="en-US" sz="2000" b="1" dirty="0" err="1"/>
              <a:t>vs</a:t>
            </a:r>
            <a:r>
              <a:rPr lang="en-US" sz="2000" b="1" dirty="0"/>
              <a:t> 5-7 post CABG</a:t>
            </a:r>
          </a:p>
        </p:txBody>
      </p:sp>
      <p:sp>
        <p:nvSpPr>
          <p:cNvPr id="4" name="Date Placeholder 3"/>
          <p:cNvSpPr>
            <a:spLocks noGrp="1"/>
          </p:cNvSpPr>
          <p:nvPr>
            <p:ph type="dt" sz="half" idx="10"/>
          </p:nvPr>
        </p:nvSpPr>
        <p:spPr/>
        <p:txBody>
          <a:bodyPr/>
          <a:lstStyle/>
          <a:p>
            <a:fld id="{FF435460-64B7-4B19-A577-B6E524B10F53}" type="datetime1">
              <a:rPr lang="en-US"/>
              <a:pPr/>
              <a:t>11/20/2016</a:t>
            </a:fld>
            <a:endParaRPr lang="en-US"/>
          </a:p>
        </p:txBody>
      </p:sp>
      <p:sp>
        <p:nvSpPr>
          <p:cNvPr id="6" name="Slide Number Placeholder 5"/>
          <p:cNvSpPr>
            <a:spLocks noGrp="1"/>
          </p:cNvSpPr>
          <p:nvPr>
            <p:ph type="sldNum" sz="quarter" idx="12"/>
          </p:nvPr>
        </p:nvSpPr>
        <p:spPr/>
        <p:txBody>
          <a:bodyPr/>
          <a:lstStyle/>
          <a:p>
            <a:fld id="{DF72D21F-8588-4BBE-83F8-D2AE3BC9957F}" type="slidenum">
              <a:rPr lang="ar-SA"/>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539552" y="274638"/>
            <a:ext cx="8480623" cy="1143000"/>
          </a:xfrm>
        </p:spPr>
        <p:txBody>
          <a:bodyPr>
            <a:normAutofit fontScale="90000"/>
          </a:bodyPr>
          <a:lstStyle/>
          <a:p>
            <a:r>
              <a:rPr lang="en-US" dirty="0">
                <a:effectLst>
                  <a:outerShdw blurRad="38100" dist="38100" dir="2700000" algn="tl">
                    <a:srgbClr val="000000"/>
                  </a:outerShdw>
                </a:effectLst>
                <a:latin typeface="Verdana" pitchFamily="34" charset="0"/>
              </a:rPr>
              <a:t>Collaborative Management in the Postoperative Phase</a:t>
            </a:r>
          </a:p>
        </p:txBody>
      </p:sp>
      <p:sp>
        <p:nvSpPr>
          <p:cNvPr id="78851" name="Content Placeholder 2"/>
          <p:cNvSpPr>
            <a:spLocks noGrp="1"/>
          </p:cNvSpPr>
          <p:nvPr>
            <p:ph idx="1"/>
          </p:nvPr>
        </p:nvSpPr>
        <p:spPr>
          <a:xfrm>
            <a:off x="539552" y="2132856"/>
            <a:ext cx="8229600" cy="4525963"/>
          </a:xfrm>
        </p:spPr>
        <p:txBody>
          <a:bodyPr/>
          <a:lstStyle/>
          <a:p>
            <a:pPr algn="l" rtl="0"/>
            <a:r>
              <a:rPr lang="en-US" sz="2800" dirty="0">
                <a:latin typeface="Verdana" pitchFamily="34" charset="0"/>
              </a:rPr>
              <a:t>Monitor frequently</a:t>
            </a:r>
          </a:p>
          <a:p>
            <a:pPr algn="l" rtl="0"/>
            <a:r>
              <a:rPr lang="en-US" sz="2800" dirty="0">
                <a:latin typeface="Verdana" pitchFamily="34" charset="0"/>
              </a:rPr>
              <a:t>Anticipate possible complications</a:t>
            </a:r>
          </a:p>
          <a:p>
            <a:pPr algn="l" rtl="0"/>
            <a:r>
              <a:rPr lang="en-US" sz="2800" dirty="0">
                <a:latin typeface="Verdana" pitchFamily="34" charset="0"/>
              </a:rPr>
              <a:t>Treatment: pulmonary management, </a:t>
            </a:r>
            <a:r>
              <a:rPr lang="en-US" sz="2800" dirty="0" err="1">
                <a:latin typeface="Verdana" pitchFamily="34" charset="0"/>
              </a:rPr>
              <a:t>hemodynamics</a:t>
            </a:r>
            <a:r>
              <a:rPr lang="en-US" sz="2800" dirty="0">
                <a:latin typeface="Verdana" pitchFamily="34" charset="0"/>
              </a:rPr>
              <a:t>, assessing for bleeding, neurologic status, renal status, GI status, pain control, infection prevention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524875" cy="971351"/>
          </a:xfrm>
        </p:spPr>
        <p:txBody>
          <a:bodyPr>
            <a:normAutofit/>
          </a:bodyPr>
          <a:lstStyle/>
          <a:p>
            <a:pPr>
              <a:defRPr/>
            </a:pPr>
            <a:r>
              <a:rPr lang="en-US" dirty="0">
                <a:ea typeface="ＭＳ Ｐゴシック" pitchFamily="34" charset="-128"/>
              </a:rPr>
              <a:t>Postoperative Management</a:t>
            </a:r>
          </a:p>
        </p:txBody>
      </p:sp>
      <p:sp>
        <p:nvSpPr>
          <p:cNvPr id="30723" name="Content Placeholder 2"/>
          <p:cNvSpPr>
            <a:spLocks noGrp="1"/>
          </p:cNvSpPr>
          <p:nvPr>
            <p:ph idx="1"/>
          </p:nvPr>
        </p:nvSpPr>
        <p:spPr/>
        <p:txBody>
          <a:bodyPr/>
          <a:lstStyle/>
          <a:p>
            <a:pPr algn="l" rtl="0"/>
            <a:r>
              <a:rPr lang="en-US" dirty="0"/>
              <a:t>Manage hypothermia</a:t>
            </a:r>
          </a:p>
          <a:p>
            <a:pPr lvl="1" algn="l" rtl="0"/>
            <a:r>
              <a:rPr lang="en-US" dirty="0"/>
              <a:t>Core temperature monitoring</a:t>
            </a:r>
          </a:p>
          <a:p>
            <a:pPr lvl="1" algn="l" rtl="0"/>
            <a:r>
              <a:rPr lang="en-US" dirty="0" err="1"/>
              <a:t>Rewarming</a:t>
            </a:r>
            <a:r>
              <a:rPr lang="en-US" dirty="0"/>
              <a:t> </a:t>
            </a:r>
          </a:p>
          <a:p>
            <a:pPr algn="l" rtl="0"/>
            <a:r>
              <a:rPr lang="en-US" dirty="0"/>
              <a:t>Prevent shivering</a:t>
            </a:r>
          </a:p>
          <a:p>
            <a:pPr lvl="1" algn="l" rtl="0"/>
            <a:r>
              <a:rPr lang="en-US" dirty="0"/>
              <a:t>Shivering often occurs between 90 and 180 minutes.</a:t>
            </a:r>
          </a:p>
          <a:p>
            <a:pPr lvl="1" algn="l" rtl="0"/>
            <a:r>
              <a:rPr lang="en-US" dirty="0"/>
              <a:t>Increases metabolic rate, oxygen consumption, CO</a:t>
            </a:r>
            <a:r>
              <a:rPr lang="en-US" baseline="-25000" dirty="0"/>
              <a:t>2</a:t>
            </a:r>
            <a:r>
              <a:rPr lang="en-US" dirty="0"/>
              <a:t> production, and myocardial workload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1043608" y="404664"/>
            <a:ext cx="6316662" cy="1143000"/>
          </a:xfrm>
        </p:spPr>
        <p:txBody>
          <a:bodyPr/>
          <a:lstStyle/>
          <a:p>
            <a:r>
              <a:rPr lang="en-US" dirty="0">
                <a:effectLst>
                  <a:outerShdw blurRad="38100" dist="38100" dir="2700000" algn="tl">
                    <a:srgbClr val="000000"/>
                  </a:outerShdw>
                </a:effectLst>
                <a:latin typeface="Verdana" pitchFamily="34" charset="0"/>
              </a:rPr>
              <a:t>Prevent Infection</a:t>
            </a:r>
          </a:p>
        </p:txBody>
      </p:sp>
      <p:sp>
        <p:nvSpPr>
          <p:cNvPr id="90115" name="Content Placeholder 2"/>
          <p:cNvSpPr>
            <a:spLocks noGrp="1"/>
          </p:cNvSpPr>
          <p:nvPr>
            <p:ph idx="1"/>
          </p:nvPr>
        </p:nvSpPr>
        <p:spPr>
          <a:xfrm>
            <a:off x="1027147" y="1844824"/>
            <a:ext cx="7577301" cy="4525963"/>
          </a:xfrm>
        </p:spPr>
        <p:txBody>
          <a:bodyPr/>
          <a:lstStyle/>
          <a:p>
            <a:pPr algn="l" rtl="0"/>
            <a:r>
              <a:rPr lang="en-US" sz="3200" dirty="0">
                <a:latin typeface="Verdana" pitchFamily="34" charset="0"/>
              </a:rPr>
              <a:t>Assess for S/S of infection: Increased temperature, drainage from incision, increased color in sputum, redness at the incision site.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13433"/>
            <a:ext cx="8524875" cy="395287"/>
          </a:xfrm>
        </p:spPr>
        <p:txBody>
          <a:bodyPr>
            <a:normAutofit fontScale="90000"/>
          </a:bodyPr>
          <a:lstStyle/>
          <a:p>
            <a:pPr>
              <a:defRPr/>
            </a:pPr>
            <a:r>
              <a:rPr lang="en-US" dirty="0">
                <a:ea typeface="ＭＳ Ｐゴシック" pitchFamily="34" charset="-128"/>
              </a:rPr>
              <a:t>Monitoring for Signs of SIRS</a:t>
            </a:r>
          </a:p>
        </p:txBody>
      </p:sp>
      <p:pic>
        <p:nvPicPr>
          <p:cNvPr id="31747" name="Picture 4" descr="D:\arun\Project\Morton 10e\Morton img\jpg\box_22.7.jpg"/>
          <p:cNvPicPr>
            <a:picLocks noChangeAspect="1" noChangeArrowheads="1"/>
          </p:cNvPicPr>
          <p:nvPr/>
        </p:nvPicPr>
        <p:blipFill>
          <a:blip r:embed="rId2" cstate="print"/>
          <a:srcRect/>
          <a:stretch>
            <a:fillRect/>
          </a:stretch>
        </p:blipFill>
        <p:spPr bwMode="auto">
          <a:xfrm>
            <a:off x="971600" y="1268760"/>
            <a:ext cx="7344816" cy="555484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1331640" y="332656"/>
            <a:ext cx="6316662" cy="1143000"/>
          </a:xfrm>
        </p:spPr>
        <p:txBody>
          <a:bodyPr/>
          <a:lstStyle/>
          <a:p>
            <a:r>
              <a:rPr lang="en-US" dirty="0">
                <a:effectLst>
                  <a:outerShdw blurRad="38100" dist="38100" dir="2700000" algn="tl">
                    <a:srgbClr val="000000"/>
                  </a:outerShdw>
                </a:effectLst>
                <a:latin typeface="Verdana" pitchFamily="34" charset="0"/>
              </a:rPr>
              <a:t>Manage Post-Op Pain</a:t>
            </a:r>
          </a:p>
        </p:txBody>
      </p:sp>
      <p:sp>
        <p:nvSpPr>
          <p:cNvPr id="89091" name="Content Placeholder 2"/>
          <p:cNvSpPr>
            <a:spLocks noGrp="1"/>
          </p:cNvSpPr>
          <p:nvPr>
            <p:ph idx="1"/>
          </p:nvPr>
        </p:nvSpPr>
        <p:spPr>
          <a:xfrm>
            <a:off x="755577" y="1772816"/>
            <a:ext cx="8388424" cy="4525963"/>
          </a:xfrm>
        </p:spPr>
        <p:txBody>
          <a:bodyPr/>
          <a:lstStyle/>
          <a:p>
            <a:pPr algn="l" rtl="0"/>
            <a:r>
              <a:rPr lang="en-US" sz="2800" dirty="0">
                <a:latin typeface="Verdana" pitchFamily="34" charset="0"/>
                <a:cs typeface="+mj-cs"/>
              </a:rPr>
              <a:t>Analgesia: Common drug morphine, fentanyl, and </a:t>
            </a:r>
            <a:r>
              <a:rPr lang="en-US" sz="2800" dirty="0" err="1">
                <a:latin typeface="Verdana" pitchFamily="34" charset="0"/>
                <a:cs typeface="+mj-cs"/>
              </a:rPr>
              <a:t>hydromorphine</a:t>
            </a:r>
            <a:r>
              <a:rPr lang="en-US" sz="2800" dirty="0">
                <a:latin typeface="Verdana" pitchFamily="34" charset="0"/>
                <a:cs typeface="+mj-cs"/>
              </a:rPr>
              <a:t> as well as NSAID as supplementary </a:t>
            </a:r>
          </a:p>
          <a:p>
            <a:pPr algn="l" rtl="0"/>
            <a:r>
              <a:rPr lang="en-US" sz="2800" dirty="0">
                <a:latin typeface="Verdana" pitchFamily="34" charset="0"/>
                <a:cs typeface="+mj-cs"/>
              </a:rPr>
              <a:t>Positioning</a:t>
            </a:r>
          </a:p>
          <a:p>
            <a:pPr algn="l" rtl="0"/>
            <a:r>
              <a:rPr lang="en-US" sz="2800" dirty="0">
                <a:latin typeface="Verdana" pitchFamily="34" charset="0"/>
                <a:cs typeface="+mj-cs"/>
              </a:rPr>
              <a:t>Distraction and relaxation techniques</a:t>
            </a:r>
          </a:p>
          <a:p>
            <a:pPr algn="l" rtl="0"/>
            <a:r>
              <a:rPr lang="en-US" sz="2800" dirty="0">
                <a:latin typeface="Verdana" panose="020B0604030504040204" pitchFamily="34" charset="0"/>
                <a:ea typeface="Verdana" panose="020B0604030504040204" pitchFamily="34" charset="0"/>
                <a:cs typeface="Verdana" panose="020B0604030504040204" pitchFamily="34" charset="0"/>
              </a:rPr>
              <a:t>Differentiate angina from </a:t>
            </a:r>
            <a:r>
              <a:rPr lang="en-US" sz="2800" dirty="0" err="1">
                <a:latin typeface="Verdana" panose="020B0604030504040204" pitchFamily="34" charset="0"/>
                <a:ea typeface="Verdana" panose="020B0604030504040204" pitchFamily="34" charset="0"/>
                <a:cs typeface="Verdana" panose="020B0604030504040204" pitchFamily="34" charset="0"/>
              </a:rPr>
              <a:t>incisional</a:t>
            </a:r>
            <a:r>
              <a:rPr lang="en-US" sz="2800" dirty="0">
                <a:latin typeface="Verdana" panose="020B0604030504040204" pitchFamily="34" charset="0"/>
                <a:ea typeface="Verdana" panose="020B0604030504040204" pitchFamily="34" charset="0"/>
                <a:cs typeface="Verdana" panose="020B0604030504040204" pitchFamily="34" charset="0"/>
              </a:rPr>
              <a:t> pain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13792"/>
            <a:ext cx="6896447" cy="1143000"/>
          </a:xfrm>
        </p:spPr>
        <p:txBody>
          <a:bodyPr>
            <a:normAutofit/>
          </a:bodyPr>
          <a:lstStyle/>
          <a:p>
            <a:r>
              <a:rPr lang="en-US" sz="4000" dirty="0"/>
              <a:t>Volume Resuscitation</a:t>
            </a:r>
            <a:endParaRPr lang="ar-JO" dirty="0"/>
          </a:p>
        </p:txBody>
      </p:sp>
      <p:sp>
        <p:nvSpPr>
          <p:cNvPr id="3" name="Content Placeholder 2"/>
          <p:cNvSpPr>
            <a:spLocks noGrp="1"/>
          </p:cNvSpPr>
          <p:nvPr>
            <p:ph idx="1"/>
          </p:nvPr>
        </p:nvSpPr>
        <p:spPr>
          <a:xfrm>
            <a:off x="856204" y="1844824"/>
            <a:ext cx="7488832" cy="4729568"/>
          </a:xfrm>
        </p:spPr>
        <p:txBody>
          <a:bodyPr/>
          <a:lstStyle/>
          <a:p>
            <a:pPr algn="l" rtl="0"/>
            <a:r>
              <a:rPr lang="en-US" sz="3200" dirty="0"/>
              <a:t>Adequate intravascular volume to provide preload is primary concern. </a:t>
            </a:r>
          </a:p>
          <a:p>
            <a:pPr algn="l" rtl="0"/>
            <a:r>
              <a:rPr lang="en-US" sz="3200" dirty="0"/>
              <a:t>SIRS causes fluid to shift into the interstitial spaces.</a:t>
            </a:r>
          </a:p>
          <a:p>
            <a:pPr algn="l" rtl="0"/>
            <a:r>
              <a:rPr lang="en-US" sz="3200" dirty="0"/>
              <a:t>No fluid is definitively recommended</a:t>
            </a:r>
            <a:endParaRPr lang="ar-JO" sz="3200"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1115616" y="274638"/>
            <a:ext cx="7904559" cy="1143000"/>
          </a:xfrm>
        </p:spPr>
        <p:txBody>
          <a:bodyPr>
            <a:normAutofit fontScale="90000"/>
          </a:bodyPr>
          <a:lstStyle/>
          <a:p>
            <a:r>
              <a:rPr lang="en-US" dirty="0" err="1">
                <a:effectLst>
                  <a:outerShdw blurRad="38100" dist="38100" dir="2700000" algn="tl">
                    <a:srgbClr val="000000"/>
                  </a:outerShdw>
                </a:effectLst>
                <a:latin typeface="Verdana" pitchFamily="34" charset="0"/>
              </a:rPr>
              <a:t>Hemodynamics</a:t>
            </a:r>
            <a:r>
              <a:rPr lang="en-US" dirty="0">
                <a:effectLst>
                  <a:outerShdw blurRad="38100" dist="38100" dir="2700000" algn="tl">
                    <a:srgbClr val="000000"/>
                  </a:outerShdw>
                </a:effectLst>
                <a:latin typeface="Verdana" pitchFamily="34" charset="0"/>
              </a:rPr>
              <a:t>: </a:t>
            </a:r>
            <a:r>
              <a:rPr lang="en-US" dirty="0" err="1">
                <a:effectLst>
                  <a:outerShdw blurRad="38100" dist="38100" dir="2700000" algn="tl">
                    <a:srgbClr val="000000"/>
                  </a:outerShdw>
                </a:effectLst>
                <a:latin typeface="Verdana" pitchFamily="34" charset="0"/>
              </a:rPr>
              <a:t>Dysrhythmia</a:t>
            </a:r>
            <a:r>
              <a:rPr lang="en-US" dirty="0">
                <a:effectLst>
                  <a:outerShdw blurRad="38100" dist="38100" dir="2700000" algn="tl">
                    <a:srgbClr val="000000"/>
                  </a:outerShdw>
                </a:effectLst>
                <a:latin typeface="Verdana" pitchFamily="34" charset="0"/>
              </a:rPr>
              <a:t> Control</a:t>
            </a:r>
          </a:p>
        </p:txBody>
      </p:sp>
      <p:sp>
        <p:nvSpPr>
          <p:cNvPr id="82947" name="Content Placeholder 2"/>
          <p:cNvSpPr>
            <a:spLocks noGrp="1"/>
          </p:cNvSpPr>
          <p:nvPr>
            <p:ph idx="1"/>
          </p:nvPr>
        </p:nvSpPr>
        <p:spPr>
          <a:xfrm>
            <a:off x="611560" y="1700808"/>
            <a:ext cx="7704856" cy="4536504"/>
          </a:xfrm>
        </p:spPr>
        <p:txBody>
          <a:bodyPr/>
          <a:lstStyle/>
          <a:p>
            <a:pPr algn="l" rtl="0"/>
            <a:r>
              <a:rPr lang="en-US" dirty="0">
                <a:latin typeface="Verdana" pitchFamily="34" charset="0"/>
              </a:rPr>
              <a:t>Common post CABG</a:t>
            </a:r>
          </a:p>
          <a:p>
            <a:pPr algn="l" rtl="0"/>
            <a:r>
              <a:rPr lang="en-US" dirty="0">
                <a:latin typeface="Verdana" pitchFamily="34" charset="0"/>
              </a:rPr>
              <a:t>Ventricular first 24 hours post-op</a:t>
            </a:r>
          </a:p>
          <a:p>
            <a:pPr algn="l" rtl="0"/>
            <a:r>
              <a:rPr lang="en-US" dirty="0" err="1">
                <a:latin typeface="Verdana" pitchFamily="34" charset="0"/>
              </a:rPr>
              <a:t>Supraventricular</a:t>
            </a:r>
            <a:r>
              <a:rPr lang="en-US" dirty="0">
                <a:latin typeface="Verdana" pitchFamily="34" charset="0"/>
              </a:rPr>
              <a:t> 24 hours to 5 days post-op</a:t>
            </a:r>
          </a:p>
          <a:p>
            <a:pPr algn="l" rtl="0"/>
            <a:r>
              <a:rPr lang="en-US" dirty="0">
                <a:latin typeface="Verdana" pitchFamily="34" charset="0"/>
              </a:rPr>
              <a:t>A-fib common: treat with </a:t>
            </a:r>
            <a:r>
              <a:rPr lang="en-US" dirty="0" err="1">
                <a:latin typeface="Verdana" pitchFamily="34" charset="0"/>
              </a:rPr>
              <a:t>Amiodarone</a:t>
            </a:r>
            <a:r>
              <a:rPr lang="en-US" dirty="0">
                <a:latin typeface="Verdana" pitchFamily="34" charset="0"/>
              </a:rPr>
              <a:t>, Beta-blockers, pacing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5" descr="Box06_08.jpg"/>
          <p:cNvPicPr>
            <a:picLocks noChangeAspect="1"/>
          </p:cNvPicPr>
          <p:nvPr/>
        </p:nvPicPr>
        <p:blipFill>
          <a:blip r:embed="rId2" cstate="print"/>
          <a:srcRect/>
          <a:stretch>
            <a:fillRect/>
          </a:stretch>
        </p:blipFill>
        <p:spPr bwMode="auto">
          <a:xfrm>
            <a:off x="179512" y="188640"/>
            <a:ext cx="8686800" cy="636319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cardiac contractility </a:t>
            </a:r>
            <a:endParaRPr lang="ar-JO" dirty="0"/>
          </a:p>
        </p:txBody>
      </p:sp>
      <p:sp>
        <p:nvSpPr>
          <p:cNvPr id="3" name="Content Placeholder 2"/>
          <p:cNvSpPr>
            <a:spLocks noGrp="1"/>
          </p:cNvSpPr>
          <p:nvPr>
            <p:ph idx="1"/>
          </p:nvPr>
        </p:nvSpPr>
        <p:spPr>
          <a:xfrm>
            <a:off x="457200" y="1916832"/>
            <a:ext cx="8229600" cy="4525963"/>
          </a:xfrm>
        </p:spPr>
        <p:txBody>
          <a:bodyPr/>
          <a:lstStyle/>
          <a:p>
            <a:pPr lvl="1" algn="l" rtl="0"/>
            <a:r>
              <a:rPr lang="en-US" sz="2800" dirty="0"/>
              <a:t>Optimal volume resuscitation </a:t>
            </a:r>
          </a:p>
          <a:p>
            <a:pPr lvl="1" algn="l" rtl="0"/>
            <a:r>
              <a:rPr lang="en-US" sz="2800" dirty="0" err="1"/>
              <a:t>Sympathomimetic</a:t>
            </a:r>
            <a:r>
              <a:rPr lang="en-US" sz="2800" dirty="0"/>
              <a:t> drugs </a:t>
            </a:r>
          </a:p>
          <a:p>
            <a:pPr lvl="1" algn="l" rtl="0"/>
            <a:r>
              <a:rPr lang="en-US" sz="2800" dirty="0"/>
              <a:t>Stunned myocardium. </a:t>
            </a:r>
          </a:p>
          <a:p>
            <a:pPr lvl="1" algn="l" rtl="0"/>
            <a:r>
              <a:rPr lang="en-US" sz="2800" dirty="0"/>
              <a:t>Hibernating myocardium</a:t>
            </a:r>
          </a:p>
          <a:p>
            <a:endParaRPr lang="ar-JO" dirty="0"/>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83568" y="332656"/>
            <a:ext cx="7632848" cy="1143000"/>
          </a:xfrm>
        </p:spPr>
        <p:txBody>
          <a:bodyPr>
            <a:normAutofit fontScale="90000"/>
          </a:bodyPr>
          <a:lstStyle/>
          <a:p>
            <a:r>
              <a:rPr lang="en-US" dirty="0" err="1">
                <a:effectLst>
                  <a:outerShdw blurRad="38100" dist="38100" dir="2700000" algn="tl">
                    <a:srgbClr val="000000"/>
                  </a:outerShdw>
                </a:effectLst>
                <a:latin typeface="Verdana" pitchFamily="34" charset="0"/>
              </a:rPr>
              <a:t>Hemodynamics</a:t>
            </a:r>
            <a:r>
              <a:rPr lang="en-US" dirty="0">
                <a:effectLst>
                  <a:outerShdw blurRad="38100" dist="38100" dir="2700000" algn="tl">
                    <a:srgbClr val="000000"/>
                  </a:outerShdw>
                </a:effectLst>
                <a:latin typeface="Verdana" pitchFamily="34" charset="0"/>
              </a:rPr>
              <a:t>: BP Control</a:t>
            </a:r>
          </a:p>
        </p:txBody>
      </p:sp>
      <p:sp>
        <p:nvSpPr>
          <p:cNvPr id="80899" name="Content Placeholder 2"/>
          <p:cNvSpPr>
            <a:spLocks noGrp="1"/>
          </p:cNvSpPr>
          <p:nvPr>
            <p:ph idx="1"/>
          </p:nvPr>
        </p:nvSpPr>
        <p:spPr>
          <a:xfrm>
            <a:off x="539552" y="1628800"/>
            <a:ext cx="7992888" cy="4824536"/>
          </a:xfrm>
        </p:spPr>
        <p:txBody>
          <a:bodyPr>
            <a:normAutofit/>
          </a:bodyPr>
          <a:lstStyle/>
          <a:p>
            <a:pPr algn="l" rtl="0"/>
            <a:r>
              <a:rPr lang="en-US" dirty="0">
                <a:latin typeface="Verdana" pitchFamily="34" charset="0"/>
              </a:rPr>
              <a:t>Assess &amp; address low or high BP</a:t>
            </a:r>
          </a:p>
          <a:p>
            <a:pPr algn="l" rtl="0"/>
            <a:r>
              <a:rPr lang="en-US" dirty="0"/>
              <a:t>Controlling BP</a:t>
            </a:r>
          </a:p>
          <a:p>
            <a:pPr lvl="1" algn="l" rtl="0"/>
            <a:r>
              <a:rPr lang="en-US" dirty="0"/>
              <a:t>Maintain between 120 systolic and MAP 70 mm Hg</a:t>
            </a:r>
            <a:endParaRPr lang="en-US" dirty="0">
              <a:latin typeface="Verdana" pitchFamily="34" charset="0"/>
            </a:endParaRPr>
          </a:p>
          <a:p>
            <a:pPr algn="l" rtl="0"/>
            <a:r>
              <a:rPr lang="en-US" dirty="0" err="1">
                <a:latin typeface="Verdana" pitchFamily="34" charset="0"/>
              </a:rPr>
              <a:t>HighBP</a:t>
            </a:r>
            <a:r>
              <a:rPr lang="en-US" dirty="0">
                <a:latin typeface="Verdana" pitchFamily="34" charset="0"/>
              </a:rPr>
              <a:t>: give </a:t>
            </a:r>
            <a:r>
              <a:rPr lang="en-US" dirty="0" err="1">
                <a:latin typeface="Verdana" pitchFamily="34" charset="0"/>
              </a:rPr>
              <a:t>nitroprusside</a:t>
            </a:r>
            <a:r>
              <a:rPr lang="en-US" dirty="0">
                <a:latin typeface="Verdana" pitchFamily="34" charset="0"/>
              </a:rPr>
              <a:t>, </a:t>
            </a:r>
            <a:r>
              <a:rPr lang="en-US" dirty="0" err="1">
                <a:latin typeface="Verdana" pitchFamily="34" charset="0"/>
              </a:rPr>
              <a:t>nitroglycerin,hydralazine</a:t>
            </a:r>
            <a:r>
              <a:rPr lang="en-US" dirty="0">
                <a:latin typeface="Verdana" pitchFamily="34" charset="0"/>
              </a:rPr>
              <a:t>, ACE Inhibitors</a:t>
            </a:r>
          </a:p>
          <a:p>
            <a:pPr algn="l" rtl="0"/>
            <a:r>
              <a:rPr lang="en-US" dirty="0">
                <a:latin typeface="Verdana" pitchFamily="34" charset="0"/>
              </a:rPr>
              <a:t>Low BP: give fluid, </a:t>
            </a:r>
            <a:r>
              <a:rPr lang="en-US" dirty="0" err="1">
                <a:latin typeface="Verdana" pitchFamily="34" charset="0"/>
              </a:rPr>
              <a:t>inotropes</a:t>
            </a:r>
            <a:r>
              <a:rPr lang="en-US" dirty="0">
                <a:latin typeface="Verdana" pitchFamily="34" charset="0"/>
              </a:rPr>
              <a:t>, or </a:t>
            </a:r>
            <a:r>
              <a:rPr lang="en-US" dirty="0" err="1">
                <a:latin typeface="Verdana" pitchFamily="34" charset="0"/>
              </a:rPr>
              <a:t>vasopressor</a:t>
            </a:r>
            <a:endParaRPr lang="en-US" dirty="0">
              <a:latin typeface="Verdana" pitchFamily="34" charset="0"/>
            </a:endParaRPr>
          </a:p>
          <a:p>
            <a:pPr algn="l" rtl="0">
              <a:buNone/>
            </a:pPr>
            <a:endParaRPr lang="en-US" dirty="0">
              <a:latin typeface="Verdana"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228600" y="228600"/>
            <a:ext cx="8610600" cy="914400"/>
          </a:xfrm>
        </p:spPr>
        <p:txBody>
          <a:bodyPr>
            <a:normAutofit fontScale="90000"/>
          </a:bodyPr>
          <a:lstStyle/>
          <a:p>
            <a:r>
              <a:rPr lang="en-US" sz="3200" dirty="0" err="1"/>
              <a:t>Percutaneous</a:t>
            </a:r>
            <a:r>
              <a:rPr lang="en-US" sz="3200" dirty="0"/>
              <a:t> </a:t>
            </a:r>
            <a:r>
              <a:rPr lang="en-US" sz="3200" dirty="0" err="1"/>
              <a:t>Transluminal</a:t>
            </a:r>
            <a:r>
              <a:rPr lang="en-US" sz="3200" dirty="0"/>
              <a:t> </a:t>
            </a:r>
            <a:br>
              <a:rPr lang="en-US" sz="3200" dirty="0"/>
            </a:br>
            <a:r>
              <a:rPr lang="en-US" sz="3200" dirty="0"/>
              <a:t>Coronary Angioplasty </a:t>
            </a:r>
            <a:r>
              <a:rPr lang="en-US" sz="3200" dirty="0">
                <a:solidFill>
                  <a:schemeClr val="accent2">
                    <a:lumMod val="75000"/>
                  </a:schemeClr>
                </a:solidFill>
              </a:rPr>
              <a:t>[PTCA]</a:t>
            </a:r>
          </a:p>
        </p:txBody>
      </p:sp>
      <p:sp>
        <p:nvSpPr>
          <p:cNvPr id="200707" name="Rectangle 3"/>
          <p:cNvSpPr>
            <a:spLocks noGrp="1" noChangeArrowheads="1"/>
          </p:cNvSpPr>
          <p:nvPr>
            <p:ph idx="1"/>
          </p:nvPr>
        </p:nvSpPr>
        <p:spPr>
          <a:xfrm>
            <a:off x="1259632" y="1484784"/>
            <a:ext cx="6912768" cy="4752528"/>
          </a:xfrm>
        </p:spPr>
        <p:txBody>
          <a:bodyPr/>
          <a:lstStyle/>
          <a:p>
            <a:pPr algn="l" rtl="0">
              <a:lnSpc>
                <a:spcPct val="90000"/>
              </a:lnSpc>
              <a:buFontTx/>
              <a:buNone/>
            </a:pPr>
            <a:r>
              <a:rPr lang="en-US" sz="3600" b="1" dirty="0">
                <a:solidFill>
                  <a:schemeClr val="accent2">
                    <a:lumMod val="75000"/>
                  </a:schemeClr>
                </a:solidFill>
              </a:rPr>
              <a:t>Indications for PTCA:</a:t>
            </a:r>
          </a:p>
          <a:p>
            <a:pPr lvl="1" algn="l" rtl="0">
              <a:lnSpc>
                <a:spcPct val="90000"/>
              </a:lnSpc>
            </a:pPr>
            <a:r>
              <a:rPr lang="en-US" sz="2400" dirty="0"/>
              <a:t>Alleviate angina pectoris </a:t>
            </a:r>
          </a:p>
          <a:p>
            <a:pPr lvl="1" algn="l" rtl="0">
              <a:lnSpc>
                <a:spcPct val="90000"/>
              </a:lnSpc>
              <a:buFontTx/>
              <a:buNone/>
            </a:pPr>
            <a:r>
              <a:rPr lang="en-US" sz="2400" dirty="0"/>
              <a:t>unrelieved by medical treatment</a:t>
            </a:r>
          </a:p>
          <a:p>
            <a:pPr lvl="1" algn="l" rtl="0">
              <a:lnSpc>
                <a:spcPct val="90000"/>
              </a:lnSpc>
            </a:pPr>
            <a:r>
              <a:rPr lang="en-US" sz="2400" dirty="0"/>
              <a:t>Acute MI</a:t>
            </a:r>
          </a:p>
          <a:p>
            <a:pPr lvl="1" algn="l" rtl="0">
              <a:lnSpc>
                <a:spcPct val="90000"/>
              </a:lnSpc>
            </a:pPr>
            <a:r>
              <a:rPr lang="en-US" sz="2400" dirty="0"/>
              <a:t>Persistent chest pain (angina) </a:t>
            </a:r>
          </a:p>
          <a:p>
            <a:pPr lvl="1" algn="l" rtl="0">
              <a:lnSpc>
                <a:spcPct val="90000"/>
              </a:lnSpc>
            </a:pPr>
            <a:r>
              <a:rPr lang="en-US" sz="2800" dirty="0"/>
              <a:t>Pts with lesions &gt;70% </a:t>
            </a:r>
            <a:r>
              <a:rPr lang="en-US" sz="2800" dirty="0" err="1"/>
              <a:t>stenosis</a:t>
            </a:r>
            <a:endParaRPr lang="en-US" sz="2800" dirty="0"/>
          </a:p>
          <a:p>
            <a:pPr algn="l" rtl="0">
              <a:lnSpc>
                <a:spcPct val="90000"/>
              </a:lnSpc>
              <a:buFontTx/>
              <a:buNone/>
            </a:pPr>
            <a:r>
              <a:rPr lang="en-US" sz="2800" dirty="0"/>
              <a:t>      placing large areas of heart at risk for ischemia</a:t>
            </a:r>
          </a:p>
          <a:p>
            <a:pPr lvl="1">
              <a:lnSpc>
                <a:spcPct val="90000"/>
              </a:lnSpc>
            </a:pPr>
            <a:endParaRPr lang="en-US" sz="2400" dirty="0"/>
          </a:p>
          <a:p>
            <a:pPr>
              <a:lnSpc>
                <a:spcPct val="90000"/>
              </a:lnSpc>
              <a:buFontTx/>
              <a:buNone/>
            </a:pPr>
            <a:endParaRPr lang="en-US" sz="2400" dirty="0"/>
          </a:p>
        </p:txBody>
      </p:sp>
      <p:sp>
        <p:nvSpPr>
          <p:cNvPr id="5" name="Date Placeholder 3"/>
          <p:cNvSpPr>
            <a:spLocks noGrp="1"/>
          </p:cNvSpPr>
          <p:nvPr>
            <p:ph type="dt" sz="half" idx="10"/>
          </p:nvPr>
        </p:nvSpPr>
        <p:spPr/>
        <p:txBody>
          <a:bodyPr/>
          <a:lstStyle/>
          <a:p>
            <a:fld id="{AE3E2970-E797-47D1-A68F-DC98AF5F3097}" type="datetime1">
              <a:rPr lang="en-US"/>
              <a:pPr/>
              <a:t>11/20/2016</a:t>
            </a:fld>
            <a:endParaRPr lang="en-US"/>
          </a:p>
        </p:txBody>
      </p:sp>
      <p:sp>
        <p:nvSpPr>
          <p:cNvPr id="7" name="Slide Number Placeholder 5"/>
          <p:cNvSpPr>
            <a:spLocks noGrp="1"/>
          </p:cNvSpPr>
          <p:nvPr>
            <p:ph type="sldNum" sz="quarter" idx="12"/>
          </p:nvPr>
        </p:nvSpPr>
        <p:spPr/>
        <p:txBody>
          <a:bodyPr/>
          <a:lstStyle/>
          <a:p>
            <a:fld id="{07890E84-C053-41F4-9A3B-285BA412E706}" type="slidenum">
              <a:rPr lang="ar-SA"/>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Tab06_08.jpg"/>
          <p:cNvPicPr>
            <a:picLocks noChangeAspect="1"/>
          </p:cNvPicPr>
          <p:nvPr/>
        </p:nvPicPr>
        <p:blipFill>
          <a:blip r:embed="rId2" cstate="print"/>
          <a:srcRect/>
          <a:stretch>
            <a:fillRect/>
          </a:stretch>
        </p:blipFill>
        <p:spPr bwMode="auto">
          <a:xfrm>
            <a:off x="228600" y="1182688"/>
            <a:ext cx="8686800" cy="4179887"/>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1560" y="274638"/>
            <a:ext cx="8408615" cy="1143000"/>
          </a:xfrm>
        </p:spPr>
        <p:txBody>
          <a:bodyPr>
            <a:normAutofit fontScale="90000"/>
          </a:bodyPr>
          <a:lstStyle/>
          <a:p>
            <a:r>
              <a:rPr lang="en-US" dirty="0">
                <a:effectLst>
                  <a:outerShdw blurRad="38100" dist="38100" dir="2700000" algn="tl">
                    <a:srgbClr val="000000"/>
                  </a:outerShdw>
                </a:effectLst>
                <a:latin typeface="Verdana" pitchFamily="34" charset="0"/>
              </a:rPr>
              <a:t>Pulmonary Management Post CABG</a:t>
            </a:r>
          </a:p>
        </p:txBody>
      </p:sp>
      <p:sp>
        <p:nvSpPr>
          <p:cNvPr id="79875" name="Content Placeholder 2"/>
          <p:cNvSpPr>
            <a:spLocks noGrp="1"/>
          </p:cNvSpPr>
          <p:nvPr>
            <p:ph idx="1"/>
          </p:nvPr>
        </p:nvSpPr>
        <p:spPr>
          <a:xfrm>
            <a:off x="605481" y="2060848"/>
            <a:ext cx="8264599" cy="4525963"/>
          </a:xfrm>
        </p:spPr>
        <p:txBody>
          <a:bodyPr>
            <a:normAutofit/>
          </a:bodyPr>
          <a:lstStyle/>
          <a:p>
            <a:pPr algn="l" rtl="0"/>
            <a:r>
              <a:rPr lang="en-US" dirty="0">
                <a:latin typeface="Verdana" pitchFamily="34" charset="0"/>
              </a:rPr>
              <a:t>Common complication </a:t>
            </a:r>
          </a:p>
          <a:p>
            <a:pPr algn="l" rtl="0"/>
            <a:r>
              <a:rPr lang="en-US" dirty="0">
                <a:latin typeface="Verdana" pitchFamily="34" charset="0"/>
              </a:rPr>
              <a:t>Patients managed on mechanical ventilator after surgery</a:t>
            </a:r>
          </a:p>
          <a:p>
            <a:pPr algn="l" rtl="0"/>
            <a:r>
              <a:rPr lang="en-US" dirty="0">
                <a:latin typeface="Verdana" pitchFamily="34" charset="0"/>
              </a:rPr>
              <a:t>Desired outcomes: early </a:t>
            </a:r>
            <a:r>
              <a:rPr lang="en-US" dirty="0" err="1">
                <a:latin typeface="Verdana" pitchFamily="34" charset="0"/>
              </a:rPr>
              <a:t>extubation</a:t>
            </a:r>
            <a:r>
              <a:rPr lang="en-US" dirty="0">
                <a:latin typeface="Verdana" pitchFamily="34" charset="0"/>
              </a:rPr>
              <a:t>, adequate ventilation, oxygenation</a:t>
            </a:r>
          </a:p>
          <a:p>
            <a:pPr algn="l" rtl="0"/>
            <a:r>
              <a:rPr lang="en-US" dirty="0">
                <a:latin typeface="Verdana" pitchFamily="34" charset="0"/>
              </a:rPr>
              <a:t>Nurse must assess for readiness for </a:t>
            </a:r>
            <a:r>
              <a:rPr lang="en-US" dirty="0" err="1">
                <a:latin typeface="Verdana" pitchFamily="34" charset="0"/>
              </a:rPr>
              <a:t>extubation</a:t>
            </a:r>
            <a:endParaRPr lang="en-US" dirty="0">
              <a:latin typeface="Verdana"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259632" y="269776"/>
            <a:ext cx="6316662" cy="1143000"/>
          </a:xfrm>
        </p:spPr>
        <p:txBody>
          <a:bodyPr/>
          <a:lstStyle/>
          <a:p>
            <a:r>
              <a:rPr lang="en-US" dirty="0">
                <a:effectLst>
                  <a:outerShdw blurRad="38100" dist="38100" dir="2700000" algn="tl">
                    <a:srgbClr val="000000"/>
                  </a:outerShdw>
                </a:effectLst>
                <a:latin typeface="Verdana" pitchFamily="34" charset="0"/>
              </a:rPr>
              <a:t>Bleeding</a:t>
            </a:r>
          </a:p>
        </p:txBody>
      </p:sp>
      <p:sp>
        <p:nvSpPr>
          <p:cNvPr id="84995" name="Content Placeholder 2"/>
          <p:cNvSpPr>
            <a:spLocks noGrp="1"/>
          </p:cNvSpPr>
          <p:nvPr>
            <p:ph idx="1"/>
          </p:nvPr>
        </p:nvSpPr>
        <p:spPr>
          <a:xfrm>
            <a:off x="861727" y="1556792"/>
            <a:ext cx="7886737" cy="4680520"/>
          </a:xfrm>
        </p:spPr>
        <p:txBody>
          <a:bodyPr>
            <a:normAutofit lnSpcReduction="10000"/>
          </a:bodyPr>
          <a:lstStyle/>
          <a:p>
            <a:pPr algn="l" rtl="0"/>
            <a:r>
              <a:rPr lang="en-US" sz="2800" dirty="0">
                <a:latin typeface="Verdana" pitchFamily="34" charset="0"/>
                <a:cs typeface="+mj-cs"/>
              </a:rPr>
              <a:t>Assess for bleeding.</a:t>
            </a:r>
          </a:p>
          <a:p>
            <a:pPr marL="342900" lvl="1" indent="-342900" algn="l" rtl="0"/>
            <a:r>
              <a:rPr lang="en-US" sz="2800" dirty="0">
                <a:solidFill>
                  <a:srgbClr val="FF0000"/>
                </a:solidFill>
                <a:latin typeface="Verdana" pitchFamily="34" charset="0"/>
              </a:rPr>
              <a:t>Alarm!! </a:t>
            </a:r>
            <a:r>
              <a:rPr lang="en-US" sz="2800" dirty="0" err="1">
                <a:latin typeface="Verdana" pitchFamily="34" charset="0"/>
              </a:rPr>
              <a:t>clopidogrel</a:t>
            </a:r>
            <a:r>
              <a:rPr lang="en-US" sz="2800" dirty="0">
                <a:latin typeface="Verdana" pitchFamily="34" charset="0"/>
              </a:rPr>
              <a:t> (</a:t>
            </a:r>
            <a:r>
              <a:rPr lang="en-US" sz="2800" dirty="0" err="1">
                <a:latin typeface="Verdana" pitchFamily="34" charset="0"/>
              </a:rPr>
              <a:t>plavix</a:t>
            </a:r>
            <a:r>
              <a:rPr lang="en-US" sz="2800" dirty="0">
                <a:latin typeface="Verdana" pitchFamily="34" charset="0"/>
              </a:rPr>
              <a:t>) should be stopped 5 days before surgery  </a:t>
            </a:r>
            <a:endParaRPr lang="en-US" sz="2800" dirty="0">
              <a:latin typeface="Verdana" pitchFamily="34" charset="0"/>
              <a:cs typeface="+mj-cs"/>
            </a:endParaRPr>
          </a:p>
          <a:p>
            <a:pPr lvl="1" algn="l" rtl="0"/>
            <a:r>
              <a:rPr lang="en-US" sz="2800" dirty="0">
                <a:latin typeface="Verdana" pitchFamily="34" charset="0"/>
                <a:cs typeface="+mj-cs"/>
              </a:rPr>
              <a:t>Chest tube drainage Q 15 minutes then hourly</a:t>
            </a:r>
          </a:p>
          <a:p>
            <a:pPr lvl="1" algn="l" rtl="0"/>
            <a:r>
              <a:rPr lang="en-US" sz="2800" dirty="0">
                <a:latin typeface="Verdana" pitchFamily="34" charset="0"/>
                <a:cs typeface="+mj-cs"/>
              </a:rPr>
              <a:t>S/S </a:t>
            </a:r>
            <a:r>
              <a:rPr lang="en-US" sz="2800" dirty="0" err="1">
                <a:latin typeface="Verdana" pitchFamily="34" charset="0"/>
                <a:cs typeface="+mj-cs"/>
              </a:rPr>
              <a:t>hypovolemia</a:t>
            </a:r>
            <a:r>
              <a:rPr lang="en-US" sz="2800" dirty="0">
                <a:latin typeface="Verdana" pitchFamily="34" charset="0"/>
                <a:cs typeface="+mj-cs"/>
              </a:rPr>
              <a:t>, </a:t>
            </a:r>
            <a:r>
              <a:rPr lang="en-US" sz="2800" dirty="0" err="1">
                <a:latin typeface="Verdana" pitchFamily="34" charset="0"/>
                <a:cs typeface="+mj-cs"/>
              </a:rPr>
              <a:t>Hgb</a:t>
            </a:r>
            <a:r>
              <a:rPr lang="en-US" sz="2800" dirty="0">
                <a:latin typeface="Verdana" pitchFamily="34" charset="0"/>
                <a:cs typeface="+mj-cs"/>
              </a:rPr>
              <a:t>/</a:t>
            </a:r>
            <a:r>
              <a:rPr lang="en-US" sz="2800" dirty="0" err="1">
                <a:latin typeface="Verdana" pitchFamily="34" charset="0"/>
                <a:cs typeface="+mj-cs"/>
              </a:rPr>
              <a:t>Hct</a:t>
            </a:r>
            <a:endParaRPr lang="en-US" sz="2800" dirty="0">
              <a:latin typeface="Verdana" pitchFamily="34" charset="0"/>
              <a:cs typeface="+mj-cs"/>
            </a:endParaRPr>
          </a:p>
          <a:p>
            <a:pPr lvl="1" algn="l" rtl="0"/>
            <a:r>
              <a:rPr lang="en-US" sz="2800" dirty="0">
                <a:cs typeface="+mj-cs"/>
              </a:rPr>
              <a:t>Reverse anticoagulant (</a:t>
            </a:r>
            <a:r>
              <a:rPr lang="en-US" sz="2800" dirty="0" err="1">
                <a:cs typeface="+mj-cs"/>
              </a:rPr>
              <a:t>protamine</a:t>
            </a:r>
            <a:r>
              <a:rPr lang="en-US" sz="2800" dirty="0">
                <a:cs typeface="+mj-cs"/>
              </a:rPr>
              <a:t>).</a:t>
            </a:r>
          </a:p>
          <a:p>
            <a:pPr lvl="1" algn="l" rtl="0"/>
            <a:r>
              <a:rPr lang="en-US" sz="2800" dirty="0" err="1">
                <a:cs typeface="+mj-cs"/>
              </a:rPr>
              <a:t>Rewarm</a:t>
            </a:r>
            <a:r>
              <a:rPr lang="en-US" sz="2800" dirty="0">
                <a:cs typeface="+mj-cs"/>
              </a:rPr>
              <a:t> the patient.</a:t>
            </a:r>
          </a:p>
          <a:p>
            <a:pPr lvl="1" algn="l" rtl="0"/>
            <a:r>
              <a:rPr lang="en-US" sz="2800" dirty="0">
                <a:cs typeface="+mj-cs"/>
              </a:rPr>
              <a:t>Administer blood products (</a:t>
            </a:r>
            <a:r>
              <a:rPr lang="en-US" sz="2800" dirty="0" err="1">
                <a:cs typeface="+mj-cs"/>
              </a:rPr>
              <a:t>platelates</a:t>
            </a:r>
            <a:r>
              <a:rPr lang="en-US" sz="2800" dirty="0">
                <a:cs typeface="+mj-cs"/>
              </a:rPr>
              <a:t>).</a:t>
            </a:r>
          </a:p>
          <a:p>
            <a:pPr lvl="1" algn="l" rtl="0"/>
            <a:r>
              <a:rPr lang="en-US" sz="2800" dirty="0">
                <a:cs typeface="+mj-cs"/>
              </a:rPr>
              <a:t>Administer </a:t>
            </a:r>
            <a:r>
              <a:rPr lang="en-US" sz="2800" dirty="0" err="1">
                <a:cs typeface="+mj-cs"/>
              </a:rPr>
              <a:t>antifibrinolytics</a:t>
            </a:r>
            <a:endParaRPr lang="en-US" sz="2800" dirty="0">
              <a:latin typeface="Verdana" pitchFamily="34" charset="0"/>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dirty="0">
                <a:effectLst>
                  <a:outerShdw blurRad="38100" dist="38100" dir="2700000" algn="tl">
                    <a:srgbClr val="000000"/>
                  </a:outerShdw>
                </a:effectLst>
                <a:latin typeface="Verdana" pitchFamily="34" charset="0"/>
              </a:rPr>
              <a:t>Bleeding</a:t>
            </a:r>
          </a:p>
        </p:txBody>
      </p:sp>
      <p:sp>
        <p:nvSpPr>
          <p:cNvPr id="86019" name="Content Placeholder 2"/>
          <p:cNvSpPr>
            <a:spLocks noGrp="1"/>
          </p:cNvSpPr>
          <p:nvPr>
            <p:ph idx="1"/>
          </p:nvPr>
        </p:nvSpPr>
        <p:spPr>
          <a:xfrm>
            <a:off x="899592" y="1844825"/>
            <a:ext cx="7488832" cy="4248472"/>
          </a:xfrm>
        </p:spPr>
        <p:txBody>
          <a:bodyPr/>
          <a:lstStyle/>
          <a:p>
            <a:pPr algn="l" rtl="0"/>
            <a:r>
              <a:rPr lang="en-US" sz="2800" dirty="0">
                <a:latin typeface="Verdana" pitchFamily="34" charset="0"/>
              </a:rPr>
              <a:t>Assess for </a:t>
            </a:r>
            <a:r>
              <a:rPr lang="en-US" sz="2800" dirty="0" err="1">
                <a:latin typeface="Verdana" pitchFamily="34" charset="0"/>
              </a:rPr>
              <a:t>tamponade</a:t>
            </a:r>
            <a:endParaRPr lang="en-US" sz="2800" dirty="0">
              <a:latin typeface="Verdana" pitchFamily="34" charset="0"/>
            </a:endParaRPr>
          </a:p>
          <a:p>
            <a:pPr lvl="1" algn="l" rtl="0"/>
            <a:r>
              <a:rPr lang="en-US" sz="2800" dirty="0">
                <a:latin typeface="Verdana" pitchFamily="34" charset="0"/>
              </a:rPr>
              <a:t>Lack of chest tube drainage, </a:t>
            </a:r>
          </a:p>
          <a:p>
            <a:pPr lvl="1" algn="l" rtl="0"/>
            <a:r>
              <a:rPr lang="en-US" sz="2800" dirty="0">
                <a:latin typeface="Verdana" pitchFamily="34" charset="0"/>
              </a:rPr>
              <a:t>Decreased BP, narrowed pulse pressure, increased HR, </a:t>
            </a:r>
          </a:p>
          <a:p>
            <a:pPr lvl="1" algn="l" rtl="0"/>
            <a:r>
              <a:rPr lang="en-US" sz="2800" dirty="0">
                <a:latin typeface="Verdana" pitchFamily="34" charset="0"/>
              </a:rPr>
              <a:t>JVD, elevated CVP, and muffled heart tones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548680"/>
            <a:ext cx="8524875" cy="768350"/>
          </a:xfrm>
        </p:spPr>
        <p:txBody>
          <a:bodyPr>
            <a:normAutofit fontScale="90000"/>
          </a:bodyPr>
          <a:lstStyle/>
          <a:p>
            <a:pPr>
              <a:defRPr/>
            </a:pPr>
            <a:r>
              <a:rPr lang="en-US" dirty="0">
                <a:ea typeface="ＭＳ Ｐゴシック" pitchFamily="34" charset="-128"/>
              </a:rPr>
              <a:t>Bleeding Complication: Cardiac Tamponade</a:t>
            </a:r>
          </a:p>
        </p:txBody>
      </p:sp>
      <p:sp>
        <p:nvSpPr>
          <p:cNvPr id="34819" name="Content Placeholder 2"/>
          <p:cNvSpPr>
            <a:spLocks noGrp="1"/>
          </p:cNvSpPr>
          <p:nvPr>
            <p:ph idx="1"/>
          </p:nvPr>
        </p:nvSpPr>
        <p:spPr>
          <a:xfrm>
            <a:off x="323528" y="1844824"/>
            <a:ext cx="8613775" cy="3686175"/>
          </a:xfrm>
        </p:spPr>
        <p:txBody>
          <a:bodyPr>
            <a:normAutofit fontScale="92500"/>
          </a:bodyPr>
          <a:lstStyle/>
          <a:p>
            <a:pPr algn="l" rtl="0"/>
            <a:r>
              <a:rPr lang="en-US" dirty="0"/>
              <a:t>Excessive accumulation of blood in pericardial space</a:t>
            </a:r>
          </a:p>
          <a:p>
            <a:pPr algn="l" rtl="0"/>
            <a:r>
              <a:rPr lang="en-US" dirty="0"/>
              <a:t>Warning signs:</a:t>
            </a:r>
          </a:p>
          <a:p>
            <a:pPr lvl="1" algn="l" rtl="0"/>
            <a:r>
              <a:rPr lang="en-US" dirty="0"/>
              <a:t>Decreased chest tube output</a:t>
            </a:r>
          </a:p>
          <a:p>
            <a:pPr lvl="1" algn="l" rtl="0"/>
            <a:r>
              <a:rPr lang="en-US" dirty="0"/>
              <a:t>Decreased cardiac output and BP</a:t>
            </a:r>
          </a:p>
          <a:p>
            <a:pPr lvl="1" algn="l" rtl="0"/>
            <a:r>
              <a:rPr lang="en-US" dirty="0"/>
              <a:t>A-line demonstrates </a:t>
            </a:r>
            <a:r>
              <a:rPr lang="en-US" dirty="0" err="1"/>
              <a:t>pulsus</a:t>
            </a:r>
            <a:r>
              <a:rPr lang="en-US" dirty="0"/>
              <a:t> </a:t>
            </a:r>
            <a:r>
              <a:rPr lang="en-US" dirty="0" err="1"/>
              <a:t>paradoxus</a:t>
            </a:r>
            <a:r>
              <a:rPr lang="en-US" dirty="0"/>
              <a:t>.</a:t>
            </a:r>
          </a:p>
          <a:p>
            <a:pPr algn="l" rtl="0"/>
            <a:r>
              <a:rPr lang="en-US" dirty="0"/>
              <a:t>Increase and equalization of pressures</a:t>
            </a:r>
          </a:p>
          <a:p>
            <a:pPr algn="l" rtl="0"/>
            <a:r>
              <a:rPr lang="en-US" dirty="0"/>
              <a:t>Definitive diagnosis: echocardiogram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26350" y="332656"/>
            <a:ext cx="8524875" cy="888231"/>
          </a:xfrm>
          <a:effectLst>
            <a:outerShdw dist="17961" dir="2700000" algn="ctr" rotWithShape="0">
              <a:schemeClr val="bg2">
                <a:alpha val="74997"/>
              </a:schemeClr>
            </a:outerShdw>
          </a:effectLst>
        </p:spPr>
        <p:txBody>
          <a:bodyPr>
            <a:normAutofit/>
          </a:bodyPr>
          <a:lstStyle/>
          <a:p>
            <a:pPr>
              <a:defRPr/>
            </a:pPr>
            <a:r>
              <a:rPr lang="en-US" dirty="0">
                <a:ea typeface="ＭＳ Ｐゴシック" pitchFamily="34" charset="-128"/>
              </a:rPr>
              <a:t>Question</a:t>
            </a:r>
          </a:p>
        </p:txBody>
      </p:sp>
      <p:sp>
        <p:nvSpPr>
          <p:cNvPr id="35843" name="Rectangle 3"/>
          <p:cNvSpPr>
            <a:spLocks noGrp="1" noChangeArrowheads="1"/>
          </p:cNvSpPr>
          <p:nvPr>
            <p:ph idx="1"/>
          </p:nvPr>
        </p:nvSpPr>
        <p:spPr/>
        <p:txBody>
          <a:bodyPr/>
          <a:lstStyle/>
          <a:p>
            <a:pPr algn="l" rtl="0"/>
            <a:r>
              <a:rPr lang="en-US" dirty="0"/>
              <a:t>Which of the following is a technique used to prevent postoperative complication of cardiac </a:t>
            </a:r>
            <a:r>
              <a:rPr lang="en-US" dirty="0" err="1"/>
              <a:t>tamponade</a:t>
            </a:r>
            <a:r>
              <a:rPr lang="en-US" dirty="0"/>
              <a:t>?</a:t>
            </a:r>
          </a:p>
          <a:p>
            <a:pPr lvl="1" algn="l" rtl="0">
              <a:buFont typeface="Verdana" pitchFamily="34" charset="0"/>
              <a:buChar char="–"/>
            </a:pPr>
            <a:r>
              <a:rPr lang="en-US" dirty="0"/>
              <a:t>A. Monitoring coagulation studies</a:t>
            </a:r>
          </a:p>
          <a:p>
            <a:pPr lvl="1" algn="l" rtl="0">
              <a:buFont typeface="Verdana" pitchFamily="34" charset="0"/>
              <a:buChar char="–"/>
            </a:pPr>
            <a:r>
              <a:rPr lang="en-US" dirty="0"/>
              <a:t>B. Milking or stripping the chest tube</a:t>
            </a:r>
          </a:p>
          <a:p>
            <a:pPr lvl="1" algn="l" rtl="0">
              <a:buFont typeface="Verdana" pitchFamily="34" charset="0"/>
              <a:buChar char="–"/>
            </a:pPr>
            <a:r>
              <a:rPr lang="en-US" dirty="0"/>
              <a:t>C. </a:t>
            </a:r>
            <a:r>
              <a:rPr lang="en-US" dirty="0" err="1"/>
              <a:t>Rewarming</a:t>
            </a:r>
            <a:r>
              <a:rPr lang="en-US" dirty="0"/>
              <a:t> the patient</a:t>
            </a:r>
          </a:p>
          <a:p>
            <a:pPr lvl="1" algn="l" rtl="0">
              <a:buFont typeface="Verdana" pitchFamily="34" charset="0"/>
              <a:buChar char="–"/>
            </a:pPr>
            <a:r>
              <a:rPr lang="en-US" dirty="0"/>
              <a:t>D. Administering </a:t>
            </a:r>
            <a:r>
              <a:rPr lang="en-US" dirty="0" err="1"/>
              <a:t>aminocaproic</a:t>
            </a:r>
            <a:r>
              <a:rPr lang="en-US" dirty="0"/>
              <a:t> acid (</a:t>
            </a:r>
            <a:r>
              <a:rPr lang="en-US" dirty="0" err="1"/>
              <a:t>Amicar</a:t>
            </a:r>
            <a:r>
              <a:rPr lang="en-US" dirty="0"/>
              <a:t>)</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524875" cy="1032247"/>
          </a:xfrm>
        </p:spPr>
        <p:txBody>
          <a:bodyPr>
            <a:normAutofit/>
          </a:bodyPr>
          <a:lstStyle/>
          <a:p>
            <a:pPr>
              <a:defRPr/>
            </a:pPr>
            <a:r>
              <a:rPr lang="en-US" dirty="0">
                <a:ea typeface="ＭＳ Ｐゴシック" pitchFamily="34" charset="-128"/>
              </a:rPr>
              <a:t>Answer</a:t>
            </a:r>
          </a:p>
        </p:txBody>
      </p:sp>
      <p:sp>
        <p:nvSpPr>
          <p:cNvPr id="36867" name="Content Placeholder 2"/>
          <p:cNvSpPr>
            <a:spLocks noGrp="1"/>
          </p:cNvSpPr>
          <p:nvPr>
            <p:ph idx="1"/>
          </p:nvPr>
        </p:nvSpPr>
        <p:spPr>
          <a:xfrm>
            <a:off x="323528" y="1700808"/>
            <a:ext cx="8599487" cy="3817938"/>
          </a:xfrm>
        </p:spPr>
        <p:txBody>
          <a:bodyPr>
            <a:normAutofit fontScale="92500" lnSpcReduction="10000"/>
          </a:bodyPr>
          <a:lstStyle/>
          <a:p>
            <a:pPr marL="457200" indent="-457200" algn="l" rtl="0"/>
            <a:r>
              <a:rPr lang="en-US" dirty="0"/>
              <a:t>B. Milking or stripping the chest tube</a:t>
            </a:r>
          </a:p>
          <a:p>
            <a:pPr marL="457200" indent="-457200"/>
            <a:endParaRPr lang="en-US" dirty="0"/>
          </a:p>
          <a:p>
            <a:pPr marL="457200" indent="-457200" algn="l" rtl="0"/>
            <a:r>
              <a:rPr lang="en-US" dirty="0"/>
              <a:t>Rationale: Milking or stripping the chest tubes is indicated when the chest tube output decreases because the blood is beginning to clot in the pericardial space. This technique does increase negative pressure. Infusion of fluid can also be used to keep the cardiac structures from collapsing.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683568" y="260648"/>
            <a:ext cx="8120583" cy="1143000"/>
          </a:xfrm>
        </p:spPr>
        <p:txBody>
          <a:bodyPr>
            <a:normAutofit fontScale="90000"/>
          </a:bodyPr>
          <a:lstStyle/>
          <a:p>
            <a:r>
              <a:rPr lang="en-US" dirty="0">
                <a:effectLst>
                  <a:outerShdw blurRad="38100" dist="38100" dir="2700000" algn="tl">
                    <a:srgbClr val="000000"/>
                  </a:outerShdw>
                </a:effectLst>
                <a:latin typeface="Verdana" pitchFamily="34" charset="0"/>
              </a:rPr>
              <a:t>Post-Op Organ System Management</a:t>
            </a:r>
          </a:p>
        </p:txBody>
      </p:sp>
      <p:sp>
        <p:nvSpPr>
          <p:cNvPr id="87043" name="Content Placeholder 2"/>
          <p:cNvSpPr>
            <a:spLocks noGrp="1"/>
          </p:cNvSpPr>
          <p:nvPr>
            <p:ph idx="1"/>
          </p:nvPr>
        </p:nvSpPr>
        <p:spPr>
          <a:xfrm>
            <a:off x="683568" y="1772816"/>
            <a:ext cx="7560840" cy="4608512"/>
          </a:xfrm>
        </p:spPr>
        <p:txBody>
          <a:bodyPr/>
          <a:lstStyle/>
          <a:p>
            <a:pPr algn="l" rtl="0"/>
            <a:r>
              <a:rPr lang="en-US" dirty="0" err="1">
                <a:latin typeface="Verdana" pitchFamily="34" charset="0"/>
              </a:rPr>
              <a:t>Neuro</a:t>
            </a:r>
            <a:r>
              <a:rPr lang="en-US" dirty="0">
                <a:latin typeface="Verdana" pitchFamily="34" charset="0"/>
              </a:rPr>
              <a:t> Status</a:t>
            </a:r>
          </a:p>
          <a:p>
            <a:pPr lvl="1" algn="l" rtl="0"/>
            <a:r>
              <a:rPr lang="en-US" dirty="0">
                <a:latin typeface="Verdana" pitchFamily="34" charset="0"/>
              </a:rPr>
              <a:t>Risk for CVA 2.5%</a:t>
            </a:r>
          </a:p>
          <a:p>
            <a:pPr lvl="1" algn="l" rtl="0"/>
            <a:r>
              <a:rPr lang="en-US" dirty="0">
                <a:latin typeface="Verdana" pitchFamily="34" charset="0"/>
              </a:rPr>
              <a:t>Complete thorough neurologic assessment</a:t>
            </a:r>
          </a:p>
          <a:p>
            <a:pPr algn="l" rtl="0"/>
            <a:r>
              <a:rPr lang="en-US" dirty="0">
                <a:latin typeface="Verdana" pitchFamily="34" charset="0"/>
              </a:rPr>
              <a:t>Renal Status</a:t>
            </a:r>
          </a:p>
          <a:p>
            <a:pPr lvl="1" algn="l" rtl="0"/>
            <a:r>
              <a:rPr lang="en-US" dirty="0">
                <a:latin typeface="Verdana" pitchFamily="34" charset="0"/>
              </a:rPr>
              <a:t>U/O should be 0.5 </a:t>
            </a:r>
            <a:r>
              <a:rPr lang="en-US" dirty="0" err="1">
                <a:latin typeface="Verdana" pitchFamily="34" charset="0"/>
              </a:rPr>
              <a:t>mL</a:t>
            </a:r>
            <a:r>
              <a:rPr lang="en-US" dirty="0">
                <a:latin typeface="Verdana" pitchFamily="34" charset="0"/>
              </a:rPr>
              <a:t>/kg/hr</a:t>
            </a:r>
          </a:p>
          <a:p>
            <a:pPr lvl="1" algn="l" rtl="0"/>
            <a:r>
              <a:rPr lang="en-US" dirty="0">
                <a:latin typeface="Verdana" pitchFamily="34" charset="0"/>
              </a:rPr>
              <a:t>Monitor hourly for 24-48 hours</a:t>
            </a:r>
          </a:p>
          <a:p>
            <a:pPr lvl="1" algn="l" rtl="0"/>
            <a:r>
              <a:rPr lang="en-US" dirty="0">
                <a:latin typeface="Verdana" pitchFamily="34" charset="0"/>
              </a:rPr>
              <a:t>Draw BUN/</a:t>
            </a:r>
            <a:r>
              <a:rPr lang="en-US" dirty="0" err="1">
                <a:latin typeface="Verdana" pitchFamily="34" charset="0"/>
              </a:rPr>
              <a:t>Creatinine</a:t>
            </a:r>
            <a:endParaRPr lang="en-US" dirty="0">
              <a:latin typeface="Verdana"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755576" y="332656"/>
            <a:ext cx="7472511" cy="1143000"/>
          </a:xfrm>
        </p:spPr>
        <p:txBody>
          <a:bodyPr>
            <a:normAutofit fontScale="90000"/>
          </a:bodyPr>
          <a:lstStyle/>
          <a:p>
            <a:r>
              <a:rPr lang="en-US" dirty="0">
                <a:effectLst>
                  <a:outerShdw blurRad="38100" dist="38100" dir="2700000" algn="tl">
                    <a:srgbClr val="000000"/>
                  </a:outerShdw>
                </a:effectLst>
                <a:latin typeface="Verdana" pitchFamily="34" charset="0"/>
              </a:rPr>
              <a:t>Post-Op Organ System Management</a:t>
            </a:r>
          </a:p>
        </p:txBody>
      </p:sp>
      <p:sp>
        <p:nvSpPr>
          <p:cNvPr id="88067" name="Content Placeholder 2"/>
          <p:cNvSpPr>
            <a:spLocks noGrp="1"/>
          </p:cNvSpPr>
          <p:nvPr>
            <p:ph idx="1"/>
          </p:nvPr>
        </p:nvSpPr>
        <p:spPr>
          <a:xfrm>
            <a:off x="935595" y="1844824"/>
            <a:ext cx="7112471" cy="4525963"/>
          </a:xfrm>
        </p:spPr>
        <p:txBody>
          <a:bodyPr>
            <a:normAutofit lnSpcReduction="10000"/>
          </a:bodyPr>
          <a:lstStyle/>
          <a:p>
            <a:pPr algn="l" rtl="0"/>
            <a:r>
              <a:rPr lang="en-US" dirty="0">
                <a:latin typeface="Verdana" pitchFamily="34" charset="0"/>
              </a:rPr>
              <a:t>GI </a:t>
            </a:r>
            <a:r>
              <a:rPr lang="en-US" dirty="0" err="1">
                <a:latin typeface="Verdana" pitchFamily="34" charset="0"/>
              </a:rPr>
              <a:t>Manangement</a:t>
            </a:r>
            <a:endParaRPr lang="en-US" dirty="0">
              <a:latin typeface="Verdana" pitchFamily="34" charset="0"/>
            </a:endParaRPr>
          </a:p>
          <a:p>
            <a:pPr lvl="1" algn="l" rtl="0"/>
            <a:r>
              <a:rPr lang="en-US" dirty="0">
                <a:latin typeface="Verdana" pitchFamily="34" charset="0"/>
              </a:rPr>
              <a:t>Complications include: peptic ulcer disease, pancreatitis, bowel ischemia </a:t>
            </a:r>
          </a:p>
          <a:p>
            <a:pPr lvl="1" algn="l" rtl="0"/>
            <a:r>
              <a:rPr lang="en-US" dirty="0">
                <a:latin typeface="Verdana" pitchFamily="34" charset="0"/>
              </a:rPr>
              <a:t>Risk factors for complications: age over 70, alcohol abuse, emergent operation</a:t>
            </a:r>
          </a:p>
          <a:p>
            <a:pPr lvl="1" algn="l" rtl="0"/>
            <a:r>
              <a:rPr lang="en-US" dirty="0">
                <a:latin typeface="Verdana" pitchFamily="34" charset="0"/>
              </a:rPr>
              <a:t>Administer meds to prevent complications: </a:t>
            </a:r>
            <a:r>
              <a:rPr lang="en-US" dirty="0" err="1">
                <a:latin typeface="Verdana" pitchFamily="34" charset="0"/>
              </a:rPr>
              <a:t>antiemetics</a:t>
            </a:r>
            <a:r>
              <a:rPr lang="en-US" dirty="0">
                <a:latin typeface="Verdana" pitchFamily="34" charset="0"/>
              </a:rPr>
              <a:t>, H2-blockers, PPI</a:t>
            </a:r>
            <a:r>
              <a:rPr lang="en-US" altLang="ja-JP" dirty="0">
                <a:latin typeface="Verdana" pitchFamily="34" charset="0"/>
              </a:rPr>
              <a:t>’s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8524875" cy="1152128"/>
          </a:xfrm>
        </p:spPr>
        <p:txBody>
          <a:bodyPr>
            <a:normAutofit/>
          </a:bodyPr>
          <a:lstStyle/>
          <a:p>
            <a:pPr>
              <a:defRPr/>
            </a:pPr>
            <a:r>
              <a:rPr lang="en-US" dirty="0">
                <a:ea typeface="ＭＳ Ｐゴシック" pitchFamily="34" charset="-128"/>
              </a:rPr>
              <a:t>Postoperative Management</a:t>
            </a:r>
          </a:p>
        </p:txBody>
      </p:sp>
      <p:sp>
        <p:nvSpPr>
          <p:cNvPr id="37891" name="Content Placeholder 2"/>
          <p:cNvSpPr>
            <a:spLocks noGrp="1"/>
          </p:cNvSpPr>
          <p:nvPr>
            <p:ph idx="1"/>
          </p:nvPr>
        </p:nvSpPr>
        <p:spPr>
          <a:xfrm>
            <a:off x="1475656" y="1916832"/>
            <a:ext cx="6326187" cy="4525963"/>
          </a:xfrm>
        </p:spPr>
        <p:txBody>
          <a:bodyPr/>
          <a:lstStyle/>
          <a:p>
            <a:pPr algn="l" rtl="0"/>
            <a:r>
              <a:rPr lang="en-US" dirty="0"/>
              <a:t>Preventing renal complications</a:t>
            </a:r>
          </a:p>
          <a:p>
            <a:pPr lvl="1" algn="l" rtl="0"/>
            <a:r>
              <a:rPr lang="en-US" dirty="0" err="1"/>
              <a:t>Autodiurese</a:t>
            </a:r>
            <a:r>
              <a:rPr lang="en-US" dirty="0"/>
              <a:t> with depletion electrolytes</a:t>
            </a:r>
          </a:p>
          <a:p>
            <a:pPr lvl="1" algn="l" rtl="0"/>
            <a:r>
              <a:rPr lang="en-US" dirty="0"/>
              <a:t>Slight metabolic acidosis</a:t>
            </a:r>
          </a:p>
          <a:p>
            <a:pPr lvl="1" algn="l" rtl="0"/>
            <a:r>
              <a:rPr lang="en-US" dirty="0"/>
              <a:t>Decreasing urine output</a:t>
            </a:r>
          </a:p>
          <a:p>
            <a:pPr lvl="2" algn="l" rtl="0"/>
            <a:r>
              <a:rPr lang="en-US" dirty="0"/>
              <a:t>Fluid or loop diuretics</a:t>
            </a:r>
          </a:p>
          <a:p>
            <a:pPr algn="l" rtl="0"/>
            <a:r>
              <a:rPr lang="en-US" dirty="0"/>
              <a:t>Renal failure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323528" y="620688"/>
            <a:ext cx="8610600" cy="914400"/>
          </a:xfrm>
        </p:spPr>
        <p:txBody>
          <a:bodyPr>
            <a:normAutofit fontScale="90000"/>
          </a:bodyPr>
          <a:lstStyle/>
          <a:p>
            <a:br>
              <a:rPr lang="en-US" b="1" dirty="0">
                <a:solidFill>
                  <a:schemeClr val="accent2">
                    <a:lumMod val="75000"/>
                  </a:schemeClr>
                </a:solidFill>
              </a:rPr>
            </a:br>
            <a:r>
              <a:rPr lang="en-US" b="1" dirty="0">
                <a:solidFill>
                  <a:schemeClr val="accent2">
                    <a:lumMod val="75000"/>
                  </a:schemeClr>
                </a:solidFill>
              </a:rPr>
              <a:t>Indications for PTCA:</a:t>
            </a:r>
            <a:br>
              <a:rPr lang="en-US" b="1" dirty="0">
                <a:solidFill>
                  <a:schemeClr val="accent2">
                    <a:lumMod val="75000"/>
                  </a:schemeClr>
                </a:solidFill>
              </a:rPr>
            </a:br>
            <a:endParaRPr lang="en-US" sz="3200" dirty="0">
              <a:solidFill>
                <a:schemeClr val="accent2">
                  <a:lumMod val="75000"/>
                </a:schemeClr>
              </a:solidFill>
            </a:endParaRPr>
          </a:p>
        </p:txBody>
      </p:sp>
      <p:sp>
        <p:nvSpPr>
          <p:cNvPr id="201731" name="Rectangle 3"/>
          <p:cNvSpPr>
            <a:spLocks noGrp="1" noChangeArrowheads="1"/>
          </p:cNvSpPr>
          <p:nvPr>
            <p:ph idx="1"/>
          </p:nvPr>
        </p:nvSpPr>
        <p:spPr>
          <a:xfrm>
            <a:off x="827584" y="1700808"/>
            <a:ext cx="7774632" cy="4471392"/>
          </a:xfrm>
        </p:spPr>
        <p:txBody>
          <a:bodyPr>
            <a:normAutofit/>
          </a:bodyPr>
          <a:lstStyle/>
          <a:p>
            <a:pPr lvl="1" algn="l" rtl="0">
              <a:lnSpc>
                <a:spcPct val="90000"/>
              </a:lnSpc>
            </a:pPr>
            <a:r>
              <a:rPr lang="en-US" sz="2800" dirty="0"/>
              <a:t>Patients with surgical risk factors (elderly, poor LV </a:t>
            </a:r>
            <a:r>
              <a:rPr lang="en-US" sz="2800" dirty="0" err="1"/>
              <a:t>Funx</a:t>
            </a:r>
            <a:r>
              <a:rPr lang="en-US" sz="2800" dirty="0"/>
              <a:t>., sever underlying diseases).</a:t>
            </a:r>
          </a:p>
          <a:p>
            <a:pPr lvl="1" algn="l" rtl="0">
              <a:lnSpc>
                <a:spcPct val="90000"/>
              </a:lnSpc>
            </a:pPr>
            <a:r>
              <a:rPr lang="en-US" sz="2800" dirty="0"/>
              <a:t>Blockage of one or more coronary arteries (</a:t>
            </a:r>
            <a:r>
              <a:rPr lang="en-US" sz="2800" dirty="0" err="1"/>
              <a:t>Multivessel</a:t>
            </a:r>
            <a:r>
              <a:rPr lang="en-US" sz="2800" dirty="0"/>
              <a:t> occlusion)</a:t>
            </a:r>
          </a:p>
          <a:p>
            <a:pPr lvl="1" algn="l" rtl="0">
              <a:lnSpc>
                <a:spcPct val="90000"/>
              </a:lnSpc>
            </a:pPr>
            <a:r>
              <a:rPr lang="en-US" sz="2800" dirty="0"/>
              <a:t>Residual obstruction in a coronary artery during or after a heart attack </a:t>
            </a:r>
          </a:p>
          <a:p>
            <a:pPr lvl="1" algn="l" rtl="0">
              <a:lnSpc>
                <a:spcPct val="90000"/>
              </a:lnSpc>
            </a:pPr>
            <a:r>
              <a:rPr lang="en-US" sz="2800" dirty="0"/>
              <a:t>Recurrent  </a:t>
            </a:r>
            <a:r>
              <a:rPr lang="en-US" sz="2800" dirty="0" err="1"/>
              <a:t>stenosis</a:t>
            </a:r>
            <a:r>
              <a:rPr lang="en-US" sz="2800" dirty="0"/>
              <a:t> and graft</a:t>
            </a:r>
          </a:p>
          <a:p>
            <a:pPr lvl="1" algn="l" rtl="0">
              <a:lnSpc>
                <a:spcPct val="90000"/>
              </a:lnSpc>
            </a:pPr>
            <a:r>
              <a:rPr lang="en-US" sz="2800" dirty="0"/>
              <a:t> closure or coronary disease for patients underwent CABG</a:t>
            </a:r>
          </a:p>
          <a:p>
            <a:pPr lvl="1">
              <a:lnSpc>
                <a:spcPct val="90000"/>
              </a:lnSpc>
            </a:pPr>
            <a:endParaRPr lang="en-US" sz="2400" dirty="0"/>
          </a:p>
          <a:p>
            <a:pPr>
              <a:lnSpc>
                <a:spcPct val="90000"/>
              </a:lnSpc>
              <a:buFontTx/>
              <a:buNone/>
            </a:pPr>
            <a:endParaRPr lang="en-US" sz="2400" dirty="0"/>
          </a:p>
        </p:txBody>
      </p:sp>
      <p:sp>
        <p:nvSpPr>
          <p:cNvPr id="5" name="Date Placeholder 3"/>
          <p:cNvSpPr>
            <a:spLocks noGrp="1"/>
          </p:cNvSpPr>
          <p:nvPr>
            <p:ph type="dt" sz="half" idx="10"/>
          </p:nvPr>
        </p:nvSpPr>
        <p:spPr/>
        <p:txBody>
          <a:bodyPr/>
          <a:lstStyle/>
          <a:p>
            <a:fld id="{DC4AC1F3-9AC3-4C74-A94D-45D8F50A2348}" type="datetime1">
              <a:rPr lang="en-US"/>
              <a:pPr/>
              <a:t>11/20/2016</a:t>
            </a:fld>
            <a:endParaRPr lang="en-US"/>
          </a:p>
        </p:txBody>
      </p:sp>
      <p:sp>
        <p:nvSpPr>
          <p:cNvPr id="7" name="Slide Number Placeholder 5"/>
          <p:cNvSpPr>
            <a:spLocks noGrp="1"/>
          </p:cNvSpPr>
          <p:nvPr>
            <p:ph type="sldNum" sz="quarter" idx="12"/>
          </p:nvPr>
        </p:nvSpPr>
        <p:spPr/>
        <p:txBody>
          <a:bodyPr/>
          <a:lstStyle/>
          <a:p>
            <a:fld id="{4C94F75C-BA67-4268-B6A5-7EF79069353F}" type="slidenum">
              <a:rPr lang="ar-SA"/>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524875" cy="384175"/>
          </a:xfrm>
        </p:spPr>
        <p:txBody>
          <a:bodyPr>
            <a:normAutofit fontScale="90000"/>
          </a:bodyPr>
          <a:lstStyle/>
          <a:p>
            <a:pPr>
              <a:defRPr/>
            </a:pPr>
            <a:r>
              <a:rPr lang="en-US" dirty="0">
                <a:ea typeface="ＭＳ Ｐゴシック" pitchFamily="34" charset="-128"/>
              </a:rPr>
              <a:t>Postoperative Management (cont.)</a:t>
            </a:r>
          </a:p>
        </p:txBody>
      </p:sp>
      <p:sp>
        <p:nvSpPr>
          <p:cNvPr id="38915" name="Content Placeholder 2"/>
          <p:cNvSpPr>
            <a:spLocks noGrp="1"/>
          </p:cNvSpPr>
          <p:nvPr>
            <p:ph idx="1"/>
          </p:nvPr>
        </p:nvSpPr>
        <p:spPr>
          <a:xfrm>
            <a:off x="1043608" y="1700808"/>
            <a:ext cx="7488833" cy="4371653"/>
          </a:xfrm>
        </p:spPr>
        <p:txBody>
          <a:bodyPr/>
          <a:lstStyle/>
          <a:p>
            <a:pPr algn="l" rtl="0"/>
            <a:r>
              <a:rPr lang="en-US" dirty="0"/>
              <a:t>Preventing endocrine complications</a:t>
            </a:r>
          </a:p>
          <a:p>
            <a:pPr lvl="1" algn="l" rtl="0"/>
            <a:r>
              <a:rPr lang="en-US" dirty="0"/>
              <a:t>Strict </a:t>
            </a:r>
            <a:r>
              <a:rPr lang="en-US" dirty="0" err="1"/>
              <a:t>glycemic</a:t>
            </a:r>
            <a:r>
              <a:rPr lang="en-US" dirty="0"/>
              <a:t> control</a:t>
            </a:r>
          </a:p>
          <a:p>
            <a:pPr lvl="1" algn="l" rtl="0"/>
            <a:r>
              <a:rPr lang="en-US" dirty="0"/>
              <a:t>Adrenal insufficiency</a:t>
            </a:r>
          </a:p>
          <a:p>
            <a:pPr algn="l" rtl="0"/>
            <a:r>
              <a:rPr lang="en-US" dirty="0"/>
              <a:t>Preventing gastrointestinal complications</a:t>
            </a:r>
          </a:p>
          <a:p>
            <a:pPr algn="l" rtl="0"/>
            <a:r>
              <a:rPr lang="en-US" dirty="0"/>
              <a:t>Monitoring for infection</a:t>
            </a:r>
          </a:p>
          <a:p>
            <a:pPr lvl="1" algn="l" rtl="0"/>
            <a:r>
              <a:rPr lang="en-US" dirty="0"/>
              <a:t>SIRS or overshoot </a:t>
            </a:r>
            <a:r>
              <a:rPr lang="en-US" dirty="0" err="1"/>
              <a:t>rewarming</a:t>
            </a:r>
            <a:endParaRPr lang="en-US" dirty="0"/>
          </a:p>
          <a:p>
            <a:pPr lvl="1" algn="l" rtl="0"/>
            <a:r>
              <a:rPr lang="en-US" dirty="0" err="1"/>
              <a:t>Mediastinitis</a:t>
            </a:r>
            <a:endParaRPr lang="en-US" dirty="0"/>
          </a:p>
          <a:p>
            <a:pPr lvl="2" algn="l" rtl="0"/>
            <a:r>
              <a:rPr lang="en-US" dirty="0"/>
              <a:t>Risk factors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524875" cy="1043359"/>
          </a:xfrm>
        </p:spPr>
        <p:txBody>
          <a:bodyPr>
            <a:normAutofit/>
          </a:bodyPr>
          <a:lstStyle/>
          <a:p>
            <a:pPr>
              <a:defRPr/>
            </a:pPr>
            <a:r>
              <a:rPr lang="en-US" dirty="0">
                <a:ea typeface="ＭＳ Ｐゴシック" pitchFamily="34" charset="-128"/>
              </a:rPr>
              <a:t>Patient Teaching and Discharge</a:t>
            </a:r>
          </a:p>
        </p:txBody>
      </p:sp>
      <p:sp>
        <p:nvSpPr>
          <p:cNvPr id="39939" name="Content Placeholder 2"/>
          <p:cNvSpPr>
            <a:spLocks noGrp="1"/>
          </p:cNvSpPr>
          <p:nvPr>
            <p:ph idx="1"/>
          </p:nvPr>
        </p:nvSpPr>
        <p:spPr>
          <a:xfrm>
            <a:off x="573133" y="1988840"/>
            <a:ext cx="8599487" cy="4068763"/>
          </a:xfrm>
        </p:spPr>
        <p:txBody>
          <a:bodyPr>
            <a:normAutofit lnSpcReduction="10000"/>
          </a:bodyPr>
          <a:lstStyle/>
          <a:p>
            <a:pPr algn="l" rtl="0"/>
            <a:r>
              <a:rPr lang="en-US" dirty="0"/>
              <a:t>Hospitalization after CABG usually 4 to 7 days</a:t>
            </a:r>
          </a:p>
          <a:p>
            <a:pPr algn="l" rtl="0"/>
            <a:r>
              <a:rPr lang="en-US" dirty="0"/>
              <a:t>Discharge planning begins on admission.</a:t>
            </a:r>
          </a:p>
          <a:p>
            <a:pPr algn="l" rtl="0"/>
            <a:r>
              <a:rPr lang="en-US" dirty="0"/>
              <a:t>Discharge medications typically include</a:t>
            </a:r>
          </a:p>
          <a:p>
            <a:pPr lvl="1" algn="l" rtl="0"/>
            <a:r>
              <a:rPr lang="en-US" dirty="0"/>
              <a:t>Aspirin</a:t>
            </a:r>
          </a:p>
          <a:p>
            <a:pPr lvl="1" algn="l" rtl="0"/>
            <a:r>
              <a:rPr lang="en-US" dirty="0"/>
              <a:t>Beta-blocker</a:t>
            </a:r>
          </a:p>
          <a:p>
            <a:pPr lvl="1" algn="l" rtl="0"/>
            <a:r>
              <a:rPr lang="en-US" dirty="0"/>
              <a:t>ACE inhibitor</a:t>
            </a:r>
          </a:p>
          <a:p>
            <a:pPr lvl="1" algn="l" rtl="0"/>
            <a:r>
              <a:rPr lang="en-US" dirty="0" err="1"/>
              <a:t>Statin</a:t>
            </a:r>
            <a:r>
              <a:rPr lang="en-US" dirty="0"/>
              <a:t> </a:t>
            </a:r>
          </a:p>
          <a:p>
            <a:pPr algn="l" rtl="0"/>
            <a:r>
              <a:rPr lang="en-US" dirty="0"/>
              <a:t>Smoking cessation interventions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3" y="188640"/>
            <a:ext cx="8524875" cy="816223"/>
          </a:xfrm>
        </p:spPr>
        <p:txBody>
          <a:bodyPr>
            <a:normAutofit/>
          </a:bodyPr>
          <a:lstStyle/>
          <a:p>
            <a:pPr>
              <a:defRPr/>
            </a:pPr>
            <a:r>
              <a:rPr lang="en-US" dirty="0">
                <a:ea typeface="ＭＳ Ｐゴシック" pitchFamily="34" charset="-128"/>
              </a:rPr>
              <a:t>Postoperative Care</a:t>
            </a:r>
          </a:p>
        </p:txBody>
      </p:sp>
      <p:sp>
        <p:nvSpPr>
          <p:cNvPr id="41987" name="Content Placeholder 2"/>
          <p:cNvSpPr>
            <a:spLocks noGrp="1"/>
          </p:cNvSpPr>
          <p:nvPr>
            <p:ph idx="1"/>
          </p:nvPr>
        </p:nvSpPr>
        <p:spPr>
          <a:xfrm>
            <a:off x="611560" y="1700808"/>
            <a:ext cx="8339014" cy="4424362"/>
          </a:xfrm>
        </p:spPr>
        <p:txBody>
          <a:bodyPr/>
          <a:lstStyle/>
          <a:p>
            <a:pPr algn="l" rtl="0"/>
            <a:r>
              <a:rPr lang="en-US" dirty="0"/>
              <a:t>Wound care</a:t>
            </a:r>
          </a:p>
          <a:p>
            <a:pPr algn="l" rtl="0"/>
            <a:r>
              <a:rPr lang="en-US" dirty="0"/>
              <a:t>Assessment of operative site</a:t>
            </a:r>
          </a:p>
          <a:p>
            <a:pPr algn="l" rtl="0"/>
            <a:r>
              <a:rPr lang="en-US" dirty="0"/>
              <a:t>Preventing neurological complications</a:t>
            </a:r>
          </a:p>
          <a:p>
            <a:pPr lvl="1" algn="l" rtl="0"/>
            <a:r>
              <a:rPr lang="en-US" dirty="0"/>
              <a:t>Neurological assessment</a:t>
            </a:r>
          </a:p>
          <a:p>
            <a:pPr lvl="1" algn="l" rtl="0"/>
            <a:r>
              <a:rPr lang="en-US" dirty="0" err="1"/>
              <a:t>Hyperperfusion</a:t>
            </a:r>
            <a:r>
              <a:rPr lang="en-US" dirty="0"/>
              <a:t> syndrome</a:t>
            </a:r>
          </a:p>
          <a:p>
            <a:pPr lvl="1" algn="l" rtl="0"/>
            <a:r>
              <a:rPr lang="en-US" dirty="0"/>
              <a:t>CN injury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548680"/>
            <a:ext cx="8524875" cy="395287"/>
          </a:xfrm>
        </p:spPr>
        <p:txBody>
          <a:bodyPr>
            <a:normAutofit fontScale="90000"/>
          </a:bodyPr>
          <a:lstStyle/>
          <a:p>
            <a:pPr>
              <a:defRPr/>
            </a:pPr>
            <a:r>
              <a:rPr lang="en-US" dirty="0">
                <a:ea typeface="ＭＳ Ｐゴシック" pitchFamily="34" charset="-128"/>
              </a:rPr>
              <a:t>Patient Education</a:t>
            </a:r>
          </a:p>
        </p:txBody>
      </p:sp>
      <p:sp>
        <p:nvSpPr>
          <p:cNvPr id="43011" name="Content Placeholder 2"/>
          <p:cNvSpPr>
            <a:spLocks noGrp="1"/>
          </p:cNvSpPr>
          <p:nvPr>
            <p:ph idx="1"/>
          </p:nvPr>
        </p:nvSpPr>
        <p:spPr/>
        <p:txBody>
          <a:bodyPr/>
          <a:lstStyle/>
          <a:p>
            <a:pPr algn="l" rtl="0"/>
            <a:r>
              <a:rPr lang="en-US" dirty="0"/>
              <a:t>Risk factor reduction</a:t>
            </a:r>
          </a:p>
          <a:p>
            <a:pPr algn="l" rtl="0"/>
            <a:r>
              <a:rPr lang="en-US" dirty="0"/>
              <a:t>Incision care</a:t>
            </a:r>
          </a:p>
          <a:p>
            <a:pPr algn="l" rtl="0"/>
            <a:r>
              <a:rPr lang="en-US" dirty="0"/>
              <a:t>Neurological changes</a:t>
            </a:r>
          </a:p>
          <a:p>
            <a:pPr algn="l" rtl="0"/>
            <a:r>
              <a:rPr lang="en-US" dirty="0"/>
              <a:t>Medication education</a:t>
            </a:r>
          </a:p>
          <a:p>
            <a:pPr algn="l" rtl="0"/>
            <a:r>
              <a:rPr lang="en-US" dirty="0"/>
              <a:t>Follow-up physician appointments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noFill/>
        </p:spPr>
        <p:txBody>
          <a:bodyPr/>
          <a:lstStyle/>
          <a:p>
            <a:endParaRPr lang="en-US" dirty="0">
              <a:latin typeface="Verdana" pitchFamily="34" charset="0"/>
            </a:endParaRPr>
          </a:p>
        </p:txBody>
      </p:sp>
      <p:pic>
        <p:nvPicPr>
          <p:cNvPr id="70659" name="Picture 5" descr="AAIKHAN0.jpg"/>
          <p:cNvPicPr>
            <a:picLocks noChangeAspect="1"/>
          </p:cNvPicPr>
          <p:nvPr/>
        </p:nvPicPr>
        <p:blipFill>
          <a:blip r:embed="rId2" cstate="print"/>
          <a:srcRect/>
          <a:stretch>
            <a:fillRect/>
          </a:stretch>
        </p:blipFill>
        <p:spPr bwMode="auto">
          <a:xfrm>
            <a:off x="1952625" y="1116013"/>
            <a:ext cx="5238750" cy="5029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1043608" y="274638"/>
            <a:ext cx="7976567" cy="1143000"/>
          </a:xfrm>
          <a:noFill/>
        </p:spPr>
        <p:txBody>
          <a:bodyPr>
            <a:normAutofit fontScale="90000"/>
          </a:bodyPr>
          <a:lstStyle/>
          <a:p>
            <a:r>
              <a:rPr lang="en-US" dirty="0">
                <a:latin typeface="Verdana" pitchFamily="34" charset="0"/>
              </a:rPr>
              <a:t>Coronary Angioplasty Procedure.</a:t>
            </a:r>
          </a:p>
        </p:txBody>
      </p:sp>
      <p:pic>
        <p:nvPicPr>
          <p:cNvPr id="68611" name="Picture 5" descr="AAIJWBV0.jpg"/>
          <p:cNvPicPr>
            <a:picLocks noChangeAspect="1"/>
          </p:cNvPicPr>
          <p:nvPr/>
        </p:nvPicPr>
        <p:blipFill>
          <a:blip r:embed="rId2" cstate="print"/>
          <a:srcRect/>
          <a:stretch>
            <a:fillRect/>
          </a:stretch>
        </p:blipFill>
        <p:spPr bwMode="auto">
          <a:xfrm>
            <a:off x="2699792" y="1556792"/>
            <a:ext cx="4968552" cy="5029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664</TotalTime>
  <Words>2390</Words>
  <Application>Microsoft Office PowerPoint</Application>
  <PresentationFormat>On-screen Show (4:3)</PresentationFormat>
  <Paragraphs>481</Paragraphs>
  <Slides>73</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ＭＳ Ｐゴシック</vt:lpstr>
      <vt:lpstr>Arial</vt:lpstr>
      <vt:lpstr>Calibri</vt:lpstr>
      <vt:lpstr>Times New Roman</vt:lpstr>
      <vt:lpstr>Verdana</vt:lpstr>
      <vt:lpstr>Wingdings</vt:lpstr>
      <vt:lpstr>Office Theme</vt:lpstr>
      <vt:lpstr>PCI &amp; Cardiac Surgery </vt:lpstr>
      <vt:lpstr> Cardiac Management</vt:lpstr>
      <vt:lpstr>Interventional Angioplasty</vt:lpstr>
      <vt:lpstr>Percutaneous Coronary Intervention: PCI</vt:lpstr>
      <vt:lpstr>GOALS OF PTCA</vt:lpstr>
      <vt:lpstr>Percutaneous Transluminal  Coronary Angioplasty [PTCA]</vt:lpstr>
      <vt:lpstr> Indications for PTCA: </vt:lpstr>
      <vt:lpstr>PowerPoint Presentation</vt:lpstr>
      <vt:lpstr>Coronary Angioplasty Procedure.</vt:lpstr>
      <vt:lpstr>Stent Placement Following Angioplasty.</vt:lpstr>
      <vt:lpstr>PTCA – Pre-procedure Care  </vt:lpstr>
      <vt:lpstr>PowerPoint Presentation</vt:lpstr>
      <vt:lpstr>PTCA - Preparations</vt:lpstr>
      <vt:lpstr>PTCA – During Procedure</vt:lpstr>
      <vt:lpstr>PTCA – Post Procedure</vt:lpstr>
      <vt:lpstr>PTCA – Post Procedure</vt:lpstr>
      <vt:lpstr>ursing Care</vt:lpstr>
      <vt:lpstr>PTCA – Complications</vt:lpstr>
      <vt:lpstr>Preventing Bleeding</vt:lpstr>
      <vt:lpstr>Figure 6-14   Collagen patch for arterial insertion site.</vt:lpstr>
      <vt:lpstr>OTHER INTERVENTIONAL CARDIAC PROCEDURES</vt:lpstr>
      <vt:lpstr>Learning Outcome</vt:lpstr>
      <vt:lpstr>CABG Surgeries</vt:lpstr>
      <vt:lpstr>What is Open Heart Surgery? It isn’t just CABG </vt:lpstr>
      <vt:lpstr>History </vt:lpstr>
      <vt:lpstr>Indication</vt:lpstr>
      <vt:lpstr>CABG Versus Balloon Angioplasty </vt:lpstr>
      <vt:lpstr>CABG Versus Balloon Angioplasty </vt:lpstr>
      <vt:lpstr>Characteristics of Graft</vt:lpstr>
      <vt:lpstr>Saphenous Vein Graft</vt:lpstr>
      <vt:lpstr>Saphenous Vein Grafts</vt:lpstr>
      <vt:lpstr>Vessel Patency</vt:lpstr>
      <vt:lpstr>Internal Mammary Artery Grafts</vt:lpstr>
      <vt:lpstr>Other Grafts</vt:lpstr>
      <vt:lpstr>Cardiopulmonary bypass machine</vt:lpstr>
      <vt:lpstr>Cardiopulmonary bypass machine</vt:lpstr>
      <vt:lpstr>PowerPoint Presentation</vt:lpstr>
      <vt:lpstr>Cardiopulmonary Bypass</vt:lpstr>
      <vt:lpstr>Overview of CABG Procedure</vt:lpstr>
      <vt:lpstr>Overview of CABG Procedure</vt:lpstr>
      <vt:lpstr>Overview of CABG Procedure</vt:lpstr>
      <vt:lpstr>Overview of CABG procedure</vt:lpstr>
      <vt:lpstr>Overview of CABG procedure</vt:lpstr>
      <vt:lpstr>Newer Techniques</vt:lpstr>
      <vt:lpstr>Transmyocardial Laser Revascularization (TMLR)</vt:lpstr>
      <vt:lpstr>Post-TMR Care</vt:lpstr>
      <vt:lpstr>Cardiac Surgery</vt:lpstr>
      <vt:lpstr>Postoperative CABG </vt:lpstr>
      <vt:lpstr>Immediate postoperative care </vt:lpstr>
      <vt:lpstr>Collaborative Management in the Postoperative Phase</vt:lpstr>
      <vt:lpstr>Postoperative Management</vt:lpstr>
      <vt:lpstr>Prevent Infection</vt:lpstr>
      <vt:lpstr>Monitoring for Signs of SIRS</vt:lpstr>
      <vt:lpstr>Manage Post-Op Pain</vt:lpstr>
      <vt:lpstr>Volume Resuscitation</vt:lpstr>
      <vt:lpstr>Hemodynamics: Dysrhythmia Control</vt:lpstr>
      <vt:lpstr>PowerPoint Presentation</vt:lpstr>
      <vt:lpstr>Improving cardiac contractility </vt:lpstr>
      <vt:lpstr>Hemodynamics: BP Control</vt:lpstr>
      <vt:lpstr>PowerPoint Presentation</vt:lpstr>
      <vt:lpstr>Pulmonary Management Post CABG</vt:lpstr>
      <vt:lpstr>Bleeding</vt:lpstr>
      <vt:lpstr>Bleeding</vt:lpstr>
      <vt:lpstr>Bleeding Complication: Cardiac Tamponade</vt:lpstr>
      <vt:lpstr>Question</vt:lpstr>
      <vt:lpstr>Answer</vt:lpstr>
      <vt:lpstr>Post-Op Organ System Management</vt:lpstr>
      <vt:lpstr>Post-Op Organ System Management</vt:lpstr>
      <vt:lpstr>Postoperative Management</vt:lpstr>
      <vt:lpstr>Postoperative Management (cont.)</vt:lpstr>
      <vt:lpstr>Patient Teaching and Discharge</vt:lpstr>
      <vt:lpstr>Postoperative Care</vt:lpstr>
      <vt:lpstr>Patient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Jehad Rababah</cp:lastModifiedBy>
  <cp:revision>63</cp:revision>
  <dcterms:created xsi:type="dcterms:W3CDTF">2013-11-18T17:57:02Z</dcterms:created>
  <dcterms:modified xsi:type="dcterms:W3CDTF">2016-11-20T21:30:28Z</dcterms:modified>
</cp:coreProperties>
</file>