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mp4" ContentType="vide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embeddings/oleObject11.bin" ContentType="application/vnd.openxmlformats-officedocument.oleObject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79" r:id="rId4"/>
    <p:sldId id="258" r:id="rId5"/>
    <p:sldId id="259" r:id="rId6"/>
    <p:sldId id="260" r:id="rId7"/>
    <p:sldId id="267" r:id="rId8"/>
    <p:sldId id="268" r:id="rId9"/>
    <p:sldId id="261" r:id="rId10"/>
    <p:sldId id="276" r:id="rId11"/>
    <p:sldId id="275" r:id="rId12"/>
    <p:sldId id="277" r:id="rId13"/>
    <p:sldId id="263" r:id="rId14"/>
    <p:sldId id="278" r:id="rId15"/>
    <p:sldId id="269" r:id="rId16"/>
    <p:sldId id="280" r:id="rId17"/>
    <p:sldId id="281" r:id="rId18"/>
    <p:sldId id="282" r:id="rId19"/>
    <p:sldId id="274" r:id="rId20"/>
    <p:sldId id="265" r:id="rId21"/>
    <p:sldId id="283" r:id="rId22"/>
    <p:sldId id="284" r:id="rId23"/>
    <p:sldId id="285" r:id="rId24"/>
    <p:sldId id="286" r:id="rId25"/>
    <p:sldId id="287" r:id="rId26"/>
    <p:sldId id="288" r:id="rId27"/>
    <p:sldId id="303" r:id="rId28"/>
    <p:sldId id="304" r:id="rId29"/>
    <p:sldId id="305" r:id="rId30"/>
    <p:sldId id="271" r:id="rId31"/>
    <p:sldId id="273" r:id="rId32"/>
    <p:sldId id="289" r:id="rId33"/>
    <p:sldId id="290" r:id="rId34"/>
    <p:sldId id="291" r:id="rId35"/>
    <p:sldId id="292" r:id="rId36"/>
    <p:sldId id="298" r:id="rId37"/>
    <p:sldId id="299" r:id="rId38"/>
    <p:sldId id="300" r:id="rId39"/>
    <p:sldId id="293" r:id="rId40"/>
    <p:sldId id="294" r:id="rId41"/>
    <p:sldId id="301" r:id="rId42"/>
    <p:sldId id="302" r:id="rId43"/>
    <p:sldId id="295" r:id="rId44"/>
    <p:sldId id="297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1A1A-757D-C24C-A979-46348C1DE686}" type="datetimeFigureOut">
              <a:rPr lang="en-US" smtClean="0"/>
              <a:t>28/03/15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DCF16-B6D9-4740-8663-10FADB4EA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6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6B6592-D359-C94E-BAF1-66CDE1F00820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A6154-A735-4847-BA5A-78FE1E3A307C}" type="slidenum">
              <a:rPr lang="en-US"/>
              <a:pPr/>
              <a:t>42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A73F55-D98C-BA44-A359-1D27532B73A8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C0EF28-859A-3543-856C-48EE699B56D0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4D2AFD-FF7B-0645-B082-84FCEBB37863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-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37E5D-EBC8-4DD5-A729-2B95EED86571}" type="slidenum">
              <a:rPr lang="en-US"/>
              <a:pPr/>
              <a:t>36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F4084-75E9-4814-8B5D-2FB89D021217}" type="slidenum">
              <a:rPr lang="en-US"/>
              <a:pPr/>
              <a:t>37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D880E-222C-491A-A4AE-331C686CAC93}" type="slidenum">
              <a:rPr lang="en-US"/>
              <a:pPr/>
              <a:t>38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F95A82-A71A-A24E-A01B-67637329BDCE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5B469-0FC0-482D-AC2C-6A026E939002}" type="slidenum">
              <a:rPr lang="en-US"/>
              <a:pPr/>
              <a:t>41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AU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28/03/15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28/03/15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8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distribution of sample means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where are normal distribution becomes USEFUL. </a:t>
            </a:r>
          </a:p>
          <a:p>
            <a:r>
              <a:rPr lang="en-US" dirty="0" smtClean="0"/>
              <a:t>Because IF we can determine the standard distribution of the distribution of the sample means, then we can use the Normal Standard Distribution to determine probabilities for different Z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tandard error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76" b="-27876"/>
          <a:stretch>
            <a:fillRect/>
          </a:stretch>
        </p:blipFill>
        <p:spPr>
          <a:xfrm>
            <a:off x="538706" y="1654442"/>
            <a:ext cx="8266965" cy="4444605"/>
          </a:xfrm>
        </p:spPr>
      </p:pic>
    </p:spTree>
    <p:extLst>
      <p:ext uri="{BB962C8B-B14F-4D97-AF65-F5344CB8AC3E}">
        <p14:creationId xmlns:p14="http://schemas.microsoft.com/office/powerpoint/2010/main" val="68404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standard error of mean = SD of “sampling distribution of mean” = SD of sample </a:t>
            </a:r>
            <a:r>
              <a:rPr lang="en-US" dirty="0" smtClean="0"/>
              <a:t>mean</a:t>
            </a:r>
          </a:p>
          <a:p>
            <a:r>
              <a:rPr lang="en-US" dirty="0"/>
              <a:t>Variability of  around </a:t>
            </a:r>
            <a:r>
              <a:rPr lang="en-US" dirty="0" smtClean="0">
                <a:sym typeface="Symbol"/>
              </a:rPr>
              <a:t>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Special type of standard deviation, type of “error</a:t>
            </a:r>
            <a:r>
              <a:rPr lang="en-US" dirty="0" smtClean="0"/>
              <a:t>”</a:t>
            </a:r>
            <a:endParaRPr lang="en-AU" dirty="0"/>
          </a:p>
          <a:p>
            <a:r>
              <a:rPr lang="en-US" dirty="0"/>
              <a:t>Average amount by which  deviates from </a:t>
            </a:r>
            <a:r>
              <a:rPr lang="en-US" dirty="0" smtClean="0">
                <a:sym typeface="Symbol"/>
              </a:rPr>
              <a:t></a:t>
            </a:r>
            <a:endParaRPr lang="en-AU" dirty="0"/>
          </a:p>
          <a:p>
            <a:r>
              <a:rPr lang="en-US" dirty="0"/>
              <a:t>Less error = better, more reliable estimate of population </a:t>
            </a:r>
            <a:r>
              <a:rPr lang="en-US" dirty="0" smtClean="0"/>
              <a:t>parameter</a:t>
            </a:r>
          </a:p>
          <a:p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latin typeface="Times New Roman" charset="0"/>
              </a:rPr>
              <a:t>term </a:t>
            </a:r>
            <a:r>
              <a:rPr lang="ja-JP" altLang="en-US" sz="2800" dirty="0">
                <a:latin typeface="Times New Roman" charset="0"/>
              </a:rPr>
              <a:t>“</a:t>
            </a:r>
            <a:r>
              <a:rPr lang="en-US" sz="2800" dirty="0">
                <a:latin typeface="Times New Roman" charset="0"/>
              </a:rPr>
              <a:t>sampling error</a:t>
            </a:r>
            <a:r>
              <a:rPr lang="ja-JP" altLang="en-US" sz="2800" dirty="0">
                <a:latin typeface="Times New Roman" charset="0"/>
              </a:rPr>
              <a:t>”</a:t>
            </a:r>
            <a:r>
              <a:rPr lang="en-US" sz="2800" dirty="0">
                <a:latin typeface="Times New Roman" charset="0"/>
              </a:rPr>
              <a:t> does not mean a sampling mistake – rather it indicates that means drawn from multiple samples taken from a population will vary from each other due to random chance and therefore may deviate from the population mean</a:t>
            </a:r>
            <a:endParaRPr lang="en-US" sz="2800" u="sng" dirty="0">
              <a:latin typeface="Times New Roman" charset="0"/>
            </a:endParaRPr>
          </a:p>
          <a:p>
            <a:endParaRPr lang="en-US" dirty="0" smtClean="0"/>
          </a:p>
          <a:p>
            <a:r>
              <a:rPr lang="en-US" dirty="0" smtClean="0"/>
              <a:t>“How close is my sample mean to the TRUE MEAN?”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4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make the sample mean more accurate?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know,</a:t>
            </a:r>
            <a:r>
              <a:rPr lang="en-US" dirty="0"/>
              <a:t> </a:t>
            </a:r>
            <a:r>
              <a:rPr lang="en-US" dirty="0" smtClean="0"/>
              <a:t>the larger the sample (n) the closer the values to the true mean. Also the smaller true </a:t>
            </a:r>
            <a:r>
              <a:rPr lang="en-US" dirty="0" err="1" smtClean="0"/>
              <a:t>σ</a:t>
            </a:r>
            <a:r>
              <a:rPr lang="en-US" dirty="0" smtClean="0"/>
              <a:t>, the less the spread of sample means.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6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6-samples-andpopulations-18-638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1" b="10591"/>
          <a:stretch>
            <a:fillRect/>
          </a:stretch>
        </p:blipFill>
        <p:spPr>
          <a:xfrm>
            <a:off x="472001" y="1587597"/>
            <a:ext cx="8364151" cy="4949491"/>
          </a:xfrm>
        </p:spPr>
      </p:pic>
    </p:spTree>
    <p:extLst>
      <p:ext uri="{BB962C8B-B14F-4D97-AF65-F5344CB8AC3E}">
        <p14:creationId xmlns:p14="http://schemas.microsoft.com/office/powerpoint/2010/main" val="356589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of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54182"/>
              </p:ext>
            </p:extLst>
          </p:nvPr>
        </p:nvGraphicFramePr>
        <p:xfrm>
          <a:off x="3372836" y="1527048"/>
          <a:ext cx="2235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647640" imgH="419040" progId="Equation.3">
                  <p:embed/>
                </p:oleObj>
              </mc:Choice>
              <mc:Fallback>
                <p:oleObj name="Equation" r:id="rId3" imgW="647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836" y="1527048"/>
                        <a:ext cx="2235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1397" y="3242040"/>
            <a:ext cx="23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73059"/>
              </p:ext>
            </p:extLst>
          </p:nvPr>
        </p:nvGraphicFramePr>
        <p:xfrm>
          <a:off x="3155619" y="3703705"/>
          <a:ext cx="34671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1358640" imgH="558720" progId="Equation.3">
                  <p:embed/>
                </p:oleObj>
              </mc:Choice>
              <mc:Fallback>
                <p:oleObj name="Equation" r:id="rId5" imgW="13586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619" y="3703705"/>
                        <a:ext cx="34671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1397" y="5531521"/>
            <a:ext cx="825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does not give the variability of the population, it gives a precision of the estimate of the mean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/>
              <a:t>“How close is my sample mean to the TRUE MEAN?”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3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Example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94908"/>
            <a:ext cx="8229600" cy="5562600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50000"/>
              </a:spcAft>
            </a:pPr>
            <a:endParaRPr lang="en-US" dirty="0">
              <a:latin typeface="Times New Roman" charset="0"/>
              <a:sym typeface="Symbol" charset="0"/>
            </a:endParaRPr>
          </a:p>
          <a:p>
            <a:pPr algn="l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charset="0"/>
              </a:rPr>
              <a:t>The Census Bureau reports the average age at death for female Americans is 79.7 years, with standard deviation 14.5 years.</a:t>
            </a:r>
          </a:p>
          <a:p>
            <a:pPr algn="l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charset="0"/>
              </a:rPr>
              <a:t>	 </a:t>
            </a:r>
            <a:r>
              <a:rPr lang="en-US" i="1" dirty="0">
                <a:latin typeface="Times New Roman" charset="0"/>
                <a:sym typeface="Symbol" charset="0"/>
              </a:rPr>
              <a:t> =</a:t>
            </a:r>
            <a:r>
              <a:rPr lang="en-US" dirty="0">
                <a:latin typeface="Times New Roman" charset="0"/>
                <a:sym typeface="Symbol" charset="0"/>
              </a:rPr>
              <a:t> 79.7 years 		</a:t>
            </a:r>
            <a:r>
              <a:rPr lang="en-US" dirty="0" smtClean="0">
                <a:latin typeface="Times New Roman" charset="0"/>
                <a:sym typeface="Symbol" charset="0"/>
              </a:rPr>
              <a:t>SD</a:t>
            </a:r>
            <a:r>
              <a:rPr lang="en-US" i="1" dirty="0" smtClean="0">
                <a:latin typeface="Times New Roman" charset="0"/>
                <a:sym typeface="Symbol" charset="0"/>
              </a:rPr>
              <a:t> </a:t>
            </a:r>
            <a:r>
              <a:rPr lang="en-US" i="1" dirty="0">
                <a:latin typeface="Times New Roman" charset="0"/>
                <a:sym typeface="Symbol" charset="0"/>
              </a:rPr>
              <a:t>= </a:t>
            </a:r>
            <a:r>
              <a:rPr lang="en-US" dirty="0">
                <a:latin typeface="Times New Roman" charset="0"/>
                <a:sym typeface="Symbol" charset="0"/>
              </a:rPr>
              <a:t>14.5 years</a:t>
            </a:r>
          </a:p>
        </p:txBody>
      </p:sp>
    </p:spTree>
    <p:extLst>
      <p:ext uri="{BB962C8B-B14F-4D97-AF65-F5344CB8AC3E}">
        <p14:creationId xmlns:p14="http://schemas.microsoft.com/office/powerpoint/2010/main" val="72756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Example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419" y="1295400"/>
            <a:ext cx="8229600" cy="5562600"/>
          </a:xfrm>
        </p:spPr>
        <p:txBody>
          <a:bodyPr>
            <a:normAutofit fontScale="92500"/>
          </a:bodyPr>
          <a:lstStyle/>
          <a:p>
            <a:pPr algn="l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charset="0"/>
              </a:rPr>
              <a:t>I looked at 48 more recent obituaries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 79    70    48    99    85    71    45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              more  data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 87    75    90    95    51    99    69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 71    49    93    80    89    77    72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101    69    92    92    86    78    92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 89    91    81    74    68    89    92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 64    71    50    81    88    42    91 </a:t>
            </a:r>
          </a:p>
          <a:p>
            <a:pPr algn="l"/>
            <a:r>
              <a:rPr lang="en-US" sz="2400" b="1" dirty="0">
                <a:latin typeface="Courier New" charset="0"/>
                <a:sym typeface="Symbol" charset="0"/>
              </a:rPr>
              <a:t> 44    51    85    81    92    93</a:t>
            </a:r>
          </a:p>
          <a:p>
            <a:pPr algn="l">
              <a:spcBef>
                <a:spcPct val="0"/>
              </a:spcBef>
              <a:spcAft>
                <a:spcPct val="50000"/>
              </a:spcAft>
            </a:pPr>
            <a:endParaRPr lang="en-US" sz="2400" dirty="0">
              <a:latin typeface="Courier New" charset="0"/>
              <a:sym typeface="Symbol" charset="0"/>
            </a:endParaRPr>
          </a:p>
        </p:txBody>
      </p:sp>
      <p:graphicFrame>
        <p:nvGraphicFramePr>
          <p:cNvPr id="122884" name="Object 2"/>
          <p:cNvGraphicFramePr>
            <a:graphicFrameLocks noChangeAspect="1"/>
          </p:cNvGraphicFramePr>
          <p:nvPr/>
        </p:nvGraphicFramePr>
        <p:xfrm>
          <a:off x="2590800" y="5856288"/>
          <a:ext cx="37528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" imgW="1384200" imgH="228600" progId="Equation.3">
                  <p:embed/>
                </p:oleObj>
              </mc:Choice>
              <mc:Fallback>
                <p:oleObj name="Equation" r:id="rId4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856288"/>
                        <a:ext cx="37528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46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999" r="5499" b="35500"/>
          <a:stretch>
            <a:fillRect/>
          </a:stretch>
        </p:blipFill>
        <p:spPr bwMode="auto">
          <a:xfrm>
            <a:off x="458788" y="1749425"/>
            <a:ext cx="82264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600200"/>
          </a:xfrm>
          <a:noFill/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sz="3200">
                <a:latin typeface="Times New Roman" charset="0"/>
                <a:sym typeface="Symbol" charset="0"/>
              </a:rPr>
              <a:t>What is the distribution of the sample mean of samples of size </a:t>
            </a:r>
            <a:r>
              <a:rPr lang="en-US" sz="3200" i="1">
                <a:latin typeface="Times New Roman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sym typeface="Symbol" charset="0"/>
              </a:rPr>
              <a:t> = 48?</a:t>
            </a:r>
          </a:p>
        </p:txBody>
      </p:sp>
    </p:spTree>
    <p:extLst>
      <p:ext uri="{BB962C8B-B14F-4D97-AF65-F5344CB8AC3E}">
        <p14:creationId xmlns:p14="http://schemas.microsoft.com/office/powerpoint/2010/main" val="323902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sym typeface="Symbol" charset="0"/>
              </a:rPr>
              <a:t>What is the distribution of the sample mean of samples of size </a:t>
            </a:r>
            <a:r>
              <a:rPr lang="en-US" i="1" dirty="0">
                <a:latin typeface="Times New Roman" charset="0"/>
                <a:sym typeface="Symbol" charset="0"/>
              </a:rPr>
              <a:t>n</a:t>
            </a:r>
            <a:r>
              <a:rPr lang="en-US" dirty="0">
                <a:latin typeface="Times New Roman" charset="0"/>
                <a:sym typeface="Symbol" charset="0"/>
              </a:rPr>
              <a:t> = 48?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33400" y="2819400"/>
          <a:ext cx="24780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914400" imgH="228600" progId="Equation.3">
                  <p:embed/>
                </p:oleObj>
              </mc:Choice>
              <mc:Fallback>
                <p:oleObj name="Equation" r:id="rId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24780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532188" y="2678113"/>
          <a:ext cx="510698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5" imgW="1866600" imgH="330120" progId="Equation.3">
                  <p:embed/>
                </p:oleObj>
              </mc:Choice>
              <mc:Fallback>
                <p:oleObj name="Equation" r:id="rId5" imgW="1866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2678113"/>
                        <a:ext cx="510698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399" y="4029165"/>
            <a:ext cx="8105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700" dirty="0">
                <a:latin typeface="Times New Roman" charset="0"/>
                <a:sym typeface="Symbol" charset="0"/>
              </a:rPr>
              <a:t>Even though age at death is left skewed, with </a:t>
            </a:r>
            <a:br>
              <a:rPr lang="en-US" sz="2700" dirty="0">
                <a:latin typeface="Times New Roman" charset="0"/>
                <a:sym typeface="Symbol" charset="0"/>
              </a:rPr>
            </a:br>
            <a:r>
              <a:rPr lang="en-US" sz="2700" i="1" dirty="0">
                <a:latin typeface="Times New Roman" charset="0"/>
                <a:sym typeface="Symbol" charset="0"/>
              </a:rPr>
              <a:t>n </a:t>
            </a:r>
            <a:r>
              <a:rPr lang="en-US" sz="2700" dirty="0">
                <a:latin typeface="Times New Roman" charset="0"/>
                <a:sym typeface="Symbol" charset="0"/>
              </a:rPr>
              <a:t>= 48 (large enough) the Central Limit Theorem applies, and the sample mean has approximate Normal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23515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any distribution with a well defined μ and variance </a:t>
            </a:r>
            <a:r>
              <a:rPr lang="en-US" dirty="0" err="1" smtClean="0"/>
              <a:t>σ</a:t>
            </a:r>
            <a:r>
              <a:rPr lang="en-US" dirty="0" smtClean="0"/>
              <a:t>, can be continuous or discrete. </a:t>
            </a:r>
          </a:p>
          <a:p>
            <a:endParaRPr lang="en-US" dirty="0"/>
          </a:p>
          <a:p>
            <a:r>
              <a:rPr lang="en-US" dirty="0" smtClean="0"/>
              <a:t>Take samples and average them. Plot them. As you take more and more samples it starts to approximate a normal distribution.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2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8184807"/>
              </p:ext>
            </p:extLst>
          </p:nvPr>
        </p:nvGraphicFramePr>
        <p:xfrm>
          <a:off x="573784" y="1554173"/>
          <a:ext cx="2221535" cy="768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84" y="1554173"/>
                        <a:ext cx="2221535" cy="768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584238"/>
              </p:ext>
            </p:extLst>
          </p:nvPr>
        </p:nvGraphicFramePr>
        <p:xfrm>
          <a:off x="3874086" y="1584067"/>
          <a:ext cx="18065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5" imgW="660240" imgH="228600" progId="Equation.3">
                  <p:embed/>
                </p:oleObj>
              </mc:Choice>
              <mc:Fallback>
                <p:oleObj name="Equation" r:id="rId5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086" y="1584067"/>
                        <a:ext cx="18065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73784" y="2758080"/>
            <a:ext cx="8048060" cy="354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700" dirty="0">
                <a:latin typeface="Times New Roman" charset="0"/>
                <a:sym typeface="Symbol" charset="0"/>
              </a:rPr>
              <a:t>Normal Distribution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700" dirty="0">
                <a:latin typeface="Times New Roman" charset="0"/>
                <a:sym typeface="Symbol" charset="0"/>
              </a:rPr>
              <a:t>Find the probability that a random sample of 48 U.S. women</a:t>
            </a:r>
            <a:r>
              <a:rPr lang="ja-JP" altLang="en-US" sz="2700" dirty="0">
                <a:latin typeface="Times New Roman" charset="0"/>
                <a:sym typeface="Symbol" charset="0"/>
              </a:rPr>
              <a:t>’</a:t>
            </a:r>
            <a:r>
              <a:rPr lang="en-US" sz="2700" dirty="0">
                <a:latin typeface="Times New Roman" charset="0"/>
                <a:sym typeface="Symbol" charset="0"/>
              </a:rPr>
              <a:t>s deaths gives a sample mean 77.52 or less.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700" i="1" dirty="0">
                <a:latin typeface="Times New Roman" charset="0"/>
                <a:sym typeface="Symbol" charset="0"/>
              </a:rPr>
              <a:t>Z</a:t>
            </a:r>
            <a:r>
              <a:rPr lang="en-US" sz="2700" dirty="0">
                <a:latin typeface="Times New Roman" charset="0"/>
                <a:sym typeface="Symbol" charset="0"/>
              </a:rPr>
              <a:t> = (77.52 – 79.7) / 2.09 = -2.18 / 2.09 = -1.04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700" dirty="0">
                <a:latin typeface="Times New Roman" charset="0"/>
                <a:sym typeface="Symbol" charset="0"/>
              </a:rPr>
              <a:t>Probability = 0.1492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700" dirty="0">
                <a:latin typeface="Times New Roman" charset="0"/>
                <a:sym typeface="Symbol" charset="0"/>
              </a:rPr>
              <a:t>About 15% of all samples of 48 deaths give a sample mean 77.52 or less.</a:t>
            </a:r>
          </a:p>
        </p:txBody>
      </p:sp>
    </p:spTree>
    <p:extLst>
      <p:ext uri="{BB962C8B-B14F-4D97-AF65-F5344CB8AC3E}">
        <p14:creationId xmlns:p14="http://schemas.microsoft.com/office/powerpoint/2010/main" val="389305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Example (a)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>
                <a:latin typeface="Times New Roman" charset="0"/>
              </a:rPr>
              <a:t>The foreman of a bottling plant has observed that the amount of soda in each </a:t>
            </a:r>
            <a:r>
              <a:rPr lang="ja-JP" altLang="en-US" sz="2800" dirty="0">
                <a:latin typeface="Times New Roman" charset="0"/>
              </a:rPr>
              <a:t>“</a:t>
            </a:r>
            <a:r>
              <a:rPr lang="en-US" sz="2800" dirty="0">
                <a:latin typeface="Times New Roman" charset="0"/>
              </a:rPr>
              <a:t>32-ounce</a:t>
            </a:r>
            <a:r>
              <a:rPr lang="ja-JP" altLang="en-US" sz="2800" dirty="0">
                <a:latin typeface="Times New Roman" charset="0"/>
              </a:rPr>
              <a:t>”</a:t>
            </a:r>
            <a:r>
              <a:rPr lang="en-US" sz="2800" dirty="0">
                <a:latin typeface="Times New Roman" charset="0"/>
              </a:rPr>
              <a:t> bottle is actually a normally distributed random variable, with a mean of 32.2 ounces and a standard deviation of 0.3 ounce.</a:t>
            </a:r>
          </a:p>
          <a:p>
            <a:pPr marL="0" indent="0" eaLnBrk="1" hangingPunct="1"/>
            <a:endParaRPr lang="en-US" sz="2800" dirty="0">
              <a:latin typeface="Times New Roman" charset="0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>
                <a:latin typeface="Times New Roman" charset="0"/>
              </a:rPr>
              <a:t>If a customer buys one bottle, what is the probability that the bottle will contain  more than 32 ounces?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</a:rPr>
              <a:t>look up a normal probability.</a:t>
            </a:r>
          </a:p>
        </p:txBody>
      </p:sp>
    </p:spTree>
    <p:extLst>
      <p:ext uri="{BB962C8B-B14F-4D97-AF65-F5344CB8AC3E}">
        <p14:creationId xmlns:p14="http://schemas.microsoft.com/office/powerpoint/2010/main" val="301482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520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493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Example (a)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Times New Roman" charset="0"/>
              </a:rPr>
              <a:t>We want to find P(X &gt; 32), where X is normally distributed and     =32.2 and     =.3</a:t>
            </a:r>
          </a:p>
          <a:p>
            <a:pPr marL="0" indent="0" eaLnBrk="1" hangingPunct="1"/>
            <a:endParaRPr lang="en-US" dirty="0">
              <a:latin typeface="Times New Roman" charset="0"/>
            </a:endParaRPr>
          </a:p>
          <a:p>
            <a:pPr marL="0" indent="0" algn="ctr"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marL="0" indent="0" algn="ctr"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marL="0" indent="0" algn="ctr" eaLnBrk="1" hangingPunct="1">
              <a:buFontTx/>
              <a:buNone/>
            </a:pPr>
            <a:endParaRPr lang="en-US" dirty="0">
              <a:latin typeface="Times New Roman" charset="0"/>
            </a:endParaRPr>
          </a:p>
          <a:p>
            <a:pPr marL="0" indent="0" eaLnBrk="1" hangingPunct="1">
              <a:buFontTx/>
              <a:buNone/>
            </a:pPr>
            <a:r>
              <a:rPr lang="ja-JP" altLang="en-US" sz="2800" b="1" i="1" dirty="0">
                <a:latin typeface="Times New Roman" charset="0"/>
              </a:rPr>
              <a:t>“</a:t>
            </a:r>
            <a:r>
              <a:rPr lang="en-US" sz="2800" b="1" i="1" dirty="0">
                <a:latin typeface="Times New Roman" charset="0"/>
              </a:rPr>
              <a:t>there is about a 75% probability that a single bottle of soda contains more than 32oz.</a:t>
            </a:r>
            <a:r>
              <a:rPr lang="ja-JP" altLang="en-US" sz="2800" b="1" i="1" dirty="0">
                <a:latin typeface="Times New Roman" charset="0"/>
              </a:rPr>
              <a:t>”</a:t>
            </a:r>
            <a:endParaRPr lang="en-US" sz="2800" dirty="0">
              <a:latin typeface="Times New Roman" charset="0"/>
            </a:endParaRPr>
          </a:p>
          <a:p>
            <a:pPr marL="0" indent="0" eaLnBrk="1" hangingPunct="1"/>
            <a:endParaRPr lang="en-US" dirty="0">
              <a:latin typeface="Times New Roman" charset="0"/>
            </a:endParaRPr>
          </a:p>
          <a:p>
            <a:pPr marL="0" indent="0" eaLnBrk="1" hangingPunct="1"/>
            <a:endParaRPr lang="en-US" dirty="0">
              <a:latin typeface="Times New Roman" charset="0"/>
            </a:endParaRP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6477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63" y="3838575"/>
            <a:ext cx="2476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96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Example (b)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1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>
                <a:latin typeface="Times New Roman" charset="0"/>
              </a:rPr>
              <a:t>The foreman of a bottling plant has observed that the amount of soda in each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32-ounce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sz="2800">
                <a:latin typeface="Times New Roman" charset="0"/>
              </a:rPr>
              <a:t> bottle is actually a normally distributed random variable, with a mean of 32.2 ounces and a standard deviation of .3 ounce.</a:t>
            </a:r>
          </a:p>
          <a:p>
            <a:pPr marL="0" indent="0" eaLnBrk="1" hangingPunct="1"/>
            <a:endParaRPr lang="en-US">
              <a:latin typeface="Times New Roman" charset="0"/>
            </a:endParaRPr>
          </a:p>
          <a:p>
            <a:pPr marL="0" indent="0" eaLnBrk="1" hangingPunct="1">
              <a:buFontTx/>
              <a:buNone/>
            </a:pPr>
            <a:r>
              <a:rPr lang="en-US">
                <a:latin typeface="Times New Roman" charset="0"/>
              </a:rPr>
              <a:t>If a customer buys a carton of </a:t>
            </a:r>
            <a:r>
              <a:rPr lang="en-US" b="1" u="sng">
                <a:latin typeface="Times New Roman" charset="0"/>
              </a:rPr>
              <a:t>four</a:t>
            </a:r>
            <a:r>
              <a:rPr lang="en-US">
                <a:latin typeface="Times New Roman" charset="0"/>
              </a:rPr>
              <a:t> bottles, what is the probability that the </a:t>
            </a:r>
            <a:r>
              <a:rPr lang="en-US" b="1" i="1">
                <a:solidFill>
                  <a:srgbClr val="FF0000"/>
                </a:solidFill>
                <a:latin typeface="Times New Roman" charset="0"/>
              </a:rPr>
              <a:t>mean amount of the four bottles</a:t>
            </a:r>
            <a:r>
              <a:rPr lang="en-US">
                <a:latin typeface="Times New Roman" charset="0"/>
              </a:rPr>
              <a:t> will be greater than 32 ounces?</a:t>
            </a:r>
          </a:p>
        </p:txBody>
      </p:sp>
    </p:spTree>
    <p:extLst>
      <p:ext uri="{BB962C8B-B14F-4D97-AF65-F5344CB8AC3E}">
        <p14:creationId xmlns:p14="http://schemas.microsoft.com/office/powerpoint/2010/main" val="76981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20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937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  <p:sp>
        <p:nvSpPr>
          <p:cNvPr id="22533" name="Oval 8"/>
          <p:cNvSpPr>
            <a:spLocks noChangeArrowheads="1"/>
          </p:cNvSpPr>
          <p:nvPr/>
        </p:nvSpPr>
        <p:spPr bwMode="auto">
          <a:xfrm>
            <a:off x="4114800" y="1905000"/>
            <a:ext cx="685800" cy="6858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pPr marL="457200" indent="-457200" eaLnBrk="1" hangingPunct="1"/>
            <a:r>
              <a:rPr lang="en-US" dirty="0">
                <a:latin typeface="Times New Roman" charset="0"/>
              </a:rPr>
              <a:t>We want to find P(X &gt; 32), where X is normally distributed </a:t>
            </a:r>
          </a:p>
          <a:p>
            <a:pPr marL="457200" indent="-457200" eaLnBrk="1" hangingPunct="1">
              <a:buFontTx/>
              <a:buNone/>
            </a:pPr>
            <a:r>
              <a:rPr lang="en-US" dirty="0">
                <a:latin typeface="Times New Roman" charset="0"/>
              </a:rPr>
              <a:t>	with     =32.2 and     =.3</a:t>
            </a:r>
          </a:p>
          <a:p>
            <a:pPr marL="457200" indent="-457200" eaLnBrk="1" hangingPunct="1"/>
            <a:r>
              <a:rPr lang="en-US" dirty="0">
                <a:latin typeface="Times New Roman" charset="0"/>
              </a:rPr>
              <a:t>Things we know:</a:t>
            </a:r>
          </a:p>
          <a:p>
            <a:pPr marL="457200" indent="-457200" eaLnBrk="1" hangingPunct="1">
              <a:buFont typeface="Times" charset="0"/>
              <a:buAutoNum type="arabicParenR"/>
            </a:pPr>
            <a:r>
              <a:rPr lang="en-US" dirty="0">
                <a:latin typeface="Times New Roman" charset="0"/>
              </a:rPr>
              <a:t>X is normally distributed, therefore so will X.</a:t>
            </a:r>
          </a:p>
          <a:p>
            <a:pPr marL="457200" indent="-457200" eaLnBrk="1" hangingPunct="1">
              <a:buFont typeface="Times" charset="0"/>
              <a:buAutoNum type="arabicParenR"/>
            </a:pPr>
            <a:r>
              <a:rPr lang="en-US" dirty="0">
                <a:latin typeface="Times New Roman" charset="0"/>
              </a:rPr>
              <a:t>                = 32.2 oz.</a:t>
            </a:r>
          </a:p>
          <a:p>
            <a:pPr marL="457200" indent="-457200" eaLnBrk="1" hangingPunct="1">
              <a:buFont typeface="Times" charset="0"/>
              <a:buAutoNum type="arabicParenR"/>
            </a:pPr>
            <a:r>
              <a:rPr lang="en-US" dirty="0">
                <a:latin typeface="Times New Roman" charset="0"/>
              </a:rPr>
              <a:t>                               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343400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83058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142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331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13313"/>
            <a:ext cx="28225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13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9.</a:t>
            </a:r>
            <a:fld id="{9BD4FB13-4099-7243-A22B-F5D912E598B8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Example (b)…</a:t>
            </a:r>
          </a:p>
        </p:txBody>
      </p:sp>
      <p:sp>
        <p:nvSpPr>
          <p:cNvPr id="1741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>
                <a:latin typeface="Times New Roman" charset="0"/>
              </a:rPr>
              <a:t>If a customer buys a carton of </a:t>
            </a:r>
            <a:r>
              <a:rPr lang="en-US" b="1">
                <a:solidFill>
                  <a:srgbClr val="FF1A1A"/>
                </a:solidFill>
                <a:latin typeface="Times New Roman" charset="0"/>
              </a:rPr>
              <a:t>four</a:t>
            </a:r>
            <a:r>
              <a:rPr lang="en-US">
                <a:latin typeface="Times New Roman" charset="0"/>
              </a:rPr>
              <a:t> bottles, what is the probability that the </a:t>
            </a:r>
            <a:r>
              <a:rPr lang="en-US" b="1" i="1">
                <a:solidFill>
                  <a:srgbClr val="FF0000"/>
                </a:solidFill>
                <a:latin typeface="Times New Roman" charset="0"/>
              </a:rPr>
              <a:t>mean amount of the four bottles</a:t>
            </a:r>
            <a:r>
              <a:rPr lang="en-US">
                <a:latin typeface="Times New Roman" charset="0"/>
              </a:rPr>
              <a:t> will be greater than 32 ounces?</a:t>
            </a:r>
          </a:p>
          <a:p>
            <a:pPr marL="0" indent="0" eaLnBrk="1" hangingPunct="1"/>
            <a:endParaRPr lang="en-US">
              <a:latin typeface="Times New Roman" charset="0"/>
            </a:endParaRPr>
          </a:p>
          <a:p>
            <a:pPr marL="0" indent="0" eaLnBrk="1" hangingPunct="1"/>
            <a:endParaRPr lang="en-US">
              <a:latin typeface="Times New Roman" charset="0"/>
            </a:endParaRPr>
          </a:p>
          <a:p>
            <a:pPr marL="0" indent="0" eaLnBrk="1" hangingPunct="1">
              <a:buFontTx/>
              <a:buNone/>
            </a:pPr>
            <a:r>
              <a:rPr lang="ja-JP" altLang="en-US" b="1" i="1">
                <a:latin typeface="Times New Roman" charset="0"/>
              </a:rPr>
              <a:t>“</a:t>
            </a:r>
            <a:r>
              <a:rPr lang="en-US" b="1" i="1">
                <a:latin typeface="Times New Roman" charset="0"/>
              </a:rPr>
              <a:t>There is about a 91% chance the mean of the four bottles will exceed 32oz.</a:t>
            </a:r>
            <a:r>
              <a:rPr lang="ja-JP" altLang="en-US" b="1" i="1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  <a:p>
            <a:pPr marL="0" indent="0" eaLnBrk="1" hangingPunct="1"/>
            <a:endParaRPr lang="en-US">
              <a:latin typeface="Times New Roman" charset="0"/>
            </a:endParaRPr>
          </a:p>
          <a:p>
            <a:pPr marL="0" indent="0" eaLnBrk="1" hangingPunct="1"/>
            <a:endParaRPr lang="en-US">
              <a:latin typeface="Times New Roman" charset="0"/>
            </a:endParaRPr>
          </a:p>
        </p:txBody>
      </p:sp>
      <p:pic>
        <p:nvPicPr>
          <p:cNvPr id="2355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7823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9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2800" b="1" i="1">
                <a:latin typeface="Times New Roman" charset="0"/>
              </a:rPr>
              <a:t>There is about a 91% chance the mean of the four bottles will exceed 32oz.</a:t>
            </a: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endParaRPr lang="en-US">
              <a:latin typeface="Times New Roman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143000" y="2133600"/>
            <a:ext cx="7086600" cy="4186238"/>
            <a:chOff x="2905" y="992"/>
            <a:chExt cx="2577" cy="256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05" y="992"/>
              <a:ext cx="2577" cy="256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3226" y="3196"/>
              <a:ext cx="2206" cy="4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234" y="992"/>
              <a:ext cx="0" cy="2212"/>
            </a:xfrm>
            <a:prstGeom prst="line">
              <a:avLst/>
            </a:prstGeom>
            <a:noFill/>
            <a:ln w="31750">
              <a:solidFill>
                <a:schemeClr val="accent3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24585" name="Freeform 7"/>
            <p:cNvSpPr>
              <a:spLocks/>
            </p:cNvSpPr>
            <p:nvPr/>
          </p:nvSpPr>
          <p:spPr bwMode="auto">
            <a:xfrm>
              <a:off x="3297" y="1768"/>
              <a:ext cx="2158" cy="1303"/>
            </a:xfrm>
            <a:custGeom>
              <a:avLst/>
              <a:gdLst>
                <a:gd name="T0" fmla="*/ 5 w 2942"/>
                <a:gd name="T1" fmla="*/ 113 h 1896"/>
                <a:gd name="T2" fmla="*/ 14 w 2942"/>
                <a:gd name="T3" fmla="*/ 113 h 1896"/>
                <a:gd name="T4" fmla="*/ 24 w 2942"/>
                <a:gd name="T5" fmla="*/ 113 h 1896"/>
                <a:gd name="T6" fmla="*/ 33 w 2942"/>
                <a:gd name="T7" fmla="*/ 111 h 1896"/>
                <a:gd name="T8" fmla="*/ 43 w 2942"/>
                <a:gd name="T9" fmla="*/ 110 h 1896"/>
                <a:gd name="T10" fmla="*/ 53 w 2942"/>
                <a:gd name="T11" fmla="*/ 108 h 1896"/>
                <a:gd name="T12" fmla="*/ 62 w 2942"/>
                <a:gd name="T13" fmla="*/ 104 h 1896"/>
                <a:gd name="T14" fmla="*/ 72 w 2942"/>
                <a:gd name="T15" fmla="*/ 100 h 1896"/>
                <a:gd name="T16" fmla="*/ 81 w 2942"/>
                <a:gd name="T17" fmla="*/ 93 h 1896"/>
                <a:gd name="T18" fmla="*/ 91 w 2942"/>
                <a:gd name="T19" fmla="*/ 85 h 1896"/>
                <a:gd name="T20" fmla="*/ 100 w 2942"/>
                <a:gd name="T21" fmla="*/ 74 h 1896"/>
                <a:gd name="T22" fmla="*/ 110 w 2942"/>
                <a:gd name="T23" fmla="*/ 61 h 1896"/>
                <a:gd name="T24" fmla="*/ 120 w 2942"/>
                <a:gd name="T25" fmla="*/ 48 h 1896"/>
                <a:gd name="T26" fmla="*/ 130 w 2942"/>
                <a:gd name="T27" fmla="*/ 34 h 1896"/>
                <a:gd name="T28" fmla="*/ 139 w 2942"/>
                <a:gd name="T29" fmla="*/ 21 h 1896"/>
                <a:gd name="T30" fmla="*/ 149 w 2942"/>
                <a:gd name="T31" fmla="*/ 11 h 1896"/>
                <a:gd name="T32" fmla="*/ 158 w 2942"/>
                <a:gd name="T33" fmla="*/ 3 h 1896"/>
                <a:gd name="T34" fmla="*/ 168 w 2942"/>
                <a:gd name="T35" fmla="*/ 0 h 1896"/>
                <a:gd name="T36" fmla="*/ 177 w 2942"/>
                <a:gd name="T37" fmla="*/ 1 h 1896"/>
                <a:gd name="T38" fmla="*/ 187 w 2942"/>
                <a:gd name="T39" fmla="*/ 7 h 1896"/>
                <a:gd name="T40" fmla="*/ 197 w 2942"/>
                <a:gd name="T41" fmla="*/ 16 h 1896"/>
                <a:gd name="T42" fmla="*/ 206 w 2942"/>
                <a:gd name="T43" fmla="*/ 27 h 1896"/>
                <a:gd name="T44" fmla="*/ 216 w 2942"/>
                <a:gd name="T45" fmla="*/ 41 h 1896"/>
                <a:gd name="T46" fmla="*/ 226 w 2942"/>
                <a:gd name="T47" fmla="*/ 55 h 1896"/>
                <a:gd name="T48" fmla="*/ 235 w 2942"/>
                <a:gd name="T49" fmla="*/ 68 h 1896"/>
                <a:gd name="T50" fmla="*/ 245 w 2942"/>
                <a:gd name="T51" fmla="*/ 79 h 1896"/>
                <a:gd name="T52" fmla="*/ 255 w 2942"/>
                <a:gd name="T53" fmla="*/ 89 h 1896"/>
                <a:gd name="T54" fmla="*/ 264 w 2942"/>
                <a:gd name="T55" fmla="*/ 96 h 1896"/>
                <a:gd name="T56" fmla="*/ 274 w 2942"/>
                <a:gd name="T57" fmla="*/ 102 h 1896"/>
                <a:gd name="T58" fmla="*/ 284 w 2942"/>
                <a:gd name="T59" fmla="*/ 107 h 1896"/>
                <a:gd name="T60" fmla="*/ 293 w 2942"/>
                <a:gd name="T61" fmla="*/ 109 h 1896"/>
                <a:gd name="T62" fmla="*/ 303 w 2942"/>
                <a:gd name="T63" fmla="*/ 111 h 1896"/>
                <a:gd name="T64" fmla="*/ 312 w 2942"/>
                <a:gd name="T65" fmla="*/ 112 h 1896"/>
                <a:gd name="T66" fmla="*/ 322 w 2942"/>
                <a:gd name="T67" fmla="*/ 113 h 1896"/>
                <a:gd name="T68" fmla="*/ 331 w 2942"/>
                <a:gd name="T69" fmla="*/ 113 h 18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2"/>
                <a:gd name="T106" fmla="*/ 0 h 1896"/>
                <a:gd name="T107" fmla="*/ 2942 w 2942"/>
                <a:gd name="T108" fmla="*/ 1896 h 18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2" h="1896">
                  <a:moveTo>
                    <a:pt x="0" y="1895"/>
                  </a:moveTo>
                  <a:lnTo>
                    <a:pt x="42" y="1895"/>
                  </a:lnTo>
                  <a:lnTo>
                    <a:pt x="84" y="1893"/>
                  </a:lnTo>
                  <a:lnTo>
                    <a:pt x="126" y="1891"/>
                  </a:lnTo>
                  <a:lnTo>
                    <a:pt x="168" y="1886"/>
                  </a:lnTo>
                  <a:lnTo>
                    <a:pt x="210" y="1882"/>
                  </a:lnTo>
                  <a:lnTo>
                    <a:pt x="251" y="1874"/>
                  </a:lnTo>
                  <a:lnTo>
                    <a:pt x="293" y="1867"/>
                  </a:lnTo>
                  <a:lnTo>
                    <a:pt x="335" y="1855"/>
                  </a:lnTo>
                  <a:lnTo>
                    <a:pt x="377" y="1844"/>
                  </a:lnTo>
                  <a:lnTo>
                    <a:pt x="422" y="1825"/>
                  </a:lnTo>
                  <a:lnTo>
                    <a:pt x="461" y="1804"/>
                  </a:lnTo>
                  <a:lnTo>
                    <a:pt x="503" y="1780"/>
                  </a:lnTo>
                  <a:lnTo>
                    <a:pt x="545" y="1748"/>
                  </a:lnTo>
                  <a:lnTo>
                    <a:pt x="589" y="1712"/>
                  </a:lnTo>
                  <a:lnTo>
                    <a:pt x="629" y="1667"/>
                  </a:lnTo>
                  <a:lnTo>
                    <a:pt x="673" y="1614"/>
                  </a:lnTo>
                  <a:lnTo>
                    <a:pt x="712" y="1555"/>
                  </a:lnTo>
                  <a:lnTo>
                    <a:pt x="754" y="1487"/>
                  </a:lnTo>
                  <a:lnTo>
                    <a:pt x="796" y="1412"/>
                  </a:lnTo>
                  <a:lnTo>
                    <a:pt x="841" y="1327"/>
                  </a:lnTo>
                  <a:lnTo>
                    <a:pt x="883" y="1234"/>
                  </a:lnTo>
                  <a:lnTo>
                    <a:pt x="924" y="1134"/>
                  </a:lnTo>
                  <a:lnTo>
                    <a:pt x="966" y="1027"/>
                  </a:lnTo>
                  <a:lnTo>
                    <a:pt x="1008" y="917"/>
                  </a:lnTo>
                  <a:lnTo>
                    <a:pt x="1050" y="802"/>
                  </a:lnTo>
                  <a:lnTo>
                    <a:pt x="1092" y="687"/>
                  </a:lnTo>
                  <a:lnTo>
                    <a:pt x="1134" y="572"/>
                  </a:lnTo>
                  <a:lnTo>
                    <a:pt x="1176" y="462"/>
                  </a:lnTo>
                  <a:lnTo>
                    <a:pt x="1218" y="359"/>
                  </a:lnTo>
                  <a:lnTo>
                    <a:pt x="1260" y="264"/>
                  </a:lnTo>
                  <a:lnTo>
                    <a:pt x="1302" y="181"/>
                  </a:lnTo>
                  <a:lnTo>
                    <a:pt x="1343" y="111"/>
                  </a:lnTo>
                  <a:lnTo>
                    <a:pt x="1385" y="55"/>
                  </a:lnTo>
                  <a:lnTo>
                    <a:pt x="1427" y="19"/>
                  </a:lnTo>
                  <a:lnTo>
                    <a:pt x="1472" y="0"/>
                  </a:lnTo>
                  <a:lnTo>
                    <a:pt x="1511" y="0"/>
                  </a:lnTo>
                  <a:lnTo>
                    <a:pt x="1553" y="19"/>
                  </a:lnTo>
                  <a:lnTo>
                    <a:pt x="1595" y="55"/>
                  </a:lnTo>
                  <a:lnTo>
                    <a:pt x="1637" y="111"/>
                  </a:lnTo>
                  <a:lnTo>
                    <a:pt x="1681" y="181"/>
                  </a:lnTo>
                  <a:lnTo>
                    <a:pt x="1723" y="264"/>
                  </a:lnTo>
                  <a:lnTo>
                    <a:pt x="1765" y="359"/>
                  </a:lnTo>
                  <a:lnTo>
                    <a:pt x="1804" y="462"/>
                  </a:lnTo>
                  <a:lnTo>
                    <a:pt x="1849" y="572"/>
                  </a:lnTo>
                  <a:lnTo>
                    <a:pt x="1891" y="687"/>
                  </a:lnTo>
                  <a:lnTo>
                    <a:pt x="1933" y="802"/>
                  </a:lnTo>
                  <a:lnTo>
                    <a:pt x="1975" y="917"/>
                  </a:lnTo>
                  <a:lnTo>
                    <a:pt x="2017" y="1027"/>
                  </a:lnTo>
                  <a:lnTo>
                    <a:pt x="2058" y="1134"/>
                  </a:lnTo>
                  <a:lnTo>
                    <a:pt x="2100" y="1234"/>
                  </a:lnTo>
                  <a:lnTo>
                    <a:pt x="2142" y="1327"/>
                  </a:lnTo>
                  <a:lnTo>
                    <a:pt x="2184" y="1412"/>
                  </a:lnTo>
                  <a:lnTo>
                    <a:pt x="2226" y="1487"/>
                  </a:lnTo>
                  <a:lnTo>
                    <a:pt x="2268" y="1555"/>
                  </a:lnTo>
                  <a:lnTo>
                    <a:pt x="2312" y="1614"/>
                  </a:lnTo>
                  <a:lnTo>
                    <a:pt x="2352" y="1667"/>
                  </a:lnTo>
                  <a:lnTo>
                    <a:pt x="2394" y="1712"/>
                  </a:lnTo>
                  <a:lnTo>
                    <a:pt x="2436" y="1748"/>
                  </a:lnTo>
                  <a:lnTo>
                    <a:pt x="2480" y="1780"/>
                  </a:lnTo>
                  <a:lnTo>
                    <a:pt x="2519" y="1804"/>
                  </a:lnTo>
                  <a:lnTo>
                    <a:pt x="2564" y="1825"/>
                  </a:lnTo>
                  <a:lnTo>
                    <a:pt x="2603" y="1844"/>
                  </a:lnTo>
                  <a:lnTo>
                    <a:pt x="2648" y="1855"/>
                  </a:lnTo>
                  <a:lnTo>
                    <a:pt x="2687" y="1867"/>
                  </a:lnTo>
                  <a:lnTo>
                    <a:pt x="2731" y="1874"/>
                  </a:lnTo>
                  <a:lnTo>
                    <a:pt x="2773" y="1882"/>
                  </a:lnTo>
                  <a:lnTo>
                    <a:pt x="2815" y="1886"/>
                  </a:lnTo>
                  <a:lnTo>
                    <a:pt x="2855" y="1891"/>
                  </a:lnTo>
                  <a:lnTo>
                    <a:pt x="2899" y="1893"/>
                  </a:lnTo>
                  <a:lnTo>
                    <a:pt x="2941" y="1895"/>
                  </a:lnTo>
                </a:path>
              </a:pathLst>
            </a:custGeom>
            <a:noFill/>
            <a:ln w="41275" cap="rnd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16200000">
              <a:off x="2553" y="2309"/>
              <a:ext cx="934" cy="1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/>
                <a:t>Probability</a:t>
              </a:r>
            </a:p>
          </p:txBody>
        </p:sp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3798" y="3282"/>
              <a:ext cx="1131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z- scores for the sample means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5400000">
            <a:off x="3200400" y="5562600"/>
            <a:ext cx="304800" cy="0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67200" y="4419600"/>
            <a:ext cx="1828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1252862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Weight of adult women in a population is normally distributed, with a mean of 75 kg. Approximately 95 % of all women weigh between 55kg and 95kg. </a:t>
            </a:r>
          </a:p>
          <a:p>
            <a:r>
              <a:rPr lang="en-US" dirty="0" smtClean="0"/>
              <a:t>What would the standard error of the mean for a sample of the weight of 49 women be?</a:t>
            </a:r>
          </a:p>
          <a:p>
            <a:r>
              <a:rPr lang="en-US" dirty="0" smtClean="0"/>
              <a:t>For 64 women?</a:t>
            </a:r>
          </a:p>
          <a:p>
            <a:r>
              <a:rPr lang="en-US" dirty="0" smtClean="0"/>
              <a:t>For 625 women?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8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1.42</a:t>
            </a:r>
            <a:r>
              <a:rPr lang="en-US" dirty="0"/>
              <a:t> </a:t>
            </a:r>
            <a:r>
              <a:rPr lang="en-US" dirty="0" smtClean="0"/>
              <a:t>SE of mean for N=49</a:t>
            </a:r>
          </a:p>
          <a:p>
            <a:r>
              <a:rPr lang="en-US" dirty="0" smtClean="0"/>
              <a:t>1.25 SE of mean for N = 64</a:t>
            </a:r>
          </a:p>
          <a:p>
            <a:r>
              <a:rPr lang="en-US" dirty="0" smtClean="0"/>
              <a:t>0.4 SE of mean for N= 625</a:t>
            </a:r>
          </a:p>
          <a:p>
            <a:endParaRPr lang="en-US" dirty="0"/>
          </a:p>
          <a:p>
            <a:r>
              <a:rPr lang="en-US" dirty="0" smtClean="0"/>
              <a:t>What does this mean? It means that for larger samples the precision of the sample mean is better. That is it is closer to the true mean. </a:t>
            </a:r>
          </a:p>
          <a:p>
            <a:r>
              <a:rPr lang="en-US" dirty="0" smtClean="0"/>
              <a:t>Calculate 95% confidence intervals for each sample mean.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5929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average male drinks 2 L of water when active outdoors (with standard deviation of 0.7l). You are planning a full day nature trip for 50 men, and plan to bring 110 L. what is the probability you will run out?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6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/>
              <a:t>Central Limit Theorem</a:t>
            </a:r>
            <a:r>
              <a:rPr lang="en-US" b="1" dirty="0"/>
              <a:t>  = </a:t>
            </a:r>
            <a:r>
              <a:rPr lang="en-US" dirty="0" smtClean="0"/>
              <a:t>Distribution </a:t>
            </a:r>
            <a:r>
              <a:rPr lang="en-US" dirty="0"/>
              <a:t>of sample means will approach </a:t>
            </a:r>
            <a:r>
              <a:rPr lang="en-US" dirty="0" smtClean="0"/>
              <a:t>a</a:t>
            </a:r>
            <a:r>
              <a:rPr lang="en-AU" dirty="0"/>
              <a:t> </a:t>
            </a:r>
            <a:r>
              <a:rPr lang="en-US" dirty="0" smtClean="0"/>
              <a:t>normal </a:t>
            </a:r>
            <a:r>
              <a:rPr lang="en-US" dirty="0"/>
              <a:t>distribution as </a:t>
            </a:r>
            <a:r>
              <a:rPr lang="en-US" i="1" dirty="0"/>
              <a:t>n</a:t>
            </a:r>
            <a:r>
              <a:rPr lang="en-US" dirty="0"/>
              <a:t> approaches </a:t>
            </a:r>
            <a:r>
              <a:rPr lang="en-US" dirty="0" smtClean="0"/>
              <a:t>infinity</a:t>
            </a:r>
            <a:r>
              <a:rPr lang="en-US" dirty="0"/>
              <a:t> </a:t>
            </a:r>
            <a:r>
              <a:rPr lang="en-AU" dirty="0" smtClean="0"/>
              <a:t>. </a:t>
            </a:r>
            <a:r>
              <a:rPr lang="en-US" dirty="0" smtClean="0"/>
              <a:t>Very </a:t>
            </a:r>
            <a:r>
              <a:rPr lang="en-US" dirty="0"/>
              <a:t>important!</a:t>
            </a:r>
            <a:endParaRPr lang="en-AU" dirty="0"/>
          </a:p>
          <a:p>
            <a:endParaRPr lang="en-AU" dirty="0"/>
          </a:p>
          <a:p>
            <a:r>
              <a:rPr lang="en-US" dirty="0"/>
              <a:t>True even when raw scores </a:t>
            </a:r>
            <a:r>
              <a:rPr lang="en-US" u="sng" dirty="0"/>
              <a:t>NOT</a:t>
            </a:r>
            <a:r>
              <a:rPr lang="en-US" dirty="0"/>
              <a:t> normal!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US" dirty="0"/>
              <a:t>What about sample size? 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US" dirty="0" smtClean="0"/>
              <a:t>(1)	If </a:t>
            </a:r>
            <a:r>
              <a:rPr lang="en-US" dirty="0"/>
              <a:t>raw scores ARE normal, any </a:t>
            </a:r>
            <a:r>
              <a:rPr lang="en-US" i="1" dirty="0"/>
              <a:t>n</a:t>
            </a:r>
            <a:r>
              <a:rPr lang="en-US" dirty="0"/>
              <a:t> will do 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2)	If raw scores are not normal but are symmetrically distributed, a </a:t>
            </a:r>
            <a:r>
              <a:rPr lang="en-US" dirty="0" smtClean="0"/>
              <a:t>small</a:t>
            </a:r>
            <a:r>
              <a:rPr lang="en-AU" dirty="0" smtClean="0"/>
              <a:t>.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will usually suffice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3) If the raw scores are severely skewed, </a:t>
            </a:r>
            <a:r>
              <a:rPr lang="en-US" i="1" dirty="0"/>
              <a:t>n</a:t>
            </a:r>
            <a:r>
              <a:rPr lang="en-US" dirty="0"/>
              <a:t> must be “sufficiently large”  </a:t>
            </a:r>
            <a:endParaRPr lang="en-AU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most distributions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i="1" dirty="0">
                <a:sym typeface="Symbol"/>
              </a:rPr>
              <a:t></a:t>
            </a:r>
            <a:r>
              <a:rPr lang="en-US" i="1" dirty="0"/>
              <a:t> 30</a:t>
            </a:r>
            <a:endParaRPr lang="en-AU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83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Why are Sampling Distributions Important?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  <a:p>
            <a:pPr lvl="0"/>
            <a:r>
              <a:rPr lang="en-US" dirty="0"/>
              <a:t>Tell us the probability of getting a </a:t>
            </a:r>
            <a:r>
              <a:rPr lang="en-US" dirty="0" smtClean="0"/>
              <a:t>particular sample mean </a:t>
            </a:r>
            <a:r>
              <a:rPr lang="en-US" dirty="0"/>
              <a:t>, given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 &amp; </a:t>
            </a:r>
            <a:r>
              <a:rPr lang="en-US" dirty="0">
                <a:sym typeface="Symbol"/>
              </a:rPr>
              <a:t>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lvl="0"/>
            <a:r>
              <a:rPr lang="en-US" dirty="0"/>
              <a:t>Critical for inferential statistics! 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lvl="0"/>
            <a:r>
              <a:rPr lang="en-US" dirty="0"/>
              <a:t>Allow us to estimate population parameters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lvl="0"/>
            <a:r>
              <a:rPr lang="en-US" dirty="0"/>
              <a:t>Allow us to determine if a sample mean differs from a known population mean just because of chance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pPr lvl="0"/>
            <a:r>
              <a:rPr lang="en-US" dirty="0"/>
              <a:t>Allow us to compare differences between sample means – due to chance or to experimental treatment?</a:t>
            </a:r>
            <a:endParaRPr lang="en-AU" dirty="0"/>
          </a:p>
          <a:p>
            <a:r>
              <a:rPr lang="en-US" dirty="0"/>
              <a:t> </a:t>
            </a:r>
            <a:endParaRPr lang="en-AU" dirty="0"/>
          </a:p>
          <a:p>
            <a:r>
              <a:rPr lang="en-US" i="1" dirty="0"/>
              <a:t>S</a:t>
            </a:r>
            <a:r>
              <a:rPr lang="en-US" b="1" i="1" dirty="0"/>
              <a:t>ampling distribution</a:t>
            </a:r>
            <a:r>
              <a:rPr lang="en-US" dirty="0"/>
              <a:t> is</a:t>
            </a:r>
            <a:r>
              <a:rPr lang="en-US" b="1" i="1" dirty="0"/>
              <a:t> the most</a:t>
            </a:r>
            <a:r>
              <a:rPr lang="en-US" dirty="0"/>
              <a:t> fundamental concept underlying all statistical tests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2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of the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F01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9852" y="1392304"/>
            <a:ext cx="7010400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34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Finding an interval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56038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IQ is distributed normally with mean 100 and std. dev. 15</a:t>
            </a:r>
          </a:p>
          <a:p>
            <a:r>
              <a:rPr lang="en-US">
                <a:latin typeface="Times New Roman" charset="0"/>
              </a:rPr>
              <a:t>Find the interval in which 95% of the data lie.</a:t>
            </a:r>
          </a:p>
          <a:p>
            <a:r>
              <a:rPr lang="en-US">
                <a:latin typeface="Times New Roman" charset="0"/>
              </a:rPr>
              <a:t>68-95-99.7 rule: 2 std. dev.</a:t>
            </a:r>
          </a:p>
          <a:p>
            <a:r>
              <a:rPr lang="en-US">
                <a:latin typeface="Times New Roman" charset="0"/>
              </a:rPr>
              <a:t>15 * 2 = 30</a:t>
            </a:r>
          </a:p>
        </p:txBody>
      </p:sp>
      <p:sp>
        <p:nvSpPr>
          <p:cNvPr id="62468" name="Rectangle 1028"/>
          <p:cNvSpPr>
            <a:spLocks noChangeArrowheads="1"/>
          </p:cNvSpPr>
          <p:nvPr/>
        </p:nvSpPr>
        <p:spPr bwMode="auto">
          <a:xfrm>
            <a:off x="685800" y="5410200"/>
            <a:ext cx="670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/>
              <a:t>  95% of scores lie between 70 and 130</a:t>
            </a:r>
          </a:p>
        </p:txBody>
      </p:sp>
    </p:spTree>
    <p:extLst>
      <p:ext uri="{BB962C8B-B14F-4D97-AF65-F5344CB8AC3E}">
        <p14:creationId xmlns:p14="http://schemas.microsoft.com/office/powerpoint/2010/main" val="56536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0"/>
      <p:bldP spid="6246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Confidence Interval (CI) of the Mean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Draw a sample from a population and calculate the sample mean (    ).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This is your </a:t>
            </a:r>
            <a:r>
              <a:rPr lang="en-US" sz="2800" b="1">
                <a:latin typeface="Times New Roman" charset="0"/>
              </a:rPr>
              <a:t>estimate</a:t>
            </a:r>
            <a:r>
              <a:rPr lang="en-US" sz="2800">
                <a:latin typeface="Times New Roman" charset="0"/>
              </a:rPr>
              <a:t> of the true mean but it is probably not equal to the true mean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How </a:t>
            </a:r>
            <a:r>
              <a:rPr lang="en-US" sz="2800" i="1">
                <a:latin typeface="Times New Roman" charset="0"/>
              </a:rPr>
              <a:t>confident</a:t>
            </a:r>
            <a:r>
              <a:rPr lang="en-US" sz="2800">
                <a:latin typeface="Times New Roman" charset="0"/>
              </a:rPr>
              <a:t> can you be that the estimate you obtained is a good estimate of the true mean?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Confidence Intervals provide a measure of the precision of  the estimate of the mean from one sample.</a:t>
            </a:r>
          </a:p>
          <a:p>
            <a:pPr eaLnBrk="1" hangingPunct="1"/>
            <a:endParaRPr lang="en-US" sz="2800">
              <a:latin typeface="Times New Roman" charset="0"/>
            </a:endParaRPr>
          </a:p>
          <a:p>
            <a:pPr eaLnBrk="1" hangingPunct="1"/>
            <a:endParaRPr lang="en-US" sz="2800">
              <a:latin typeface="Times New Roman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200400" y="2362200"/>
          <a:ext cx="3921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4" imgW="139680" imgH="164880" progId="Equation.3">
                  <p:embed/>
                </p:oleObj>
              </mc:Choice>
              <mc:Fallback>
                <p:oleObj name="Equation" r:id="rId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62200"/>
                        <a:ext cx="3921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975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95 % Confidence Interval Procedure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a typeface="+mn-ea"/>
              </a:rPr>
              <a:t>If the population data are normally distributed and the standard deviation (</a:t>
            </a:r>
            <a:r>
              <a:rPr lang="en-US" dirty="0" smtClean="0">
                <a:latin typeface="Symbol" pitchFamily="18" charset="2"/>
                <a:ea typeface="+mn-ea"/>
              </a:rPr>
              <a:t>s</a:t>
            </a:r>
            <a:r>
              <a:rPr lang="en-US" dirty="0" smtClean="0">
                <a:ea typeface="+mn-ea"/>
              </a:rPr>
              <a:t>) is known, we know that the sample means have a normal distribution.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a typeface="+mn-ea"/>
              </a:rPr>
              <a:t>So 95 % of all possible means are within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+mn-ea"/>
                <a:sym typeface="Symbol" pitchFamily="18" charset="2"/>
              </a:rPr>
              <a:t> 1.96 </a:t>
            </a:r>
            <a:r>
              <a:rPr lang="en-US" dirty="0" smtClean="0">
                <a:ea typeface="+mn-ea"/>
                <a:sym typeface="Symbol" pitchFamily="18" charset="2"/>
              </a:rPr>
              <a:t>standard errors of the true mean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a typeface="+mn-ea"/>
                <a:sym typeface="Symbol" pitchFamily="18" charset="2"/>
              </a:rPr>
              <a:t>The formula for a 95% confidence interval 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ea typeface="+mn-ea"/>
              </a:rPr>
              <a:t>                  </a:t>
            </a:r>
            <a:r>
              <a:rPr lang="en-US" dirty="0" smtClean="0">
                <a:ea typeface="+mn-ea"/>
                <a:sym typeface="Symbol" pitchFamily="18" charset="2"/>
              </a:rPr>
              <a:t></a:t>
            </a:r>
            <a:r>
              <a:rPr lang="en-US" dirty="0" smtClean="0">
                <a:ea typeface="+mn-ea"/>
              </a:rPr>
              <a:t> 1.96 *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981200" y="5410200"/>
          <a:ext cx="3921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3921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038600" y="5334000"/>
          <a:ext cx="9683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5" imgW="431640" imgH="228600" progId="Equation.3">
                  <p:embed/>
                </p:oleObj>
              </mc:Choice>
              <mc:Fallback>
                <p:oleObj name="Equation" r:id="rId5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9683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906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Times New Roman" charset="0"/>
              </a:rPr>
              <a:t>What is the z score that is associated with 95% area under the curve? z=1.96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1143000" y="2138363"/>
            <a:ext cx="5715000" cy="4186237"/>
            <a:chOff x="2905" y="992"/>
            <a:chExt cx="2577" cy="256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05" y="992"/>
              <a:ext cx="2577" cy="256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3226" y="3196"/>
              <a:ext cx="2206" cy="4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234" y="992"/>
              <a:ext cx="0" cy="2212"/>
            </a:xfrm>
            <a:prstGeom prst="line">
              <a:avLst/>
            </a:prstGeom>
            <a:noFill/>
            <a:ln w="31750">
              <a:solidFill>
                <a:schemeClr val="accent3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31758" name="Freeform 5"/>
            <p:cNvSpPr>
              <a:spLocks/>
            </p:cNvSpPr>
            <p:nvPr/>
          </p:nvSpPr>
          <p:spPr bwMode="auto">
            <a:xfrm>
              <a:off x="3297" y="1768"/>
              <a:ext cx="2158" cy="1303"/>
            </a:xfrm>
            <a:custGeom>
              <a:avLst/>
              <a:gdLst>
                <a:gd name="T0" fmla="*/ 5 w 2942"/>
                <a:gd name="T1" fmla="*/ 113 h 1896"/>
                <a:gd name="T2" fmla="*/ 14 w 2942"/>
                <a:gd name="T3" fmla="*/ 113 h 1896"/>
                <a:gd name="T4" fmla="*/ 24 w 2942"/>
                <a:gd name="T5" fmla="*/ 113 h 1896"/>
                <a:gd name="T6" fmla="*/ 33 w 2942"/>
                <a:gd name="T7" fmla="*/ 111 h 1896"/>
                <a:gd name="T8" fmla="*/ 43 w 2942"/>
                <a:gd name="T9" fmla="*/ 110 h 1896"/>
                <a:gd name="T10" fmla="*/ 53 w 2942"/>
                <a:gd name="T11" fmla="*/ 108 h 1896"/>
                <a:gd name="T12" fmla="*/ 62 w 2942"/>
                <a:gd name="T13" fmla="*/ 104 h 1896"/>
                <a:gd name="T14" fmla="*/ 72 w 2942"/>
                <a:gd name="T15" fmla="*/ 100 h 1896"/>
                <a:gd name="T16" fmla="*/ 81 w 2942"/>
                <a:gd name="T17" fmla="*/ 93 h 1896"/>
                <a:gd name="T18" fmla="*/ 91 w 2942"/>
                <a:gd name="T19" fmla="*/ 85 h 1896"/>
                <a:gd name="T20" fmla="*/ 100 w 2942"/>
                <a:gd name="T21" fmla="*/ 74 h 1896"/>
                <a:gd name="T22" fmla="*/ 110 w 2942"/>
                <a:gd name="T23" fmla="*/ 61 h 1896"/>
                <a:gd name="T24" fmla="*/ 120 w 2942"/>
                <a:gd name="T25" fmla="*/ 48 h 1896"/>
                <a:gd name="T26" fmla="*/ 130 w 2942"/>
                <a:gd name="T27" fmla="*/ 34 h 1896"/>
                <a:gd name="T28" fmla="*/ 139 w 2942"/>
                <a:gd name="T29" fmla="*/ 21 h 1896"/>
                <a:gd name="T30" fmla="*/ 149 w 2942"/>
                <a:gd name="T31" fmla="*/ 11 h 1896"/>
                <a:gd name="T32" fmla="*/ 158 w 2942"/>
                <a:gd name="T33" fmla="*/ 3 h 1896"/>
                <a:gd name="T34" fmla="*/ 168 w 2942"/>
                <a:gd name="T35" fmla="*/ 0 h 1896"/>
                <a:gd name="T36" fmla="*/ 177 w 2942"/>
                <a:gd name="T37" fmla="*/ 1 h 1896"/>
                <a:gd name="T38" fmla="*/ 187 w 2942"/>
                <a:gd name="T39" fmla="*/ 7 h 1896"/>
                <a:gd name="T40" fmla="*/ 197 w 2942"/>
                <a:gd name="T41" fmla="*/ 16 h 1896"/>
                <a:gd name="T42" fmla="*/ 206 w 2942"/>
                <a:gd name="T43" fmla="*/ 27 h 1896"/>
                <a:gd name="T44" fmla="*/ 216 w 2942"/>
                <a:gd name="T45" fmla="*/ 41 h 1896"/>
                <a:gd name="T46" fmla="*/ 226 w 2942"/>
                <a:gd name="T47" fmla="*/ 55 h 1896"/>
                <a:gd name="T48" fmla="*/ 235 w 2942"/>
                <a:gd name="T49" fmla="*/ 68 h 1896"/>
                <a:gd name="T50" fmla="*/ 245 w 2942"/>
                <a:gd name="T51" fmla="*/ 79 h 1896"/>
                <a:gd name="T52" fmla="*/ 255 w 2942"/>
                <a:gd name="T53" fmla="*/ 89 h 1896"/>
                <a:gd name="T54" fmla="*/ 264 w 2942"/>
                <a:gd name="T55" fmla="*/ 96 h 1896"/>
                <a:gd name="T56" fmla="*/ 274 w 2942"/>
                <a:gd name="T57" fmla="*/ 102 h 1896"/>
                <a:gd name="T58" fmla="*/ 284 w 2942"/>
                <a:gd name="T59" fmla="*/ 107 h 1896"/>
                <a:gd name="T60" fmla="*/ 293 w 2942"/>
                <a:gd name="T61" fmla="*/ 109 h 1896"/>
                <a:gd name="T62" fmla="*/ 303 w 2942"/>
                <a:gd name="T63" fmla="*/ 111 h 1896"/>
                <a:gd name="T64" fmla="*/ 312 w 2942"/>
                <a:gd name="T65" fmla="*/ 112 h 1896"/>
                <a:gd name="T66" fmla="*/ 322 w 2942"/>
                <a:gd name="T67" fmla="*/ 113 h 1896"/>
                <a:gd name="T68" fmla="*/ 331 w 2942"/>
                <a:gd name="T69" fmla="*/ 113 h 18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2"/>
                <a:gd name="T106" fmla="*/ 0 h 1896"/>
                <a:gd name="T107" fmla="*/ 2942 w 2942"/>
                <a:gd name="T108" fmla="*/ 1896 h 18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2" h="1896">
                  <a:moveTo>
                    <a:pt x="0" y="1895"/>
                  </a:moveTo>
                  <a:lnTo>
                    <a:pt x="42" y="1895"/>
                  </a:lnTo>
                  <a:lnTo>
                    <a:pt x="84" y="1893"/>
                  </a:lnTo>
                  <a:lnTo>
                    <a:pt x="126" y="1891"/>
                  </a:lnTo>
                  <a:lnTo>
                    <a:pt x="168" y="1886"/>
                  </a:lnTo>
                  <a:lnTo>
                    <a:pt x="210" y="1882"/>
                  </a:lnTo>
                  <a:lnTo>
                    <a:pt x="251" y="1874"/>
                  </a:lnTo>
                  <a:lnTo>
                    <a:pt x="293" y="1867"/>
                  </a:lnTo>
                  <a:lnTo>
                    <a:pt x="335" y="1855"/>
                  </a:lnTo>
                  <a:lnTo>
                    <a:pt x="377" y="1844"/>
                  </a:lnTo>
                  <a:lnTo>
                    <a:pt x="422" y="1825"/>
                  </a:lnTo>
                  <a:lnTo>
                    <a:pt x="461" y="1804"/>
                  </a:lnTo>
                  <a:lnTo>
                    <a:pt x="503" y="1780"/>
                  </a:lnTo>
                  <a:lnTo>
                    <a:pt x="545" y="1748"/>
                  </a:lnTo>
                  <a:lnTo>
                    <a:pt x="589" y="1712"/>
                  </a:lnTo>
                  <a:lnTo>
                    <a:pt x="629" y="1667"/>
                  </a:lnTo>
                  <a:lnTo>
                    <a:pt x="673" y="1614"/>
                  </a:lnTo>
                  <a:lnTo>
                    <a:pt x="712" y="1555"/>
                  </a:lnTo>
                  <a:lnTo>
                    <a:pt x="754" y="1487"/>
                  </a:lnTo>
                  <a:lnTo>
                    <a:pt x="796" y="1412"/>
                  </a:lnTo>
                  <a:lnTo>
                    <a:pt x="841" y="1327"/>
                  </a:lnTo>
                  <a:lnTo>
                    <a:pt x="883" y="1234"/>
                  </a:lnTo>
                  <a:lnTo>
                    <a:pt x="924" y="1134"/>
                  </a:lnTo>
                  <a:lnTo>
                    <a:pt x="966" y="1027"/>
                  </a:lnTo>
                  <a:lnTo>
                    <a:pt x="1008" y="917"/>
                  </a:lnTo>
                  <a:lnTo>
                    <a:pt x="1050" y="802"/>
                  </a:lnTo>
                  <a:lnTo>
                    <a:pt x="1092" y="687"/>
                  </a:lnTo>
                  <a:lnTo>
                    <a:pt x="1134" y="572"/>
                  </a:lnTo>
                  <a:lnTo>
                    <a:pt x="1176" y="462"/>
                  </a:lnTo>
                  <a:lnTo>
                    <a:pt x="1218" y="359"/>
                  </a:lnTo>
                  <a:lnTo>
                    <a:pt x="1260" y="264"/>
                  </a:lnTo>
                  <a:lnTo>
                    <a:pt x="1302" y="181"/>
                  </a:lnTo>
                  <a:lnTo>
                    <a:pt x="1343" y="111"/>
                  </a:lnTo>
                  <a:lnTo>
                    <a:pt x="1385" y="55"/>
                  </a:lnTo>
                  <a:lnTo>
                    <a:pt x="1427" y="19"/>
                  </a:lnTo>
                  <a:lnTo>
                    <a:pt x="1472" y="0"/>
                  </a:lnTo>
                  <a:lnTo>
                    <a:pt x="1511" y="0"/>
                  </a:lnTo>
                  <a:lnTo>
                    <a:pt x="1553" y="19"/>
                  </a:lnTo>
                  <a:lnTo>
                    <a:pt x="1595" y="55"/>
                  </a:lnTo>
                  <a:lnTo>
                    <a:pt x="1637" y="111"/>
                  </a:lnTo>
                  <a:lnTo>
                    <a:pt x="1681" y="181"/>
                  </a:lnTo>
                  <a:lnTo>
                    <a:pt x="1723" y="264"/>
                  </a:lnTo>
                  <a:lnTo>
                    <a:pt x="1765" y="359"/>
                  </a:lnTo>
                  <a:lnTo>
                    <a:pt x="1804" y="462"/>
                  </a:lnTo>
                  <a:lnTo>
                    <a:pt x="1849" y="572"/>
                  </a:lnTo>
                  <a:lnTo>
                    <a:pt x="1891" y="687"/>
                  </a:lnTo>
                  <a:lnTo>
                    <a:pt x="1933" y="802"/>
                  </a:lnTo>
                  <a:lnTo>
                    <a:pt x="1975" y="917"/>
                  </a:lnTo>
                  <a:lnTo>
                    <a:pt x="2017" y="1027"/>
                  </a:lnTo>
                  <a:lnTo>
                    <a:pt x="2058" y="1134"/>
                  </a:lnTo>
                  <a:lnTo>
                    <a:pt x="2100" y="1234"/>
                  </a:lnTo>
                  <a:lnTo>
                    <a:pt x="2142" y="1327"/>
                  </a:lnTo>
                  <a:lnTo>
                    <a:pt x="2184" y="1412"/>
                  </a:lnTo>
                  <a:lnTo>
                    <a:pt x="2226" y="1487"/>
                  </a:lnTo>
                  <a:lnTo>
                    <a:pt x="2268" y="1555"/>
                  </a:lnTo>
                  <a:lnTo>
                    <a:pt x="2312" y="1614"/>
                  </a:lnTo>
                  <a:lnTo>
                    <a:pt x="2352" y="1667"/>
                  </a:lnTo>
                  <a:lnTo>
                    <a:pt x="2394" y="1712"/>
                  </a:lnTo>
                  <a:lnTo>
                    <a:pt x="2436" y="1748"/>
                  </a:lnTo>
                  <a:lnTo>
                    <a:pt x="2480" y="1780"/>
                  </a:lnTo>
                  <a:lnTo>
                    <a:pt x="2519" y="1804"/>
                  </a:lnTo>
                  <a:lnTo>
                    <a:pt x="2564" y="1825"/>
                  </a:lnTo>
                  <a:lnTo>
                    <a:pt x="2603" y="1844"/>
                  </a:lnTo>
                  <a:lnTo>
                    <a:pt x="2648" y="1855"/>
                  </a:lnTo>
                  <a:lnTo>
                    <a:pt x="2687" y="1867"/>
                  </a:lnTo>
                  <a:lnTo>
                    <a:pt x="2731" y="1874"/>
                  </a:lnTo>
                  <a:lnTo>
                    <a:pt x="2773" y="1882"/>
                  </a:lnTo>
                  <a:lnTo>
                    <a:pt x="2815" y="1886"/>
                  </a:lnTo>
                  <a:lnTo>
                    <a:pt x="2855" y="1891"/>
                  </a:lnTo>
                  <a:lnTo>
                    <a:pt x="2899" y="1893"/>
                  </a:lnTo>
                  <a:lnTo>
                    <a:pt x="2941" y="1895"/>
                  </a:lnTo>
                </a:path>
              </a:pathLst>
            </a:custGeom>
            <a:noFill/>
            <a:ln w="41275" cap="rnd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16200000">
              <a:off x="2553" y="2307"/>
              <a:ext cx="934" cy="1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/>
                <a:t>Probability</a:t>
              </a:r>
            </a:p>
          </p:txBody>
        </p:sp>
        <p:sp>
          <p:nvSpPr>
            <p:cNvPr id="31760" name="Text Box 12"/>
            <p:cNvSpPr txBox="1">
              <a:spLocks noChangeArrowheads="1"/>
            </p:cNvSpPr>
            <p:nvPr/>
          </p:nvSpPr>
          <p:spPr bwMode="auto">
            <a:xfrm>
              <a:off x="3798" y="3282"/>
              <a:ext cx="1131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FF00"/>
                  </a:solidFill>
                </a:rPr>
                <a:t>z- scores for the sample means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5400000">
            <a:off x="2628900" y="5600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981700" y="5600700"/>
            <a:ext cx="228600" cy="0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 rot="2334649">
            <a:off x="5084763" y="2065338"/>
            <a:ext cx="701675" cy="25368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628900" y="5600700"/>
            <a:ext cx="228600" cy="0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2334649">
            <a:off x="6538913" y="4230688"/>
            <a:ext cx="436562" cy="15668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344233">
            <a:off x="1480344" y="5293519"/>
            <a:ext cx="436563" cy="15652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86200" y="4495800"/>
            <a:ext cx="114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2987429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E2A1-C264-4DFB-8DEB-D6032EB5E01C}" type="slidenum">
              <a:rPr lang="en-US"/>
              <a:pPr/>
              <a:t>36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Confidence Interval for a Mean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i="1">
                <a:latin typeface="Times New Roman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>
                <a:latin typeface="Times New Roman" charset="0"/>
              </a:rPr>
              <a:t>There’s a 95% probability that the population mean </a:t>
            </a:r>
            <a:r>
              <a:rPr lang="en-US" i="1">
                <a:latin typeface="Times New Roman" charset="0"/>
                <a:sym typeface="Symbol" pitchFamily="18" charset="2"/>
              </a:rPr>
              <a:t></a:t>
            </a:r>
            <a:r>
              <a:rPr lang="en-US">
                <a:latin typeface="Times New Roman" charset="0"/>
              </a:rPr>
              <a:t> is within </a:t>
            </a:r>
            <a:r>
              <a:rPr lang="en-US" i="1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of the sample mean      .</a:t>
            </a:r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6964363" y="4946650"/>
          <a:ext cx="5032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4" imgW="177480" imgH="190440" progId="Equation.3">
                  <p:embed/>
                </p:oleObj>
              </mc:Choice>
              <mc:Fallback>
                <p:oleObj name="Equation" r:id="rId4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4946650"/>
                        <a:ext cx="50323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93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FC9E8-4291-4ABF-9AE4-165BDDEDB9BD}" type="slidenum">
              <a:rPr lang="en-US"/>
              <a:pPr/>
              <a:t>37</a:t>
            </a:fld>
            <a:endParaRPr lang="en-US"/>
          </a:p>
        </p:txBody>
      </p:sp>
      <p:pic>
        <p:nvPicPr>
          <p:cNvPr id="1249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-76200"/>
            <a:ext cx="9140825" cy="609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781800" y="2057400"/>
            <a:ext cx="1828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0.025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-76200" y="2452688"/>
            <a:ext cx="1828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0.025</a:t>
            </a: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H="1">
            <a:off x="7467600" y="2514600"/>
            <a:ext cx="228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838200" y="2895600"/>
            <a:ext cx="990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943600" y="457200"/>
            <a:ext cx="2667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/>
              <a:t>Z</a:t>
            </a:r>
            <a:r>
              <a:rPr lang="en-US" sz="4000" baseline="-25000">
                <a:sym typeface="Symbol" pitchFamily="18" charset="2"/>
              </a:rPr>
              <a:t>0.025</a:t>
            </a:r>
            <a:r>
              <a:rPr lang="en-US" sz="4000"/>
              <a:t> = 1.96</a:t>
            </a:r>
            <a:endParaRPr lang="en-US" sz="4000" i="1"/>
          </a:p>
        </p:txBody>
      </p:sp>
      <p:graphicFrame>
        <p:nvGraphicFramePr>
          <p:cNvPr id="124941" name="Object 13"/>
          <p:cNvGraphicFramePr>
            <a:graphicFrameLocks noChangeAspect="1"/>
          </p:cNvGraphicFramePr>
          <p:nvPr/>
        </p:nvGraphicFramePr>
        <p:xfrm>
          <a:off x="6934200" y="4899025"/>
          <a:ext cx="207168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5" imgW="774360" imgH="419040" progId="Equation.3">
                  <p:embed/>
                </p:oleObj>
              </mc:Choice>
              <mc:Fallback>
                <p:oleObj name="Equation" r:id="rId5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99025"/>
                        <a:ext cx="2071688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2" name="Object 14"/>
          <p:cNvGraphicFramePr>
            <a:graphicFrameLocks noChangeAspect="1"/>
          </p:cNvGraphicFramePr>
          <p:nvPr/>
        </p:nvGraphicFramePr>
        <p:xfrm>
          <a:off x="290513" y="4975225"/>
          <a:ext cx="207168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7" imgW="774360" imgH="419040" progId="Equation.3">
                  <p:embed/>
                </p:oleObj>
              </mc:Choice>
              <mc:Fallback>
                <p:oleObj name="Equation" r:id="rId7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975225"/>
                        <a:ext cx="207168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3" name="Object 15"/>
          <p:cNvGraphicFramePr>
            <a:graphicFrameLocks noChangeAspect="1"/>
          </p:cNvGraphicFramePr>
          <p:nvPr/>
        </p:nvGraphicFramePr>
        <p:xfrm>
          <a:off x="4419600" y="4740275"/>
          <a:ext cx="4079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40275"/>
                        <a:ext cx="4079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4" name="Line 16"/>
          <p:cNvSpPr>
            <a:spLocks noChangeShapeType="1"/>
          </p:cNvSpPr>
          <p:nvPr/>
        </p:nvSpPr>
        <p:spPr bwMode="auto">
          <a:xfrm>
            <a:off x="4572000" y="4648200"/>
            <a:ext cx="2590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4945" name="Object 17"/>
          <p:cNvGraphicFramePr>
            <a:graphicFrameLocks noChangeAspect="1"/>
          </p:cNvGraphicFramePr>
          <p:nvPr/>
        </p:nvGraphicFramePr>
        <p:xfrm>
          <a:off x="3657600" y="5356225"/>
          <a:ext cx="21399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11" imgW="799920" imgH="419040" progId="Equation.3">
                  <p:embed/>
                </p:oleObj>
              </mc:Choice>
              <mc:Fallback>
                <p:oleObj name="Equation" r:id="rId11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56225"/>
                        <a:ext cx="2139950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7" name="Line 19"/>
          <p:cNvSpPr>
            <a:spLocks noChangeShapeType="1"/>
          </p:cNvSpPr>
          <p:nvPr/>
        </p:nvSpPr>
        <p:spPr bwMode="auto">
          <a:xfrm>
            <a:off x="2001838" y="39624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8" name="Line 20"/>
          <p:cNvSpPr>
            <a:spLocks noChangeShapeType="1"/>
          </p:cNvSpPr>
          <p:nvPr/>
        </p:nvSpPr>
        <p:spPr bwMode="auto">
          <a:xfrm>
            <a:off x="7162800" y="39624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>
            <a:off x="1981200" y="4648200"/>
            <a:ext cx="2590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0" name="Line 22"/>
          <p:cNvSpPr>
            <a:spLocks noChangeShapeType="1"/>
          </p:cNvSpPr>
          <p:nvPr/>
        </p:nvSpPr>
        <p:spPr bwMode="auto">
          <a:xfrm flipV="1">
            <a:off x="4648200" y="4724400"/>
            <a:ext cx="1066800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1" name="Line 23"/>
          <p:cNvSpPr>
            <a:spLocks noChangeShapeType="1"/>
          </p:cNvSpPr>
          <p:nvPr/>
        </p:nvSpPr>
        <p:spPr bwMode="auto">
          <a:xfrm flipH="1" flipV="1">
            <a:off x="3733800" y="4724400"/>
            <a:ext cx="914400" cy="914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304800" y="304800"/>
            <a:ext cx="2667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/>
              <a:t>Distribution of sample means</a:t>
            </a:r>
          </a:p>
        </p:txBody>
      </p:sp>
    </p:spTree>
    <p:extLst>
      <p:ext uri="{BB962C8B-B14F-4D97-AF65-F5344CB8AC3E}">
        <p14:creationId xmlns:p14="http://schemas.microsoft.com/office/powerpoint/2010/main" val="410216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0B8C-AE54-41E5-A90E-B2B36EA790A9}" type="slidenum">
              <a:rPr lang="en-US"/>
              <a:pPr/>
              <a:t>38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Confidence Interval for a Mean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i="1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= Error Margin</a:t>
            </a:r>
            <a:endParaRPr lang="en-US" i="1">
              <a:latin typeface="Times New Roman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>
                <a:latin typeface="Times New Roman" charset="0"/>
              </a:rPr>
              <a:t>There’s a 95% probability that     , the sample mean, is within </a:t>
            </a:r>
            <a:r>
              <a:rPr lang="en-US" i="1">
                <a:latin typeface="Times New Roman" charset="0"/>
              </a:rPr>
              <a:t>E</a:t>
            </a:r>
            <a:r>
              <a:rPr lang="en-US">
                <a:latin typeface="Times New Roman" charset="0"/>
              </a:rPr>
              <a:t> of the population mean </a:t>
            </a:r>
            <a:r>
              <a:rPr lang="en-US" i="1">
                <a:latin typeface="Times New Roman" charset="0"/>
                <a:sym typeface="Symbol" pitchFamily="18" charset="2"/>
              </a:rPr>
              <a:t>.</a:t>
            </a:r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3436938" y="1295400"/>
          <a:ext cx="227012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4" imgW="799920" imgH="419040" progId="Equation.3">
                  <p:embed/>
                </p:oleObj>
              </mc:Choice>
              <mc:Fallback>
                <p:oleObj name="Equation" r:id="rId4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1295400"/>
                        <a:ext cx="2270125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5516563" y="4489450"/>
          <a:ext cx="5032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6" imgW="177480" imgH="190440" progId="Equation.3">
                  <p:embed/>
                </p:oleObj>
              </mc:Choice>
              <mc:Fallback>
                <p:oleObj name="Equation" r:id="rId6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489450"/>
                        <a:ext cx="503237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2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95% Confidence Interval Example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Times New Roman" charset="0"/>
              </a:rPr>
              <a:t>Weight data for 32 patients with known standard deviation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</a:rPr>
              <a:t>                  = 161.8,   </a:t>
            </a:r>
            <a:r>
              <a:rPr lang="en-US" sz="2800">
                <a:latin typeface="Symbol" charset="0"/>
              </a:rPr>
              <a:t>s </a:t>
            </a:r>
            <a:r>
              <a:rPr lang="en-US" sz="2800">
                <a:latin typeface="Times New Roman" charset="0"/>
              </a:rPr>
              <a:t>= 44.2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</a:rPr>
              <a:t>SEM = 44.2 /          = 7.8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</a:rPr>
              <a:t>95% confidence interval for the estimate of the mean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</a:rPr>
              <a:t>	161.8 </a:t>
            </a:r>
            <a:r>
              <a:rPr lang="en-US" sz="2800">
                <a:latin typeface="Times New Roman" charset="0"/>
                <a:sym typeface="Symbol" charset="0"/>
              </a:rPr>
              <a:t> 1.96 * 7.8 = (146.5, 177.1)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Times New Roman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Times New Roman" charset="0"/>
                <a:sym typeface="Symbol" charset="0"/>
              </a:rPr>
              <a:t>We are 95% confident that the true mean weight for people in the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sym typeface="Symbol" charset="0"/>
              </a:rPr>
              <a:t>population</a:t>
            </a:r>
            <a:r>
              <a:rPr lang="en-US" sz="2800">
                <a:latin typeface="Times New Roman" charset="0"/>
                <a:sym typeface="Symbol" charset="0"/>
              </a:rPr>
              <a:t> that this sample of 32 was drawn from is between 146.5 and 177.1 pounds</a:t>
            </a:r>
            <a:endParaRPr lang="en-US" sz="28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>
              <a:latin typeface="Times New Roman" charset="0"/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524000" y="2286000"/>
          <a:ext cx="3921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86000"/>
                        <a:ext cx="3921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2286000" y="3200400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5" imgW="304560" imgH="228600" progId="Equation.3">
                  <p:embed/>
                </p:oleObj>
              </mc:Choice>
              <mc:Fallback>
                <p:oleObj name="Equation" r:id="rId5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60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04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 in action</a:t>
            </a:r>
            <a:endParaRPr lang="en-US" dirty="0"/>
          </a:p>
        </p:txBody>
      </p:sp>
      <p:pic>
        <p:nvPicPr>
          <p:cNvPr id="4" name="clt_demo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4950" y="1543887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1417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467600" cy="85725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Interpretation of 95% CI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Correct</a:t>
            </a:r>
            <a:endParaRPr lang="en-US" sz="280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We have 95% confidence that the true population mean lies within this interval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95% of the time, in repeated sampling, the interval calculated from the same sample size will include the true mean </a:t>
            </a:r>
            <a:r>
              <a:rPr lang="en-US">
                <a:latin typeface="Times New Roman" charset="0"/>
                <a:sym typeface="Symbol" charset="0"/>
              </a:rPr>
              <a:t>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Incorrect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The probability that the mean lies between the lower and upper limits is 0.95</a:t>
            </a:r>
          </a:p>
        </p:txBody>
      </p:sp>
    </p:spTree>
    <p:extLst>
      <p:ext uri="{BB962C8B-B14F-4D97-AF65-F5344CB8AC3E}">
        <p14:creationId xmlns:p14="http://schemas.microsoft.com/office/powerpoint/2010/main" val="384076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D274-481A-4BB3-99F5-FC99D3C447C7}" type="slidenum">
              <a:rPr lang="en-US"/>
              <a:pPr/>
              <a:t>41</a:t>
            </a:fld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640775"/>
            <a:ext cx="8229600" cy="5562600"/>
          </a:xfrm>
          <a:noFill/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pitchFamily="18" charset="2"/>
              </a:rPr>
              <a:t>90% Confidence </a:t>
            </a:r>
            <a:r>
              <a:rPr lang="en-US" dirty="0" err="1" smtClean="0">
                <a:latin typeface="Times New Roman" charset="0"/>
                <a:sym typeface="Symbol" pitchFamily="18" charset="2"/>
              </a:rPr>
              <a:t>Interval:</a:t>
            </a:r>
            <a:r>
              <a:rPr lang="en-US" dirty="0" err="1" smtClean="0">
                <a:solidFill>
                  <a:srgbClr val="3333CC"/>
                </a:solidFill>
                <a:latin typeface="Times New Roman" charset="0"/>
                <a:sym typeface="Symbol" pitchFamily="18" charset="2"/>
              </a:rPr>
              <a:t>Lower</a:t>
            </a:r>
            <a:r>
              <a:rPr lang="en-US" dirty="0" smtClean="0">
                <a:solidFill>
                  <a:srgbClr val="3333CC"/>
                </a:solidFill>
                <a:latin typeface="Times New Roman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3333CC"/>
                </a:solidFill>
                <a:latin typeface="Times New Roman" charset="0"/>
                <a:sym typeface="Symbol" pitchFamily="18" charset="2"/>
              </a:rPr>
              <a:t>Bound &lt; </a:t>
            </a:r>
            <a:r>
              <a:rPr lang="en-US" i="1" dirty="0">
                <a:solidFill>
                  <a:srgbClr val="3333CC"/>
                </a:solidFill>
                <a:latin typeface="Times New Roman" charset="0"/>
                <a:sym typeface="Symbol" pitchFamily="18" charset="2"/>
              </a:rPr>
              <a:t></a:t>
            </a:r>
            <a:r>
              <a:rPr lang="en-US" dirty="0">
                <a:solidFill>
                  <a:srgbClr val="3333CC"/>
                </a:solidFill>
                <a:latin typeface="Times New Roman" charset="0"/>
                <a:sym typeface="Symbol" pitchFamily="18" charset="2"/>
              </a:rPr>
              <a:t> &lt; Upper Bound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u="sng" dirty="0">
                <a:solidFill>
                  <a:srgbClr val="FF3300"/>
                </a:solidFill>
                <a:latin typeface="Times New Roman" charset="0"/>
                <a:sym typeface="Symbol" pitchFamily="18" charset="2"/>
              </a:rPr>
              <a:t>What “90% confidence” does not mean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solidFill>
                  <a:srgbClr val="3366FF"/>
                </a:solidFill>
                <a:latin typeface="Times New Roman" charset="0"/>
                <a:sym typeface="Symbol" pitchFamily="18" charset="2"/>
              </a:rPr>
              <a:t>We are 90% confident that the sample mean for the observed sample (the data used to obtain the bounds) lies between the </a:t>
            </a:r>
            <a:r>
              <a:rPr lang="en-US" dirty="0" smtClean="0">
                <a:solidFill>
                  <a:srgbClr val="3366FF"/>
                </a:solidFill>
                <a:latin typeface="Times New Roman" charset="0"/>
                <a:sym typeface="Symbol" pitchFamily="18" charset="2"/>
              </a:rPr>
              <a:t>bounds. </a:t>
            </a:r>
            <a:r>
              <a:rPr lang="en-US" dirty="0" smtClean="0">
                <a:latin typeface="Times New Roman" charset="0"/>
                <a:sym typeface="Symbol" pitchFamily="18" charset="2"/>
              </a:rPr>
              <a:t>ABSOLUTELY </a:t>
            </a:r>
            <a:r>
              <a:rPr lang="en-US" dirty="0">
                <a:latin typeface="Times New Roman" charset="0"/>
                <a:sym typeface="Symbol" pitchFamily="18" charset="2"/>
              </a:rPr>
              <a:t>FALSE. </a:t>
            </a:r>
            <a:endParaRPr lang="en-US" dirty="0" smtClean="0">
              <a:latin typeface="Times New Roman" charset="0"/>
              <a:sym typeface="Symbol" pitchFamily="18" charset="2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dirty="0">
              <a:latin typeface="Times New Roman" charset="0"/>
              <a:sym typeface="Symbol" pitchFamily="18" charset="2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pitchFamily="18" charset="2"/>
              </a:rPr>
              <a:t>You can be 100% confident that the sample mean for the given data is equal to itself with virtually no error margin.</a:t>
            </a:r>
          </a:p>
        </p:txBody>
      </p:sp>
    </p:spTree>
    <p:extLst>
      <p:ext uri="{BB962C8B-B14F-4D97-AF65-F5344CB8AC3E}">
        <p14:creationId xmlns:p14="http://schemas.microsoft.com/office/powerpoint/2010/main" val="52801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5FFC-D3EE-45BD-9BE3-F6EB748854A2}" type="slidenum">
              <a:rPr lang="en-US"/>
              <a:pPr/>
              <a:t>42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0419"/>
            <a:ext cx="8229600" cy="5562600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50000"/>
              </a:spcAft>
            </a:pPr>
            <a:r>
              <a:rPr lang="en-US" u="sng" dirty="0">
                <a:latin typeface="Times New Roman" charset="0"/>
                <a:sym typeface="Symbol" pitchFamily="18" charset="2"/>
              </a:rPr>
              <a:t>What “90% confidence” means</a:t>
            </a:r>
          </a:p>
          <a:p>
            <a:pPr algn="l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pitchFamily="18" charset="2"/>
              </a:rPr>
              <a:t>(When the conditions are satisfied.)</a:t>
            </a:r>
          </a:p>
          <a:p>
            <a:pPr lvl="1" algn="l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pitchFamily="18" charset="2"/>
              </a:rPr>
              <a:t>90% of </a:t>
            </a:r>
            <a:r>
              <a:rPr lang="en-US" i="1" dirty="0">
                <a:latin typeface="Times New Roman" charset="0"/>
                <a:sym typeface="Symbol" pitchFamily="18" charset="2"/>
              </a:rPr>
              <a:t>all samples</a:t>
            </a:r>
            <a:r>
              <a:rPr lang="en-US" dirty="0">
                <a:latin typeface="Times New Roman" charset="0"/>
                <a:sym typeface="Symbol" pitchFamily="18" charset="2"/>
              </a:rPr>
              <a:t> produce an interval that covers the true mean </a:t>
            </a:r>
            <a:r>
              <a:rPr lang="en-US" i="1" dirty="0">
                <a:latin typeface="Times New Roman" charset="0"/>
                <a:sym typeface="Symbol" pitchFamily="18" charset="2"/>
              </a:rPr>
              <a:t></a:t>
            </a:r>
            <a:r>
              <a:rPr lang="en-US" dirty="0">
                <a:latin typeface="Times New Roman" charset="0"/>
                <a:sym typeface="Symbol" pitchFamily="18" charset="2"/>
              </a:rPr>
              <a:t>.</a:t>
            </a:r>
          </a:p>
          <a:p>
            <a:pPr lvl="1" algn="l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pitchFamily="18" charset="2"/>
              </a:rPr>
              <a:t>We have an interval from one sample, chosen randomly.</a:t>
            </a:r>
          </a:p>
          <a:p>
            <a:pPr lvl="1" algn="l"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charset="0"/>
                <a:sym typeface="Symbol" pitchFamily="18" charset="2"/>
              </a:rPr>
              <a:t>Our interval either does or does not cover </a:t>
            </a:r>
            <a:r>
              <a:rPr lang="en-US" i="1" dirty="0">
                <a:latin typeface="Times New Roman" charset="0"/>
                <a:sym typeface="Symbol" pitchFamily="18" charset="2"/>
              </a:rPr>
              <a:t></a:t>
            </a:r>
            <a:r>
              <a:rPr lang="en-US" dirty="0">
                <a:latin typeface="Times New Roman" charset="0"/>
                <a:sym typeface="Symbol" pitchFamily="18" charset="2"/>
              </a:rPr>
              <a:t>: in practice we just don’t know. We do know that </a:t>
            </a:r>
            <a:r>
              <a:rPr lang="en-US" i="1" dirty="0">
                <a:latin typeface="Times New Roman" charset="0"/>
                <a:sym typeface="Symbol" pitchFamily="18" charset="2"/>
              </a:rPr>
              <a:t>the procedure</a:t>
            </a:r>
            <a:r>
              <a:rPr lang="en-US" dirty="0">
                <a:latin typeface="Times New Roman" charset="0"/>
                <a:sym typeface="Symbol" pitchFamily="18" charset="2"/>
              </a:rPr>
              <a:t> works 90% of the time.</a:t>
            </a:r>
          </a:p>
        </p:txBody>
      </p:sp>
    </p:spTree>
    <p:extLst>
      <p:ext uri="{BB962C8B-B14F-4D97-AF65-F5344CB8AC3E}">
        <p14:creationId xmlns:p14="http://schemas.microsoft.com/office/powerpoint/2010/main" val="32399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86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376738" y="1219200"/>
            <a:ext cx="228600" cy="5181600"/>
          </a:xfrm>
          <a:prstGeom prst="downArrow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2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0200"/>
            <a:ext cx="80010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21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i="1" dirty="0" smtClean="0">
                <a:ea typeface="+mn-ea"/>
              </a:rPr>
              <a:t>99 percent </a:t>
            </a:r>
            <a:r>
              <a:rPr lang="en-US" dirty="0" smtClean="0">
                <a:ea typeface="+mn-ea"/>
              </a:rPr>
              <a:t>C.I for the mean age of Jordanians  was computed to be (29</a:t>
            </a:r>
            <a:r>
              <a:rPr lang="en-US" i="1" dirty="0" smtClean="0">
                <a:ea typeface="+mn-ea"/>
              </a:rPr>
              <a:t>.8; 38.5 years). </a:t>
            </a:r>
            <a:r>
              <a:rPr lang="en-US" dirty="0" smtClean="0">
                <a:ea typeface="+mn-ea"/>
              </a:rPr>
              <a:t>What is the interpretation attached to this interval?</a:t>
            </a:r>
          </a:p>
          <a:p>
            <a:pPr marL="182880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ea typeface="+mn-ea"/>
              </a:rPr>
              <a:t>(a) We are 99 percent confident that the mean age of Jordanians is between 29.8 and 38.5.</a:t>
            </a:r>
          </a:p>
          <a:p>
            <a:pPr marL="182880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ea typeface="+mn-ea"/>
              </a:rPr>
              <a:t>(b) Ninety-nine percent of the residents in our sample had ages between 29.8 and 38.5.</a:t>
            </a:r>
          </a:p>
          <a:p>
            <a:pPr marL="182880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ea typeface="+mn-ea"/>
              </a:rPr>
              <a:t>(c) We are 99 percent confident that the mean age of Jordanians in our sample is between 29.8 and 38.5. </a:t>
            </a:r>
          </a:p>
          <a:p>
            <a:pPr marL="182880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ea typeface="+mn-ea"/>
              </a:rPr>
              <a:t>(d) All of the above are valid interpretations</a:t>
            </a:r>
            <a:r>
              <a:rPr lang="en-US" dirty="0" smtClean="0">
                <a:ea typeface="+mn-ea"/>
              </a:rPr>
              <a:t>.</a:t>
            </a:r>
            <a:endParaRPr lang="en-US" dirty="0">
              <a:ea typeface="+mn-ea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-183799" y="2826015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sample size becomes larger, the distribution becomes more and more normal. </a:t>
            </a:r>
            <a:endParaRPr lang="en-US" dirty="0"/>
          </a:p>
          <a:p>
            <a:r>
              <a:rPr lang="en-US" b="1" dirty="0" smtClean="0"/>
              <a:t>If the population data is not normally distributed, the CLT applies with sample sizes N &gt;30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you can start with a random distribution, take a sample (of at least 30), plot the average of those samples and you will end up with a normal distribution</a:t>
            </a:r>
          </a:p>
          <a:p>
            <a:r>
              <a:rPr lang="en-US" dirty="0" smtClean="0"/>
              <a:t>This is why a normal distribution is SO helpful and comes up so often.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distribution of the Sample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Derived from samples of original distribution</a:t>
            </a:r>
          </a:p>
          <a:p>
            <a:r>
              <a:rPr lang="en-US" dirty="0" smtClean="0"/>
              <a:t>Will have same mean as original distribution</a:t>
            </a:r>
          </a:p>
          <a:p>
            <a:r>
              <a:rPr lang="en-US" dirty="0" smtClean="0"/>
              <a:t>But as the sample size gets larger, will get a tighter fit around the mean. </a:t>
            </a:r>
          </a:p>
          <a:p>
            <a:r>
              <a:rPr lang="en-US" dirty="0" smtClean="0"/>
              <a:t>When n is small </a:t>
            </a:r>
            <a:r>
              <a:rPr lang="en-US" dirty="0" err="1" smtClean="0"/>
              <a:t>eg</a:t>
            </a:r>
            <a:r>
              <a:rPr lang="en-US" dirty="0" smtClean="0"/>
              <a:t>. N=1 will usually not be normal no matter how many trials you do. As n </a:t>
            </a:r>
            <a:r>
              <a:rPr lang="en-US" dirty="0" smtClean="0">
                <a:sym typeface="Wingdings"/>
              </a:rPr>
              <a:t>∞  get normal distribution</a:t>
            </a:r>
          </a:p>
          <a:p>
            <a:r>
              <a:rPr lang="en-US" dirty="0" smtClean="0">
                <a:sym typeface="Wingdings"/>
              </a:rPr>
              <a:t>The more samples, the </a:t>
            </a:r>
            <a:r>
              <a:rPr lang="en-US" b="1" dirty="0" smtClean="0">
                <a:solidFill>
                  <a:srgbClr val="3366FF"/>
                </a:solidFill>
                <a:sym typeface="Wingdings"/>
              </a:rPr>
              <a:t>closer to the mean the distribution of your sample means will be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4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hoto-3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63" r="-19463"/>
          <a:stretch>
            <a:fillRect/>
          </a:stretch>
        </p:blipFill>
        <p:spPr>
          <a:xfrm>
            <a:off x="-827225" y="228601"/>
            <a:ext cx="10919033" cy="5870448"/>
          </a:xfrm>
        </p:spPr>
      </p:pic>
    </p:spTree>
    <p:extLst>
      <p:ext uri="{BB962C8B-B14F-4D97-AF65-F5344CB8AC3E}">
        <p14:creationId xmlns:p14="http://schemas.microsoft.com/office/powerpoint/2010/main" val="187612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CLT so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Because we often do not have the numbers for the entire population.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almost impossible/costly. </a:t>
            </a:r>
            <a:r>
              <a:rPr lang="en-US" dirty="0" err="1" smtClean="0"/>
              <a:t>Eg</a:t>
            </a:r>
            <a:r>
              <a:rPr lang="en-US" dirty="0"/>
              <a:t>. BP on everyone, vitamin D levels on everyone. </a:t>
            </a:r>
          </a:p>
          <a:p>
            <a:r>
              <a:rPr lang="en-US" dirty="0"/>
              <a:t>We need to take a sample of the population, and from that sample determine how accurately it represents the true population</a:t>
            </a:r>
          </a:p>
          <a:p>
            <a:r>
              <a:rPr lang="en-US" dirty="0"/>
              <a:t>So if we know that; </a:t>
            </a:r>
          </a:p>
          <a:p>
            <a:pPr lvl="1"/>
            <a:r>
              <a:rPr lang="en-US" dirty="0"/>
              <a:t>Multiple samples of the mean can approximate a normal distribution</a:t>
            </a:r>
          </a:p>
          <a:p>
            <a:pPr lvl="1"/>
            <a:r>
              <a:rPr lang="en-US" dirty="0"/>
              <a:t>And that a larger sample size decreases the SD then we can do MANY THINGS!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9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we looked at Z scores and normal distributions, we looked at individual scores within a normal distribution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eg</a:t>
            </a:r>
            <a:r>
              <a:rPr lang="en-US" dirty="0" smtClean="0"/>
              <a:t> heights of all students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BP of all patients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income of all graduates</a:t>
            </a:r>
          </a:p>
          <a:p>
            <a:pPr marL="0" indent="0">
              <a:buNone/>
            </a:pPr>
            <a:r>
              <a:rPr lang="en-US" dirty="0" smtClean="0"/>
              <a:t>In practice it is not possible to get the value for all people in the population. A SAMPLE needs to be taken, but we need to know how well the sample represents the population.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537</TotalTime>
  <Words>1795</Words>
  <Application>Microsoft Macintosh PowerPoint</Application>
  <PresentationFormat>On-screen Show (4:3)</PresentationFormat>
  <Paragraphs>216</Paragraphs>
  <Slides>45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Civic</vt:lpstr>
      <vt:lpstr>Equation</vt:lpstr>
      <vt:lpstr>Central Limit Theorem</vt:lpstr>
      <vt:lpstr>PowerPoint Presentation</vt:lpstr>
      <vt:lpstr>PowerPoint Presentation</vt:lpstr>
      <vt:lpstr>Central Limit theorem in action</vt:lpstr>
      <vt:lpstr>PowerPoint Presentation</vt:lpstr>
      <vt:lpstr>Sampling distribution of the Sample Mean</vt:lpstr>
      <vt:lpstr>PowerPoint Presentation</vt:lpstr>
      <vt:lpstr>Why is CLT so useful?</vt:lpstr>
      <vt:lpstr>Inferential statistics</vt:lpstr>
      <vt:lpstr>PowerPoint Presentation</vt:lpstr>
      <vt:lpstr>PowerPoint Presentation</vt:lpstr>
      <vt:lpstr>Standard Error</vt:lpstr>
      <vt:lpstr>What will make the sample mean more accurate?</vt:lpstr>
      <vt:lpstr>PowerPoint Presentation</vt:lpstr>
      <vt:lpstr>Standard error of mean</vt:lpstr>
      <vt:lpstr> Example</vt:lpstr>
      <vt:lpstr>Example</vt:lpstr>
      <vt:lpstr>What is the distribution of the sample mean of samples of size n = 48?</vt:lpstr>
      <vt:lpstr>PowerPoint Presentation</vt:lpstr>
      <vt:lpstr>PowerPoint Presentation</vt:lpstr>
      <vt:lpstr>Example (a)</vt:lpstr>
      <vt:lpstr>Example (a)</vt:lpstr>
      <vt:lpstr>Example (b)</vt:lpstr>
      <vt:lpstr>PowerPoint Presentation</vt:lpstr>
      <vt:lpstr>Example (b)…</vt:lpstr>
      <vt:lpstr>There is about a 91% chance the mean of the four bottles will exceed 32oz. </vt:lpstr>
      <vt:lpstr>Example 3</vt:lpstr>
      <vt:lpstr>PowerPoint Presentation</vt:lpstr>
      <vt:lpstr>Example 4</vt:lpstr>
      <vt:lpstr>PowerPoint Presentation</vt:lpstr>
      <vt:lpstr>Confidence Interval of the Mean</vt:lpstr>
      <vt:lpstr>Finding an interval</vt:lpstr>
      <vt:lpstr>Confidence Interval (CI) of the Mean</vt:lpstr>
      <vt:lpstr>95 % Confidence Interval Procedure</vt:lpstr>
      <vt:lpstr>What is the z score that is associated with 95% area under the curve? z=1.96</vt:lpstr>
      <vt:lpstr>Confidence Interval for a Mean</vt:lpstr>
      <vt:lpstr>PowerPoint Presentation</vt:lpstr>
      <vt:lpstr>Confidence Interval for a Mean</vt:lpstr>
      <vt:lpstr>95% Confidence Interval Example</vt:lpstr>
      <vt:lpstr>Interpretation of 95% CI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Farnaz Sabet</dc:creator>
  <cp:lastModifiedBy>Farnaz Sabet</cp:lastModifiedBy>
  <cp:revision>52</cp:revision>
  <dcterms:created xsi:type="dcterms:W3CDTF">2015-03-28T11:08:03Z</dcterms:created>
  <dcterms:modified xsi:type="dcterms:W3CDTF">2015-03-28T20:09:37Z</dcterms:modified>
</cp:coreProperties>
</file>