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314" r:id="rId2"/>
    <p:sldId id="316" r:id="rId3"/>
    <p:sldId id="315" r:id="rId4"/>
    <p:sldId id="339" r:id="rId5"/>
    <p:sldId id="340" r:id="rId6"/>
    <p:sldId id="256" r:id="rId7"/>
    <p:sldId id="279" r:id="rId8"/>
    <p:sldId id="278" r:id="rId9"/>
    <p:sldId id="341" r:id="rId10"/>
    <p:sldId id="342" r:id="rId11"/>
    <p:sldId id="276" r:id="rId12"/>
    <p:sldId id="343" r:id="rId13"/>
    <p:sldId id="257" r:id="rId14"/>
    <p:sldId id="283" r:id="rId15"/>
    <p:sldId id="282" r:id="rId16"/>
    <p:sldId id="258" r:id="rId17"/>
    <p:sldId id="284" r:id="rId18"/>
    <p:sldId id="345" r:id="rId19"/>
    <p:sldId id="319" r:id="rId20"/>
    <p:sldId id="349" r:id="rId21"/>
    <p:sldId id="320" r:id="rId22"/>
    <p:sldId id="344" r:id="rId23"/>
    <p:sldId id="321" r:id="rId24"/>
    <p:sldId id="322" r:id="rId25"/>
    <p:sldId id="323" r:id="rId26"/>
    <p:sldId id="313" r:id="rId27"/>
    <p:sldId id="293" r:id="rId28"/>
    <p:sldId id="346" r:id="rId29"/>
    <p:sldId id="347" r:id="rId30"/>
    <p:sldId id="296" r:id="rId31"/>
    <p:sldId id="287" r:id="rId32"/>
    <p:sldId id="269" r:id="rId33"/>
    <p:sldId id="348" r:id="rId34"/>
    <p:sldId id="267" r:id="rId35"/>
    <p:sldId id="288" r:id="rId36"/>
    <p:sldId id="268" r:id="rId37"/>
    <p:sldId id="266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6" r:id="rId46"/>
    <p:sldId id="307" r:id="rId47"/>
    <p:sldId id="308" r:id="rId48"/>
    <p:sldId id="309" r:id="rId49"/>
    <p:sldId id="260" r:id="rId50"/>
    <p:sldId id="327" r:id="rId51"/>
    <p:sldId id="261" r:id="rId52"/>
    <p:sldId id="350" r:id="rId53"/>
    <p:sldId id="328" r:id="rId54"/>
    <p:sldId id="330" r:id="rId55"/>
    <p:sldId id="351" r:id="rId56"/>
    <p:sldId id="352" r:id="rId57"/>
    <p:sldId id="353" r:id="rId58"/>
    <p:sldId id="354" r:id="rId59"/>
    <p:sldId id="355" r:id="rId60"/>
    <p:sldId id="334" r:id="rId61"/>
    <p:sldId id="356" r:id="rId62"/>
    <p:sldId id="335" r:id="rId63"/>
    <p:sldId id="336" r:id="rId64"/>
    <p:sldId id="337" r:id="rId65"/>
    <p:sldId id="264" r:id="rId66"/>
    <p:sldId id="357" r:id="rId67"/>
    <p:sldId id="358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EE4A9D3-B5C1-42E3-A713-78AC01441ED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0DAEE4-ADCD-499C-B4CF-2FD1F1921CC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2F0A05-B48F-4D36-B0BF-B79BDCE5EA0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ADF6CF-F5FE-4229-B202-DCD78D4D6C5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BE4133B-339C-4875-B6F6-5540CCE1575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B1F901FE-25D8-4B1C-A57A-508AFAE09FA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F2898C05-BBC1-43E7-B041-F54313C648C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2786F4-A40D-447B-9430-B8992FCA442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F9AD6B-288E-4F0B-A837-1E1169FB097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DF54EBF-B7C6-4043-AB24-A4C0432B2FB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242607E-FFDB-4324-AF53-5D5FF072D7A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EC0E9B04-327F-4AF6-A024-951144F461A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14356"/>
            <a:ext cx="8077200" cy="45720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ar-JO" sz="4000" dirty="0" smtClean="0"/>
              <a:t/>
            </a:r>
            <a:br>
              <a:rPr lang="ar-JO" sz="4000" dirty="0" smtClean="0"/>
            </a:br>
            <a:r>
              <a:rPr lang="ar-JO" sz="4000" dirty="0" smtClean="0"/>
              <a:t/>
            </a:r>
            <a:br>
              <a:rPr lang="ar-JO" sz="4000" dirty="0" smtClean="0"/>
            </a:br>
            <a:r>
              <a:rPr lang="ar-JO" sz="4000" dirty="0" smtClean="0"/>
              <a:t/>
            </a:r>
            <a:br>
              <a:rPr lang="ar-JO" sz="4000" dirty="0" smtClean="0"/>
            </a:br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Value Clarification </a:t>
            </a:r>
            <a:r>
              <a:rPr lang="en-US" sz="4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Development</a:t>
            </a:r>
            <a:b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700" dirty="0" smtClean="0">
                <a:solidFill>
                  <a:schemeClr val="accent1">
                    <a:lumMod val="50000"/>
                  </a:schemeClr>
                </a:solidFill>
              </a:rPr>
              <a:t>Chapters 4&amp; 5</a:t>
            </a:r>
            <a:br>
              <a:rPr lang="en-US" sz="2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700" dirty="0" smtClean="0">
                <a:solidFill>
                  <a:schemeClr val="accent1">
                    <a:lumMod val="50000"/>
                  </a:schemeClr>
                </a:solidFill>
              </a:rPr>
              <a:t>Feb 28, 2013</a:t>
            </a:r>
            <a:br>
              <a:rPr lang="en-US" sz="2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700" dirty="0" smtClean="0">
                <a:solidFill>
                  <a:schemeClr val="accent1">
                    <a:lumMod val="50000"/>
                  </a:schemeClr>
                </a:solidFill>
              </a:rPr>
              <a:t>Dr </a:t>
            </a:r>
            <a:r>
              <a:rPr lang="en-US" sz="2700" dirty="0" err="1" smtClean="0">
                <a:solidFill>
                  <a:schemeClr val="accent1">
                    <a:lumMod val="50000"/>
                  </a:schemeClr>
                </a:solidFill>
              </a:rPr>
              <a:t>Fatmeh</a:t>
            </a:r>
            <a:r>
              <a:rPr lang="en-US" sz="2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accent1">
                    <a:lumMod val="50000"/>
                  </a:schemeClr>
                </a:solidFill>
              </a:rPr>
              <a:t>Alzoubi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2291" name="Picture 3" descr="C:\Users\user\Pictures\image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9" y="4071942"/>
            <a:ext cx="260986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Notice that…………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0040" indent="-320040" algn="l">
              <a:buNone/>
              <a:defRPr/>
            </a:pPr>
            <a:r>
              <a:rPr lang="en-US" dirty="0" smtClean="0"/>
              <a:t>- Not all values are moral values</a:t>
            </a:r>
          </a:p>
          <a:p>
            <a:pPr marL="320040" indent="-320040" algn="l">
              <a:buNone/>
              <a:defRPr/>
            </a:pPr>
            <a:r>
              <a:rPr lang="en-US" dirty="0" smtClean="0"/>
              <a:t>-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Moral values are individual cognitive evaluation of right and wrong , good or bad</a:t>
            </a:r>
          </a:p>
          <a:p>
            <a:pPr marL="320040" indent="-320040" algn="l">
              <a:buNone/>
              <a:defRPr/>
            </a:pPr>
            <a:r>
              <a:rPr lang="en-US" dirty="0" smtClean="0"/>
              <a:t>- People have value about work, family, religion, politics money and relationships</a:t>
            </a:r>
          </a:p>
          <a:p>
            <a:pPr marL="320040" indent="-320040" algn="l">
              <a:buNone/>
              <a:defRPr/>
            </a:pPr>
            <a:r>
              <a:rPr lang="en-US" dirty="0" smtClean="0"/>
              <a:t>-Values are often taken as granted</a:t>
            </a:r>
          </a:p>
          <a:p>
            <a:pPr marL="320040" indent="-320040" algn="l">
              <a:buNone/>
              <a:defRPr/>
            </a:pPr>
            <a:r>
              <a:rPr lang="en-US" dirty="0" smtClean="0"/>
              <a:t>- Usually we do not think about our own values </a:t>
            </a:r>
          </a:p>
          <a:p>
            <a:pPr marL="320040" indent="-320040" algn="l">
              <a:buNone/>
              <a:defRPr/>
            </a:pPr>
            <a:r>
              <a:rPr lang="en-US" dirty="0" smtClean="0"/>
              <a:t>-We accept them and act on them</a:t>
            </a:r>
            <a:endParaRPr lang="ar-JO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b="1" i="1" dirty="0" smtClean="0"/>
              <a:t>Values are……..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sz="4000" b="1" i="1" dirty="0" smtClean="0"/>
          </a:p>
          <a:p>
            <a:pPr algn="l" eaLnBrk="1" hangingPunct="1">
              <a:buNone/>
            </a:pPr>
            <a:r>
              <a:rPr lang="en-US" dirty="0" smtClean="0"/>
              <a:t>-Learned by  conscious and unconscious ways become part of person’s makeup, mobilized by individual in hierarchical  order</a:t>
            </a:r>
          </a:p>
          <a:p>
            <a:pPr marL="320040" indent="-320040">
              <a:lnSpc>
                <a:spcPct val="90000"/>
              </a:lnSpc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algn="l">
              <a:lnSpc>
                <a:spcPct val="90000"/>
              </a:lnSpc>
              <a:buNone/>
              <a:defRPr/>
            </a:pPr>
            <a:r>
              <a:rPr lang="en-US" dirty="0" smtClean="0"/>
              <a:t>-When we are faced with choices, our preferences </a:t>
            </a:r>
            <a:endParaRPr lang="ar-JO" dirty="0" smtClean="0"/>
          </a:p>
          <a:p>
            <a:pPr marL="320040" indent="-320040" algn="l">
              <a:lnSpc>
                <a:spcPct val="90000"/>
              </a:lnSpc>
              <a:buNone/>
              <a:defRPr/>
            </a:pPr>
            <a:r>
              <a:rPr lang="en-US" dirty="0" smtClean="0"/>
              <a:t>and their hierarchy became evident</a:t>
            </a:r>
          </a:p>
          <a:p>
            <a:pPr marL="320040" indent="-320040" algn="l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 Value Influence choices whether or not we are conscious that values are guiding the choices</a:t>
            </a:r>
          </a:p>
          <a:p>
            <a:pPr algn="l" eaLnBrk="1" hangingPunct="1">
              <a:buNone/>
            </a:pPr>
            <a:endParaRPr lang="en-US" dirty="0" smtClean="0"/>
          </a:p>
          <a:p>
            <a:pPr algn="l" eaLnBrk="1" hangingPunct="1">
              <a:buNone/>
            </a:pPr>
            <a:r>
              <a:rPr lang="en-US" dirty="0" smtClean="0"/>
              <a:t>-Include a pattern of subjective strongly motivation preference or nature toward a person or an object.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1" dirty="0" smtClean="0"/>
              <a:t>Values are……..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-Provide </a:t>
            </a:r>
            <a:r>
              <a:rPr lang="en-US" b="1" dirty="0" smtClean="0"/>
              <a:t>direction and meaning </a:t>
            </a:r>
            <a:r>
              <a:rPr lang="en-US" dirty="0" smtClean="0"/>
              <a:t>to life and a frame of references for integrating, explanting, and evaluating new experiences ,thoughts &amp; relationships</a:t>
            </a:r>
          </a:p>
          <a:p>
            <a:pPr algn="l">
              <a:buNone/>
            </a:pPr>
            <a:r>
              <a:rPr lang="en-US" dirty="0" smtClean="0"/>
              <a:t>   </a:t>
            </a:r>
          </a:p>
          <a:p>
            <a:pPr algn="l">
              <a:buNone/>
            </a:pPr>
            <a:r>
              <a:rPr lang="en-US" dirty="0" smtClean="0"/>
              <a:t>-May expressed </a:t>
            </a:r>
            <a:r>
              <a:rPr lang="en-US" b="1" dirty="0" smtClean="0"/>
              <a:t>overtly</a:t>
            </a:r>
            <a:r>
              <a:rPr lang="en-US" dirty="0" smtClean="0"/>
              <a:t> or </a:t>
            </a:r>
            <a:r>
              <a:rPr lang="en-US" b="1" dirty="0" smtClean="0"/>
              <a:t>indirectly</a:t>
            </a:r>
            <a:r>
              <a:rPr lang="en-US" dirty="0" smtClean="0"/>
              <a:t> with verbal and nonverbal  behavior</a:t>
            </a:r>
          </a:p>
          <a:p>
            <a:pPr algn="l"/>
            <a:endParaRPr lang="ar-J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dirty="0" smtClean="0"/>
              <a:t>Acquiring Values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eaLnBrk="1" hangingPunct="1">
              <a:buNone/>
            </a:pP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Personal values </a:t>
            </a:r>
            <a:r>
              <a:rPr lang="en-US" sz="4000" dirty="0" smtClean="0"/>
              <a:t>develop over time reveal out personal ethical </a:t>
            </a:r>
            <a:endParaRPr lang="ar-JO" sz="4000" dirty="0" smtClean="0"/>
          </a:p>
          <a:p>
            <a:pPr algn="l" eaLnBrk="1" hangingPunct="1">
              <a:buNone/>
            </a:pPr>
            <a:r>
              <a:rPr lang="en-US" sz="4000" dirty="0" smtClean="0"/>
              <a:t>Behavior</a:t>
            </a:r>
          </a:p>
          <a:p>
            <a:pPr algn="l" eaLnBrk="1" hangingPunct="1">
              <a:buNone/>
            </a:pPr>
            <a:endParaRPr lang="en-US" sz="4000" dirty="0" smtClean="0"/>
          </a:p>
          <a:p>
            <a:pPr algn="l" eaLnBrk="1" hangingPunct="1">
              <a:buNone/>
            </a:pP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Moral values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000" dirty="0" smtClean="0"/>
              <a:t>:</a:t>
            </a:r>
            <a:r>
              <a:rPr lang="en-US" sz="4000" b="1" dirty="0" smtClean="0"/>
              <a:t>preference</a:t>
            </a:r>
            <a:r>
              <a:rPr lang="en-US" sz="4000" dirty="0" smtClean="0"/>
              <a:t> or disposition reflective of </a:t>
            </a:r>
            <a:r>
              <a:rPr lang="en-US" sz="4000" b="1" dirty="0" smtClean="0"/>
              <a:t>right or wrong</a:t>
            </a:r>
            <a:r>
              <a:rPr lang="en-US" sz="4000" dirty="0" smtClean="0"/>
              <a:t>, should or should not in human behavior</a:t>
            </a:r>
          </a:p>
          <a:p>
            <a:pPr eaLnBrk="1" hangingPunct="1"/>
            <a:endParaRPr lang="en-US" sz="4000" dirty="0" smtClean="0"/>
          </a:p>
          <a:p>
            <a:pPr eaLnBrk="1" hangingPunct="1">
              <a:buFont typeface="Wingdings" pitchFamily="2" charset="2"/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Factors help to shape our values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algn="l" eaLnBrk="1" hangingPunct="1">
              <a:lnSpc>
                <a:spcPct val="80000"/>
              </a:lnSpc>
              <a:buNone/>
            </a:pPr>
            <a:r>
              <a:rPr lang="en-US" sz="3600" dirty="0" smtClean="0"/>
              <a:t> Culture, family, environment, religion education, philosophical orientation and other experiences of living </a:t>
            </a:r>
          </a:p>
          <a:p>
            <a:pPr algn="l" eaLnBrk="1" hangingPunct="1">
              <a:lnSpc>
                <a:spcPct val="80000"/>
              </a:lnSpc>
              <a:buNone/>
            </a:pPr>
            <a:endParaRPr lang="en-US" sz="3600" dirty="0" smtClean="0"/>
          </a:p>
          <a:p>
            <a:pPr algn="l" eaLnBrk="1" hangingPunct="1">
              <a:lnSpc>
                <a:spcPct val="80000"/>
              </a:lnSpc>
              <a:buNone/>
            </a:pPr>
            <a:r>
              <a:rPr lang="en-US" sz="3600" dirty="0" smtClean="0"/>
              <a:t> We begin to learn and incorporate values into our beings at an early age and continue the process through our lives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i="1" smtClean="0"/>
              <a:t>Values acquired  by both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4000" dirty="0" smtClean="0"/>
          </a:p>
          <a:p>
            <a:pPr algn="l" eaLnBrk="1" hangingPunct="1">
              <a:buNone/>
            </a:pPr>
            <a:r>
              <a:rPr lang="en-US" sz="4000" dirty="0" smtClean="0"/>
              <a:t>  1)</a:t>
            </a:r>
            <a:r>
              <a:rPr lang="en-US" sz="3600" b="1" i="1" dirty="0" smtClean="0"/>
              <a:t>Conscious</a:t>
            </a:r>
            <a:r>
              <a:rPr lang="en-US" sz="3600" i="1" dirty="0" smtClean="0"/>
              <a:t> </a:t>
            </a:r>
            <a:r>
              <a:rPr lang="en-US" sz="3600" dirty="0" smtClean="0"/>
              <a:t> ways such as instructions of parents and teacher, religious educator, social leaders </a:t>
            </a:r>
          </a:p>
          <a:p>
            <a:pPr algn="l" eaLnBrk="1" hangingPunct="1">
              <a:buNone/>
            </a:pPr>
            <a:endParaRPr lang="en-US" sz="3600" i="1" dirty="0" smtClean="0"/>
          </a:p>
          <a:p>
            <a:pPr algn="l" eaLnBrk="1" hangingPunct="1">
              <a:buNone/>
            </a:pPr>
            <a:r>
              <a:rPr lang="en-US" sz="3600" i="1" dirty="0" smtClean="0"/>
              <a:t> 2)</a:t>
            </a:r>
            <a:r>
              <a:rPr lang="en-US" sz="3600" b="1" i="1" dirty="0" smtClean="0"/>
              <a:t>Unconscious</a:t>
            </a:r>
            <a:r>
              <a:rPr lang="en-US" sz="3600" dirty="0" smtClean="0"/>
              <a:t> ways such as socialization, role modeling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Values Cont</a:t>
            </a:r>
            <a:r>
              <a:rPr lang="en-US" smtClean="0"/>
              <a:t>………..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  <a:buNone/>
            </a:pPr>
            <a:r>
              <a:rPr lang="en-US" sz="2800" dirty="0" smtClean="0"/>
              <a:t>Many values adopted </a:t>
            </a:r>
            <a:r>
              <a:rPr lang="en-US" sz="2800" b="1" dirty="0" smtClean="0"/>
              <a:t>formally</a:t>
            </a:r>
            <a:r>
              <a:rPr lang="en-US" sz="2800" dirty="0" smtClean="0"/>
              <a:t>  and written in code of ethics, law, religious doctrine, organizational philosophy</a:t>
            </a:r>
          </a:p>
          <a:p>
            <a:pPr algn="l"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algn="l" eaLnBrk="1" hangingPunct="1">
              <a:lnSpc>
                <a:spcPct val="80000"/>
              </a:lnSpc>
              <a:buNone/>
            </a:pPr>
            <a:r>
              <a:rPr lang="en-US" sz="2800" dirty="0" smtClean="0"/>
              <a:t>Some values </a:t>
            </a:r>
            <a:r>
              <a:rPr lang="en-US" sz="2800" b="1" dirty="0" smtClean="0"/>
              <a:t>stay</a:t>
            </a:r>
            <a:r>
              <a:rPr lang="en-US" sz="2800" dirty="0" smtClean="0"/>
              <a:t> with human all life others </a:t>
            </a:r>
            <a:r>
              <a:rPr lang="en-US" sz="2800" b="1" dirty="0" smtClean="0"/>
              <a:t>change</a:t>
            </a:r>
            <a:r>
              <a:rPr lang="en-US" sz="2800" dirty="0" smtClean="0"/>
              <a:t> with development and experience. </a:t>
            </a:r>
          </a:p>
          <a:p>
            <a:pPr algn="l"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algn="l" eaLnBrk="1" hangingPunct="1">
              <a:lnSpc>
                <a:spcPct val="80000"/>
              </a:lnSpc>
              <a:buNone/>
            </a:pPr>
            <a:r>
              <a:rPr lang="en-US" sz="2800" dirty="0" smtClean="0"/>
              <a:t>( the most important step in values formation is one's freedom to choose those values that are most important and ignore those that have little meaning</a:t>
            </a:r>
            <a:r>
              <a:rPr lang="en-US" sz="36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5400" dirty="0" smtClean="0"/>
              <a:t>Self Awareness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None/>
            </a:pPr>
            <a:r>
              <a:rPr lang="en-US" sz="4000" b="1" dirty="0" smtClean="0"/>
              <a:t>Know your own values </a:t>
            </a:r>
            <a:r>
              <a:rPr lang="en-US" sz="4000" dirty="0" smtClean="0"/>
              <a:t>and willingness to express that values to others honestly and appropriately ( lead to develop ethical relationship)</a:t>
            </a:r>
          </a:p>
          <a:p>
            <a:pPr eaLnBrk="1" hangingPunct="1"/>
            <a:endParaRPr lang="en-US" sz="4000" dirty="0" smtClean="0"/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0114" name="Picture 2" descr="C:\Users\user\Pictures\O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00240"/>
            <a:ext cx="3000396" cy="2980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dirty="0" smtClean="0"/>
              <a:t>Self Knowledge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None/>
            </a:pPr>
            <a:r>
              <a:rPr lang="en-US" sz="3600" b="1" dirty="0" smtClean="0"/>
              <a:t>Ongoing process </a:t>
            </a:r>
            <a:r>
              <a:rPr lang="en-US" sz="3600" dirty="0" smtClean="0"/>
              <a:t>that require commitment to know truth about ourselves (even the truth can be painful sometimes)</a:t>
            </a:r>
          </a:p>
          <a:p>
            <a:pPr algn="l">
              <a:buNone/>
            </a:pPr>
            <a:r>
              <a:rPr lang="en-US" sz="3600" dirty="0" smtClean="0"/>
              <a:t>   </a:t>
            </a:r>
          </a:p>
          <a:p>
            <a:pPr algn="l" eaLnBrk="1" hangingPunct="1">
              <a:buNone/>
            </a:pPr>
            <a:r>
              <a:rPr lang="en-US" sz="3600" dirty="0" smtClean="0"/>
              <a:t>The truth always affected by our perception of things and changed over the time.</a:t>
            </a:r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This lecture will discuss the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None/>
            </a:pPr>
            <a:r>
              <a:rPr lang="en-US" dirty="0" smtClean="0"/>
              <a:t>1)Importance of being aware of personal </a:t>
            </a:r>
            <a:endParaRPr lang="ar-JO" dirty="0" smtClean="0"/>
          </a:p>
          <a:p>
            <a:pPr algn="l" eaLnBrk="1" hangingPunct="1">
              <a:buNone/>
            </a:pPr>
            <a:r>
              <a:rPr lang="en-US" dirty="0" smtClean="0"/>
              <a:t>Values</a:t>
            </a:r>
          </a:p>
          <a:p>
            <a:pPr algn="l" eaLnBrk="1" hangingPunct="1">
              <a:buNone/>
            </a:pPr>
            <a:r>
              <a:rPr lang="en-US" dirty="0" smtClean="0"/>
              <a:t>2) Discuss self awareness and values conflict</a:t>
            </a:r>
          </a:p>
          <a:p>
            <a:pPr algn="l" eaLnBrk="1" hangingPunct="1">
              <a:buNone/>
            </a:pPr>
            <a:r>
              <a:rPr lang="en-US" dirty="0" smtClean="0"/>
              <a:t>3)Contrast theoretical approaches to moral development</a:t>
            </a:r>
          </a:p>
          <a:p>
            <a:pPr algn="l" eaLnBrk="1" hangingPunct="1">
              <a:buNone/>
            </a:pPr>
            <a:r>
              <a:rPr lang="en-US" dirty="0" smtClean="0"/>
              <a:t>4) Discuss influences of culture on values development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5234" name="Picture 2" descr="C:\Users\user\Pictures\imagesCA3XYNJ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775744"/>
            <a:ext cx="3929090" cy="2724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algn="l" eaLnBrk="1" hangingPunct="1">
              <a:buNone/>
            </a:pPr>
            <a:r>
              <a:rPr lang="en-US" dirty="0" smtClean="0"/>
              <a:t>-Most situations are </a:t>
            </a:r>
            <a:r>
              <a:rPr lang="en-US" b="1" dirty="0" smtClean="0"/>
              <a:t>not black or white </a:t>
            </a:r>
            <a:r>
              <a:rPr lang="en-US" dirty="0" smtClean="0"/>
              <a:t>,all sides are present in each situation, like a aperture of a camera, what we see in any situation depending upon how close or far we are standing and angle from which we are looking</a:t>
            </a:r>
          </a:p>
          <a:p>
            <a:pPr algn="l" eaLnBrk="1" hangingPunct="1">
              <a:buNone/>
            </a:pPr>
            <a:endParaRPr lang="en-US" dirty="0" smtClean="0"/>
          </a:p>
          <a:p>
            <a:pPr algn="l" eaLnBrk="1" hangingPunct="1">
              <a:buNone/>
            </a:pPr>
            <a:r>
              <a:rPr lang="en-US" dirty="0" smtClean="0"/>
              <a:t>-From this perspective, there can be many views of situation depend on how many people are picturing it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89090" name="Picture 2" descr="C:\Users\user\Pictures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215105" cy="3429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dirty="0" smtClean="0"/>
              <a:t>Value Clarification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4000" dirty="0" smtClean="0"/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sz="4000" b="1" dirty="0" smtClean="0"/>
              <a:t>Process of becoming more conscious </a:t>
            </a:r>
            <a:r>
              <a:rPr lang="en-US" sz="4000" dirty="0" smtClean="0"/>
              <a:t>of and naming what we value or consider worthy.</a:t>
            </a:r>
          </a:p>
          <a:p>
            <a:pPr algn="l" eaLnBrk="1" hangingPunct="1">
              <a:lnSpc>
                <a:spcPct val="90000"/>
              </a:lnSpc>
              <a:buNone/>
            </a:pPr>
            <a:endParaRPr lang="en-US" sz="4000" dirty="0" smtClean="0"/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sz="4000" dirty="0" smtClean="0"/>
              <a:t>Value clarification lead to different insight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3600" dirty="0" smtClean="0"/>
          </a:p>
          <a:p>
            <a:pPr marL="320040" indent="-320040" algn="l" eaLnBrk="1" fontAlgn="auto" hangingPunct="1">
              <a:spcAft>
                <a:spcPts val="0"/>
              </a:spcAft>
              <a:buNone/>
              <a:defRPr/>
            </a:pPr>
            <a:r>
              <a:rPr lang="en-US" sz="3600" dirty="0" smtClean="0"/>
              <a:t>-Value </a:t>
            </a:r>
            <a:r>
              <a:rPr lang="en-US" sz="3600" dirty="0"/>
              <a:t>clarification lead to </a:t>
            </a:r>
            <a:r>
              <a:rPr lang="en-US" sz="3600" b="1" dirty="0"/>
              <a:t>closer fit between our words and actions </a:t>
            </a:r>
            <a:r>
              <a:rPr lang="en-US" sz="3600" dirty="0"/>
              <a:t>that enhance personal integrity( integrity refers to adherence to moral norms that is sustained over time)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3600" dirty="0"/>
          </a:p>
          <a:p>
            <a:pPr marL="320040" indent="-320040" algn="l" eaLnBrk="1" fontAlgn="auto" hangingPunct="1">
              <a:spcAft>
                <a:spcPts val="0"/>
              </a:spcAft>
              <a:buNone/>
              <a:defRPr/>
            </a:pPr>
            <a:r>
              <a:rPr lang="en-US" sz="3600" dirty="0" smtClean="0"/>
              <a:t>- Assessment </a:t>
            </a:r>
            <a:r>
              <a:rPr lang="en-US" sz="3600" dirty="0"/>
              <a:t>of personal value is </a:t>
            </a:r>
            <a:r>
              <a:rPr lang="en-US" sz="3600" dirty="0" smtClean="0"/>
              <a:t>needed</a:t>
            </a:r>
          </a:p>
          <a:p>
            <a:pPr marL="320040" indent="-320040" algn="l">
              <a:buNone/>
              <a:defRPr/>
            </a:pPr>
            <a:r>
              <a:rPr lang="en-US" sz="3600" dirty="0" smtClean="0"/>
              <a:t> </a:t>
            </a:r>
            <a:r>
              <a:rPr lang="en-US" sz="3600" dirty="0"/>
              <a:t>( self awareness is highly needed here)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algn="l" eaLnBrk="1" hangingPunct="1">
              <a:buNone/>
            </a:pPr>
            <a:r>
              <a:rPr lang="en-US" dirty="0" smtClean="0"/>
              <a:t>- Since values include dimensions of knowing and feeling, the process of becoming more clear about what we hold dear need to </a:t>
            </a:r>
            <a:r>
              <a:rPr lang="en-US" b="1" dirty="0" smtClean="0"/>
              <a:t>address both cognitive and affective </a:t>
            </a:r>
            <a:r>
              <a:rPr lang="en-US" dirty="0" smtClean="0"/>
              <a:t>domains </a:t>
            </a:r>
          </a:p>
          <a:p>
            <a:pPr algn="l" eaLnBrk="1" hangingPunct="1">
              <a:buNone/>
            </a:pPr>
            <a:endParaRPr lang="en-US" dirty="0" smtClean="0"/>
          </a:p>
          <a:p>
            <a:pPr algn="l" eaLnBrk="1" hangingPunct="1">
              <a:buNone/>
            </a:pPr>
            <a:r>
              <a:rPr lang="en-US" dirty="0" smtClean="0"/>
              <a:t> - When we are analyzing our behavior, we become more in touch with our feeling , we learn to see which choices are rational, and which are irrational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Enhancing Self Awareness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  <a:buNone/>
            </a:pPr>
            <a:r>
              <a:rPr lang="en-US" sz="2800" dirty="0" smtClean="0"/>
              <a:t>-Being conscious of our thoughts, feeling, physical &amp; emotional responses, &amp; insights in various situations can </a:t>
            </a:r>
            <a:r>
              <a:rPr lang="en-US" sz="2800" b="1" dirty="0" smtClean="0"/>
              <a:t>promote appreciation of our values</a:t>
            </a:r>
            <a:r>
              <a:rPr lang="en-US" sz="2800" dirty="0" smtClean="0"/>
              <a:t>. Besides, by identifying &amp; analyzing personal values, we </a:t>
            </a:r>
            <a:r>
              <a:rPr lang="en-US" sz="2800" b="1" dirty="0" smtClean="0"/>
              <a:t>become more self- aware.</a:t>
            </a:r>
          </a:p>
          <a:p>
            <a:pPr algn="l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sz="2800" dirty="0" smtClean="0"/>
              <a:t>We can enhance insight by developing the </a:t>
            </a:r>
            <a:r>
              <a:rPr lang="en-US" sz="2800" b="1" dirty="0" smtClean="0"/>
              <a:t>ability to step back </a:t>
            </a:r>
            <a:r>
              <a:rPr lang="en-US" sz="2800" dirty="0" smtClean="0"/>
              <a:t>and see what is going on in any situation, being aware of ourselves and our reactions  in the present moment.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lvl="1" eaLnBrk="1" hangingPunct="1">
              <a:buClr>
                <a:schemeClr val="tx1"/>
              </a:buClr>
              <a:buFontTx/>
              <a:buChar char="•"/>
            </a:pPr>
            <a:endParaRPr lang="en-US" sz="3600" dirty="0" smtClean="0"/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q"/>
            </a:pPr>
            <a:endParaRPr lang="en-US" sz="2900" dirty="0" smtClean="0"/>
          </a:p>
          <a:p>
            <a:pPr lvl="1" algn="l" eaLnBrk="1" hangingPunct="1">
              <a:buClr>
                <a:schemeClr val="accent2"/>
              </a:buClr>
              <a:buNone/>
            </a:pPr>
            <a:r>
              <a:rPr lang="en-US" sz="2900" dirty="0" smtClean="0"/>
              <a:t>-Self awareness can begin by tuning in to our breathing (noting rate, rhythm, depth, and other characteristics without any effort to change it)</a:t>
            </a:r>
          </a:p>
          <a:p>
            <a:pPr lvl="1" algn="l" eaLnBrk="1" hangingPunct="1">
              <a:buClr>
                <a:schemeClr val="accent2"/>
              </a:buClr>
              <a:buNone/>
            </a:pPr>
            <a:endParaRPr lang="en-US" sz="2900" dirty="0" smtClean="0"/>
          </a:p>
          <a:p>
            <a:pPr lvl="1" algn="l" eaLnBrk="1" hangingPunct="1">
              <a:buClr>
                <a:schemeClr val="accent2"/>
              </a:buClr>
              <a:buNone/>
            </a:pPr>
            <a:r>
              <a:rPr lang="en-US" sz="2900" b="1" dirty="0" smtClean="0"/>
              <a:t>-It is a way of becoming conscious of an act that usually occurs quite unconsciously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endParaRPr lang="en-US" sz="3600" dirty="0" smtClean="0"/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endParaRPr lang="en-US" sz="36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Self Awareness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smtClean="0"/>
              <a:t>-Pay attention to how we are feeling physically and emotionally in any given situation to name the feelings  without judging them</a:t>
            </a:r>
            <a:endParaRPr lang="ar-JO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E.g., see a beautiful sunset</a:t>
            </a:r>
            <a:r>
              <a:rPr lang="ar-JO" dirty="0" smtClean="0"/>
              <a:t> )</a:t>
            </a:r>
            <a:r>
              <a:rPr lang="en-US" dirty="0" smtClean="0"/>
              <a:t>feeling of peace) relaxation</a:t>
            </a:r>
          </a:p>
          <a:p>
            <a:endParaRPr lang="ar-JO" dirty="0"/>
          </a:p>
        </p:txBody>
      </p:sp>
      <p:pic>
        <p:nvPicPr>
          <p:cNvPr id="91138" name="Picture 2" descr="C:\Users\user\Pictures\self-awareness_your_thoughts_causes_your_feeling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58740" y="2357430"/>
            <a:ext cx="301752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Self Awareness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029216"/>
          </a:xfrm>
        </p:spPr>
        <p:txBody>
          <a:bodyPr>
            <a:normAutofit fontScale="77500" lnSpcReduction="20000"/>
          </a:bodyPr>
          <a:lstStyle/>
          <a:p>
            <a:pPr lvl="1" algn="l">
              <a:buNone/>
            </a:pPr>
            <a:r>
              <a:rPr lang="en-US" sz="2900" dirty="0" smtClean="0"/>
              <a:t>Group discussion, reading, feedback, writing,  and art assist us in expanding self-awareness</a:t>
            </a:r>
          </a:p>
          <a:p>
            <a:pPr lvl="1" algn="l">
              <a:buNone/>
            </a:pPr>
            <a:endParaRPr lang="en-US" sz="2900" dirty="0" smtClean="0"/>
          </a:p>
          <a:p>
            <a:pPr lvl="1" algn="l">
              <a:buNone/>
            </a:pPr>
            <a:r>
              <a:rPr lang="en-US" sz="2900" dirty="0" smtClean="0"/>
              <a:t>Taking the other side of a debate and  interviewing people with different opinion</a:t>
            </a:r>
          </a:p>
          <a:p>
            <a:pPr lvl="1" algn="l">
              <a:buNone/>
            </a:pPr>
            <a:endParaRPr lang="en-US" sz="2900" dirty="0" smtClean="0"/>
          </a:p>
          <a:p>
            <a:pPr lvl="1" algn="l">
              <a:buNone/>
            </a:pPr>
            <a:r>
              <a:rPr lang="en-US" sz="2900" dirty="0" smtClean="0"/>
              <a:t>Walking in another’s shoes and defending their position</a:t>
            </a:r>
          </a:p>
          <a:p>
            <a:pPr lvl="1" algn="l">
              <a:buNone/>
            </a:pPr>
            <a:endParaRPr lang="en-US" sz="2900" dirty="0" smtClean="0"/>
          </a:p>
          <a:p>
            <a:pPr lvl="1" algn="l">
              <a:buNone/>
            </a:pPr>
            <a:r>
              <a:rPr lang="en-US" sz="2900" dirty="0" smtClean="0"/>
              <a:t>Asking or feedback on your positions</a:t>
            </a:r>
          </a:p>
          <a:p>
            <a:endParaRPr lang="ar-JO" dirty="0"/>
          </a:p>
        </p:txBody>
      </p:sp>
      <p:pic>
        <p:nvPicPr>
          <p:cNvPr id="92162" name="Picture 2" descr="C:\Users\user\Pictures\O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85860"/>
            <a:ext cx="321471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en-US" sz="2400" dirty="0" smtClean="0"/>
          </a:p>
          <a:p>
            <a:pPr marL="320040" indent="-32004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800" b="1" dirty="0" smtClean="0"/>
              <a:t>Exercise 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400" dirty="0"/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400" b="1" dirty="0"/>
          </a:p>
          <a:p>
            <a:pPr marL="320040" indent="-320040" algn="l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400" b="1" dirty="0"/>
              <a:t>Think of </a:t>
            </a:r>
            <a:r>
              <a:rPr lang="en-US" sz="2400" b="1" dirty="0" smtClean="0"/>
              <a:t>3 ideals </a:t>
            </a:r>
            <a:r>
              <a:rPr lang="en-US" sz="2400" b="1" dirty="0"/>
              <a:t>or beliefs that you prize in your personal life. Try to trace each beliefs or ideal back to the earliest time in your life when you were </a:t>
            </a:r>
            <a:r>
              <a:rPr lang="en-US" sz="2400" b="1" dirty="0" smtClean="0"/>
              <a:t>aware </a:t>
            </a:r>
            <a:r>
              <a:rPr lang="en-US" sz="2400" b="1" dirty="0"/>
              <a:t>of its importance or presence.</a:t>
            </a:r>
          </a:p>
          <a:p>
            <a:pPr marL="320040" indent="-320040" algn="l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20040" indent="-320040" algn="l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400" b="1" dirty="0" smtClean="0"/>
              <a:t>When </a:t>
            </a:r>
            <a:r>
              <a:rPr lang="en-US" sz="2400" b="1" dirty="0"/>
              <a:t>&amp; how did you learn to view each belief or ideal as important?</a:t>
            </a:r>
          </a:p>
          <a:p>
            <a:pPr marL="320040" indent="-320040" algn="l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400" b="1" dirty="0"/>
              <a:t>How have they changed or evolved over time</a:t>
            </a:r>
            <a:r>
              <a:rPr lang="en-US" sz="2400" b="1" dirty="0" smtClean="0"/>
              <a:t>?</a:t>
            </a:r>
          </a:p>
          <a:p>
            <a:pPr marL="320040" indent="-320040" algn="l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b="1" dirty="0"/>
          </a:p>
          <a:p>
            <a:pPr marL="320040" indent="-320040" algn="l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400" b="1" dirty="0"/>
              <a:t>How prevalent do you think these beliefs or ideals are among other people?</a:t>
            </a:r>
          </a:p>
          <a:p>
            <a:pPr marL="320040" indent="-320040" algn="l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20040" indent="-320040" algn="l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400" b="1" dirty="0" smtClean="0"/>
              <a:t>What </a:t>
            </a:r>
            <a:r>
              <a:rPr lang="en-US" sz="2400" b="1" dirty="0"/>
              <a:t>do you think of people who hold different beliefs or ideals? </a:t>
            </a:r>
          </a:p>
          <a:p>
            <a:pPr marL="320040" indent="-320040" algn="l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lvl="1" eaLnBrk="1" hangingPunct="1">
              <a:buClr>
                <a:schemeClr val="accent2"/>
              </a:buClr>
              <a:buFont typeface="Wingdings" pitchFamily="2" charset="2"/>
              <a:buChar char="q"/>
            </a:pPr>
            <a:endParaRPr lang="en-US" sz="2900" dirty="0" smtClean="0"/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q"/>
            </a:pPr>
            <a:endParaRPr lang="en-US" sz="2900" dirty="0" smtClean="0"/>
          </a:p>
          <a:p>
            <a:pPr lvl="1" algn="l" eaLnBrk="1" hangingPunct="1">
              <a:buClr>
                <a:schemeClr val="accent2"/>
              </a:buClr>
              <a:buNone/>
            </a:pPr>
            <a:r>
              <a:rPr lang="en-US" sz="2900" dirty="0" smtClean="0"/>
              <a:t>-Asking general questions ,if I knew I would die in six weeks what would I be doing today or “if I had to leave my house and could only take 3 things with me what would they be? </a:t>
            </a:r>
          </a:p>
          <a:p>
            <a:pPr lvl="1" algn="l" eaLnBrk="1" hangingPunct="1">
              <a:buClr>
                <a:schemeClr val="accent2"/>
              </a:buClr>
              <a:buNone/>
            </a:pPr>
            <a:endParaRPr lang="en-US" sz="2900" dirty="0" smtClean="0"/>
          </a:p>
          <a:p>
            <a:pPr lvl="1" algn="l" eaLnBrk="1" hangingPunct="1">
              <a:buClr>
                <a:schemeClr val="accent2"/>
              </a:buClr>
              <a:buNone/>
            </a:pPr>
            <a:r>
              <a:rPr lang="en-US" sz="2900" dirty="0" smtClean="0"/>
              <a:t>-Journaling (diary of experiences and personal reactions)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en-US" sz="4000" dirty="0" smtClean="0"/>
              <a:t>Values in professional institutions should be realized to facilitate value clarification &amp;ethical decision making</a:t>
            </a:r>
          </a:p>
          <a:p>
            <a:pPr eaLnBrk="1" hangingPunct="1">
              <a:buNone/>
            </a:pPr>
            <a:endParaRPr lang="en-US" sz="40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/>
              <a:t>Important to </a:t>
            </a:r>
            <a:r>
              <a:rPr lang="en-US" sz="4000" dirty="0" smtClean="0"/>
              <a:t>Nurse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algn="l" eaLnBrk="1" hangingPunct="1">
              <a:buNone/>
            </a:pPr>
            <a:r>
              <a:rPr lang="en-US" dirty="0" smtClean="0"/>
              <a:t>-Provide basis for understanding how and why we react in decision making situation</a:t>
            </a:r>
          </a:p>
          <a:p>
            <a:pPr algn="l" eaLnBrk="1" hangingPunct="1">
              <a:buNone/>
            </a:pPr>
            <a:endParaRPr lang="en-US" dirty="0" smtClean="0"/>
          </a:p>
          <a:p>
            <a:pPr algn="l" eaLnBrk="1" hangingPunct="1">
              <a:buNone/>
            </a:pPr>
            <a:r>
              <a:rPr lang="en-US" dirty="0" smtClean="0"/>
              <a:t>-Knows </a:t>
            </a:r>
            <a:r>
              <a:rPr lang="en-US" b="1" dirty="0" smtClean="0"/>
              <a:t>similarities and differences in values </a:t>
            </a:r>
            <a:r>
              <a:rPr lang="en-US" dirty="0" smtClean="0"/>
              <a:t>when interacting with others, promote  effective communication</a:t>
            </a:r>
          </a:p>
          <a:p>
            <a:pPr algn="l" eaLnBrk="1" hangingPunct="1">
              <a:buNone/>
            </a:pPr>
            <a:endParaRPr lang="en-US" dirty="0" smtClean="0"/>
          </a:p>
          <a:p>
            <a:pPr algn="l" eaLnBrk="1" hangingPunct="1">
              <a:buNone/>
            </a:pPr>
            <a:r>
              <a:rPr lang="en-US" dirty="0" smtClean="0"/>
              <a:t>-More effective in facilitating process with others, staff, patients,  and  families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THINK</a:t>
            </a:r>
            <a:endParaRPr lang="ar-JO" dirty="0"/>
          </a:p>
        </p:txBody>
      </p:sp>
      <p:pic>
        <p:nvPicPr>
          <p:cNvPr id="93186" name="Picture 2" descr="C:\Users\user\Pictures\imagesCA67PRL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571744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dirty="0" smtClean="0"/>
              <a:t>Values Conflict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None/>
            </a:pPr>
            <a:r>
              <a:rPr lang="en-US" sz="3600" dirty="0" smtClean="0"/>
              <a:t>When personal values are at </a:t>
            </a:r>
            <a:r>
              <a:rPr lang="en-US" sz="3600" b="1" dirty="0" smtClean="0"/>
              <a:t>odds with those of pt , colleagues or institution</a:t>
            </a:r>
            <a:r>
              <a:rPr lang="en-US" sz="3600" dirty="0" smtClean="0"/>
              <a:t>, internal or interpersonal conflict may result , this might affect patient care.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algn="l" eaLnBrk="1" hangingPunct="1">
              <a:buNone/>
            </a:pPr>
            <a:r>
              <a:rPr lang="en-US" dirty="0" smtClean="0"/>
              <a:t>Dealing in an effective way with values conflict requires conscious awareness of our own values, as well as awareness of perceived values of the others involved</a:t>
            </a:r>
          </a:p>
          <a:p>
            <a:pPr algn="l" eaLnBrk="1" hangingPunct="1">
              <a:buNone/>
            </a:pPr>
            <a:endParaRPr lang="en-US" dirty="0" smtClean="0"/>
          </a:p>
          <a:p>
            <a:pPr algn="l" eaLnBrk="1" hangingPunct="1">
              <a:buNone/>
            </a:pPr>
            <a:r>
              <a:rPr lang="en-US" dirty="0" smtClean="0"/>
              <a:t>This can subsequently affect pt care, e.g., drug dependence, abortion, addiction, cost of care, informed consent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Impact of Institutional Values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eaLnBrk="1" hangingPunct="1">
              <a:buNone/>
            </a:pPr>
            <a:r>
              <a:rPr lang="en-US" sz="4000" b="1" dirty="0" smtClean="0"/>
              <a:t>1)Overt values: </a:t>
            </a:r>
            <a:r>
              <a:rPr lang="en-US" sz="4000" dirty="0" smtClean="0"/>
              <a:t>values of individual , institution , and  organized health care that are </a:t>
            </a:r>
            <a:r>
              <a:rPr lang="en-US" sz="4000" b="1" dirty="0" smtClean="0"/>
              <a:t>explicitly communicated </a:t>
            </a:r>
            <a:r>
              <a:rPr lang="en-US" sz="4000" dirty="0" smtClean="0"/>
              <a:t>through philosophy and policy development</a:t>
            </a:r>
          </a:p>
          <a:p>
            <a:pPr algn="l">
              <a:buNone/>
            </a:pPr>
            <a:r>
              <a:rPr lang="en-US" sz="4000" b="1" dirty="0" smtClean="0"/>
              <a:t>2)Covert values:</a:t>
            </a:r>
            <a:r>
              <a:rPr lang="en-US" sz="4000" dirty="0" smtClean="0"/>
              <a:t> values may also be </a:t>
            </a:r>
            <a:r>
              <a:rPr lang="en-US" sz="4000" b="1" dirty="0" smtClean="0"/>
              <a:t>implicit in expectation </a:t>
            </a:r>
            <a:r>
              <a:rPr lang="en-US" sz="4000" dirty="0" smtClean="0"/>
              <a:t>that are not in writing , identified through participation</a:t>
            </a:r>
          </a:p>
          <a:p>
            <a:pPr algn="l" eaLnBrk="1" hangingPunct="1">
              <a:buNone/>
            </a:pPr>
            <a:endParaRPr lang="ar-JO" sz="4000" dirty="0" smtClean="0"/>
          </a:p>
          <a:p>
            <a:pPr eaLnBrk="1" hangingPunct="1"/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36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3600" dirty="0" smtClean="0"/>
          </a:p>
          <a:p>
            <a:pPr marL="320040" indent="-320040" algn="l" eaLnBrk="1" fontAlgn="auto" hangingPunct="1">
              <a:spcAft>
                <a:spcPts val="0"/>
              </a:spcAft>
              <a:buNone/>
              <a:defRPr/>
            </a:pPr>
            <a:r>
              <a:rPr lang="en-US" sz="3600" dirty="0" smtClean="0"/>
              <a:t>When </a:t>
            </a:r>
            <a:r>
              <a:rPr lang="en-US" sz="3600" dirty="0"/>
              <a:t>seeking employment , nurse should identify congruencies or </a:t>
            </a:r>
            <a:r>
              <a:rPr lang="en-US" sz="3600" dirty="0" smtClean="0"/>
              <a:t>incongruencies </a:t>
            </a:r>
            <a:r>
              <a:rPr lang="en-US" sz="3600" dirty="0"/>
              <a:t>between personal value and those of institution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3600" dirty="0"/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600" dirty="0"/>
          </a:p>
          <a:p>
            <a:pPr marL="320040" indent="-320040" algn="l" eaLnBrk="1" fontAlgn="auto" hangingPunct="1">
              <a:spcAft>
                <a:spcPts val="0"/>
              </a:spcAft>
              <a:buNone/>
              <a:defRPr/>
            </a:pPr>
            <a:r>
              <a:rPr lang="en-US" sz="3600" dirty="0"/>
              <a:t>Accepting employment implies committing to the value system of </a:t>
            </a:r>
            <a:endParaRPr lang="ar-JO" sz="3600" dirty="0" smtClean="0"/>
          </a:p>
          <a:p>
            <a:pPr marL="320040" indent="-320040" algn="l" eaLnBrk="1" fontAlgn="auto" hangingPunct="1">
              <a:spcAft>
                <a:spcPts val="0"/>
              </a:spcAft>
              <a:buNone/>
              <a:defRPr/>
            </a:pPr>
            <a:r>
              <a:rPr lang="en-US" sz="3600" dirty="0" smtClean="0"/>
              <a:t>organization</a:t>
            </a:r>
          </a:p>
          <a:p>
            <a:pPr marL="320040" lvl="1" indent="-320040" algn="l">
              <a:spcBef>
                <a:spcPts val="0"/>
              </a:spcBef>
              <a:buClr>
                <a:schemeClr val="accent1"/>
              </a:buClr>
              <a:buSzPct val="70000"/>
              <a:buNone/>
              <a:defRPr/>
            </a:pPr>
            <a:r>
              <a:rPr lang="en-US" sz="2900" dirty="0" smtClean="0"/>
              <a:t>Values influence job selection (e.g., desperate for a job; clinic perform abortion)</a:t>
            </a:r>
          </a:p>
          <a:p>
            <a:pPr marL="320040" indent="-320040" algn="l" eaLnBrk="1" fontAlgn="auto" hangingPunct="1">
              <a:spcAft>
                <a:spcPts val="0"/>
              </a:spcAft>
              <a:buNone/>
              <a:defRPr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/>
              <a:t>It is important to identify what is valued by the </a:t>
            </a:r>
            <a:r>
              <a:rPr lang="en-US" sz="4000" dirty="0" smtClean="0"/>
              <a:t>employer</a:t>
            </a:r>
            <a:endParaRPr lang="en-US" sz="4800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algn="l" eaLnBrk="1" hangingPunct="1">
              <a:buClr>
                <a:schemeClr val="tx1"/>
              </a:buClr>
              <a:buNone/>
            </a:pPr>
            <a:r>
              <a:rPr lang="en-US" sz="3200" dirty="0" smtClean="0"/>
              <a:t>Three primary ways to approach patient care:</a:t>
            </a:r>
          </a:p>
          <a:p>
            <a:pPr lvl="2" algn="l" eaLnBrk="1" hangingPunct="1">
              <a:buNone/>
            </a:pPr>
            <a:r>
              <a:rPr lang="en-US" sz="2900" dirty="0" smtClean="0"/>
              <a:t>1)Focus on meeting patient needs </a:t>
            </a:r>
            <a:r>
              <a:rPr lang="en-US" sz="2900" b="1" dirty="0" smtClean="0">
                <a:solidFill>
                  <a:schemeClr val="bg2">
                    <a:lumMod val="75000"/>
                  </a:schemeClr>
                </a:solidFill>
              </a:rPr>
              <a:t>(intrinsic care)</a:t>
            </a:r>
          </a:p>
          <a:p>
            <a:pPr lvl="2" algn="l" eaLnBrk="1" hangingPunct="1">
              <a:buNone/>
            </a:pPr>
            <a:r>
              <a:rPr lang="en-US" sz="2900" dirty="0" smtClean="0"/>
              <a:t>2)Focus on doing all the tasks </a:t>
            </a:r>
            <a:r>
              <a:rPr lang="en-US" sz="2900" b="1" dirty="0" smtClean="0">
                <a:solidFill>
                  <a:schemeClr val="bg2">
                    <a:lumMod val="75000"/>
                  </a:schemeClr>
                </a:solidFill>
              </a:rPr>
              <a:t>(extrinsic</a:t>
            </a:r>
            <a:r>
              <a:rPr lang="en-US" sz="29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900" b="1" dirty="0" smtClean="0">
                <a:solidFill>
                  <a:schemeClr val="bg2">
                    <a:lumMod val="75000"/>
                  </a:schemeClr>
                </a:solidFill>
              </a:rPr>
              <a:t>care)</a:t>
            </a:r>
          </a:p>
          <a:p>
            <a:pPr lvl="2" algn="l" eaLnBrk="1" hangingPunct="1">
              <a:buNone/>
            </a:pPr>
            <a:r>
              <a:rPr lang="en-US" sz="2900" dirty="0" smtClean="0"/>
              <a:t>3)Focus on following the rules </a:t>
            </a:r>
            <a:r>
              <a:rPr lang="en-US" sz="2900" b="1" dirty="0" smtClean="0">
                <a:solidFill>
                  <a:schemeClr val="bg2">
                    <a:lumMod val="75000"/>
                  </a:schemeClr>
                </a:solidFill>
              </a:rPr>
              <a:t>(systemic care)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Moral Distress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Clr>
                <a:schemeClr val="tx1"/>
              </a:buClr>
              <a:buFontTx/>
              <a:buChar char="•"/>
            </a:pPr>
            <a:endParaRPr lang="en-US" sz="3600" dirty="0" smtClean="0"/>
          </a:p>
          <a:p>
            <a:pPr lvl="1" algn="l" eaLnBrk="1" hangingPunct="1">
              <a:buClr>
                <a:schemeClr val="accent2"/>
              </a:buClr>
              <a:buNone/>
            </a:pPr>
            <a:r>
              <a:rPr lang="en-US" sz="3600" dirty="0" smtClean="0"/>
              <a:t>If there is a conflict between our values regarding patient care and the value of the institution, physician, or patient family we may experience</a:t>
            </a:r>
            <a:r>
              <a:rPr lang="en-US" sz="3600" b="1" dirty="0" smtClean="0"/>
              <a:t> moral distress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endParaRPr lang="en-US" sz="36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Life Values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8006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None/>
            </a:pPr>
            <a:r>
              <a:rPr lang="en-US" dirty="0" smtClean="0"/>
              <a:t>	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Taking care of others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Having a close family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Making money 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Having good friends 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Being popular 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Getting people’s attention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Being loved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3600" b="1" u="sng" dirty="0" smtClean="0">
              <a:solidFill>
                <a:srgbClr val="FF33CC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3600" b="1" u="sng" dirty="0" smtClean="0">
              <a:solidFill>
                <a:srgbClr val="FF33CC"/>
              </a:solidFill>
            </a:endParaRPr>
          </a:p>
          <a:p>
            <a:pPr marL="320040" indent="-320040" algn="l" eaLnBrk="1" fontAlgn="auto" hangingPunct="1">
              <a:spcAft>
                <a:spcPts val="0"/>
              </a:spcAft>
              <a:buNone/>
              <a:defRPr/>
            </a:pP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Moral </a:t>
            </a:r>
            <a:r>
              <a:rPr lang="en-US" sz="3600" b="1" dirty="0">
                <a:solidFill>
                  <a:schemeClr val="bg2">
                    <a:lumMod val="75000"/>
                  </a:schemeClr>
                </a:solidFill>
              </a:rPr>
              <a:t>distress</a:t>
            </a:r>
            <a:r>
              <a:rPr lang="en-US" sz="3600" dirty="0"/>
              <a:t>: is the reaction to a situation in which there are moral problems that seem to have clear solutions, yet we are unable to follow our moral beliefs because of external restraints. </a:t>
            </a:r>
          </a:p>
          <a:p>
            <a:pPr marL="320040" indent="-320040" algn="l" eaLnBrk="1" fontAlgn="auto" hangingPunct="1">
              <a:spcAft>
                <a:spcPts val="0"/>
              </a:spcAft>
              <a:buNone/>
              <a:defRPr/>
            </a:pPr>
            <a:endParaRPr lang="en-US" sz="3600" dirty="0"/>
          </a:p>
          <a:p>
            <a:pPr marL="320040" indent="-320040" algn="l" eaLnBrk="1" fontAlgn="auto" hangingPunct="1">
              <a:spcAft>
                <a:spcPts val="0"/>
              </a:spcAft>
              <a:buNone/>
              <a:defRPr/>
            </a:pPr>
            <a:r>
              <a:rPr lang="en-US" sz="3600" dirty="0"/>
              <a:t>This distress is evidenced in 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anger, 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frustration</a:t>
            </a:r>
            <a:r>
              <a:rPr lang="en-US" sz="3600" dirty="0"/>
              <a:t>, and 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poor performance </a:t>
            </a:r>
            <a:r>
              <a:rPr lang="en-US" sz="3600" dirty="0"/>
              <a:t>in the work setting.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How to make organizational values more explicit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US" sz="3200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</a:pPr>
            <a:r>
              <a:rPr lang="en-US" sz="2900" smtClean="0"/>
              <a:t>	Determining what is valued by staff, board members, management, and physicians regarding the elements of the organization’s philosophy and identifying specific expectations for each group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Clarifying values with patients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900" smtClean="0"/>
              <a:t>Values of nurses and patients influence patient care situations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q"/>
            </a:pPr>
            <a:endParaRPr lang="en-US" sz="2900" smtClean="0"/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900" smtClean="0"/>
              <a:t>It is important to know what is the patient expects or values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q"/>
            </a:pPr>
            <a:endParaRPr lang="en-US" sz="2900" smtClean="0"/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900" smtClean="0"/>
              <a:t>Patient and provider perceptions of care can  be quite different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pPr lvl="1" eaLnBrk="1" hangingPunct="1">
              <a:buClr>
                <a:schemeClr val="accent2"/>
              </a:buClr>
              <a:buFont typeface="Wingdings" pitchFamily="2" charset="2"/>
              <a:buChar char="q"/>
            </a:pPr>
            <a:endParaRPr lang="en-US" sz="3200" dirty="0" smtClean="0"/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q"/>
            </a:pPr>
            <a:endParaRPr lang="en-US" sz="3200" dirty="0" smtClean="0"/>
          </a:p>
          <a:p>
            <a:pPr lvl="1" algn="l" eaLnBrk="1" hangingPunct="1">
              <a:buClr>
                <a:schemeClr val="accent2"/>
              </a:buClr>
              <a:buNone/>
            </a:pPr>
            <a:r>
              <a:rPr lang="en-US" sz="3200" dirty="0" smtClean="0"/>
              <a:t>-Great discrepancies in these perceptions( regarding health) may lead to patient dissatisfaction</a:t>
            </a:r>
          </a:p>
          <a:p>
            <a:pPr lvl="1" algn="l" eaLnBrk="1" hangingPunct="1">
              <a:buClr>
                <a:schemeClr val="accent2"/>
              </a:buClr>
              <a:buNone/>
            </a:pPr>
            <a:endParaRPr lang="en-US" sz="3200" dirty="0" smtClean="0"/>
          </a:p>
          <a:p>
            <a:pPr lvl="1" algn="l" eaLnBrk="1" hangingPunct="1">
              <a:buClr>
                <a:schemeClr val="accent2"/>
              </a:buClr>
              <a:buNone/>
            </a:pPr>
            <a:r>
              <a:rPr lang="en-US" sz="3200" dirty="0" smtClean="0"/>
              <a:t> -Patient may become labeled as uncooperative, self-destructive, noncompliant, ignorant, or unwilling to take responsibility for her/his own health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Clarifying Values with Patients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l"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en-US" sz="2900" dirty="0" smtClean="0">
                <a:solidFill>
                  <a:srgbClr val="0070C0"/>
                </a:solidFill>
              </a:rPr>
              <a:t>	</a:t>
            </a:r>
            <a:r>
              <a:rPr lang="en-US" sz="2900" dirty="0" smtClean="0">
                <a:solidFill>
                  <a:schemeClr val="bg2">
                    <a:lumMod val="75000"/>
                  </a:schemeClr>
                </a:solidFill>
              </a:rPr>
              <a:t>Consequences</a:t>
            </a:r>
            <a:r>
              <a:rPr lang="en-US" sz="2900" dirty="0" smtClean="0"/>
              <a:t>: patient attitudes and decisions regarding following recommendations for care and treatment, affect recovery, potential malpractice</a:t>
            </a:r>
          </a:p>
          <a:p>
            <a:pPr lvl="1" algn="l" eaLnBrk="1" hangingPunct="1">
              <a:buClr>
                <a:schemeClr val="tx1"/>
              </a:buClr>
              <a:buFont typeface="Wingdings 2" pitchFamily="18" charset="2"/>
              <a:buNone/>
            </a:pPr>
            <a:endParaRPr lang="en-US" sz="2900" dirty="0" smtClean="0"/>
          </a:p>
          <a:p>
            <a:pPr lvl="1" algn="l">
              <a:buNone/>
            </a:pPr>
            <a:r>
              <a:rPr lang="en-US" sz="2900" dirty="0" smtClean="0"/>
              <a:t>Attentive to cultural and religious value is important</a:t>
            </a:r>
          </a:p>
          <a:p>
            <a:pPr lvl="1" algn="l">
              <a:buNone/>
            </a:pPr>
            <a:endParaRPr lang="en-US" sz="2900" dirty="0" smtClean="0"/>
          </a:p>
          <a:p>
            <a:pPr lvl="1" algn="l">
              <a:buNone/>
            </a:pPr>
            <a:r>
              <a:rPr lang="en-US" sz="2900" dirty="0" smtClean="0"/>
              <a:t>Knowing our personal values is important; to avoid imposing our values on patients </a:t>
            </a:r>
          </a:p>
          <a:p>
            <a:pPr lvl="1" algn="l" eaLnBrk="1" hangingPunct="1">
              <a:buClr>
                <a:schemeClr val="tx1"/>
              </a:buClr>
              <a:buFont typeface="Wingdings 2" pitchFamily="18" charset="2"/>
              <a:buNone/>
            </a:pPr>
            <a:endParaRPr lang="en-US" sz="2900" dirty="0" smtClean="0"/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/>
              <a:t>Clarifying values with </a:t>
            </a:r>
            <a:r>
              <a:rPr lang="en-US" sz="3600" dirty="0" smtClean="0"/>
              <a:t>patients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Nursing 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Actions 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l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The nurse should help patients identify their own values; HOW?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endParaRPr lang="en-US" sz="3200" dirty="0" smtClean="0"/>
          </a:p>
          <a:p>
            <a:pPr lvl="2" algn="l" eaLnBrk="1" hangingPunct="1">
              <a:lnSpc>
                <a:spcPct val="90000"/>
              </a:lnSpc>
              <a:buNone/>
            </a:pPr>
            <a:r>
              <a:rPr lang="en-US" sz="2900" dirty="0" smtClean="0"/>
              <a:t>1)Assisting patient to </a:t>
            </a:r>
            <a:r>
              <a:rPr lang="en-US" sz="2900" dirty="0" smtClean="0">
                <a:solidFill>
                  <a:schemeClr val="bg2">
                    <a:lumMod val="75000"/>
                  </a:schemeClr>
                </a:solidFill>
              </a:rPr>
              <a:t>clearly articulate their values</a:t>
            </a:r>
            <a:r>
              <a:rPr lang="en-US" sz="2900" dirty="0" smtClean="0"/>
              <a:t>; because the lack of clarity about values may result in inconsistency, confusion, misunderstanding, inadequate decision making</a:t>
            </a:r>
          </a:p>
          <a:p>
            <a:pPr lvl="2" algn="l" eaLnBrk="1" hangingPunct="1">
              <a:lnSpc>
                <a:spcPct val="90000"/>
              </a:lnSpc>
              <a:buNone/>
            </a:pPr>
            <a:endParaRPr lang="en-US" sz="2900" dirty="0" smtClean="0"/>
          </a:p>
          <a:p>
            <a:pPr lvl="2" algn="l" eaLnBrk="1" hangingPunct="1">
              <a:lnSpc>
                <a:spcPct val="90000"/>
              </a:lnSpc>
              <a:buNone/>
            </a:pPr>
            <a:r>
              <a:rPr lang="en-US" sz="2900" dirty="0" smtClean="0"/>
              <a:t>2)Assist the patient </a:t>
            </a:r>
            <a:r>
              <a:rPr lang="en-US" sz="2900" dirty="0" smtClean="0">
                <a:solidFill>
                  <a:schemeClr val="bg2">
                    <a:lumMod val="75000"/>
                  </a:schemeClr>
                </a:solidFill>
              </a:rPr>
              <a:t>ability to make informed choices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 smtClean="0"/>
              <a:t>Clarifying values with patients </a:t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Nursing Actions 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l" eaLnBrk="1" hangingPunct="1">
              <a:buClr>
                <a:schemeClr val="accent2"/>
              </a:buClr>
              <a:buNone/>
            </a:pPr>
            <a:r>
              <a:rPr lang="en-US" sz="2900" dirty="0" smtClean="0"/>
              <a:t>3)Assisting client to </a:t>
            </a:r>
            <a:r>
              <a:rPr lang="en-US" sz="2900" dirty="0" smtClean="0">
                <a:solidFill>
                  <a:schemeClr val="bg2">
                    <a:lumMod val="75000"/>
                  </a:schemeClr>
                </a:solidFill>
              </a:rPr>
              <a:t>clarify values</a:t>
            </a:r>
          </a:p>
          <a:p>
            <a:pPr lvl="1" algn="l" eaLnBrk="1" hangingPunct="1">
              <a:buClr>
                <a:schemeClr val="accent2"/>
              </a:buClr>
              <a:buNone/>
            </a:pPr>
            <a:endParaRPr lang="en-US" sz="2900" dirty="0" smtClean="0">
              <a:solidFill>
                <a:srgbClr val="0070C0"/>
              </a:solidFill>
            </a:endParaRPr>
          </a:p>
          <a:p>
            <a:pPr lvl="1" algn="l" eaLnBrk="1" hangingPunct="1">
              <a:buClr>
                <a:schemeClr val="accent2"/>
              </a:buClr>
              <a:buNone/>
            </a:pPr>
            <a:r>
              <a:rPr lang="en-US" sz="2900" dirty="0" smtClean="0"/>
              <a:t>4)Understand the personal and social </a:t>
            </a:r>
            <a:r>
              <a:rPr lang="en-US" sz="2900" dirty="0" smtClean="0">
                <a:solidFill>
                  <a:schemeClr val="bg2">
                    <a:lumMod val="75000"/>
                  </a:schemeClr>
                </a:solidFill>
              </a:rPr>
              <a:t>consequences</a:t>
            </a:r>
            <a:r>
              <a:rPr lang="en-US" sz="2900" dirty="0" smtClean="0"/>
              <a:t> of acting on current values</a:t>
            </a:r>
          </a:p>
          <a:p>
            <a:pPr lvl="1" algn="l" eaLnBrk="1" hangingPunct="1">
              <a:buClr>
                <a:schemeClr val="accent2"/>
              </a:buClr>
              <a:buNone/>
            </a:pPr>
            <a:endParaRPr lang="en-US" sz="2900" dirty="0" smtClean="0"/>
          </a:p>
          <a:p>
            <a:pPr lvl="1" algn="l" eaLnBrk="1" hangingPunct="1">
              <a:buClr>
                <a:schemeClr val="accent2"/>
              </a:buClr>
              <a:buNone/>
            </a:pPr>
            <a:r>
              <a:rPr lang="en-US" sz="2900" dirty="0" smtClean="0"/>
              <a:t>5)Achieve greater </a:t>
            </a:r>
            <a:r>
              <a:rPr lang="en-US" sz="2900" dirty="0" smtClean="0">
                <a:solidFill>
                  <a:schemeClr val="bg2">
                    <a:lumMod val="75000"/>
                  </a:schemeClr>
                </a:solidFill>
              </a:rPr>
              <a:t>consistency</a:t>
            </a:r>
            <a:r>
              <a:rPr lang="en-US" sz="2900" dirty="0" smtClean="0">
                <a:solidFill>
                  <a:srgbClr val="0070C0"/>
                </a:solidFill>
              </a:rPr>
              <a:t> </a:t>
            </a:r>
            <a:r>
              <a:rPr lang="en-US" sz="2900" dirty="0" smtClean="0"/>
              <a:t>among values, attitudes, and behaviors</a:t>
            </a:r>
          </a:p>
          <a:p>
            <a:pPr lvl="1" algn="l" eaLnBrk="1" hangingPunct="1">
              <a:buClr>
                <a:schemeClr val="accent2"/>
              </a:buClr>
              <a:buNone/>
            </a:pPr>
            <a:r>
              <a:rPr lang="en-US" sz="2900" dirty="0" smtClean="0">
                <a:solidFill>
                  <a:schemeClr val="bg2">
                    <a:lumMod val="75000"/>
                  </a:schemeClr>
                </a:solidFill>
              </a:rPr>
              <a:t>6)Plan health-related experiences </a:t>
            </a:r>
            <a:r>
              <a:rPr lang="en-US" sz="2900" dirty="0" smtClean="0"/>
              <a:t>that may result in self-initiated changes in value hierarchies</a:t>
            </a:r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Instrument and process to facilitate exploring values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sz="3500" dirty="0" smtClean="0"/>
              <a:t>Ranking of 10 health values from most important to least important</a:t>
            </a:r>
          </a:p>
          <a:p>
            <a:pPr lvl="1" indent="-274320" algn="l">
              <a:buNone/>
              <a:defRPr/>
            </a:pPr>
            <a:r>
              <a:rPr lang="en-US" sz="2400" dirty="0" smtClean="0"/>
              <a:t>Freedom</a:t>
            </a:r>
          </a:p>
          <a:p>
            <a:pPr lvl="1" indent="-274320" algn="l">
              <a:buNone/>
              <a:defRPr/>
            </a:pPr>
            <a:r>
              <a:rPr lang="en-US" sz="2400" dirty="0" smtClean="0"/>
              <a:t>Comfortable life</a:t>
            </a:r>
          </a:p>
          <a:p>
            <a:pPr lvl="1" indent="-274320" algn="l">
              <a:buNone/>
              <a:defRPr/>
            </a:pPr>
            <a:r>
              <a:rPr lang="en-US" sz="2400" dirty="0" smtClean="0"/>
              <a:t>An existing life</a:t>
            </a:r>
          </a:p>
          <a:p>
            <a:pPr lvl="1" indent="-274320" algn="l">
              <a:buNone/>
              <a:defRPr/>
            </a:pPr>
            <a:r>
              <a:rPr lang="en-US" sz="2400" dirty="0" smtClean="0"/>
              <a:t>A sense of accomplishment</a:t>
            </a:r>
          </a:p>
          <a:p>
            <a:pPr lvl="1" indent="-274320" algn="l">
              <a:buNone/>
              <a:defRPr/>
            </a:pPr>
            <a:r>
              <a:rPr lang="en-US" sz="2400" dirty="0" smtClean="0"/>
              <a:t>Happiness</a:t>
            </a:r>
          </a:p>
          <a:p>
            <a:pPr lvl="1" indent="-274320" algn="l">
              <a:buNone/>
              <a:defRPr/>
            </a:pPr>
            <a:r>
              <a:rPr lang="en-US" sz="2400" dirty="0" smtClean="0"/>
              <a:t>Health</a:t>
            </a:r>
          </a:p>
          <a:p>
            <a:pPr lvl="1" indent="-274320" algn="l">
              <a:buNone/>
              <a:defRPr/>
            </a:pPr>
            <a:r>
              <a:rPr lang="en-US" sz="2400" dirty="0" smtClean="0"/>
              <a:t>Inner harmony</a:t>
            </a:r>
          </a:p>
          <a:p>
            <a:pPr lvl="1" indent="-274320" algn="l">
              <a:buNone/>
              <a:defRPr/>
            </a:pPr>
            <a:r>
              <a:rPr lang="en-US" sz="2400" dirty="0" smtClean="0"/>
              <a:t>Pleasure</a:t>
            </a:r>
          </a:p>
          <a:p>
            <a:pPr lvl="1" indent="-274320" algn="l">
              <a:buNone/>
              <a:defRPr/>
            </a:pPr>
            <a:r>
              <a:rPr lang="en-US" sz="2400" dirty="0" smtClean="0"/>
              <a:t>Self-respect</a:t>
            </a:r>
          </a:p>
          <a:p>
            <a:pPr lvl="1" indent="-274320" algn="l">
              <a:buNone/>
              <a:defRPr/>
            </a:pPr>
            <a:r>
              <a:rPr lang="en-US" sz="2400" dirty="0" smtClean="0"/>
              <a:t>Social recognition</a:t>
            </a:r>
          </a:p>
          <a:p>
            <a:pPr lvl="1" indent="-274320" algn="l">
              <a:buNone/>
              <a:defRPr/>
            </a:pPr>
            <a:r>
              <a:rPr lang="en-US" sz="2400" dirty="0" smtClean="0"/>
              <a:t>High value on health</a:t>
            </a:r>
            <a:endParaRPr lang="en-US" sz="2900" dirty="0" smtClean="0"/>
          </a:p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/>
              <a:t>Instrument and process to facilitate exploring values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To identify from a list of ten health-related behaviors, what they do and why they do it? Behaviors include activities such as</a:t>
            </a:r>
          </a:p>
          <a:p>
            <a:pPr lvl="1" algn="l" eaLnBrk="1" hangingPunct="1">
              <a:buClr>
                <a:schemeClr val="accent2"/>
              </a:buClr>
              <a:buNone/>
            </a:pPr>
            <a:r>
              <a:rPr lang="en-US" sz="3200" dirty="0" smtClean="0"/>
              <a:t>1.Exercising a minimum of three times per week</a:t>
            </a:r>
          </a:p>
          <a:p>
            <a:pPr lvl="1" algn="l" eaLnBrk="1" hangingPunct="1">
              <a:buClr>
                <a:schemeClr val="accent2"/>
              </a:buClr>
              <a:buNone/>
            </a:pPr>
            <a:r>
              <a:rPr lang="en-US" sz="3200" dirty="0" smtClean="0"/>
              <a:t>2.Talking to a close friend or relative about worries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Value Development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None/>
            </a:pPr>
            <a:r>
              <a:rPr lang="en-US" dirty="0" smtClean="0"/>
              <a:t>-Value development refers </a:t>
            </a:r>
            <a:r>
              <a:rPr lang="en-US" b="1" dirty="0" smtClean="0"/>
              <a:t>as moral development</a:t>
            </a:r>
          </a:p>
          <a:p>
            <a:pPr algn="l" eaLnBrk="1" hangingPunct="1">
              <a:buNone/>
            </a:pPr>
            <a:r>
              <a:rPr lang="en-US" dirty="0" smtClean="0"/>
              <a:t>-It is </a:t>
            </a:r>
            <a:r>
              <a:rPr lang="en-US" dirty="0" err="1" smtClean="0"/>
              <a:t>transcultural</a:t>
            </a:r>
            <a:r>
              <a:rPr lang="en-US" dirty="0" smtClean="0"/>
              <a:t> and environmental production</a:t>
            </a:r>
          </a:p>
          <a:p>
            <a:pPr algn="l" eaLnBrk="1" hangingPunct="1">
              <a:buNone/>
            </a:pPr>
            <a:r>
              <a:rPr lang="en-US" dirty="0" smtClean="0"/>
              <a:t>-Values learned within the context of a particular culture </a:t>
            </a:r>
          </a:p>
          <a:p>
            <a:pPr algn="l" eaLnBrk="1" hangingPunct="1">
              <a:buNone/>
            </a:pPr>
            <a:r>
              <a:rPr lang="en-US" dirty="0" smtClean="0"/>
              <a:t>-Understanding the ethical principles vary according to culture (Autonomy, Justice)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value of family</a:t>
            </a:r>
            <a:endParaRPr lang="ar-JO" dirty="0"/>
          </a:p>
        </p:txBody>
      </p:sp>
      <p:pic>
        <p:nvPicPr>
          <p:cNvPr id="88066" name="Picture 2" descr="C:\Users\user\Pictures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71679"/>
            <a:ext cx="4429156" cy="2709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14356"/>
            <a:ext cx="8229600" cy="5458161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Moral Development</a:t>
            </a:r>
            <a:r>
              <a:rPr lang="en-US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A product of the </a:t>
            </a:r>
            <a:r>
              <a:rPr lang="en-US" dirty="0" err="1" smtClean="0"/>
              <a:t>sociocultural</a:t>
            </a:r>
            <a:r>
              <a:rPr lang="en-US" dirty="0" smtClean="0"/>
              <a:t> environment in which one lives and develops that reflect the intellectual and emotional process through which one learns and incorporates values regarding right and wrong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/>
              <a:t>Piaget’s </a:t>
            </a:r>
            <a:r>
              <a:rPr lang="en-US" sz="4000" dirty="0" smtClean="0"/>
              <a:t>Stages </a:t>
            </a:r>
            <a:r>
              <a:rPr lang="en-US" sz="4000" dirty="0"/>
              <a:t>of </a:t>
            </a:r>
            <a:r>
              <a:rPr lang="en-US" sz="4000" dirty="0" smtClean="0"/>
              <a:t>Cognitive Development</a:t>
            </a:r>
            <a:endParaRPr lang="en-US" sz="40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  <a:buNone/>
            </a:pPr>
            <a:r>
              <a:rPr lang="en-US" dirty="0" smtClean="0"/>
              <a:t>1)Sensory motor stage (Birth-24 months)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dirty="0" smtClean="0"/>
              <a:t>2)Preoperational stage  (2—7 years)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dirty="0" smtClean="0"/>
              <a:t>3)Concrete operational  (7—11years)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dirty="0" smtClean="0"/>
              <a:t>4)Formal operational  (11—15 years)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According to Piaget the cognitive abilities progress start from reflexes , motor activities, to use of symbolic language to logic thought (concrete, and then abstract)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180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Piaget’s Stages of Cognitive Development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He notes that cognitive development need an intact neurological system and appropriate environmental interaction and stimuli</a:t>
            </a:r>
          </a:p>
          <a:p>
            <a:endParaRPr lang="ar-JO" dirty="0"/>
          </a:p>
        </p:txBody>
      </p:sp>
      <p:pic>
        <p:nvPicPr>
          <p:cNvPr id="96258" name="Picture 2" descr="C:\Users\user\Pictures\8416022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57364"/>
            <a:ext cx="403860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C:\Users\user\Pictures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33762" y="2904331"/>
            <a:ext cx="2276475" cy="2009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20324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Moral development progress through 3 levels according to Kohlberg's “theory of justice”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28868"/>
            <a:ext cx="8229600" cy="5221295"/>
          </a:xfrm>
        </p:spPr>
        <p:txBody>
          <a:bodyPr/>
          <a:lstStyle/>
          <a:p>
            <a:pPr algn="l" eaLnBrk="1" hangingPunct="1"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Level 1</a:t>
            </a:r>
            <a:r>
              <a:rPr lang="en-US" dirty="0" smtClean="0"/>
              <a:t> </a:t>
            </a:r>
            <a:r>
              <a:rPr lang="en-US" dirty="0" err="1" smtClean="0"/>
              <a:t>premoral</a:t>
            </a:r>
            <a:r>
              <a:rPr lang="en-US" dirty="0" smtClean="0"/>
              <a:t> or </a:t>
            </a:r>
            <a:r>
              <a:rPr lang="en-US" dirty="0" err="1" smtClean="0"/>
              <a:t>preconventional</a:t>
            </a:r>
            <a:r>
              <a:rPr lang="en-US" dirty="0" smtClean="0"/>
              <a:t> level</a:t>
            </a:r>
            <a:endParaRPr lang="ar-JO" dirty="0" smtClean="0"/>
          </a:p>
          <a:p>
            <a:pPr algn="l" eaLnBrk="1" hangingPunct="1"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Level 2</a:t>
            </a:r>
            <a:r>
              <a:rPr lang="en-US" dirty="0" smtClean="0"/>
              <a:t> conventional level </a:t>
            </a:r>
          </a:p>
          <a:p>
            <a:pPr algn="l" eaLnBrk="1" hangingPunct="1"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Level 3</a:t>
            </a:r>
            <a:r>
              <a:rPr lang="en-US" dirty="0" smtClean="0"/>
              <a:t> post conventional, autonomous or principled level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7282" name="Picture 2" descr="C:\Users\user\Pictures\imagesCAMO20B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85992"/>
            <a:ext cx="3071834" cy="2847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46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Level 1: </a:t>
            </a:r>
            <a:r>
              <a:rPr lang="en-US" dirty="0" err="1" smtClean="0"/>
              <a:t>Premoral</a:t>
            </a:r>
            <a:r>
              <a:rPr lang="en-US" dirty="0" smtClean="0"/>
              <a:t> or </a:t>
            </a:r>
            <a:r>
              <a:rPr lang="en-US" dirty="0" err="1" smtClean="0"/>
              <a:t>Preconventional</a:t>
            </a:r>
            <a:r>
              <a:rPr lang="en-US" dirty="0" smtClean="0"/>
              <a:t> Level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  <a:buNone/>
            </a:pPr>
            <a:r>
              <a:rPr lang="en-US" dirty="0" smtClean="0"/>
              <a:t>- </a:t>
            </a:r>
            <a:r>
              <a:rPr lang="en-US" dirty="0" err="1" smtClean="0"/>
              <a:t>Premoral</a:t>
            </a:r>
            <a:r>
              <a:rPr lang="en-US" dirty="0" smtClean="0"/>
              <a:t> level has egocentric focus</a:t>
            </a:r>
          </a:p>
          <a:p>
            <a:pPr algn="l">
              <a:lnSpc>
                <a:spcPct val="90000"/>
              </a:lnSpc>
              <a:buNone/>
            </a:pPr>
            <a:r>
              <a:rPr lang="en-US" dirty="0" smtClean="0"/>
              <a:t>The person obey rules in order to avoid punishment / get rewards. (</a:t>
            </a:r>
            <a:r>
              <a:rPr lang="en-US" sz="2400" dirty="0" smtClean="0"/>
              <a:t>most in children and under nine, in some a adolescent and adult criminal)</a:t>
            </a:r>
            <a:endParaRPr lang="ar-JO" sz="2400" dirty="0" smtClean="0"/>
          </a:p>
          <a:p>
            <a:pPr algn="l">
              <a:lnSpc>
                <a:spcPct val="90000"/>
              </a:lnSpc>
              <a:buNone/>
            </a:pPr>
            <a:endParaRPr lang="en-US" sz="2400" dirty="0" smtClean="0"/>
          </a:p>
          <a:p>
            <a:pPr algn="l">
              <a:lnSpc>
                <a:spcPct val="90000"/>
              </a:lnSpc>
              <a:buNone/>
            </a:pPr>
            <a:r>
              <a:rPr lang="en-US" dirty="0" smtClean="0"/>
              <a:t>-Fear of punishment is a major motivator of this level</a:t>
            </a:r>
            <a:endParaRPr lang="ar-JO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323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Level 2: Conventional Level</a:t>
            </a:r>
            <a:br>
              <a:rPr lang="en-US" sz="4800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algn="l">
              <a:lnSpc>
                <a:spcPct val="80000"/>
              </a:lnSpc>
              <a:buNone/>
              <a:defRPr/>
            </a:pPr>
            <a:r>
              <a:rPr lang="en-US" dirty="0" smtClean="0"/>
              <a:t>-Focus on social conformity “socially accepted”.</a:t>
            </a:r>
          </a:p>
          <a:p>
            <a:pPr marL="320040" indent="-320040" algn="l">
              <a:lnSpc>
                <a:spcPct val="80000"/>
              </a:lnSpc>
              <a:buNone/>
              <a:defRPr/>
            </a:pPr>
            <a:endParaRPr lang="en-US" dirty="0" smtClean="0"/>
          </a:p>
          <a:p>
            <a:pPr marL="320040" indent="-320040" algn="l">
              <a:lnSpc>
                <a:spcPct val="80000"/>
              </a:lnSpc>
              <a:buNone/>
              <a:defRPr/>
            </a:pPr>
            <a:r>
              <a:rPr lang="en-US" dirty="0" smtClean="0"/>
              <a:t>-Behavior or decision in order to maintain relations /conform to laws and  to those in authority because duty, without  respect for them and in order to avoid censure(</a:t>
            </a:r>
            <a:r>
              <a:rPr lang="ar-JO" sz="1400" dirty="0" smtClean="0"/>
              <a:t>strong disapproval or harsh criticism</a:t>
            </a:r>
            <a:r>
              <a:rPr lang="en-US" dirty="0" smtClean="0"/>
              <a:t>).</a:t>
            </a:r>
          </a:p>
          <a:p>
            <a:pPr marL="320040" indent="-320040" algn="l">
              <a:lnSpc>
                <a:spcPct val="80000"/>
              </a:lnSpc>
              <a:buNone/>
              <a:defRPr/>
            </a:pPr>
            <a:endParaRPr lang="en-US" dirty="0" smtClean="0"/>
          </a:p>
          <a:p>
            <a:pPr marL="320040" indent="-320040" algn="l">
              <a:lnSpc>
                <a:spcPct val="80000"/>
              </a:lnSpc>
              <a:buNone/>
              <a:defRPr/>
            </a:pPr>
            <a:r>
              <a:rPr lang="en-US" dirty="0" smtClean="0"/>
              <a:t>-Guilty is more motivator than the fear of punishment as noted in level 1 </a:t>
            </a:r>
            <a:endParaRPr lang="ar-JO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8951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Level 3: Post Conventional, </a:t>
            </a:r>
            <a:r>
              <a:rPr lang="ar-JO" sz="4000" dirty="0" smtClean="0"/>
              <a:t> </a:t>
            </a:r>
            <a:r>
              <a:rPr lang="en-US" sz="4000" dirty="0" smtClean="0"/>
              <a:t>Autonomous or Principled Level</a:t>
            </a:r>
            <a:endParaRPr lang="ar-J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20040" indent="-320040" algn="l">
              <a:lnSpc>
                <a:spcPct val="90000"/>
              </a:lnSpc>
              <a:buNone/>
              <a:defRPr/>
            </a:pPr>
            <a:r>
              <a:rPr lang="en-US" dirty="0" smtClean="0"/>
              <a:t>-The  relativity of some societal value is recognized</a:t>
            </a:r>
          </a:p>
          <a:p>
            <a:pPr marL="320040" indent="-320040" algn="l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marL="320040" indent="-320040" algn="l">
              <a:lnSpc>
                <a:spcPct val="90000"/>
              </a:lnSpc>
              <a:buNone/>
              <a:defRPr/>
            </a:pPr>
            <a:r>
              <a:rPr lang="en-US" dirty="0" smtClean="0"/>
              <a:t>-Moral decision derive from principles that support individual rights</a:t>
            </a:r>
          </a:p>
          <a:p>
            <a:pPr marL="320040" indent="-320040" algn="l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marL="320040" indent="-320040" algn="l">
              <a:lnSpc>
                <a:spcPct val="90000"/>
              </a:lnSpc>
              <a:buNone/>
              <a:defRPr/>
            </a:pPr>
            <a:r>
              <a:rPr lang="en-US" dirty="0" smtClean="0"/>
              <a:t>-Transcend particular societal rules as equality, liberty, justice.</a:t>
            </a:r>
          </a:p>
          <a:p>
            <a:pPr marL="320040" indent="-320040" algn="l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marL="320040" indent="-320040" algn="l">
              <a:lnSpc>
                <a:spcPct val="90000"/>
              </a:lnSpc>
              <a:buNone/>
              <a:defRPr/>
            </a:pPr>
            <a:r>
              <a:rPr lang="en-US" dirty="0" smtClean="0"/>
              <a:t>-Then your decision based on universal ethical principles like human dignity, mutual respect &amp; trust</a:t>
            </a:r>
          </a:p>
          <a:p>
            <a:pPr marL="320040" indent="-320040">
              <a:lnSpc>
                <a:spcPct val="90000"/>
              </a:lnSpc>
              <a:buFont typeface="Wingdings"/>
              <a:buChar char=""/>
              <a:defRPr/>
            </a:pPr>
            <a:endParaRPr lang="en-US" dirty="0" smtClean="0"/>
          </a:p>
          <a:p>
            <a:endParaRPr lang="ar-JO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Kohlberg's “theory of justice</a:t>
            </a:r>
            <a:endParaRPr lang="ar-JO" dirty="0"/>
          </a:p>
        </p:txBody>
      </p:sp>
      <p:pic>
        <p:nvPicPr>
          <p:cNvPr id="98306" name="Picture 2" descr="C:\Users\user\Pictures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428868"/>
            <a:ext cx="478634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643182"/>
            <a:ext cx="7315200" cy="4557718"/>
          </a:xfrm>
        </p:spPr>
        <p:txBody>
          <a:bodyPr/>
          <a:lstStyle/>
          <a:p>
            <a:pPr marL="457200" indent="-457200" algn="l" eaLnBrk="1" hangingPunct="1"/>
            <a:r>
              <a:rPr lang="en-US" sz="4000" dirty="0" smtClean="0">
                <a:solidFill>
                  <a:schemeClr val="tx2">
                    <a:lumMod val="25000"/>
                  </a:schemeClr>
                </a:solidFill>
              </a:rPr>
              <a:t>So What?</a:t>
            </a:r>
          </a:p>
          <a:p>
            <a:pPr marL="457200" indent="-457200" algn="l" eaLnBrk="1" hangingPunct="1"/>
            <a:r>
              <a:rPr lang="en-US" dirty="0" smtClean="0"/>
              <a:t>Principled behavior flows from personal values that guide and inform our responses, behaviors, and decisions in all areas of our life</a:t>
            </a:r>
          </a:p>
        </p:txBody>
      </p:sp>
      <p:pic>
        <p:nvPicPr>
          <p:cNvPr id="16387" name="Picture 3" descr="C:\Users\user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7"/>
            <a:ext cx="4857784" cy="20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Gilligan's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None/>
            </a:pPr>
            <a:r>
              <a:rPr lang="en-US" dirty="0" smtClean="0"/>
              <a:t>-Focuses on a care perspectives </a:t>
            </a:r>
          </a:p>
          <a:p>
            <a:pPr algn="l" eaLnBrk="1" hangingPunct="1">
              <a:buNone/>
            </a:pPr>
            <a:r>
              <a:rPr lang="en-US" dirty="0" smtClean="0"/>
              <a:t>-Organized around the notions of responsibility, compassion (care)</a:t>
            </a:r>
          </a:p>
          <a:p>
            <a:pPr algn="l" eaLnBrk="1" hangingPunct="1">
              <a:buNone/>
            </a:pPr>
            <a:r>
              <a:rPr lang="en-US" dirty="0" smtClean="0"/>
              <a:t>-The ethics of justice (fairness) is based of the idea of equality ‘everyone should receive the same treatment”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Gilligan's</a:t>
            </a:r>
            <a:endParaRPr lang="ar-JO" dirty="0"/>
          </a:p>
        </p:txBody>
      </p:sp>
      <p:pic>
        <p:nvPicPr>
          <p:cNvPr id="99330" name="Picture 2" descr="C:\Users\user\Pictures\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6812" y="3037681"/>
            <a:ext cx="2619375" cy="1743075"/>
          </a:xfrm>
          <a:prstGeom prst="rect">
            <a:avLst/>
          </a:prstGeom>
          <a:noFill/>
        </p:spPr>
      </p:pic>
      <p:pic>
        <p:nvPicPr>
          <p:cNvPr id="99331" name="Picture 3" descr="C:\Users\user\Pictures\GilligansStages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86659"/>
            <a:ext cx="4038600" cy="4245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By contrast</a:t>
            </a:r>
            <a:r>
              <a:rPr lang="en-US" dirty="0" smtClean="0"/>
              <a:t>, the ethics of care is based on premise of nonviolence that </a:t>
            </a:r>
            <a:r>
              <a:rPr lang="en-US" b="1" u="sng" dirty="0" smtClean="0"/>
              <a:t>no one should be harmed or abandoned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bg2"/>
                </a:solidFill>
              </a:rPr>
              <a:t>Process of </a:t>
            </a:r>
            <a:r>
              <a:rPr lang="en-US" sz="4000" dirty="0" smtClean="0">
                <a:solidFill>
                  <a:schemeClr val="bg2"/>
                </a:solidFill>
              </a:rPr>
              <a:t>Developing  </a:t>
            </a:r>
            <a:r>
              <a:rPr lang="en-US" sz="4000" dirty="0">
                <a:solidFill>
                  <a:schemeClr val="bg2"/>
                </a:solidFill>
              </a:rPr>
              <a:t>an </a:t>
            </a:r>
            <a:r>
              <a:rPr lang="en-US" sz="4000" dirty="0" smtClean="0">
                <a:solidFill>
                  <a:schemeClr val="bg2"/>
                </a:solidFill>
              </a:rPr>
              <a:t>Ethics </a:t>
            </a:r>
            <a:r>
              <a:rPr lang="en-US" sz="4000" dirty="0">
                <a:solidFill>
                  <a:schemeClr val="bg2"/>
                </a:solidFill>
              </a:rPr>
              <a:t>of </a:t>
            </a:r>
            <a:r>
              <a:rPr lang="en-US" sz="4000" dirty="0" smtClean="0">
                <a:solidFill>
                  <a:schemeClr val="bg2"/>
                </a:solidFill>
              </a:rPr>
              <a:t>Care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l" eaLnBrk="1" hangingPunct="1">
              <a:buNone/>
            </a:pPr>
            <a:r>
              <a:rPr lang="en-US" dirty="0" smtClean="0"/>
              <a:t>-Stage 1 caring for one self</a:t>
            </a:r>
          </a:p>
          <a:p>
            <a:pPr marL="609600" indent="-609600" algn="l" eaLnBrk="1" hangingPunct="1">
              <a:buNone/>
            </a:pPr>
            <a:r>
              <a:rPr lang="en-US" dirty="0" smtClean="0"/>
              <a:t>-Stage 2 caring for others</a:t>
            </a:r>
          </a:p>
          <a:p>
            <a:pPr marL="609600" indent="-609600" algn="l">
              <a:buNone/>
            </a:pPr>
            <a:r>
              <a:rPr lang="en-US" dirty="0" smtClean="0"/>
              <a:t>-Stage3 caring for oneself and others</a:t>
            </a:r>
          </a:p>
          <a:p>
            <a:pPr marL="609600" indent="-609600" algn="l">
              <a:buNone/>
            </a:pPr>
            <a:r>
              <a:rPr lang="en-US" dirty="0" smtClean="0"/>
              <a:t>Each stage ends with a transitional period (a time when the individual recognize a conflict or discomfort with some present behavior and new approaches)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229600" cy="51054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800" dirty="0" smtClean="0"/>
          </a:p>
          <a:p>
            <a:pPr marL="320040" indent="-320040" algn="l">
              <a:lnSpc>
                <a:spcPct val="80000"/>
              </a:lnSpc>
              <a:buNone/>
              <a:defRPr/>
            </a:pPr>
            <a:r>
              <a:rPr lang="en-US" sz="2800" dirty="0" smtClean="0"/>
              <a:t>Caring for one self : in this phase the concern for survival, focus is on what is best for the self and include selfishness &amp; dependency on other.</a:t>
            </a:r>
          </a:p>
          <a:p>
            <a:pPr marL="320040" indent="-320040" algn="l">
              <a:lnSpc>
                <a:spcPct val="80000"/>
              </a:lnSpc>
              <a:buNone/>
              <a:defRPr/>
            </a:pPr>
            <a:endParaRPr lang="en-US" sz="2800" dirty="0" smtClean="0"/>
          </a:p>
          <a:p>
            <a:pPr marL="320040" indent="-320040" algn="l">
              <a:lnSpc>
                <a:spcPct val="80000"/>
              </a:lnSpc>
              <a:buNone/>
              <a:defRPr/>
            </a:pPr>
            <a:r>
              <a:rPr lang="en-US" sz="2800" dirty="0" smtClean="0"/>
              <a:t>-Caring for others: focusing on goodness</a:t>
            </a:r>
          </a:p>
          <a:p>
            <a:pPr marL="320040" indent="-320040" algn="l">
              <a:lnSpc>
                <a:spcPct val="80000"/>
              </a:lnSpc>
              <a:buNone/>
              <a:defRPr/>
            </a:pPr>
            <a:r>
              <a:rPr lang="en-US" sz="2800" dirty="0" smtClean="0"/>
              <a:t>In which needs of others are often put a head of self, &amp; there is a sense of being responsible for others (positive).</a:t>
            </a:r>
          </a:p>
          <a:p>
            <a:pPr marL="320040" indent="-320040" algn="l">
              <a:lnSpc>
                <a:spcPct val="80000"/>
              </a:lnSpc>
              <a:buNone/>
              <a:defRPr/>
            </a:pPr>
            <a:endParaRPr lang="en-US" sz="2800" dirty="0" smtClean="0"/>
          </a:p>
          <a:p>
            <a:pPr marL="320040" indent="-320040" algn="l">
              <a:lnSpc>
                <a:spcPct val="80000"/>
              </a:lnSpc>
              <a:buNone/>
              <a:defRPr/>
            </a:pPr>
            <a:r>
              <a:rPr lang="en-US" sz="2800" dirty="0" smtClean="0"/>
              <a:t> - Negative: by manipulating others through a “ see how good I have been to you).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800" dirty="0" smtClean="0"/>
          </a:p>
          <a:p>
            <a:pPr marL="320040" indent="-320040" algn="l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800" dirty="0" smtClean="0"/>
              <a:t>-</a:t>
            </a:r>
            <a:endParaRPr lang="en-US" sz="28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Fowler’s Stages of Faith Development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en-US" sz="2400" b="1" dirty="0" err="1" smtClean="0"/>
              <a:t>Intutive</a:t>
            </a:r>
            <a:r>
              <a:rPr lang="en-US" sz="2400" b="1" dirty="0" smtClean="0"/>
              <a:t> projective</a:t>
            </a:r>
            <a:r>
              <a:rPr lang="en-US" sz="2400" dirty="0" smtClean="0"/>
              <a:t>…(faith is image &amp; </a:t>
            </a:r>
            <a:r>
              <a:rPr lang="en-US" sz="2400" dirty="0" err="1" smtClean="0"/>
              <a:t>fantacy</a:t>
            </a:r>
            <a:r>
              <a:rPr lang="en-US" sz="2400" dirty="0" smtClean="0"/>
              <a:t> filled  shaped by story for children)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endParaRPr lang="en-US" sz="2400" dirty="0" smtClean="0"/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sz="2400" b="1" dirty="0" smtClean="0"/>
              <a:t>-Mythic literal faith  </a:t>
            </a:r>
            <a:r>
              <a:rPr lang="en-US" sz="2400" dirty="0" smtClean="0"/>
              <a:t>(beliefs, rules, attitudes,….symbolize belonging to community or </a:t>
            </a:r>
            <a:endParaRPr lang="ar-JO" sz="2400" dirty="0" smtClean="0"/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sz="2400" dirty="0" smtClean="0"/>
              <a:t>family)</a:t>
            </a:r>
          </a:p>
          <a:p>
            <a:pPr algn="l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sz="2400" b="1" dirty="0" smtClean="0"/>
              <a:t>-Synthetic conventional  </a:t>
            </a:r>
            <a:r>
              <a:rPr lang="en-US" sz="2400" dirty="0" smtClean="0"/>
              <a:t>(beyond the family beliefs derived from interpersonal relationships and experiences</a:t>
            </a:r>
          </a:p>
          <a:p>
            <a:pPr algn="l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sz="2400" b="1" dirty="0" smtClean="0"/>
              <a:t>-</a:t>
            </a:r>
            <a:r>
              <a:rPr lang="en-US" sz="2400" b="1" dirty="0" err="1" smtClean="0"/>
              <a:t>Individuative</a:t>
            </a:r>
            <a:r>
              <a:rPr lang="en-US" sz="2400" b="1" dirty="0" smtClean="0"/>
              <a:t> reflection of faith   </a:t>
            </a:r>
            <a:r>
              <a:rPr lang="en-US" sz="2400" dirty="0" smtClean="0"/>
              <a:t>(person responsible for his own beliefs and values)</a:t>
            </a:r>
          </a:p>
          <a:p>
            <a:pPr algn="l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sz="2400" b="1" dirty="0" smtClean="0"/>
              <a:t>-Conjunctive faith  </a:t>
            </a:r>
            <a:r>
              <a:rPr lang="en-US" sz="2400" dirty="0" smtClean="0"/>
              <a:t>( recognize values, beliefs that developed within the context of the culture, social, and tradition)</a:t>
            </a:r>
          </a:p>
          <a:p>
            <a:pPr algn="l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sz="2400" b="1" dirty="0" smtClean="0"/>
              <a:t>-Universalizing faith  </a:t>
            </a:r>
            <a:r>
              <a:rPr lang="en-US" sz="2400" dirty="0" smtClean="0"/>
              <a:t>Love and justice become prime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Fowler’s Stages of Faith Development</a:t>
            </a:r>
            <a:endParaRPr lang="ar-JO" sz="3600" dirty="0"/>
          </a:p>
        </p:txBody>
      </p:sp>
      <p:pic>
        <p:nvPicPr>
          <p:cNvPr id="100354" name="Picture 2" descr="C:\Users\user\Pictures\imagesCAKXE0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14620"/>
            <a:ext cx="1785950" cy="2214578"/>
          </a:xfrm>
          <a:prstGeom prst="rect">
            <a:avLst/>
          </a:prstGeom>
          <a:noFill/>
        </p:spPr>
      </p:pic>
      <p:pic>
        <p:nvPicPr>
          <p:cNvPr id="100355" name="Picture 3" descr="C:\Users\user\Pictures\untitle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428868"/>
            <a:ext cx="292895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end</a:t>
            </a:r>
            <a:endParaRPr lang="ar-J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l" eaLnBrk="1" hangingPunct="1">
              <a:buFont typeface="Wingdings" pitchFamily="2" charset="2"/>
              <a:buNone/>
            </a:pPr>
            <a:endParaRPr lang="en-US" sz="4400" dirty="0" smtClean="0"/>
          </a:p>
          <a:p>
            <a:pPr algn="l">
              <a:buNone/>
            </a:pPr>
            <a:r>
              <a:rPr lang="en-US" sz="4400" dirty="0" smtClean="0"/>
              <a:t>Ethical decision making requires</a:t>
            </a:r>
          </a:p>
          <a:p>
            <a:pPr eaLnBrk="1" hangingPunct="1"/>
            <a:endParaRPr lang="en-US" dirty="0" smtClean="0"/>
          </a:p>
          <a:p>
            <a:pPr algn="l" eaLnBrk="1" hangingPunct="1">
              <a:buNone/>
            </a:pPr>
            <a:r>
              <a:rPr lang="en-US" dirty="0" smtClean="0"/>
              <a:t>1)Self awareness (including knowing what we value or consider important) </a:t>
            </a:r>
          </a:p>
          <a:p>
            <a:pPr algn="l" eaLnBrk="1" hangingPunct="1">
              <a:buNone/>
            </a:pPr>
            <a:endParaRPr lang="en-US" dirty="0" smtClean="0"/>
          </a:p>
          <a:p>
            <a:pPr algn="l" eaLnBrk="1" hangingPunct="1">
              <a:buNone/>
            </a:pPr>
            <a:r>
              <a:rPr lang="en-US" dirty="0" smtClean="0"/>
              <a:t>2)Knowledge of ethical theories and principles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i="1" dirty="0" smtClean="0"/>
              <a:t>Axiology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382000" cy="47545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i="1" dirty="0" smtClean="0"/>
          </a:p>
          <a:p>
            <a:pPr algn="l" eaLnBrk="1" hangingPunct="1">
              <a:lnSpc>
                <a:spcPct val="80000"/>
              </a:lnSpc>
              <a:buNone/>
            </a:pPr>
            <a:r>
              <a:rPr lang="en-US" i="1" dirty="0" smtClean="0"/>
              <a:t>-Comes from the Greek for worth (branch of philosophy that …</a:t>
            </a:r>
            <a:r>
              <a:rPr lang="en-US" dirty="0" smtClean="0"/>
              <a:t> study nature and types of values) </a:t>
            </a:r>
          </a:p>
          <a:p>
            <a:pPr algn="l"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algn="l" eaLnBrk="1" hangingPunct="1">
              <a:lnSpc>
                <a:spcPct val="80000"/>
              </a:lnSpc>
              <a:buNone/>
            </a:pPr>
            <a:r>
              <a:rPr lang="en-US" dirty="0" smtClean="0"/>
              <a:t>-In art known as 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</a:rPr>
              <a:t>aesthetic</a:t>
            </a:r>
          </a:p>
          <a:p>
            <a:pPr algn="l"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algn="l" eaLnBrk="1" hangingPunct="1">
              <a:lnSpc>
                <a:spcPct val="80000"/>
              </a:lnSpc>
              <a:buNone/>
            </a:pPr>
            <a:r>
              <a:rPr lang="en-US" dirty="0" smtClean="0"/>
              <a:t> -Human relations and conduct known as 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</a:rPr>
              <a:t>ethics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</a:p>
          <a:p>
            <a:pPr algn="l"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algn="l" eaLnBrk="1" hangingPunct="1">
              <a:lnSpc>
                <a:spcPct val="80000"/>
              </a:lnSpc>
              <a:buNone/>
            </a:pPr>
            <a:r>
              <a:rPr lang="en-US" dirty="0" smtClean="0"/>
              <a:t>and relation to beliefs regarding relations with divine known as 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</a:rPr>
              <a:t>religion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What are values</a:t>
            </a:r>
            <a:endParaRPr lang="ar-JO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4000" b="1" i="1" dirty="0" smtClean="0">
                <a:solidFill>
                  <a:schemeClr val="tx2">
                    <a:lumMod val="25000"/>
                  </a:schemeClr>
                </a:solidFill>
              </a:rPr>
              <a:t>Values</a:t>
            </a:r>
            <a:r>
              <a:rPr lang="en-US" sz="4000" i="1" dirty="0" smtClean="0">
                <a:solidFill>
                  <a:schemeClr val="tx2">
                    <a:lumMod val="25000"/>
                  </a:schemeClr>
                </a:solidFill>
              </a:rPr>
              <a:t>…….</a:t>
            </a:r>
            <a:r>
              <a:rPr lang="en-US" sz="4000" dirty="0" smtClean="0">
                <a:solidFill>
                  <a:schemeClr val="tx2">
                    <a:lumMod val="25000"/>
                  </a:schemeClr>
                </a:solidFill>
              </a:rPr>
              <a:t> Ideals, beliefs, customs, modes of conduct qualities, or goals that highly preferred by individuals, groups, or society</a:t>
            </a:r>
          </a:p>
          <a:p>
            <a:pPr algn="l">
              <a:buNone/>
            </a:pPr>
            <a:r>
              <a:rPr lang="en-US" sz="4000" b="1" dirty="0" smtClean="0">
                <a:solidFill>
                  <a:schemeClr val="tx2">
                    <a:lumMod val="25000"/>
                  </a:schemeClr>
                </a:solidFill>
              </a:rPr>
              <a:t>While principles </a:t>
            </a:r>
            <a:r>
              <a:rPr lang="en-US" sz="4000" dirty="0" smtClean="0">
                <a:solidFill>
                  <a:schemeClr val="tx2">
                    <a:lumMod val="25000"/>
                  </a:schemeClr>
                </a:solidFill>
              </a:rPr>
              <a:t>are basic and obvious moral truths that guide actions </a:t>
            </a:r>
          </a:p>
          <a:p>
            <a:pPr algn="l">
              <a:buNone/>
            </a:pPr>
            <a:endParaRPr lang="ar-JO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187</TotalTime>
  <Words>2406</Words>
  <Application>Microsoft Office PowerPoint</Application>
  <PresentationFormat>On-screen Show (4:3)</PresentationFormat>
  <Paragraphs>312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Foundry</vt:lpstr>
      <vt:lpstr>     Value Clarification and Development  Chapters 4&amp; 5 Feb 28, 2013 Dr Fatmeh Alzoubi   </vt:lpstr>
      <vt:lpstr>This lecture will discuss the</vt:lpstr>
      <vt:lpstr>PowerPoint Presentation</vt:lpstr>
      <vt:lpstr>Examples of Life Values </vt:lpstr>
      <vt:lpstr>The value of family</vt:lpstr>
      <vt:lpstr>PowerPoint Presentation</vt:lpstr>
      <vt:lpstr>PowerPoint Presentation</vt:lpstr>
      <vt:lpstr>Axiology</vt:lpstr>
      <vt:lpstr>What are values</vt:lpstr>
      <vt:lpstr>Notice that…………</vt:lpstr>
      <vt:lpstr>Values are……..</vt:lpstr>
      <vt:lpstr>Values are……..</vt:lpstr>
      <vt:lpstr>Acquiring Values</vt:lpstr>
      <vt:lpstr>Factors help to shape our values</vt:lpstr>
      <vt:lpstr>Values acquired  by both</vt:lpstr>
      <vt:lpstr>Values Cont………..</vt:lpstr>
      <vt:lpstr>Self Awareness</vt:lpstr>
      <vt:lpstr>PowerPoint Presentation</vt:lpstr>
      <vt:lpstr>Self Knowledge</vt:lpstr>
      <vt:lpstr>PowerPoint Presentation</vt:lpstr>
      <vt:lpstr>PowerPoint Presentation</vt:lpstr>
      <vt:lpstr>PowerPoint Presentation</vt:lpstr>
      <vt:lpstr>Value Clarification</vt:lpstr>
      <vt:lpstr>PowerPoint Presentation</vt:lpstr>
      <vt:lpstr>PowerPoint Presentation</vt:lpstr>
      <vt:lpstr>Enhancing Self Awareness</vt:lpstr>
      <vt:lpstr>PowerPoint Presentation</vt:lpstr>
      <vt:lpstr>Self Awareness</vt:lpstr>
      <vt:lpstr>Self Awareness</vt:lpstr>
      <vt:lpstr>PowerPoint Presentation</vt:lpstr>
      <vt:lpstr>PowerPoint Presentation</vt:lpstr>
      <vt:lpstr>Important to Nurse </vt:lpstr>
      <vt:lpstr>THINK</vt:lpstr>
      <vt:lpstr>Values Conflict</vt:lpstr>
      <vt:lpstr>PowerPoint Presentation</vt:lpstr>
      <vt:lpstr>Impact of Institutional Values</vt:lpstr>
      <vt:lpstr>PowerPoint Presentation</vt:lpstr>
      <vt:lpstr>It is important to identify what is valued by the employer</vt:lpstr>
      <vt:lpstr>Moral Distress</vt:lpstr>
      <vt:lpstr>PowerPoint Presentation</vt:lpstr>
      <vt:lpstr>How to make organizational values more explicit</vt:lpstr>
      <vt:lpstr>Clarifying values with patients </vt:lpstr>
      <vt:lpstr>PowerPoint Presentation</vt:lpstr>
      <vt:lpstr>Clarifying Values with Patients </vt:lpstr>
      <vt:lpstr>Clarifying values with patients  Nursing Actions </vt:lpstr>
      <vt:lpstr>Clarifying values with patients  Nursing Actions  </vt:lpstr>
      <vt:lpstr>Instrument and process to facilitate exploring values </vt:lpstr>
      <vt:lpstr>Instrument and process to facilitate exploring values </vt:lpstr>
      <vt:lpstr> Value Development </vt:lpstr>
      <vt:lpstr>PowerPoint Presentation</vt:lpstr>
      <vt:lpstr>Piaget’s Stages of Cognitive Development</vt:lpstr>
      <vt:lpstr>Piaget’s Stages of Cognitive Development</vt:lpstr>
      <vt:lpstr>PowerPoint Presentation</vt:lpstr>
      <vt:lpstr> Moral development progress through 3 levels according to Kohlberg's “theory of justice” </vt:lpstr>
      <vt:lpstr>PowerPoint Presentation</vt:lpstr>
      <vt:lpstr>Level 1: Premoral or Preconventional Level</vt:lpstr>
      <vt:lpstr>Level 2: Conventional Level </vt:lpstr>
      <vt:lpstr>Level 3: Post Conventional,  Autonomous or Principled Level</vt:lpstr>
      <vt:lpstr>Kohlberg's “theory of justice</vt:lpstr>
      <vt:lpstr>Gilligan's </vt:lpstr>
      <vt:lpstr>Gilligan's</vt:lpstr>
      <vt:lpstr>PowerPoint Presentation</vt:lpstr>
      <vt:lpstr>Process of Developing  an Ethics of Care</vt:lpstr>
      <vt:lpstr>PowerPoint Presentation</vt:lpstr>
      <vt:lpstr>Fowler’s Stages of Faith Development</vt:lpstr>
      <vt:lpstr>Fowler’s Stages of Faith Development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Clarification and Development  Chapters 4&amp; 5 Feb 28, 2013 Dr Fatmeh Alzoubi</dc:title>
  <dc:creator>user</dc:creator>
  <cp:lastModifiedBy>user</cp:lastModifiedBy>
  <cp:revision>19</cp:revision>
  <dcterms:created xsi:type="dcterms:W3CDTF">2013-02-27T15:32:02Z</dcterms:created>
  <dcterms:modified xsi:type="dcterms:W3CDTF">2013-02-28T10:33:21Z</dcterms:modified>
</cp:coreProperties>
</file>