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8.xml" ContentType="application/inkml+xml"/>
  <Override PartName="/ppt/ink/ink18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ink/ink6.xml" ContentType="application/inkml+xml"/>
  <Override PartName="/ppt/ink/ink16.xml" ContentType="application/inkml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ink/ink4.xml" ContentType="application/inkml+xml"/>
  <Override PartName="/ppt/ink/ink14.xml" ContentType="application/inkml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ink/ink2.xml" ContentType="application/inkml+xml"/>
  <Override PartName="/ppt/ink/ink12.xml" ContentType="application/inkml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0.xml" ContentType="application/inkml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ink/ink9.xml" ContentType="application/inkml+xml"/>
  <Override PartName="/ppt/ink/ink19.xml" ContentType="application/inkml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ink/ink7.xml" ContentType="application/inkml+xml"/>
  <Override PartName="/ppt/ink/ink17.xml" ContentType="application/inkml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ink/ink15.xml" ContentType="application/inkml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ink/ink1.xml" ContentType="application/inkml+xml"/>
  <Override PartName="/ppt/ink/ink13.xml" ContentType="application/inkml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1.xml" ContentType="application/inkml+xml"/>
  <Override PartName="/ppt/ink/ink20.xml" ContentType="application/inkml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25" autoAdjust="0"/>
  </p:normalViewPr>
  <p:slideViewPr>
    <p:cSldViewPr>
      <p:cViewPr varScale="1">
        <p:scale>
          <a:sx n="61" d="100"/>
          <a:sy n="61" d="100"/>
        </p:scale>
        <p:origin x="-16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1-12-01T05:11:28.7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23986 7739,'0'0,"0"0,0 0,50 0,-50 0,25 0,-25 0,25 0,-25 0,25 0,-1 0,-24 0,25 0,-25 0,25 0,0 0,-25 0,25 0,-25 0,24 0,-24 0,25 0,0 0,-25 0,25 0,-25 25,25-25,-1 0,-24 0,25 0,-25 0,25 0,-25 0,0 0,25 0,0 0,-25 25,24-25,-24 0,25 0,0 0,-25 0,25 0,-25 0,25 0,-25 0,24 0,1 0,-25 0,25 0,-25 0,25 0,0 0,-25 0,24 0,-24 0,25 0,-25 0,0 24,25-24,0 0,-25 0,25 0,-25 0,24 0,1 0,-25 0,25 0,-25 0,25 0,-25 0,25 0,-1 0,-24 0,25 0,-25 0,25 0,0 0,-25 0,25 0,-25 0,24 0,-24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1-12-01T05:31:06.2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12948 8359,'25'0,"0"0,-25 0,25 0,-25 0,25 0,-1 0,-24 0,25 0,-25 0,25 0,0 0,0 0,-25 0,24-25,1 25,-25 0,25 0,-25 0,25 0,0 0,-1 0,-24 0,25 0,-25 0,25 0,0 0,-25 0,25 0,-25 0,24 0,1 0,-25 0,25 0,-25 0,25 0,-25 0,25 0,0 0,-25 0,24 0,-24 0,25 0,0 0,-25 0,25 0,-25 0,25 0,-25 0,24 0,1 0,-25 0,25 0,-25 0,25 0,0 0,-25 0,24 0,-24 0,25 0,-25 0,25 0,0 0,-25 0,25 0,-25 0,24 0,1 0,-25 0,25 0,-25 0,25 0,-25 0,25 0,-1 0,-24 0,25 0,-25 0,25 0,-25 0,25 0,0 0,-25 0,24 0,-24 0,25 0,0 0,-25 0,25 0,-25 0,25 0,-25 0,24 0,1 0,-25 0,25 0,-25 0,25 0,0 0,-25 0,24 0,-24 0,25 0,-25 0,25 0,0 0,-25 0,0 0,0 0,-25 25,0-25,25 0,0 0,-25 0,1 0,24 0,-25 0,25 0,-25 0,25 0,-25 0,0 0,25 0,-24 0,24 0,-25 0,25 0,0 25,-25-25,0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1-12-01T05:31:15.7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12998 8508,'0'0,"0"0,25 0,-25-25,25 25,-1 0,1 0,-25 0,25 0,0 0,0 0,-25 0,24 0,-24 0,25 0,0 0,-25 0,25 0,-25 0,25 0,-25 0,24 0,1 0,-25 0,25 0,-25 0,25 0,0-25,-25 25,24 0,-24 0,25 0,-25 0,25 0,-25 0,25 0,-25 0,25 0,-25-24,0 24,25 0,-1 0,-24 0,25 0,-25 0,25 0,-25 0,25 0,0 0,-25 0,24 0,-24 0,25 0,0 0,-25 0,25 0,-25-25,25 25,-25 0,24 0,1 0,-25 0,0 0,25 0,-25-25,25 25,-25 0,25 0,-1 0,-24 0,25 0,-25 0,25 0,0 0,-25 0,25 0,-25 0,24 0,-24 0,25 0,0 0,-25 0,25 0,-25 0,25 0,-1 0,-24 0,25 0,-25 0,25 0,-25 0,25 0,0 0,-25 0,24 0,-24 0,25 0,0 0,-25 0,0 0,25 0,-25 0,25 0,-25 0,24 0,-24 0,25 0,-25 0,25 25,-25-25,0 25,0-25,0 24,0-24,-50 0,50 0,-24 0,-1 0,25 0,-25 0,25 0,-25 0,25 0,-25 0,1 0,-1 0,25 0,-25 0,0 0,25 0,-25 0,25 0,-24 0,24 0,-50 0,50 0,-50 0,50 0,-24 0,-1 0,0 0,0 0,25 0,-49 0,49 0,-25 0,0 0,0 0,0 0,25 25,-24-25,-1 0,0 0,25 0,-25 0,0 0,25 0,-24 0,-1 0,0 0,25 0,-25 0,25 0,-49 0,49 0,-25 0,25 0,-25 0,25 0,-25 0,0 0,25 0,0 0,-25 0,25 0,-24 25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1-12-01T05:31:25.9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12973 10319,'0'0,"25"0,-25 0,25 0,0 0,-1 0,-24 0,50 0,-50 0,25 0,-25 0,25 0,-1 0,1 0,-25 0,25 0,0 0,-25 0,25 0,-25 0,24 0,-24 0,25 0,0 0,-25 0,25 0,-25 0,25 0,-1 0,-24 0,25 0,-25 0,25 0,-25 0,25 0,0 0,-25 0,25 0,-25 0,24 0,1 0,0 0,-25 0,25 0,0 0,-25 0,24 0,-24 0,25 0,-25 0,25 25,0-25,-25 0,25 0,-25 0,24 0,1 24,-25-24,25 0,-25 0,25 0,-25 0,25 0,-1 0,-24 0,25 0,-25 0,25 0,-25 0,25 0,0 0,-25 0,24 0,-24 0,50 0,-50 25,0-25,25 0,-25 0,25 0,-1 0,-24 0,25 0,-25 0,25 0,-25 0,25 0,0 0,-25 0,24 0,-24 0,25 0,0 0,-25 0,25 0,-25 0,25 0,-25 0,24 0,1 0,-25 0,25 0,-25 0,25 0,0 0,-25 0,25 0,-25 0,24 0,-24 0,25 0,0 0,-25 0,25 0,-25 0,25 0,-1 0,-24 0,25 0,-25 0,25 0,-25 0,25 0,0 0,-25 0,24 0,-24 0,25 0,0 0,-25 0,25 0,-25 0,25 0,-25 0,24 0,1 0,0 0,-25 0,25 0,0 0,-25 0,24 0,-24 0,25 0,0 0,-25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1-12-01T05:31:34.4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12973 12551,'0'0,"25"0,-25 0,25 0,24 0,-24 0,0 0,25 0,-50 0,49 0,1 25,-50-25,49 0,-49 0,25 0,0 0,0 0,-25 0,25 0,-1 0,1 0,-25 0,25 0,-25 0,25 0,-25 0,25 25,0-25,-25 0,24 0,-24 0,25 0,0 0,0 0,0 0,-1 0,-24 0,25 0,-25 0,25 0,-25 0,50 0,-50 0,24 0,-24 0,25 0,0 0,-25 0,25 0,-25 0,25 0,-1 0,-24 0,25-25,0 25,0 0,24 0,-49 0,25 0,-25 0,25 0,-25 0,50 0,-26 0,1 0,0 0,-25 0,25 0,0 0,-25 0,24 0,1 0,0 0,0 0,-25 0,49 0,-24 0,0 0,25 0,-25 0,-25 0,24 0,1 0,-25 0,25 0,0 0,0 0,-25 0,24 0,-24 0,50 0,-50 0,25 0,-25 0,25 0,-25 0,24 0,1 0,0 0,-25 0,25 0,0 0,-1 0,1 0,0 0,-25 0,25 0,0 0,-1 0,-24 0,25 0,25 0,-50 0,25 0,-1 0,-24 0,25 0,-25 0,25 0,-25 0,25 0,0 0,-25 0,24 0,-24 0,25 0,0 0,-25 0,25 0,-25 0,25 0,-25 0,24 0,-24 0,25 0,0 0,-25 0,25 0,0 0,-25 0,24 0,-24 0,50 0,-25 0,-25 0,25 0,0 0,-25 0,24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1-12-01T05:31:42.2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12948 14684,'0'0,"25"0,-25 0,50 0,-50 0,25 0,24 0,-24 0,25 0,-1 0,-24 0,0 0,24 0,-24 0,0 0,0 0,24 0,-24 0,0 0,-25 0,25 0,-25 0,25 0,0 0,-1 25,-24-25,25 0,0 0,0 0,-25 0,25 0,-1 0,-24 0,25 0,0 0,0 0,0 0,-25 0,49 0,-49 0,25 0,0 0,0 0,-1 0,-24 0,50 0,-50 0,50 0,-50 0,24 0,1 0,0 0,0-25,0 25,-1 0,-24-24,50 24,-50 0,25 0,0 0,-1 0,1-25,-25 25,50 0,-50-25,25 25,-1 0,1 0,-25 0,25 0,0 0,0 0,-25 0,25 0,-1 0,1 0,0 0,0 0,24 0,-24 0,0 0,0 0,0 0,-1 0,1 0,-25 0,25 0,0 0,-25 25,0 0,25-25,-25 0,0 24,24-24,1 0,-25 0,25 0,-25 0,50 0,-1 0,-24 0,25 0,-26 0,26 0,-50 0,25 0,24 0,-49 0,25 0,0 0,-25 0,25 0,-25 0,49 0,-49 0,25 0,0 0,0 0,0 0,-25 0,24 0,1 0,0 25,0-25,0 0,-25 0,25 0,-25 0,24 0,1 0,-25 0,25 0,-25 0,0 25,0-25,0 25,0-25,0 0,0 0,0 0,-25 0,0 0,25 0,-24 0,24 0,-25 0,0 0,25 0,-25 0,0 0,0 0,25 0,-24 0,-1 0,25 0,-25 0,0 0,25 0,-25 0,25 0,-24 0,-1 0,25 0,-25 0,25 0,-25 0,25 0,-25 0,1 0,24 0,-25 0,0 0,0 0,25 0,-25 0,25 0,-24 0,-1 0,25 0,-25 0,25 0,-25 0,25 0,-25 0,1 0,24 0,-25 0,25 0,-25-25,0 25,0 0,25 0,-24 0,-1 0,0 0,0 0,0 0,25 0,-24 0,24 0,-50 0,50 0,-25 0,25 0,-25 0,1 0,24 0,-25 0,25-25,0 25,-25 0,25 0,-50 0,50 0,-24 0,24 0,-25 0,0 0,25 0,-25 0,0 0,0 0,25 0,-24 0,24 0,-25 0,0 0,25-25,-25 25,25 0,-25 0,25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1-12-01T05:36:42.3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5557 5060,'24'0,"-24"0,50 0,-25 0,-25 0,49 25,-24-25,0 0,25 0,-50 0,49 25,-49-25,25 0,-25 0,50 0,-50 0,24 0,1 0,0 0,0 0,-25 0,49 0,-49 0,25 0,0 0,0 25,0-25,-25 0,25 0,-1 0,-24 0,25 0,-25 0,25 0,-25 0,25 0,0 0,-25 0,24 0,-24 0,25 0,0 0,0 0,-25 0,25 0,-1 0,-24 0,25 0,0 0,0 0,-25 0,25 0,-25 0,24 0,-24 0,25 0,0 0,-25 0,25 0,0 0,-1 0,1 0,-25 0,25 0,0 0,-25 0,25 0,24 0,-49 0,50 0,-50 0,25 0,-25 0,24 0,1 0,0 0,0 0,0 0,-25 0,24 0,-24 0,25 0,0 0,0 0,-25 0,25 0,-25 0,49 0,-49 0,25 0,-25 0,25 0,0 0,-25 0,25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1-12-01T05:36:45.1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5780 7764,'0'0,"25"0,-25 0,24 0,1 0,0 0,0 0,-25 0,49 0,-49 0,50 0,-25 0,0 0,-1 0,1 0,0 0,0 0,-25 0,25 0,0 0,-25 0,24 0,1 0,0 0,-25 0,25 0,0 0,-1 0,-24 0,25 0,-25 0,50 0,-50 0,25 0,-1 0,1 0,0 0,-25 0,25 0,0 0,-1 0,-24 0,25 0,0 0,0 0,-25 0,25 0,-1 0,1 0,0 0,0 0,0 0,-1 0,-24 0,25 0,-25 0,25 0,0 0,0 0,-25 0,24 0,-24 0,50 0,24 0,-74 0,25 0,0 0,0 0,-25 0,25 0,0 0,-1 0,1 0,-25 0,50 0,-50 0,25 0,-25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1-12-01T05:36:47.9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6028 10344,'0'0,"0"0,49 0,-49 0,25 0,50 0,-75 24,25-24,-1 0,1 0,25 0,-50 0,25 0,-1 0,1 0,25 0,-25 0,-1 25,26-25,-25 25,24-25,1 0,-25 0,-25 0,49 0,-49 0,25 0,0 0,0 0,-25 0,25 0,24 0,-49 0,50 0,-50 0,25 0,-1 25,26-25,-25 0,24 25,-49-25,25 0,0 0,0 0,-25 0,50 0,-26 0,1 0,0 0,-25 0,25 0,-25 0,49 0,-49 0,25 0,-25 0,25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1-12-01T05:36:51.0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5978 10443,'0'0,"0"0,25 0,0 0,-25 0,25 0,-25 0,24 0,-24 0,25 0,0 0,-25 0,25 0,-25 0,25 0,0 0,-25 0,24 0,-24 0,25 0,0 0,0 0,-25 0,25 0,-25 0,24 0,1 0,-25 0,25 0,-25 0,25 0,0 0,-25-25,0 25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1-12-01T05:36:56.2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5755 7689,'25'0,"0"0,-25 0,24 0,-24 25,25-25,0 0,-25 0,25 0,-25 0,25 0,-25 0,24 0,1 0,-25 0,25 0,-25 0,25 0,0 0,-25 0,24 0,-24 0,25 0,-25 0,25 0,0 0,-25 0,25 0,-25 0,25 0,-25 0,24 0,1 0,-25 0,25 0,-25 0,25 0,0 0,-25 0,24 0,1 0,0 0,-25 0,25 0,-25 0,25 0,-25 0,24 0,1 0,-25 0,25 0,-25 0,25 0,0 0,-25 0,24 0,-24 0,25 0,-25 0,25 0,0 0,0 0,-25 0,24 0,1 0,-25 0,25 0,-25 0,25 0,0 0,-25 0,24 0,-24 0,50 0,-50 0,74 0,-24 0,-25 0,24 0,-49 0,25 0,0 25,0-25,0 0,0 0,-1 0,-24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1-12-01T05:11:33.5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23986 8161,'0'0,"0"0,25 0,0 0,-25 0,25 0,-25 0,25 0,0 0,-25 0,24 0,-24 0,25 0,0 0,-25 0,25 0,-25 0,25 0,-25 0,24 0,1 0,-25 0,25 0,-25 0,25 0,-25 0,25 0,-1 0,-24 0,25 0,-25 0,25 0,0 0,-25 0,25 0,-25 0,24 0,-24 0,25 0,0 0,-25 0,25 0,-25 0,25 0,-1 0,-24 0,25 0,-25 0,25 0,-25 0,25 0,0 0,-25 0,24 0,-24 0,25 0,0 0,-25 0,25 0,-25 0,25 0,-25 0,24 0,1 0,-25 0,25 0,-25 0,25 0,0 0,-25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1-12-01T05:37:00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5631 12948,'25'0,"0"0,-1 0,26 0,0 0,-26 0,1 0,25 0,-50 0,49 0,-24 0,0 0,0 0,0 0,-1 0,1 0,-25 0,25 0,0 0,0 0,0 0,-1 0,-24 0,25 0,-25 0,25 0,0 0,-25 0,25 0,-25 0,24 0,-24 0,25 0,0 0,-25 0,25 0,0 0,-1 0,-24 0,25 0,-25 0,25 25,0-25,0 0,-25 0,24 0,1 0,-25 0,25 0,-25 0,50 0,-50 0,24 0,1 0,0 0,-25 0,25 0,0 0,-1 0,-24 0,25 0,0 0,-25 0,25 0,0 0,-25 0,24 0,26 0,-25 0,0 0,-1 0,-24 0,25 0,0 0,0 0,0 0,0 0,-25 0,24 0,1 0,-25 0,25 0,-25 25,0-25,25 0,-25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1-12-01T05:11:38.4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24061 7937,'0'0,"0"0,25 0,-25 0,25 0,-25 0,0 0,24 0,1 0,-25 0,25 0,-25 0,25 0,0 0,-25 0,24 0,-24 0,25 0,-25 25,25-25,0 0,-25 0,25 0,-25 0,24 0,1 0,-25 0,0 0,25 0,-25 0,25 0,-25 0,25 0,-1 0,-24 0,25 0,-25 0,25 0,0 0,-25 0,25 0,-25 0,24 0,-24 0,25 0,0 0,-25 0,25 0,-25 0,25 0,-25 0,24 0,1 0,-25 0,25 0,-25 0,25 0,0 0,-25 0,24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1-12-01T05:11:41.9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24061 7962,'0'0,"0"0,0 0,25 0,-25 0,25 0,-1 0,-24 0,25 0,-25 0,25 0,-25 0,25 0,0 0,-25 0,24 0,-24 0,25 0,0 0,-25 0,25 0,-25 0,25 0,-25 0,0 0,0 0,-25 0,0 0,25 0,-25 0,25 0,-25 0,25 0,-24 0,-1 0,25 0,-25 0,25 0,-25 0,25 0,-25 0,1 0,24 0,-25 0,25 0,-25 0,0 0,25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1-12-01T05:11:43.0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24011 7962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1-11-30T09:16:07.1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17661 17438,'0'0,"0"0,25 0,-25 0,25 0,-25 0,25 0,0 0,-25 0,24 0,-24 0,25 0,-25 0,25 0,0 0,-25 0,25 0,-25 0,49 0,-49 0,25 0,-25 0,25 0,-25 0,25 0,-1 0,-24 0,25 0,-25 0,25 0,0 0,-25 0,25 0,-25 0,24 0,-24 0,25 0,0 0,0 0,-25 0,49 0,-49 0,25 0,0 0,0 0,-25 0,25 0,-25 0,24 0,1 0,-25 0,25 0,-25 0,25 0,0 0,-25 0,24 0,-24 0,25 0,-25 0,25 0,0 0,-25 0,25 24,-25-24,24 0,1 0,-25 0,25 0,-25 0,25 0,-25 0,25 0,-1 0,-24 0,25 0,-25 0,25 0,-25 0,25 0,0 0,-25 0,25 0,-25 0,24 0,1 0,-25 0,25 0,-25 0,25 0,-25 0,25 0,-1 0,-24 0,25 0,0 0,0 0,-25 0,25 0,-25 0,24 0,1 0,0 0,-25 0,50 0,-50 0,24 0,1 0,0 0,0 0,0 0,-1 0,1 0,0 0,0 0,-25 0,49 0,-49 0,25 0,0 0,0 0,0 0,-25 0,24 0,1 0,-25 0,25 0,-25 0,25 0,-25 0,25 0,-1 0,-24 0,25 0,-25 0,25 0,0 0,-25 0,25 0,-25 0,25 0,-25 0,24 0,1 0,-25 0,0 0,25 0,-25 0,25 0,0 0,-25-24,0 24,24 0,-24 0,25 0,-25-25,0 25,25 0,0 0,-25 0,25 0,-25-25,24 25,1 0,-25 0,0 0,25 0,-25 0,25 0,-25 0,0-25,25 25,-1 0,-24 0,25 0,0 0,0 0,0 0,-1 0,26 0,-50 0,25 0,0 0,-1 0,1 0,-25 0,50 0,-50 0,25 25,-25-25,24 0,1 0,-25 0,25 0,-25 0,25 0,-25 25,25-25,-1 0,-24 0,25 0,-25 0,25 0,0 0,-25 0,25 0,-25 0,25 0,-25 0,24 0,1 0,-25 0,25 0,-25 0,25 0,0 0,-1 0,-24 0,25 0,0 0,-25 0,25 0,0 0,-1 0,-24 0,25 0,0 0,-25 25,50-25,-50 0,24 0,-24 0,25 0,0 0,0 0,-25 0,25 0,-1 0,-24 0,25 0,-25 0,25 0,0 0,-25 0,25 0,-25 0,24 0,-24 0,25 0,0 0,-25 0,25 0,-25 0,25 0,-25 24,0 1,0-25,0 25,0-25,0 25,0-25,0 25,0 0,24-25,-24 0,0 0,-24 24,24-24,-25 0,25 0,-25 0,0 0,25 0,-25 0,25 0,-24 0,24 0,-25 0,0 0,25 0,-25 0,25 0,-25 0,1 0,24 0,-25 0,25 0,-25 0,25 0,-25 0,0 0,25 0,-24 0,24 0,0 25,-25-25,0 0,25 0,-25 0,25 0,-25 0,25 0,-24 0,-1 0,25 0,-25 0,25 0,-25 0,0 0,25 0,-24 0,24 0,-25 0,25 0,-25 0,0 0,25 0,-25 0,25 0,-24 0,-1 0,25 25,0-25,-25 0,25 0,-25 0,25 0,-25 0,0 0,25 0,-24 0,24 0,-25 0,25 0,-25 0,0 0,25 0,0 0,-25 0,25 0,-24 0,-1 0,25 0,-25 0,25 0,-25 0,25 0,-25 0,1 0,24 0,-25 0,25 0,-25 0,0 0,25 0,-25 0,25 0,-24 0,24 0,-25 0,0 0,25 0,-25 0,25 0,-25 0,1 0,24 0,-25 0,25 0,-25 0,25 0,-25 0,0 0,25 0,-24 0,24 0,-25 0,0 0,25 0,-25 0,25 0,-25 0,25 0,-24 0,-1 0,25 0,-25 0,25 0,-25 0,0 0,25 0,-24 0,24 0,-25 0,25 0,-25 0,0 0,25 0,-25 0,25 0,-25 0,1 0,24 0,-25 0,25 0,-25 0,25 0,-25 0,0 0,25 0,-24 0,24 0,-25 0,0 0,25 0,-25 0,25 0,-25 0,25 0,-24 0,-1 0,25 0,-25 0,25 0,-25 0,0 0,25 0,-24 0,24 0,-25 0,25 0,-25 0,0 0,25 0,-25 0,25 0,-24 0,-1 0,25 0,-25 0,0 0,25 0,-25 0,1 0,24 0,-25 0,25 0,-25 0,0 0,25 0,-25 0,25 0,-24 0,24 0,-25 0,0 0,25 0,-25 0,25 0,-25 0,1 0,24 0,-25 0,25 0,-25 0,25 0,-25 0,0 0,25 0,-25 0,25 0,-24 0,-1 0,25 0,-25 0,25 0,-25 0,25 0,-25 0,1 0,24 0,-25 0,25 0,-25 0,0 0,25 0,-25 0,25 0,-24 0,24 0,-25 0,0 0,25 0,-25 0,25 0,-25 0,1 0,24 0,-25 0,25 0,-25 0,25 0,-25 0,0 0,25 0,-24 0,-1 0,0 0,25 0,-25 0,0 0,1 0,24 0,-25 0,25 0,-25 0,25 0,-25 0,0 0,25 0,-24 0,24 0,-25 0,0 0,25 0,-25 0,25 0,-25 0,25 0,-24 0,-1 0,25 0,-25 0,25 0,-25 0,0 0,25 0,-24 0,24 0,-25 0,25 0,-25 0,0 0,25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1-11-30T09:16:14.1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17636 17363,'0'0,"0"0,25 0,-25 0,25 0,0 0,-25 0,25 0,-25 0,25 0,-25 0,24 0,1 0,-25 0,25 0,-25 0,25 0,0 0,-25 0,24 0,-24 0,25 0,-25 0,25 0,0 0,-25 0,25 0,-25 0,24 0,1 0,-25 0,25 0,-25 0,25 0,-25 0,25 0,-1 0,-24 0,25 0,-25 0,25 0,-25 0,25 0,0 0,-25 0,24 0,-24 0,25 0,0 0,-25 0,25 0,-25 0,25 0,-25 0,24 0,1 0,-25 0,25 0,-25 0,25 0,0 0,-25 0,24 0,-24 0,25 0,-25 0,25 0,0 0,-25 0,25 0,-25 0,24 0,1 0,-25 0,25 0,-25 0,25 0,-25 0,25 0,-1 0,-24 0,25 0,-25 0,25 0,0 0,-25 0,25 0,-25 0,25 0,-25 0,24 0,1 0,-25 0,25 0,-25 0,25 0,0 0,-25 0,24 0,-24 0,25 0,-25 0,25 0,0 0,-25 0,25 0,-25 0,24 0,1 0,-25 0,25 0,-25 0,25 0,-25 0,25 0,-1 0,-24 0,25 0,-25 0,25 0,0 0,-25 0,25 0,-25 0,24 0,-24 0,25 0,0 0,-25 0,25 0,-25 0,25 0,-1 0,-24 0,25 0,-25 0,25 0,-25 0,25 0,0 0,-25 0,24 0,-24 0,25 0,0 0,-25 0,25 0,-25 0,25 0,-25 0,24 0,1 0,-25 0,25 0,-25 0,25 0,-25 0,25 0,0 0,-25 0,24 0,-24 0,25 0,0 0,-25 0,25 0,-25 0,25 0,-25 0,24 0,1 0,-25 0,25 0,-25 0,25 0,0 0,-25 0,24 0,-24 0,25 0,-25 0,0-25,25 25,-25 0,25 0,-25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1-11-30T09:16:18.0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21680 17314,'0'0,"0"0,0 24,0-24,-25 0,25 0,-25 0,25 25,-25-25,25 0,-25 0,25 0,-24 0,-1 0,25 0,-25 0,25 0,-25 0,25 0,-25 0,25 0,-24 0,24 0,-25 0,25 0,-25 0,0 0,25 0,-25 0,25 0,-24 0,24 0,-25 0,0 0,25 0,-25 0,25 0,-25 0,25 0,-24 0,-1 0,25 0,-25 0,25 0,-25 0,0 0,25 0,-24 0,24 0,-25 0,25 0,-25 0,0 0,25 0,0 0,-25 0,25 0,-24 0,-1 0,25 0,-25 0,25 0,-25 0,25 0,-25 0,25 0,-25 0,25 0,-24 0,24 0,-25 0,0 0,25 0,-25 0,25 0,-25 0,25 0,-24 0,-1 0,25 0,-25 0,25 0,-25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1-12-01T05:30:58.6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12924 5804,'0'0,"24"0,-24 0,25 0,0 0,0 0,0 0,-1 0,-24 0,25 0,-25 0,25 0,-25 0,25 0,0 0,-25 0,24 0,-24 0,25 0,0 0,-25 0,25 0,-25 0,25 0,-25 0,24 0,1 0,-25 0,25 0,-25 0,25 0,0 0,-25 0,24 0,1-25,0 25,-25 0,25 0,-25-24,25 24,-25 0,25 0,-1 0,-24 0,25 0,-25 0,25 0,0 0,-25 0,25 0,-25 0,24 0,-24 0,25 0,0 0,-25 0,25 0,-25 0,25 0,-1 0,-24 0,25 0,-25 0,25 0,-25 0,25 0,-25 0,25 0,-25 0,0 24,24-24,-24 0,0 25,25-25,-25 25,25-25,-25 0,0 25,0 0,0-25,0 0,-25 0,-24 0,49 0,-25 0,25 0,-25 0,0 0,0 0,25 0,-24 0,24 0,-25 0,0 0,25 0,-25 0,25 0,-25 0,1 0,24 0,-25 0,0 0,0 0,25 0,-25 0,25 0,-24 0,24 0,-25 0,0 0,25 0,-25 0,25 0,-25 0,0 0,25 0,-24 0,24 0,-25 0,25 0,-25 0,0 0,25 0,0 25,-25-25,25 0,-24 0,-1 0,25 0,-25 0,25 0,-25 0,25 0,-25 0,1 0,24 0,-25 0,25 0,-25 0,0 0,25 0,-25 0,25 0,-24 0,24 0,-25 0,0 0,25 0,-25 0,25 49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B9B30-1DF3-4569-B99C-E955BFE05FBB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01BA2-D60F-4907-B626-6227747B1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9058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Viscera" TargetMode="External"/><Relationship Id="rId3" Type="http://schemas.openxmlformats.org/officeDocument/2006/relationships/hyperlink" Target="http://en.wikipedia.org/wiki/Peripheral_nervous_system" TargetMode="External"/><Relationship Id="rId7" Type="http://schemas.openxmlformats.org/officeDocument/2006/relationships/hyperlink" Target="http://en.wikipedia.org/wiki/Control_syste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Skeletal_muscles" TargetMode="External"/><Relationship Id="rId5" Type="http://schemas.openxmlformats.org/officeDocument/2006/relationships/hyperlink" Target="http://en.wiktionary.org/wiki/voluntary" TargetMode="External"/><Relationship Id="rId4" Type="http://schemas.openxmlformats.org/officeDocument/2006/relationships/hyperlink" Target="http://en.wikipedia.org/wiki/Somatic_nervous_system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lectrode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Signal_(information_theory)" TargetMode="External"/><Relationship Id="rId5" Type="http://schemas.openxmlformats.org/officeDocument/2006/relationships/hyperlink" Target="http://en.wikipedia.org/wiki/Power_(physics)" TargetMode="External"/><Relationship Id="rId4" Type="http://schemas.openxmlformats.org/officeDocument/2006/relationships/hyperlink" Target="http://en.wikipedia.org/wiki/Electrode_potential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epressant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oma_(biology)" TargetMode="External"/><Relationship Id="rId3" Type="http://schemas.openxmlformats.org/officeDocument/2006/relationships/hyperlink" Target="http://en.wikipedia.org/wiki/Ancient_Greek_language" TargetMode="External"/><Relationship Id="rId7" Type="http://schemas.openxmlformats.org/officeDocument/2006/relationships/hyperlink" Target="http://en.wikipedia.org/wiki/Stimulatio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Electrochemistry" TargetMode="External"/><Relationship Id="rId5" Type="http://schemas.openxmlformats.org/officeDocument/2006/relationships/hyperlink" Target="http://en.wikipedia.org/wiki/Electrical_conduction" TargetMode="External"/><Relationship Id="rId4" Type="http://schemas.openxmlformats.org/officeDocument/2006/relationships/hyperlink" Target="http://en.wikipedia.org/wiki/Neuron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ttention" TargetMode="External"/><Relationship Id="rId3" Type="http://schemas.openxmlformats.org/officeDocument/2006/relationships/hyperlink" Target="http://en.wikipedia.org/wiki/Awareness" TargetMode="External"/><Relationship Id="rId7" Type="http://schemas.openxmlformats.org/officeDocument/2006/relationships/hyperlink" Target="http://en.wikipedia.org/wiki/Informatio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Sense" TargetMode="External"/><Relationship Id="rId5" Type="http://schemas.openxmlformats.org/officeDocument/2006/relationships/hyperlink" Target="http://en.wikipedia.org/wiki/Natural_environment" TargetMode="External"/><Relationship Id="rId4" Type="http://schemas.openxmlformats.org/officeDocument/2006/relationships/hyperlink" Target="http://en.wikipedia.org/wiki/Understanding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elencephalo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Brain" TargetMode="Externa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entral_nervous_system" TargetMode="External"/><Relationship Id="rId3" Type="http://schemas.openxmlformats.org/officeDocument/2006/relationships/hyperlink" Target="http://en.wikipedia.org/wiki/Gray" TargetMode="External"/><Relationship Id="rId7" Type="http://schemas.openxmlformats.org/officeDocument/2006/relationships/hyperlink" Target="http://en.wikipedia.org/wiki/Axo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Myelin" TargetMode="External"/><Relationship Id="rId5" Type="http://schemas.openxmlformats.org/officeDocument/2006/relationships/hyperlink" Target="http://en.wikipedia.org/wiki/Neurons" TargetMode="External"/><Relationship Id="rId4" Type="http://schemas.openxmlformats.org/officeDocument/2006/relationships/hyperlink" Target="http://en.wikipedia.org/wiki/Gray_matter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Somatic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itchFamily="2" charset="2"/>
              </a:rPr>
              <a:t> external environment</a:t>
            </a:r>
          </a:p>
          <a:p>
            <a:r>
              <a:rPr lang="en-US" baseline="0" dirty="0" smtClean="0">
                <a:sym typeface="Wingdings" pitchFamily="2" charset="2"/>
              </a:rPr>
              <a:t>Autonomic  internal environment</a:t>
            </a:r>
          </a:p>
          <a:p>
            <a:endParaRPr lang="en-US" baseline="0" dirty="0" smtClean="0">
              <a:sym typeface="Wingdings" pitchFamily="2" charset="2"/>
            </a:endParaRPr>
          </a:p>
          <a:p>
            <a:r>
              <a:rPr lang="en-US" dirty="0" smtClean="0"/>
              <a:t>The </a:t>
            </a:r>
            <a:r>
              <a:rPr lang="en-US" b="1" dirty="0" smtClean="0"/>
              <a:t>somatic nervous system</a:t>
            </a:r>
            <a:r>
              <a:rPr lang="en-US" dirty="0" smtClean="0"/>
              <a:t> (</a:t>
            </a:r>
            <a:r>
              <a:rPr lang="en-US" dirty="0" err="1" smtClean="0"/>
              <a:t>SoNS</a:t>
            </a:r>
            <a:r>
              <a:rPr lang="en-US" dirty="0" smtClean="0"/>
              <a:t>) is the part of the </a:t>
            </a:r>
            <a:r>
              <a:rPr lang="en-US" dirty="0" smtClean="0">
                <a:hlinkClick r:id="rId3" tooltip="Peripheral nervous system"/>
              </a:rPr>
              <a:t>peripheral nervous system</a:t>
            </a:r>
            <a:r>
              <a:rPr lang="en-US" dirty="0" smtClean="0"/>
              <a:t> </a:t>
            </a:r>
            <a:r>
              <a:rPr lang="en-US" baseline="30000" dirty="0" smtClean="0">
                <a:hlinkClick r:id="rId4"/>
              </a:rPr>
              <a:t>[1]</a:t>
            </a:r>
            <a:r>
              <a:rPr lang="en-US" dirty="0" smtClean="0"/>
              <a:t> associated with the </a:t>
            </a:r>
            <a:r>
              <a:rPr lang="en-US" dirty="0" smtClean="0">
                <a:hlinkClick r:id="rId5" tooltip="wikt:voluntary"/>
              </a:rPr>
              <a:t>voluntary</a:t>
            </a:r>
            <a:r>
              <a:rPr lang="en-US" dirty="0" smtClean="0"/>
              <a:t> control of body movements via </a:t>
            </a:r>
            <a:r>
              <a:rPr lang="en-US" dirty="0" smtClean="0">
                <a:hlinkClick r:id="rId6" tooltip="Skeletal muscles"/>
              </a:rPr>
              <a:t>skeletal muscles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autonomic nervous system</a:t>
            </a:r>
            <a:r>
              <a:rPr lang="en-US" dirty="0" smtClean="0"/>
              <a:t> (</a:t>
            </a:r>
            <a:r>
              <a:rPr lang="en-US" b="1" dirty="0" smtClean="0"/>
              <a:t>ANS</a:t>
            </a:r>
            <a:r>
              <a:rPr lang="en-US" dirty="0" smtClean="0"/>
              <a:t> or </a:t>
            </a:r>
            <a:r>
              <a:rPr lang="en-US" b="1" dirty="0" smtClean="0"/>
              <a:t>visceral nervous system</a:t>
            </a:r>
            <a:r>
              <a:rPr lang="en-US" dirty="0" smtClean="0"/>
              <a:t>) is the part of the </a:t>
            </a:r>
            <a:r>
              <a:rPr lang="en-US" dirty="0" smtClean="0">
                <a:hlinkClick r:id="rId3" tooltip="Peripheral nervous system"/>
              </a:rPr>
              <a:t>peripheral nervous system</a:t>
            </a:r>
            <a:r>
              <a:rPr lang="en-US" dirty="0" smtClean="0"/>
              <a:t> that acts as a </a:t>
            </a:r>
            <a:r>
              <a:rPr lang="en-US" dirty="0" smtClean="0">
                <a:hlinkClick r:id="rId7" tooltip="Control system"/>
              </a:rPr>
              <a:t>control system</a:t>
            </a:r>
            <a:r>
              <a:rPr lang="en-US" dirty="0" smtClean="0"/>
              <a:t> functioning largely below the level of consciousness, and controls </a:t>
            </a:r>
            <a:r>
              <a:rPr lang="en-US" dirty="0" smtClean="0">
                <a:hlinkClick r:id="rId8" tooltip="Viscera"/>
              </a:rPr>
              <a:t>visceral</a:t>
            </a:r>
            <a:r>
              <a:rPr lang="en-US" dirty="0" smtClean="0"/>
              <a:t>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F0916-2716-470C-BA11-3884434C5F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1995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Sensations from the surface of the body, such as touch, pressure,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heat, cold, and pain are collectively known as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somesthetic</a:t>
            </a:r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sensations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somesthetic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means “body feelings”).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Proprioception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awareness of body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F0916-2716-470C-BA11-3884434C5FA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9814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Sensory homunculus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homunculus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means “little man”)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size of each body part in this homunculus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indicates the relative proportion of the somatosensory cortex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devoted to that area.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size of each body part in this homunculus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indicates the relative proportion of the somatosensory cortex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devoted to that area. The exaggerated size of the face, tongue,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hands, and genitalia indicates the high degree of sensory perception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with these body parts.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thalamus makes you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aware that something hot versus something cold is touching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body, but it does not tell you where or of what intensity.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somatosensory cortex localizes the source of sensory input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perceives the level of intensity of the stimulus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capable of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spatial discrimination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so it can discern shapes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objects being held and can distinguish subtle differences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 objects that come into contact with the skin.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somatosensory cortex, in turn, projects this sensory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 via white matter fibers to adjacent higher sensory areas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even further elaboration, analysis, and integration of sensory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information. These higher areas are important in perceiving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 patterns of somatosensory stimulation—for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example, simultaneous appreciation of the texture, firmness,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temperature, shape, position, and location of an object you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F0916-2716-470C-BA11-3884434C5FA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7273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Sensory homunculus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homunculus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means “little man”)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size of each body part in this homunculus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indicates the relative proportion of the somatosensory cortex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devoted to that area.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thalamus makes you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aware that something hot versus something cold is touching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body, but it does not tell you where or of what intensity.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somatosensory cortex localizes the source of sensory input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perceives the level of intensity of the stimulus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capable of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spatial discrimination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so it can discern shapes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objects being held and can distinguish subtle differences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 objects that come into contact with the skin.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somatosensory cortex, in turn, projects this sensory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 via white matter fibers to adjacent higher sensory areas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even further elaboration, analysis, and integration of sensory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information. These higher areas are important in perceiving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 patterns of somatosensory stimulation—for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example, simultaneous appreciation of the texture, firmness,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temperature, shape, position, and location of an object you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F0916-2716-470C-BA11-3884434C5FA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7273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Neuronal tracts originating in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motor cortex of the left hemisphere cross over before passing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 the spinal cord to terminate on efferent motor neurons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trigger skeletal muscle contraction on the right side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body. Accordingly, damage to the motor cortex on the left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side of the brain produces paralysis on the right side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body, and the converse is also true.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fingers, thumbs, and muscles important in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speech, especially those of the lips and tongue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are grossly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exaggerated, indicating the fine degree of motor control these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body parts have. Compare this to how little brain tissue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devoted to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trunk, arms, and lower extremities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capable of such complex movements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 the extent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representation in the motor cortex is proportional to </a:t>
            </a:r>
            <a:r>
              <a:rPr lang="en-US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precision</a:t>
            </a:r>
          </a:p>
          <a:p>
            <a:r>
              <a:rPr lang="en-US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complexity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motor skills required of the respective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F0916-2716-470C-BA11-3884434C5FA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9897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lower brain regions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spinal cord control involuntary skeletal muscle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activity, such as in maintaining posture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higher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motor areas of the brain that researchers believe are involved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voluntary decision-making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period include the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supplementary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motor area,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premotor cortex,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posterior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parietal cortex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(● Figure 5-7a). These higher areas all command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primary motor cortex. Furthermore, a subcortical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 of the brain, the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cerebellum,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plays an important role,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sending input to the motor areas of the cortex, in planning,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initiating, and timing certain kinds of movement.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F0916-2716-470C-BA11-3884434C5FA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994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In response to changes in experience are mediated in part by alterations in dendritic shape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F0916-2716-470C-BA11-3884434C5FA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1004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Broca’s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area,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governs speaking ability,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located in the left frontal lobe 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close association with the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motor areas of the cortex that control the muscles necessary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articulation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Damage to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Broca’s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area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failure of word formation, although the patient can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still understand the spoken and written word. Such people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 what they want to say but cannot express themselves.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 though they can move their lips and tongue, they cannot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establish the proper motor command to articulate the desired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words.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contrast, patients with a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lesion in Wernicke’s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area cannot understand words they see or hear. They can speak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fluently, even though their perfectly articulated words make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sense. They cannot attach meaning to words or choose appropriate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words to convey their thoughts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F0916-2716-470C-BA11-3884434C5FA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8497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Alpha rhythm: fairly regular but waxing and waning, with dominant frequency 8 - 13 Hz. It typically occurs over the occipital region when the person is awake but relaxed and content. Beta rhythm: to call this a "rhythm" is really too polite. It is low-amplitude, high-frequency and irregular. It is the typical EEG of the awake adult. It also occurs in REM sleep. Theta </a:t>
            </a:r>
            <a:r>
              <a:rPr lang="en-US" dirty="0" err="1" smtClean="0"/>
              <a:t>rhytm</a:t>
            </a:r>
            <a:r>
              <a:rPr lang="en-US" dirty="0" smtClean="0"/>
              <a:t>. Typical frequency 3-7 Hz, higher amplitude than alpha. Delta rhythm. Typical frequency 0.5 - 2 Hz, even higher amplitude.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F0916-2716-470C-BA11-3884434C5FA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5699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Electrodes: </a:t>
            </a:r>
            <a:r>
              <a:rPr lang="en-US" sz="1200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Ag/</a:t>
            </a:r>
            <a:r>
              <a:rPr lang="en-US" sz="1200" dirty="0" err="1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AgCl</a:t>
            </a:r>
            <a:r>
              <a:rPr lang="en-US" sz="1200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tin…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</a:t>
            </a:r>
            <a:r>
              <a:rPr lang="en-US" b="1" dirty="0" smtClean="0"/>
              <a:t>reference electrode</a:t>
            </a:r>
            <a:r>
              <a:rPr lang="en-US" dirty="0" smtClean="0"/>
              <a:t> is an </a:t>
            </a:r>
            <a:r>
              <a:rPr lang="en-US" dirty="0" smtClean="0">
                <a:hlinkClick r:id="rId3" tooltip="Electrode"/>
              </a:rPr>
              <a:t>electrode</a:t>
            </a:r>
            <a:r>
              <a:rPr lang="en-US" dirty="0" smtClean="0"/>
              <a:t> which has a stable and well-known </a:t>
            </a:r>
            <a:r>
              <a:rPr lang="en-US" dirty="0" smtClean="0">
                <a:hlinkClick r:id="rId4" tooltip="Electrode potential"/>
              </a:rPr>
              <a:t>electrode potential</a:t>
            </a:r>
            <a:r>
              <a:rPr lang="en-US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amplifier</a:t>
            </a:r>
            <a:r>
              <a:rPr lang="en-US" dirty="0" smtClean="0"/>
              <a:t> or simply </a:t>
            </a:r>
            <a:r>
              <a:rPr lang="en-US" b="1" dirty="0" smtClean="0"/>
              <a:t>amp</a:t>
            </a:r>
            <a:r>
              <a:rPr lang="en-US" dirty="0" smtClean="0"/>
              <a:t>, is a device for increasing the </a:t>
            </a:r>
            <a:r>
              <a:rPr lang="en-US" dirty="0" smtClean="0">
                <a:hlinkClick r:id="rId5" tooltip="Power (physics)"/>
              </a:rPr>
              <a:t>power</a:t>
            </a:r>
            <a:r>
              <a:rPr lang="en-US" dirty="0" smtClean="0"/>
              <a:t> of a </a:t>
            </a:r>
            <a:r>
              <a:rPr lang="en-US" dirty="0" smtClean="0">
                <a:hlinkClick r:id="rId6" tooltip="Signal (information theory)"/>
              </a:rPr>
              <a:t>signal</a:t>
            </a:r>
            <a:r>
              <a:rPr lang="en-US" dirty="0" smtClean="0"/>
              <a:t>.</a:t>
            </a:r>
            <a:endParaRPr lang="en-US" sz="1200" dirty="0" smtClean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F0916-2716-470C-BA11-3884434C5FA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3126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Barbiturates/benzodiazepines</a:t>
            </a:r>
            <a:r>
              <a:rPr lang="en-US" sz="1200" baseline="0" dirty="0" smtClean="0"/>
              <a:t>  </a:t>
            </a:r>
            <a:r>
              <a:rPr lang="en-US" sz="1200" baseline="0" dirty="0" smtClean="0">
                <a:sym typeface="Wingdings" pitchFamily="2" charset="2"/>
              </a:rPr>
              <a:t></a:t>
            </a:r>
            <a:r>
              <a:rPr lang="en-US" sz="1200" dirty="0" smtClean="0"/>
              <a:t>  </a:t>
            </a:r>
            <a:r>
              <a:rPr lang="en-US" dirty="0" smtClean="0"/>
              <a:t>central nervous system </a:t>
            </a:r>
            <a:r>
              <a:rPr lang="en-US" dirty="0" smtClean="0">
                <a:hlinkClick r:id="rId3" tooltip="Depressant"/>
              </a:rPr>
              <a:t>depressants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F0916-2716-470C-BA11-3884434C5FA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3877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Nerves and Neurons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nerve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an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nerve tissue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Nerves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entirely sensory, entirely motor, or mixed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sensory (afferent) 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motor efferent)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F0916-2716-470C-BA11-3884434C5F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5502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Epileptic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seizures occur when a large collection of neurons abnormally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undergo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synchronous action potentials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produce stereotypical,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involuntary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spasms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alterations in behavior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F0916-2716-470C-BA11-3884434C5FA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7220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Dendrites</a:t>
            </a:r>
            <a:r>
              <a:rPr lang="en-US" dirty="0" smtClean="0"/>
              <a:t> (from </a:t>
            </a:r>
            <a:r>
              <a:rPr lang="en-US" dirty="0" smtClean="0">
                <a:hlinkClick r:id="rId3" tooltip="Ancient Greek language"/>
              </a:rPr>
              <a:t>Greek</a:t>
            </a:r>
            <a:r>
              <a:rPr lang="en-US" dirty="0" smtClean="0"/>
              <a:t> </a:t>
            </a:r>
            <a:r>
              <a:rPr lang="en-US" dirty="0" err="1" smtClean="0"/>
              <a:t>δένδρον</a:t>
            </a:r>
            <a:r>
              <a:rPr lang="en-US" dirty="0" smtClean="0"/>
              <a:t> </a:t>
            </a:r>
            <a:r>
              <a:rPr lang="en-US" i="1" dirty="0" err="1" smtClean="0"/>
              <a:t>déndron</a:t>
            </a:r>
            <a:r>
              <a:rPr lang="en-US" dirty="0" smtClean="0"/>
              <a:t>, “tree”) are the branched projections of a </a:t>
            </a:r>
            <a:r>
              <a:rPr lang="en-US" dirty="0" smtClean="0">
                <a:hlinkClick r:id="rId4" tooltip="Neuron"/>
              </a:rPr>
              <a:t>neuron</a:t>
            </a:r>
            <a:r>
              <a:rPr lang="en-US" dirty="0" smtClean="0"/>
              <a:t> that act to </a:t>
            </a:r>
            <a:r>
              <a:rPr lang="en-US" dirty="0" smtClean="0">
                <a:hlinkClick r:id="rId5" tooltip="Electrical conduction"/>
              </a:rPr>
              <a:t>conduct</a:t>
            </a:r>
            <a:r>
              <a:rPr lang="en-US" dirty="0" smtClean="0"/>
              <a:t> the </a:t>
            </a:r>
            <a:r>
              <a:rPr lang="en-US" dirty="0" smtClean="0">
                <a:hlinkClick r:id="rId6" tooltip="Electrochemistry"/>
              </a:rPr>
              <a:t>electrochemical</a:t>
            </a:r>
            <a:r>
              <a:rPr lang="en-US" dirty="0" smtClean="0"/>
              <a:t> </a:t>
            </a:r>
            <a:r>
              <a:rPr lang="en-US" dirty="0" smtClean="0">
                <a:hlinkClick r:id="rId7" tooltip="Stimulation"/>
              </a:rPr>
              <a:t>stimulation</a:t>
            </a:r>
            <a:r>
              <a:rPr lang="en-US" dirty="0" smtClean="0"/>
              <a:t> received from other neural cells to the cell body, or </a:t>
            </a:r>
            <a:r>
              <a:rPr lang="en-US" dirty="0" smtClean="0">
                <a:hlinkClick r:id="rId8" tooltip="Soma (biology)"/>
              </a:rPr>
              <a:t>soma</a:t>
            </a:r>
            <a:r>
              <a:rPr lang="en-US" dirty="0" smtClean="0"/>
              <a:t>, of the neuron from which the dendrites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F0916-2716-470C-BA11-3884434C5F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7425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F0916-2716-470C-BA11-3884434C5F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2486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perceive (be consciously aware of 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F0916-2716-470C-BA11-3884434C5F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6058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Perception</a:t>
            </a:r>
            <a:r>
              <a:rPr lang="en-US" dirty="0" smtClean="0"/>
              <a:t> (from the Latin </a:t>
            </a:r>
            <a:r>
              <a:rPr lang="en-US" i="1" dirty="0" err="1" smtClean="0"/>
              <a:t>perceptio</a:t>
            </a:r>
            <a:r>
              <a:rPr lang="en-US" i="1" dirty="0" smtClean="0"/>
              <a:t>, </a:t>
            </a:r>
            <a:r>
              <a:rPr lang="en-US" i="1" dirty="0" err="1" smtClean="0"/>
              <a:t>percipio</a:t>
            </a:r>
            <a:r>
              <a:rPr lang="en-US" dirty="0" smtClean="0"/>
              <a:t>) is the process of attaining </a:t>
            </a:r>
            <a:r>
              <a:rPr lang="en-US" dirty="0" smtClean="0">
                <a:hlinkClick r:id="rId3" tooltip="Awareness"/>
              </a:rPr>
              <a:t>awareness</a:t>
            </a:r>
            <a:r>
              <a:rPr lang="en-US" dirty="0" smtClean="0"/>
              <a:t> or </a:t>
            </a:r>
            <a:r>
              <a:rPr lang="en-US" dirty="0" smtClean="0">
                <a:hlinkClick r:id="rId4" tooltip="Understanding"/>
              </a:rPr>
              <a:t>understanding</a:t>
            </a:r>
            <a:r>
              <a:rPr lang="en-US" dirty="0" smtClean="0"/>
              <a:t> of the </a:t>
            </a:r>
            <a:r>
              <a:rPr lang="en-US" dirty="0" smtClean="0">
                <a:hlinkClick r:id="rId5" tooltip="Natural environment"/>
              </a:rPr>
              <a:t>environment</a:t>
            </a:r>
            <a:r>
              <a:rPr lang="en-US" dirty="0" smtClean="0"/>
              <a:t> by organizing and interpreting </a:t>
            </a:r>
            <a:r>
              <a:rPr lang="en-US" dirty="0" smtClean="0">
                <a:hlinkClick r:id="rId6" tooltip="Sense"/>
              </a:rPr>
              <a:t>sensory</a:t>
            </a:r>
            <a:r>
              <a:rPr lang="en-US" dirty="0" smtClean="0"/>
              <a:t> </a:t>
            </a:r>
            <a:r>
              <a:rPr lang="en-US" dirty="0" smtClean="0">
                <a:hlinkClick r:id="rId7" tooltip="Information"/>
              </a:rPr>
              <a:t>information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cognition</a:t>
            </a:r>
            <a:r>
              <a:rPr lang="en-US" dirty="0" smtClean="0"/>
              <a:t> refers to mental processes. These processes include </a:t>
            </a:r>
            <a:r>
              <a:rPr lang="en-US" dirty="0" smtClean="0">
                <a:hlinkClick r:id="rId8" tooltip="Attention"/>
              </a:rPr>
              <a:t>attention</a:t>
            </a:r>
            <a:r>
              <a:rPr lang="en-US" dirty="0" smtClean="0"/>
              <a:t>, remembering, producing and understanding language, solving problems, and making decisions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F0916-2716-470C-BA11-3884434C5F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3418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i="1" dirty="0" smtClean="0"/>
              <a:t>cerebral cortex</a:t>
            </a:r>
            <a:r>
              <a:rPr lang="en-US" dirty="0" smtClean="0"/>
              <a:t> is a sheet of neural tissue that is outermost to the </a:t>
            </a:r>
            <a:r>
              <a:rPr lang="en-US" dirty="0" smtClean="0">
                <a:hlinkClick r:id="rId3" tooltip="Telencephalon"/>
              </a:rPr>
              <a:t>cerebrum</a:t>
            </a:r>
            <a:r>
              <a:rPr lang="en-US" dirty="0" smtClean="0"/>
              <a:t> of the mammalian </a:t>
            </a:r>
            <a:r>
              <a:rPr lang="en-US" dirty="0" smtClean="0">
                <a:hlinkClick r:id="rId4" tooltip="Brain"/>
              </a:rPr>
              <a:t>brain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human cerebral cortex is 2–4 mm (0.08–0.16 inches) thick</a:t>
            </a:r>
          </a:p>
          <a:p>
            <a:endParaRPr lang="en-US" dirty="0" smtClean="0"/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corpus callosum,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thick band consisting of an estimated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300 million neuronal axons traveling between the two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Hemispheres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corpus callosum is the body’s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“information superhighway.”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F0916-2716-470C-BA11-3884434C5F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4902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preserved brains, it has a </a:t>
            </a:r>
            <a:r>
              <a:rPr lang="en-US" dirty="0" smtClean="0">
                <a:hlinkClick r:id="rId3" tooltip="Gray"/>
              </a:rPr>
              <a:t>gray</a:t>
            </a:r>
            <a:r>
              <a:rPr lang="en-US" dirty="0" smtClean="0"/>
              <a:t> color, hence the name "</a:t>
            </a:r>
            <a:r>
              <a:rPr lang="en-US" dirty="0" smtClean="0">
                <a:hlinkClick r:id="rId4" tooltip="Gray matter"/>
              </a:rPr>
              <a:t>gray matter</a:t>
            </a:r>
            <a:r>
              <a:rPr lang="en-US" dirty="0" smtClean="0"/>
              <a:t>". In contrast to gray matter that is formed from </a:t>
            </a:r>
            <a:r>
              <a:rPr lang="en-US" dirty="0" smtClean="0">
                <a:hlinkClick r:id="rId5" tooltip="Neurons"/>
              </a:rPr>
              <a:t>neurons</a:t>
            </a:r>
            <a:r>
              <a:rPr lang="en-US" dirty="0" smtClean="0"/>
              <a:t> and their </a:t>
            </a:r>
            <a:r>
              <a:rPr lang="en-US" dirty="0" err="1" smtClean="0">
                <a:hlinkClick r:id="rId6" tooltip="Myelin"/>
              </a:rPr>
              <a:t>unmyelinated</a:t>
            </a:r>
            <a:r>
              <a:rPr lang="en-US" dirty="0" smtClean="0"/>
              <a:t> fibers, the white matter below them is formed predominantly by </a:t>
            </a:r>
            <a:r>
              <a:rPr lang="en-US" dirty="0" err="1" smtClean="0"/>
              <a:t>myelinated</a:t>
            </a:r>
            <a:r>
              <a:rPr lang="en-US" dirty="0" smtClean="0"/>
              <a:t> </a:t>
            </a:r>
            <a:r>
              <a:rPr lang="en-US" dirty="0" smtClean="0">
                <a:hlinkClick r:id="rId7" tooltip="Axon"/>
              </a:rPr>
              <a:t>axons</a:t>
            </a:r>
            <a:r>
              <a:rPr lang="en-US" dirty="0" smtClean="0"/>
              <a:t> interconnecting neurons in different regions of the cerebral cortex with each other and neurons in other parts of the </a:t>
            </a:r>
            <a:r>
              <a:rPr lang="en-US" dirty="0" smtClean="0">
                <a:hlinkClick r:id="rId8" tooltip="Central nervous system"/>
              </a:rPr>
              <a:t>central nervous system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Throughout the entire CNS,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gray matter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consists predominantly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densely packaged neuronal cell bodies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dendrites as well as most glial cells. Bundles or tracts of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myelinated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nerve fibers (axons) constitute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 matter;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white appearance is due to the lipid composition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myelin.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fiber tracts in the white matter transmit signals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one part of the cerebral cortex to another or between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cortex and other regions of the CNS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F0916-2716-470C-BA11-3884434C5F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2760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anatomic landmarks used in cortical mapping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certain deep folds that divide each half of the cortex into four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major lobes: the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occipital, temporal, parietal,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frontal lobes</a:t>
            </a:r>
          </a:p>
          <a:p>
            <a:endParaRPr lang="en-US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occipital lobes,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are located posteriorly (at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 of the head), do the initial processing of visual input.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Sound sensation is initially received by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temporal lobes,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located laterally (on the sides of the head) (● Figure 5-7a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b). You will learn more about the functions of these regions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Chapter 6 when we discuss vision and hearing.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parietal lobes and frontal lobes, located on the top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head, are separated by a deep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infolding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central sulcus,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runs roughly down the middle of the lateral surface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each hemisphere.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parietal lobes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lie to the rear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central sulcus on each side, and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frontal lobes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lie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front of it.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parietal lobes are primarily responsible for receiving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processing sensory input. The frontal lobes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responsible for three main functions: (1) voluntary motor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activity, (2) speaking ability, and (3) elaboration of thought.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are next going to examine the role of the parietal lobes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sensory perception, then turn our attention to the functions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frontal lobes in more detail.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F0916-2716-470C-BA11-3884434C5FA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839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9.emf"/><Relationship Id="rId3" Type="http://schemas.openxmlformats.org/officeDocument/2006/relationships/image" Target="../media/image14.png"/><Relationship Id="rId7" Type="http://schemas.openxmlformats.org/officeDocument/2006/relationships/image" Target="../media/image16.emf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8.emf"/><Relationship Id="rId5" Type="http://schemas.openxmlformats.org/officeDocument/2006/relationships/image" Target="../media/image15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20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21.emf"/><Relationship Id="rId4" Type="http://schemas.openxmlformats.org/officeDocument/2006/relationships/customXml" Target="../ink/ink6.xml"/><Relationship Id="rId9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customXml" Target="../ink/ink14.xml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image" Target="../media/image32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0" Type="http://schemas.openxmlformats.org/officeDocument/2006/relationships/image" Target="../media/image31.emf"/><Relationship Id="rId4" Type="http://schemas.openxmlformats.org/officeDocument/2006/relationships/image" Target="../media/image28.emf"/><Relationship Id="rId9" Type="http://schemas.openxmlformats.org/officeDocument/2006/relationships/customXml" Target="../ink/ink12.xml"/><Relationship Id="rId14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customXml" Target="../ink/ink20.xml"/><Relationship Id="rId3" Type="http://schemas.openxmlformats.org/officeDocument/2006/relationships/customXml" Target="../ink/ink15.xml"/><Relationship Id="rId7" Type="http://schemas.openxmlformats.org/officeDocument/2006/relationships/customXml" Target="../ink/ink17.xml"/><Relationship Id="rId12" Type="http://schemas.openxmlformats.org/officeDocument/2006/relationships/image" Target="../media/image44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11" Type="http://schemas.openxmlformats.org/officeDocument/2006/relationships/customXml" Target="../ink/ink19.xml"/><Relationship Id="rId5" Type="http://schemas.openxmlformats.org/officeDocument/2006/relationships/customXml" Target="../ink/ink16.xml"/><Relationship Id="rId10" Type="http://schemas.openxmlformats.org/officeDocument/2006/relationships/image" Target="../media/image43.emf"/><Relationship Id="rId4" Type="http://schemas.openxmlformats.org/officeDocument/2006/relationships/image" Target="../media/image40.emf"/><Relationship Id="rId9" Type="http://schemas.openxmlformats.org/officeDocument/2006/relationships/customXml" Target="../ink/ink18.xml"/><Relationship Id="rId14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Nervous System (NS)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mashehabat@just.edu.jo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43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 Major brain functions:</a:t>
            </a:r>
          </a:p>
          <a:p>
            <a:pPr>
              <a:buFont typeface="Wingdings" pitchFamily="2" charset="2"/>
              <a:buChar char="q"/>
            </a:pPr>
            <a:endParaRPr lang="en-US" sz="1000" dirty="0" smtClean="0"/>
          </a:p>
          <a:p>
            <a:pPr marL="1371600">
              <a:buFont typeface="Wingdings" pitchFamily="2" charset="2"/>
              <a:buChar char="ü"/>
            </a:pPr>
            <a:r>
              <a:rPr lang="en-US" sz="2000" dirty="0" smtClean="0"/>
              <a:t>Regulates internal environment</a:t>
            </a:r>
          </a:p>
          <a:p>
            <a:pPr marL="1371600">
              <a:buFont typeface="Wingdings" pitchFamily="2" charset="2"/>
              <a:buChar char="ü"/>
            </a:pPr>
            <a:r>
              <a:rPr lang="en-US" sz="2000" dirty="0" smtClean="0"/>
              <a:t>Experiences emotions</a:t>
            </a:r>
          </a:p>
          <a:p>
            <a:pPr marL="1371600">
              <a:buFont typeface="Wingdings" pitchFamily="2" charset="2"/>
              <a:buChar char="ü"/>
            </a:pPr>
            <a:r>
              <a:rPr lang="en-US" sz="2000" dirty="0" smtClean="0"/>
              <a:t>Voluntarily controls movements</a:t>
            </a:r>
          </a:p>
          <a:p>
            <a:pPr marL="1371600">
              <a:buFont typeface="Wingdings" pitchFamily="2" charset="2"/>
              <a:buChar char="ü"/>
            </a:pPr>
            <a:r>
              <a:rPr lang="en-US" sz="2000" dirty="0" smtClean="0"/>
              <a:t>Perceives own body and surroundings</a:t>
            </a:r>
          </a:p>
          <a:p>
            <a:pPr marL="1371600">
              <a:buFont typeface="Wingdings" pitchFamily="2" charset="2"/>
              <a:buChar char="ü"/>
            </a:pPr>
            <a:r>
              <a:rPr lang="en-US" sz="2000" dirty="0" smtClean="0"/>
              <a:t>Engages in other higher cognitive processes (e.g. Thought and memory)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Brain functions as a whole (neurons linked via synapsis).</a:t>
            </a:r>
          </a:p>
        </p:txBody>
      </p:sp>
    </p:spTree>
    <p:extLst>
      <p:ext uri="{BB962C8B-B14F-4D97-AF65-F5344CB8AC3E}">
        <p14:creationId xmlns="" xmlns:p14="http://schemas.microsoft.com/office/powerpoint/2010/main" val="59118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Structures of the Major Components of 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Based on anatomical distinction, functional specialization, and development, brain has the following regions</a:t>
            </a:r>
            <a:r>
              <a:rPr lang="en-US" sz="2800" dirty="0" smtClean="0"/>
              <a:t>: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1700" dirty="0"/>
              <a:t>Brain stem (Medulla, pons, midbrain)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/>
              <a:t>Cerebellum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/>
              <a:t>Forebrain</a:t>
            </a:r>
          </a:p>
          <a:p>
            <a:pPr marL="914400" indent="-457200">
              <a:buFont typeface="+mj-lt"/>
              <a:buAutoNum type="alphaLcPeriod"/>
            </a:pPr>
            <a:r>
              <a:rPr lang="en-US" sz="1700" dirty="0"/>
              <a:t>Diencephalon</a:t>
            </a:r>
          </a:p>
          <a:p>
            <a:pPr marL="1371600">
              <a:buFont typeface="Wingdings" pitchFamily="2" charset="2"/>
              <a:buChar char="§"/>
            </a:pPr>
            <a:r>
              <a:rPr lang="en-US" sz="1700" dirty="0"/>
              <a:t>Hypothalamus</a:t>
            </a:r>
          </a:p>
          <a:p>
            <a:pPr marL="1371600">
              <a:buFont typeface="Wingdings" pitchFamily="2" charset="2"/>
              <a:buChar char="§"/>
            </a:pPr>
            <a:r>
              <a:rPr lang="en-US" sz="1700" dirty="0"/>
              <a:t>Thalamus</a:t>
            </a:r>
          </a:p>
          <a:p>
            <a:pPr marL="914400" indent="-457200">
              <a:buFont typeface="+mj-lt"/>
              <a:buAutoNum type="alphaLcPeriod" startAt="2"/>
            </a:pPr>
            <a:r>
              <a:rPr lang="en-US" sz="1700" dirty="0"/>
              <a:t>Cerebrum</a:t>
            </a:r>
          </a:p>
          <a:p>
            <a:pPr marL="1371600">
              <a:buFont typeface="Wingdings" pitchFamily="2" charset="2"/>
              <a:buChar char="§"/>
            </a:pPr>
            <a:r>
              <a:rPr lang="en-US" sz="1700" dirty="0"/>
              <a:t>Basal nuclei</a:t>
            </a:r>
          </a:p>
          <a:p>
            <a:pPr marL="1371600">
              <a:buFont typeface="Wingdings" pitchFamily="2" charset="2"/>
              <a:buChar char="§"/>
            </a:pPr>
            <a:r>
              <a:rPr lang="en-US" sz="1700" dirty="0"/>
              <a:t>Cerebral cortex</a:t>
            </a:r>
          </a:p>
          <a:p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972" y="2514600"/>
            <a:ext cx="4486428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7488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762"/>
            <a:ext cx="8229600" cy="42703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of the Major Components of the Brain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6275966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0724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Cerebral Cortex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943100"/>
            <a:ext cx="78390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657600" y="190500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42360" y="274320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" y="1619071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Corpus callosum: </a:t>
            </a:r>
          </a:p>
          <a:p>
            <a:r>
              <a:rPr lang="en-US" dirty="0"/>
              <a:t>n</a:t>
            </a:r>
            <a:r>
              <a:rPr lang="en-US" dirty="0" smtClean="0"/>
              <a:t>euronal axons connecting the two hemispheres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2219235"/>
            <a:ext cx="1447800" cy="600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703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524000"/>
            <a:ext cx="8961120" cy="515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096000" y="2286000"/>
            <a:ext cx="118872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705600" y="3215640"/>
            <a:ext cx="1005840" cy="3657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519160" y="440436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Cerebral Cortex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84720" y="2173069"/>
            <a:ext cx="1767840" cy="646331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/>
              <a:t>neuronal cell bodies and</a:t>
            </a:r>
          </a:p>
          <a:p>
            <a:r>
              <a:rPr lang="en-US" sz="1200" dirty="0"/>
              <a:t>their dendrites </a:t>
            </a:r>
            <a:r>
              <a:rPr lang="en-US" sz="1200" dirty="0" smtClean="0"/>
              <a:t>and </a:t>
            </a:r>
          </a:p>
          <a:p>
            <a:r>
              <a:rPr lang="en-US" sz="1200" dirty="0" smtClean="0"/>
              <a:t>most </a:t>
            </a:r>
            <a:r>
              <a:rPr lang="en-US" sz="1200" dirty="0"/>
              <a:t>glial cells</a:t>
            </a:r>
          </a:p>
        </p:txBody>
      </p:sp>
      <p:sp>
        <p:nvSpPr>
          <p:cNvPr id="7" name="Rectangle 6"/>
          <p:cNvSpPr/>
          <p:nvPr/>
        </p:nvSpPr>
        <p:spPr>
          <a:xfrm>
            <a:off x="7711441" y="3195935"/>
            <a:ext cx="1280160" cy="461665"/>
          </a:xfrm>
          <a:prstGeom prst="rect">
            <a:avLst/>
          </a:prstGeom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err="1"/>
              <a:t>myelinated</a:t>
            </a:r>
            <a:r>
              <a:rPr lang="en-US" sz="1200" dirty="0"/>
              <a:t> nerve fibers (axons) </a:t>
            </a:r>
          </a:p>
        </p:txBody>
      </p:sp>
    </p:spTree>
    <p:extLst>
      <p:ext uri="{BB962C8B-B14F-4D97-AF65-F5344CB8AC3E}">
        <p14:creationId xmlns="" xmlns:p14="http://schemas.microsoft.com/office/powerpoint/2010/main" val="95238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Cortical lobes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547" y="1219200"/>
            <a:ext cx="6486907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867400" y="1600200"/>
            <a:ext cx="1143000" cy="64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19200" y="1748444"/>
            <a:ext cx="1143000" cy="64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41727" y="4648200"/>
            <a:ext cx="1143000" cy="64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447800" y="5791200"/>
            <a:ext cx="1143000" cy="64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12436" y="4495800"/>
            <a:ext cx="1106873" cy="95410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/>
              <a:t>Initial processing of visual input</a:t>
            </a:r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421074" y="5791200"/>
            <a:ext cx="990600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/>
              <a:t>Reception of sound </a:t>
            </a:r>
            <a:r>
              <a:rPr lang="en-US" sz="1400" b="1" dirty="0"/>
              <a:t>sensation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0400" y="1547336"/>
            <a:ext cx="1455472" cy="7386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</a:rPr>
              <a:t>Receiving</a:t>
            </a:r>
          </a:p>
          <a:p>
            <a:r>
              <a:rPr lang="en-US" sz="1400" b="1" dirty="0"/>
              <a:t>a</a:t>
            </a:r>
            <a:r>
              <a:rPr lang="en-US" sz="1400" b="1" dirty="0" smtClean="0">
                <a:solidFill>
                  <a:schemeClr val="dk1"/>
                </a:solidFill>
              </a:rPr>
              <a:t>nd processing sensory input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7720" y="990600"/>
            <a:ext cx="2316480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dk1"/>
                </a:solidFill>
              </a:rPr>
              <a:t>Voluntary motor activity</a:t>
            </a:r>
            <a:endParaRPr lang="en-US" sz="1400" b="1" dirty="0" smtClean="0"/>
          </a:p>
          <a:p>
            <a:pPr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dk1"/>
                </a:solidFill>
              </a:rPr>
              <a:t>Speaking ability</a:t>
            </a:r>
          </a:p>
          <a:p>
            <a:pPr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dk1"/>
                </a:solidFill>
              </a:rPr>
              <a:t>Elaboration of thought</a:t>
            </a:r>
            <a:endParaRPr lang="en-US" sz="14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45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5635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parietal lobes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323" y="1600200"/>
            <a:ext cx="3913837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" y="1905000"/>
            <a:ext cx="5029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/>
              <a:t>The </a:t>
            </a:r>
            <a:r>
              <a:rPr lang="en-US" b="1" dirty="0"/>
              <a:t>somatosensory </a:t>
            </a:r>
            <a:r>
              <a:rPr lang="en-US" b="1" dirty="0" smtClean="0"/>
              <a:t>cortex: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located </a:t>
            </a:r>
            <a:r>
              <a:rPr lang="en-US" dirty="0"/>
              <a:t>in the front </a:t>
            </a:r>
            <a:r>
              <a:rPr lang="en-US" dirty="0" smtClean="0"/>
              <a:t>portion of </a:t>
            </a:r>
            <a:r>
              <a:rPr lang="en-US" dirty="0"/>
              <a:t>each parietal lobe </a:t>
            </a:r>
            <a:endParaRPr lang="en-US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Immediately behind the central sulcus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" y="4750475"/>
            <a:ext cx="85343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It is the site for initial cortical processing </a:t>
            </a:r>
          </a:p>
          <a:p>
            <a:r>
              <a:rPr lang="en-US" dirty="0"/>
              <a:t> </a:t>
            </a:r>
            <a:r>
              <a:rPr lang="en-US" dirty="0" smtClean="0"/>
              <a:t>     and perception of: 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 smtClean="0"/>
          </a:p>
          <a:p>
            <a:pPr marL="285750" indent="-285750">
              <a:buClr>
                <a:schemeClr val="tx1"/>
              </a:buClr>
              <a:buFont typeface="Courier New" pitchFamily="49" charset="0"/>
              <a:buChar char="o"/>
            </a:pPr>
            <a:r>
              <a:rPr lang="en-US" b="1" u="sng" dirty="0" err="1" smtClean="0">
                <a:solidFill>
                  <a:srgbClr val="0070C0"/>
                </a:solidFill>
              </a:rPr>
              <a:t>Somesthetic</a:t>
            </a:r>
            <a:r>
              <a:rPr lang="en-US" b="1" u="sng" dirty="0" smtClean="0"/>
              <a:t> </a:t>
            </a:r>
            <a:r>
              <a:rPr lang="en-US" dirty="0" smtClean="0"/>
              <a:t>input (sensations </a:t>
            </a:r>
            <a:r>
              <a:rPr lang="en-US" dirty="0"/>
              <a:t>from the surface of the body, such as touch, pressure,</a:t>
            </a:r>
          </a:p>
          <a:p>
            <a:r>
              <a:rPr lang="en-US" dirty="0"/>
              <a:t>heat, cold, and pain </a:t>
            </a:r>
            <a:r>
              <a:rPr lang="en-US" dirty="0" smtClean="0"/>
              <a:t>)</a:t>
            </a:r>
          </a:p>
          <a:p>
            <a:pPr marL="285750" indent="-285750">
              <a:buClr>
                <a:schemeClr val="tx1"/>
              </a:buClr>
              <a:buFont typeface="Courier New" pitchFamily="49" charset="0"/>
              <a:buChar char="o"/>
            </a:pPr>
            <a:r>
              <a:rPr lang="en-US" b="1" u="sng" dirty="0" smtClean="0">
                <a:solidFill>
                  <a:srgbClr val="0070C0"/>
                </a:solidFill>
              </a:rPr>
              <a:t>Proprioceptive</a:t>
            </a:r>
            <a:r>
              <a:rPr lang="en-US" dirty="0" smtClean="0"/>
              <a:t> input (</a:t>
            </a:r>
            <a:r>
              <a:rPr lang="en-US" dirty="0"/>
              <a:t>awareness of </a:t>
            </a:r>
            <a:r>
              <a:rPr lang="en-US" dirty="0" smtClean="0"/>
              <a:t>body position)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181600" y="4023705"/>
            <a:ext cx="609600" cy="5940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534399" y="4106141"/>
            <a:ext cx="82296" cy="848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8634960" y="2786040"/>
              <a:ext cx="411120" cy="270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619120" y="2722680"/>
                <a:ext cx="4431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8634960" y="2937960"/>
              <a:ext cx="357840" cy="3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619120" y="2874240"/>
                <a:ext cx="3895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8661960" y="2857320"/>
              <a:ext cx="294840" cy="93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646120" y="2793960"/>
                <a:ext cx="3268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8652960" y="2866320"/>
              <a:ext cx="116640" cy="3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8637120" y="2802960"/>
                <a:ext cx="1483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8643960" y="2866320"/>
              <a:ext cx="360" cy="3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8628120" y="280296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42616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somatosensory cortex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00200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Each region within the somatosensory cortex receives input from a specific area of the body.</a:t>
            </a:r>
          </a:p>
        </p:txBody>
      </p:sp>
      <p:sp>
        <p:nvSpPr>
          <p:cNvPr id="5" name="Rectangle 4"/>
          <p:cNvSpPr/>
          <p:nvPr/>
        </p:nvSpPr>
        <p:spPr>
          <a:xfrm>
            <a:off x="-27709" y="5181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Reception of </a:t>
            </a:r>
            <a:r>
              <a:rPr lang="en-US" u="sng" dirty="0" smtClean="0"/>
              <a:t>opposite side </a:t>
            </a:r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529" y="2743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Different parts of the body are not equally represented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4133850" cy="4914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6300810" y="6060180"/>
              <a:ext cx="1455840" cy="1076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284970" y="5996820"/>
                <a:ext cx="148752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6291810" y="6051180"/>
              <a:ext cx="947160" cy="93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275970" y="5987820"/>
                <a:ext cx="9788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7345530" y="6042540"/>
              <a:ext cx="402480" cy="180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329690" y="5979180"/>
                <a:ext cx="434160" cy="14472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/>
          <p:cNvSpPr/>
          <p:nvPr/>
        </p:nvSpPr>
        <p:spPr>
          <a:xfrm>
            <a:off x="11528" y="3752671"/>
            <a:ext cx="48652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The size of each body part in this </a:t>
            </a:r>
            <a:r>
              <a:rPr lang="en-US" dirty="0" smtClean="0"/>
              <a:t>homunculus indicates </a:t>
            </a:r>
            <a:r>
              <a:rPr lang="en-US" dirty="0"/>
              <a:t>the relative proportion of the somatosensory </a:t>
            </a:r>
            <a:r>
              <a:rPr lang="en-US" dirty="0" smtClean="0"/>
              <a:t>cortex devoted </a:t>
            </a:r>
            <a:r>
              <a:rPr lang="en-US" dirty="0"/>
              <a:t>to that area.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73090" y="6324600"/>
            <a:ext cx="265176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/>
              <a:t>The connection between different body parts and areas in brain hemispheres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390557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somatosensory cortex</a:t>
            </a:r>
          </a:p>
        </p:txBody>
      </p:sp>
      <p:sp>
        <p:nvSpPr>
          <p:cNvPr id="6" name="Rectangle 5"/>
          <p:cNvSpPr/>
          <p:nvPr/>
        </p:nvSpPr>
        <p:spPr>
          <a:xfrm>
            <a:off x="-27710" y="1757824"/>
            <a:ext cx="8790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 smtClean="0"/>
              <a:t> Thalamus vs</a:t>
            </a:r>
            <a:r>
              <a:rPr lang="en-US" sz="2000" b="1" dirty="0"/>
              <a:t>. </a:t>
            </a:r>
            <a:r>
              <a:rPr lang="en-US" sz="2000" b="1" dirty="0" smtClean="0"/>
              <a:t>somatosensory cortex: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1200" dirty="0" smtClean="0"/>
          </a:p>
          <a:p>
            <a:pPr marL="914400" indent="-285750">
              <a:buFont typeface="Courier New" pitchFamily="49" charset="0"/>
              <a:buChar char="o"/>
            </a:pPr>
            <a:r>
              <a:rPr lang="en-US" sz="2000" dirty="0" smtClean="0"/>
              <a:t>Thalamus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simple awareness of sensation </a:t>
            </a:r>
          </a:p>
          <a:p>
            <a:pPr marL="914400" indent="-285750">
              <a:buFont typeface="Courier New" pitchFamily="49" charset="0"/>
              <a:buChar char="o"/>
            </a:pPr>
            <a:r>
              <a:rPr lang="en-US" sz="2000" dirty="0" smtClean="0"/>
              <a:t>Somatosensory cortex 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full sensory perception (location, intensity ….)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-14313" y="3803556"/>
            <a:ext cx="88426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dirty="0"/>
              <a:t>Capable of </a:t>
            </a:r>
            <a:r>
              <a:rPr lang="en-US" sz="2000" b="1" dirty="0"/>
              <a:t>spatial discrimination</a:t>
            </a:r>
            <a:r>
              <a:rPr lang="en-US" sz="2000" dirty="0"/>
              <a:t>; shapes and small differences between objects</a:t>
            </a:r>
          </a:p>
        </p:txBody>
      </p:sp>
      <p:sp>
        <p:nvSpPr>
          <p:cNvPr id="8" name="Rectangle 7"/>
          <p:cNvSpPr/>
          <p:nvPr/>
        </p:nvSpPr>
        <p:spPr>
          <a:xfrm>
            <a:off x="-776" y="5105400"/>
            <a:ext cx="8046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 smtClean="0"/>
              <a:t> Connections with higher brain centers: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1200" dirty="0" smtClean="0"/>
          </a:p>
          <a:p>
            <a:pPr marL="914400" indent="-285750">
              <a:buFont typeface="Courier New" pitchFamily="49" charset="0"/>
              <a:buChar char="o"/>
            </a:pPr>
            <a:r>
              <a:rPr lang="en-US" sz="2000" dirty="0"/>
              <a:t>via white matter fibers to </a:t>
            </a:r>
            <a:r>
              <a:rPr lang="en-US" sz="2000" u="sng" dirty="0"/>
              <a:t>adjacent higher sensory areas </a:t>
            </a:r>
            <a:r>
              <a:rPr lang="en-US" sz="2000" dirty="0"/>
              <a:t>for </a:t>
            </a:r>
            <a:r>
              <a:rPr lang="en-US" sz="2000" u="sng" dirty="0" smtClean="0"/>
              <a:t>further</a:t>
            </a:r>
            <a:r>
              <a:rPr lang="en-US" sz="2000" dirty="0" smtClean="0"/>
              <a:t> </a:t>
            </a:r>
            <a:r>
              <a:rPr lang="en-US" sz="2000" dirty="0"/>
              <a:t>elaboration, analysis, and integration of sensory information.</a:t>
            </a:r>
          </a:p>
        </p:txBody>
      </p:sp>
    </p:spTree>
    <p:extLst>
      <p:ext uri="{BB962C8B-B14F-4D97-AF65-F5344CB8AC3E}">
        <p14:creationId xmlns="" xmlns:p14="http://schemas.microsoft.com/office/powerpoint/2010/main" val="170576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frontal lobes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5366" y="182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/>
              <a:t>Primary motor cortex: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Immediately in front of the central sulcus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Next to the somatosensory cortex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5366" y="31780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Confers voluntary control over movement produced by skeletal muscles.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920240"/>
            <a:ext cx="4217359" cy="4023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800600" y="2762294"/>
            <a:ext cx="674059" cy="514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141659" y="249936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5198" y="39319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Controls opposite side muscles of the body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6554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Involved in the planning, control, and execution of voluntary motor functions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The motor cortex itself </a:t>
            </a:r>
            <a:r>
              <a:rPr lang="en-US" u="sng" dirty="0"/>
              <a:t>does not initiate </a:t>
            </a:r>
            <a:r>
              <a:rPr lang="en-US" dirty="0"/>
              <a:t>voluntary movement</a:t>
            </a:r>
          </a:p>
        </p:txBody>
      </p:sp>
    </p:spTree>
    <p:extLst>
      <p:ext uri="{BB962C8B-B14F-4D97-AF65-F5344CB8AC3E}">
        <p14:creationId xmlns="" xmlns:p14="http://schemas.microsoft.com/office/powerpoint/2010/main" val="22043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 of the nervous system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86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Based on differences in the structure, location, and functions, nervous system is subdivided into:</a:t>
            </a:r>
          </a:p>
          <a:p>
            <a:endParaRPr lang="en-US" sz="2800" dirty="0" smtClean="0"/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Central nervous system (CNS)</a:t>
            </a:r>
          </a:p>
          <a:p>
            <a:pPr marL="1371600">
              <a:buFont typeface="Courier New" pitchFamily="49" charset="0"/>
              <a:buChar char="o"/>
            </a:pPr>
            <a:r>
              <a:rPr lang="en-US" sz="2000" dirty="0" smtClean="0"/>
              <a:t>Brain and spinal cord</a:t>
            </a:r>
          </a:p>
          <a:p>
            <a:pPr marL="1371600">
              <a:buFont typeface="Courier New" pitchFamily="49" charset="0"/>
              <a:buChar char="o"/>
            </a:pPr>
            <a:r>
              <a:rPr lang="en-US" sz="2000" dirty="0" smtClean="0"/>
              <a:t>Contained within bone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 startAt="2"/>
            </a:pPr>
            <a:r>
              <a:rPr lang="en-US" sz="2800" dirty="0" smtClean="0">
                <a:solidFill>
                  <a:srgbClr val="FF0000"/>
                </a:solidFill>
              </a:rPr>
              <a:t>Peripheral nervous system (PNS)</a:t>
            </a:r>
          </a:p>
          <a:p>
            <a:pPr marL="1371600">
              <a:buFont typeface="Courier New" pitchFamily="49" charset="0"/>
              <a:buChar char="o"/>
            </a:pPr>
            <a:r>
              <a:rPr lang="en-US" sz="2000" dirty="0" smtClean="0"/>
              <a:t>All nerve tissue outside CNS</a:t>
            </a:r>
          </a:p>
          <a:p>
            <a:pPr marL="1371600">
              <a:buFont typeface="Courier New" pitchFamily="49" charset="0"/>
              <a:buChar char="o"/>
            </a:pPr>
            <a:r>
              <a:rPr lang="en-US" sz="2000" dirty="0" smtClean="0"/>
              <a:t>Sensory &amp; motor divisions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76600"/>
            <a:ext cx="2833688" cy="28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287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motor cortex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53520"/>
            <a:ext cx="4133088" cy="4718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048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The extent of representation in the motor cortex is proportional to the </a:t>
            </a:r>
            <a:r>
              <a:rPr lang="en-US" u="sng" dirty="0" smtClean="0"/>
              <a:t>precision</a:t>
            </a:r>
            <a:r>
              <a:rPr lang="en-US" dirty="0" smtClean="0"/>
              <a:t> and </a:t>
            </a:r>
            <a:r>
              <a:rPr lang="en-US" u="sng" dirty="0" smtClean="0"/>
              <a:t>complexity</a:t>
            </a:r>
            <a:r>
              <a:rPr lang="en-US" dirty="0" smtClean="0"/>
              <a:t> of motor skills required of the respective part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0" y="6248400"/>
            <a:ext cx="338328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dk1"/>
                </a:solidFill>
              </a:rPr>
              <a:t>Location and relative amount of motor cortex devoted to output to the muscles of each body part</a:t>
            </a:r>
            <a:endParaRPr lang="en-US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67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brain regions important in motor control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308611" cy="56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840480" y="1143000"/>
            <a:ext cx="146304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0" y="190500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2000" y="128016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7200" y="1894053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09360" y="548640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93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plasticity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505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When an </a:t>
            </a:r>
            <a:r>
              <a:rPr lang="en-US" sz="2400" dirty="0"/>
              <a:t>area of the brain associated with a particular activity is </a:t>
            </a:r>
            <a:r>
              <a:rPr lang="en-US" sz="2400" dirty="0" smtClean="0"/>
              <a:t>destroyed, other </a:t>
            </a:r>
            <a:r>
              <a:rPr lang="en-US" sz="2400" dirty="0"/>
              <a:t>areas of the brain may gradually assume </a:t>
            </a:r>
            <a:r>
              <a:rPr lang="en-US" sz="2400" dirty="0" smtClean="0"/>
              <a:t>some or </a:t>
            </a:r>
            <a:r>
              <a:rPr lang="en-US" sz="2400" dirty="0"/>
              <a:t>all of the functions of the damaged </a:t>
            </a:r>
            <a:r>
              <a:rPr lang="en-US" sz="2400" dirty="0" smtClean="0"/>
              <a:t>region</a:t>
            </a:r>
          </a:p>
          <a:p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Mechanism: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???</a:t>
            </a:r>
            <a:r>
              <a:rPr lang="en-US" sz="2400" dirty="0" smtClean="0"/>
              <a:t> </a:t>
            </a:r>
            <a:r>
              <a:rPr lang="en-US" sz="2400" dirty="0"/>
              <a:t>formation of </a:t>
            </a:r>
            <a:r>
              <a:rPr lang="en-US" sz="2400" u="sng" dirty="0"/>
              <a:t>new neural pathways </a:t>
            </a:r>
            <a:r>
              <a:rPr lang="en-US" sz="2400" dirty="0"/>
              <a:t>(not </a:t>
            </a:r>
            <a:r>
              <a:rPr lang="en-US" sz="2400" dirty="0" smtClean="0"/>
              <a:t>new neurons</a:t>
            </a:r>
            <a:r>
              <a:rPr lang="en-US" sz="2400" dirty="0"/>
              <a:t>, but new connections between existing neurons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8069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Cortical control of language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Areas of the brain responsible for language ability are found in </a:t>
            </a:r>
            <a:r>
              <a:rPr lang="en-US" u="sng" dirty="0" smtClean="0"/>
              <a:t>only one hemisphere</a:t>
            </a:r>
            <a:r>
              <a:rPr lang="en-US" dirty="0" smtClean="0"/>
              <a:t> - the left hemisphere.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Cortical language areas: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b="1" u="sng" dirty="0" err="1" smtClean="0"/>
              <a:t>Broca’s</a:t>
            </a:r>
            <a:r>
              <a:rPr lang="en-US" b="1" u="sng" dirty="0" smtClean="0"/>
              <a:t> area</a:t>
            </a:r>
            <a:r>
              <a:rPr lang="en-US" dirty="0" smtClean="0"/>
              <a:t>; speaking ability (e</a:t>
            </a:r>
            <a:r>
              <a:rPr lang="en-US" i="1" dirty="0" smtClean="0"/>
              <a:t>xpression)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b="1" u="sng" dirty="0" smtClean="0"/>
              <a:t>Wernicke’s area</a:t>
            </a:r>
            <a:r>
              <a:rPr lang="en-US" dirty="0" smtClean="0"/>
              <a:t>; language comprehension</a:t>
            </a:r>
          </a:p>
          <a:p>
            <a:pPr marL="1828800" indent="-457200">
              <a:buFont typeface="Wingdings" pitchFamily="2" charset="2"/>
              <a:buChar char="§"/>
            </a:pPr>
            <a:r>
              <a:rPr lang="en-US" dirty="0" smtClean="0"/>
              <a:t>Formulating coherent patterns of speech that are transferred via a bundle of fibers to </a:t>
            </a:r>
            <a:r>
              <a:rPr lang="en-US" dirty="0" err="1" smtClean="0"/>
              <a:t>broca’s</a:t>
            </a:r>
            <a:r>
              <a:rPr lang="en-US" dirty="0" smtClean="0"/>
              <a:t> area</a:t>
            </a:r>
          </a:p>
          <a:p>
            <a:pPr marL="1828800" indent="-457200">
              <a:buFont typeface="Wingdings" pitchFamily="2" charset="2"/>
              <a:buChar char="§"/>
            </a:pPr>
            <a:r>
              <a:rPr lang="en-US" dirty="0" smtClean="0"/>
              <a:t>Understanding both spoken and written messages</a:t>
            </a:r>
          </a:p>
          <a:p>
            <a:pPr marL="1828800" indent="-457200">
              <a:buFont typeface="Wingdings" pitchFamily="2" charset="2"/>
              <a:buChar char="§"/>
            </a:pPr>
            <a:r>
              <a:rPr lang="en-US" dirty="0" smtClean="0"/>
              <a:t>Inputs from </a:t>
            </a:r>
          </a:p>
          <a:p>
            <a:pPr marL="2400300" indent="-571500">
              <a:buFont typeface="+mj-lt"/>
              <a:buAutoNum type="romanLcPeriod"/>
            </a:pPr>
            <a:r>
              <a:rPr lang="en-US" dirty="0" smtClean="0"/>
              <a:t>Visual cortex</a:t>
            </a:r>
          </a:p>
          <a:p>
            <a:pPr marL="2400300" indent="-571500">
              <a:buFont typeface="+mj-lt"/>
              <a:buAutoNum type="romanLcPeriod"/>
            </a:pPr>
            <a:r>
              <a:rPr lang="en-US" dirty="0" smtClean="0"/>
              <a:t>Auditory cortex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76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794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Cortical language areas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48" y="1219200"/>
            <a:ext cx="8335304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858000" y="2895600"/>
            <a:ext cx="1463040" cy="3657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7200" y="3596640"/>
            <a:ext cx="1188720" cy="3657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" y="411480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463296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384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Schematic linking of various regions of the cortex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983" y="838200"/>
            <a:ext cx="560003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652640" y="2071800"/>
              <a:ext cx="393120" cy="71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636440" y="2008080"/>
                <a:ext cx="4251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4661280" y="3000240"/>
              <a:ext cx="572040" cy="18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645440" y="2936880"/>
                <a:ext cx="6037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4679280" y="3018240"/>
              <a:ext cx="545040" cy="45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663440" y="2954880"/>
                <a:ext cx="5767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4670280" y="3714840"/>
              <a:ext cx="786240" cy="270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654440" y="3651120"/>
                <a:ext cx="8179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4670280" y="4518360"/>
              <a:ext cx="1000440" cy="18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4654440" y="4455000"/>
                <a:ext cx="10321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4661280" y="5259600"/>
              <a:ext cx="1027440" cy="540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645440" y="5196240"/>
                <a:ext cx="1059120" cy="18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223041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Electroencephalogram (EEG)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657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The recording of electrical activity (potentials) along the scalp</a:t>
            </a:r>
          </a:p>
          <a:p>
            <a:endParaRPr lang="en-US" sz="2400" dirty="0" smtClean="0">
              <a:solidFill>
                <a:srgbClr val="9F2A05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A tracing (measurement) of </a:t>
            </a:r>
            <a:r>
              <a:rPr lang="en-US" sz="2400" u="sng" dirty="0" smtClean="0"/>
              <a:t>voltage fluctuations</a:t>
            </a:r>
            <a:r>
              <a:rPr lang="en-US" sz="2400" dirty="0" smtClean="0"/>
              <a:t> resulting from </a:t>
            </a:r>
            <a:r>
              <a:rPr lang="en-US" sz="2400" u="sng" dirty="0" smtClean="0"/>
              <a:t>ionic current</a:t>
            </a:r>
            <a:r>
              <a:rPr lang="en-US" sz="2400" dirty="0" smtClean="0"/>
              <a:t> flows within the neurons of the brain versus time recorded from </a:t>
            </a:r>
            <a:r>
              <a:rPr lang="en-US" sz="2400" u="sng" dirty="0" smtClean="0"/>
              <a:t>electrodes</a:t>
            </a:r>
            <a:r>
              <a:rPr lang="en-US" sz="2400" dirty="0" smtClean="0"/>
              <a:t> placed over scalp in a specific array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Deep parts of the brain are not well sampled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8559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EEG E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lements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6172200" y="1644650"/>
            <a:ext cx="294640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buFont typeface="Wingdings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Electrodes</a:t>
            </a:r>
            <a:r>
              <a:rPr lang="en-US" sz="2000" b="1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:</a:t>
            </a:r>
            <a:endParaRPr lang="en-US" sz="2000" dirty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marL="39688"/>
            <a:endParaRPr lang="en-US" sz="2000" dirty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marL="382588" indent="-342900">
              <a:buFont typeface="Wingdings" pitchFamily="2" charset="2"/>
              <a:buChar char="ü"/>
            </a:pPr>
            <a:r>
              <a:rPr lang="en-US" sz="2000" b="1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Active electrodes: </a:t>
            </a:r>
            <a:r>
              <a:rPr lang="en-US" sz="20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Attached to the scalp</a:t>
            </a:r>
          </a:p>
          <a:p>
            <a:pPr marL="39688"/>
            <a:endParaRPr lang="en-US" sz="2000" dirty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marL="382588" indent="-342900">
              <a:buFont typeface="Wingdings" pitchFamily="2" charset="2"/>
              <a:buChar char="ü"/>
            </a:pPr>
            <a:r>
              <a:rPr lang="en-US" sz="2000" b="1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Reference electrode: </a:t>
            </a:r>
            <a:r>
              <a:rPr lang="en-US" sz="20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Mastoid, nose, ear lobe...</a:t>
            </a:r>
          </a:p>
          <a:p>
            <a:pPr marL="39688"/>
            <a:endParaRPr lang="en-US" sz="2000" dirty="0" smtClean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marL="39688"/>
            <a:endParaRPr lang="en-US" sz="2000" dirty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marL="382588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Amplifier</a:t>
            </a:r>
            <a:endParaRPr lang="en-US" sz="2000" b="1" dirty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marL="39688"/>
            <a:r>
              <a:rPr lang="en-US" sz="20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</a:p>
          <a:p>
            <a:pPr marL="39688"/>
            <a:r>
              <a:rPr lang="en-US" sz="1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810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0676" y="5757412"/>
            <a:ext cx="8774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8"/>
            <a:r>
              <a:rPr lang="en-US" b="1" dirty="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The EEG records differences in voltage </a:t>
            </a:r>
            <a:r>
              <a:rPr 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– difference in electrical potential from one electrode to </a:t>
            </a:r>
            <a:r>
              <a:rPr 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another</a:t>
            </a:r>
            <a:endParaRPr lang="en-US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6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EEG Rhythms</a:t>
            </a:r>
          </a:p>
        </p:txBody>
      </p:sp>
      <p:sp>
        <p:nvSpPr>
          <p:cNvPr id="6" name="Rectangle 5"/>
          <p:cNvSpPr/>
          <p:nvPr/>
        </p:nvSpPr>
        <p:spPr>
          <a:xfrm>
            <a:off x="7883" y="20574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70C0"/>
                </a:solidFill>
              </a:rPr>
              <a:t>Alpha </a:t>
            </a:r>
            <a:r>
              <a:rPr lang="en-US" sz="2000" b="1" dirty="0">
                <a:solidFill>
                  <a:srgbClr val="0070C0"/>
                </a:solidFill>
              </a:rPr>
              <a:t>(</a:t>
            </a:r>
            <a:r>
              <a:rPr lang="el-GR" sz="2000" b="1" dirty="0">
                <a:solidFill>
                  <a:srgbClr val="0070C0"/>
                </a:solidFill>
              </a:rPr>
              <a:t>α</a:t>
            </a:r>
            <a:r>
              <a:rPr lang="en-US" sz="2000" b="1" dirty="0">
                <a:solidFill>
                  <a:srgbClr val="0070C0"/>
                </a:solidFill>
              </a:rPr>
              <a:t>) waves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endParaRPr lang="en-US" sz="2000" b="1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 smtClean="0"/>
              <a:t>Most common in </a:t>
            </a:r>
            <a:r>
              <a:rPr lang="en-US" sz="2000" b="1" dirty="0" smtClean="0"/>
              <a:t>adults</a:t>
            </a:r>
            <a:r>
              <a:rPr lang="en-US" sz="2000" dirty="0" smtClean="0"/>
              <a:t>.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b="1" dirty="0" smtClean="0"/>
              <a:t>Posteriorly (occipital) </a:t>
            </a:r>
            <a:r>
              <a:rPr lang="en-US" sz="2000" dirty="0" smtClean="0"/>
              <a:t>more than anteriorly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 smtClean="0"/>
              <a:t>Especially prominent </a:t>
            </a:r>
            <a:r>
              <a:rPr lang="en-US" sz="2000" b="1" dirty="0" smtClean="0"/>
              <a:t>with closed eyes</a:t>
            </a:r>
            <a:r>
              <a:rPr lang="en-US" sz="2000" dirty="0" smtClean="0"/>
              <a:t> and with </a:t>
            </a:r>
            <a:r>
              <a:rPr lang="en-US" sz="2000" b="1" dirty="0" smtClean="0"/>
              <a:t>relaxation.</a:t>
            </a:r>
            <a:r>
              <a:rPr lang="en-US" sz="2000" dirty="0" smtClean="0"/>
              <a:t>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 smtClean="0"/>
              <a:t>Disappears normally with attention (e.g., mental arithmetic, stress, opening eyes).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 smtClean="0"/>
              <a:t>In most instances, it is regarded as a </a:t>
            </a:r>
            <a:r>
              <a:rPr lang="en-US" sz="2000" u="sng" dirty="0" smtClean="0"/>
              <a:t>normal</a:t>
            </a:r>
            <a:r>
              <a:rPr lang="en-US" sz="2000" dirty="0" smtClean="0"/>
              <a:t> waveform. </a:t>
            </a:r>
          </a:p>
          <a:p>
            <a:pPr marL="342900" indent="-342900">
              <a:buFont typeface="Courier New" pitchFamily="49" charset="0"/>
              <a:buChar char="o"/>
            </a:pPr>
            <a:endParaRPr lang="en-US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4823723"/>
            <a:ext cx="6858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4748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EEG Rhythms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" y="20574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b="1" dirty="0" smtClean="0">
                <a:solidFill>
                  <a:srgbClr val="0070C0"/>
                </a:solidFill>
              </a:rPr>
              <a:t>Beta (</a:t>
            </a:r>
            <a:r>
              <a:rPr lang="el-GR" sz="2000" b="1" dirty="0" smtClean="0">
                <a:solidFill>
                  <a:srgbClr val="0070C0"/>
                </a:solidFill>
              </a:rPr>
              <a:t>β</a:t>
            </a:r>
            <a:r>
              <a:rPr lang="en-US" sz="2000" b="1" dirty="0" smtClean="0">
                <a:solidFill>
                  <a:srgbClr val="0070C0"/>
                </a:solidFill>
              </a:rPr>
              <a:t>) waves</a:t>
            </a:r>
          </a:p>
          <a:p>
            <a:pPr marL="457200" indent="-457200">
              <a:buFont typeface="+mj-lt"/>
              <a:buAutoNum type="arabicPeriod" startAt="2"/>
            </a:pPr>
            <a:endParaRPr lang="en-US" sz="2000" b="1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Small in amplitude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More evident </a:t>
            </a:r>
            <a:r>
              <a:rPr lang="en-US" sz="2000" b="1" dirty="0" smtClean="0"/>
              <a:t>anteriorly</a:t>
            </a:r>
            <a:endParaRPr lang="en-US" sz="2000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Drugs, such as barbiturates and benzodiazepines, augment beta waves</a:t>
            </a:r>
          </a:p>
          <a:p>
            <a:endParaRPr lang="en-US" sz="2000" b="1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24400"/>
            <a:ext cx="6858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5762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Nervous System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generalized model of function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2286000"/>
            <a:ext cx="6705600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INPUT</a:t>
            </a:r>
            <a:endParaRPr lang="en-US" sz="2800" b="1" dirty="0">
              <a:solidFill>
                <a:srgbClr val="7030A0"/>
              </a:solidFill>
            </a:endParaRPr>
          </a:p>
          <a:p>
            <a:pPr algn="ctr"/>
            <a:r>
              <a:rPr lang="fr-FR" sz="2800" dirty="0"/>
              <a:t>(</a:t>
            </a:r>
            <a:r>
              <a:rPr lang="fr-FR" sz="2800" b="1" dirty="0"/>
              <a:t>PNS</a:t>
            </a:r>
            <a:r>
              <a:rPr lang="fr-FR" sz="2800" dirty="0"/>
              <a:t>: </a:t>
            </a:r>
            <a:r>
              <a:rPr lang="fr-FR" sz="2800" dirty="0" err="1"/>
              <a:t>sensory</a:t>
            </a:r>
            <a:r>
              <a:rPr lang="fr-FR" sz="2800" dirty="0"/>
              <a:t> </a:t>
            </a:r>
            <a:r>
              <a:rPr lang="fr-FR" sz="2800" dirty="0" err="1"/>
              <a:t>neurons</a:t>
            </a:r>
            <a:r>
              <a:rPr lang="fr-FR" sz="2800" dirty="0"/>
              <a:t>; </a:t>
            </a:r>
            <a:r>
              <a:rPr lang="fr-FR" sz="2800" dirty="0" err="1"/>
              <a:t>afferent</a:t>
            </a:r>
            <a:r>
              <a:rPr lang="fr-FR" sz="2800" dirty="0"/>
              <a:t> </a:t>
            </a:r>
            <a:r>
              <a:rPr lang="fr-FR" sz="2800" dirty="0" err="1"/>
              <a:t>neurons</a:t>
            </a:r>
            <a:r>
              <a:rPr lang="fr-FR" sz="2800" dirty="0"/>
              <a:t>)</a:t>
            </a:r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INTEGRATION</a:t>
            </a:r>
            <a:endParaRPr lang="en-US" sz="2800" b="1" dirty="0">
              <a:solidFill>
                <a:srgbClr val="7030A0"/>
              </a:solidFill>
            </a:endParaRPr>
          </a:p>
          <a:p>
            <a:pPr algn="ctr"/>
            <a:r>
              <a:rPr lang="en-US" sz="2800" dirty="0"/>
              <a:t>(</a:t>
            </a:r>
            <a:r>
              <a:rPr lang="en-US" sz="2800" b="1" dirty="0"/>
              <a:t>CNS</a:t>
            </a:r>
            <a:r>
              <a:rPr lang="en-US" sz="2800" dirty="0"/>
              <a:t>: inter-neurons)</a:t>
            </a:r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OUTPUT</a:t>
            </a:r>
            <a:endParaRPr lang="en-US" sz="2800" b="1" dirty="0">
              <a:solidFill>
                <a:srgbClr val="7030A0"/>
              </a:solidFill>
            </a:endParaRPr>
          </a:p>
          <a:p>
            <a:pPr algn="ctr"/>
            <a:r>
              <a:rPr lang="sv-SE" sz="2800" dirty="0"/>
              <a:t>(</a:t>
            </a:r>
            <a:r>
              <a:rPr lang="sv-SE" sz="2800" b="1" dirty="0"/>
              <a:t>PNS</a:t>
            </a:r>
            <a:r>
              <a:rPr lang="sv-SE" sz="2800" dirty="0"/>
              <a:t>: motor neurons; efferent neurons)</a:t>
            </a:r>
            <a:endParaRPr lang="en-US" sz="2800" dirty="0"/>
          </a:p>
        </p:txBody>
      </p:sp>
      <p:sp>
        <p:nvSpPr>
          <p:cNvPr id="5" name="Down Arrow 4"/>
          <p:cNvSpPr/>
          <p:nvPr/>
        </p:nvSpPr>
        <p:spPr>
          <a:xfrm>
            <a:off x="4419600" y="3322320"/>
            <a:ext cx="274320" cy="64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419600" y="4998720"/>
            <a:ext cx="274320" cy="64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634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EEG Rhythms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05740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b="1" dirty="0" smtClean="0">
                <a:solidFill>
                  <a:srgbClr val="0070C0"/>
                </a:solidFill>
              </a:rPr>
              <a:t>Theta (</a:t>
            </a:r>
            <a:r>
              <a:rPr lang="el-GR" sz="2000" b="1" dirty="0" smtClean="0">
                <a:solidFill>
                  <a:srgbClr val="0070C0"/>
                </a:solidFill>
              </a:rPr>
              <a:t>θ</a:t>
            </a:r>
            <a:r>
              <a:rPr lang="en-US" sz="2000" b="1" dirty="0" smtClean="0">
                <a:solidFill>
                  <a:srgbClr val="0070C0"/>
                </a:solidFill>
              </a:rPr>
              <a:t>) waves</a:t>
            </a:r>
          </a:p>
          <a:p>
            <a:pPr marL="457200" indent="-457200">
              <a:buFont typeface="+mj-lt"/>
              <a:buAutoNum type="arabicPeriod" startAt="3"/>
            </a:pPr>
            <a:endParaRPr lang="en-US" sz="2000" b="1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 smtClean="0"/>
              <a:t>Normally seen in </a:t>
            </a:r>
            <a:r>
              <a:rPr lang="en-US" sz="2000" b="1" dirty="0" smtClean="0"/>
              <a:t>sleep</a:t>
            </a:r>
            <a:endParaRPr lang="en-US" sz="2000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 smtClean="0"/>
              <a:t>In awake adults, these waves are abnormal if they occur in excess.</a:t>
            </a:r>
          </a:p>
          <a:p>
            <a:endParaRPr lang="en-US" sz="2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6858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995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EEG Rhythms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020431"/>
            <a:ext cx="9296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b="1" dirty="0" smtClean="0">
                <a:solidFill>
                  <a:srgbClr val="0070C0"/>
                </a:solidFill>
              </a:rPr>
              <a:t>Delta (</a:t>
            </a:r>
            <a:r>
              <a:rPr lang="el-GR" sz="2000" b="1" dirty="0" smtClean="0">
                <a:solidFill>
                  <a:srgbClr val="0070C0"/>
                </a:solidFill>
              </a:rPr>
              <a:t>δ</a:t>
            </a:r>
            <a:r>
              <a:rPr lang="en-US" sz="2000" b="1" dirty="0" smtClean="0">
                <a:solidFill>
                  <a:srgbClr val="0070C0"/>
                </a:solidFill>
              </a:rPr>
              <a:t>) waves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000" b="1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 smtClean="0"/>
              <a:t>Normally seen in </a:t>
            </a:r>
            <a:r>
              <a:rPr lang="en-US" sz="2000" b="1" dirty="0" smtClean="0"/>
              <a:t>deep sleep</a:t>
            </a:r>
            <a:r>
              <a:rPr lang="en-US" sz="2000" dirty="0" smtClean="0"/>
              <a:t>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 smtClean="0"/>
              <a:t>Delta waves are abnormal in the awake adult.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 smtClean="0"/>
              <a:t>Often, they have the </a:t>
            </a:r>
            <a:r>
              <a:rPr lang="en-US" sz="2000" b="1" dirty="0" smtClean="0"/>
              <a:t>largest amplitude </a:t>
            </a:r>
            <a:r>
              <a:rPr lang="en-US" sz="2000" dirty="0" smtClean="0"/>
              <a:t>of all waves.</a:t>
            </a:r>
          </a:p>
          <a:p>
            <a:pPr marL="342900" indent="-342900">
              <a:buFont typeface="Courier New" pitchFamily="49" charset="0"/>
              <a:buChar char="o"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/>
              <a:t>Theta</a:t>
            </a:r>
            <a:r>
              <a:rPr lang="en-US" sz="2000" dirty="0" smtClean="0"/>
              <a:t> and </a:t>
            </a:r>
            <a:r>
              <a:rPr lang="en-US" sz="2000" b="1" dirty="0" smtClean="0"/>
              <a:t>delta</a:t>
            </a:r>
            <a:r>
              <a:rPr lang="en-US" sz="2000" dirty="0" smtClean="0"/>
              <a:t> waves are known collectively as </a:t>
            </a:r>
            <a:r>
              <a:rPr lang="en-US" sz="2000" b="1" u="sng" dirty="0" smtClean="0"/>
              <a:t>slow waves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90546"/>
            <a:ext cx="6858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665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EEG Rhythms</a:t>
            </a:r>
            <a:endParaRPr lang="en-US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1665890"/>
            <a:ext cx="7223760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66800" y="1665890"/>
            <a:ext cx="685800" cy="3153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66800" y="2590800"/>
            <a:ext cx="822960" cy="3153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82040" y="3581400"/>
            <a:ext cx="822960" cy="3153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51560" y="4495800"/>
            <a:ext cx="822960" cy="3153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000520" y="1821600"/>
              <a:ext cx="643320" cy="27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84680" y="1758240"/>
                <a:ext cx="6750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2080800" y="2795040"/>
              <a:ext cx="563040" cy="3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064960" y="2731320"/>
                <a:ext cx="5947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2170080" y="3723840"/>
              <a:ext cx="500400" cy="450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154240" y="3660120"/>
                <a:ext cx="5320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2152080" y="3750480"/>
              <a:ext cx="170280" cy="93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136240" y="3687120"/>
                <a:ext cx="2019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1">
            <p14:nvContentPartPr>
              <p14:cNvPr id="12" name="Ink 11"/>
              <p14:cNvContentPartPr/>
              <p14:nvPr/>
            </p14:nvContentPartPr>
            <p14:xfrm>
              <a:off x="2071800" y="2768040"/>
              <a:ext cx="536040" cy="183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055960" y="2704680"/>
                <a:ext cx="5677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3">
            <p14:nvContentPartPr>
              <p14:cNvPr id="13" name="Ink 12"/>
              <p14:cNvContentPartPr/>
              <p14:nvPr/>
            </p14:nvContentPartPr>
            <p14:xfrm>
              <a:off x="2027160" y="4661280"/>
              <a:ext cx="607680" cy="183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011320" y="4597920"/>
                <a:ext cx="639360" cy="1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16959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EEG uses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To distinguish various stages of sleep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 clinical tool in the diagnosis of cerebral dysfunction (e.g. </a:t>
            </a:r>
            <a:r>
              <a:rPr lang="en-US" sz="2400" b="1" dirty="0" smtClean="0"/>
              <a:t>Epilepsy)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400" dirty="0" smtClean="0"/>
              <a:t>Legal determination of brain death</a:t>
            </a:r>
            <a:endParaRPr lang="en-US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80" y="3733068"/>
            <a:ext cx="6492240" cy="312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30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 of the nervous system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29" y="762000"/>
            <a:ext cx="7311942" cy="603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551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a typical neuron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24" y="1773891"/>
            <a:ext cx="4073152" cy="493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7239000" y="1905000"/>
            <a:ext cx="304800" cy="449580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70290" y="2286000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Direction </a:t>
            </a:r>
          </a:p>
          <a:p>
            <a:r>
              <a:rPr lang="en-US" dirty="0" smtClean="0"/>
              <a:t>of impulse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3697069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(Lipid)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700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classes of neurons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62133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Afferent neurons: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/>
              <a:t>Sensory receptor at peripheral ending (generates AP)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/>
              <a:t>Convey input to the CNS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/>
              <a:t>Cell body </a:t>
            </a:r>
            <a:r>
              <a:rPr lang="en-US" sz="2600" u="sng" dirty="0" smtClean="0"/>
              <a:t>outside</a:t>
            </a:r>
            <a:r>
              <a:rPr lang="en-US" sz="2600" dirty="0" smtClean="0"/>
              <a:t> CNS</a:t>
            </a:r>
          </a:p>
          <a:p>
            <a:endParaRPr lang="en-US" dirty="0" smtClean="0"/>
          </a:p>
          <a:p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b="1" dirty="0" smtClean="0"/>
              <a:t>Efferent neurons: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/>
              <a:t>Cell bodies </a:t>
            </a:r>
            <a:r>
              <a:rPr lang="en-US" sz="2600" u="sng" dirty="0" smtClean="0"/>
              <a:t>in</a:t>
            </a:r>
            <a:r>
              <a:rPr lang="en-US" sz="2600" dirty="0" smtClean="0"/>
              <a:t> the CNS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/>
              <a:t>Convey output for the effector organs </a:t>
            </a:r>
          </a:p>
          <a:p>
            <a:pPr marL="0" indent="0">
              <a:buNone/>
            </a:pPr>
            <a:r>
              <a:rPr lang="en-US" sz="2600" dirty="0" smtClean="0"/>
              <a:t>       (muscles, glands)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b="1" dirty="0" smtClean="0"/>
              <a:t>Interneurons: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/>
              <a:t>99% of all neurons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/>
              <a:t>Integrating peripheral responses to peripheral information</a:t>
            </a:r>
            <a:endParaRPr lang="en-US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572000" cy="109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657600" cy="137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59" y="5562600"/>
            <a:ext cx="1896041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552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and location of the three functional classes of neurons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60" y="1143000"/>
            <a:ext cx="6349681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768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Central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ervous System (CNS)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78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/>
              <a:t>  Consists of:</a:t>
            </a:r>
          </a:p>
          <a:p>
            <a:pPr>
              <a:buFont typeface="Wingdings" pitchFamily="2" charset="2"/>
              <a:buChar char="q"/>
            </a:pPr>
            <a:endParaRPr lang="en-US" sz="1050" dirty="0" smtClean="0"/>
          </a:p>
          <a:p>
            <a:pPr marL="1371600" indent="-514350">
              <a:buFont typeface="+mj-lt"/>
              <a:buAutoNum type="arabicPeriod"/>
            </a:pPr>
            <a:r>
              <a:rPr lang="en-US" sz="2400" dirty="0" smtClean="0"/>
              <a:t>The brain</a:t>
            </a:r>
          </a:p>
          <a:p>
            <a:pPr marL="1371600" indent="-514350">
              <a:buFont typeface="+mj-lt"/>
              <a:buAutoNum type="arabicPeriod"/>
            </a:pPr>
            <a:r>
              <a:rPr lang="en-US" sz="2400" dirty="0" smtClean="0"/>
              <a:t>Spinal cord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90800"/>
            <a:ext cx="1733708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971800" y="2590800"/>
            <a:ext cx="1524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124200" y="2971800"/>
            <a:ext cx="1676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8459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2724</Words>
  <Application>Microsoft Office PowerPoint</Application>
  <PresentationFormat>On-screen Show (4:3)</PresentationFormat>
  <Paragraphs>421</Paragraphs>
  <Slides>33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The Nervous System (NS)</vt:lpstr>
      <vt:lpstr>Organization of the nervous system</vt:lpstr>
      <vt:lpstr>Nervous System generalized model of function</vt:lpstr>
      <vt:lpstr>Organization of the nervous system</vt:lpstr>
      <vt:lpstr>Structure of a typical neuron</vt:lpstr>
      <vt:lpstr>Functional classes of neurons</vt:lpstr>
      <vt:lpstr>Structure and location of the three functional classes of neurons</vt:lpstr>
      <vt:lpstr>The Central Nervous System (CNS)</vt:lpstr>
      <vt:lpstr>CNS</vt:lpstr>
      <vt:lpstr>The Brain</vt:lpstr>
      <vt:lpstr>Structures of the Major Components of the Brain</vt:lpstr>
      <vt:lpstr>Functions of the Major Components of the Brain</vt:lpstr>
      <vt:lpstr>Cerebral Cortex</vt:lpstr>
      <vt:lpstr>Cerebral Cortex</vt:lpstr>
      <vt:lpstr>Cortical lobes</vt:lpstr>
      <vt:lpstr>The parietal lobes</vt:lpstr>
      <vt:lpstr>The somatosensory cortex</vt:lpstr>
      <vt:lpstr>The somatosensory cortex</vt:lpstr>
      <vt:lpstr>The frontal lobes</vt:lpstr>
      <vt:lpstr>The primary motor cortex</vt:lpstr>
      <vt:lpstr>Other brain regions important in motor control</vt:lpstr>
      <vt:lpstr>Brain plasticity</vt:lpstr>
      <vt:lpstr>Cortical control of language</vt:lpstr>
      <vt:lpstr>Cortical language areas</vt:lpstr>
      <vt:lpstr>Schematic linking of various regions of the cortex</vt:lpstr>
      <vt:lpstr>Electroencephalogram (EEG)</vt:lpstr>
      <vt:lpstr>EEG Elements</vt:lpstr>
      <vt:lpstr>EEG Rhythms</vt:lpstr>
      <vt:lpstr>EEG Rhythms</vt:lpstr>
      <vt:lpstr>EEG Rhythms</vt:lpstr>
      <vt:lpstr>EEG Rhythms</vt:lpstr>
      <vt:lpstr>EEG Rhythms</vt:lpstr>
      <vt:lpstr>EEG uses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 (NS)</dc:title>
  <dc:creator>Hp</dc:creator>
  <cp:lastModifiedBy>Dr Mustafa</cp:lastModifiedBy>
  <cp:revision>4</cp:revision>
  <dcterms:created xsi:type="dcterms:W3CDTF">2006-08-16T00:00:00Z</dcterms:created>
  <dcterms:modified xsi:type="dcterms:W3CDTF">2013-02-12T12:50:15Z</dcterms:modified>
</cp:coreProperties>
</file>