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2"/>
  </p:notesMasterIdLst>
  <p:sldIdLst>
    <p:sldId id="267" r:id="rId2"/>
    <p:sldId id="303" r:id="rId3"/>
    <p:sldId id="257" r:id="rId4"/>
    <p:sldId id="258" r:id="rId5"/>
    <p:sldId id="259" r:id="rId6"/>
    <p:sldId id="260" r:id="rId7"/>
    <p:sldId id="261" r:id="rId8"/>
    <p:sldId id="308" r:id="rId9"/>
    <p:sldId id="263" r:id="rId10"/>
    <p:sldId id="264" r:id="rId11"/>
    <p:sldId id="265" r:id="rId12"/>
    <p:sldId id="273" r:id="rId13"/>
    <p:sldId id="276" r:id="rId14"/>
    <p:sldId id="277" r:id="rId15"/>
    <p:sldId id="279" r:id="rId16"/>
    <p:sldId id="280" r:id="rId17"/>
    <p:sldId id="284" r:id="rId18"/>
    <p:sldId id="305" r:id="rId19"/>
    <p:sldId id="306" r:id="rId20"/>
    <p:sldId id="30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59AF5F-A22F-4120-AB2E-E608FDD7B598}" type="datetimeFigureOut">
              <a:rPr lang="en-US" smtClean="0"/>
              <a:pPr/>
              <a:t>6/24/2013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C19A13-A7E6-4DD4-AB84-A8926D37E919}" type="slidenum">
              <a:rPr lang="en-US" smtClean="0"/>
              <a:pPr/>
              <a:t>‹#›</a:t>
            </a:fld>
            <a:endParaRPr lang="en-US"/>
          </a:p>
        </p:txBody>
      </p:sp>
    </p:spTree>
    <p:extLst>
      <p:ext uri="{BB962C8B-B14F-4D97-AF65-F5344CB8AC3E}">
        <p14:creationId xmlns="" xmlns:p14="http://schemas.microsoft.com/office/powerpoint/2010/main" val="3320167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endParaRPr lang="en-US" smtClean="0"/>
          </a:p>
        </p:txBody>
      </p:sp>
      <p:sp>
        <p:nvSpPr>
          <p:cNvPr id="37891"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w="9525"/>
        </p:spPr>
        <p:txBody>
          <a:bodyPr/>
          <a:lstStyle/>
          <a:p>
            <a:endParaRPr lang="en-US" smtClean="0"/>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w="9525"/>
        </p:spPr>
        <p:txBody>
          <a:bodyPr/>
          <a:lstStyle/>
          <a:p>
            <a:endParaRPr 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w="9525"/>
        </p:spPr>
        <p:txBody>
          <a:bodyPr/>
          <a:lstStyle/>
          <a:p>
            <a:endParaRPr lang="en-US" smtClean="0"/>
          </a:p>
        </p:txBody>
      </p:sp>
      <p:sp>
        <p:nvSpPr>
          <p:cNvPr id="4505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CBE3D-38D3-4C60-939B-131C69A6BEDD}" type="slidenum">
              <a:rPr lang="en-US"/>
              <a:pPr/>
              <a:t>18</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8ECA84-6043-4EE6-B22E-9B5A3ED1619E}" type="slidenum">
              <a:rPr lang="en-US"/>
              <a:pPr/>
              <a:t>19</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a:lnSpc>
                <a:spcPts val="1200"/>
              </a:lnSpc>
            </a:pPr>
            <a:r>
              <a:rPr lang="en-US" b="1">
                <a:solidFill>
                  <a:srgbClr val="000000"/>
                </a:solidFill>
              </a:rPr>
              <a:t>Treatment of Heart Failure.</a:t>
            </a:r>
          </a:p>
          <a:p>
            <a:pPr>
              <a:lnSpc>
                <a:spcPts val="1200"/>
              </a:lnSpc>
              <a:spcAft>
                <a:spcPct val="30000"/>
              </a:spcAft>
            </a:pPr>
            <a:r>
              <a:rPr lang="en-US" b="1">
                <a:solidFill>
                  <a:srgbClr val="000000"/>
                </a:solidFill>
              </a:rPr>
              <a:t>Objectives</a:t>
            </a:r>
            <a:endParaRPr lang="en-US">
              <a:solidFill>
                <a:srgbClr val="000000"/>
              </a:solidFill>
            </a:endParaRPr>
          </a:p>
          <a:p>
            <a:pPr>
              <a:lnSpc>
                <a:spcPts val="1200"/>
              </a:lnSpc>
            </a:pPr>
            <a:r>
              <a:rPr lang="en-US">
                <a:solidFill>
                  <a:srgbClr val="000000"/>
                </a:solidFill>
              </a:rPr>
              <a:t>The objectives of treatment of the patient with heart failure are many, but they may be summarized in two principles: decrease symptoms and prolong life.  In daily practice, the first priority is symptom control and the best plan is to adjust to the individual patient’s particular circumstances over the course of therapy. Nevertheless, the rest of the listed objectives should not be forgotten, as medical therapy now has the potential for decreasing morbidity (hospital admissions, embolism, etc.),  increasing exercise capacity (all of the usually prescribed drugs), improve the quality of life, control neurohormonal changes (ACE-I, beta blockers),  retard progression (ACEI) and prolong life.</a:t>
            </a:r>
          </a:p>
          <a:p>
            <a:pPr>
              <a:lnSpc>
                <a:spcPts val="1200"/>
              </a:lnSpc>
            </a:pPr>
            <a:r>
              <a:rPr lang="en-US">
                <a:solidFill>
                  <a:srgbClr val="000000"/>
                </a:solidFill>
              </a:rPr>
              <a:t>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7F1696-DCE5-4CAA-A69F-D1AE8BC89ADB}" type="slidenum">
              <a:rPr lang="en-US"/>
              <a:pPr/>
              <a:t>20</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ts val="1200"/>
              </a:lnSpc>
            </a:pPr>
            <a:r>
              <a:rPr lang="en-US" b="1">
                <a:solidFill>
                  <a:srgbClr val="000000"/>
                </a:solidFill>
              </a:rPr>
              <a:t>Treatment of Heart Failure.</a:t>
            </a:r>
          </a:p>
          <a:p>
            <a:pPr>
              <a:lnSpc>
                <a:spcPts val="1200"/>
              </a:lnSpc>
              <a:spcAft>
                <a:spcPct val="30000"/>
              </a:spcAft>
            </a:pPr>
            <a:r>
              <a:rPr lang="en-US" b="1">
                <a:solidFill>
                  <a:srgbClr val="000000"/>
                </a:solidFill>
              </a:rPr>
              <a:t>Drugs</a:t>
            </a:r>
            <a:endParaRPr lang="en-US">
              <a:solidFill>
                <a:srgbClr val="000000"/>
              </a:solidFill>
            </a:endParaRPr>
          </a:p>
          <a:p>
            <a:pPr>
              <a:lnSpc>
                <a:spcPts val="1200"/>
              </a:lnSpc>
            </a:pPr>
            <a:r>
              <a:rPr lang="en-US">
                <a:solidFill>
                  <a:srgbClr val="000000"/>
                </a:solidFill>
              </a:rPr>
              <a:t>This is a simple and pragmatic classification of the vast numbers and types of medications in the pharmacopoeia for the treatment of heart failure.</a:t>
            </a:r>
            <a:endParaRPr lang="en-US" sz="6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2187A56-87BD-46A6-885F-E80690B417A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38667" y="400050"/>
            <a:ext cx="8331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771650"/>
            <a:ext cx="6908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7600" y="3905250"/>
            <a:ext cx="6908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187A56-87BD-46A6-885F-E80690B417A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2187A56-87BD-46A6-885F-E80690B417A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92E717-BA8E-4AC8-A461-D8D41C124934}" type="datetimeFigureOut">
              <a:rPr lang="en-US" smtClean="0"/>
              <a:pPr/>
              <a:t>6/24/2013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187A56-87BD-46A6-885F-E80690B417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C92E717-BA8E-4AC8-A461-D8D41C124934}" type="datetimeFigureOut">
              <a:rPr lang="en-US" smtClean="0"/>
              <a:pPr/>
              <a:t>6/24/2013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2187A56-87BD-46A6-885F-E80690B417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C92E717-BA8E-4AC8-A461-D8D41C124934}" type="datetimeFigureOut">
              <a:rPr lang="en-US" smtClean="0"/>
              <a:pPr/>
              <a:t>6/24/2013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2187A56-87BD-46A6-885F-E80690B417A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fpatients.com/coreg.htm" TargetMode="External"/><Relationship Id="rId2" Type="http://schemas.openxmlformats.org/officeDocument/2006/relationships/hyperlink" Target="http://www.chfpatients.com/text/pph.txt" TargetMode="External"/><Relationship Id="rId1" Type="http://schemas.openxmlformats.org/officeDocument/2006/relationships/slideLayout" Target="../slideLayouts/slideLayout2.xml"/><Relationship Id="rId4" Type="http://schemas.openxmlformats.org/officeDocument/2006/relationships/hyperlink" Target="http://www.chfpatients.com/text/bbb.tx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Dextrocardia" TargetMode="External"/><Relationship Id="rId3" Type="http://schemas.openxmlformats.org/officeDocument/2006/relationships/hyperlink" Target="http://en.wikipedia.org/wiki/Cardiac" TargetMode="External"/><Relationship Id="rId7" Type="http://schemas.openxmlformats.org/officeDocument/2006/relationships/hyperlink" Target="http://en.wikipedia.org/wiki/Precordium" TargetMode="External"/><Relationship Id="rId2" Type="http://schemas.openxmlformats.org/officeDocument/2006/relationships/hyperlink" Target="http://en.wikipedia.org/wiki/Sternum" TargetMode="External"/><Relationship Id="rId1" Type="http://schemas.openxmlformats.org/officeDocument/2006/relationships/slideLayout" Target="../slideLayouts/slideLayout2.xml"/><Relationship Id="rId6" Type="http://schemas.openxmlformats.org/officeDocument/2006/relationships/hyperlink" Target="http://en.wikipedia.org/wiki/Palpate" TargetMode="External"/><Relationship Id="rId5" Type="http://schemas.openxmlformats.org/officeDocument/2006/relationships/hyperlink" Target="http://en.wikipedia.org/wiki/Systole_(medicine)" TargetMode="External"/><Relationship Id="rId4" Type="http://schemas.openxmlformats.org/officeDocument/2006/relationships/hyperlink" Target="http://en.wikipedia.org/wiki/He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19200" y="2362200"/>
            <a:ext cx="7239000" cy="1524000"/>
          </a:xfrm>
        </p:spPr>
        <p:txBody>
          <a:bodyPr>
            <a:normAutofit fontScale="90000"/>
          </a:bodyPr>
          <a:lstStyle/>
          <a:p>
            <a:pPr>
              <a:defRPr/>
            </a:pPr>
            <a:r>
              <a:rPr lang="en-US" sz="5400" dirty="0" smtClean="0"/>
              <a:t>Congestive Heart Failure </a:t>
            </a:r>
            <a:br>
              <a:rPr lang="en-US" sz="5400" dirty="0" smtClean="0"/>
            </a:br>
            <a:endParaRPr lang="en-US" sz="5400" dirty="0" smtClean="0"/>
          </a:p>
        </p:txBody>
      </p:sp>
      <p:sp>
        <p:nvSpPr>
          <p:cNvPr id="3075" name="Rectangle 3"/>
          <p:cNvSpPr>
            <a:spLocks noGrp="1" noChangeArrowheads="1"/>
          </p:cNvSpPr>
          <p:nvPr>
            <p:ph type="subTitle" idx="1"/>
          </p:nvPr>
        </p:nvSpPr>
        <p:spPr>
          <a:xfrm>
            <a:off x="1727200" y="2895600"/>
            <a:ext cx="5689600" cy="1676400"/>
          </a:xfrm>
          <a:noFill/>
        </p:spPr>
        <p:txBody>
          <a:bodyPr>
            <a:normAutofit/>
          </a:bodyPr>
          <a:lstStyle/>
          <a:p>
            <a:pPr marL="342900" indent="-342900">
              <a:spcBef>
                <a:spcPct val="0"/>
              </a:spcBef>
            </a:pPr>
            <a:r>
              <a:rPr lang="en-US" sz="2800" dirty="0" smtClean="0">
                <a:effectLst/>
              </a:rPr>
              <a:t>  mashehabat@just.edu.jo</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sz="3600" b="1" dirty="0" smtClean="0"/>
              <a:t>Heart Sounds</a:t>
            </a:r>
            <a:r>
              <a:rPr lang="en-US" dirty="0" smtClean="0"/>
              <a:t/>
            </a:r>
            <a:br>
              <a:rPr lang="en-US" dirty="0" smtClean="0"/>
            </a:br>
            <a:endParaRPr lang="en-US" dirty="0"/>
          </a:p>
        </p:txBody>
      </p:sp>
      <p:sp>
        <p:nvSpPr>
          <p:cNvPr id="3" name="Content Placeholder 2"/>
          <p:cNvSpPr>
            <a:spLocks noGrp="1"/>
          </p:cNvSpPr>
          <p:nvPr>
            <p:ph idx="1"/>
          </p:nvPr>
        </p:nvSpPr>
        <p:spPr>
          <a:xfrm>
            <a:off x="457200" y="381000"/>
            <a:ext cx="8229600" cy="5745163"/>
          </a:xfrm>
        </p:spPr>
        <p:txBody>
          <a:bodyPr>
            <a:normAutofit fontScale="25000" lnSpcReduction="20000"/>
          </a:bodyPr>
          <a:lstStyle/>
          <a:p>
            <a:r>
              <a:rPr lang="en-US" dirty="0" smtClean="0"/>
              <a:t> </a:t>
            </a:r>
          </a:p>
          <a:p>
            <a:r>
              <a:rPr lang="en-US" sz="5600" b="1" i="1" dirty="0" smtClean="0"/>
              <a:t> S1</a:t>
            </a:r>
            <a:endParaRPr lang="en-US" sz="5600" dirty="0" smtClean="0"/>
          </a:p>
          <a:p>
            <a:r>
              <a:rPr lang="en-US" sz="5600" dirty="0" smtClean="0"/>
              <a:t>The first heart sound - S1 - is in time with the pulse in your carotid artery in your neck. The sound of the tricuspid valve closing may be louder in patients with </a:t>
            </a:r>
            <a:r>
              <a:rPr lang="en-US" sz="5600" b="1" dirty="0" smtClean="0">
                <a:hlinkClick r:id="rId2"/>
              </a:rPr>
              <a:t>pulmonary hypertension</a:t>
            </a:r>
            <a:r>
              <a:rPr lang="en-US" sz="5600" dirty="0" smtClean="0"/>
              <a:t> due to increased pressure beyond the valve. Non-heart-related factors such as obesity, muscularity, emphysema, and fluid around the heart can reduce both S1 and S2.</a:t>
            </a:r>
            <a:br>
              <a:rPr lang="en-US" sz="5600" dirty="0" smtClean="0"/>
            </a:br>
            <a:r>
              <a:rPr lang="en-US" sz="5600" dirty="0" smtClean="0"/>
              <a:t>     The position of the valves when the ventricles contract can have a big effect on the first heart sound. If the valves are wide open when the </a:t>
            </a:r>
            <a:r>
              <a:rPr lang="en-US" sz="5600" dirty="0" err="1" smtClean="0"/>
              <a:t>ventricule</a:t>
            </a:r>
            <a:r>
              <a:rPr lang="en-US" sz="5600" dirty="0" smtClean="0"/>
              <a:t> contracts, a loud S1 is heard. This can occur with anemia, fever or hyperthyroid.</a:t>
            </a:r>
            <a:br>
              <a:rPr lang="en-US" sz="5600" dirty="0" smtClean="0"/>
            </a:br>
            <a:r>
              <a:rPr lang="en-US" sz="5600" dirty="0" smtClean="0"/>
              <a:t>     When the valves are partly closed when the </a:t>
            </a:r>
            <a:r>
              <a:rPr lang="en-US" sz="5600" dirty="0" err="1" smtClean="0"/>
              <a:t>ventricule</a:t>
            </a:r>
            <a:r>
              <a:rPr lang="en-US" sz="5600" dirty="0" smtClean="0"/>
              <a:t> contracts, S1 is faint. </a:t>
            </a:r>
            <a:r>
              <a:rPr lang="en-US" sz="5600" b="1" dirty="0" smtClean="0">
                <a:hlinkClick r:id="rId3"/>
              </a:rPr>
              <a:t>Beta-blockers</a:t>
            </a:r>
            <a:r>
              <a:rPr lang="en-US" sz="5600" dirty="0" smtClean="0"/>
              <a:t> produce a fainter S1. Structural changes in the heart valves can also affect S1. Fibrosis and calcification of the mitral valve may reduce S1, while stenosis of the mitral valve may cause a louder S1.</a:t>
            </a:r>
          </a:p>
          <a:p>
            <a:r>
              <a:rPr lang="en-US" sz="5600" b="1" i="1" dirty="0" smtClean="0"/>
              <a:t>S2</a:t>
            </a:r>
            <a:endParaRPr lang="en-US" sz="5600" dirty="0" smtClean="0"/>
          </a:p>
          <a:p>
            <a:r>
              <a:rPr lang="en-US" sz="5600" dirty="0" smtClean="0"/>
              <a:t>The second heart sound marks the beginning of diastole - the heart's relaxation phase - when the ventricles fill with blood. In children and teenagers, S2 may be more pronounced. Right ventricular ejection time is slightly longer than left ventricular ejection time. As a result, the </a:t>
            </a:r>
            <a:r>
              <a:rPr lang="en-US" sz="5600" dirty="0" err="1" smtClean="0"/>
              <a:t>pulmonic</a:t>
            </a:r>
            <a:r>
              <a:rPr lang="en-US" sz="5600" dirty="0" smtClean="0"/>
              <a:t> valve closes a little later than the aortic valve.</a:t>
            </a:r>
            <a:br>
              <a:rPr lang="en-US" sz="5600" dirty="0" smtClean="0"/>
            </a:br>
            <a:r>
              <a:rPr lang="en-US" sz="5600" dirty="0" smtClean="0"/>
              <a:t>     Higher closing pressures occur in patients with chronic high blood pressure, pulmonary hypertension, or during exercise or excitement. This results in a louder A2 (the closing sound of the aortic valve).</a:t>
            </a:r>
            <a:br>
              <a:rPr lang="en-US" sz="5600" dirty="0" smtClean="0"/>
            </a:br>
            <a:r>
              <a:rPr lang="en-US" sz="5600" dirty="0" smtClean="0"/>
              <a:t>     On the other hand, low blood pressure reduces the sound. The second heart sound may be "split" in patients with right bundle branch block, which results in delayed </a:t>
            </a:r>
            <a:r>
              <a:rPr lang="en-US" sz="5600" dirty="0" err="1" smtClean="0"/>
              <a:t>pulmonic</a:t>
            </a:r>
            <a:r>
              <a:rPr lang="en-US" sz="5600" dirty="0" smtClean="0"/>
              <a:t> valve closing. </a:t>
            </a:r>
            <a:r>
              <a:rPr lang="en-US" sz="5600" b="1" dirty="0" smtClean="0">
                <a:hlinkClick r:id="rId4"/>
              </a:rPr>
              <a:t>Left bundle branch block</a:t>
            </a:r>
            <a:r>
              <a:rPr lang="en-US" sz="5600" dirty="0" smtClean="0"/>
              <a:t> may cause aortic valve closing (A2) to be slower than </a:t>
            </a:r>
            <a:r>
              <a:rPr lang="en-US" sz="5600" dirty="0" err="1" smtClean="0"/>
              <a:t>pulmonic</a:t>
            </a:r>
            <a:r>
              <a:rPr lang="en-US" sz="5600" dirty="0" smtClean="0"/>
              <a:t> valve closing (P2).</a:t>
            </a:r>
          </a:p>
          <a:p>
            <a:r>
              <a:rPr lang="en-US" sz="5600" b="1" i="1" dirty="0" smtClean="0"/>
              <a:t>S3</a:t>
            </a:r>
            <a:endParaRPr lang="en-US" sz="5600" dirty="0" smtClean="0"/>
          </a:p>
          <a:p>
            <a:r>
              <a:rPr lang="en-US" sz="5600" dirty="0" smtClean="0"/>
              <a:t>During diastole there are 2 sounds of ventricular filling</a:t>
            </a:r>
            <a:r>
              <a:rPr lang="en-US" sz="5600" b="1" dirty="0" smtClean="0"/>
              <a:t>:</a:t>
            </a:r>
            <a:r>
              <a:rPr lang="en-US" sz="5600" dirty="0" smtClean="0"/>
              <a:t> The first is from the </a:t>
            </a:r>
            <a:r>
              <a:rPr lang="en-US" sz="5600" dirty="0" err="1" smtClean="0"/>
              <a:t>atrial</a:t>
            </a:r>
            <a:r>
              <a:rPr lang="en-US" sz="5600" dirty="0" smtClean="0"/>
              <a:t> walls and the second is from the contraction of the atriums. The third heart sound is caused by vibration of the ventricular walls, resulting from the first rapid filling so it is heard just after S2. The third heart sound is low in frequency and intensity. An S3 is commonly heard in children and young adults. In older adults and the elderly with heart disease, an S3 often means heart failure.</a:t>
            </a:r>
          </a:p>
          <a:p>
            <a:r>
              <a:rPr lang="en-US" sz="5600" b="1" i="1" dirty="0" smtClean="0"/>
              <a:t>S4</a:t>
            </a:r>
            <a:endParaRPr lang="en-US" sz="5600" dirty="0" smtClean="0"/>
          </a:p>
          <a:p>
            <a:r>
              <a:rPr lang="en-US" sz="5600" dirty="0" smtClean="0"/>
              <a:t>The fourth heart sound occurs during the second phase of ventricular filling</a:t>
            </a:r>
            <a:r>
              <a:rPr lang="en-US" sz="5600" b="1" dirty="0" smtClean="0"/>
              <a:t>:</a:t>
            </a:r>
            <a:r>
              <a:rPr lang="en-US" sz="5600" dirty="0" smtClean="0"/>
              <a:t> when the atriums contract just before S1. As with S3, the fourth heart sound is thought to be caused by the vibration of valves, supporting structures, and the ventricular walls. An abnorm</a:t>
            </a:r>
            <a:r>
              <a:rPr lang="en-US" sz="4800" dirty="0" smtClean="0"/>
              <a:t>al S4 is heard in people with conditions that increase resistance to ventricular filling, such as a weak left ventricle.</a:t>
            </a:r>
          </a:p>
          <a:p>
            <a:endParaRPr lang="en-US"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Edema</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t>Bilateral lower extremity edema</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83733" y="0"/>
            <a:ext cx="6908800" cy="1143000"/>
          </a:xfrm>
        </p:spPr>
        <p:txBody>
          <a:bodyPr/>
          <a:lstStyle/>
          <a:p>
            <a:pPr>
              <a:defRPr/>
            </a:pPr>
            <a:r>
              <a:rPr lang="en-US" sz="5400" smtClean="0"/>
              <a:t>Hypertension</a:t>
            </a:r>
          </a:p>
        </p:txBody>
      </p:sp>
      <p:sp>
        <p:nvSpPr>
          <p:cNvPr id="8195" name="Rectangle 3"/>
          <p:cNvSpPr>
            <a:spLocks noGrp="1" noChangeArrowheads="1"/>
          </p:cNvSpPr>
          <p:nvPr>
            <p:ph idx="1"/>
          </p:nvPr>
        </p:nvSpPr>
        <p:spPr>
          <a:xfrm>
            <a:off x="0" y="1143000"/>
            <a:ext cx="8060267" cy="666750"/>
          </a:xfrm>
          <a:noFill/>
        </p:spPr>
        <p:txBody>
          <a:bodyPr/>
          <a:lstStyle/>
          <a:p>
            <a:pPr algn="ctr"/>
            <a:r>
              <a:rPr lang="en-US" dirty="0" smtClean="0">
                <a:effectLst/>
              </a:rPr>
              <a:t>Hypertrophic Cardiomyopathy</a:t>
            </a:r>
          </a:p>
        </p:txBody>
      </p:sp>
      <p:pic>
        <p:nvPicPr>
          <p:cNvPr id="8196" name="Picture 4" descr="C:\01 Temp\heart.jpg"/>
          <p:cNvPicPr>
            <a:picLocks noChangeAspect="1" noChangeArrowheads="1"/>
          </p:cNvPicPr>
          <p:nvPr/>
        </p:nvPicPr>
        <p:blipFill>
          <a:blip r:embed="rId3" cstate="print"/>
          <a:srcRect/>
          <a:stretch>
            <a:fillRect/>
          </a:stretch>
        </p:blipFill>
        <p:spPr bwMode="auto">
          <a:xfrm>
            <a:off x="1016000" y="1981200"/>
            <a:ext cx="7340600" cy="4762500"/>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38667" y="228600"/>
            <a:ext cx="8331200" cy="971550"/>
          </a:xfrm>
        </p:spPr>
        <p:txBody>
          <a:bodyPr/>
          <a:lstStyle/>
          <a:p>
            <a:pPr>
              <a:defRPr/>
            </a:pPr>
            <a:r>
              <a:rPr lang="en-US" smtClean="0"/>
              <a:t>Compensatory Mechanisms</a:t>
            </a:r>
          </a:p>
        </p:txBody>
      </p:sp>
      <p:sp>
        <p:nvSpPr>
          <p:cNvPr id="11267" name="Rectangle 3"/>
          <p:cNvSpPr>
            <a:spLocks noGrp="1" noChangeArrowheads="1"/>
          </p:cNvSpPr>
          <p:nvPr>
            <p:ph idx="1"/>
          </p:nvPr>
        </p:nvSpPr>
        <p:spPr>
          <a:xfrm>
            <a:off x="1083733" y="1600200"/>
            <a:ext cx="7044267" cy="4114800"/>
          </a:xfrm>
          <a:noFill/>
        </p:spPr>
        <p:txBody>
          <a:bodyPr/>
          <a:lstStyle/>
          <a:p>
            <a:pPr>
              <a:lnSpc>
                <a:spcPct val="90000"/>
              </a:lnSpc>
            </a:pPr>
            <a:r>
              <a:rPr lang="en-US" smtClean="0">
                <a:effectLst/>
              </a:rPr>
              <a:t>Increased Heart Rate</a:t>
            </a:r>
          </a:p>
          <a:p>
            <a:pPr lvl="1">
              <a:lnSpc>
                <a:spcPct val="90000"/>
              </a:lnSpc>
            </a:pPr>
            <a:r>
              <a:rPr lang="en-US" smtClean="0">
                <a:effectLst/>
              </a:rPr>
              <a:t>Sympathetic = Norepinephrine</a:t>
            </a:r>
          </a:p>
          <a:p>
            <a:pPr lvl="1">
              <a:lnSpc>
                <a:spcPct val="90000"/>
              </a:lnSpc>
            </a:pPr>
            <a:endParaRPr lang="en-US" smtClean="0">
              <a:effectLst/>
            </a:endParaRPr>
          </a:p>
          <a:p>
            <a:pPr>
              <a:lnSpc>
                <a:spcPct val="90000"/>
              </a:lnSpc>
            </a:pPr>
            <a:r>
              <a:rPr lang="en-US" smtClean="0">
                <a:effectLst/>
              </a:rPr>
              <a:t>Dilation</a:t>
            </a:r>
          </a:p>
          <a:p>
            <a:pPr lvl="1">
              <a:lnSpc>
                <a:spcPct val="90000"/>
              </a:lnSpc>
            </a:pPr>
            <a:r>
              <a:rPr lang="en-US" smtClean="0">
                <a:effectLst/>
              </a:rPr>
              <a:t>Frank Starling = Contractility</a:t>
            </a:r>
          </a:p>
          <a:p>
            <a:pPr lvl="1">
              <a:lnSpc>
                <a:spcPct val="90000"/>
              </a:lnSpc>
            </a:pPr>
            <a:endParaRPr lang="en-US" smtClean="0">
              <a:effectLst/>
            </a:endParaRPr>
          </a:p>
          <a:p>
            <a:pPr>
              <a:lnSpc>
                <a:spcPct val="90000"/>
              </a:lnSpc>
            </a:pPr>
            <a:r>
              <a:rPr lang="en-US" smtClean="0">
                <a:effectLst/>
              </a:rPr>
              <a:t>Neurohormonal</a:t>
            </a:r>
          </a:p>
          <a:p>
            <a:pPr lvl="1">
              <a:lnSpc>
                <a:spcPct val="90000"/>
              </a:lnSpc>
            </a:pPr>
            <a:r>
              <a:rPr lang="en-US" smtClean="0">
                <a:effectLst/>
              </a:rPr>
              <a:t>Redistribution of Blood to the Brain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1676400" y="228600"/>
            <a:ext cx="5867400" cy="990600"/>
          </a:xfrm>
        </p:spPr>
        <p:txBody>
          <a:bodyPr/>
          <a:lstStyle/>
          <a:p>
            <a:pPr>
              <a:defRPr/>
            </a:pPr>
            <a:r>
              <a:rPr lang="en-US" smtClean="0"/>
              <a:t>CHF Vicious Cycle</a:t>
            </a:r>
          </a:p>
        </p:txBody>
      </p:sp>
      <p:sp>
        <p:nvSpPr>
          <p:cNvPr id="12291" name="Rectangle 3"/>
          <p:cNvSpPr>
            <a:spLocks noGrp="1" noChangeArrowheads="1"/>
          </p:cNvSpPr>
          <p:nvPr>
            <p:ph type="subTitle" idx="1"/>
          </p:nvPr>
        </p:nvSpPr>
        <p:spPr>
          <a:xfrm>
            <a:off x="541867" y="1600200"/>
            <a:ext cx="7721600" cy="4724400"/>
          </a:xfrm>
          <a:noFill/>
        </p:spPr>
        <p:txBody>
          <a:bodyPr>
            <a:normAutofit lnSpcReduction="10000"/>
          </a:bodyPr>
          <a:lstStyle/>
          <a:p>
            <a:pPr marL="342900" indent="-342900"/>
            <a:r>
              <a:rPr lang="en-US" sz="1600" smtClean="0">
                <a:effectLst/>
              </a:rPr>
              <a:t>Low Output</a:t>
            </a:r>
          </a:p>
          <a:p>
            <a:pPr marL="342900" indent="-342900"/>
            <a:endParaRPr lang="en-US" sz="1600" smtClean="0">
              <a:effectLst/>
            </a:endParaRPr>
          </a:p>
          <a:p>
            <a:pPr marL="342900" indent="-342900"/>
            <a:endParaRPr lang="en-US" sz="1600" smtClean="0">
              <a:effectLst/>
            </a:endParaRPr>
          </a:p>
          <a:p>
            <a:pPr marL="342900" indent="-342900"/>
            <a:endParaRPr lang="en-US" sz="1600" smtClean="0">
              <a:effectLst/>
            </a:endParaRPr>
          </a:p>
          <a:p>
            <a:pPr marL="342900" indent="-342900"/>
            <a:endParaRPr lang="en-US" sz="1600" smtClean="0">
              <a:effectLst/>
            </a:endParaRPr>
          </a:p>
          <a:p>
            <a:pPr marL="342900" indent="-342900" algn="l"/>
            <a:r>
              <a:rPr lang="en-US" sz="1600" smtClean="0">
                <a:effectLst/>
              </a:rPr>
              <a:t>Increased Preload      Increased Afterload			Norepinephrine	</a:t>
            </a:r>
          </a:p>
          <a:p>
            <a:pPr marL="342900" indent="-342900" algn="l"/>
            <a:endParaRPr lang="en-US" sz="1600" smtClean="0">
              <a:effectLst/>
            </a:endParaRPr>
          </a:p>
          <a:p>
            <a:pPr marL="342900" indent="-342900" algn="l"/>
            <a:endParaRPr lang="en-US" sz="1600" smtClean="0">
              <a:effectLst/>
            </a:endParaRPr>
          </a:p>
          <a:p>
            <a:pPr marL="342900" indent="-342900" algn="l"/>
            <a:endParaRPr lang="en-US" sz="1600" smtClean="0">
              <a:effectLst/>
            </a:endParaRPr>
          </a:p>
          <a:p>
            <a:pPr marL="342900" indent="-342900" algn="l"/>
            <a:r>
              <a:rPr lang="en-US" sz="1600" smtClean="0">
                <a:effectLst/>
              </a:rPr>
              <a:t>Increased Salt	Vasoconstriction				Renal Blood Flow</a:t>
            </a:r>
          </a:p>
          <a:p>
            <a:pPr marL="342900" indent="-342900" algn="l"/>
            <a:endParaRPr lang="en-US" sz="1600" smtClean="0">
              <a:effectLst/>
            </a:endParaRPr>
          </a:p>
          <a:p>
            <a:pPr marL="342900" indent="-342900" algn="l"/>
            <a:endParaRPr lang="en-US" sz="1600" smtClean="0">
              <a:effectLst/>
            </a:endParaRPr>
          </a:p>
          <a:p>
            <a:pPr marL="342900" indent="-342900"/>
            <a:r>
              <a:rPr lang="en-US" sz="1600" smtClean="0">
                <a:effectLst/>
              </a:rPr>
              <a:t>Renin</a:t>
            </a:r>
          </a:p>
          <a:p>
            <a:pPr marL="342900" indent="-342900"/>
            <a:r>
              <a:rPr lang="en-US" sz="1600" smtClean="0">
                <a:effectLst/>
              </a:rPr>
              <a:t>Angiotension I</a:t>
            </a:r>
          </a:p>
          <a:p>
            <a:pPr marL="342900" indent="-342900"/>
            <a:r>
              <a:rPr lang="en-US" sz="1600" smtClean="0">
                <a:effectLst/>
              </a:rPr>
              <a:t>Angiotension II</a:t>
            </a:r>
          </a:p>
          <a:p>
            <a:pPr marL="342900" indent="-342900"/>
            <a:r>
              <a:rPr lang="en-US" sz="1600" smtClean="0">
                <a:effectLst/>
              </a:rPr>
              <a:t>Aldosterone</a:t>
            </a:r>
          </a:p>
        </p:txBody>
      </p:sp>
      <p:sp>
        <p:nvSpPr>
          <p:cNvPr id="61444" name="Line 4"/>
          <p:cNvSpPr>
            <a:spLocks noChangeShapeType="1"/>
          </p:cNvSpPr>
          <p:nvPr/>
        </p:nvSpPr>
        <p:spPr bwMode="auto">
          <a:xfrm>
            <a:off x="4876800" y="2057400"/>
            <a:ext cx="2032000" cy="9906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45" name="Line 5"/>
          <p:cNvSpPr>
            <a:spLocks noChangeShapeType="1"/>
          </p:cNvSpPr>
          <p:nvPr/>
        </p:nvSpPr>
        <p:spPr bwMode="auto">
          <a:xfrm>
            <a:off x="6976533" y="3429000"/>
            <a:ext cx="0" cy="8255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46" name="Line 6"/>
          <p:cNvSpPr>
            <a:spLocks noChangeShapeType="1"/>
          </p:cNvSpPr>
          <p:nvPr/>
        </p:nvSpPr>
        <p:spPr bwMode="auto">
          <a:xfrm flipH="1">
            <a:off x="5404556" y="4876800"/>
            <a:ext cx="1233311" cy="90805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47" name="Line 7"/>
          <p:cNvSpPr>
            <a:spLocks noChangeShapeType="1"/>
          </p:cNvSpPr>
          <p:nvPr/>
        </p:nvSpPr>
        <p:spPr bwMode="auto">
          <a:xfrm flipH="1" flipV="1">
            <a:off x="2777067" y="4648200"/>
            <a:ext cx="745067" cy="9906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48" name="Line 8"/>
          <p:cNvSpPr>
            <a:spLocks noChangeShapeType="1"/>
          </p:cNvSpPr>
          <p:nvPr/>
        </p:nvSpPr>
        <p:spPr bwMode="auto">
          <a:xfrm flipH="1" flipV="1">
            <a:off x="1151467" y="4724400"/>
            <a:ext cx="2370667" cy="9144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49" name="Line 9"/>
          <p:cNvSpPr>
            <a:spLocks noChangeShapeType="1"/>
          </p:cNvSpPr>
          <p:nvPr/>
        </p:nvSpPr>
        <p:spPr bwMode="auto">
          <a:xfrm flipV="1">
            <a:off x="2912533" y="3505200"/>
            <a:ext cx="0" cy="7747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50" name="Line 10"/>
          <p:cNvSpPr>
            <a:spLocks noChangeShapeType="1"/>
          </p:cNvSpPr>
          <p:nvPr/>
        </p:nvSpPr>
        <p:spPr bwMode="auto">
          <a:xfrm flipV="1">
            <a:off x="1219200" y="3429000"/>
            <a:ext cx="0" cy="7747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51" name="Line 11"/>
          <p:cNvSpPr>
            <a:spLocks noChangeShapeType="1"/>
          </p:cNvSpPr>
          <p:nvPr/>
        </p:nvSpPr>
        <p:spPr bwMode="auto">
          <a:xfrm flipV="1">
            <a:off x="1150056" y="2051050"/>
            <a:ext cx="2730500" cy="927100"/>
          </a:xfrm>
          <a:prstGeom prst="line">
            <a:avLst/>
          </a:prstGeom>
          <a:noFill/>
          <a:ln w="12700">
            <a:solidFill>
              <a:schemeClr val="tx1"/>
            </a:solidFill>
            <a:round/>
            <a:headEnd/>
            <a:tailEnd type="triangle" w="med" len="med"/>
          </a:ln>
          <a:effectLst/>
        </p:spPr>
        <p:txBody>
          <a:bodyPr wrap="none" anchor="ctr"/>
          <a:lstStyle/>
          <a:p>
            <a:pPr>
              <a:defRPr/>
            </a:pPr>
            <a:endParaRPr lang="en-US"/>
          </a:p>
        </p:txBody>
      </p:sp>
      <p:sp>
        <p:nvSpPr>
          <p:cNvPr id="61452" name="Line 12"/>
          <p:cNvSpPr>
            <a:spLocks noChangeShapeType="1"/>
          </p:cNvSpPr>
          <p:nvPr/>
        </p:nvSpPr>
        <p:spPr bwMode="auto">
          <a:xfrm flipV="1">
            <a:off x="3183467" y="2133600"/>
            <a:ext cx="469900" cy="914400"/>
          </a:xfrm>
          <a:prstGeom prst="line">
            <a:avLst/>
          </a:prstGeom>
          <a:noFill/>
          <a:ln w="12700">
            <a:solidFill>
              <a:schemeClr val="tx1"/>
            </a:solidFill>
            <a:round/>
            <a:headEnd/>
            <a:tailEnd/>
          </a:ln>
          <a:effectLst/>
        </p:spPr>
        <p:txBody>
          <a:bodyPr wrap="none" anchor="ctr"/>
          <a:lstStyle/>
          <a:p>
            <a:pPr>
              <a:defRPr/>
            </a:pPr>
            <a:endParaRPr lang="en-US"/>
          </a:p>
        </p:txBody>
      </p:sp>
      <p:sp>
        <p:nvSpPr>
          <p:cNvPr id="61454" name="Line 14"/>
          <p:cNvSpPr>
            <a:spLocks noChangeShapeType="1"/>
          </p:cNvSpPr>
          <p:nvPr/>
        </p:nvSpPr>
        <p:spPr bwMode="auto">
          <a:xfrm>
            <a:off x="6231467" y="4267200"/>
            <a:ext cx="0" cy="228600"/>
          </a:xfrm>
          <a:prstGeom prst="line">
            <a:avLst/>
          </a:prstGeom>
          <a:noFill/>
          <a:ln w="12700">
            <a:solidFill>
              <a:schemeClr val="tx1"/>
            </a:solidFill>
            <a:round/>
            <a:headEnd/>
            <a:tailEnd type="triangle" w="med" len="med"/>
          </a:ln>
          <a:effectLst/>
        </p:spPr>
        <p:txBody>
          <a:bodyPr/>
          <a:lstStyle/>
          <a:p>
            <a:pPr>
              <a:defRPr/>
            </a:pPr>
            <a:endParaRPr lang="en-US"/>
          </a:p>
        </p:txBody>
      </p:sp>
      <p:sp>
        <p:nvSpPr>
          <p:cNvPr id="61455" name="Line 15"/>
          <p:cNvSpPr>
            <a:spLocks noChangeShapeType="1"/>
          </p:cNvSpPr>
          <p:nvPr/>
        </p:nvSpPr>
        <p:spPr bwMode="auto">
          <a:xfrm flipV="1">
            <a:off x="6163733" y="3124200"/>
            <a:ext cx="0" cy="228600"/>
          </a:xfrm>
          <a:prstGeom prst="line">
            <a:avLst/>
          </a:prstGeom>
          <a:noFill/>
          <a:ln w="12700">
            <a:solidFill>
              <a:schemeClr val="tx1"/>
            </a:solidFill>
            <a:round/>
            <a:headEnd/>
            <a:tailEnd type="triangle" w="med" len="med"/>
          </a:ln>
          <a:effectLst/>
        </p:spPr>
        <p:txBody>
          <a:bodyPr/>
          <a:lstStyle/>
          <a:p>
            <a:pPr>
              <a:defRPr/>
            </a:pP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mtClean="0"/>
              <a:t> </a:t>
            </a:r>
          </a:p>
        </p:txBody>
      </p:sp>
      <p:sp>
        <p:nvSpPr>
          <p:cNvPr id="63492" name="Rectangle 4"/>
          <p:cNvSpPr>
            <a:spLocks noChangeArrowheads="1"/>
          </p:cNvSpPr>
          <p:nvPr/>
        </p:nvSpPr>
        <p:spPr bwMode="auto">
          <a:xfrm>
            <a:off x="203200" y="152400"/>
            <a:ext cx="8737600" cy="762000"/>
          </a:xfrm>
          <a:prstGeom prst="rect">
            <a:avLst/>
          </a:prstGeom>
          <a:noFill/>
          <a:ln w="9525">
            <a:noFill/>
            <a:miter lim="800000"/>
            <a:headEnd/>
            <a:tailEnd/>
          </a:ln>
          <a:effectLst/>
        </p:spPr>
        <p:txBody>
          <a:bodyPr lIns="92075" tIns="46038" rIns="92075" bIns="46038" anchor="ctr"/>
          <a:lstStyle/>
          <a:p>
            <a:pPr algn="ctr">
              <a:defRPr/>
            </a:pPr>
            <a:r>
              <a:rPr lang="en-US" sz="4400" b="1">
                <a:solidFill>
                  <a:schemeClr val="tx2"/>
                </a:solidFill>
                <a:effectLst>
                  <a:outerShdw blurRad="38100" dist="38100" dir="2700000" algn="tl">
                    <a:srgbClr val="000000"/>
                  </a:outerShdw>
                </a:effectLst>
                <a:latin typeface="Tahoma" pitchFamily="34" charset="0"/>
              </a:rPr>
              <a:t>Infiltration of Interstitial Space</a:t>
            </a:r>
            <a:endParaRPr lang="en-US" sz="4400" b="1">
              <a:solidFill>
                <a:schemeClr val="tx2"/>
              </a:solidFill>
              <a:effectLst>
                <a:outerShdw blurRad="38100" dist="38100" dir="2700000" algn="tl">
                  <a:srgbClr val="000000"/>
                </a:outerShdw>
              </a:effectLst>
            </a:endParaRPr>
          </a:p>
        </p:txBody>
      </p:sp>
      <p:sp>
        <p:nvSpPr>
          <p:cNvPr id="14340" name="Rectangle 5"/>
          <p:cNvSpPr>
            <a:spLocks noChangeArrowheads="1"/>
          </p:cNvSpPr>
          <p:nvPr/>
        </p:nvSpPr>
        <p:spPr bwMode="auto">
          <a:xfrm>
            <a:off x="745067" y="1676400"/>
            <a:ext cx="3522133" cy="4114800"/>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SzPct val="75000"/>
              <a:buFont typeface="Monotype Sorts" pitchFamily="2" charset="2"/>
              <a:buChar char="l"/>
            </a:pPr>
            <a:r>
              <a:rPr lang="en-US" sz="2800" b="1">
                <a:effectLst/>
                <a:latin typeface="Tahoma" pitchFamily="34" charset="0"/>
              </a:rPr>
              <a:t>Normal </a:t>
            </a:r>
          </a:p>
          <a:p>
            <a:pPr marL="342900" indent="-342900">
              <a:buClr>
                <a:schemeClr val="tx2"/>
              </a:buClr>
              <a:buSzPct val="75000"/>
              <a:buFont typeface="Monotype Sorts" pitchFamily="2" charset="2"/>
              <a:buNone/>
            </a:pPr>
            <a:r>
              <a:rPr lang="en-US" sz="2800" b="1">
                <a:effectLst/>
                <a:latin typeface="Tahoma" pitchFamily="34" charset="0"/>
              </a:rPr>
              <a:t>	Micro-anatomy</a:t>
            </a:r>
          </a:p>
          <a:p>
            <a:pPr marL="342900" indent="-342900">
              <a:spcBef>
                <a:spcPct val="20000"/>
              </a:spcBef>
              <a:buClr>
                <a:schemeClr val="tx2"/>
              </a:buClr>
              <a:buSzPct val="75000"/>
              <a:buFont typeface="Monotype Sorts" pitchFamily="2" charset="2"/>
              <a:buChar char="l"/>
            </a:pPr>
            <a:endParaRPr lang="en-US" sz="2800" b="1">
              <a:effectLst/>
              <a:latin typeface="Tahoma" pitchFamily="34" charset="0"/>
            </a:endParaRPr>
          </a:p>
          <a:p>
            <a:pPr marL="342900" indent="-342900">
              <a:spcBef>
                <a:spcPct val="20000"/>
              </a:spcBef>
              <a:buClr>
                <a:schemeClr val="tx2"/>
              </a:buClr>
              <a:buSzPct val="75000"/>
              <a:buFont typeface="Monotype Sorts" pitchFamily="2" charset="2"/>
              <a:buChar char="l"/>
            </a:pPr>
            <a:endParaRPr lang="en-US" sz="2800" b="1">
              <a:effectLst/>
              <a:latin typeface="Tahoma" pitchFamily="34" charset="0"/>
            </a:endParaRPr>
          </a:p>
          <a:p>
            <a:pPr marL="342900" indent="-342900">
              <a:spcBef>
                <a:spcPct val="20000"/>
              </a:spcBef>
              <a:buClr>
                <a:schemeClr val="tx2"/>
              </a:buClr>
              <a:buSzPct val="75000"/>
              <a:buFont typeface="Monotype Sorts" pitchFamily="2" charset="2"/>
              <a:buChar char="l"/>
            </a:pPr>
            <a:endParaRPr lang="en-US" sz="2800" b="1">
              <a:effectLst/>
              <a:latin typeface="Tahoma" pitchFamily="34" charset="0"/>
            </a:endParaRPr>
          </a:p>
          <a:p>
            <a:pPr marL="342900" indent="-342900">
              <a:spcBef>
                <a:spcPct val="20000"/>
              </a:spcBef>
              <a:buClr>
                <a:schemeClr val="tx2"/>
              </a:buClr>
              <a:buSzPct val="75000"/>
              <a:buFont typeface="Monotype Sorts" pitchFamily="2" charset="2"/>
              <a:buChar char="l"/>
            </a:pPr>
            <a:endParaRPr lang="en-US" sz="2800" b="1">
              <a:effectLst/>
              <a:latin typeface="Tahoma" pitchFamily="34" charset="0"/>
            </a:endParaRPr>
          </a:p>
          <a:p>
            <a:pPr marL="342900" indent="-342900">
              <a:buClr>
                <a:schemeClr val="tx2"/>
              </a:buClr>
              <a:buSzPct val="75000"/>
              <a:buFont typeface="Monotype Sorts" pitchFamily="2" charset="2"/>
              <a:buChar char="l"/>
            </a:pPr>
            <a:r>
              <a:rPr lang="en-US" sz="2800" b="1">
                <a:effectLst/>
                <a:latin typeface="Tahoma" pitchFamily="34" charset="0"/>
              </a:rPr>
              <a:t>Micro-anatomy with fluid movement.</a:t>
            </a:r>
          </a:p>
        </p:txBody>
      </p:sp>
      <p:pic>
        <p:nvPicPr>
          <p:cNvPr id="14341" name="Picture 6"/>
          <p:cNvPicPr>
            <a:picLocks noChangeAspect="1" noChangeArrowheads="1"/>
          </p:cNvPicPr>
          <p:nvPr/>
        </p:nvPicPr>
        <p:blipFill>
          <a:blip r:embed="rId2" cstate="print"/>
          <a:srcRect/>
          <a:stretch>
            <a:fillRect/>
          </a:stretch>
        </p:blipFill>
        <p:spPr bwMode="auto">
          <a:xfrm>
            <a:off x="4257323" y="1066800"/>
            <a:ext cx="4330700" cy="2533650"/>
          </a:xfrm>
          <a:prstGeom prst="rect">
            <a:avLst/>
          </a:prstGeom>
          <a:noFill/>
          <a:ln w="9525">
            <a:noFill/>
            <a:miter lim="800000"/>
            <a:headEnd/>
            <a:tailEnd/>
          </a:ln>
        </p:spPr>
      </p:pic>
      <p:pic>
        <p:nvPicPr>
          <p:cNvPr id="14342" name="Picture 7"/>
          <p:cNvPicPr>
            <a:picLocks noChangeAspect="1" noChangeArrowheads="1"/>
          </p:cNvPicPr>
          <p:nvPr/>
        </p:nvPicPr>
        <p:blipFill>
          <a:blip r:embed="rId3" cstate="print"/>
          <a:srcRect/>
          <a:stretch>
            <a:fillRect/>
          </a:stretch>
        </p:blipFill>
        <p:spPr bwMode="auto">
          <a:xfrm>
            <a:off x="4257323" y="3962401"/>
            <a:ext cx="4412544" cy="25812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745067" y="342900"/>
            <a:ext cx="6908800" cy="1104900"/>
          </a:xfrm>
          <a:prstGeom prst="rect">
            <a:avLst/>
          </a:prstGeom>
          <a:noFill/>
          <a:ln w="9525">
            <a:noFill/>
            <a:miter lim="800000"/>
            <a:headEnd/>
            <a:tailEnd/>
          </a:ln>
          <a:effectLst/>
        </p:spPr>
        <p:txBody>
          <a:bodyPr lIns="92075" tIns="46038" rIns="92075" bIns="46038" anchor="ctr"/>
          <a:lstStyle/>
          <a:p>
            <a:pPr algn="ctr">
              <a:defRPr/>
            </a:pPr>
            <a:endParaRPr lang="en-US" sz="4400" b="1">
              <a:solidFill>
                <a:schemeClr val="tx2"/>
              </a:solidFill>
              <a:effectLst>
                <a:outerShdw blurRad="38100" dist="38100" dir="2700000" algn="tl">
                  <a:srgbClr val="000000"/>
                </a:outerShdw>
              </a:effectLst>
            </a:endParaRPr>
          </a:p>
        </p:txBody>
      </p:sp>
      <p:sp>
        <p:nvSpPr>
          <p:cNvPr id="64515" name="Rectangle 3"/>
          <p:cNvSpPr>
            <a:spLocks noChangeArrowheads="1"/>
          </p:cNvSpPr>
          <p:nvPr/>
        </p:nvSpPr>
        <p:spPr bwMode="auto">
          <a:xfrm>
            <a:off x="745067" y="1752600"/>
            <a:ext cx="3386667" cy="4114800"/>
          </a:xfrm>
          <a:prstGeom prst="rect">
            <a:avLst/>
          </a:prstGeom>
          <a:noFill/>
          <a:ln w="9525">
            <a:noFill/>
            <a:miter lim="800000"/>
            <a:headEnd/>
            <a:tailEnd/>
          </a:ln>
          <a:effectLst/>
        </p:spPr>
        <p:txBody>
          <a:bodyPr lIns="92075" tIns="46038" rIns="92075" bIns="46038"/>
          <a:lstStyle/>
          <a:p>
            <a:pPr marL="742950" lvl="1" indent="-285750">
              <a:spcBef>
                <a:spcPct val="20000"/>
              </a:spcBef>
              <a:buClr>
                <a:schemeClr val="tx1"/>
              </a:buClr>
              <a:buFontTx/>
              <a:buChar char="–"/>
              <a:defRPr/>
            </a:pPr>
            <a:endParaRPr lang="en-US">
              <a:effectLst>
                <a:outerShdw blurRad="38100" dist="38100" dir="2700000" algn="tl">
                  <a:srgbClr val="000000"/>
                </a:outerShdw>
              </a:effectLst>
            </a:endParaRPr>
          </a:p>
        </p:txBody>
      </p:sp>
      <p:pic>
        <p:nvPicPr>
          <p:cNvPr id="15364" name="Picture 4"/>
          <p:cNvPicPr>
            <a:picLocks noChangeAspect="1" noChangeArrowheads="1"/>
          </p:cNvPicPr>
          <p:nvPr/>
        </p:nvPicPr>
        <p:blipFill>
          <a:blip r:embed="rId2" cstate="print"/>
          <a:srcRect/>
          <a:stretch>
            <a:fillRect/>
          </a:stretch>
        </p:blipFill>
        <p:spPr bwMode="auto">
          <a:xfrm>
            <a:off x="5283200" y="304800"/>
            <a:ext cx="3386667" cy="6324600"/>
          </a:xfrm>
          <a:prstGeom prst="rect">
            <a:avLst/>
          </a:prstGeom>
          <a:noFill/>
          <a:ln w="9525">
            <a:noFill/>
            <a:miter lim="800000"/>
            <a:headEnd/>
            <a:tailEnd/>
          </a:ln>
        </p:spPr>
      </p:pic>
      <p:sp>
        <p:nvSpPr>
          <p:cNvPr id="64518" name="Rectangle 6"/>
          <p:cNvSpPr>
            <a:spLocks noChangeArrowheads="1"/>
          </p:cNvSpPr>
          <p:nvPr/>
        </p:nvSpPr>
        <p:spPr bwMode="auto">
          <a:xfrm>
            <a:off x="270933" y="533400"/>
            <a:ext cx="4673600" cy="5638800"/>
          </a:xfrm>
          <a:prstGeom prst="rect">
            <a:avLst/>
          </a:prstGeom>
          <a:noFill/>
          <a:ln w="12700">
            <a:noFill/>
            <a:miter lim="800000"/>
            <a:headEnd/>
            <a:tailEnd/>
          </a:ln>
          <a:effectLst/>
        </p:spPr>
        <p:txBody>
          <a:bodyPr lIns="90488" tIns="44450" rIns="90488" bIns="44450"/>
          <a:lstStyle/>
          <a:p>
            <a:pPr marL="342900" indent="-342900" algn="ctr">
              <a:spcBef>
                <a:spcPct val="20000"/>
              </a:spcBef>
              <a:buClr>
                <a:schemeClr val="tx2"/>
              </a:buClr>
              <a:buSzPct val="75000"/>
              <a:buFont typeface="Monotype Sorts" pitchFamily="2" charset="2"/>
              <a:buNone/>
              <a:defRPr/>
            </a:pPr>
            <a:r>
              <a:rPr lang="en-US" sz="6600" b="1">
                <a:solidFill>
                  <a:schemeClr val="tx2"/>
                </a:solidFill>
                <a:effectLst>
                  <a:outerShdw blurRad="38100" dist="38100" dir="2700000" algn="tl">
                    <a:srgbClr val="000000"/>
                  </a:outerShdw>
                </a:effectLst>
                <a:latin typeface="Tahoma" pitchFamily="34" charset="0"/>
              </a:rPr>
              <a:t>Acute Pulmonary Edema</a:t>
            </a:r>
            <a:endParaRPr lang="en-US" sz="6600">
              <a:solidFill>
                <a:schemeClr val="tx2"/>
              </a:solidFill>
              <a:effectLst>
                <a:outerShdw blurRad="38100" dist="38100" dir="2700000" algn="tl">
                  <a:srgbClr val="000000"/>
                </a:outerShdw>
              </a:effectLst>
              <a:latin typeface="Tahoma" pitchFamily="34" charset="0"/>
            </a:endParaRPr>
          </a:p>
          <a:p>
            <a:pPr marL="342900" indent="-342900" algn="ctr">
              <a:spcBef>
                <a:spcPct val="20000"/>
              </a:spcBef>
              <a:buClr>
                <a:schemeClr val="tx2"/>
              </a:buClr>
              <a:buSzPct val="75000"/>
              <a:buFont typeface="Monotype Sorts" pitchFamily="2" charset="2"/>
              <a:buNone/>
              <a:defRPr/>
            </a:pPr>
            <a:r>
              <a:rPr lang="en-US" sz="5400">
                <a:solidFill>
                  <a:schemeClr val="tx2"/>
                </a:solidFill>
                <a:effectLst>
                  <a:outerShdw blurRad="38100" dist="38100" dir="2700000" algn="tl">
                    <a:srgbClr val="000000"/>
                  </a:outerShdw>
                </a:effectLst>
                <a:latin typeface="Tahoma" pitchFamily="34" charset="0"/>
              </a:rPr>
              <a:t> </a:t>
            </a:r>
            <a:r>
              <a:rPr lang="en-US" sz="4400">
                <a:effectLst/>
                <a:latin typeface="Tahoma" pitchFamily="34" charset="0"/>
              </a:rPr>
              <a:t>a true life- threatening emergency</a:t>
            </a:r>
            <a:endParaRPr lang="en-US" sz="5400" b="1">
              <a:effectLst/>
              <a:latin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My Documents\Powerpoint\chf cxr.jpg"/>
          <p:cNvPicPr>
            <a:picLocks noChangeAspect="1" noChangeArrowheads="1"/>
          </p:cNvPicPr>
          <p:nvPr/>
        </p:nvPicPr>
        <p:blipFill>
          <a:blip r:embed="rId2" cstate="print"/>
          <a:srcRect/>
          <a:stretch>
            <a:fillRect/>
          </a:stretch>
        </p:blipFill>
        <p:spPr bwMode="auto">
          <a:xfrm>
            <a:off x="4605867" y="990600"/>
            <a:ext cx="4538133" cy="5029200"/>
          </a:xfrm>
          <a:prstGeom prst="rect">
            <a:avLst/>
          </a:prstGeom>
          <a:noFill/>
          <a:ln w="9525">
            <a:noFill/>
            <a:miter lim="800000"/>
            <a:headEnd/>
            <a:tailEnd/>
          </a:ln>
        </p:spPr>
      </p:pic>
      <p:pic>
        <p:nvPicPr>
          <p:cNvPr id="19459" name="Picture 3" descr="C:\My Documents\Powerpoint\normal cxr.jpg"/>
          <p:cNvPicPr>
            <a:picLocks noChangeAspect="1" noChangeArrowheads="1"/>
          </p:cNvPicPr>
          <p:nvPr/>
        </p:nvPicPr>
        <p:blipFill>
          <a:blip r:embed="rId3" cstate="print"/>
          <a:srcRect/>
          <a:stretch>
            <a:fillRect/>
          </a:stretch>
        </p:blipFill>
        <p:spPr bwMode="auto">
          <a:xfrm>
            <a:off x="0" y="990600"/>
            <a:ext cx="4538133" cy="5029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2"/>
          <p:cNvSpPr txBox="1">
            <a:spLocks noChangeArrowheads="1"/>
          </p:cNvSpPr>
          <p:nvPr/>
        </p:nvSpPr>
        <p:spPr bwMode="auto">
          <a:xfrm>
            <a:off x="896938" y="1011238"/>
            <a:ext cx="7929562" cy="5765800"/>
          </a:xfrm>
          <a:prstGeom prst="rect">
            <a:avLst/>
          </a:prstGeom>
          <a:noFill/>
          <a:ln w="12700">
            <a:noFill/>
            <a:miter lim="800000"/>
            <a:headEnd type="none" w="sm" len="sm"/>
            <a:tailEnd type="none" w="sm" len="sm"/>
          </a:ln>
          <a:effectLst/>
        </p:spPr>
        <p:txBody>
          <a:bodyPr wrap="none">
            <a:spAutoFit/>
          </a:bodyPr>
          <a:lstStyle/>
          <a:p>
            <a:r>
              <a:rPr lang="en-US" sz="3600" b="1" dirty="0">
                <a:solidFill>
                  <a:srgbClr val="FF0000"/>
                </a:solidFill>
                <a:effectLst>
                  <a:outerShdw blurRad="38100" dist="38100" dir="2700000" algn="tl">
                    <a:srgbClr val="000000"/>
                  </a:outerShdw>
                </a:effectLst>
                <a:latin typeface="Helvetica" pitchFamily="34" charset="0"/>
              </a:rPr>
              <a:t>Treatment</a:t>
            </a:r>
            <a:endParaRPr lang="en-US" sz="3200" b="1" dirty="0">
              <a:solidFill>
                <a:srgbClr val="FF0000"/>
              </a:solidFill>
              <a:effectLst>
                <a:outerShdw blurRad="38100" dist="38100" dir="2700000" algn="tl">
                  <a:srgbClr val="000000"/>
                </a:outerShdw>
              </a:effectLst>
              <a:latin typeface="Helvetica" pitchFamily="34" charset="0"/>
            </a:endParaRPr>
          </a:p>
          <a:p>
            <a:pPr marL="377825" lvl="1">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Prevention. Control of risk factors</a:t>
            </a:r>
          </a:p>
          <a:p>
            <a:pPr marL="377825" lvl="1">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Life style</a:t>
            </a:r>
          </a:p>
          <a:p>
            <a:pPr marL="377825" lvl="1">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Treat etiologic cause / aggravating factors</a:t>
            </a:r>
          </a:p>
          <a:p>
            <a:pPr marL="377825" lvl="1">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Drug therapy</a:t>
            </a:r>
          </a:p>
          <a:p>
            <a:pPr marL="377825" lvl="1">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Personal care. Team work</a:t>
            </a: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Revascularization if ischemia causes HF</a:t>
            </a: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ICD (Implantable Cardiac Defibrillator)</a:t>
            </a: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Ventricular </a:t>
            </a:r>
            <a:r>
              <a:rPr lang="en-US" sz="2800" b="1" dirty="0" err="1">
                <a:solidFill>
                  <a:srgbClr val="FF0000"/>
                </a:solidFill>
                <a:effectLst>
                  <a:outerShdw blurRad="38100" dist="38100" dir="2700000" algn="tl">
                    <a:srgbClr val="000000"/>
                  </a:outerShdw>
                </a:effectLst>
                <a:latin typeface="Helvetica" pitchFamily="34" charset="0"/>
              </a:rPr>
              <a:t>resyncronization</a:t>
            </a:r>
            <a:endParaRPr lang="en-US" sz="2800" b="1" dirty="0">
              <a:solidFill>
                <a:srgbClr val="FF0000"/>
              </a:solidFill>
              <a:effectLst>
                <a:outerShdw blurRad="38100" dist="38100" dir="2700000" algn="tl">
                  <a:srgbClr val="000000"/>
                </a:outerShdw>
              </a:effectLst>
              <a:latin typeface="Helvetica" pitchFamily="34" charset="0"/>
            </a:endParaRP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Ventricular assist devices</a:t>
            </a: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Heart transplant</a:t>
            </a: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Artificial heart</a:t>
            </a:r>
          </a:p>
          <a:p>
            <a:pPr>
              <a:buClr>
                <a:srgbClr val="FFFF00"/>
              </a:buClr>
              <a:buFont typeface="Times" pitchFamily="18" charset="0"/>
              <a:buChar char="•"/>
            </a:pPr>
            <a:r>
              <a:rPr lang="en-US" sz="2800" b="1" dirty="0">
                <a:solidFill>
                  <a:srgbClr val="FF0000"/>
                </a:solidFill>
                <a:effectLst>
                  <a:outerShdw blurRad="38100" dist="38100" dir="2700000" algn="tl">
                    <a:srgbClr val="000000"/>
                  </a:outerShdw>
                </a:effectLst>
                <a:latin typeface="Helvetica" pitchFamily="34" charset="0"/>
              </a:rPr>
              <a:t> </a:t>
            </a:r>
            <a:r>
              <a:rPr lang="en-US" sz="2800" b="1" dirty="0" err="1">
                <a:solidFill>
                  <a:srgbClr val="FF0000"/>
                </a:solidFill>
                <a:effectLst>
                  <a:outerShdw blurRad="38100" dist="38100" dir="2700000" algn="tl">
                    <a:srgbClr val="000000"/>
                  </a:outerShdw>
                </a:effectLst>
                <a:latin typeface="Helvetica" pitchFamily="34" charset="0"/>
              </a:rPr>
              <a:t>Neoangiogenesis</a:t>
            </a:r>
            <a:r>
              <a:rPr lang="en-US" sz="2800" b="1" dirty="0">
                <a:solidFill>
                  <a:srgbClr val="FF0000"/>
                </a:solidFill>
                <a:effectLst>
                  <a:outerShdw blurRad="38100" dist="38100" dir="2700000" algn="tl">
                    <a:srgbClr val="000000"/>
                  </a:outerShdw>
                </a:effectLst>
                <a:latin typeface="Helvetica" pitchFamily="34" charset="0"/>
              </a:rPr>
              <a:t>, Gene therapy</a:t>
            </a:r>
          </a:p>
        </p:txBody>
      </p:sp>
      <p:sp>
        <p:nvSpPr>
          <p:cNvPr id="282627" name="Line 3"/>
          <p:cNvSpPr>
            <a:spLocks noChangeShapeType="1"/>
          </p:cNvSpPr>
          <p:nvPr/>
        </p:nvSpPr>
        <p:spPr bwMode="auto">
          <a:xfrm>
            <a:off x="1055688" y="1773238"/>
            <a:ext cx="0" cy="1773237"/>
          </a:xfrm>
          <a:prstGeom prst="line">
            <a:avLst/>
          </a:prstGeom>
          <a:noFill/>
          <a:ln w="38100">
            <a:solidFill>
              <a:srgbClr val="FFFF00"/>
            </a:solidFill>
            <a:round/>
            <a:headEnd type="triangle" w="med" len="med"/>
            <a:tailEnd type="triangle" w="med" len="med"/>
          </a:ln>
          <a:effectLst>
            <a:outerShdw dist="35921" dir="2700000" algn="ctr" rotWithShape="0">
              <a:schemeClr val="tx1"/>
            </a:outerShdw>
          </a:effectLst>
        </p:spPr>
        <p:txBody>
          <a:bodyPr wrap="none" anchor="ctr"/>
          <a:lstStyle/>
          <a:p>
            <a:endParaRPr lang="en-US"/>
          </a:p>
        </p:txBody>
      </p:sp>
      <p:sp>
        <p:nvSpPr>
          <p:cNvPr id="282628" name="Text Box 4"/>
          <p:cNvSpPr txBox="1">
            <a:spLocks noChangeArrowheads="1"/>
          </p:cNvSpPr>
          <p:nvPr/>
        </p:nvSpPr>
        <p:spPr bwMode="auto">
          <a:xfrm>
            <a:off x="234950" y="2320925"/>
            <a:ext cx="703263" cy="579438"/>
          </a:xfrm>
          <a:prstGeom prst="rect">
            <a:avLst/>
          </a:prstGeom>
          <a:noFill/>
          <a:ln w="9525">
            <a:noFill/>
            <a:miter lim="800000"/>
            <a:headEnd/>
            <a:tailEnd/>
          </a:ln>
          <a:effectLst/>
        </p:spPr>
        <p:txBody>
          <a:bodyPr wrap="none">
            <a:spAutoFit/>
          </a:bodyPr>
          <a:lstStyle/>
          <a:p>
            <a:r>
              <a:rPr lang="en-US" sz="3200" b="1">
                <a:solidFill>
                  <a:srgbClr val="FFFF00"/>
                </a:solidFill>
                <a:effectLst>
                  <a:outerShdw blurRad="38100" dist="38100" dir="2700000" algn="tl">
                    <a:srgbClr val="000000"/>
                  </a:outerShdw>
                </a:effectLst>
                <a:latin typeface="Helvetica" pitchFamily="34" charset="0"/>
              </a:rPr>
              <a:t>All</a:t>
            </a:r>
          </a:p>
        </p:txBody>
      </p:sp>
      <p:sp>
        <p:nvSpPr>
          <p:cNvPr id="282629" name="Text Box 5"/>
          <p:cNvSpPr txBox="1">
            <a:spLocks noChangeArrowheads="1"/>
          </p:cNvSpPr>
          <p:nvPr/>
        </p:nvSpPr>
        <p:spPr bwMode="auto">
          <a:xfrm rot="-5400000">
            <a:off x="-791369" y="5072857"/>
            <a:ext cx="2690813" cy="457200"/>
          </a:xfrm>
          <a:prstGeom prst="rect">
            <a:avLst/>
          </a:prstGeom>
          <a:noFill/>
          <a:ln w="9525">
            <a:noFill/>
            <a:miter lim="800000"/>
            <a:headEnd/>
            <a:tailEnd/>
          </a:ln>
          <a:effectLst/>
        </p:spPr>
        <p:txBody>
          <a:bodyPr wrap="none">
            <a:spAutoFit/>
          </a:bodyPr>
          <a:lstStyle/>
          <a:p>
            <a:r>
              <a:rPr lang="en-US" b="1">
                <a:solidFill>
                  <a:srgbClr val="FFFFFF"/>
                </a:solidFill>
                <a:effectLst>
                  <a:outerShdw blurRad="38100" dist="38100" dir="2700000" algn="tl">
                    <a:srgbClr val="000000"/>
                  </a:outerShdw>
                </a:effectLst>
                <a:latin typeface="Helvetica" pitchFamily="34" charset="0"/>
              </a:rPr>
              <a:t>Selected patients</a:t>
            </a:r>
          </a:p>
        </p:txBody>
      </p:sp>
      <p:sp>
        <p:nvSpPr>
          <p:cNvPr id="282630" name="Line 6"/>
          <p:cNvSpPr>
            <a:spLocks noChangeShapeType="1"/>
          </p:cNvSpPr>
          <p:nvPr/>
        </p:nvSpPr>
        <p:spPr bwMode="auto">
          <a:xfrm>
            <a:off x="844550" y="3911600"/>
            <a:ext cx="0" cy="2690813"/>
          </a:xfrm>
          <a:prstGeom prst="line">
            <a:avLst/>
          </a:prstGeom>
          <a:noFill/>
          <a:ln w="38100">
            <a:solidFill>
              <a:srgbClr val="FFFF00"/>
            </a:solidFill>
            <a:round/>
            <a:headEnd type="triangle" w="med" len="med"/>
            <a:tailEnd type="triangle" w="med" len="med"/>
          </a:ln>
          <a:effectLst>
            <a:outerShdw dist="35921" dir="2700000" algn="ctr" rotWithShape="0">
              <a:schemeClr val="tx1"/>
            </a:outerShdw>
          </a:effec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189413" y="330200"/>
            <a:ext cx="223837" cy="673100"/>
          </a:xfrm>
          <a:prstGeom prst="rect">
            <a:avLst/>
          </a:prstGeom>
          <a:noFill/>
          <a:ln w="9525">
            <a:noFill/>
            <a:miter lim="800000"/>
            <a:headEnd/>
            <a:tailEnd/>
          </a:ln>
          <a:effectLst>
            <a:outerShdw dist="35921" dir="2700000" algn="ctr" rotWithShape="0">
              <a:schemeClr val="tx1"/>
            </a:outerShdw>
          </a:effectLst>
        </p:spPr>
        <p:txBody>
          <a:bodyPr wrap="none" lIns="19050" tIns="26988" rIns="19050" bIns="26988"/>
          <a:lstStyle/>
          <a:p>
            <a:pPr algn="ctr">
              <a:lnSpc>
                <a:spcPts val="4300"/>
              </a:lnSpc>
              <a:tabLst>
                <a:tab pos="914400" algn="l"/>
                <a:tab pos="1828800" algn="l"/>
                <a:tab pos="2743200" algn="l"/>
                <a:tab pos="3657600" algn="l"/>
                <a:tab pos="4572000" algn="l"/>
                <a:tab pos="5486400" algn="l"/>
                <a:tab pos="6400800" algn="l"/>
              </a:tabLst>
            </a:pPr>
            <a:r>
              <a:rPr lang="en-US" sz="3600">
                <a:solidFill>
                  <a:srgbClr val="000000"/>
                </a:solidFill>
                <a:latin typeface="Arial" pitchFamily="34" charset="0"/>
              </a:rPr>
              <a:t> </a:t>
            </a:r>
          </a:p>
        </p:txBody>
      </p:sp>
      <p:sp>
        <p:nvSpPr>
          <p:cNvPr id="15364" name="Rectangle 4"/>
          <p:cNvSpPr>
            <a:spLocks noChangeArrowheads="1"/>
          </p:cNvSpPr>
          <p:nvPr/>
        </p:nvSpPr>
        <p:spPr bwMode="auto">
          <a:xfrm>
            <a:off x="585788" y="939800"/>
            <a:ext cx="5638800" cy="803275"/>
          </a:xfrm>
          <a:prstGeom prst="rect">
            <a:avLst/>
          </a:prstGeom>
          <a:noFill/>
          <a:ln w="9525">
            <a:noFill/>
            <a:miter lim="800000"/>
            <a:headEnd/>
            <a:tailEnd/>
          </a:ln>
          <a:effectLst>
            <a:outerShdw dist="35921" dir="2700000" algn="ctr" rotWithShape="0">
              <a:schemeClr val="tx1"/>
            </a:outerShdw>
          </a:effectLst>
        </p:spPr>
        <p:txBody>
          <a:bodyPr wrap="none" lIns="19050" tIns="26988" rIns="19050" bIns="26988"/>
          <a:lstStyle/>
          <a:p>
            <a:pPr>
              <a:lnSpc>
                <a:spcPts val="5200"/>
              </a:lnSpc>
              <a:tabLst>
                <a:tab pos="914400" algn="l"/>
                <a:tab pos="1828800" algn="l"/>
                <a:tab pos="2743200" algn="l"/>
                <a:tab pos="3657600" algn="l"/>
                <a:tab pos="4572000" algn="l"/>
                <a:tab pos="5486400" algn="l"/>
                <a:tab pos="6400800" algn="l"/>
              </a:tabLst>
            </a:pPr>
            <a:r>
              <a:rPr lang="en-US" sz="3600" b="1" dirty="0">
                <a:solidFill>
                  <a:srgbClr val="FF0000"/>
                </a:solidFill>
                <a:latin typeface="Arial" pitchFamily="34" charset="0"/>
              </a:rPr>
              <a:t>Treatment Objectives</a:t>
            </a:r>
            <a:endParaRPr lang="en-US" sz="4000" b="1" dirty="0">
              <a:solidFill>
                <a:srgbClr val="FF0000"/>
              </a:solidFill>
              <a:latin typeface="Arial" pitchFamily="34" charset="0"/>
            </a:endParaRPr>
          </a:p>
        </p:txBody>
      </p:sp>
      <p:grpSp>
        <p:nvGrpSpPr>
          <p:cNvPr id="2" name="Group 12"/>
          <p:cNvGrpSpPr>
            <a:grpSpLocks/>
          </p:cNvGrpSpPr>
          <p:nvPr/>
        </p:nvGrpSpPr>
        <p:grpSpPr bwMode="auto">
          <a:xfrm>
            <a:off x="228600" y="1600200"/>
            <a:ext cx="6661150" cy="4724400"/>
            <a:chOff x="1132" y="1248"/>
            <a:chExt cx="4196" cy="2976"/>
          </a:xfrm>
        </p:grpSpPr>
        <p:sp>
          <p:nvSpPr>
            <p:cNvPr id="15363" name="Rectangle 3"/>
            <p:cNvSpPr>
              <a:spLocks noChangeArrowheads="1"/>
            </p:cNvSpPr>
            <p:nvPr/>
          </p:nvSpPr>
          <p:spPr bwMode="auto">
            <a:xfrm>
              <a:off x="1132" y="1248"/>
              <a:ext cx="4196" cy="2976"/>
            </a:xfrm>
            <a:prstGeom prst="rect">
              <a:avLst/>
            </a:prstGeom>
            <a:noFill/>
            <a:ln w="9525">
              <a:noFill/>
              <a:miter lim="800000"/>
              <a:headEnd/>
              <a:tailEnd/>
            </a:ln>
            <a:effectLst>
              <a:outerShdw dist="35921" dir="2700000" algn="ctr" rotWithShape="0">
                <a:schemeClr val="tx1"/>
              </a:outerShdw>
            </a:effectLst>
          </p:spPr>
          <p:txBody>
            <a:bodyPr wrap="none" lIns="19050" tIns="26988" rIns="19050" bIns="26988"/>
            <a:lstStyle/>
            <a:p>
              <a:pPr>
                <a:lnSpc>
                  <a:spcPts val="5000"/>
                </a:lnSpc>
                <a:tabLst>
                  <a:tab pos="355600" algn="l"/>
                  <a:tab pos="711200" algn="l"/>
                  <a:tab pos="1079500" algn="l"/>
                </a:tabLst>
              </a:pPr>
              <a:r>
                <a:rPr lang="en-US" sz="3600" b="1" dirty="0">
                  <a:solidFill>
                    <a:schemeClr val="tx2"/>
                  </a:solidFill>
                  <a:latin typeface="Arial" pitchFamily="34" charset="0"/>
                </a:rPr>
                <a:t>	</a:t>
              </a:r>
              <a:r>
                <a:rPr lang="en-US" sz="3600" b="1" dirty="0">
                  <a:solidFill>
                    <a:srgbClr val="0070C0"/>
                  </a:solidFill>
                  <a:latin typeface="Arial" pitchFamily="34" charset="0"/>
                </a:rPr>
                <a:t>Survival</a:t>
              </a:r>
            </a:p>
            <a:p>
              <a:pPr>
                <a:lnSpc>
                  <a:spcPts val="5000"/>
                </a:lnSpc>
                <a:tabLst>
                  <a:tab pos="355600" algn="l"/>
                  <a:tab pos="711200" algn="l"/>
                  <a:tab pos="1079500" algn="l"/>
                </a:tabLst>
              </a:pPr>
              <a:r>
                <a:rPr lang="en-US" sz="3600" b="1" dirty="0">
                  <a:solidFill>
                    <a:srgbClr val="0070C0"/>
                  </a:solidFill>
                  <a:latin typeface="Arial" pitchFamily="34" charset="0"/>
                </a:rPr>
                <a:t>	Morbidity</a:t>
              </a:r>
            </a:p>
            <a:p>
              <a:pPr>
                <a:lnSpc>
                  <a:spcPts val="5000"/>
                </a:lnSpc>
                <a:tabLst>
                  <a:tab pos="355600" algn="l"/>
                  <a:tab pos="711200" algn="l"/>
                  <a:tab pos="1079500" algn="l"/>
                </a:tabLst>
              </a:pPr>
              <a:r>
                <a:rPr lang="en-US" sz="3600" b="1" dirty="0">
                  <a:solidFill>
                    <a:srgbClr val="0070C0"/>
                  </a:solidFill>
                  <a:latin typeface="Arial" pitchFamily="34" charset="0"/>
                </a:rPr>
                <a:t>	Exercise capacity</a:t>
              </a:r>
            </a:p>
            <a:p>
              <a:pPr>
                <a:lnSpc>
                  <a:spcPts val="5000"/>
                </a:lnSpc>
                <a:tabLst>
                  <a:tab pos="355600" algn="l"/>
                  <a:tab pos="711200" algn="l"/>
                  <a:tab pos="1079500" algn="l"/>
                </a:tabLst>
              </a:pPr>
              <a:r>
                <a:rPr lang="en-US" sz="3600" b="1" dirty="0">
                  <a:solidFill>
                    <a:srgbClr val="0070C0"/>
                  </a:solidFill>
                  <a:latin typeface="Arial" pitchFamily="34" charset="0"/>
                </a:rPr>
                <a:t>	Quality of life</a:t>
              </a:r>
            </a:p>
            <a:p>
              <a:pPr>
                <a:lnSpc>
                  <a:spcPts val="5000"/>
                </a:lnSpc>
                <a:tabLst>
                  <a:tab pos="355600" algn="l"/>
                  <a:tab pos="711200" algn="l"/>
                  <a:tab pos="1079500" algn="l"/>
                </a:tabLst>
              </a:pPr>
              <a:r>
                <a:rPr lang="en-US" sz="3600" b="1" dirty="0">
                  <a:solidFill>
                    <a:srgbClr val="0070C0"/>
                  </a:solidFill>
                  <a:latin typeface="Arial" pitchFamily="34" charset="0"/>
                </a:rPr>
                <a:t>	</a:t>
              </a:r>
              <a:r>
                <a:rPr lang="en-US" sz="3600" b="1" dirty="0" err="1">
                  <a:solidFill>
                    <a:srgbClr val="0070C0"/>
                  </a:solidFill>
                  <a:latin typeface="Arial" pitchFamily="34" charset="0"/>
                </a:rPr>
                <a:t>Neurohormonal</a:t>
              </a:r>
              <a:r>
                <a:rPr lang="en-US" sz="3600" b="1" dirty="0">
                  <a:solidFill>
                    <a:srgbClr val="0070C0"/>
                  </a:solidFill>
                  <a:latin typeface="Arial" pitchFamily="34" charset="0"/>
                </a:rPr>
                <a:t> changes </a:t>
              </a:r>
            </a:p>
            <a:p>
              <a:pPr>
                <a:lnSpc>
                  <a:spcPts val="5000"/>
                </a:lnSpc>
                <a:tabLst>
                  <a:tab pos="355600" algn="l"/>
                  <a:tab pos="711200" algn="l"/>
                  <a:tab pos="1079500" algn="l"/>
                </a:tabLst>
              </a:pPr>
              <a:r>
                <a:rPr lang="en-US" sz="3600" b="1" dirty="0">
                  <a:solidFill>
                    <a:srgbClr val="0070C0"/>
                  </a:solidFill>
                  <a:latin typeface="Arial" pitchFamily="34" charset="0"/>
                </a:rPr>
                <a:t>	Progression of CHF</a:t>
              </a:r>
            </a:p>
            <a:p>
              <a:pPr>
                <a:lnSpc>
                  <a:spcPts val="5000"/>
                </a:lnSpc>
                <a:tabLst>
                  <a:tab pos="355600" algn="l"/>
                  <a:tab pos="711200" algn="l"/>
                  <a:tab pos="1079500" algn="l"/>
                </a:tabLst>
              </a:pPr>
              <a:r>
                <a:rPr lang="en-US" sz="3600" b="1" dirty="0">
                  <a:solidFill>
                    <a:srgbClr val="0070C0"/>
                  </a:solidFill>
                  <a:latin typeface="Arial" pitchFamily="34" charset="0"/>
                </a:rPr>
                <a:t>	Symptoms</a:t>
              </a:r>
            </a:p>
          </p:txBody>
        </p:sp>
        <p:sp>
          <p:nvSpPr>
            <p:cNvPr id="15365" name="Freeform 5"/>
            <p:cNvSpPr>
              <a:spLocks/>
            </p:cNvSpPr>
            <p:nvPr/>
          </p:nvSpPr>
          <p:spPr bwMode="auto">
            <a:xfrm>
              <a:off x="1180" y="1792"/>
              <a:ext cx="321" cy="233"/>
            </a:xfrm>
            <a:custGeom>
              <a:avLst/>
              <a:gdLst/>
              <a:ahLst/>
              <a:cxnLst>
                <a:cxn ang="0">
                  <a:pos x="104" y="0"/>
                </a:cxn>
                <a:cxn ang="0">
                  <a:pos x="240" y="0"/>
                </a:cxn>
                <a:cxn ang="0">
                  <a:pos x="240" y="144"/>
                </a:cxn>
                <a:cxn ang="0">
                  <a:pos x="360" y="144"/>
                </a:cxn>
                <a:cxn ang="0">
                  <a:pos x="176" y="232"/>
                </a:cxn>
                <a:cxn ang="0">
                  <a:pos x="0" y="144"/>
                </a:cxn>
                <a:cxn ang="0">
                  <a:pos x="104" y="144"/>
                </a:cxn>
                <a:cxn ang="0">
                  <a:pos x="104" y="0"/>
                </a:cxn>
              </a:cxnLst>
              <a:rect l="0" t="0" r="r" b="b"/>
              <a:pathLst>
                <a:path w="361" h="233">
                  <a:moveTo>
                    <a:pt x="104" y="0"/>
                  </a:moveTo>
                  <a:lnTo>
                    <a:pt x="240" y="0"/>
                  </a:lnTo>
                  <a:lnTo>
                    <a:pt x="240" y="144"/>
                  </a:lnTo>
                  <a:lnTo>
                    <a:pt x="360" y="144"/>
                  </a:lnTo>
                  <a:lnTo>
                    <a:pt x="176" y="232"/>
                  </a:lnTo>
                  <a:lnTo>
                    <a:pt x="0" y="144"/>
                  </a:lnTo>
                  <a:lnTo>
                    <a:pt x="104" y="144"/>
                  </a:lnTo>
                  <a:lnTo>
                    <a:pt x="104" y="0"/>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sp>
          <p:nvSpPr>
            <p:cNvPr id="15366" name="Freeform 6"/>
            <p:cNvSpPr>
              <a:spLocks/>
            </p:cNvSpPr>
            <p:nvPr/>
          </p:nvSpPr>
          <p:spPr bwMode="auto">
            <a:xfrm>
              <a:off x="1180" y="2168"/>
              <a:ext cx="321" cy="233"/>
            </a:xfrm>
            <a:custGeom>
              <a:avLst/>
              <a:gdLst/>
              <a:ahLst/>
              <a:cxnLst>
                <a:cxn ang="0">
                  <a:pos x="104" y="232"/>
                </a:cxn>
                <a:cxn ang="0">
                  <a:pos x="240" y="232"/>
                </a:cxn>
                <a:cxn ang="0">
                  <a:pos x="240" y="88"/>
                </a:cxn>
                <a:cxn ang="0">
                  <a:pos x="360" y="88"/>
                </a:cxn>
                <a:cxn ang="0">
                  <a:pos x="176" y="0"/>
                </a:cxn>
                <a:cxn ang="0">
                  <a:pos x="0" y="88"/>
                </a:cxn>
                <a:cxn ang="0">
                  <a:pos x="104" y="88"/>
                </a:cxn>
                <a:cxn ang="0">
                  <a:pos x="104" y="232"/>
                </a:cxn>
              </a:cxnLst>
              <a:rect l="0" t="0" r="r" b="b"/>
              <a:pathLst>
                <a:path w="361" h="233">
                  <a:moveTo>
                    <a:pt x="104" y="232"/>
                  </a:moveTo>
                  <a:lnTo>
                    <a:pt x="240" y="232"/>
                  </a:lnTo>
                  <a:lnTo>
                    <a:pt x="240" y="88"/>
                  </a:lnTo>
                  <a:lnTo>
                    <a:pt x="360" y="88"/>
                  </a:lnTo>
                  <a:lnTo>
                    <a:pt x="176" y="0"/>
                  </a:lnTo>
                  <a:lnTo>
                    <a:pt x="0" y="88"/>
                  </a:lnTo>
                  <a:lnTo>
                    <a:pt x="104" y="88"/>
                  </a:lnTo>
                  <a:lnTo>
                    <a:pt x="104" y="232"/>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sp>
          <p:nvSpPr>
            <p:cNvPr id="15367" name="Freeform 7"/>
            <p:cNvSpPr>
              <a:spLocks/>
            </p:cNvSpPr>
            <p:nvPr/>
          </p:nvSpPr>
          <p:spPr bwMode="auto">
            <a:xfrm>
              <a:off x="1180" y="2552"/>
              <a:ext cx="321" cy="233"/>
            </a:xfrm>
            <a:custGeom>
              <a:avLst/>
              <a:gdLst/>
              <a:ahLst/>
              <a:cxnLst>
                <a:cxn ang="0">
                  <a:pos x="104" y="232"/>
                </a:cxn>
                <a:cxn ang="0">
                  <a:pos x="240" y="232"/>
                </a:cxn>
                <a:cxn ang="0">
                  <a:pos x="240" y="80"/>
                </a:cxn>
                <a:cxn ang="0">
                  <a:pos x="360" y="80"/>
                </a:cxn>
                <a:cxn ang="0">
                  <a:pos x="176" y="0"/>
                </a:cxn>
                <a:cxn ang="0">
                  <a:pos x="0" y="80"/>
                </a:cxn>
                <a:cxn ang="0">
                  <a:pos x="104" y="80"/>
                </a:cxn>
                <a:cxn ang="0">
                  <a:pos x="104" y="232"/>
                </a:cxn>
              </a:cxnLst>
              <a:rect l="0" t="0" r="r" b="b"/>
              <a:pathLst>
                <a:path w="361" h="233">
                  <a:moveTo>
                    <a:pt x="104" y="232"/>
                  </a:moveTo>
                  <a:lnTo>
                    <a:pt x="240" y="232"/>
                  </a:lnTo>
                  <a:lnTo>
                    <a:pt x="240" y="80"/>
                  </a:lnTo>
                  <a:lnTo>
                    <a:pt x="360" y="80"/>
                  </a:lnTo>
                  <a:lnTo>
                    <a:pt x="176" y="0"/>
                  </a:lnTo>
                  <a:lnTo>
                    <a:pt x="0" y="80"/>
                  </a:lnTo>
                  <a:lnTo>
                    <a:pt x="104" y="80"/>
                  </a:lnTo>
                  <a:lnTo>
                    <a:pt x="104" y="232"/>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sp>
          <p:nvSpPr>
            <p:cNvPr id="15368" name="Freeform 8"/>
            <p:cNvSpPr>
              <a:spLocks/>
            </p:cNvSpPr>
            <p:nvPr/>
          </p:nvSpPr>
          <p:spPr bwMode="auto">
            <a:xfrm>
              <a:off x="1180" y="2960"/>
              <a:ext cx="321" cy="233"/>
            </a:xfrm>
            <a:custGeom>
              <a:avLst/>
              <a:gdLst/>
              <a:ahLst/>
              <a:cxnLst>
                <a:cxn ang="0">
                  <a:pos x="104" y="0"/>
                </a:cxn>
                <a:cxn ang="0">
                  <a:pos x="240" y="0"/>
                </a:cxn>
                <a:cxn ang="0">
                  <a:pos x="240" y="160"/>
                </a:cxn>
                <a:cxn ang="0">
                  <a:pos x="360" y="160"/>
                </a:cxn>
                <a:cxn ang="0">
                  <a:pos x="176" y="232"/>
                </a:cxn>
                <a:cxn ang="0">
                  <a:pos x="0" y="160"/>
                </a:cxn>
                <a:cxn ang="0">
                  <a:pos x="104" y="160"/>
                </a:cxn>
                <a:cxn ang="0">
                  <a:pos x="104" y="0"/>
                </a:cxn>
              </a:cxnLst>
              <a:rect l="0" t="0" r="r" b="b"/>
              <a:pathLst>
                <a:path w="361" h="233">
                  <a:moveTo>
                    <a:pt x="104" y="0"/>
                  </a:moveTo>
                  <a:lnTo>
                    <a:pt x="240" y="0"/>
                  </a:lnTo>
                  <a:lnTo>
                    <a:pt x="240" y="160"/>
                  </a:lnTo>
                  <a:lnTo>
                    <a:pt x="360" y="160"/>
                  </a:lnTo>
                  <a:lnTo>
                    <a:pt x="176" y="232"/>
                  </a:lnTo>
                  <a:lnTo>
                    <a:pt x="0" y="160"/>
                  </a:lnTo>
                  <a:lnTo>
                    <a:pt x="104" y="160"/>
                  </a:lnTo>
                  <a:lnTo>
                    <a:pt x="104" y="0"/>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sp>
          <p:nvSpPr>
            <p:cNvPr id="15369" name="Freeform 9"/>
            <p:cNvSpPr>
              <a:spLocks/>
            </p:cNvSpPr>
            <p:nvPr/>
          </p:nvSpPr>
          <p:spPr bwMode="auto">
            <a:xfrm>
              <a:off x="1180" y="3384"/>
              <a:ext cx="321" cy="225"/>
            </a:xfrm>
            <a:custGeom>
              <a:avLst/>
              <a:gdLst/>
              <a:ahLst/>
              <a:cxnLst>
                <a:cxn ang="0">
                  <a:pos x="104" y="0"/>
                </a:cxn>
                <a:cxn ang="0">
                  <a:pos x="240" y="0"/>
                </a:cxn>
                <a:cxn ang="0">
                  <a:pos x="240" y="144"/>
                </a:cxn>
                <a:cxn ang="0">
                  <a:pos x="360" y="144"/>
                </a:cxn>
                <a:cxn ang="0">
                  <a:pos x="176" y="224"/>
                </a:cxn>
                <a:cxn ang="0">
                  <a:pos x="0" y="144"/>
                </a:cxn>
                <a:cxn ang="0">
                  <a:pos x="104" y="144"/>
                </a:cxn>
                <a:cxn ang="0">
                  <a:pos x="104" y="0"/>
                </a:cxn>
              </a:cxnLst>
              <a:rect l="0" t="0" r="r" b="b"/>
              <a:pathLst>
                <a:path w="361" h="225">
                  <a:moveTo>
                    <a:pt x="104" y="0"/>
                  </a:moveTo>
                  <a:lnTo>
                    <a:pt x="240" y="0"/>
                  </a:lnTo>
                  <a:lnTo>
                    <a:pt x="240" y="144"/>
                  </a:lnTo>
                  <a:lnTo>
                    <a:pt x="360" y="144"/>
                  </a:lnTo>
                  <a:lnTo>
                    <a:pt x="176" y="224"/>
                  </a:lnTo>
                  <a:lnTo>
                    <a:pt x="0" y="144"/>
                  </a:lnTo>
                  <a:lnTo>
                    <a:pt x="104" y="144"/>
                  </a:lnTo>
                  <a:lnTo>
                    <a:pt x="104" y="0"/>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sp>
          <p:nvSpPr>
            <p:cNvPr id="15370" name="Freeform 10"/>
            <p:cNvSpPr>
              <a:spLocks/>
            </p:cNvSpPr>
            <p:nvPr/>
          </p:nvSpPr>
          <p:spPr bwMode="auto">
            <a:xfrm>
              <a:off x="1180" y="3776"/>
              <a:ext cx="321" cy="233"/>
            </a:xfrm>
            <a:custGeom>
              <a:avLst/>
              <a:gdLst/>
              <a:ahLst/>
              <a:cxnLst>
                <a:cxn ang="0">
                  <a:pos x="104" y="0"/>
                </a:cxn>
                <a:cxn ang="0">
                  <a:pos x="240" y="0"/>
                </a:cxn>
                <a:cxn ang="0">
                  <a:pos x="240" y="152"/>
                </a:cxn>
                <a:cxn ang="0">
                  <a:pos x="360" y="152"/>
                </a:cxn>
                <a:cxn ang="0">
                  <a:pos x="176" y="232"/>
                </a:cxn>
                <a:cxn ang="0">
                  <a:pos x="0" y="152"/>
                </a:cxn>
                <a:cxn ang="0">
                  <a:pos x="104" y="152"/>
                </a:cxn>
                <a:cxn ang="0">
                  <a:pos x="104" y="0"/>
                </a:cxn>
              </a:cxnLst>
              <a:rect l="0" t="0" r="r" b="b"/>
              <a:pathLst>
                <a:path w="361" h="233">
                  <a:moveTo>
                    <a:pt x="104" y="0"/>
                  </a:moveTo>
                  <a:lnTo>
                    <a:pt x="240" y="0"/>
                  </a:lnTo>
                  <a:lnTo>
                    <a:pt x="240" y="152"/>
                  </a:lnTo>
                  <a:lnTo>
                    <a:pt x="360" y="152"/>
                  </a:lnTo>
                  <a:lnTo>
                    <a:pt x="176" y="232"/>
                  </a:lnTo>
                  <a:lnTo>
                    <a:pt x="0" y="152"/>
                  </a:lnTo>
                  <a:lnTo>
                    <a:pt x="104" y="152"/>
                  </a:lnTo>
                  <a:lnTo>
                    <a:pt x="104" y="0"/>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sp>
          <p:nvSpPr>
            <p:cNvPr id="15371" name="Freeform 11"/>
            <p:cNvSpPr>
              <a:spLocks/>
            </p:cNvSpPr>
            <p:nvPr/>
          </p:nvSpPr>
          <p:spPr bwMode="auto">
            <a:xfrm>
              <a:off x="1180" y="1360"/>
              <a:ext cx="321" cy="233"/>
            </a:xfrm>
            <a:custGeom>
              <a:avLst/>
              <a:gdLst/>
              <a:ahLst/>
              <a:cxnLst>
                <a:cxn ang="0">
                  <a:pos x="104" y="232"/>
                </a:cxn>
                <a:cxn ang="0">
                  <a:pos x="240" y="232"/>
                </a:cxn>
                <a:cxn ang="0">
                  <a:pos x="240" y="88"/>
                </a:cxn>
                <a:cxn ang="0">
                  <a:pos x="360" y="88"/>
                </a:cxn>
                <a:cxn ang="0">
                  <a:pos x="176" y="0"/>
                </a:cxn>
                <a:cxn ang="0">
                  <a:pos x="0" y="88"/>
                </a:cxn>
                <a:cxn ang="0">
                  <a:pos x="104" y="88"/>
                </a:cxn>
                <a:cxn ang="0">
                  <a:pos x="104" y="232"/>
                </a:cxn>
              </a:cxnLst>
              <a:rect l="0" t="0" r="r" b="b"/>
              <a:pathLst>
                <a:path w="361" h="233">
                  <a:moveTo>
                    <a:pt x="104" y="232"/>
                  </a:moveTo>
                  <a:lnTo>
                    <a:pt x="240" y="232"/>
                  </a:lnTo>
                  <a:lnTo>
                    <a:pt x="240" y="88"/>
                  </a:lnTo>
                  <a:lnTo>
                    <a:pt x="360" y="88"/>
                  </a:lnTo>
                  <a:lnTo>
                    <a:pt x="176" y="0"/>
                  </a:lnTo>
                  <a:lnTo>
                    <a:pt x="0" y="88"/>
                  </a:lnTo>
                  <a:lnTo>
                    <a:pt x="104" y="88"/>
                  </a:lnTo>
                  <a:lnTo>
                    <a:pt x="104" y="232"/>
                  </a:lnTo>
                </a:path>
              </a:pathLst>
            </a:custGeom>
            <a:solidFill>
              <a:srgbClr val="FFFF00"/>
            </a:solidFill>
            <a:ln w="12700" cap="rnd" cmpd="sng">
              <a:solidFill>
                <a:srgbClr val="000000"/>
              </a:solidFill>
              <a:prstDash val="solid"/>
              <a:round/>
              <a:headEnd/>
              <a:tailEnd/>
            </a:ln>
            <a:effectLst>
              <a:outerShdw dist="35921" dir="2700000" algn="ctr" rotWithShape="0">
                <a:schemeClr val="tx1"/>
              </a:outerShdw>
            </a:effectLst>
          </p:spPr>
          <p:txBody>
            <a:bodyPr/>
            <a:lstStyle/>
            <a:p>
              <a:endParaRPr lang="en-US"/>
            </a:p>
          </p:txBody>
        </p:sp>
      </p:grpSp>
      <p:sp>
        <p:nvSpPr>
          <p:cNvPr id="15373" name="Text Box 13"/>
          <p:cNvSpPr txBox="1">
            <a:spLocks noChangeArrowheads="1"/>
          </p:cNvSpPr>
          <p:nvPr/>
        </p:nvSpPr>
        <p:spPr bwMode="auto">
          <a:xfrm>
            <a:off x="7326313" y="5949950"/>
            <a:ext cx="1652587" cy="701675"/>
          </a:xfrm>
          <a:prstGeom prst="rect">
            <a:avLst/>
          </a:prstGeom>
          <a:noFill/>
          <a:ln w="9525">
            <a:noFill/>
            <a:miter lim="800000"/>
            <a:headEnd/>
            <a:tailEnd/>
          </a:ln>
          <a:effectLst/>
        </p:spPr>
        <p:txBody>
          <a:bodyPr wrap="none">
            <a:spAutoFit/>
          </a:bodyPr>
          <a:lstStyle/>
          <a:p>
            <a:r>
              <a:rPr lang="en-US" sz="4000" b="1">
                <a:solidFill>
                  <a:srgbClr val="FFFF00"/>
                </a:solidFill>
                <a:effectLst>
                  <a:outerShdw blurRad="38100" dist="38100" dir="2700000" algn="tl">
                    <a:srgbClr val="000000"/>
                  </a:outerShdw>
                </a:effectLst>
                <a:latin typeface="Helvetica" pitchFamily="34" charset="0"/>
              </a:rPr>
              <a:t>(Cost)</a:t>
            </a:r>
          </a:p>
        </p:txBody>
      </p:sp>
    </p:spTree>
  </p:cSld>
  <p:clrMapOvr>
    <a:masterClrMapping/>
  </p:clrMapOvr>
  <p:transition advTm="2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38667" y="685800"/>
            <a:ext cx="8331200" cy="762000"/>
          </a:xfrm>
        </p:spPr>
        <p:txBody>
          <a:bodyPr>
            <a:normAutofit fontScale="90000"/>
          </a:bodyPr>
          <a:lstStyle/>
          <a:p>
            <a:pPr>
              <a:defRPr/>
            </a:pPr>
            <a:r>
              <a:rPr lang="en-US" sz="5400" b="1" i="1" dirty="0" smtClean="0"/>
              <a:t>Definition</a:t>
            </a:r>
          </a:p>
        </p:txBody>
      </p:sp>
      <p:sp>
        <p:nvSpPr>
          <p:cNvPr id="8195" name="Rectangle 3"/>
          <p:cNvSpPr>
            <a:spLocks noGrp="1" noChangeArrowheads="1"/>
          </p:cNvSpPr>
          <p:nvPr>
            <p:ph type="body" sz="half" idx="1"/>
          </p:nvPr>
        </p:nvSpPr>
        <p:spPr>
          <a:xfrm>
            <a:off x="541867" y="1447800"/>
            <a:ext cx="8060267" cy="4876800"/>
          </a:xfrm>
        </p:spPr>
        <p:txBody>
          <a:bodyPr>
            <a:normAutofit/>
          </a:bodyPr>
          <a:lstStyle/>
          <a:p>
            <a:pPr>
              <a:defRPr/>
            </a:pPr>
            <a:r>
              <a:rPr lang="en-US" sz="3600" b="1" i="1" dirty="0" smtClean="0">
                <a:solidFill>
                  <a:srgbClr val="FF0000"/>
                </a:solidFill>
              </a:rPr>
              <a:t>Heart Failure</a:t>
            </a:r>
            <a:r>
              <a:rPr lang="en-US" sz="3600" dirty="0" smtClean="0">
                <a:solidFill>
                  <a:srgbClr val="FF0000"/>
                </a:solidFill>
              </a:rPr>
              <a:t>:</a:t>
            </a:r>
            <a:r>
              <a:rPr lang="en-US" sz="2800" dirty="0" smtClean="0">
                <a:solidFill>
                  <a:srgbClr val="FF0000"/>
                </a:solidFill>
              </a:rPr>
              <a:t> </a:t>
            </a:r>
            <a:r>
              <a:rPr lang="en-US" sz="2800" dirty="0" smtClean="0">
                <a:effectLst/>
              </a:rPr>
              <a:t>The inability of the heart to maintain an output adequate to maintain the metabolic demands of the body.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78263" y="152400"/>
            <a:ext cx="223837" cy="673100"/>
          </a:xfrm>
          <a:prstGeom prst="rect">
            <a:avLst/>
          </a:prstGeom>
          <a:noFill/>
          <a:ln w="9525">
            <a:noFill/>
            <a:miter lim="800000"/>
            <a:headEnd/>
            <a:tailEnd/>
          </a:ln>
          <a:effectLst>
            <a:outerShdw dist="35921" dir="2700000" algn="ctr" rotWithShape="0">
              <a:schemeClr val="tx1"/>
            </a:outerShdw>
          </a:effectLst>
        </p:spPr>
        <p:txBody>
          <a:bodyPr wrap="none" lIns="19050" tIns="26988" rIns="19050" bIns="26988"/>
          <a:lstStyle/>
          <a:p>
            <a:pPr algn="ctr">
              <a:lnSpc>
                <a:spcPts val="4300"/>
              </a:lnSpc>
              <a:tabLst>
                <a:tab pos="914400" algn="l"/>
                <a:tab pos="1828800" algn="l"/>
                <a:tab pos="2743200" algn="l"/>
                <a:tab pos="3657600" algn="l"/>
                <a:tab pos="4572000" algn="l"/>
                <a:tab pos="5486400" algn="l"/>
                <a:tab pos="6400800" algn="l"/>
              </a:tabLst>
            </a:pPr>
            <a:r>
              <a:rPr lang="en-US" sz="3600">
                <a:solidFill>
                  <a:srgbClr val="000000"/>
                </a:solidFill>
                <a:latin typeface="Helvetica" pitchFamily="34" charset="0"/>
              </a:rPr>
              <a:t> </a:t>
            </a:r>
          </a:p>
        </p:txBody>
      </p:sp>
      <p:sp>
        <p:nvSpPr>
          <p:cNvPr id="19459" name="Rectangle 3"/>
          <p:cNvSpPr>
            <a:spLocks noChangeArrowheads="1"/>
          </p:cNvSpPr>
          <p:nvPr/>
        </p:nvSpPr>
        <p:spPr bwMode="auto">
          <a:xfrm>
            <a:off x="596900" y="1000125"/>
            <a:ext cx="7607300" cy="1244600"/>
          </a:xfrm>
          <a:prstGeom prst="rect">
            <a:avLst/>
          </a:prstGeom>
          <a:noFill/>
          <a:ln w="9525">
            <a:noFill/>
            <a:miter lim="800000"/>
            <a:headEnd/>
            <a:tailEnd/>
          </a:ln>
          <a:effectLst>
            <a:outerShdw dist="35921" dir="2700000" algn="ctr" rotWithShape="0">
              <a:schemeClr val="tx1"/>
            </a:outerShdw>
          </a:effectLst>
        </p:spPr>
        <p:txBody>
          <a:bodyPr wrap="none" lIns="19050" tIns="26988" rIns="19050" bIns="26988"/>
          <a:lstStyle/>
          <a:p>
            <a:pPr>
              <a:lnSpc>
                <a:spcPct val="98000"/>
              </a:lnSpc>
              <a:tabLst>
                <a:tab pos="914400" algn="l"/>
                <a:tab pos="1828800" algn="l"/>
                <a:tab pos="2743200" algn="l"/>
                <a:tab pos="3657600" algn="l"/>
                <a:tab pos="4572000" algn="l"/>
                <a:tab pos="5486400" algn="l"/>
                <a:tab pos="6400800" algn="l"/>
              </a:tabLst>
            </a:pPr>
            <a:r>
              <a:rPr lang="en-US" sz="4000" dirty="0">
                <a:solidFill>
                  <a:srgbClr val="FFFF00"/>
                </a:solidFill>
                <a:latin typeface="Helvetica" pitchFamily="34" charset="0"/>
              </a:rPr>
              <a:t>Treatment</a:t>
            </a:r>
          </a:p>
          <a:p>
            <a:pPr>
              <a:lnSpc>
                <a:spcPct val="98000"/>
              </a:lnSpc>
              <a:tabLst>
                <a:tab pos="914400" algn="l"/>
                <a:tab pos="1828800" algn="l"/>
                <a:tab pos="2743200" algn="l"/>
                <a:tab pos="3657600" algn="l"/>
                <a:tab pos="4572000" algn="l"/>
                <a:tab pos="5486400" algn="l"/>
                <a:tab pos="6400800" algn="l"/>
              </a:tabLst>
            </a:pPr>
            <a:r>
              <a:rPr lang="en-US" sz="4000" dirty="0">
                <a:solidFill>
                  <a:srgbClr val="FFFF00"/>
                </a:solidFill>
                <a:latin typeface="Helvetica" pitchFamily="34" charset="0"/>
              </a:rPr>
              <a:t>Pharmacologic Therapy</a:t>
            </a:r>
            <a:endParaRPr lang="en-US" sz="4000" dirty="0">
              <a:solidFill>
                <a:srgbClr val="FFC62A"/>
              </a:solidFill>
              <a:latin typeface="Helvetica" pitchFamily="34" charset="0"/>
            </a:endParaRPr>
          </a:p>
        </p:txBody>
      </p:sp>
      <p:sp>
        <p:nvSpPr>
          <p:cNvPr id="19460" name="Rectangle 4"/>
          <p:cNvSpPr>
            <a:spLocks noChangeArrowheads="1"/>
          </p:cNvSpPr>
          <p:nvPr/>
        </p:nvSpPr>
        <p:spPr bwMode="auto">
          <a:xfrm>
            <a:off x="2071688" y="2373313"/>
            <a:ext cx="4978400" cy="3937000"/>
          </a:xfrm>
          <a:prstGeom prst="rect">
            <a:avLst/>
          </a:prstGeom>
          <a:noFill/>
          <a:ln w="9525">
            <a:noFill/>
            <a:miter lim="800000"/>
            <a:headEnd/>
            <a:tailEnd/>
          </a:ln>
          <a:effectLst>
            <a:outerShdw dist="35921" dir="2700000" algn="ctr" rotWithShape="0">
              <a:schemeClr val="tx1"/>
            </a:outerShdw>
          </a:effectLst>
        </p:spPr>
        <p:txBody>
          <a:bodyPr wrap="none" lIns="19050" tIns="26988" rIns="19050" bIns="26988"/>
          <a:lstStyle/>
          <a:p>
            <a:pPr marL="288925" indent="-288925">
              <a:lnSpc>
                <a:spcPts val="6000"/>
              </a:lnSpc>
              <a:buClr>
                <a:srgbClr val="FFFF00"/>
              </a:buClr>
              <a:buFont typeface="Times" pitchFamily="18" charset="0"/>
              <a:buChar char="•"/>
              <a:tabLst>
                <a:tab pos="355600" algn="l"/>
                <a:tab pos="711200" algn="l"/>
                <a:tab pos="1079500" algn="l"/>
              </a:tabLst>
            </a:pPr>
            <a:r>
              <a:rPr lang="en-US" sz="4800" b="1" dirty="0">
                <a:solidFill>
                  <a:srgbClr val="FF0000"/>
                </a:solidFill>
                <a:latin typeface="Helvetica" pitchFamily="34" charset="0"/>
              </a:rPr>
              <a:t>Diuretics</a:t>
            </a:r>
          </a:p>
          <a:p>
            <a:pPr marL="288925" indent="-288925">
              <a:lnSpc>
                <a:spcPts val="6000"/>
              </a:lnSpc>
              <a:buClr>
                <a:srgbClr val="FFFF00"/>
              </a:buClr>
              <a:buFont typeface="Times" pitchFamily="18" charset="0"/>
              <a:buChar char="•"/>
              <a:tabLst>
                <a:tab pos="355600" algn="l"/>
                <a:tab pos="711200" algn="l"/>
                <a:tab pos="1079500" algn="l"/>
              </a:tabLst>
            </a:pPr>
            <a:r>
              <a:rPr lang="en-US" sz="4800" b="1" dirty="0">
                <a:solidFill>
                  <a:srgbClr val="FF0000"/>
                </a:solidFill>
                <a:latin typeface="Helvetica" pitchFamily="34" charset="0"/>
              </a:rPr>
              <a:t>ACE inhibitors</a:t>
            </a:r>
          </a:p>
          <a:p>
            <a:pPr marL="288925" indent="-288925">
              <a:lnSpc>
                <a:spcPts val="6000"/>
              </a:lnSpc>
              <a:buClr>
                <a:srgbClr val="FFFF00"/>
              </a:buClr>
              <a:buFont typeface="Times" pitchFamily="18" charset="0"/>
              <a:buChar char="•"/>
              <a:tabLst>
                <a:tab pos="355600" algn="l"/>
                <a:tab pos="711200" algn="l"/>
                <a:tab pos="1079500" algn="l"/>
              </a:tabLst>
            </a:pPr>
            <a:r>
              <a:rPr lang="en-US" sz="4800" b="1" dirty="0">
                <a:solidFill>
                  <a:srgbClr val="FF0000"/>
                </a:solidFill>
                <a:latin typeface="Helvetica" pitchFamily="34" charset="0"/>
              </a:rPr>
              <a:t>Beta Blockers</a:t>
            </a:r>
          </a:p>
          <a:p>
            <a:pPr marL="288925" indent="-288925">
              <a:lnSpc>
                <a:spcPct val="101000"/>
              </a:lnSpc>
              <a:spcBef>
                <a:spcPct val="25000"/>
              </a:spcBef>
              <a:buClr>
                <a:srgbClr val="FFFF00"/>
              </a:buClr>
              <a:buFont typeface="Times" pitchFamily="18" charset="0"/>
              <a:buChar char="•"/>
              <a:tabLst>
                <a:tab pos="355600" algn="l"/>
                <a:tab pos="711200" algn="l"/>
                <a:tab pos="1079500" algn="l"/>
              </a:tabLst>
            </a:pPr>
            <a:r>
              <a:rPr lang="en-US" sz="3200" b="1" dirty="0">
                <a:solidFill>
                  <a:srgbClr val="FF0000"/>
                </a:solidFill>
                <a:latin typeface="Helvetica" pitchFamily="34" charset="0"/>
              </a:rPr>
              <a:t>Digitalis</a:t>
            </a:r>
          </a:p>
          <a:p>
            <a:pPr marL="288925" indent="-288925">
              <a:lnSpc>
                <a:spcPct val="101000"/>
              </a:lnSpc>
              <a:buClr>
                <a:srgbClr val="FFFF00"/>
              </a:buClr>
              <a:buFont typeface="Times" pitchFamily="18" charset="0"/>
              <a:buChar char="•"/>
              <a:tabLst>
                <a:tab pos="355600" algn="l"/>
                <a:tab pos="711200" algn="l"/>
                <a:tab pos="1079500" algn="l"/>
              </a:tabLst>
            </a:pPr>
            <a:r>
              <a:rPr lang="en-US" sz="3200" b="1" dirty="0" err="1">
                <a:solidFill>
                  <a:srgbClr val="FF0000"/>
                </a:solidFill>
                <a:latin typeface="Helvetica" pitchFamily="34" charset="0"/>
              </a:rPr>
              <a:t>Spironolactone</a:t>
            </a:r>
            <a:endParaRPr lang="en-US" sz="3200" b="1" dirty="0">
              <a:solidFill>
                <a:srgbClr val="FF0000"/>
              </a:solidFill>
              <a:latin typeface="Helvetica" pitchFamily="34" charset="0"/>
            </a:endParaRPr>
          </a:p>
          <a:p>
            <a:pPr marL="288925" indent="-288925">
              <a:lnSpc>
                <a:spcPct val="101000"/>
              </a:lnSpc>
              <a:buClr>
                <a:srgbClr val="FFFF00"/>
              </a:buClr>
              <a:buFont typeface="Times" pitchFamily="18" charset="0"/>
              <a:buChar char="•"/>
              <a:tabLst>
                <a:tab pos="355600" algn="l"/>
                <a:tab pos="711200" algn="l"/>
                <a:tab pos="1079500" algn="l"/>
              </a:tabLst>
            </a:pPr>
            <a:r>
              <a:rPr lang="en-US" sz="3200" b="1" dirty="0">
                <a:solidFill>
                  <a:srgbClr val="FF0000"/>
                </a:solidFill>
                <a:latin typeface="Helvetica" pitchFamily="34" charset="0"/>
              </a:rPr>
              <a:t>Other</a:t>
            </a:r>
          </a:p>
        </p:txBody>
      </p:sp>
    </p:spTree>
  </p:cSld>
  <p:clrMapOvr>
    <a:masterClrMapping/>
  </p:clrMapOvr>
  <p:transition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is HF</a:t>
            </a:r>
            <a:endParaRPr lang="en-US" b="1" i="1"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Complex syndrome that can result from any structural or functional cardiac disorder that impairs the ability of the heart to function as a pump to support a physiological circulation.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Pathophysiology</a:t>
            </a:r>
            <a:endParaRPr lang="en-US" b="1" i="1" dirty="0"/>
          </a:p>
        </p:txBody>
      </p:sp>
      <p:sp>
        <p:nvSpPr>
          <p:cNvPr id="3" name="Content Placeholder 2"/>
          <p:cNvSpPr>
            <a:spLocks noGrp="1"/>
          </p:cNvSpPr>
          <p:nvPr>
            <p:ph idx="1"/>
          </p:nvPr>
        </p:nvSpPr>
        <p:spPr/>
        <p:txBody>
          <a:bodyPr>
            <a:normAutofit fontScale="85000" lnSpcReduction="20000"/>
          </a:bodyPr>
          <a:lstStyle/>
          <a:p>
            <a:r>
              <a:rPr lang="en-US" dirty="0" smtClean="0"/>
              <a:t>Main Causes of Heart Failure:</a:t>
            </a:r>
          </a:p>
          <a:p>
            <a:pPr>
              <a:buFont typeface="Wingdings" pitchFamily="2" charset="2"/>
              <a:buChar char="Ø"/>
            </a:pPr>
            <a:r>
              <a:rPr lang="en-US" dirty="0" smtClean="0"/>
              <a:t>    Ischemic Heart Disease </a:t>
            </a:r>
          </a:p>
          <a:p>
            <a:pPr>
              <a:buFont typeface="Wingdings" pitchFamily="2" charset="2"/>
              <a:buChar char="Ø"/>
            </a:pPr>
            <a:r>
              <a:rPr lang="en-US" dirty="0" smtClean="0"/>
              <a:t>    Hypertension </a:t>
            </a:r>
          </a:p>
          <a:p>
            <a:r>
              <a:rPr lang="en-US" dirty="0" smtClean="0"/>
              <a:t> Other Causes:</a:t>
            </a:r>
          </a:p>
          <a:p>
            <a:pPr>
              <a:buFont typeface="Wingdings" pitchFamily="2" charset="2"/>
              <a:buChar char="Ø"/>
            </a:pPr>
            <a:r>
              <a:rPr lang="en-US" dirty="0" smtClean="0"/>
              <a:t>     Valvular Heart Disease.</a:t>
            </a:r>
          </a:p>
          <a:p>
            <a:pPr>
              <a:buFont typeface="Wingdings" pitchFamily="2" charset="2"/>
              <a:buChar char="Ø"/>
            </a:pPr>
            <a:r>
              <a:rPr lang="en-US" dirty="0" smtClean="0"/>
              <a:t>     Congenital Heart Disease.</a:t>
            </a:r>
          </a:p>
          <a:p>
            <a:pPr>
              <a:buFont typeface="Wingdings" pitchFamily="2" charset="2"/>
              <a:buChar char="Ø"/>
            </a:pPr>
            <a:r>
              <a:rPr lang="en-US" dirty="0" smtClean="0"/>
              <a:t>     Alcohol and Drugs.</a:t>
            </a:r>
          </a:p>
          <a:p>
            <a:pPr>
              <a:buFont typeface="Wingdings" pitchFamily="2" charset="2"/>
              <a:buChar char="Ø"/>
            </a:pPr>
            <a:r>
              <a:rPr lang="en-US" dirty="0" smtClean="0"/>
              <a:t>     Arrhythmias………………</a:t>
            </a:r>
          </a:p>
          <a:p>
            <a:pPr>
              <a:buNone/>
            </a:pPr>
            <a:r>
              <a:rPr lang="en-US" dirty="0" smtClean="0"/>
              <a:t>     </a:t>
            </a:r>
          </a:p>
          <a:p>
            <a:pPr>
              <a:buNone/>
            </a:pP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Pathophysiological Changes in HF</a:t>
            </a:r>
            <a:endParaRPr lang="en-US" b="1" i="1" dirty="0"/>
          </a:p>
        </p:txBody>
      </p:sp>
      <p:sp>
        <p:nvSpPr>
          <p:cNvPr id="3" name="Content Placeholder 2"/>
          <p:cNvSpPr>
            <a:spLocks noGrp="1"/>
          </p:cNvSpPr>
          <p:nvPr>
            <p:ph idx="1"/>
          </p:nvPr>
        </p:nvSpPr>
        <p:spPr/>
        <p:txBody>
          <a:bodyPr/>
          <a:lstStyle/>
          <a:p>
            <a:r>
              <a:rPr lang="en-US" dirty="0" smtClean="0"/>
              <a:t>Ventricular Dilatation.</a:t>
            </a:r>
          </a:p>
          <a:p>
            <a:r>
              <a:rPr lang="en-US" dirty="0" smtClean="0"/>
              <a:t>Myocyte </a:t>
            </a:r>
            <a:r>
              <a:rPr lang="en-US" smtClean="0"/>
              <a:t>Hypertrophy.</a:t>
            </a:r>
            <a:endParaRPr lang="en-US" dirty="0" smtClean="0"/>
          </a:p>
          <a:p>
            <a:r>
              <a:rPr lang="en-US" dirty="0" smtClean="0"/>
              <a:t>Salt and Water Retention.</a:t>
            </a:r>
          </a:p>
          <a:p>
            <a:r>
              <a:rPr lang="en-US" dirty="0" smtClean="0"/>
              <a:t>Sympathetic Stimulation.</a:t>
            </a:r>
          </a:p>
          <a:p>
            <a:r>
              <a:rPr lang="en-US" dirty="0" smtClean="0"/>
              <a:t>Peripheral Vasoconstriction.</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Signs &amp; Symptoms</a:t>
            </a:r>
            <a:endParaRPr lang="en-US" b="1" i="1"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a:t>
            </a:r>
            <a:r>
              <a:rPr lang="en-US" b="1" dirty="0" smtClean="0"/>
              <a:t>Symptoms:</a:t>
            </a:r>
          </a:p>
          <a:p>
            <a:r>
              <a:rPr lang="en-US" dirty="0" smtClean="0"/>
              <a:t>Exertional Dyspnoea</a:t>
            </a:r>
          </a:p>
          <a:p>
            <a:r>
              <a:rPr lang="en-US" dirty="0" smtClean="0"/>
              <a:t>Orthopnia</a:t>
            </a:r>
          </a:p>
          <a:p>
            <a:r>
              <a:rPr lang="en-US" dirty="0" smtClean="0"/>
              <a:t>Paraxysmal Nocturnal Dyspnoea</a:t>
            </a:r>
          </a:p>
          <a:p>
            <a:pPr>
              <a:buNone/>
            </a:pPr>
            <a:endParaRPr lang="en-US" dirty="0" smtClean="0"/>
          </a:p>
          <a:p>
            <a:pPr>
              <a:buNone/>
            </a:pPr>
            <a:r>
              <a:rPr lang="en-US" dirty="0" smtClean="0"/>
              <a:t> </a:t>
            </a:r>
            <a:r>
              <a:rPr lang="en-US" b="1" dirty="0" smtClean="0"/>
              <a:t>Signs:</a:t>
            </a:r>
          </a:p>
          <a:p>
            <a:r>
              <a:rPr lang="en-US" dirty="0" smtClean="0"/>
              <a:t> Cardiomegaly</a:t>
            </a:r>
          </a:p>
          <a:p>
            <a:r>
              <a:rPr lang="en-US" dirty="0" smtClean="0"/>
              <a:t>Elevated Jugular Venous Pressure</a:t>
            </a:r>
          </a:p>
          <a:p>
            <a:r>
              <a:rPr lang="en-US" dirty="0" smtClean="0"/>
              <a:t>Tachycardia</a:t>
            </a:r>
          </a:p>
          <a:p>
            <a:r>
              <a:rPr lang="en-US" dirty="0" smtClean="0"/>
              <a:t>Hypotension</a:t>
            </a:r>
          </a:p>
          <a:p>
            <a:r>
              <a:rPr lang="en-US" dirty="0" smtClean="0"/>
              <a:t>Bi-basal crackles</a:t>
            </a:r>
          </a:p>
          <a:p>
            <a:r>
              <a:rPr lang="en-US" dirty="0" smtClean="0"/>
              <a:t>Pleural effusion</a:t>
            </a:r>
          </a:p>
          <a:p>
            <a:r>
              <a:rPr lang="en-US" dirty="0" smtClean="0"/>
              <a:t>Ankle Edema</a:t>
            </a:r>
          </a:p>
          <a:p>
            <a:r>
              <a:rPr lang="en-US" dirty="0" smtClean="0"/>
              <a:t>Ascites</a:t>
            </a:r>
          </a:p>
          <a:p>
            <a:r>
              <a:rPr lang="en-US" dirty="0" smtClean="0"/>
              <a:t>Tender hepatomegaly.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Classification of heart failure</a:t>
            </a:r>
            <a:endParaRPr lang="en-US" b="1" i="1" dirty="0"/>
          </a:p>
        </p:txBody>
      </p:sp>
      <p:sp>
        <p:nvSpPr>
          <p:cNvPr id="3" name="Content Placeholder 2"/>
          <p:cNvSpPr>
            <a:spLocks noGrp="1"/>
          </p:cNvSpPr>
          <p:nvPr>
            <p:ph idx="1"/>
          </p:nvPr>
        </p:nvSpPr>
        <p:spPr>
          <a:xfrm>
            <a:off x="914400" y="1783560"/>
            <a:ext cx="7772400" cy="3931440"/>
          </a:xfrm>
        </p:spPr>
        <p:txBody>
          <a:bodyPr>
            <a:normAutofit fontScale="92500" lnSpcReduction="20000"/>
          </a:bodyPr>
          <a:lstStyle/>
          <a:p>
            <a:pPr marL="571500" indent="-571500">
              <a:buFont typeface="+mj-lt"/>
              <a:buAutoNum type="romanUcPeriod"/>
            </a:pPr>
            <a:r>
              <a:rPr lang="en-US" dirty="0" smtClean="0"/>
              <a:t>No limitation. Normal physical exercise doesn’t cause fatigue, dyspnea or palpitations.</a:t>
            </a:r>
          </a:p>
          <a:p>
            <a:pPr marL="571500" indent="-571500">
              <a:buFont typeface="+mj-lt"/>
              <a:buAutoNum type="romanUcPeriod"/>
            </a:pPr>
            <a:r>
              <a:rPr lang="en-US" dirty="0" smtClean="0"/>
              <a:t>Mild limitation. Comfortable at rest but normal physical activity produces fatigue, dyspnea or palpitations.</a:t>
            </a:r>
          </a:p>
          <a:p>
            <a:pPr marL="571500" indent="-571500">
              <a:buFont typeface="+mj-lt"/>
              <a:buAutoNum type="romanUcPeriod"/>
            </a:pPr>
            <a:r>
              <a:rPr lang="en-US" dirty="0" smtClean="0"/>
              <a:t>Marked limitation. Comfortable at rest but gentle physical activity produces marked symptoms of HF.</a:t>
            </a:r>
          </a:p>
          <a:p>
            <a:pPr marL="571500" indent="-571500">
              <a:buFont typeface="+mj-lt"/>
              <a:buAutoNum type="romanUcPeriod"/>
            </a:pPr>
            <a:r>
              <a:rPr lang="en-US" dirty="0" smtClean="0"/>
              <a:t>Symptoms of HF occur at rest and are exacerbated by any physical activity.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Kussmaul’s sign </a:t>
            </a:r>
            <a:endParaRPr lang="en-US" dirty="0"/>
          </a:p>
        </p:txBody>
      </p:sp>
      <p:sp>
        <p:nvSpPr>
          <p:cNvPr id="3" name="Content Placeholder 2"/>
          <p:cNvSpPr>
            <a:spLocks noGrp="1"/>
          </p:cNvSpPr>
          <p:nvPr>
            <p:ph idx="1"/>
          </p:nvPr>
        </p:nvSpPr>
        <p:spPr>
          <a:xfrm>
            <a:off x="914400" y="1371600"/>
            <a:ext cx="7848600" cy="4114800"/>
          </a:xfrm>
        </p:spPr>
        <p:txBody>
          <a:bodyPr>
            <a:normAutofit fontScale="77500" lnSpcReduction="20000"/>
          </a:bodyPr>
          <a:lstStyle/>
          <a:p>
            <a:r>
              <a:rPr lang="en-US" dirty="0" smtClean="0"/>
              <a:t>This is a rise in the JVP seen with inspiration. It is the opposite of what is seen in normal people and this reflects the inability of the heart to compensate for a modest increase in venous return. This sign is classically seen in constrictive </a:t>
            </a:r>
            <a:r>
              <a:rPr lang="en-US" dirty="0" err="1" smtClean="0"/>
              <a:t>pericarditis</a:t>
            </a:r>
            <a:r>
              <a:rPr lang="en-US" dirty="0" smtClean="0"/>
              <a:t> in association with a raised JVP. This condition was originally described in </a:t>
            </a:r>
            <a:r>
              <a:rPr lang="en-US" dirty="0" err="1" smtClean="0"/>
              <a:t>tuberculous</a:t>
            </a:r>
            <a:r>
              <a:rPr lang="en-US" dirty="0" smtClean="0"/>
              <a:t> </a:t>
            </a:r>
            <a:r>
              <a:rPr lang="en-US" dirty="0" err="1" smtClean="0"/>
              <a:t>pericarditis</a:t>
            </a:r>
            <a:r>
              <a:rPr lang="en-US" dirty="0" smtClean="0"/>
              <a:t> and is rarely seen. </a:t>
            </a:r>
            <a:r>
              <a:rPr lang="en-US" dirty="0" err="1" smtClean="0"/>
              <a:t>Kussmauls</a:t>
            </a:r>
            <a:r>
              <a:rPr lang="en-US" dirty="0" smtClean="0"/>
              <a:t> sign is also seen in right ventricular infarction, right heart failure, tricuspid </a:t>
            </a:r>
            <a:r>
              <a:rPr lang="en-US" dirty="0" err="1" smtClean="0"/>
              <a:t>stenosis</a:t>
            </a:r>
            <a:r>
              <a:rPr lang="en-US" dirty="0" smtClean="0"/>
              <a:t>, and restrictive </a:t>
            </a:r>
            <a:r>
              <a:rPr lang="en-US" dirty="0" err="1" smtClean="0"/>
              <a:t>cardiomyopathy</a:t>
            </a:r>
            <a:r>
              <a:rPr lang="en-US" dirty="0" smtClean="0"/>
              <a:t>. It is not seen in acute cardiac </a:t>
            </a:r>
            <a:r>
              <a:rPr lang="en-US" dirty="0" err="1" smtClean="0"/>
              <a:t>tamponade</a:t>
            </a:r>
            <a:r>
              <a:rPr lang="en-US" dirty="0" smtClean="0"/>
              <a:t>- although it may be seen if </a:t>
            </a:r>
            <a:r>
              <a:rPr lang="en-US" dirty="0" err="1" smtClean="0"/>
              <a:t>tamponade</a:t>
            </a:r>
            <a:r>
              <a:rPr lang="en-US" dirty="0" smtClean="0"/>
              <a:t> occurs with a degree of </a:t>
            </a:r>
            <a:r>
              <a:rPr lang="en-US" dirty="0" err="1" smtClean="0"/>
              <a:t>constricive</a:t>
            </a:r>
            <a:r>
              <a:rPr lang="en-US" dirty="0" smtClean="0"/>
              <a:t> </a:t>
            </a:r>
            <a:r>
              <a:rPr lang="en-US" dirty="0" err="1" smtClean="0"/>
              <a:t>pericardiditis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b="1" dirty="0" smtClean="0"/>
              <a:t>apex beat</a:t>
            </a:r>
            <a:r>
              <a:rPr lang="en-US" dirty="0" smtClean="0"/>
              <a:t>, also called the </a:t>
            </a:r>
            <a:r>
              <a:rPr lang="en-US" b="1" dirty="0" smtClean="0"/>
              <a:t>point of maximum impulse</a:t>
            </a:r>
            <a:r>
              <a:rPr lang="en-US" dirty="0" smtClean="0"/>
              <a:t> (</a:t>
            </a:r>
            <a:r>
              <a:rPr lang="en-US" b="1" dirty="0" smtClean="0"/>
              <a:t>PMI</a:t>
            </a:r>
            <a:r>
              <a:rPr lang="en-US" dirty="0" smtClean="0"/>
              <a:t>), is the furthermost point outwards (laterally) and downwards (inferiorly) from the </a:t>
            </a:r>
            <a:r>
              <a:rPr lang="en-US" dirty="0" smtClean="0">
                <a:hlinkClick r:id="rId2" tooltip="Sternum"/>
              </a:rPr>
              <a:t>sternum</a:t>
            </a:r>
            <a:r>
              <a:rPr lang="en-US" dirty="0" smtClean="0"/>
              <a:t> at which the </a:t>
            </a:r>
            <a:r>
              <a:rPr lang="en-US" dirty="0" smtClean="0">
                <a:solidFill>
                  <a:srgbClr val="FF0000"/>
                </a:solidFill>
                <a:hlinkClick r:id="rId3" tooltip="Cardiac"/>
              </a:rPr>
              <a:t>cardiac</a:t>
            </a:r>
            <a:r>
              <a:rPr lang="en-US" dirty="0" smtClean="0"/>
              <a:t> impulse can be felt. The cardiac impulse is the result of the </a:t>
            </a:r>
            <a:r>
              <a:rPr lang="en-US" dirty="0" smtClean="0">
                <a:hlinkClick r:id="rId4" tooltip="Heart"/>
              </a:rPr>
              <a:t>heart</a:t>
            </a:r>
            <a:r>
              <a:rPr lang="en-US" dirty="0" smtClean="0"/>
              <a:t> rotating, moving forward and striking against the chest wall during </a:t>
            </a:r>
            <a:r>
              <a:rPr lang="en-US" dirty="0" smtClean="0">
                <a:hlinkClick r:id="rId5" tooltip="Systole (medicine)"/>
              </a:rPr>
              <a:t>systole</a:t>
            </a:r>
            <a:r>
              <a:rPr lang="en-US" dirty="0" smtClean="0"/>
              <a:t>.</a:t>
            </a:r>
          </a:p>
          <a:p>
            <a:r>
              <a:rPr lang="en-US" dirty="0" smtClean="0"/>
              <a:t>The normal apex beat can be </a:t>
            </a:r>
            <a:r>
              <a:rPr lang="en-US" dirty="0" smtClean="0">
                <a:hlinkClick r:id="rId6" tooltip="Palpate"/>
              </a:rPr>
              <a:t>palpated</a:t>
            </a:r>
            <a:r>
              <a:rPr lang="en-US" dirty="0" smtClean="0"/>
              <a:t> in the </a:t>
            </a:r>
            <a:r>
              <a:rPr lang="en-US" dirty="0" err="1" smtClean="0">
                <a:hlinkClick r:id="rId7" tooltip="Precordium"/>
              </a:rPr>
              <a:t>precordium</a:t>
            </a:r>
            <a:r>
              <a:rPr lang="en-US" dirty="0" smtClean="0"/>
              <a:t> </a:t>
            </a:r>
            <a:r>
              <a:rPr lang="en-US" i="1" dirty="0" smtClean="0"/>
              <a:t>left 5th </a:t>
            </a:r>
            <a:r>
              <a:rPr lang="en-US" i="1" dirty="0" err="1" smtClean="0"/>
              <a:t>intercostal</a:t>
            </a:r>
            <a:r>
              <a:rPr lang="en-US" i="1" dirty="0" smtClean="0"/>
              <a:t> space</a:t>
            </a:r>
            <a:r>
              <a:rPr lang="en-US" dirty="0" smtClean="0"/>
              <a:t>, at the point of intersection with the </a:t>
            </a:r>
            <a:r>
              <a:rPr lang="en-US" i="1" dirty="0" smtClean="0"/>
              <a:t>left </a:t>
            </a:r>
            <a:r>
              <a:rPr lang="en-US" i="1" dirty="0" err="1" smtClean="0"/>
              <a:t>midclavicular</a:t>
            </a:r>
            <a:r>
              <a:rPr lang="en-US" i="1" dirty="0" smtClean="0"/>
              <a:t> line</a:t>
            </a:r>
            <a:r>
              <a:rPr lang="en-US" dirty="0" smtClean="0"/>
              <a:t>. In children the apex beat occurs in the fourth rib </a:t>
            </a:r>
            <a:r>
              <a:rPr lang="en-US" dirty="0" err="1" smtClean="0"/>
              <a:t>interspace</a:t>
            </a:r>
            <a:r>
              <a:rPr lang="en-US" dirty="0" smtClean="0"/>
              <a:t> medial to the nipple. The apex beat may also be found at abnormal locations; in many cases of </a:t>
            </a:r>
            <a:r>
              <a:rPr lang="en-US" dirty="0" err="1" smtClean="0">
                <a:hlinkClick r:id="rId8" tooltip="Dextrocardia"/>
              </a:rPr>
              <a:t>dextrocardia</a:t>
            </a:r>
            <a:r>
              <a:rPr lang="en-US" dirty="0" smtClean="0"/>
              <a:t>, the apex beat may be felt on the right side. Lateral and/or inferior displacement of the apex beat usually indicates enlargement of the heart.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300</TotalTime>
  <Words>775</Words>
  <Application>Microsoft Office PowerPoint</Application>
  <PresentationFormat>On-screen Show (4:3)</PresentationFormat>
  <Paragraphs>146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Congestive Heart Failure  </vt:lpstr>
      <vt:lpstr>Definition</vt:lpstr>
      <vt:lpstr>What is HF</vt:lpstr>
      <vt:lpstr>Pathophysiology</vt:lpstr>
      <vt:lpstr>Pathophysiological Changes in HF</vt:lpstr>
      <vt:lpstr>Signs &amp; Symptoms</vt:lpstr>
      <vt:lpstr>Classification of heart failure</vt:lpstr>
      <vt:lpstr>Kussmaul’s sign </vt:lpstr>
      <vt:lpstr>PMI</vt:lpstr>
      <vt:lpstr>Heart Sounds </vt:lpstr>
      <vt:lpstr>Edema</vt:lpstr>
      <vt:lpstr>Hypertension</vt:lpstr>
      <vt:lpstr>Compensatory Mechanisms</vt:lpstr>
      <vt:lpstr>CHF Vicious Cycle</vt:lpstr>
      <vt:lpstr> </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Congestive Heart Failure</dc:title>
  <dc:creator>GU</dc:creator>
  <cp:lastModifiedBy>Dr Mustafa</cp:lastModifiedBy>
  <cp:revision>44</cp:revision>
  <dcterms:created xsi:type="dcterms:W3CDTF">2010-03-11T14:55:13Z</dcterms:created>
  <dcterms:modified xsi:type="dcterms:W3CDTF">2013-06-24T18:22:01Z</dcterms:modified>
</cp:coreProperties>
</file>