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6"/>
  </p:notesMasterIdLst>
  <p:sldIdLst>
    <p:sldId id="256" r:id="rId2"/>
    <p:sldId id="330" r:id="rId3"/>
    <p:sldId id="257" r:id="rId4"/>
    <p:sldId id="347" r:id="rId5"/>
    <p:sldId id="258" r:id="rId6"/>
    <p:sldId id="331" r:id="rId7"/>
    <p:sldId id="332" r:id="rId8"/>
    <p:sldId id="352" r:id="rId9"/>
    <p:sldId id="348" r:id="rId10"/>
    <p:sldId id="349" r:id="rId11"/>
    <p:sldId id="350" r:id="rId12"/>
    <p:sldId id="259" r:id="rId13"/>
    <p:sldId id="260" r:id="rId14"/>
    <p:sldId id="333" r:id="rId15"/>
    <p:sldId id="261" r:id="rId16"/>
    <p:sldId id="262" r:id="rId17"/>
    <p:sldId id="359" r:id="rId18"/>
    <p:sldId id="360" r:id="rId19"/>
    <p:sldId id="361" r:id="rId20"/>
    <p:sldId id="362" r:id="rId21"/>
    <p:sldId id="265" r:id="rId22"/>
    <p:sldId id="266" r:id="rId23"/>
    <p:sldId id="363" r:id="rId24"/>
    <p:sldId id="364" r:id="rId25"/>
    <p:sldId id="365" r:id="rId26"/>
    <p:sldId id="366" r:id="rId27"/>
    <p:sldId id="367" r:id="rId28"/>
    <p:sldId id="353" r:id="rId29"/>
    <p:sldId id="354" r:id="rId30"/>
    <p:sldId id="355" r:id="rId31"/>
    <p:sldId id="356" r:id="rId32"/>
    <p:sldId id="357" r:id="rId33"/>
    <p:sldId id="358" r:id="rId34"/>
    <p:sldId id="426" r:id="rId35"/>
    <p:sldId id="368" r:id="rId36"/>
    <p:sldId id="369" r:id="rId37"/>
    <p:sldId id="351" r:id="rId38"/>
    <p:sldId id="370" r:id="rId39"/>
    <p:sldId id="371" r:id="rId40"/>
    <p:sldId id="372" r:id="rId41"/>
    <p:sldId id="270" r:id="rId42"/>
    <p:sldId id="271" r:id="rId43"/>
    <p:sldId id="272" r:id="rId44"/>
    <p:sldId id="373" r:id="rId45"/>
    <p:sldId id="374" r:id="rId46"/>
    <p:sldId id="375" r:id="rId47"/>
    <p:sldId id="376" r:id="rId48"/>
    <p:sldId id="377" r:id="rId49"/>
    <p:sldId id="274" r:id="rId50"/>
    <p:sldId id="275" r:id="rId51"/>
    <p:sldId id="378" r:id="rId52"/>
    <p:sldId id="276" r:id="rId53"/>
    <p:sldId id="379" r:id="rId54"/>
    <p:sldId id="277" r:id="rId55"/>
    <p:sldId id="278" r:id="rId56"/>
    <p:sldId id="307" r:id="rId57"/>
    <p:sldId id="308" r:id="rId58"/>
    <p:sldId id="380" r:id="rId59"/>
    <p:sldId id="344" r:id="rId60"/>
    <p:sldId id="345" r:id="rId61"/>
    <p:sldId id="279" r:id="rId62"/>
    <p:sldId id="384" r:id="rId63"/>
    <p:sldId id="385" r:id="rId64"/>
    <p:sldId id="382" r:id="rId65"/>
    <p:sldId id="383" r:id="rId66"/>
    <p:sldId id="381" r:id="rId67"/>
    <p:sldId id="386" r:id="rId68"/>
    <p:sldId id="387" r:id="rId69"/>
    <p:sldId id="388" r:id="rId70"/>
    <p:sldId id="389" r:id="rId71"/>
    <p:sldId id="390" r:id="rId72"/>
    <p:sldId id="391" r:id="rId73"/>
    <p:sldId id="392" r:id="rId74"/>
    <p:sldId id="393" r:id="rId75"/>
    <p:sldId id="394" r:id="rId76"/>
    <p:sldId id="395" r:id="rId77"/>
    <p:sldId id="396" r:id="rId78"/>
    <p:sldId id="397" r:id="rId79"/>
    <p:sldId id="398" r:id="rId80"/>
    <p:sldId id="399" r:id="rId81"/>
    <p:sldId id="400" r:id="rId82"/>
    <p:sldId id="401" r:id="rId83"/>
    <p:sldId id="310" r:id="rId84"/>
    <p:sldId id="285"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CE28-E076-4773-BE2A-A2B0207E61AF}" type="datetimeFigureOut">
              <a:rPr lang="en-US" smtClean="0"/>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D524C-41F9-49AF-B0C5-7378E8F9E896}" type="slidenum">
              <a:rPr lang="en-US" smtClean="0"/>
              <a:t>‹#›</a:t>
            </a:fld>
            <a:endParaRPr lang="en-US"/>
          </a:p>
        </p:txBody>
      </p:sp>
    </p:spTree>
    <p:extLst>
      <p:ext uri="{BB962C8B-B14F-4D97-AF65-F5344CB8AC3E}">
        <p14:creationId xmlns:p14="http://schemas.microsoft.com/office/powerpoint/2010/main" val="66496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38A1EE20-1843-4731-9AA0-59DF7E8FA834}" type="slidenum">
              <a:rPr lang="en-US" sz="1200" smtClean="0">
                <a:latin typeface="Times New Roman" charset="0"/>
              </a:rPr>
              <a:pPr/>
              <a:t>1</a:t>
            </a:fld>
            <a:endParaRPr lang="en-US" sz="1200" smtClean="0">
              <a:latin typeface="Times New Roman" charset="0"/>
            </a:endParaRPr>
          </a:p>
        </p:txBody>
      </p:sp>
      <p:sp>
        <p:nvSpPr>
          <p:cNvPr id="56323" name="Rectangle 2"/>
          <p:cNvSpPr>
            <a:spLocks noGrp="1" noRot="1" noChangeAspect="1" noChangeArrowheads="1" noTextEdit="1"/>
          </p:cNvSpPr>
          <p:nvPr>
            <p:ph type="sldImg"/>
          </p:nvPr>
        </p:nvSpPr>
        <p:spPr>
          <a:ln cap="fla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J.Robin Conway M.D.</a:t>
            </a:r>
          </a:p>
        </p:txBody>
      </p:sp>
      <p:sp>
        <p:nvSpPr>
          <p:cNvPr id="66563"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F3216D3-BF67-4B30-B172-CA7999CA335F}" type="slidenum">
              <a:rPr lang="en-US" altLang="en-US" smtClean="0"/>
              <a:pPr eaLnBrk="1" hangingPunct="1">
                <a:spcBef>
                  <a:spcPct val="0"/>
                </a:spcBef>
              </a:pPr>
              <a:t>38</a:t>
            </a:fld>
            <a:endParaRPr lang="en-US" altLang="en-US" smtClean="0"/>
          </a:p>
        </p:txBody>
      </p:sp>
      <p:sp>
        <p:nvSpPr>
          <p:cNvPr id="66564" name="Rectangle 2"/>
          <p:cNvSpPr>
            <a:spLocks noGrp="1" noRot="1" noChangeAspect="1" noChangeArrowheads="1" noTextEdit="1"/>
          </p:cNvSpPr>
          <p:nvPr>
            <p:ph type="sldImg"/>
          </p:nvPr>
        </p:nvSpPr>
        <p:spPr>
          <a:solidFill>
            <a:srgbClr val="FFFFFF"/>
          </a:solidFill>
          <a:ln/>
        </p:spPr>
      </p:sp>
      <p:sp>
        <p:nvSpPr>
          <p:cNvPr id="665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J.Robin Conway M.D.</a:t>
            </a:r>
          </a:p>
        </p:txBody>
      </p:sp>
      <p:sp>
        <p:nvSpPr>
          <p:cNvPr id="67587"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8ACF4BF-A208-4680-B016-BBD0A2A074A4}" type="slidenum">
              <a:rPr lang="en-US" altLang="en-US" smtClean="0"/>
              <a:pPr eaLnBrk="1" hangingPunct="1">
                <a:spcBef>
                  <a:spcPct val="0"/>
                </a:spcBef>
              </a:pPr>
              <a:t>39</a:t>
            </a:fld>
            <a:endParaRPr lang="en-US" altLang="en-US" smtClean="0"/>
          </a:p>
        </p:txBody>
      </p:sp>
      <p:sp>
        <p:nvSpPr>
          <p:cNvPr id="67588" name="Rectangle 2"/>
          <p:cNvSpPr>
            <a:spLocks noGrp="1" noRot="1" noChangeAspect="1" noChangeArrowheads="1" noTextEdit="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CAC8DD-34EC-4FA8-BF9A-9D17E8F34878}" type="slidenum">
              <a:rPr lang="en-US" altLang="en-US" smtClean="0">
                <a:latin typeface="Tahoma" charset="0"/>
              </a:rPr>
              <a:pPr eaLnBrk="1" hangingPunct="1">
                <a:spcBef>
                  <a:spcPct val="0"/>
                </a:spcBef>
              </a:pPr>
              <a:t>46</a:t>
            </a:fld>
            <a:endParaRPr lang="en-US" altLang="en-US" smtClean="0">
              <a:latin typeface="Tahoma" charset="0"/>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Pacing food intake throughout the day  places more manageable demands on the pancreas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J.Robin Conway M.D.</a:t>
            </a:r>
          </a:p>
        </p:txBody>
      </p:sp>
      <p:sp>
        <p:nvSpPr>
          <p:cNvPr id="77827"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9813D61-1DEA-4985-9714-1D2EF9010F49}" type="slidenum">
              <a:rPr lang="en-US" altLang="en-US" smtClean="0"/>
              <a:pPr eaLnBrk="1" hangingPunct="1">
                <a:spcBef>
                  <a:spcPct val="0"/>
                </a:spcBef>
              </a:pPr>
              <a:t>58</a:t>
            </a:fld>
            <a:endParaRPr lang="en-US" altLang="en-US" smtClean="0"/>
          </a:p>
        </p:txBody>
      </p:sp>
      <p:sp>
        <p:nvSpPr>
          <p:cNvPr id="77828" name="Rectangle 2"/>
          <p:cNvSpPr>
            <a:spLocks noGrp="1" noRot="1" noChangeAspect="1" noChangeArrowheads="1" noTextEdit="1"/>
          </p:cNvSpPr>
          <p:nvPr>
            <p:ph type="sldImg"/>
          </p:nvPr>
        </p:nvSpPr>
        <p:spPr>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H"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7F1D3-A327-422A-9D08-63FA6EF7E576}" type="slidenum">
              <a:rPr lang="en-CA" altLang="en-US"/>
              <a:pPr/>
              <a:t>59</a:t>
            </a:fld>
            <a:endParaRPr lang="en-CA"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D57F3-B0E4-4F32-8A18-890D5C1FBCB9}" type="slidenum">
              <a:rPr lang="en-CA" altLang="en-US"/>
              <a:pPr/>
              <a:t>60</a:t>
            </a:fld>
            <a:endParaRPr lang="en-CA"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J.Robin Conway M.D.</a:t>
            </a:r>
          </a:p>
        </p:txBody>
      </p:sp>
      <p:sp>
        <p:nvSpPr>
          <p:cNvPr id="81923"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1EC7F7-7183-494B-ABAD-818ADE01F4CD}" type="slidenum">
              <a:rPr lang="en-US" altLang="en-US" smtClean="0"/>
              <a:pPr eaLnBrk="1" hangingPunct="1">
                <a:spcBef>
                  <a:spcPct val="0"/>
                </a:spcBef>
              </a:pPr>
              <a:t>64</a:t>
            </a:fld>
            <a:endParaRPr lang="en-US" altLang="en-US" smtClean="0"/>
          </a:p>
        </p:txBody>
      </p:sp>
      <p:sp>
        <p:nvSpPr>
          <p:cNvPr id="81924" name="Rectangle 2"/>
          <p:cNvSpPr>
            <a:spLocks noGrp="1" noRot="1" noChangeAspect="1" noChangeArrowheads="1" noTextEdit="1"/>
          </p:cNvSpPr>
          <p:nvPr>
            <p:ph type="sldImg"/>
          </p:nvPr>
        </p:nvSpPr>
        <p:spPr>
          <a:solidFill>
            <a:srgbClr val="FFFFFF"/>
          </a:solidFill>
          <a:ln/>
        </p:spPr>
      </p:sp>
      <p:sp>
        <p:nvSpPr>
          <p:cNvPr id="8192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endParaRPr lang="fr-CH" altLang="en-US" smtClean="0">
              <a:latin typeface="Times New Roman" pitchFamily="18" charset="0"/>
            </a:endParaRPr>
          </a:p>
          <a:p>
            <a:pPr eaLnBrk="1" hangingPunct="1"/>
            <a:r>
              <a:rPr lang="en-US" altLang="en-US" smtClean="0">
                <a:latin typeface="Times New Roman" pitchFamily="18" charset="0"/>
              </a:rPr>
              <a:t>Novolin</a:t>
            </a:r>
            <a:r>
              <a:rPr lang="en-US" altLang="en-US" baseline="24000" smtClean="0">
                <a:latin typeface="Times New Roman" pitchFamily="18" charset="0"/>
              </a:rPr>
              <a:t>®</a:t>
            </a:r>
            <a:r>
              <a:rPr lang="en-US" altLang="en-US" smtClean="0">
                <a:latin typeface="Times New Roman" pitchFamily="18" charset="0"/>
              </a:rPr>
              <a:t> (Insulin, Human Biosynthetic) is a trademark owned by Novo Nordisk A/S and used by Novo Nordisk Canada Inc., under licence.</a:t>
            </a:r>
          </a:p>
          <a:p>
            <a:pPr eaLnBrk="1" hangingPunct="1"/>
            <a:r>
              <a:rPr lang="en-US" altLang="en-US" smtClean="0">
                <a:latin typeface="Times New Roman" pitchFamily="18" charset="0"/>
              </a:rPr>
              <a:t>Humulin</a:t>
            </a:r>
            <a:r>
              <a:rPr lang="en-US" altLang="en-US" baseline="24000" smtClean="0">
                <a:latin typeface="Times New Roman" pitchFamily="18" charset="0"/>
              </a:rPr>
              <a:t>®</a:t>
            </a:r>
            <a:r>
              <a:rPr lang="en-US" altLang="en-US" smtClean="0">
                <a:latin typeface="Times New Roman" pitchFamily="18" charset="0"/>
              </a:rPr>
              <a:t> is a registered trademark of Eli Lilly Canada Inc.</a:t>
            </a:r>
            <a:endParaRPr lang="fr-CH"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J.Robin Conway M.D.</a:t>
            </a:r>
          </a:p>
        </p:txBody>
      </p:sp>
      <p:sp>
        <p:nvSpPr>
          <p:cNvPr id="82947"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A13079-0013-4874-A143-48DD7CA255DA}" type="slidenum">
              <a:rPr lang="en-US" altLang="en-US" smtClean="0"/>
              <a:pPr eaLnBrk="1" hangingPunct="1">
                <a:spcBef>
                  <a:spcPct val="0"/>
                </a:spcBef>
              </a:pPr>
              <a:t>65</a:t>
            </a:fld>
            <a:endParaRPr lang="en-US" altLang="en-US" smtClean="0"/>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J.Robin Conway M.D.</a:t>
            </a:r>
          </a:p>
        </p:txBody>
      </p:sp>
      <p:sp>
        <p:nvSpPr>
          <p:cNvPr id="79875"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4D34469-1AB4-459B-A20F-4C5A13B8850E}" type="slidenum">
              <a:rPr lang="en-US" altLang="en-US" smtClean="0"/>
              <a:pPr eaLnBrk="1" hangingPunct="1">
                <a:spcBef>
                  <a:spcPct val="0"/>
                </a:spcBef>
              </a:pPr>
              <a:t>66</a:t>
            </a:fld>
            <a:endParaRPr lang="en-US" altLang="en-US" smtClean="0"/>
          </a:p>
        </p:txBody>
      </p:sp>
      <p:sp>
        <p:nvSpPr>
          <p:cNvPr id="79876" name="Rectangle 2"/>
          <p:cNvSpPr>
            <a:spLocks noGrp="1" noRot="1" noChangeAspect="1" noChangeArrowheads="1" noTextEdit="1"/>
          </p:cNvSpPr>
          <p:nvPr>
            <p:ph type="sldImg"/>
          </p:nvPr>
        </p:nvSpPr>
        <p:spPr>
          <a:xfrm>
            <a:off x="1152525" y="695325"/>
            <a:ext cx="4551363" cy="3413125"/>
          </a:xfrm>
          <a:solidFill>
            <a:srgbClr val="FFFFFF"/>
          </a:solidFill>
          <a:ln w="12700" cap="flat"/>
        </p:spPr>
      </p:sp>
      <p:sp>
        <p:nvSpPr>
          <p:cNvPr id="79877" name="Rectangle 3"/>
          <p:cNvSpPr>
            <a:spLocks noGrp="1" noChangeArrowheads="1"/>
          </p:cNvSpPr>
          <p:nvPr>
            <p:ph type="body" idx="1"/>
          </p:nvPr>
        </p:nvSpPr>
        <p:spPr>
          <a:xfrm>
            <a:off x="774700" y="4289425"/>
            <a:ext cx="5386388" cy="431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tIns="47625" rIns="95250" bIns="47625"/>
          <a:lstStyle/>
          <a:p>
            <a:pPr eaLnBrk="1" hangingPunct="1"/>
            <a:r>
              <a:rPr lang="fr-CH" altLang="en-US" dirty="0" err="1" smtClean="0">
                <a:latin typeface="Times New Roman" pitchFamily="18" charset="0"/>
              </a:rPr>
              <a:t>Pens</a:t>
            </a:r>
            <a:r>
              <a:rPr lang="fr-CH" altLang="en-US" dirty="0" smtClean="0">
                <a:latin typeface="Times New Roman" pitchFamily="18" charset="0"/>
              </a:rPr>
              <a:t>, for </a:t>
            </a:r>
            <a:r>
              <a:rPr lang="fr-CH" altLang="en-US" dirty="0" err="1" smtClean="0">
                <a:latin typeface="Times New Roman" pitchFamily="18" charset="0"/>
              </a:rPr>
              <a:t>example</a:t>
            </a:r>
            <a:r>
              <a:rPr lang="fr-CH" altLang="en-US" dirty="0" smtClean="0">
                <a:latin typeface="Times New Roman" pitchFamily="18" charset="0"/>
              </a:rPr>
              <a:t> </a:t>
            </a:r>
            <a:r>
              <a:rPr lang="fr-CH" altLang="en-US" dirty="0" err="1" smtClean="0">
                <a:latin typeface="Times New Roman" pitchFamily="18" charset="0"/>
              </a:rPr>
              <a:t>Novolin</a:t>
            </a:r>
            <a:r>
              <a:rPr lang="fr-CH" altLang="en-US" dirty="0" smtClean="0">
                <a:latin typeface="Times New Roman" pitchFamily="18" charset="0"/>
              </a:rPr>
              <a:t>-Pen</a:t>
            </a:r>
            <a:r>
              <a:rPr lang="fr-CH" altLang="en-US" baseline="30000" dirty="0" smtClean="0">
                <a:latin typeface="Times New Roman" pitchFamily="18" charset="0"/>
              </a:rPr>
              <a:t>®</a:t>
            </a:r>
            <a:r>
              <a:rPr lang="fr-CH" altLang="en-US" dirty="0" smtClean="0">
                <a:latin typeface="Times New Roman" pitchFamily="18" charset="0"/>
              </a:rPr>
              <a:t> 3, </a:t>
            </a:r>
            <a:r>
              <a:rPr lang="fr-CH" altLang="en-US" dirty="0" err="1" smtClean="0">
                <a:latin typeface="Times New Roman" pitchFamily="18" charset="0"/>
              </a:rPr>
              <a:t>is</a:t>
            </a:r>
            <a:r>
              <a:rPr lang="fr-CH" altLang="en-US" dirty="0" smtClean="0">
                <a:latin typeface="Times New Roman" pitchFamily="18" charset="0"/>
              </a:rPr>
              <a:t> the </a:t>
            </a:r>
            <a:r>
              <a:rPr lang="fr-CH" altLang="en-US" dirty="0" err="1" smtClean="0">
                <a:latin typeface="Times New Roman" pitchFamily="18" charset="0"/>
              </a:rPr>
              <a:t>most</a:t>
            </a:r>
            <a:r>
              <a:rPr lang="fr-CH" altLang="en-US" dirty="0" smtClean="0">
                <a:latin typeface="Times New Roman" pitchFamily="18" charset="0"/>
              </a:rPr>
              <a:t> </a:t>
            </a:r>
            <a:r>
              <a:rPr lang="fr-CH" altLang="en-US" dirty="0" err="1" smtClean="0">
                <a:latin typeface="Times New Roman" pitchFamily="18" charset="0"/>
              </a:rPr>
              <a:t>commonly</a:t>
            </a:r>
            <a:r>
              <a:rPr lang="fr-CH" altLang="en-US" dirty="0" smtClean="0">
                <a:latin typeface="Times New Roman" pitchFamily="18" charset="0"/>
              </a:rPr>
              <a:t> </a:t>
            </a:r>
            <a:r>
              <a:rPr lang="fr-CH" altLang="en-US" dirty="0" err="1" smtClean="0">
                <a:latin typeface="Times New Roman" pitchFamily="18" charset="0"/>
              </a:rPr>
              <a:t>used</a:t>
            </a:r>
            <a:r>
              <a:rPr lang="fr-CH" altLang="en-US" dirty="0" smtClean="0">
                <a:latin typeface="Times New Roman" pitchFamily="18" charset="0"/>
              </a:rPr>
              <a:t> </a:t>
            </a:r>
            <a:r>
              <a:rPr lang="fr-CH" altLang="en-US" dirty="0" err="1" smtClean="0">
                <a:latin typeface="Times New Roman" pitchFamily="18" charset="0"/>
              </a:rPr>
              <a:t>insulin</a:t>
            </a:r>
            <a:r>
              <a:rPr lang="fr-CH" altLang="en-US" dirty="0" smtClean="0">
                <a:latin typeface="Times New Roman" pitchFamily="18" charset="0"/>
              </a:rPr>
              <a:t> </a:t>
            </a:r>
            <a:r>
              <a:rPr lang="fr-CH" altLang="en-US" dirty="0" err="1" smtClean="0">
                <a:latin typeface="Times New Roman" pitchFamily="18" charset="0"/>
              </a:rPr>
              <a:t>delivery</a:t>
            </a:r>
            <a:r>
              <a:rPr lang="fr-CH" altLang="en-US" dirty="0" smtClean="0">
                <a:latin typeface="Times New Roman" pitchFamily="18" charset="0"/>
              </a:rPr>
              <a:t> </a:t>
            </a:r>
            <a:r>
              <a:rPr lang="fr-CH" altLang="en-US" dirty="0" err="1" smtClean="0">
                <a:latin typeface="Times New Roman" pitchFamily="18" charset="0"/>
              </a:rPr>
              <a:t>device</a:t>
            </a:r>
            <a:r>
              <a:rPr lang="fr-CH" altLang="en-US" dirty="0" smtClean="0">
                <a:latin typeface="Times New Roman" pitchFamily="18" charset="0"/>
              </a:rPr>
              <a:t>.</a:t>
            </a:r>
          </a:p>
          <a:p>
            <a:pPr eaLnBrk="1" hangingPunct="1"/>
            <a:r>
              <a:rPr lang="fr-CH" altLang="en-US" dirty="0" err="1" smtClean="0">
                <a:latin typeface="Times New Roman" pitchFamily="18" charset="0"/>
              </a:rPr>
              <a:t>Innovo</a:t>
            </a:r>
            <a:r>
              <a:rPr lang="fr-CA" altLang="en-US" sz="1000" baseline="30000" dirty="0" smtClean="0">
                <a:latin typeface="Times New Roman" pitchFamily="18" charset="0"/>
                <a:cs typeface="Times New Roman" pitchFamily="18" charset="0"/>
              </a:rPr>
              <a:t>®</a:t>
            </a:r>
            <a:r>
              <a:rPr lang="fr-CH" altLang="en-US" dirty="0" smtClean="0">
                <a:latin typeface="Times New Roman" pitchFamily="18" charset="0"/>
              </a:rPr>
              <a:t> </a:t>
            </a:r>
            <a:r>
              <a:rPr lang="fr-CH" altLang="en-US" dirty="0" err="1" smtClean="0">
                <a:latin typeface="Times New Roman" pitchFamily="18" charset="0"/>
              </a:rPr>
              <a:t>is</a:t>
            </a:r>
            <a:r>
              <a:rPr lang="fr-CH" altLang="en-US" dirty="0" smtClean="0">
                <a:latin typeface="Times New Roman" pitchFamily="18" charset="0"/>
              </a:rPr>
              <a:t> the first ‘ doser ’ on the </a:t>
            </a:r>
            <a:r>
              <a:rPr lang="fr-CH" altLang="en-US" dirty="0" err="1" smtClean="0">
                <a:latin typeface="Times New Roman" pitchFamily="18" charset="0"/>
              </a:rPr>
              <a:t>market</a:t>
            </a:r>
            <a:r>
              <a:rPr lang="fr-CH" altLang="en-US" dirty="0" smtClean="0">
                <a:latin typeface="Times New Roman" pitchFamily="18" charset="0"/>
              </a:rPr>
              <a:t>.  It has a memory </a:t>
            </a:r>
            <a:r>
              <a:rPr lang="fr-CH" altLang="en-US" dirty="0" err="1" smtClean="0">
                <a:latin typeface="Times New Roman" pitchFamily="18" charset="0"/>
              </a:rPr>
              <a:t>feature</a:t>
            </a:r>
            <a:r>
              <a:rPr lang="fr-CH" altLang="en-US" dirty="0" smtClean="0">
                <a:latin typeface="Times New Roman" pitchFamily="18" charset="0"/>
              </a:rPr>
              <a:t> </a:t>
            </a:r>
            <a:r>
              <a:rPr lang="fr-CH" altLang="en-US" dirty="0" err="1" smtClean="0">
                <a:latin typeface="Times New Roman" pitchFamily="18" charset="0"/>
              </a:rPr>
              <a:t>that</a:t>
            </a:r>
            <a:r>
              <a:rPr lang="fr-CH" altLang="en-US" dirty="0" smtClean="0">
                <a:latin typeface="Times New Roman" pitchFamily="18" charset="0"/>
              </a:rPr>
              <a:t> tells patients if and </a:t>
            </a:r>
            <a:r>
              <a:rPr lang="fr-CH" altLang="en-US" dirty="0" err="1" smtClean="0">
                <a:latin typeface="Times New Roman" pitchFamily="18" charset="0"/>
              </a:rPr>
              <a:t>when</a:t>
            </a:r>
            <a:r>
              <a:rPr lang="fr-CH" altLang="en-US" dirty="0" smtClean="0">
                <a:latin typeface="Times New Roman" pitchFamily="18" charset="0"/>
              </a:rPr>
              <a:t> </a:t>
            </a:r>
            <a:r>
              <a:rPr lang="fr-CH" altLang="en-US" dirty="0" err="1" smtClean="0">
                <a:latin typeface="Times New Roman" pitchFamily="18" charset="0"/>
              </a:rPr>
              <a:t>they</a:t>
            </a:r>
            <a:r>
              <a:rPr lang="fr-CH" altLang="en-US" dirty="0" smtClean="0">
                <a:latin typeface="Times New Roman" pitchFamily="18" charset="0"/>
              </a:rPr>
              <a:t> </a:t>
            </a:r>
            <a:r>
              <a:rPr lang="fr-CH" altLang="en-US" dirty="0" err="1" smtClean="0">
                <a:latin typeface="Times New Roman" pitchFamily="18" charset="0"/>
              </a:rPr>
              <a:t>took</a:t>
            </a:r>
            <a:r>
              <a:rPr lang="fr-CH" altLang="en-US" dirty="0" smtClean="0">
                <a:latin typeface="Times New Roman" pitchFamily="18" charset="0"/>
              </a:rPr>
              <a:t> </a:t>
            </a:r>
            <a:r>
              <a:rPr lang="fr-CH" altLang="en-US" dirty="0" err="1" smtClean="0">
                <a:latin typeface="Times New Roman" pitchFamily="18" charset="0"/>
              </a:rPr>
              <a:t>their</a:t>
            </a:r>
            <a:r>
              <a:rPr lang="fr-CH" altLang="en-US" dirty="0" smtClean="0">
                <a:latin typeface="Times New Roman" pitchFamily="18" charset="0"/>
              </a:rPr>
              <a:t> last dose and the </a:t>
            </a:r>
            <a:r>
              <a:rPr lang="fr-CH" altLang="en-US" dirty="0" err="1" smtClean="0">
                <a:latin typeface="Times New Roman" pitchFamily="18" charset="0"/>
              </a:rPr>
              <a:t>number</a:t>
            </a:r>
            <a:r>
              <a:rPr lang="fr-CH" altLang="en-US" dirty="0" smtClean="0">
                <a:latin typeface="Times New Roman" pitchFamily="18" charset="0"/>
              </a:rPr>
              <a:t> of </a:t>
            </a:r>
            <a:r>
              <a:rPr lang="fr-CH" altLang="en-US" dirty="0" err="1" smtClean="0">
                <a:latin typeface="Times New Roman" pitchFamily="18" charset="0"/>
              </a:rPr>
              <a:t>units</a:t>
            </a:r>
            <a:r>
              <a:rPr lang="fr-CH" altLang="en-US" dirty="0" smtClean="0">
                <a:latin typeface="Times New Roman" pitchFamily="18" charset="0"/>
              </a:rPr>
              <a:t> of </a:t>
            </a:r>
            <a:r>
              <a:rPr lang="fr-CH" altLang="en-US" dirty="0" err="1" smtClean="0">
                <a:latin typeface="Times New Roman" pitchFamily="18" charset="0"/>
              </a:rPr>
              <a:t>their</a:t>
            </a:r>
            <a:r>
              <a:rPr lang="fr-CH" altLang="en-US" dirty="0" smtClean="0">
                <a:latin typeface="Times New Roman" pitchFamily="18" charset="0"/>
              </a:rPr>
              <a:t> last dose.  It has a </a:t>
            </a:r>
            <a:r>
              <a:rPr lang="fr-CH" altLang="en-US" dirty="0" err="1" smtClean="0">
                <a:latin typeface="Times New Roman" pitchFamily="18" charset="0"/>
              </a:rPr>
              <a:t>number</a:t>
            </a:r>
            <a:r>
              <a:rPr lang="fr-CH" altLang="en-US" dirty="0" smtClean="0">
                <a:latin typeface="Times New Roman" pitchFamily="18" charset="0"/>
              </a:rPr>
              <a:t> of </a:t>
            </a:r>
            <a:r>
              <a:rPr lang="fr-CH" altLang="en-US" dirty="0" err="1" smtClean="0">
                <a:latin typeface="Times New Roman" pitchFamily="18" charset="0"/>
              </a:rPr>
              <a:t>other</a:t>
            </a:r>
            <a:r>
              <a:rPr lang="fr-CH" altLang="en-US" dirty="0" smtClean="0">
                <a:latin typeface="Times New Roman" pitchFamily="18" charset="0"/>
              </a:rPr>
              <a:t> </a:t>
            </a:r>
            <a:r>
              <a:rPr lang="fr-CH" altLang="en-US" dirty="0" err="1" smtClean="0">
                <a:latin typeface="Times New Roman" pitchFamily="18" charset="0"/>
              </a:rPr>
              <a:t>helpful</a:t>
            </a:r>
            <a:r>
              <a:rPr lang="fr-CH" altLang="en-US" dirty="0" smtClean="0">
                <a:latin typeface="Times New Roman" pitchFamily="18" charset="0"/>
              </a:rPr>
              <a:t> </a:t>
            </a:r>
            <a:r>
              <a:rPr lang="fr-CH" altLang="en-US" dirty="0" err="1" smtClean="0">
                <a:latin typeface="Times New Roman" pitchFamily="18" charset="0"/>
              </a:rPr>
              <a:t>features</a:t>
            </a:r>
            <a:r>
              <a:rPr lang="fr-CH" altLang="en-US" dirty="0" smtClean="0">
                <a:latin typeface="Times New Roman" pitchFamily="18" charset="0"/>
              </a:rPr>
              <a:t>.</a:t>
            </a:r>
          </a:p>
          <a:p>
            <a:pPr eaLnBrk="1" hangingPunct="1"/>
            <a:r>
              <a:rPr lang="fr-CH" altLang="en-US" dirty="0" err="1" smtClean="0">
                <a:latin typeface="Times New Roman" pitchFamily="18" charset="0"/>
              </a:rPr>
              <a:t>InDuo</a:t>
            </a:r>
            <a:r>
              <a:rPr lang="fr-CA" altLang="en-US" sz="1000" baseline="30000" dirty="0" smtClean="0">
                <a:latin typeface="Times New Roman" pitchFamily="18" charset="0"/>
                <a:cs typeface="Times New Roman" pitchFamily="18" charset="0"/>
              </a:rPr>
              <a:t>®</a:t>
            </a:r>
            <a:r>
              <a:rPr lang="fr-CA" altLang="en-US" dirty="0" smtClean="0">
                <a:latin typeface="Times New Roman" pitchFamily="18" charset="0"/>
                <a:cs typeface="Times New Roman" pitchFamily="18" charset="0"/>
              </a:rPr>
              <a:t> </a:t>
            </a:r>
            <a:r>
              <a:rPr lang="fr-CA" altLang="en-US" dirty="0" err="1" smtClean="0">
                <a:latin typeface="Times New Roman" pitchFamily="18" charset="0"/>
                <a:cs typeface="Times New Roman" pitchFamily="18" charset="0"/>
              </a:rPr>
              <a:t>is</a:t>
            </a:r>
            <a:r>
              <a:rPr lang="fr-CA" altLang="en-US" dirty="0" smtClean="0">
                <a:latin typeface="Times New Roman" pitchFamily="18" charset="0"/>
                <a:cs typeface="Times New Roman" pitchFamily="18" charset="0"/>
              </a:rPr>
              <a:t> the </a:t>
            </a:r>
            <a:r>
              <a:rPr lang="fr-CA" altLang="en-US" dirty="0" err="1" smtClean="0">
                <a:latin typeface="Times New Roman" pitchFamily="18" charset="0"/>
                <a:cs typeface="Times New Roman" pitchFamily="18" charset="0"/>
              </a:rPr>
              <a:t>newest</a:t>
            </a:r>
            <a:r>
              <a:rPr lang="fr-CA" altLang="en-US" dirty="0" smtClean="0">
                <a:latin typeface="Times New Roman" pitchFamily="18" charset="0"/>
                <a:cs typeface="Times New Roman" pitchFamily="18" charset="0"/>
              </a:rPr>
              <a:t> </a:t>
            </a:r>
            <a:r>
              <a:rPr lang="fr-CA" altLang="en-US" dirty="0" err="1" smtClean="0">
                <a:latin typeface="Times New Roman" pitchFamily="18" charset="0"/>
                <a:cs typeface="Times New Roman" pitchFamily="18" charset="0"/>
              </a:rPr>
              <a:t>insulin</a:t>
            </a:r>
            <a:r>
              <a:rPr lang="fr-CA" altLang="en-US" dirty="0" smtClean="0">
                <a:latin typeface="Times New Roman" pitchFamily="18" charset="0"/>
                <a:cs typeface="Times New Roman" pitchFamily="18" charset="0"/>
              </a:rPr>
              <a:t> </a:t>
            </a:r>
            <a:r>
              <a:rPr lang="fr-CA" altLang="en-US" dirty="0" err="1" smtClean="0">
                <a:latin typeface="Times New Roman" pitchFamily="18" charset="0"/>
                <a:cs typeface="Times New Roman" pitchFamily="18" charset="0"/>
              </a:rPr>
              <a:t>delivery</a:t>
            </a:r>
            <a:r>
              <a:rPr lang="fr-CA" altLang="en-US" dirty="0" smtClean="0">
                <a:latin typeface="Times New Roman" pitchFamily="18" charset="0"/>
                <a:cs typeface="Times New Roman" pitchFamily="18" charset="0"/>
              </a:rPr>
              <a:t> system </a:t>
            </a:r>
            <a:r>
              <a:rPr lang="fr-CA" altLang="en-US" dirty="0" err="1" smtClean="0">
                <a:latin typeface="Times New Roman" pitchFamily="18" charset="0"/>
                <a:cs typeface="Times New Roman" pitchFamily="18" charset="0"/>
              </a:rPr>
              <a:t>that</a:t>
            </a:r>
            <a:r>
              <a:rPr lang="fr-CA" altLang="en-US" dirty="0" smtClean="0">
                <a:latin typeface="Times New Roman" pitchFamily="18" charset="0"/>
                <a:cs typeface="Times New Roman" pitchFamily="18" charset="0"/>
              </a:rPr>
              <a:t> has </a:t>
            </a:r>
            <a:r>
              <a:rPr lang="fr-CA" altLang="en-US" dirty="0" err="1" smtClean="0">
                <a:latin typeface="Times New Roman" pitchFamily="18" charset="0"/>
                <a:cs typeface="Times New Roman" pitchFamily="18" charset="0"/>
              </a:rPr>
              <a:t>integrated</a:t>
            </a:r>
            <a:r>
              <a:rPr lang="fr-CA" altLang="en-US" dirty="0" smtClean="0">
                <a:latin typeface="Times New Roman" pitchFamily="18" charset="0"/>
                <a:cs typeface="Times New Roman" pitchFamily="18" charset="0"/>
              </a:rPr>
              <a:t> </a:t>
            </a:r>
            <a:r>
              <a:rPr lang="fr-CA" altLang="en-US" dirty="0" err="1" smtClean="0">
                <a:latin typeface="Times New Roman" pitchFamily="18" charset="0"/>
                <a:cs typeface="Times New Roman" pitchFamily="18" charset="0"/>
              </a:rPr>
              <a:t>both</a:t>
            </a:r>
            <a:r>
              <a:rPr lang="fr-CA" altLang="en-US" dirty="0" smtClean="0">
                <a:latin typeface="Times New Roman" pitchFamily="18" charset="0"/>
                <a:cs typeface="Times New Roman" pitchFamily="18" charset="0"/>
              </a:rPr>
              <a:t> the </a:t>
            </a:r>
            <a:r>
              <a:rPr lang="fr-CA" altLang="en-US" dirty="0" err="1" smtClean="0">
                <a:latin typeface="Times New Roman" pitchFamily="18" charset="0"/>
                <a:cs typeface="Times New Roman" pitchFamily="18" charset="0"/>
              </a:rPr>
              <a:t>insulin</a:t>
            </a:r>
            <a:r>
              <a:rPr lang="fr-CA" altLang="en-US" dirty="0" smtClean="0">
                <a:latin typeface="Times New Roman" pitchFamily="18" charset="0"/>
                <a:cs typeface="Times New Roman" pitchFamily="18" charset="0"/>
              </a:rPr>
              <a:t> </a:t>
            </a:r>
            <a:r>
              <a:rPr lang="fr-CA" altLang="en-US" dirty="0" err="1" smtClean="0">
                <a:latin typeface="Times New Roman" pitchFamily="18" charset="0"/>
                <a:cs typeface="Times New Roman" pitchFamily="18" charset="0"/>
              </a:rPr>
              <a:t>delivery</a:t>
            </a:r>
            <a:r>
              <a:rPr lang="fr-CA" altLang="en-US" dirty="0" smtClean="0">
                <a:latin typeface="Times New Roman" pitchFamily="18" charset="0"/>
                <a:cs typeface="Times New Roman" pitchFamily="18" charset="0"/>
              </a:rPr>
              <a:t> </a:t>
            </a:r>
            <a:r>
              <a:rPr lang="fr-CA" altLang="en-US" dirty="0" err="1" smtClean="0">
                <a:latin typeface="Times New Roman" pitchFamily="18" charset="0"/>
                <a:cs typeface="Times New Roman" pitchFamily="18" charset="0"/>
              </a:rPr>
              <a:t>device</a:t>
            </a:r>
            <a:r>
              <a:rPr lang="fr-CA" altLang="en-US" dirty="0" smtClean="0">
                <a:latin typeface="Times New Roman" pitchFamily="18" charset="0"/>
                <a:cs typeface="Times New Roman" pitchFamily="18" charset="0"/>
              </a:rPr>
              <a:t> and the glucose </a:t>
            </a:r>
            <a:r>
              <a:rPr lang="fr-CA" altLang="en-US" dirty="0" err="1" smtClean="0">
                <a:latin typeface="Times New Roman" pitchFamily="18" charset="0"/>
                <a:cs typeface="Times New Roman" pitchFamily="18" charset="0"/>
              </a:rPr>
              <a:t>meter</a:t>
            </a:r>
            <a:r>
              <a:rPr lang="fr-CA" altLang="en-US" dirty="0" smtClean="0">
                <a:latin typeface="Times New Roman" pitchFamily="18" charset="0"/>
                <a:cs typeface="Times New Roman" pitchFamily="18" charset="0"/>
              </a:rPr>
              <a:t>.</a:t>
            </a:r>
            <a:endParaRPr lang="fr-CH" altLang="en-US" dirty="0" smtClean="0">
              <a:latin typeface="Times New Roman" pitchFamily="18" charset="0"/>
            </a:endParaRPr>
          </a:p>
          <a:p>
            <a:pPr eaLnBrk="1" hangingPunct="1"/>
            <a:r>
              <a:rPr lang="fr-CH" altLang="en-US" u="sng" dirty="0" smtClean="0">
                <a:latin typeface="Times New Roman" pitchFamily="18" charset="0"/>
              </a:rPr>
              <a:t>Note to speaker:</a:t>
            </a:r>
          </a:p>
          <a:p>
            <a:pPr eaLnBrk="1" hangingPunct="1"/>
            <a:r>
              <a:rPr lang="fr-CH" altLang="en-US" dirty="0" err="1" smtClean="0">
                <a:latin typeface="Times New Roman" pitchFamily="18" charset="0"/>
              </a:rPr>
              <a:t>Speak</a:t>
            </a:r>
            <a:r>
              <a:rPr lang="fr-CH" altLang="en-US" dirty="0" smtClean="0">
                <a:latin typeface="Times New Roman" pitchFamily="18" charset="0"/>
              </a:rPr>
              <a:t> to </a:t>
            </a:r>
            <a:r>
              <a:rPr lang="fr-CH" altLang="en-US" dirty="0" err="1" smtClean="0">
                <a:latin typeface="Times New Roman" pitchFamily="18" charset="0"/>
              </a:rPr>
              <a:t>your</a:t>
            </a:r>
            <a:r>
              <a:rPr lang="fr-CH" altLang="en-US" dirty="0" smtClean="0">
                <a:latin typeface="Times New Roman" pitchFamily="18" charset="0"/>
              </a:rPr>
              <a:t> Novo </a:t>
            </a:r>
            <a:r>
              <a:rPr lang="fr-CH" altLang="en-US" dirty="0" err="1" smtClean="0">
                <a:latin typeface="Times New Roman" pitchFamily="18" charset="0"/>
              </a:rPr>
              <a:t>Nordisk</a:t>
            </a:r>
            <a:r>
              <a:rPr lang="fr-CH" altLang="en-US" dirty="0" smtClean="0">
                <a:latin typeface="Times New Roman" pitchFamily="18" charset="0"/>
              </a:rPr>
              <a:t> </a:t>
            </a:r>
            <a:r>
              <a:rPr lang="fr-CH" altLang="en-US" dirty="0" err="1" smtClean="0">
                <a:latin typeface="Times New Roman" pitchFamily="18" charset="0"/>
              </a:rPr>
              <a:t>representative</a:t>
            </a:r>
            <a:r>
              <a:rPr lang="fr-CH" altLang="en-US" dirty="0" smtClean="0">
                <a:latin typeface="Times New Roman" pitchFamily="18" charset="0"/>
              </a:rPr>
              <a:t> about the </a:t>
            </a:r>
            <a:r>
              <a:rPr lang="fr-CH" altLang="en-US" dirty="0" err="1" smtClean="0">
                <a:latin typeface="Times New Roman" pitchFamily="18" charset="0"/>
              </a:rPr>
              <a:t>opportunity</a:t>
            </a:r>
            <a:r>
              <a:rPr lang="fr-CH" altLang="en-US" dirty="0" smtClean="0">
                <a:latin typeface="Times New Roman" pitchFamily="18" charset="0"/>
              </a:rPr>
              <a:t> for the </a:t>
            </a:r>
            <a:r>
              <a:rPr lang="fr-CH" altLang="en-US" dirty="0" err="1" smtClean="0">
                <a:latin typeface="Times New Roman" pitchFamily="18" charset="0"/>
              </a:rPr>
              <a:t>attending</a:t>
            </a:r>
            <a:r>
              <a:rPr lang="fr-CH" altLang="en-US" dirty="0" smtClean="0">
                <a:latin typeface="Times New Roman" pitchFamily="18" charset="0"/>
              </a:rPr>
              <a:t> </a:t>
            </a:r>
            <a:r>
              <a:rPr lang="fr-CH" altLang="en-US" dirty="0" err="1" smtClean="0">
                <a:latin typeface="Times New Roman" pitchFamily="18" charset="0"/>
              </a:rPr>
              <a:t>physicians</a:t>
            </a:r>
            <a:r>
              <a:rPr lang="fr-CH" altLang="en-US" dirty="0" smtClean="0">
                <a:latin typeface="Times New Roman" pitchFamily="18" charset="0"/>
              </a:rPr>
              <a:t> to </a:t>
            </a:r>
            <a:r>
              <a:rPr lang="fr-CH" altLang="en-US" dirty="0" err="1" smtClean="0">
                <a:latin typeface="Times New Roman" pitchFamily="18" charset="0"/>
              </a:rPr>
              <a:t>inject</a:t>
            </a:r>
            <a:r>
              <a:rPr lang="fr-CH" altLang="en-US" dirty="0" smtClean="0">
                <a:latin typeface="Times New Roman" pitchFamily="18" charset="0"/>
              </a:rPr>
              <a:t> </a:t>
            </a:r>
            <a:r>
              <a:rPr lang="fr-CH" altLang="en-US" dirty="0" err="1" smtClean="0">
                <a:latin typeface="Times New Roman" pitchFamily="18" charset="0"/>
              </a:rPr>
              <a:t>themselves</a:t>
            </a:r>
            <a:r>
              <a:rPr lang="fr-CH" altLang="en-US" dirty="0" smtClean="0">
                <a:latin typeface="Times New Roman" pitchFamily="18" charset="0"/>
              </a:rPr>
              <a:t>, </a:t>
            </a:r>
            <a:r>
              <a:rPr lang="fr-CH" altLang="en-US" dirty="0" err="1" smtClean="0">
                <a:latin typeface="Times New Roman" pitchFamily="18" charset="0"/>
              </a:rPr>
              <a:t>using</a:t>
            </a:r>
            <a:r>
              <a:rPr lang="fr-CH" altLang="en-US" dirty="0" smtClean="0">
                <a:latin typeface="Times New Roman" pitchFamily="18" charset="0"/>
              </a:rPr>
              <a:t> Novo-Pen</a:t>
            </a:r>
            <a:r>
              <a:rPr lang="fr-CA" altLang="en-US" sz="1000" baseline="30000" dirty="0" smtClean="0">
                <a:latin typeface="Times New Roman" pitchFamily="18" charset="0"/>
                <a:cs typeface="Times New Roman" pitchFamily="18" charset="0"/>
              </a:rPr>
              <a:t>®</a:t>
            </a:r>
            <a:r>
              <a:rPr lang="fr-CH" altLang="en-US" dirty="0" smtClean="0">
                <a:latin typeface="Times New Roman" pitchFamily="18" charset="0"/>
              </a:rPr>
              <a:t> 1.5 and </a:t>
            </a:r>
            <a:r>
              <a:rPr lang="fr-CH" altLang="en-US" dirty="0" err="1" smtClean="0">
                <a:latin typeface="Times New Roman" pitchFamily="18" charset="0"/>
              </a:rPr>
              <a:t>NovoFine</a:t>
            </a:r>
            <a:r>
              <a:rPr lang="fr-CA" altLang="en-US" sz="1000" baseline="30000" dirty="0" smtClean="0">
                <a:latin typeface="Times New Roman" pitchFamily="18" charset="0"/>
                <a:cs typeface="Times New Roman" pitchFamily="18" charset="0"/>
              </a:rPr>
              <a:t>®</a:t>
            </a:r>
            <a:r>
              <a:rPr lang="fr-CH" altLang="en-US" dirty="0" smtClean="0">
                <a:latin typeface="Times New Roman" pitchFamily="18" charset="0"/>
              </a:rPr>
              <a:t> </a:t>
            </a:r>
            <a:r>
              <a:rPr lang="fr-CH" altLang="en-US" dirty="0" err="1" smtClean="0">
                <a:latin typeface="Times New Roman" pitchFamily="18" charset="0"/>
              </a:rPr>
              <a:t>needles</a:t>
            </a:r>
            <a:r>
              <a:rPr lang="fr-CH" altLang="en-US" dirty="0" smtClean="0">
                <a:latin typeface="Times New Roman" pitchFamily="18" charset="0"/>
              </a:rPr>
              <a:t>.  This </a:t>
            </a:r>
            <a:r>
              <a:rPr lang="fr-CH" altLang="en-US" dirty="0" err="1" smtClean="0">
                <a:latin typeface="Times New Roman" pitchFamily="18" charset="0"/>
              </a:rPr>
              <a:t>may</a:t>
            </a:r>
            <a:r>
              <a:rPr lang="fr-CH" altLang="en-US" dirty="0" smtClean="0">
                <a:latin typeface="Times New Roman" pitchFamily="18" charset="0"/>
              </a:rPr>
              <a:t> </a:t>
            </a:r>
            <a:r>
              <a:rPr lang="fr-CH" altLang="en-US" dirty="0" err="1" smtClean="0">
                <a:latin typeface="Times New Roman" pitchFamily="18" charset="0"/>
              </a:rPr>
              <a:t>be</a:t>
            </a:r>
            <a:r>
              <a:rPr lang="fr-CH" altLang="en-US" dirty="0" smtClean="0">
                <a:latin typeface="Times New Roman" pitchFamily="18" charset="0"/>
              </a:rPr>
              <a:t> </a:t>
            </a:r>
            <a:r>
              <a:rPr lang="fr-CH" altLang="en-US" dirty="0" err="1" smtClean="0">
                <a:latin typeface="Times New Roman" pitchFamily="18" charset="0"/>
              </a:rPr>
              <a:t>useful</a:t>
            </a:r>
            <a:r>
              <a:rPr lang="fr-CH" altLang="en-US" dirty="0" smtClean="0">
                <a:latin typeface="Times New Roman" pitchFamily="18" charset="0"/>
              </a:rPr>
              <a:t> in </a:t>
            </a:r>
            <a:r>
              <a:rPr lang="fr-CH" altLang="en-US" dirty="0" err="1" smtClean="0">
                <a:latin typeface="Times New Roman" pitchFamily="18" charset="0"/>
              </a:rPr>
              <a:t>having</a:t>
            </a:r>
            <a:r>
              <a:rPr lang="fr-CH" altLang="en-US" dirty="0" smtClean="0">
                <a:latin typeface="Times New Roman" pitchFamily="18" charset="0"/>
              </a:rPr>
              <a:t> </a:t>
            </a:r>
            <a:r>
              <a:rPr lang="fr-CH" altLang="en-US" dirty="0" err="1" smtClean="0">
                <a:latin typeface="Times New Roman" pitchFamily="18" charset="0"/>
              </a:rPr>
              <a:t>them</a:t>
            </a:r>
            <a:r>
              <a:rPr lang="fr-CH" altLang="en-US" dirty="0" smtClean="0">
                <a:latin typeface="Times New Roman" pitchFamily="18" charset="0"/>
              </a:rPr>
              <a:t> </a:t>
            </a:r>
            <a:r>
              <a:rPr lang="fr-CH" altLang="en-US" dirty="0" err="1" smtClean="0">
                <a:latin typeface="Times New Roman" pitchFamily="18" charset="0"/>
              </a:rPr>
              <a:t>overcome</a:t>
            </a:r>
            <a:r>
              <a:rPr lang="fr-CH" altLang="en-US" dirty="0" smtClean="0">
                <a:latin typeface="Times New Roman" pitchFamily="18" charset="0"/>
              </a:rPr>
              <a:t> </a:t>
            </a:r>
            <a:r>
              <a:rPr lang="fr-CH" altLang="en-US" dirty="0" err="1" smtClean="0">
                <a:latin typeface="Times New Roman" pitchFamily="18" charset="0"/>
              </a:rPr>
              <a:t>their</a:t>
            </a:r>
            <a:r>
              <a:rPr lang="fr-CH" altLang="en-US" dirty="0" smtClean="0">
                <a:latin typeface="Times New Roman" pitchFamily="18" charset="0"/>
              </a:rPr>
              <a:t> </a:t>
            </a:r>
            <a:r>
              <a:rPr lang="fr-CH" altLang="en-US" dirty="0" err="1" smtClean="0">
                <a:latin typeface="Times New Roman" pitchFamily="18" charset="0"/>
              </a:rPr>
              <a:t>own</a:t>
            </a:r>
            <a:r>
              <a:rPr lang="fr-CH" altLang="en-US" dirty="0" smtClean="0">
                <a:latin typeface="Times New Roman" pitchFamily="18" charset="0"/>
              </a:rPr>
              <a:t> </a:t>
            </a:r>
            <a:r>
              <a:rPr lang="fr-CH" altLang="en-US" dirty="0" err="1" smtClean="0">
                <a:latin typeface="Times New Roman" pitchFamily="18" charset="0"/>
              </a:rPr>
              <a:t>fears</a:t>
            </a:r>
            <a:r>
              <a:rPr lang="fr-CH" altLang="en-US" dirty="0" smtClean="0">
                <a:latin typeface="Times New Roman" pitchFamily="18" charset="0"/>
              </a:rPr>
              <a:t>.</a:t>
            </a:r>
          </a:p>
          <a:p>
            <a:pPr eaLnBrk="1" hangingPunct="1"/>
            <a:endParaRPr lang="en-US" alt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5C521-0E33-4B53-B98F-67A14C6E5B9C}" type="slidenum">
              <a:rPr lang="en-CA" altLang="en-US"/>
              <a:pPr/>
              <a:t>2</a:t>
            </a:fld>
            <a:endParaRPr lang="en-CA"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B27AC-05F6-4515-8935-BD61E5A91D1D}" type="slidenum">
              <a:rPr lang="en-CA" altLang="en-US"/>
              <a:pPr/>
              <a:t>6</a:t>
            </a:fld>
            <a:endParaRPr lang="en-CA"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sz="400" b="1"/>
              <a:t>Figure 20–1</a:t>
            </a:r>
            <a:r>
              <a:rPr lang="en-US" altLang="en-US" sz="400"/>
              <a:t> Regulation (homeostasis) of blood glucose levels by insulin and glucagon. </a:t>
            </a:r>
            <a:r>
              <a:rPr lang="en-US" altLang="en-US" sz="400" i="1"/>
              <a:t>A</a:t>
            </a:r>
            <a:r>
              <a:rPr lang="en-US" altLang="en-US" sz="400"/>
              <a:t>, High blood glucose is lowered by insulin release. </a:t>
            </a:r>
            <a:r>
              <a:rPr lang="en-US" altLang="en-US" sz="400" i="1"/>
              <a:t>B</a:t>
            </a:r>
            <a:r>
              <a:rPr lang="en-US" altLang="en-US" sz="400"/>
              <a:t>, Low blood glucose is raised by glucagon release.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29507-05B2-46F2-AD74-673ADCFD82F3}" type="slidenum">
              <a:rPr lang="en-CA" altLang="en-US"/>
              <a:pPr/>
              <a:t>7</a:t>
            </a:fld>
            <a:endParaRPr lang="en-CA"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sz="400" b="1"/>
              <a:t>Figure 20–1</a:t>
            </a:r>
            <a:r>
              <a:rPr lang="en-US" altLang="en-US" sz="400"/>
              <a:t> </a:t>
            </a:r>
            <a:r>
              <a:rPr lang="en-US" altLang="en-US" sz="400" b="1"/>
              <a:t>(continued)</a:t>
            </a:r>
            <a:r>
              <a:rPr lang="en-US" altLang="en-US" sz="400"/>
              <a:t> Regulation (homeostasis) of blood glucose levels by insulin and glucagon. </a:t>
            </a:r>
            <a:r>
              <a:rPr lang="en-US" altLang="en-US" sz="400" i="1"/>
              <a:t>A</a:t>
            </a:r>
            <a:r>
              <a:rPr lang="en-US" altLang="en-US" sz="400"/>
              <a:t>, High blood glucose is lowered by insulin release. </a:t>
            </a:r>
            <a:r>
              <a:rPr lang="en-US" altLang="en-US" sz="400" i="1"/>
              <a:t>B</a:t>
            </a:r>
            <a:r>
              <a:rPr lang="en-US" altLang="en-US" sz="400"/>
              <a:t>, Low blood glucose is raised by glucagon release.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ln>
            <a:miter lim="800000"/>
            <a:headEnd/>
            <a:tailEnd/>
          </a:ln>
        </p:spPr>
        <p:txBody>
          <a:bodyPr/>
          <a:lstStyle/>
          <a:p>
            <a:pPr defTabSz="915828">
              <a:defRPr/>
            </a:pPr>
            <a:fld id="{D725600F-9265-4CAC-8328-C1EE2F87384B}" type="slidenum">
              <a:rPr lang="en-US" smtClean="0"/>
              <a:pPr defTabSz="915828">
                <a:defRPr/>
              </a:pPr>
              <a:t>9</a:t>
            </a:fld>
            <a:endParaRPr lang="en-US" smtClean="0"/>
          </a:p>
        </p:txBody>
      </p:sp>
      <p:sp>
        <p:nvSpPr>
          <p:cNvPr id="44035" name="Rectangle 2"/>
          <p:cNvSpPr>
            <a:spLocks noGrp="1" noRot="1" noChangeAspect="1" noChangeArrowheads="1" noTextEdit="1"/>
          </p:cNvSpPr>
          <p:nvPr>
            <p:ph type="sldImg"/>
          </p:nvPr>
        </p:nvSpPr>
        <p:spPr>
          <a:ln/>
        </p:spPr>
      </p:sp>
      <p:sp>
        <p:nvSpPr>
          <p:cNvPr id="44036" name="Notes Placeholder 1"/>
          <p:cNvSpPr>
            <a:spLocks noGrp="1"/>
          </p:cNvSpPr>
          <p:nvPr>
            <p:ph type="body"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ln>
            <a:miter lim="800000"/>
            <a:headEnd/>
            <a:tailEnd/>
          </a:ln>
        </p:spPr>
        <p:txBody>
          <a:bodyPr/>
          <a:lstStyle/>
          <a:p>
            <a:pPr defTabSz="912824">
              <a:defRPr/>
            </a:pPr>
            <a:fld id="{A960A835-6E56-4C84-A089-515A1B4C935C}" type="slidenum">
              <a:rPr lang="en-US" smtClean="0"/>
              <a:pPr defTabSz="912824">
                <a:defRPr/>
              </a:pPr>
              <a:t>10</a:t>
            </a:fld>
            <a:endParaRPr lang="en-US" smtClean="0"/>
          </a:p>
        </p:txBody>
      </p:sp>
      <p:sp>
        <p:nvSpPr>
          <p:cNvPr id="45059" name="Rectangle 12"/>
          <p:cNvSpPr>
            <a:spLocks noGrp="1" noRot="1" noChangeAspect="1" noChangeArrowheads="1" noTextEdit="1"/>
          </p:cNvSpPr>
          <p:nvPr>
            <p:ph type="sldImg"/>
          </p:nvPr>
        </p:nvSpPr>
        <p:spPr>
          <a:ln/>
        </p:spPr>
      </p:sp>
      <p:sp>
        <p:nvSpPr>
          <p:cNvPr id="45060" name="Notes Placeholder 1"/>
          <p:cNvSpPr>
            <a:spLocks noGrp="1"/>
          </p:cNvSpPr>
          <p:nvPr>
            <p:ph type="body"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defTabSz="911324">
              <a:defRPr/>
            </a:pPr>
            <a:fld id="{8B5D7B11-AB8A-4B9D-BBDB-14A78A43C782}" type="slidenum">
              <a:rPr lang="en-US" smtClean="0">
                <a:solidFill>
                  <a:srgbClr val="000000"/>
                </a:solidFill>
              </a:rPr>
              <a:pPr defTabSz="911324">
                <a:defRPr/>
              </a:pPr>
              <a:t>11</a:t>
            </a:fld>
            <a:endParaRPr lang="en-US" smtClean="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Notes Placeholder 1"/>
          <p:cNvSpPr>
            <a:spLocks noGrp="1"/>
          </p:cNvSpPr>
          <p:nvPr>
            <p:ph type="body"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407FA-25B3-4BB6-B865-A8FD296ED2BE}" type="slidenum">
              <a:rPr lang="en-CA" altLang="en-US"/>
              <a:pPr/>
              <a:t>14</a:t>
            </a:fld>
            <a:endParaRPr lang="en-CA" alt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sz="400" b="1"/>
              <a:t>Figure 20–2</a:t>
            </a:r>
            <a:r>
              <a:rPr lang="en-US" altLang="en-US" sz="400"/>
              <a:t> Pathophysiologic results of type 1 DM.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mtClean="0"/>
              <a:t>J.Robin Conway M.D.</a:t>
            </a:r>
          </a:p>
        </p:txBody>
      </p:sp>
      <p:sp>
        <p:nvSpPr>
          <p:cNvPr id="65539"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E01E961-D01F-4736-8FBC-D335AA07510E}" type="slidenum">
              <a:rPr lang="en-US" altLang="en-US" smtClean="0"/>
              <a:pPr eaLnBrk="1" hangingPunct="1">
                <a:spcBef>
                  <a:spcPct val="0"/>
                </a:spcBef>
              </a:pPr>
              <a:t>37</a:t>
            </a:fld>
            <a:endParaRPr lang="en-US" altLang="en-US" smtClean="0"/>
          </a:p>
        </p:txBody>
      </p:sp>
      <p:sp>
        <p:nvSpPr>
          <p:cNvPr id="65540" name="Rectangle 2"/>
          <p:cNvSpPr>
            <a:spLocks noGrp="1" noRot="1" noChangeAspect="1" noChangeArrowheads="1" noTextEdit="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Times New Roman" pitchFamily="18" charset="0"/>
              </a:rPr>
              <a:t>They key concepts in type 2 diabetes are (1) minimize diabetes complications with early diagnosis and treatment with maintenance of HbA</a:t>
            </a:r>
            <a:r>
              <a:rPr lang="en-US" altLang="en-US" baseline="-15000" smtClean="0">
                <a:latin typeface="Times New Roman" pitchFamily="18" charset="0"/>
              </a:rPr>
              <a:t>1C</a:t>
            </a:r>
            <a:r>
              <a:rPr lang="en-US" altLang="en-US" smtClean="0">
                <a:latin typeface="Times New Roman" pitchFamily="18" charset="0"/>
              </a:rPr>
              <a:t> below 7% and (2) achieving this control by reducing both post-prandial and fasting hyperglycemia.</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New treatment guidelines are expected in December 2003 which stress the need for tighter glycemic control.  The recommendations will be for fewer steps and more aggressive treatment earlier on in order to reach glucose target levels.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www.diabetesclinic.ca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www.diabetesclinic.ca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www.diabetesclinic.ca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www.diabetesclinic.ca</a:t>
            </a:r>
            <a:endParaRPr lang="en-US"/>
          </a:p>
        </p:txBody>
      </p:sp>
      <p:sp>
        <p:nvSpPr>
          <p:cNvPr id="7" name="Slide Number Placeholder 5"/>
          <p:cNvSpPr>
            <a:spLocks noGrp="1"/>
          </p:cNvSpPr>
          <p:nvPr>
            <p:ph type="sldNum" sz="quarter" idx="12"/>
          </p:nvPr>
        </p:nvSpPr>
        <p:spPr/>
        <p:txBody>
          <a:bodyPr/>
          <a:lstStyle>
            <a:lvl1pPr>
              <a:defRPr/>
            </a:lvl1pPr>
          </a:lstStyle>
          <a:p>
            <a:pPr>
              <a:defRPr/>
            </a:pPr>
            <a:fld id="{07A69C7A-BD72-40E9-B852-09A80FAF80E5}" type="slidenum">
              <a:rPr lang="en-US"/>
              <a:pPr>
                <a:defRPr/>
              </a:pPr>
              <a:t>‹#›</a:t>
            </a:fld>
            <a:endParaRPr lang="en-US"/>
          </a:p>
        </p:txBody>
      </p:sp>
    </p:spTree>
    <p:extLst>
      <p:ext uri="{BB962C8B-B14F-4D97-AF65-F5344CB8AC3E}">
        <p14:creationId xmlns:p14="http://schemas.microsoft.com/office/powerpoint/2010/main" val="157087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www.diabetesclinic.ca</a:t>
            </a:r>
          </a:p>
        </p:txBody>
      </p:sp>
      <p:sp>
        <p:nvSpPr>
          <p:cNvPr id="6" name="Rectangle 6"/>
          <p:cNvSpPr>
            <a:spLocks noGrp="1" noChangeArrowheads="1"/>
          </p:cNvSpPr>
          <p:nvPr>
            <p:ph type="sldNum" sz="quarter" idx="12"/>
          </p:nvPr>
        </p:nvSpPr>
        <p:spPr>
          <a:ln/>
        </p:spPr>
        <p:txBody>
          <a:bodyPr/>
          <a:lstStyle>
            <a:lvl1pPr>
              <a:defRPr/>
            </a:lvl1pPr>
          </a:lstStyle>
          <a:p>
            <a:pPr>
              <a:defRPr/>
            </a:pPr>
            <a:fld id="{A8C676ED-F40E-4CB5-89A3-91B924B1B696}" type="slidenum">
              <a:rPr lang="en-US" altLang="en-US"/>
              <a:pPr>
                <a:defRPr/>
              </a:pPr>
              <a:t>‹#›</a:t>
            </a:fld>
            <a:endParaRPr lang="en-US" altLang="en-US"/>
          </a:p>
        </p:txBody>
      </p:sp>
    </p:spTree>
    <p:extLst>
      <p:ext uri="{BB962C8B-B14F-4D97-AF65-F5344CB8AC3E}">
        <p14:creationId xmlns:p14="http://schemas.microsoft.com/office/powerpoint/2010/main" val="3142688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45088" y="2017713"/>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www.diabetesclinic.ca</a:t>
            </a:r>
            <a:endParaRPr lang="en-US"/>
          </a:p>
        </p:txBody>
      </p:sp>
      <p:sp>
        <p:nvSpPr>
          <p:cNvPr id="7" name="Slide Number Placeholder 5"/>
          <p:cNvSpPr>
            <a:spLocks noGrp="1"/>
          </p:cNvSpPr>
          <p:nvPr>
            <p:ph type="sldNum" sz="quarter" idx="12"/>
          </p:nvPr>
        </p:nvSpPr>
        <p:spPr/>
        <p:txBody>
          <a:bodyPr/>
          <a:lstStyle>
            <a:lvl1pPr>
              <a:defRPr/>
            </a:lvl1pPr>
          </a:lstStyle>
          <a:p>
            <a:pPr>
              <a:defRPr/>
            </a:pPr>
            <a:fld id="{311A3EA8-1D97-4E1F-844E-5031B7BAEFEB}" type="slidenum">
              <a:rPr lang="en-US"/>
              <a:pPr>
                <a:defRPr/>
              </a:pPr>
              <a:t>‹#›</a:t>
            </a:fld>
            <a:endParaRPr lang="en-US"/>
          </a:p>
        </p:txBody>
      </p:sp>
    </p:spTree>
    <p:extLst>
      <p:ext uri="{BB962C8B-B14F-4D97-AF65-F5344CB8AC3E}">
        <p14:creationId xmlns:p14="http://schemas.microsoft.com/office/powerpoint/2010/main" val="1600095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D23A87-B1AF-4C81-821F-27B6DEDADD22}" type="slidenum">
              <a:rPr lang="en-US"/>
              <a:pPr>
                <a:defRPr/>
              </a:pPr>
              <a:t>‹#›</a:t>
            </a:fld>
            <a:endParaRPr lang="en-US"/>
          </a:p>
        </p:txBody>
      </p:sp>
    </p:spTree>
    <p:extLst>
      <p:ext uri="{BB962C8B-B14F-4D97-AF65-F5344CB8AC3E}">
        <p14:creationId xmlns:p14="http://schemas.microsoft.com/office/powerpoint/2010/main" val="3342621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3880BA-954F-47CE-B20D-42D6B1ABCDA0}" type="slidenum">
              <a:rPr lang="en-US"/>
              <a:pPr>
                <a:defRPr/>
              </a:pPr>
              <a:t>‹#›</a:t>
            </a:fld>
            <a:endParaRPr lang="en-US"/>
          </a:p>
        </p:txBody>
      </p:sp>
    </p:spTree>
    <p:extLst>
      <p:ext uri="{BB962C8B-B14F-4D97-AF65-F5344CB8AC3E}">
        <p14:creationId xmlns:p14="http://schemas.microsoft.com/office/powerpoint/2010/main" val="242819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www.diabetesclinic.ca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www.diabetesclinic.ca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www.diabetesclinic.ca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www.diabetesclinic.ca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www.diabetesclinic.ca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www.diabetesclinic.ca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www.diabetesclinic.ca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www.diabetesclinic.ca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www.diabetesclinic.ca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1533525" y="1371601"/>
            <a:ext cx="6162675" cy="3810000"/>
          </a:xfrm>
          <a:effectLst>
            <a:outerShdw dist="17961" dir="2700000" algn="ctr" rotWithShape="0">
              <a:schemeClr val="bg2"/>
            </a:outerShdw>
          </a:effectLst>
        </p:spPr>
        <p:txBody>
          <a:bodyPr/>
          <a:lstStyle/>
          <a:p>
            <a:pPr eaLnBrk="1" hangingPunct="1"/>
            <a:r>
              <a:rPr lang="en-US" dirty="0" smtClean="0"/>
              <a:t>Chapter 41</a:t>
            </a:r>
            <a:br>
              <a:rPr lang="en-US" dirty="0" smtClean="0"/>
            </a:br>
            <a:r>
              <a:rPr lang="en-US" dirty="0" smtClean="0"/>
              <a:t/>
            </a:r>
            <a:br>
              <a:rPr lang="en-US" dirty="0" smtClean="0"/>
            </a:br>
            <a:r>
              <a:rPr lang="en-US" dirty="0" smtClean="0"/>
              <a:t>Assessment and Management of Patients With Diabetes Mellitus</a:t>
            </a:r>
          </a:p>
        </p:txBody>
      </p:sp>
      <p:sp>
        <p:nvSpPr>
          <p:cNvPr id="3075" name="Rectangle 24"/>
          <p:cNvSpPr>
            <a:spLocks noGrp="1" noChangeArrowheads="1"/>
          </p:cNvSpPr>
          <p:nvPr>
            <p:ph type="subTitle" idx="1"/>
          </p:nvPr>
        </p:nvSpPr>
        <p:spPr>
          <a:xfrm>
            <a:off x="1371600" y="5259388"/>
            <a:ext cx="6400800" cy="501650"/>
          </a:xfrm>
        </p:spPr>
        <p:txBody>
          <a:bodyPr/>
          <a:lstStyle/>
          <a:p>
            <a:pPr eaLnBrk="1" hangingPunct="1">
              <a:lnSpc>
                <a:spcPct val="70000"/>
              </a:lnSpc>
            </a:pPr>
            <a:endParaRPr lang="en-US" sz="1200" smtClean="0"/>
          </a:p>
          <a:p>
            <a:pPr eaLnBrk="1" hangingPunct="1">
              <a:lnSpc>
                <a:spcPct val="70000"/>
              </a:lnSpc>
            </a:pPr>
            <a:endParaRPr lang="en-US" sz="1200" smtClean="0"/>
          </a:p>
        </p:txBody>
      </p:sp>
    </p:spTree>
    <p:extLst>
      <p:ext uri="{BB962C8B-B14F-4D97-AF65-F5344CB8AC3E}">
        <p14:creationId xmlns:p14="http://schemas.microsoft.com/office/powerpoint/2010/main" val="10926243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6"/>
          <p:cNvSpPr>
            <a:spLocks noGrp="1" noChangeArrowheads="1"/>
          </p:cNvSpPr>
          <p:nvPr>
            <p:ph type="title"/>
          </p:nvPr>
        </p:nvSpPr>
        <p:spPr/>
        <p:txBody>
          <a:bodyPr/>
          <a:lstStyle/>
          <a:p>
            <a:pPr eaLnBrk="1" hangingPunct="1"/>
            <a:r>
              <a:rPr lang="en-US" altLang="en-US" sz="2800" smtClean="0"/>
              <a:t>Endogenous basal and prandial insulin secretion</a:t>
            </a:r>
            <a:br>
              <a:rPr lang="en-US" altLang="en-US" sz="2800" smtClean="0"/>
            </a:br>
            <a:r>
              <a:rPr lang="en-US" altLang="en-US" sz="2800" smtClean="0"/>
              <a:t>(insulin secreted by the body)</a:t>
            </a:r>
          </a:p>
        </p:txBody>
      </p:sp>
      <p:graphicFrame>
        <p:nvGraphicFramePr>
          <p:cNvPr id="3" name="Table 2"/>
          <p:cNvGraphicFramePr>
            <a:graphicFrameLocks noGrp="1"/>
          </p:cNvGraphicFramePr>
          <p:nvPr>
            <p:extLst>
              <p:ext uri="{D42A27DB-BD31-4B8C-83A1-F6EECF244321}">
                <p14:modId xmlns:p14="http://schemas.microsoft.com/office/powerpoint/2010/main" val="192689014"/>
              </p:ext>
            </p:extLst>
          </p:nvPr>
        </p:nvGraphicFramePr>
        <p:xfrm>
          <a:off x="631825" y="1477963"/>
          <a:ext cx="7951788" cy="2149475"/>
        </p:xfrm>
        <a:graphic>
          <a:graphicData uri="http://schemas.openxmlformats.org/drawingml/2006/table">
            <a:tbl>
              <a:tblPr firstRow="1" bandRow="1">
                <a:tableStyleId>{5C22544A-7EE6-4342-B048-85BDC9FD1C3A}</a:tableStyleId>
              </a:tblPr>
              <a:tblGrid>
                <a:gridCol w="7951788"/>
              </a:tblGrid>
              <a:tr h="457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mn-lt"/>
                        </a:rPr>
                        <a:t>Basal insulin secretion</a:t>
                      </a:r>
                    </a:p>
                  </a:txBody>
                  <a:tcPr marL="91437" marR="91437" marT="45745" marB="457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r h="1692027">
                <a:tc>
                  <a:txBody>
                    <a:bodyPr/>
                    <a:lstStyle/>
                    <a:p>
                      <a:pPr marL="171450" indent="-171450">
                        <a:spcBef>
                          <a:spcPts val="600"/>
                        </a:spcBef>
                        <a:buClr>
                          <a:schemeClr val="accent1"/>
                        </a:buClr>
                        <a:buSzPct val="120000"/>
                        <a:buFontTx/>
                        <a:buChar char="•"/>
                      </a:pPr>
                      <a:r>
                        <a:rPr lang="en-US" sz="1800" dirty="0" smtClean="0">
                          <a:solidFill>
                            <a:schemeClr val="tx1"/>
                          </a:solidFill>
                          <a:latin typeface="+mn-lt"/>
                        </a:rPr>
                        <a:t>Occurs continuously</a:t>
                      </a:r>
                    </a:p>
                    <a:p>
                      <a:pPr marL="171450" indent="-171450">
                        <a:spcBef>
                          <a:spcPts val="600"/>
                        </a:spcBef>
                        <a:buClr>
                          <a:schemeClr val="accent1"/>
                        </a:buClr>
                        <a:buSzPct val="120000"/>
                        <a:buFontTx/>
                        <a:buChar char="•"/>
                      </a:pPr>
                      <a:r>
                        <a:rPr lang="en-US" sz="1800" dirty="0" smtClean="0">
                          <a:solidFill>
                            <a:schemeClr val="tx1"/>
                          </a:solidFill>
                          <a:latin typeface="+mn-lt"/>
                        </a:rPr>
                        <a:t>Suppresses hepatic glucose production between meals and overnight</a:t>
                      </a:r>
                    </a:p>
                    <a:p>
                      <a:pPr marL="171450" indent="-171450">
                        <a:spcBef>
                          <a:spcPts val="600"/>
                        </a:spcBef>
                        <a:buClr>
                          <a:schemeClr val="accent1"/>
                        </a:buClr>
                        <a:buSzPct val="120000"/>
                        <a:buFontTx/>
                        <a:buChar char="•"/>
                      </a:pPr>
                      <a:r>
                        <a:rPr lang="en-US" sz="1800" dirty="0" smtClean="0">
                          <a:solidFill>
                            <a:schemeClr val="tx1"/>
                          </a:solidFill>
                          <a:latin typeface="+mn-lt"/>
                        </a:rPr>
                        <a:t>Maintains a nearly constant level throughout the day; therefore, it is not </a:t>
                      </a:r>
                      <a:br>
                        <a:rPr lang="en-US" sz="1800" dirty="0" smtClean="0">
                          <a:solidFill>
                            <a:schemeClr val="tx1"/>
                          </a:solidFill>
                          <a:latin typeface="+mn-lt"/>
                        </a:rPr>
                      </a:br>
                      <a:r>
                        <a:rPr lang="en-US" sz="1800" dirty="0" smtClean="0">
                          <a:solidFill>
                            <a:schemeClr val="tx1"/>
                          </a:solidFill>
                          <a:latin typeface="+mn-lt"/>
                        </a:rPr>
                        <a:t>appropriate for handling post meal glucose increases</a:t>
                      </a:r>
                    </a:p>
                    <a:p>
                      <a:pPr marL="171450" indent="-171450">
                        <a:spcBef>
                          <a:spcPts val="600"/>
                        </a:spcBef>
                        <a:buClr>
                          <a:schemeClr val="accent1"/>
                        </a:buClr>
                        <a:buSzPct val="120000"/>
                        <a:buFontTx/>
                        <a:buChar char="•"/>
                      </a:pPr>
                      <a:r>
                        <a:rPr lang="en-US" sz="1800" dirty="0" smtClean="0">
                          <a:solidFill>
                            <a:schemeClr val="tx1"/>
                          </a:solidFill>
                          <a:latin typeface="+mn-lt"/>
                        </a:rPr>
                        <a:t>Provides about 50% of daily insulin requirements</a:t>
                      </a:r>
                      <a:endParaRPr lang="en-US" sz="1800" dirty="0">
                        <a:solidFill>
                          <a:schemeClr val="tx1"/>
                        </a:solidFill>
                        <a:latin typeface="+mn-lt"/>
                      </a:endParaRPr>
                    </a:p>
                  </a:txBody>
                  <a:tcPr marL="91437" marR="91437" marT="45745" marB="457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9949" name="Group 13"/>
          <p:cNvGraphicFramePr>
            <a:graphicFrameLocks noGrp="1"/>
          </p:cNvGraphicFramePr>
          <p:nvPr/>
        </p:nvGraphicFramePr>
        <p:xfrm>
          <a:off x="633413" y="3929063"/>
          <a:ext cx="7951787" cy="1524000"/>
        </p:xfrm>
        <a:graphic>
          <a:graphicData uri="http://schemas.openxmlformats.org/drawingml/2006/table">
            <a:tbl>
              <a:tblPr/>
              <a:tblGrid>
                <a:gridCol w="7951787"/>
              </a:tblGrid>
              <a:tr h="457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Prandial insulin secretion</a:t>
                      </a:r>
                    </a:p>
                  </a:txBody>
                  <a:tcPr marL="91437" marR="91437" marT="45715" marB="4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1066805">
                <a:tc>
                  <a:txBody>
                    <a:bodyPr/>
                    <a:lstStyle/>
                    <a:p>
                      <a:pPr marL="171450" marR="0" lvl="0" indent="-171450" algn="l" defTabSz="914400" rtl="0" eaLnBrk="1" fontAlgn="base" latinLnBrk="0" hangingPunct="1">
                        <a:lnSpc>
                          <a:spcPct val="100000"/>
                        </a:lnSpc>
                        <a:spcBef>
                          <a:spcPts val="600"/>
                        </a:spcBef>
                        <a:spcAft>
                          <a:spcPct val="0"/>
                        </a:spcAft>
                        <a:buClr>
                          <a:schemeClr val="accent1"/>
                        </a:buClr>
                        <a:buSzPct val="120000"/>
                        <a:buFontTx/>
                        <a:buChar char="•"/>
                        <a:tabLst/>
                      </a:pPr>
                      <a:r>
                        <a:rPr kumimoji="0" lang="en-US" sz="1800" b="0" i="0" u="none" strike="noStrike" cap="none" normalizeH="0" baseline="0" dirty="0" smtClean="0">
                          <a:ln>
                            <a:noFill/>
                          </a:ln>
                          <a:solidFill>
                            <a:schemeClr val="tx1"/>
                          </a:solidFill>
                          <a:effectLst/>
                          <a:latin typeface="+mn-lt"/>
                        </a:rPr>
                        <a:t>Occurs in response to food intake or a meal</a:t>
                      </a:r>
                    </a:p>
                    <a:p>
                      <a:pPr marL="171450" marR="0" lvl="0" indent="-171450" algn="l" defTabSz="914400" rtl="0" eaLnBrk="1" fontAlgn="base" latinLnBrk="0" hangingPunct="1">
                        <a:lnSpc>
                          <a:spcPct val="100000"/>
                        </a:lnSpc>
                        <a:spcBef>
                          <a:spcPts val="600"/>
                        </a:spcBef>
                        <a:spcAft>
                          <a:spcPct val="0"/>
                        </a:spcAft>
                        <a:buClr>
                          <a:schemeClr val="accent1"/>
                        </a:buClr>
                        <a:buSzPct val="120000"/>
                        <a:buFontTx/>
                        <a:buChar char="•"/>
                        <a:tabLst/>
                      </a:pPr>
                      <a:r>
                        <a:rPr kumimoji="0" lang="en-US" sz="1800" b="0" i="0" u="none" strike="noStrike" cap="none" normalizeH="0" baseline="0" dirty="0" smtClean="0">
                          <a:ln>
                            <a:noFill/>
                          </a:ln>
                          <a:solidFill>
                            <a:schemeClr val="tx1"/>
                          </a:solidFill>
                          <a:effectLst/>
                          <a:latin typeface="+mn-lt"/>
                        </a:rPr>
                        <a:t>Helps to control hyperglycemia after meals</a:t>
                      </a:r>
                    </a:p>
                    <a:p>
                      <a:pPr marL="171450" marR="0" lvl="0" indent="-171450" algn="l" defTabSz="914400" rtl="0" eaLnBrk="1" fontAlgn="base" latinLnBrk="0" hangingPunct="1">
                        <a:lnSpc>
                          <a:spcPct val="100000"/>
                        </a:lnSpc>
                        <a:spcBef>
                          <a:spcPts val="600"/>
                        </a:spcBef>
                        <a:spcAft>
                          <a:spcPct val="0"/>
                        </a:spcAft>
                        <a:buClr>
                          <a:schemeClr val="accent1"/>
                        </a:buClr>
                        <a:buSzPct val="120000"/>
                        <a:buFontTx/>
                        <a:buChar char="•"/>
                        <a:tabLst/>
                      </a:pPr>
                      <a:r>
                        <a:rPr kumimoji="0" lang="en-US" sz="1800" b="0" i="0" u="none" strike="noStrike" cap="none" normalizeH="0" baseline="0" dirty="0" smtClean="0">
                          <a:ln>
                            <a:noFill/>
                          </a:ln>
                          <a:solidFill>
                            <a:schemeClr val="tx1"/>
                          </a:solidFill>
                          <a:effectLst/>
                          <a:latin typeface="+mn-lt"/>
                        </a:rPr>
                        <a:t>Provides the other 50% of daily insulin requirement</a:t>
                      </a:r>
                    </a:p>
                  </a:txBody>
                  <a:tcPr marL="91437" marR="91437" marT="45715" marB="4571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64044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How does insulin work?</a:t>
            </a:r>
          </a:p>
        </p:txBody>
      </p:sp>
      <p:sp>
        <p:nvSpPr>
          <p:cNvPr id="18435" name="Rectangle 3"/>
          <p:cNvSpPr>
            <a:spLocks noGrp="1" noChangeArrowheads="1"/>
          </p:cNvSpPr>
          <p:nvPr>
            <p:ph idx="1"/>
          </p:nvPr>
        </p:nvSpPr>
        <p:spPr>
          <a:xfrm>
            <a:off x="457200" y="1501775"/>
            <a:ext cx="8229600" cy="1128713"/>
          </a:xfrm>
        </p:spPr>
        <p:txBody>
          <a:bodyPr/>
          <a:lstStyle/>
          <a:p>
            <a:pPr eaLnBrk="1" hangingPunct="1"/>
            <a:r>
              <a:rPr lang="en-US" altLang="en-US" sz="2000" smtClean="0"/>
              <a:t>Insulin attaches to receptors on the surface of the body’s cells</a:t>
            </a:r>
          </a:p>
          <a:p>
            <a:pPr eaLnBrk="1" hangingPunct="1"/>
            <a:r>
              <a:rPr lang="en-US" altLang="en-US" sz="2000" smtClean="0"/>
              <a:t>Insulin acts as a “gatekeeper” for glucose, allowing it to enter cells</a:t>
            </a:r>
          </a:p>
        </p:txBody>
      </p:sp>
      <p:sp>
        <p:nvSpPr>
          <p:cNvPr id="8" name="Oval 7"/>
          <p:cNvSpPr>
            <a:spLocks noChangeArrowheads="1"/>
          </p:cNvSpPr>
          <p:nvPr/>
        </p:nvSpPr>
        <p:spPr bwMode="auto">
          <a:xfrm>
            <a:off x="3587958" y="2556403"/>
            <a:ext cx="2146300" cy="2146300"/>
          </a:xfrm>
          <a:prstGeom prst="ellipse">
            <a:avLst/>
          </a:prstGeom>
          <a:ln>
            <a:headEnd/>
            <a:tailEnd/>
          </a:ln>
          <a:scene3d>
            <a:camera prst="orthographicFront">
              <a:rot lat="0" lon="0" rev="0"/>
            </a:camera>
            <a:lightRig rig="threePt" dir="t">
              <a:rot lat="0" lon="0" rev="1200000"/>
            </a:lightRig>
          </a:scene3d>
          <a:sp3d>
            <a:bevelT w="114300" h="44450"/>
          </a:sp3d>
        </p:spPr>
        <p:style>
          <a:lnRef idx="0">
            <a:schemeClr val="accent1"/>
          </a:lnRef>
          <a:fillRef idx="3">
            <a:schemeClr val="accent1"/>
          </a:fillRef>
          <a:effectRef idx="3">
            <a:schemeClr val="accent1"/>
          </a:effectRef>
          <a:fontRef idx="minor">
            <a:schemeClr val="lt1"/>
          </a:fontRef>
        </p:style>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18441" name="Text Box 7"/>
          <p:cNvSpPr txBox="1">
            <a:spLocks noChangeArrowheads="1"/>
          </p:cNvSpPr>
          <p:nvPr/>
        </p:nvSpPr>
        <p:spPr bwMode="auto">
          <a:xfrm>
            <a:off x="4318000" y="3363913"/>
            <a:ext cx="649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pPr algn="ctr"/>
            <a:r>
              <a:rPr lang="en-US" altLang="en-US" sz="2400" b="1">
                <a:solidFill>
                  <a:srgbClr val="FFFFFF"/>
                </a:solidFill>
              </a:rPr>
              <a:t>Cell</a:t>
            </a:r>
            <a:endParaRPr lang="en-US" altLang="en-US" sz="2000" b="1">
              <a:solidFill>
                <a:srgbClr val="FFFFFF"/>
              </a:solidFill>
            </a:endParaRPr>
          </a:p>
        </p:txBody>
      </p:sp>
      <p:sp>
        <p:nvSpPr>
          <p:cNvPr id="18442" name="Text Box 21"/>
          <p:cNvSpPr txBox="1">
            <a:spLocks noChangeArrowheads="1"/>
          </p:cNvSpPr>
          <p:nvPr/>
        </p:nvSpPr>
        <p:spPr bwMode="auto">
          <a:xfrm>
            <a:off x="3613150" y="5246688"/>
            <a:ext cx="95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r>
              <a:rPr lang="en-US" altLang="en-US" sz="2000">
                <a:solidFill>
                  <a:srgbClr val="FFFFFF"/>
                </a:solidFill>
              </a:rPr>
              <a:t>Glucose</a:t>
            </a:r>
          </a:p>
        </p:txBody>
      </p:sp>
      <p:grpSp>
        <p:nvGrpSpPr>
          <p:cNvPr id="2" name="Group 12"/>
          <p:cNvGrpSpPr>
            <a:grpSpLocks/>
          </p:cNvGrpSpPr>
          <p:nvPr/>
        </p:nvGrpSpPr>
        <p:grpSpPr bwMode="auto">
          <a:xfrm>
            <a:off x="4103676" y="4983162"/>
            <a:ext cx="213827" cy="157940"/>
            <a:chOff x="161" y="2798"/>
            <a:chExt cx="152" cy="112"/>
          </a:xfrm>
          <a:solidFill>
            <a:srgbClr val="D54643"/>
          </a:solidFill>
        </p:grpSpPr>
        <p:sp>
          <p:nvSpPr>
            <p:cNvPr id="29" name="AutoShape 42"/>
            <p:cNvSpPr>
              <a:spLocks noChangeArrowheads="1"/>
            </p:cNvSpPr>
            <p:nvPr/>
          </p:nvSpPr>
          <p:spPr bwMode="auto">
            <a:xfrm>
              <a:off x="161" y="2798"/>
              <a:ext cx="152" cy="112"/>
            </a:xfrm>
            <a:prstGeom prst="octagon">
              <a:avLst>
                <a:gd name="adj" fmla="val 29287"/>
              </a:avLst>
            </a:prstGeom>
            <a:grpFill/>
            <a:ln w="9525">
              <a:noFill/>
              <a:miter lim="800000"/>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30" name="Oval 29"/>
            <p:cNvSpPr>
              <a:spLocks noChangeArrowheads="1"/>
            </p:cNvSpPr>
            <p:nvPr/>
          </p:nvSpPr>
          <p:spPr bwMode="auto">
            <a:xfrm>
              <a:off x="209" y="2830"/>
              <a:ext cx="48" cy="48"/>
            </a:xfrm>
            <a:prstGeom prst="ellipse">
              <a:avLst/>
            </a:prstGeom>
            <a:solidFill>
              <a:srgbClr val="EF8585"/>
            </a:solidFill>
            <a:ln w="9525">
              <a:no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grpSp>
      <p:grpSp>
        <p:nvGrpSpPr>
          <p:cNvPr id="3" name="Group 13"/>
          <p:cNvGrpSpPr>
            <a:grpSpLocks/>
          </p:cNvGrpSpPr>
          <p:nvPr/>
        </p:nvGrpSpPr>
        <p:grpSpPr bwMode="auto">
          <a:xfrm>
            <a:off x="3757906" y="5069594"/>
            <a:ext cx="213827" cy="157940"/>
            <a:chOff x="161" y="2798"/>
            <a:chExt cx="152" cy="112"/>
          </a:xfrm>
          <a:solidFill>
            <a:srgbClr val="D54643"/>
          </a:solidFill>
        </p:grpSpPr>
        <p:sp>
          <p:nvSpPr>
            <p:cNvPr id="27" name="AutoShape 45"/>
            <p:cNvSpPr>
              <a:spLocks noChangeArrowheads="1"/>
            </p:cNvSpPr>
            <p:nvPr/>
          </p:nvSpPr>
          <p:spPr bwMode="auto">
            <a:xfrm>
              <a:off x="161" y="2798"/>
              <a:ext cx="152" cy="112"/>
            </a:xfrm>
            <a:prstGeom prst="octagon">
              <a:avLst>
                <a:gd name="adj" fmla="val 29287"/>
              </a:avLst>
            </a:prstGeom>
            <a:grpFill/>
            <a:ln w="9525">
              <a:noFill/>
              <a:miter lim="800000"/>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28" name="Oval 27"/>
            <p:cNvSpPr>
              <a:spLocks noChangeArrowheads="1"/>
            </p:cNvSpPr>
            <p:nvPr/>
          </p:nvSpPr>
          <p:spPr bwMode="auto">
            <a:xfrm>
              <a:off x="209" y="2830"/>
              <a:ext cx="48" cy="48"/>
            </a:xfrm>
            <a:prstGeom prst="ellipse">
              <a:avLst/>
            </a:prstGeom>
            <a:solidFill>
              <a:srgbClr val="EF8585"/>
            </a:solidFill>
            <a:ln w="9525">
              <a:no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grpSp>
      <p:grpSp>
        <p:nvGrpSpPr>
          <p:cNvPr id="4" name="Group 14"/>
          <p:cNvGrpSpPr>
            <a:grpSpLocks/>
          </p:cNvGrpSpPr>
          <p:nvPr/>
        </p:nvGrpSpPr>
        <p:grpSpPr bwMode="auto">
          <a:xfrm>
            <a:off x="3870447" y="4762615"/>
            <a:ext cx="213827" cy="157940"/>
            <a:chOff x="161" y="2798"/>
            <a:chExt cx="152" cy="112"/>
          </a:xfrm>
          <a:solidFill>
            <a:srgbClr val="D54643"/>
          </a:solidFill>
        </p:grpSpPr>
        <p:sp>
          <p:nvSpPr>
            <p:cNvPr id="25" name="AutoShape 48"/>
            <p:cNvSpPr>
              <a:spLocks noChangeArrowheads="1"/>
            </p:cNvSpPr>
            <p:nvPr/>
          </p:nvSpPr>
          <p:spPr bwMode="auto">
            <a:xfrm>
              <a:off x="161" y="2798"/>
              <a:ext cx="152" cy="112"/>
            </a:xfrm>
            <a:prstGeom prst="octagon">
              <a:avLst>
                <a:gd name="adj" fmla="val 29287"/>
              </a:avLst>
            </a:prstGeom>
            <a:grpFill/>
            <a:ln w="9525">
              <a:noFill/>
              <a:miter lim="800000"/>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26" name="Oval 25"/>
            <p:cNvSpPr>
              <a:spLocks noChangeArrowheads="1"/>
            </p:cNvSpPr>
            <p:nvPr/>
          </p:nvSpPr>
          <p:spPr bwMode="auto">
            <a:xfrm>
              <a:off x="209" y="2830"/>
              <a:ext cx="48" cy="48"/>
            </a:xfrm>
            <a:prstGeom prst="ellipse">
              <a:avLst/>
            </a:prstGeom>
            <a:solidFill>
              <a:srgbClr val="EF8585"/>
            </a:solidFill>
            <a:ln w="9525">
              <a:no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grpSp>
      <p:sp>
        <p:nvSpPr>
          <p:cNvPr id="18446" name="Text Box 20"/>
          <p:cNvSpPr txBox="1">
            <a:spLocks noChangeArrowheads="1"/>
          </p:cNvSpPr>
          <p:nvPr/>
        </p:nvSpPr>
        <p:spPr bwMode="auto">
          <a:xfrm>
            <a:off x="1719263" y="3387725"/>
            <a:ext cx="1331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r>
              <a:rPr lang="en-US" altLang="en-US" sz="1600">
                <a:solidFill>
                  <a:srgbClr val="FFFFFF"/>
                </a:solidFill>
              </a:rPr>
              <a:t>Insulin receptor</a:t>
            </a:r>
          </a:p>
        </p:txBody>
      </p:sp>
      <p:cxnSp>
        <p:nvCxnSpPr>
          <p:cNvPr id="41" name="Straight Arrow Connector 40"/>
          <p:cNvCxnSpPr/>
          <p:nvPr/>
        </p:nvCxnSpPr>
        <p:spPr>
          <a:xfrm>
            <a:off x="3019425" y="3579813"/>
            <a:ext cx="2873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48" name="Straight Connector 3"/>
          <p:cNvCxnSpPr>
            <a:cxnSpLocks noChangeShapeType="1"/>
          </p:cNvCxnSpPr>
          <p:nvPr/>
        </p:nvCxnSpPr>
        <p:spPr bwMode="auto">
          <a:xfrm>
            <a:off x="3435350" y="3578225"/>
            <a:ext cx="368300" cy="0"/>
          </a:xfrm>
          <a:prstGeom prst="line">
            <a:avLst/>
          </a:prstGeom>
          <a:noFill/>
          <a:ln w="44450" algn="ctr">
            <a:solidFill>
              <a:srgbClr val="92D050"/>
            </a:solidFill>
            <a:round/>
            <a:headEnd/>
            <a:tailEnd/>
          </a:ln>
          <a:extLst>
            <a:ext uri="{909E8E84-426E-40DD-AFC4-6F175D3DCCD1}">
              <a14:hiddenFill xmlns:a14="http://schemas.microsoft.com/office/drawing/2010/main">
                <a:noFill/>
              </a14:hiddenFill>
            </a:ext>
          </a:extLst>
        </p:spPr>
      </p:cxnSp>
      <p:sp>
        <p:nvSpPr>
          <p:cNvPr id="5" name="Arc 4"/>
          <p:cNvSpPr/>
          <p:nvPr/>
        </p:nvSpPr>
        <p:spPr bwMode="auto">
          <a:xfrm rot="3853823">
            <a:off x="3087688" y="3398837"/>
            <a:ext cx="338138" cy="398463"/>
          </a:xfrm>
          <a:prstGeom prst="arc">
            <a:avLst>
              <a:gd name="adj1" fmla="val 13954845"/>
              <a:gd name="adj2" fmla="val 0"/>
            </a:avLst>
          </a:prstGeom>
          <a:noFill/>
          <a:ln w="44450" cap="flat" cmpd="sng" algn="ctr">
            <a:solidFill>
              <a:srgbClr val="92D050"/>
            </a:solidFill>
            <a:prstDash val="solid"/>
            <a:round/>
            <a:headEnd type="none" w="med" len="med"/>
            <a:tailEnd type="none" w="med" len="med"/>
          </a:ln>
          <a:effectLst/>
        </p:spPr>
        <p:txBody>
          <a:bodyPr wrap="none" anchor="b" anchorCtr="1"/>
          <a:lstStyle/>
          <a:p>
            <a:pPr algn="ctr">
              <a:lnSpc>
                <a:spcPct val="85000"/>
              </a:lnSpc>
              <a:spcBef>
                <a:spcPct val="55000"/>
              </a:spcBef>
              <a:buClr>
                <a:srgbClr val="FFD478"/>
              </a:buClr>
              <a:buSzPct val="120000"/>
              <a:tabLst>
                <a:tab pos="117475" algn="l"/>
              </a:tabLst>
              <a:defRPr/>
            </a:pPr>
            <a:endParaRPr lang="en-US" i="1">
              <a:solidFill>
                <a:srgbClr val="FFFFFF"/>
              </a:solidFill>
              <a:cs typeface="+mn-cs"/>
            </a:endParaRPr>
          </a:p>
        </p:txBody>
      </p:sp>
      <p:grpSp>
        <p:nvGrpSpPr>
          <p:cNvPr id="6" name="Group 30"/>
          <p:cNvGrpSpPr>
            <a:grpSpLocks/>
          </p:cNvGrpSpPr>
          <p:nvPr/>
        </p:nvGrpSpPr>
        <p:grpSpPr bwMode="auto">
          <a:xfrm>
            <a:off x="4753214" y="5035750"/>
            <a:ext cx="213827" cy="157940"/>
            <a:chOff x="161" y="2798"/>
            <a:chExt cx="152" cy="112"/>
          </a:xfrm>
          <a:solidFill>
            <a:srgbClr val="D54643"/>
          </a:solidFill>
        </p:grpSpPr>
        <p:sp>
          <p:nvSpPr>
            <p:cNvPr id="32" name="AutoShape 42"/>
            <p:cNvSpPr>
              <a:spLocks noChangeArrowheads="1"/>
            </p:cNvSpPr>
            <p:nvPr/>
          </p:nvSpPr>
          <p:spPr bwMode="auto">
            <a:xfrm>
              <a:off x="161" y="2798"/>
              <a:ext cx="152" cy="112"/>
            </a:xfrm>
            <a:prstGeom prst="octagon">
              <a:avLst>
                <a:gd name="adj" fmla="val 29287"/>
              </a:avLst>
            </a:prstGeom>
            <a:grpFill/>
            <a:ln w="9525">
              <a:noFill/>
              <a:miter lim="800000"/>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33" name="Oval 32"/>
            <p:cNvSpPr>
              <a:spLocks noChangeArrowheads="1"/>
            </p:cNvSpPr>
            <p:nvPr/>
          </p:nvSpPr>
          <p:spPr bwMode="auto">
            <a:xfrm>
              <a:off x="209" y="2830"/>
              <a:ext cx="48" cy="48"/>
            </a:xfrm>
            <a:prstGeom prst="ellipse">
              <a:avLst/>
            </a:prstGeom>
            <a:solidFill>
              <a:srgbClr val="EF8585"/>
            </a:solidFill>
            <a:ln w="9525">
              <a:no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grpSp>
      <p:grpSp>
        <p:nvGrpSpPr>
          <p:cNvPr id="7" name="Group 33"/>
          <p:cNvGrpSpPr>
            <a:grpSpLocks/>
          </p:cNvGrpSpPr>
          <p:nvPr/>
        </p:nvGrpSpPr>
        <p:grpSpPr bwMode="auto">
          <a:xfrm>
            <a:off x="4407444" y="5122182"/>
            <a:ext cx="213827" cy="157940"/>
            <a:chOff x="161" y="2798"/>
            <a:chExt cx="152" cy="112"/>
          </a:xfrm>
          <a:solidFill>
            <a:srgbClr val="D54643"/>
          </a:solidFill>
        </p:grpSpPr>
        <p:sp>
          <p:nvSpPr>
            <p:cNvPr id="36" name="AutoShape 45"/>
            <p:cNvSpPr>
              <a:spLocks noChangeArrowheads="1"/>
            </p:cNvSpPr>
            <p:nvPr/>
          </p:nvSpPr>
          <p:spPr bwMode="auto">
            <a:xfrm>
              <a:off x="161" y="2798"/>
              <a:ext cx="152" cy="112"/>
            </a:xfrm>
            <a:prstGeom prst="octagon">
              <a:avLst>
                <a:gd name="adj" fmla="val 29287"/>
              </a:avLst>
            </a:prstGeom>
            <a:grpFill/>
            <a:ln w="9525">
              <a:noFill/>
              <a:miter lim="800000"/>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37" name="Oval 36"/>
            <p:cNvSpPr>
              <a:spLocks noChangeArrowheads="1"/>
            </p:cNvSpPr>
            <p:nvPr/>
          </p:nvSpPr>
          <p:spPr bwMode="auto">
            <a:xfrm>
              <a:off x="209" y="2830"/>
              <a:ext cx="48" cy="48"/>
            </a:xfrm>
            <a:prstGeom prst="ellipse">
              <a:avLst/>
            </a:prstGeom>
            <a:solidFill>
              <a:srgbClr val="EF8585"/>
            </a:solidFill>
            <a:ln w="9525">
              <a:no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grpSp>
      <p:grpSp>
        <p:nvGrpSpPr>
          <p:cNvPr id="9" name="Group 37"/>
          <p:cNvGrpSpPr>
            <a:grpSpLocks/>
          </p:cNvGrpSpPr>
          <p:nvPr/>
        </p:nvGrpSpPr>
        <p:grpSpPr bwMode="auto">
          <a:xfrm>
            <a:off x="4519985" y="4815203"/>
            <a:ext cx="213827" cy="157940"/>
            <a:chOff x="161" y="2798"/>
            <a:chExt cx="152" cy="112"/>
          </a:xfrm>
          <a:solidFill>
            <a:srgbClr val="D54643"/>
          </a:solidFill>
        </p:grpSpPr>
        <p:sp>
          <p:nvSpPr>
            <p:cNvPr id="39" name="AutoShape 48"/>
            <p:cNvSpPr>
              <a:spLocks noChangeArrowheads="1"/>
            </p:cNvSpPr>
            <p:nvPr/>
          </p:nvSpPr>
          <p:spPr bwMode="auto">
            <a:xfrm>
              <a:off x="161" y="2798"/>
              <a:ext cx="152" cy="112"/>
            </a:xfrm>
            <a:prstGeom prst="octagon">
              <a:avLst>
                <a:gd name="adj" fmla="val 29287"/>
              </a:avLst>
            </a:prstGeom>
            <a:grpFill/>
            <a:ln w="9525">
              <a:noFill/>
              <a:miter lim="800000"/>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40" name="Oval 39"/>
            <p:cNvSpPr>
              <a:spLocks noChangeArrowheads="1"/>
            </p:cNvSpPr>
            <p:nvPr/>
          </p:nvSpPr>
          <p:spPr bwMode="auto">
            <a:xfrm>
              <a:off x="209" y="2830"/>
              <a:ext cx="48" cy="48"/>
            </a:xfrm>
            <a:prstGeom prst="ellipse">
              <a:avLst/>
            </a:prstGeom>
            <a:solidFill>
              <a:srgbClr val="EF8585"/>
            </a:solidFill>
            <a:ln w="9525">
              <a:no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grpSp>
      <p:grpSp>
        <p:nvGrpSpPr>
          <p:cNvPr id="10" name="Group 41"/>
          <p:cNvGrpSpPr>
            <a:grpSpLocks/>
          </p:cNvGrpSpPr>
          <p:nvPr/>
        </p:nvGrpSpPr>
        <p:grpSpPr bwMode="auto">
          <a:xfrm>
            <a:off x="5011926" y="5507274"/>
            <a:ext cx="213827" cy="157940"/>
            <a:chOff x="161" y="2798"/>
            <a:chExt cx="152" cy="112"/>
          </a:xfrm>
          <a:solidFill>
            <a:srgbClr val="D54643"/>
          </a:solidFill>
        </p:grpSpPr>
        <p:sp>
          <p:nvSpPr>
            <p:cNvPr id="43" name="AutoShape 42"/>
            <p:cNvSpPr>
              <a:spLocks noChangeArrowheads="1"/>
            </p:cNvSpPr>
            <p:nvPr/>
          </p:nvSpPr>
          <p:spPr bwMode="auto">
            <a:xfrm>
              <a:off x="161" y="2798"/>
              <a:ext cx="152" cy="112"/>
            </a:xfrm>
            <a:prstGeom prst="octagon">
              <a:avLst>
                <a:gd name="adj" fmla="val 29287"/>
              </a:avLst>
            </a:prstGeom>
            <a:grpFill/>
            <a:ln w="9525">
              <a:noFill/>
              <a:miter lim="800000"/>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44" name="Oval 43"/>
            <p:cNvSpPr>
              <a:spLocks noChangeArrowheads="1"/>
            </p:cNvSpPr>
            <p:nvPr/>
          </p:nvSpPr>
          <p:spPr bwMode="auto">
            <a:xfrm>
              <a:off x="209" y="2830"/>
              <a:ext cx="48" cy="48"/>
            </a:xfrm>
            <a:prstGeom prst="ellipse">
              <a:avLst/>
            </a:prstGeom>
            <a:solidFill>
              <a:srgbClr val="EF8585"/>
            </a:solidFill>
            <a:ln w="9525">
              <a:no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grpSp>
      <p:grpSp>
        <p:nvGrpSpPr>
          <p:cNvPr id="11" name="Group 44"/>
          <p:cNvGrpSpPr>
            <a:grpSpLocks/>
          </p:cNvGrpSpPr>
          <p:nvPr/>
        </p:nvGrpSpPr>
        <p:grpSpPr bwMode="auto">
          <a:xfrm>
            <a:off x="4666156" y="5593706"/>
            <a:ext cx="213827" cy="157940"/>
            <a:chOff x="161" y="2798"/>
            <a:chExt cx="152" cy="112"/>
          </a:xfrm>
          <a:solidFill>
            <a:srgbClr val="D54643"/>
          </a:solidFill>
        </p:grpSpPr>
        <p:sp>
          <p:nvSpPr>
            <p:cNvPr id="46" name="AutoShape 45"/>
            <p:cNvSpPr>
              <a:spLocks noChangeArrowheads="1"/>
            </p:cNvSpPr>
            <p:nvPr/>
          </p:nvSpPr>
          <p:spPr bwMode="auto">
            <a:xfrm>
              <a:off x="161" y="2798"/>
              <a:ext cx="152" cy="112"/>
            </a:xfrm>
            <a:prstGeom prst="octagon">
              <a:avLst>
                <a:gd name="adj" fmla="val 29287"/>
              </a:avLst>
            </a:prstGeom>
            <a:grpFill/>
            <a:ln w="9525">
              <a:noFill/>
              <a:miter lim="800000"/>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49" name="Oval 48"/>
            <p:cNvSpPr>
              <a:spLocks noChangeArrowheads="1"/>
            </p:cNvSpPr>
            <p:nvPr/>
          </p:nvSpPr>
          <p:spPr bwMode="auto">
            <a:xfrm>
              <a:off x="209" y="2830"/>
              <a:ext cx="48" cy="48"/>
            </a:xfrm>
            <a:prstGeom prst="ellipse">
              <a:avLst/>
            </a:prstGeom>
            <a:solidFill>
              <a:srgbClr val="EF8585"/>
            </a:solidFill>
            <a:ln w="9525">
              <a:no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grpSp>
      <p:grpSp>
        <p:nvGrpSpPr>
          <p:cNvPr id="12" name="Group 49"/>
          <p:cNvGrpSpPr>
            <a:grpSpLocks/>
          </p:cNvGrpSpPr>
          <p:nvPr/>
        </p:nvGrpSpPr>
        <p:grpSpPr bwMode="auto">
          <a:xfrm>
            <a:off x="4778697" y="5286727"/>
            <a:ext cx="213827" cy="157940"/>
            <a:chOff x="161" y="2798"/>
            <a:chExt cx="152" cy="112"/>
          </a:xfrm>
          <a:solidFill>
            <a:srgbClr val="D54643"/>
          </a:solidFill>
        </p:grpSpPr>
        <p:sp>
          <p:nvSpPr>
            <p:cNvPr id="52" name="AutoShape 48"/>
            <p:cNvSpPr>
              <a:spLocks noChangeArrowheads="1"/>
            </p:cNvSpPr>
            <p:nvPr/>
          </p:nvSpPr>
          <p:spPr bwMode="auto">
            <a:xfrm>
              <a:off x="161" y="2798"/>
              <a:ext cx="152" cy="112"/>
            </a:xfrm>
            <a:prstGeom prst="octagon">
              <a:avLst>
                <a:gd name="adj" fmla="val 29287"/>
              </a:avLst>
            </a:prstGeom>
            <a:grpFill/>
            <a:ln w="9525">
              <a:noFill/>
              <a:miter lim="800000"/>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sp>
          <p:nvSpPr>
            <p:cNvPr id="53" name="Oval 52"/>
            <p:cNvSpPr>
              <a:spLocks noChangeArrowheads="1"/>
            </p:cNvSpPr>
            <p:nvPr/>
          </p:nvSpPr>
          <p:spPr bwMode="auto">
            <a:xfrm>
              <a:off x="209" y="2830"/>
              <a:ext cx="48" cy="48"/>
            </a:xfrm>
            <a:prstGeom prst="ellipse">
              <a:avLst/>
            </a:prstGeom>
            <a:solidFill>
              <a:srgbClr val="EF8585"/>
            </a:solidFill>
            <a:ln w="9525">
              <a:noFill/>
              <a:round/>
              <a:headEnd/>
              <a:tailEnd/>
            </a:ln>
          </p:spPr>
          <p:txBody>
            <a:bodyPr wrap="none"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endParaRPr lang="en-US">
                <a:solidFill>
                  <a:srgbClr val="FFFFFF"/>
                </a:solidFill>
              </a:endParaRPr>
            </a:p>
          </p:txBody>
        </p:sp>
      </p:grpSp>
      <p:grpSp>
        <p:nvGrpSpPr>
          <p:cNvPr id="18456" name="Group 2"/>
          <p:cNvGrpSpPr>
            <a:grpSpLocks/>
          </p:cNvGrpSpPr>
          <p:nvPr/>
        </p:nvGrpSpPr>
        <p:grpSpPr bwMode="auto">
          <a:xfrm>
            <a:off x="1828800" y="4386263"/>
            <a:ext cx="1655763" cy="338137"/>
            <a:chOff x="1828800" y="4385846"/>
            <a:chExt cx="1655861" cy="338554"/>
          </a:xfrm>
        </p:grpSpPr>
        <p:sp>
          <p:nvSpPr>
            <p:cNvPr id="18459" name="Text Box 21"/>
            <p:cNvSpPr txBox="1">
              <a:spLocks noChangeArrowheads="1"/>
            </p:cNvSpPr>
            <p:nvPr/>
          </p:nvSpPr>
          <p:spPr bwMode="auto">
            <a:xfrm>
              <a:off x="1828800" y="4385846"/>
              <a:ext cx="14350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r>
                <a:rPr lang="en-US" altLang="en-US" sz="1600">
                  <a:solidFill>
                    <a:srgbClr val="FFFFFF"/>
                  </a:solidFill>
                </a:rPr>
                <a:t>Glucose channel</a:t>
              </a:r>
            </a:p>
          </p:txBody>
        </p:sp>
        <p:cxnSp>
          <p:nvCxnSpPr>
            <p:cNvPr id="54" name="Straight Arrow Connector 53"/>
            <p:cNvCxnSpPr/>
            <p:nvPr/>
          </p:nvCxnSpPr>
          <p:spPr>
            <a:xfrm flipV="1">
              <a:off x="3262398" y="4419224"/>
              <a:ext cx="222263" cy="160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Can 46"/>
          <p:cNvSpPr/>
          <p:nvPr/>
        </p:nvSpPr>
        <p:spPr bwMode="auto">
          <a:xfrm rot="2986271">
            <a:off x="3593306" y="3999707"/>
            <a:ext cx="319087" cy="488950"/>
          </a:xfrm>
          <a:prstGeom prst="can">
            <a:avLst/>
          </a:prstGeom>
          <a:gradFill flip="none" rotWithShape="1">
            <a:gsLst>
              <a:gs pos="0">
                <a:schemeClr val="accent1">
                  <a:shade val="30000"/>
                  <a:satMod val="115000"/>
                  <a:alpha val="91000"/>
                </a:schemeClr>
              </a:gs>
              <a:gs pos="50000">
                <a:schemeClr val="accent1">
                  <a:shade val="67500"/>
                  <a:satMod val="115000"/>
                  <a:alpha val="91000"/>
                </a:schemeClr>
              </a:gs>
              <a:gs pos="100000">
                <a:schemeClr val="accent1">
                  <a:shade val="100000"/>
                  <a:satMod val="115000"/>
                  <a:alpha val="91000"/>
                </a:schemeClr>
              </a:gs>
            </a:gsLst>
            <a:lin ang="10800000" scaled="1"/>
            <a:tileRect/>
          </a:gradFill>
          <a:ln w="44450" cap="flat" cmpd="sng" algn="ctr">
            <a:noFill/>
            <a:prstDash val="solid"/>
            <a:round/>
            <a:headEnd type="none" w="med" len="med"/>
            <a:tailEnd type="none" w="med" len="med"/>
          </a:ln>
          <a:effectLst/>
        </p:spPr>
        <p:txBody>
          <a:bodyPr wrap="none" anchor="b" anchorCtr="1"/>
          <a:lstStyle/>
          <a:p>
            <a:pPr algn="ctr">
              <a:lnSpc>
                <a:spcPct val="85000"/>
              </a:lnSpc>
              <a:spcBef>
                <a:spcPct val="55000"/>
              </a:spcBef>
              <a:buClr>
                <a:srgbClr val="FFD478"/>
              </a:buClr>
              <a:buSzPct val="120000"/>
              <a:tabLst>
                <a:tab pos="117475" algn="l"/>
              </a:tabLst>
              <a:defRPr/>
            </a:pPr>
            <a:endParaRPr lang="en-US" i="1">
              <a:solidFill>
                <a:srgbClr val="FFFFFF"/>
              </a:solidFill>
              <a:cs typeface="+mn-cs"/>
            </a:endParaRPr>
          </a:p>
        </p:txBody>
      </p:sp>
      <p:sp>
        <p:nvSpPr>
          <p:cNvPr id="48" name="Oval 47"/>
          <p:cNvSpPr/>
          <p:nvPr/>
        </p:nvSpPr>
        <p:spPr bwMode="auto">
          <a:xfrm rot="19224911">
            <a:off x="3884613" y="3986213"/>
            <a:ext cx="46037" cy="241300"/>
          </a:xfrm>
          <a:prstGeom prst="ellipse">
            <a:avLst/>
          </a:prstGeom>
          <a:gradFill>
            <a:gsLst>
              <a:gs pos="0">
                <a:schemeClr val="accent1">
                  <a:shade val="30000"/>
                  <a:satMod val="115000"/>
                  <a:alpha val="73000"/>
                </a:schemeClr>
              </a:gs>
              <a:gs pos="100000">
                <a:schemeClr val="accent1">
                  <a:shade val="67500"/>
                  <a:satMod val="115000"/>
                  <a:alpha val="73000"/>
                </a:schemeClr>
              </a:gs>
              <a:gs pos="100000">
                <a:schemeClr val="accent1">
                  <a:shade val="100000"/>
                  <a:satMod val="115000"/>
                </a:schemeClr>
              </a:gs>
            </a:gsLst>
            <a:lin ang="10800000" scaled="1"/>
          </a:gradFill>
          <a:ln w="44450" cap="flat" cmpd="sng" algn="ctr">
            <a:noFill/>
            <a:prstDash val="solid"/>
            <a:round/>
            <a:headEnd type="none" w="med" len="med"/>
            <a:tailEnd type="none" w="med" len="med"/>
          </a:ln>
          <a:effectLst/>
        </p:spPr>
        <p:txBody>
          <a:bodyPr wrap="none" anchor="b" anchorCtr="1"/>
          <a:lstStyle/>
          <a:p>
            <a:pPr algn="ctr">
              <a:lnSpc>
                <a:spcPct val="85000"/>
              </a:lnSpc>
              <a:spcBef>
                <a:spcPct val="55000"/>
              </a:spcBef>
              <a:buClr>
                <a:schemeClr val="accent1"/>
              </a:buClr>
              <a:buSzPct val="120000"/>
              <a:tabLst>
                <a:tab pos="117475" algn="l"/>
              </a:tabLst>
              <a:defRPr/>
            </a:pPr>
            <a:endParaRPr lang="en-US" sz="1800" i="1">
              <a:cs typeface="+mn-cs"/>
            </a:endParaRPr>
          </a:p>
        </p:txBody>
      </p:sp>
    </p:spTree>
    <p:extLst>
      <p:ext uri="{BB962C8B-B14F-4D97-AF65-F5344CB8AC3E}">
        <p14:creationId xmlns:p14="http://schemas.microsoft.com/office/powerpoint/2010/main" val="35182980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Classifications of Diabetes</a:t>
            </a:r>
          </a:p>
        </p:txBody>
      </p:sp>
      <p:sp>
        <p:nvSpPr>
          <p:cNvPr id="6147" name="Rectangle 3"/>
          <p:cNvSpPr>
            <a:spLocks noGrp="1" noChangeArrowheads="1"/>
          </p:cNvSpPr>
          <p:nvPr>
            <p:ph type="body" idx="1"/>
          </p:nvPr>
        </p:nvSpPr>
        <p:spPr>
          <a:xfrm>
            <a:off x="330200" y="2346325"/>
            <a:ext cx="8613775" cy="3286125"/>
          </a:xfrm>
        </p:spPr>
        <p:txBody>
          <a:bodyPr>
            <a:normAutofit lnSpcReduction="10000"/>
          </a:bodyPr>
          <a:lstStyle/>
          <a:p>
            <a:pPr eaLnBrk="1" hangingPunct="1"/>
            <a:r>
              <a:rPr lang="en-US" smtClean="0"/>
              <a:t>Type 1 diabetes</a:t>
            </a:r>
          </a:p>
          <a:p>
            <a:pPr eaLnBrk="1" hangingPunct="1"/>
            <a:r>
              <a:rPr lang="en-US" smtClean="0"/>
              <a:t>Type 2 diabetes</a:t>
            </a:r>
          </a:p>
          <a:p>
            <a:pPr eaLnBrk="1" hangingPunct="1"/>
            <a:r>
              <a:rPr lang="en-US" smtClean="0"/>
              <a:t>Gestational diabetes</a:t>
            </a:r>
          </a:p>
          <a:p>
            <a:pPr eaLnBrk="1" hangingPunct="1"/>
            <a:r>
              <a:rPr lang="en-US" smtClean="0"/>
              <a:t>Diabetes mellitus associated with other conditions or syndromes</a:t>
            </a:r>
          </a:p>
          <a:p>
            <a:pPr eaLnBrk="1" hangingPunct="1"/>
            <a:r>
              <a:rPr lang="en-US" smtClean="0"/>
              <a:t>See Table 41-1</a:t>
            </a:r>
          </a:p>
        </p:txBody>
      </p:sp>
    </p:spTree>
    <p:extLst>
      <p:ext uri="{BB962C8B-B14F-4D97-AF65-F5344CB8AC3E}">
        <p14:creationId xmlns:p14="http://schemas.microsoft.com/office/powerpoint/2010/main" val="547480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Type 1 Diabetes</a:t>
            </a:r>
          </a:p>
        </p:txBody>
      </p:sp>
      <p:sp>
        <p:nvSpPr>
          <p:cNvPr id="7171" name="Rectangle 3"/>
          <p:cNvSpPr>
            <a:spLocks noGrp="1" noChangeArrowheads="1"/>
          </p:cNvSpPr>
          <p:nvPr>
            <p:ph type="body" idx="1"/>
          </p:nvPr>
        </p:nvSpPr>
        <p:spPr>
          <a:xfrm>
            <a:off x="330200" y="2346325"/>
            <a:ext cx="8613775" cy="2828925"/>
          </a:xfrm>
        </p:spPr>
        <p:txBody>
          <a:bodyPr>
            <a:normAutofit fontScale="92500"/>
          </a:bodyPr>
          <a:lstStyle/>
          <a:p>
            <a:pPr eaLnBrk="1" hangingPunct="1"/>
            <a:r>
              <a:rPr lang="en-US" smtClean="0"/>
              <a:t>Insulin producing beta cells in the pancreas are destroyed by an autoimmune process</a:t>
            </a:r>
          </a:p>
          <a:p>
            <a:pPr eaLnBrk="1" hangingPunct="1"/>
            <a:r>
              <a:rPr lang="en-US" smtClean="0"/>
              <a:t>Requires insulin, as little or no insulin is produced</a:t>
            </a:r>
          </a:p>
          <a:p>
            <a:pPr eaLnBrk="1" hangingPunct="1"/>
            <a:r>
              <a:rPr lang="en-US" smtClean="0"/>
              <a:t>Onset is acute and usually before 30 years of age</a:t>
            </a:r>
          </a:p>
          <a:p>
            <a:pPr eaLnBrk="1" hangingPunct="1"/>
            <a:r>
              <a:rPr lang="en-US" smtClean="0"/>
              <a:t>5–10% of persons with diabetes</a:t>
            </a:r>
          </a:p>
        </p:txBody>
      </p:sp>
    </p:spTree>
    <p:extLst>
      <p:ext uri="{BB962C8B-B14F-4D97-AF65-F5344CB8AC3E}">
        <p14:creationId xmlns:p14="http://schemas.microsoft.com/office/powerpoint/2010/main" val="72541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r>
              <a:rPr lang="en-US" altLang="en-US" dirty="0"/>
              <a:t>  Type 1 and</a:t>
            </a:r>
            <a:br>
              <a:rPr lang="en-US" altLang="en-US" dirty="0"/>
            </a:br>
            <a:r>
              <a:rPr lang="en-US" altLang="en-US" dirty="0"/>
              <a:t> </a:t>
            </a:r>
            <a:endParaRPr lang="en-CA" altLang="en-US" dirty="0"/>
          </a:p>
        </p:txBody>
      </p:sp>
      <p:pic>
        <p:nvPicPr>
          <p:cNvPr id="144389" name="AAFVYQJ0.jpg" descr="AAFVYQJ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850" y="1517650"/>
            <a:ext cx="343376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469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Type 2 Diabetes</a:t>
            </a:r>
          </a:p>
        </p:txBody>
      </p:sp>
      <p:sp>
        <p:nvSpPr>
          <p:cNvPr id="8195" name="Rectangle 3"/>
          <p:cNvSpPr>
            <a:spLocks noGrp="1" noChangeArrowheads="1"/>
          </p:cNvSpPr>
          <p:nvPr>
            <p:ph type="body" idx="1"/>
          </p:nvPr>
        </p:nvSpPr>
        <p:spPr>
          <a:xfrm>
            <a:off x="330200" y="2346325"/>
            <a:ext cx="8613775" cy="3692525"/>
          </a:xfrm>
        </p:spPr>
        <p:txBody>
          <a:bodyPr>
            <a:normAutofit fontScale="85000" lnSpcReduction="10000"/>
          </a:bodyPr>
          <a:lstStyle/>
          <a:p>
            <a:pPr eaLnBrk="1" hangingPunct="1"/>
            <a:r>
              <a:rPr lang="en-US" smtClean="0"/>
              <a:t>Decreased sensitivity to insulin (insulin resistance) and impaired beta cell function results in decreased insulin production</a:t>
            </a:r>
          </a:p>
          <a:p>
            <a:pPr eaLnBrk="1" hangingPunct="1"/>
            <a:r>
              <a:rPr lang="en-US" smtClean="0"/>
              <a:t>90–95% of person with diabetes</a:t>
            </a:r>
          </a:p>
          <a:p>
            <a:pPr eaLnBrk="1" hangingPunct="1"/>
            <a:r>
              <a:rPr lang="en-US" smtClean="0"/>
              <a:t>More common in persons over age 30 and in the obese</a:t>
            </a:r>
          </a:p>
          <a:p>
            <a:pPr eaLnBrk="1" hangingPunct="1"/>
            <a:r>
              <a:rPr lang="en-US" smtClean="0"/>
              <a:t>Slow, progressive glucose intolerance</a:t>
            </a:r>
          </a:p>
          <a:p>
            <a:pPr eaLnBrk="1" hangingPunct="1"/>
            <a:r>
              <a:rPr lang="en-US" smtClean="0"/>
              <a:t>Treated initially with diet and exercise</a:t>
            </a:r>
          </a:p>
          <a:p>
            <a:pPr eaLnBrk="1" hangingPunct="1"/>
            <a:r>
              <a:rPr lang="en-US" smtClean="0"/>
              <a:t>Oral hypoglycemic agents and insulin may be used </a:t>
            </a:r>
          </a:p>
        </p:txBody>
      </p:sp>
    </p:spTree>
    <p:extLst>
      <p:ext uri="{BB962C8B-B14F-4D97-AF65-F5344CB8AC3E}">
        <p14:creationId xmlns:p14="http://schemas.microsoft.com/office/powerpoint/2010/main" val="994273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30213" y="1222375"/>
            <a:ext cx="8524875" cy="384175"/>
          </a:xfrm>
        </p:spPr>
        <p:txBody>
          <a:bodyPr>
            <a:normAutofit fontScale="90000"/>
          </a:bodyPr>
          <a:lstStyle/>
          <a:p>
            <a:pPr eaLnBrk="1" hangingPunct="1">
              <a:defRPr/>
            </a:pPr>
            <a:r>
              <a:rPr lang="en-US" dirty="0" smtClean="0"/>
              <a:t>Pathogenesis of Type 2 Diabetes</a:t>
            </a:r>
          </a:p>
        </p:txBody>
      </p:sp>
      <p:pic>
        <p:nvPicPr>
          <p:cNvPr id="9221" name="Picture 5" descr="E:\Suvarna\Connection\CD\Smeltzer IRDVD\Input\Images from VT\Image\jpg\jpg chap 37 to 72\figure_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71663"/>
            <a:ext cx="4876800" cy="440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98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Type 1   vs. Type 2</a:t>
            </a:r>
          </a:p>
        </p:txBody>
      </p:sp>
      <p:sp>
        <p:nvSpPr>
          <p:cNvPr id="19459" name="Rectangle 3"/>
          <p:cNvSpPr>
            <a:spLocks noGrp="1" noChangeArrowheads="1"/>
          </p:cNvSpPr>
          <p:nvPr>
            <p:ph sz="half" idx="1"/>
          </p:nvPr>
        </p:nvSpPr>
        <p:spPr/>
        <p:txBody>
          <a:bodyPr/>
          <a:lstStyle/>
          <a:p>
            <a:pPr eaLnBrk="1" hangingPunct="1"/>
            <a:r>
              <a:rPr lang="en-US" altLang="en-US" smtClean="0"/>
              <a:t>Age of onset</a:t>
            </a:r>
          </a:p>
          <a:p>
            <a:pPr lvl="1" eaLnBrk="1" hangingPunct="1"/>
            <a:r>
              <a:rPr lang="en-US" altLang="en-US" smtClean="0"/>
              <a:t>Usually &lt; 30</a:t>
            </a:r>
          </a:p>
        </p:txBody>
      </p:sp>
      <p:sp>
        <p:nvSpPr>
          <p:cNvPr id="19460" name="Rectangle 4"/>
          <p:cNvSpPr>
            <a:spLocks noGrp="1" noChangeArrowheads="1"/>
          </p:cNvSpPr>
          <p:nvPr>
            <p:ph sz="half" idx="2"/>
          </p:nvPr>
        </p:nvSpPr>
        <p:spPr/>
        <p:txBody>
          <a:bodyPr/>
          <a:lstStyle/>
          <a:p>
            <a:pPr eaLnBrk="1" hangingPunct="1"/>
            <a:r>
              <a:rPr lang="en-US" altLang="en-US" smtClean="0"/>
              <a:t>Age of onset</a:t>
            </a:r>
          </a:p>
          <a:p>
            <a:pPr lvl="1" eaLnBrk="1" hangingPunct="1"/>
            <a:r>
              <a:rPr lang="en-US" altLang="en-US" smtClean="0"/>
              <a:t>Usually &gt; 40</a:t>
            </a:r>
          </a:p>
        </p:txBody>
      </p:sp>
    </p:spTree>
    <p:extLst>
      <p:ext uri="{BB962C8B-B14F-4D97-AF65-F5344CB8AC3E}">
        <p14:creationId xmlns:p14="http://schemas.microsoft.com/office/powerpoint/2010/main" val="1051125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Type 1   vs. Type 2</a:t>
            </a:r>
          </a:p>
        </p:txBody>
      </p:sp>
      <p:sp>
        <p:nvSpPr>
          <p:cNvPr id="20483" name="Rectangle 3"/>
          <p:cNvSpPr>
            <a:spLocks noGrp="1" noChangeArrowheads="1"/>
          </p:cNvSpPr>
          <p:nvPr>
            <p:ph sz="half" idx="1"/>
          </p:nvPr>
        </p:nvSpPr>
        <p:spPr/>
        <p:txBody>
          <a:bodyPr/>
          <a:lstStyle/>
          <a:p>
            <a:pPr eaLnBrk="1" hangingPunct="1"/>
            <a:r>
              <a:rPr lang="en-US" altLang="en-US" smtClean="0"/>
              <a:t>Body wt at onset</a:t>
            </a:r>
          </a:p>
          <a:p>
            <a:pPr lvl="1" eaLnBrk="1" hangingPunct="1"/>
            <a:r>
              <a:rPr lang="en-US" altLang="en-US" smtClean="0"/>
              <a:t>Normal to thin</a:t>
            </a:r>
          </a:p>
          <a:p>
            <a:pPr eaLnBrk="1" hangingPunct="1"/>
            <a:r>
              <a:rPr lang="en-US" altLang="en-US" smtClean="0"/>
              <a:t>Insulin production</a:t>
            </a:r>
          </a:p>
          <a:p>
            <a:pPr lvl="1" eaLnBrk="1" hangingPunct="1"/>
            <a:r>
              <a:rPr lang="en-US" altLang="en-US" smtClean="0"/>
              <a:t>None</a:t>
            </a:r>
          </a:p>
          <a:p>
            <a:pPr eaLnBrk="1" hangingPunct="1"/>
            <a:r>
              <a:rPr lang="en-US" altLang="en-US" smtClean="0"/>
              <a:t>Insulin injections</a:t>
            </a:r>
          </a:p>
          <a:p>
            <a:pPr lvl="1" eaLnBrk="1" hangingPunct="1"/>
            <a:r>
              <a:rPr lang="en-US" altLang="en-US" smtClean="0"/>
              <a:t>Always</a:t>
            </a:r>
          </a:p>
        </p:txBody>
      </p:sp>
      <p:sp>
        <p:nvSpPr>
          <p:cNvPr id="20484" name="Rectangle 4"/>
          <p:cNvSpPr>
            <a:spLocks noGrp="1" noChangeArrowheads="1"/>
          </p:cNvSpPr>
          <p:nvPr>
            <p:ph sz="half" idx="2"/>
          </p:nvPr>
        </p:nvSpPr>
        <p:spPr/>
        <p:txBody>
          <a:bodyPr/>
          <a:lstStyle/>
          <a:p>
            <a:pPr eaLnBrk="1" hangingPunct="1"/>
            <a:r>
              <a:rPr lang="en-US" altLang="en-US" smtClean="0"/>
              <a:t>Body wt at onset</a:t>
            </a:r>
          </a:p>
          <a:p>
            <a:pPr lvl="1" eaLnBrk="1" hangingPunct="1"/>
            <a:r>
              <a:rPr lang="en-US" altLang="en-US" smtClean="0"/>
              <a:t>80% overweight</a:t>
            </a:r>
          </a:p>
          <a:p>
            <a:pPr eaLnBrk="1" hangingPunct="1"/>
            <a:r>
              <a:rPr lang="en-US" altLang="en-US" smtClean="0"/>
              <a:t>Insulin production</a:t>
            </a:r>
          </a:p>
          <a:p>
            <a:pPr lvl="1" eaLnBrk="1" hangingPunct="1"/>
            <a:r>
              <a:rPr lang="en-US" altLang="en-US" smtClean="0"/>
              <a:t>Not enough</a:t>
            </a:r>
          </a:p>
          <a:p>
            <a:pPr eaLnBrk="1" hangingPunct="1"/>
            <a:r>
              <a:rPr lang="en-US" altLang="en-US" smtClean="0"/>
              <a:t>Insulin injections</a:t>
            </a:r>
          </a:p>
          <a:p>
            <a:pPr lvl="1" eaLnBrk="1" hangingPunct="1"/>
            <a:r>
              <a:rPr lang="en-US" altLang="en-US" smtClean="0"/>
              <a:t>Sometimes</a:t>
            </a:r>
          </a:p>
        </p:txBody>
      </p:sp>
    </p:spTree>
    <p:extLst>
      <p:ext uri="{BB962C8B-B14F-4D97-AF65-F5344CB8AC3E}">
        <p14:creationId xmlns:p14="http://schemas.microsoft.com/office/powerpoint/2010/main" val="1882919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Type 1   vs. Type 2</a:t>
            </a:r>
          </a:p>
        </p:txBody>
      </p:sp>
      <p:sp>
        <p:nvSpPr>
          <p:cNvPr id="21507" name="Rectangle 3"/>
          <p:cNvSpPr>
            <a:spLocks noGrp="1" noChangeArrowheads="1"/>
          </p:cNvSpPr>
          <p:nvPr>
            <p:ph sz="half" idx="1"/>
          </p:nvPr>
        </p:nvSpPr>
        <p:spPr/>
        <p:txBody>
          <a:bodyPr/>
          <a:lstStyle/>
          <a:p>
            <a:pPr eaLnBrk="1" hangingPunct="1"/>
            <a:r>
              <a:rPr lang="en-US" altLang="en-US" smtClean="0"/>
              <a:t>Management</a:t>
            </a:r>
          </a:p>
          <a:p>
            <a:pPr lvl="1" eaLnBrk="1" hangingPunct="1"/>
            <a:r>
              <a:rPr lang="en-US" altLang="en-US" smtClean="0"/>
              <a:t>Insulin</a:t>
            </a:r>
          </a:p>
          <a:p>
            <a:pPr lvl="1" eaLnBrk="1" hangingPunct="1"/>
            <a:r>
              <a:rPr lang="en-US" altLang="en-US" smtClean="0"/>
              <a:t>Diet</a:t>
            </a:r>
          </a:p>
          <a:p>
            <a:pPr lvl="1" eaLnBrk="1" hangingPunct="1"/>
            <a:r>
              <a:rPr lang="en-US" altLang="en-US" smtClean="0"/>
              <a:t>Exercise</a:t>
            </a:r>
          </a:p>
        </p:txBody>
      </p:sp>
      <p:sp>
        <p:nvSpPr>
          <p:cNvPr id="21508" name="Rectangle 4"/>
          <p:cNvSpPr>
            <a:spLocks noGrp="1" noChangeArrowheads="1"/>
          </p:cNvSpPr>
          <p:nvPr>
            <p:ph sz="half" idx="2"/>
          </p:nvPr>
        </p:nvSpPr>
        <p:spPr/>
        <p:txBody>
          <a:bodyPr/>
          <a:lstStyle/>
          <a:p>
            <a:pPr eaLnBrk="1" hangingPunct="1"/>
            <a:r>
              <a:rPr lang="en-US" altLang="en-US" smtClean="0"/>
              <a:t>Management</a:t>
            </a:r>
          </a:p>
          <a:p>
            <a:pPr lvl="1" eaLnBrk="1" hangingPunct="1"/>
            <a:r>
              <a:rPr lang="en-US" altLang="en-US" smtClean="0"/>
              <a:t>Diet (wt. Loss)</a:t>
            </a:r>
          </a:p>
          <a:p>
            <a:pPr lvl="1" eaLnBrk="1" hangingPunct="1"/>
            <a:r>
              <a:rPr lang="en-US" altLang="en-US" smtClean="0"/>
              <a:t>Exercise</a:t>
            </a:r>
          </a:p>
          <a:p>
            <a:pPr lvl="1" eaLnBrk="1" hangingPunct="1"/>
            <a:r>
              <a:rPr lang="en-US" altLang="en-US" smtClean="0"/>
              <a:t>Possibly oral hypoglycemic meds</a:t>
            </a:r>
          </a:p>
          <a:p>
            <a:pPr lvl="1" eaLnBrk="1" hangingPunct="1"/>
            <a:r>
              <a:rPr lang="en-US" altLang="en-US" smtClean="0"/>
              <a:t>Possibly insulin</a:t>
            </a:r>
          </a:p>
        </p:txBody>
      </p:sp>
    </p:spTree>
    <p:extLst>
      <p:ext uri="{BB962C8B-B14F-4D97-AF65-F5344CB8AC3E}">
        <p14:creationId xmlns:p14="http://schemas.microsoft.com/office/powerpoint/2010/main" val="1987277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  Nursing Care for DM</a:t>
            </a:r>
            <a:r>
              <a:rPr lang="en-CA" altLang="en-US"/>
              <a:t> </a:t>
            </a:r>
          </a:p>
        </p:txBody>
      </p:sp>
      <p:sp>
        <p:nvSpPr>
          <p:cNvPr id="3075" name="Rectangle 3"/>
          <p:cNvSpPr>
            <a:spLocks noGrp="1" noChangeArrowheads="1"/>
          </p:cNvSpPr>
          <p:nvPr>
            <p:ph type="body" idx="1"/>
          </p:nvPr>
        </p:nvSpPr>
        <p:spPr/>
        <p:txBody>
          <a:bodyPr/>
          <a:lstStyle/>
          <a:p>
            <a:r>
              <a:rPr lang="en-US" altLang="en-US"/>
              <a:t>Clients face lifelong changes in lifestyle and health status</a:t>
            </a:r>
          </a:p>
          <a:p>
            <a:r>
              <a:rPr lang="en-US" altLang="en-US"/>
              <a:t>Major role of the nurse is that of educator in both hospital and community settings</a:t>
            </a:r>
          </a:p>
          <a:p>
            <a:r>
              <a:rPr lang="en-US" altLang="en-US"/>
              <a:t>Plan of care and content differ according to the type of diabetes</a:t>
            </a:r>
          </a:p>
          <a:p>
            <a:r>
              <a:rPr lang="en-US" altLang="en-US"/>
              <a:t>Nursing care focuses on teaching to manage the illness</a:t>
            </a:r>
          </a:p>
        </p:txBody>
      </p:sp>
    </p:spTree>
    <p:extLst>
      <p:ext uri="{BB962C8B-B14F-4D97-AF65-F5344CB8AC3E}">
        <p14:creationId xmlns:p14="http://schemas.microsoft.com/office/powerpoint/2010/main" val="2972714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Other specific types of Diabetes Mellitus</a:t>
            </a:r>
          </a:p>
        </p:txBody>
      </p:sp>
      <p:sp>
        <p:nvSpPr>
          <p:cNvPr id="36867" name="Rectangle 3"/>
          <p:cNvSpPr>
            <a:spLocks noGrp="1" noChangeArrowheads="1"/>
          </p:cNvSpPr>
          <p:nvPr>
            <p:ph idx="1"/>
          </p:nvPr>
        </p:nvSpPr>
        <p:spPr/>
        <p:txBody>
          <a:bodyPr/>
          <a:lstStyle/>
          <a:p>
            <a:pPr eaLnBrk="1" hangingPunct="1"/>
            <a:r>
              <a:rPr lang="en-US" altLang="en-US" smtClean="0"/>
              <a:t>Gestational</a:t>
            </a:r>
          </a:p>
          <a:p>
            <a:pPr eaLnBrk="1" hangingPunct="1"/>
            <a:r>
              <a:rPr lang="en-US" altLang="en-US" smtClean="0"/>
              <a:t>Pancreatitis</a:t>
            </a:r>
          </a:p>
          <a:p>
            <a:pPr eaLnBrk="1" hangingPunct="1"/>
            <a:r>
              <a:rPr lang="en-US" altLang="en-US" smtClean="0"/>
              <a:t>Drug or chemical induces diabetes (steroids)</a:t>
            </a:r>
          </a:p>
        </p:txBody>
      </p:sp>
    </p:spTree>
    <p:extLst>
      <p:ext uri="{BB962C8B-B14F-4D97-AF65-F5344CB8AC3E}">
        <p14:creationId xmlns:p14="http://schemas.microsoft.com/office/powerpoint/2010/main" val="1715088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Risk Factors</a:t>
            </a:r>
          </a:p>
        </p:txBody>
      </p:sp>
      <p:sp>
        <p:nvSpPr>
          <p:cNvPr id="12291" name="Rectangle 3"/>
          <p:cNvSpPr>
            <a:spLocks noGrp="1" noChangeArrowheads="1"/>
          </p:cNvSpPr>
          <p:nvPr>
            <p:ph type="body" idx="1"/>
          </p:nvPr>
        </p:nvSpPr>
        <p:spPr>
          <a:xfrm>
            <a:off x="330200" y="2346325"/>
            <a:ext cx="8613775" cy="3717925"/>
          </a:xfrm>
        </p:spPr>
        <p:txBody>
          <a:bodyPr>
            <a:normAutofit fontScale="85000" lnSpcReduction="20000"/>
          </a:bodyPr>
          <a:lstStyle/>
          <a:p>
            <a:pPr eaLnBrk="1" hangingPunct="1"/>
            <a:r>
              <a:rPr lang="en-US" smtClean="0"/>
              <a:t>Type 1: not inherited but a genetic predisposition combined with immunologic and possibly environmental (viral) factors</a:t>
            </a:r>
          </a:p>
          <a:p>
            <a:pPr eaLnBrk="1" hangingPunct="1"/>
            <a:r>
              <a:rPr lang="en-US" smtClean="0"/>
              <a:t>Type 2: family history of diabetes, obesity, race/ethnicity, age greater than 45 years, previous identified impaired fasting glucose or impaired glucose tolerance, hypertension ≥ 140/90, HDL ≤ 35 and/or triglycerides ≥ 250, history of gestational diabetes or babies over 9 pounds </a:t>
            </a:r>
          </a:p>
          <a:p>
            <a:pPr eaLnBrk="1" hangingPunct="1"/>
            <a:r>
              <a:rPr lang="en-US" smtClean="0"/>
              <a:t>See Chart 41-1</a:t>
            </a:r>
          </a:p>
        </p:txBody>
      </p:sp>
    </p:spTree>
    <p:extLst>
      <p:ext uri="{BB962C8B-B14F-4D97-AF65-F5344CB8AC3E}">
        <p14:creationId xmlns:p14="http://schemas.microsoft.com/office/powerpoint/2010/main" val="1389324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Clinical Manifestations</a:t>
            </a:r>
          </a:p>
        </p:txBody>
      </p:sp>
      <p:sp>
        <p:nvSpPr>
          <p:cNvPr id="13315" name="Rectangle 3"/>
          <p:cNvSpPr>
            <a:spLocks noGrp="1" noChangeArrowheads="1"/>
          </p:cNvSpPr>
          <p:nvPr>
            <p:ph type="body" idx="1"/>
          </p:nvPr>
        </p:nvSpPr>
        <p:spPr>
          <a:xfrm>
            <a:off x="330200" y="2346325"/>
            <a:ext cx="8613775" cy="3965575"/>
          </a:xfrm>
        </p:spPr>
        <p:txBody>
          <a:bodyPr>
            <a:normAutofit fontScale="92500" lnSpcReduction="20000"/>
          </a:bodyPr>
          <a:lstStyle/>
          <a:p>
            <a:pPr eaLnBrk="1" hangingPunct="1"/>
            <a:r>
              <a:rPr lang="en-US" smtClean="0"/>
              <a:t>“Three Ps”</a:t>
            </a:r>
          </a:p>
          <a:p>
            <a:pPr lvl="1" eaLnBrk="1" hangingPunct="1"/>
            <a:r>
              <a:rPr lang="en-US" smtClean="0"/>
              <a:t>Polyuria</a:t>
            </a:r>
          </a:p>
          <a:p>
            <a:pPr lvl="1" eaLnBrk="1" hangingPunct="1"/>
            <a:r>
              <a:rPr lang="en-US" smtClean="0"/>
              <a:t>Polydypsia</a:t>
            </a:r>
          </a:p>
          <a:p>
            <a:pPr lvl="1" eaLnBrk="1" hangingPunct="1"/>
            <a:r>
              <a:rPr lang="en-US" smtClean="0"/>
              <a:t>Polyphagia</a:t>
            </a:r>
          </a:p>
          <a:p>
            <a:pPr eaLnBrk="1" hangingPunct="1"/>
            <a:r>
              <a:rPr lang="en-US" smtClean="0"/>
              <a:t>Fatigue, weakness, vision changes, tingling or numbness in hands or feet, dry skin, skin lesions or wounds that are slow to heal, recurrent infections</a:t>
            </a:r>
          </a:p>
          <a:p>
            <a:pPr eaLnBrk="1" hangingPunct="1"/>
            <a:r>
              <a:rPr lang="en-US" smtClean="0"/>
              <a:t>Type 1 may have sudden weight loss, nausea, vomiting, and abdominal pain if DKA has developed</a:t>
            </a:r>
          </a:p>
        </p:txBody>
      </p:sp>
    </p:spTree>
    <p:extLst>
      <p:ext uri="{BB962C8B-B14F-4D97-AF65-F5344CB8AC3E}">
        <p14:creationId xmlns:p14="http://schemas.microsoft.com/office/powerpoint/2010/main" val="1410238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S&amp;S of Hyperglycemia</a:t>
            </a:r>
          </a:p>
        </p:txBody>
      </p:sp>
      <p:sp>
        <p:nvSpPr>
          <p:cNvPr id="39939" name="Rectangle 3"/>
          <p:cNvSpPr>
            <a:spLocks noGrp="1" noChangeArrowheads="1"/>
          </p:cNvSpPr>
          <p:nvPr>
            <p:ph idx="1"/>
          </p:nvPr>
        </p:nvSpPr>
        <p:spPr/>
        <p:txBody>
          <a:bodyPr/>
          <a:lstStyle/>
          <a:p>
            <a:pPr eaLnBrk="1" hangingPunct="1">
              <a:lnSpc>
                <a:spcPct val="90000"/>
              </a:lnSpc>
            </a:pPr>
            <a:r>
              <a:rPr lang="en-US" altLang="en-US" smtClean="0"/>
              <a:t>Neurological</a:t>
            </a:r>
          </a:p>
          <a:p>
            <a:pPr lvl="1" eaLnBrk="1" hangingPunct="1">
              <a:lnSpc>
                <a:spcPct val="90000"/>
              </a:lnSpc>
            </a:pPr>
            <a:r>
              <a:rPr lang="en-US" altLang="en-US" smtClean="0"/>
              <a:t>C/O headache</a:t>
            </a:r>
          </a:p>
          <a:p>
            <a:pPr lvl="1" eaLnBrk="1" hangingPunct="1">
              <a:lnSpc>
                <a:spcPct val="90000"/>
              </a:lnSpc>
            </a:pPr>
            <a:r>
              <a:rPr lang="en-US" altLang="en-US" smtClean="0"/>
              <a:t>Dull senses</a:t>
            </a:r>
          </a:p>
          <a:p>
            <a:pPr lvl="1" eaLnBrk="1" hangingPunct="1">
              <a:lnSpc>
                <a:spcPct val="90000"/>
              </a:lnSpc>
            </a:pPr>
            <a:r>
              <a:rPr lang="en-US" altLang="en-US" smtClean="0"/>
              <a:t>Stupor</a:t>
            </a:r>
          </a:p>
          <a:p>
            <a:pPr lvl="1" eaLnBrk="1" hangingPunct="1">
              <a:lnSpc>
                <a:spcPct val="90000"/>
              </a:lnSpc>
            </a:pPr>
            <a:r>
              <a:rPr lang="en-US" altLang="en-US" smtClean="0"/>
              <a:t>Drowsy </a:t>
            </a:r>
          </a:p>
          <a:p>
            <a:pPr lvl="1" eaLnBrk="1" hangingPunct="1">
              <a:lnSpc>
                <a:spcPct val="90000"/>
              </a:lnSpc>
            </a:pPr>
            <a:r>
              <a:rPr lang="en-US" altLang="en-US" smtClean="0"/>
              <a:t>Blurred Vision</a:t>
            </a:r>
          </a:p>
        </p:txBody>
      </p:sp>
    </p:spTree>
    <p:extLst>
      <p:ext uri="{BB962C8B-B14F-4D97-AF65-F5344CB8AC3E}">
        <p14:creationId xmlns:p14="http://schemas.microsoft.com/office/powerpoint/2010/main" val="4007861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checkerboard(across)">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checkerboard(across)">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checkerboard(across)">
                                      <p:cBhvr>
                                        <p:cTn id="27" dur="500"/>
                                        <p:tgtEl>
                                          <p:spTgt spid="39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checkerboard(across)">
                                      <p:cBhvr>
                                        <p:cTn id="32"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S&amp;S of Hyperglycemia</a:t>
            </a:r>
          </a:p>
        </p:txBody>
      </p:sp>
      <p:sp>
        <p:nvSpPr>
          <p:cNvPr id="40963" name="Rectangle 3"/>
          <p:cNvSpPr>
            <a:spLocks noGrp="1" noChangeArrowheads="1"/>
          </p:cNvSpPr>
          <p:nvPr>
            <p:ph idx="1"/>
          </p:nvPr>
        </p:nvSpPr>
        <p:spPr/>
        <p:txBody>
          <a:bodyPr/>
          <a:lstStyle/>
          <a:p>
            <a:pPr eaLnBrk="1" hangingPunct="1">
              <a:lnSpc>
                <a:spcPct val="90000"/>
              </a:lnSpc>
            </a:pPr>
            <a:r>
              <a:rPr lang="en-US" altLang="en-US" smtClean="0"/>
              <a:t>Cardiovascular</a:t>
            </a:r>
          </a:p>
          <a:p>
            <a:pPr lvl="1" eaLnBrk="1" hangingPunct="1">
              <a:lnSpc>
                <a:spcPct val="90000"/>
              </a:lnSpc>
            </a:pPr>
            <a:r>
              <a:rPr lang="en-US" altLang="en-US" smtClean="0"/>
              <a:t>Tachycardia</a:t>
            </a:r>
          </a:p>
          <a:p>
            <a:pPr lvl="1" eaLnBrk="1" hangingPunct="1">
              <a:lnSpc>
                <a:spcPct val="90000"/>
              </a:lnSpc>
            </a:pPr>
            <a:r>
              <a:rPr lang="en-US" altLang="en-US" smtClean="0"/>
              <a:t>Decreased BP</a:t>
            </a:r>
          </a:p>
          <a:p>
            <a:pPr lvl="1" eaLnBrk="1" hangingPunct="1">
              <a:lnSpc>
                <a:spcPct val="90000"/>
              </a:lnSpc>
            </a:pPr>
            <a:r>
              <a:rPr lang="en-US" altLang="en-US" smtClean="0"/>
              <a:t>(Dehydration)</a:t>
            </a:r>
          </a:p>
          <a:p>
            <a:pPr eaLnBrk="1" hangingPunct="1">
              <a:lnSpc>
                <a:spcPct val="90000"/>
              </a:lnSpc>
            </a:pPr>
            <a:r>
              <a:rPr lang="en-US" altLang="en-US" smtClean="0"/>
              <a:t>Respiratory</a:t>
            </a:r>
          </a:p>
          <a:p>
            <a:pPr lvl="1" eaLnBrk="1" hangingPunct="1">
              <a:lnSpc>
                <a:spcPct val="90000"/>
              </a:lnSpc>
            </a:pPr>
            <a:r>
              <a:rPr lang="en-US" altLang="en-US" smtClean="0"/>
              <a:t>Kussmaul's respirations</a:t>
            </a:r>
          </a:p>
          <a:p>
            <a:pPr lvl="1" eaLnBrk="1" hangingPunct="1">
              <a:lnSpc>
                <a:spcPct val="90000"/>
              </a:lnSpc>
            </a:pPr>
            <a:r>
              <a:rPr lang="en-US" altLang="en-US" smtClean="0"/>
              <a:t>Sweet and fruity breath</a:t>
            </a:r>
          </a:p>
          <a:p>
            <a:pPr lvl="1" eaLnBrk="1" hangingPunct="1">
              <a:lnSpc>
                <a:spcPct val="90000"/>
              </a:lnSpc>
            </a:pPr>
            <a:r>
              <a:rPr lang="en-US" altLang="en-US" smtClean="0"/>
              <a:t>Acetone breath</a:t>
            </a:r>
          </a:p>
        </p:txBody>
      </p:sp>
    </p:spTree>
    <p:extLst>
      <p:ext uri="{BB962C8B-B14F-4D97-AF65-F5344CB8AC3E}">
        <p14:creationId xmlns:p14="http://schemas.microsoft.com/office/powerpoint/2010/main" val="505099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checkerboard(across)">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checkerboard(across)">
                                      <p:cBhvr>
                                        <p:cTn id="27" dur="500"/>
                                        <p:tgtEl>
                                          <p:spTgt spid="4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checkerboard(across)">
                                      <p:cBhvr>
                                        <p:cTn id="32" dur="500"/>
                                        <p:tgtEl>
                                          <p:spTgt spid="409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0963">
                                            <p:txEl>
                                              <p:pRg st="6" end="6"/>
                                            </p:txEl>
                                          </p:spTgt>
                                        </p:tgtEl>
                                        <p:attrNameLst>
                                          <p:attrName>style.visibility</p:attrName>
                                        </p:attrNameLst>
                                      </p:cBhvr>
                                      <p:to>
                                        <p:strVal val="visible"/>
                                      </p:to>
                                    </p:set>
                                    <p:animEffect transition="in" filter="checkerboard(across)">
                                      <p:cBhvr>
                                        <p:cTn id="37" dur="500"/>
                                        <p:tgtEl>
                                          <p:spTgt spid="4096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0963">
                                            <p:txEl>
                                              <p:pRg st="7" end="7"/>
                                            </p:txEl>
                                          </p:spTgt>
                                        </p:tgtEl>
                                        <p:attrNameLst>
                                          <p:attrName>style.visibility</p:attrName>
                                        </p:attrNameLst>
                                      </p:cBhvr>
                                      <p:to>
                                        <p:strVal val="visible"/>
                                      </p:to>
                                    </p:set>
                                    <p:animEffect transition="in" filter="checkerboard(across)">
                                      <p:cBhvr>
                                        <p:cTn id="42" dur="500"/>
                                        <p:tgtEl>
                                          <p:spTgt spid="40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S&amp;S of Hyperglycemia</a:t>
            </a:r>
          </a:p>
        </p:txBody>
      </p:sp>
      <p:sp>
        <p:nvSpPr>
          <p:cNvPr id="41987" name="Rectangle 3"/>
          <p:cNvSpPr>
            <a:spLocks noGrp="1" noChangeArrowheads="1"/>
          </p:cNvSpPr>
          <p:nvPr>
            <p:ph idx="1"/>
          </p:nvPr>
        </p:nvSpPr>
        <p:spPr/>
        <p:txBody>
          <a:bodyPr/>
          <a:lstStyle/>
          <a:p>
            <a:pPr eaLnBrk="1" hangingPunct="1"/>
            <a:r>
              <a:rPr lang="en-US" altLang="en-US" smtClean="0"/>
              <a:t>Gastro-intestinal</a:t>
            </a:r>
          </a:p>
          <a:p>
            <a:pPr lvl="1" eaLnBrk="1" hangingPunct="1"/>
            <a:r>
              <a:rPr lang="en-US" altLang="en-US" smtClean="0"/>
              <a:t>Polyphagia</a:t>
            </a:r>
          </a:p>
          <a:p>
            <a:pPr lvl="1" eaLnBrk="1" hangingPunct="1"/>
            <a:r>
              <a:rPr lang="en-US" altLang="en-US" smtClean="0"/>
              <a:t>N/V</a:t>
            </a:r>
          </a:p>
          <a:p>
            <a:pPr lvl="1" eaLnBrk="1" hangingPunct="1"/>
            <a:r>
              <a:rPr lang="en-US" altLang="en-US" smtClean="0"/>
              <a:t>Polydipsia</a:t>
            </a:r>
          </a:p>
        </p:txBody>
      </p:sp>
    </p:spTree>
    <p:extLst>
      <p:ext uri="{BB962C8B-B14F-4D97-AF65-F5344CB8AC3E}">
        <p14:creationId xmlns:p14="http://schemas.microsoft.com/office/powerpoint/2010/main" val="201743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checkerboard(across)">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checkerboard(across)">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checkerboard(across)">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checkerboard(across)">
                                      <p:cBhvr>
                                        <p:cTn id="22"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S&amp;S of Hyperglycemia</a:t>
            </a:r>
          </a:p>
        </p:txBody>
      </p:sp>
      <p:sp>
        <p:nvSpPr>
          <p:cNvPr id="43011" name="Rectangle 3"/>
          <p:cNvSpPr>
            <a:spLocks noGrp="1" noChangeArrowheads="1"/>
          </p:cNvSpPr>
          <p:nvPr>
            <p:ph idx="1"/>
          </p:nvPr>
        </p:nvSpPr>
        <p:spPr/>
        <p:txBody>
          <a:bodyPr/>
          <a:lstStyle/>
          <a:p>
            <a:pPr eaLnBrk="1" hangingPunct="1"/>
            <a:r>
              <a:rPr lang="en-US" altLang="en-US" smtClean="0"/>
              <a:t>Genital-urinary</a:t>
            </a:r>
          </a:p>
          <a:p>
            <a:pPr lvl="1" eaLnBrk="1" hangingPunct="1"/>
            <a:r>
              <a:rPr lang="en-US" altLang="en-US" smtClean="0"/>
              <a:t>Polyuria</a:t>
            </a:r>
          </a:p>
          <a:p>
            <a:pPr lvl="1" eaLnBrk="1" hangingPunct="1"/>
            <a:r>
              <a:rPr lang="en-US" altLang="en-US" smtClean="0"/>
              <a:t>Glycosuria</a:t>
            </a:r>
          </a:p>
          <a:p>
            <a:pPr eaLnBrk="1" hangingPunct="1"/>
            <a:r>
              <a:rPr lang="en-US" altLang="en-US" smtClean="0"/>
              <a:t>Skeletal-muscular</a:t>
            </a:r>
          </a:p>
          <a:p>
            <a:pPr lvl="1" eaLnBrk="1" hangingPunct="1"/>
            <a:r>
              <a:rPr lang="en-US" altLang="en-US" smtClean="0"/>
              <a:t>Weak</a:t>
            </a:r>
          </a:p>
        </p:txBody>
      </p:sp>
    </p:spTree>
    <p:extLst>
      <p:ext uri="{BB962C8B-B14F-4D97-AF65-F5344CB8AC3E}">
        <p14:creationId xmlns:p14="http://schemas.microsoft.com/office/powerpoint/2010/main" val="2407647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checkerboard(across)">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checkerboard(across)">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checkerboard(across)">
                                      <p:cBhvr>
                                        <p:cTn id="22" dur="500"/>
                                        <p:tgtEl>
                                          <p:spTgt spid="43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checkerboard(across)">
                                      <p:cBhvr>
                                        <p:cTn id="27"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S&amp;S of Hyperglycemia</a:t>
            </a:r>
          </a:p>
        </p:txBody>
      </p:sp>
      <p:sp>
        <p:nvSpPr>
          <p:cNvPr id="44035" name="Rectangle 3"/>
          <p:cNvSpPr>
            <a:spLocks noGrp="1" noChangeArrowheads="1"/>
          </p:cNvSpPr>
          <p:nvPr>
            <p:ph idx="1"/>
          </p:nvPr>
        </p:nvSpPr>
        <p:spPr/>
        <p:txBody>
          <a:bodyPr/>
          <a:lstStyle/>
          <a:p>
            <a:pPr eaLnBrk="1" hangingPunct="1"/>
            <a:r>
              <a:rPr lang="en-US" altLang="en-US" smtClean="0"/>
              <a:t>Integumentary</a:t>
            </a:r>
          </a:p>
          <a:p>
            <a:pPr lvl="1" eaLnBrk="1" hangingPunct="1"/>
            <a:r>
              <a:rPr lang="en-US" altLang="en-US" smtClean="0"/>
              <a:t>Dry skin</a:t>
            </a:r>
          </a:p>
          <a:p>
            <a:pPr lvl="1" eaLnBrk="1" hangingPunct="1"/>
            <a:r>
              <a:rPr lang="en-US" altLang="en-US" smtClean="0"/>
              <a:t>Flushed face</a:t>
            </a:r>
          </a:p>
        </p:txBody>
      </p:sp>
    </p:spTree>
    <p:extLst>
      <p:ext uri="{BB962C8B-B14F-4D97-AF65-F5344CB8AC3E}">
        <p14:creationId xmlns:p14="http://schemas.microsoft.com/office/powerpoint/2010/main" val="1417873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Diagnostic tests</a:t>
            </a:r>
          </a:p>
        </p:txBody>
      </p:sp>
      <p:sp>
        <p:nvSpPr>
          <p:cNvPr id="12291" name="Rectangle 3"/>
          <p:cNvSpPr>
            <a:spLocks noGrp="1" noChangeArrowheads="1"/>
          </p:cNvSpPr>
          <p:nvPr>
            <p:ph type="body" sz="half" idx="1"/>
          </p:nvPr>
        </p:nvSpPr>
        <p:spPr/>
        <p:txBody>
          <a:bodyPr/>
          <a:lstStyle/>
          <a:p>
            <a:pPr eaLnBrk="1" hangingPunct="1"/>
            <a:r>
              <a:rPr lang="en-US" altLang="en-US" sz="2800" smtClean="0"/>
              <a:t>Blood glucose / Fasting blood glucose</a:t>
            </a:r>
          </a:p>
          <a:p>
            <a:pPr eaLnBrk="1" hangingPunct="1"/>
            <a:r>
              <a:rPr lang="en-US" altLang="en-US" sz="2800" smtClean="0"/>
              <a:t>Glycosylated Hemoglobin Assay</a:t>
            </a:r>
          </a:p>
        </p:txBody>
      </p:sp>
    </p:spTree>
    <p:extLst>
      <p:ext uri="{BB962C8B-B14F-4D97-AF65-F5344CB8AC3E}">
        <p14:creationId xmlns:p14="http://schemas.microsoft.com/office/powerpoint/2010/main" val="1798934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Blood Glucose  </a:t>
            </a:r>
            <a:br>
              <a:rPr lang="en-US" smtClean="0"/>
            </a:br>
            <a:r>
              <a:rPr lang="en-US" smtClean="0"/>
              <a:t>Fasting blood Glucose</a:t>
            </a:r>
          </a:p>
        </p:txBody>
      </p:sp>
      <p:sp>
        <p:nvSpPr>
          <p:cNvPr id="45059" name="Rectangle 3"/>
          <p:cNvSpPr>
            <a:spLocks noGrp="1" noChangeArrowheads="1"/>
          </p:cNvSpPr>
          <p:nvPr>
            <p:ph type="body" sz="half" idx="1"/>
          </p:nvPr>
        </p:nvSpPr>
        <p:spPr>
          <a:xfrm>
            <a:off x="1182688" y="2017713"/>
            <a:ext cx="4608512" cy="4114800"/>
          </a:xfrm>
        </p:spPr>
        <p:txBody>
          <a:bodyPr/>
          <a:lstStyle/>
          <a:p>
            <a:pPr eaLnBrk="1" hangingPunct="1"/>
            <a:r>
              <a:rPr lang="en-US" altLang="en-US" sz="2800" smtClean="0"/>
              <a:t>Measures blood glucose levels after fasting</a:t>
            </a:r>
          </a:p>
          <a:p>
            <a:pPr eaLnBrk="1" hangingPunct="1"/>
            <a:r>
              <a:rPr lang="en-US" altLang="en-US" sz="2800" smtClean="0"/>
              <a:t>Results</a:t>
            </a:r>
          </a:p>
          <a:p>
            <a:pPr lvl="1" eaLnBrk="1" hangingPunct="1"/>
            <a:r>
              <a:rPr lang="en-US" altLang="en-US" sz="2400" smtClean="0"/>
              <a:t>Normal </a:t>
            </a:r>
            <a:r>
              <a:rPr lang="en-US" altLang="en-US" sz="2400" smtClean="0">
                <a:latin typeface="Times New Roman" pitchFamily="18" charset="0"/>
              </a:rPr>
              <a:t>–</a:t>
            </a:r>
            <a:r>
              <a:rPr lang="en-US" altLang="en-US" sz="2400" smtClean="0"/>
              <a:t> 70-115 mg/dL</a:t>
            </a:r>
          </a:p>
          <a:p>
            <a:pPr lvl="1" eaLnBrk="1" hangingPunct="1"/>
            <a:r>
              <a:rPr lang="en-US" altLang="en-US" sz="2400" smtClean="0"/>
              <a:t>Diabetic level &gt; 126 mg/dL</a:t>
            </a:r>
          </a:p>
          <a:p>
            <a:pPr lvl="1" eaLnBrk="1" hangingPunct="1"/>
            <a:r>
              <a:rPr lang="en-US" altLang="en-US" sz="2400" smtClean="0"/>
              <a:t>Critical &gt; 400 mg/dL </a:t>
            </a:r>
          </a:p>
          <a:p>
            <a:pPr lvl="1" eaLnBrk="1" hangingPunct="1"/>
            <a:r>
              <a:rPr lang="en-US" altLang="en-US" sz="2400" smtClean="0"/>
              <a:t>Critical &lt; 50 mg/dL</a:t>
            </a:r>
          </a:p>
        </p:txBody>
      </p:sp>
    </p:spTree>
    <p:extLst>
      <p:ext uri="{BB962C8B-B14F-4D97-AF65-F5344CB8AC3E}">
        <p14:creationId xmlns:p14="http://schemas.microsoft.com/office/powerpoint/2010/main" val="3994696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Diabetes Mellitus </a:t>
            </a:r>
          </a:p>
        </p:txBody>
      </p:sp>
      <p:sp>
        <p:nvSpPr>
          <p:cNvPr id="4099" name="Rectangle 3"/>
          <p:cNvSpPr>
            <a:spLocks noGrp="1" noChangeArrowheads="1"/>
          </p:cNvSpPr>
          <p:nvPr>
            <p:ph type="body" idx="1"/>
          </p:nvPr>
        </p:nvSpPr>
        <p:spPr>
          <a:xfrm>
            <a:off x="330200" y="2346325"/>
            <a:ext cx="8613775" cy="3717925"/>
          </a:xfrm>
        </p:spPr>
        <p:txBody>
          <a:bodyPr>
            <a:normAutofit fontScale="92500" lnSpcReduction="20000"/>
          </a:bodyPr>
          <a:lstStyle/>
          <a:p>
            <a:pPr eaLnBrk="1" hangingPunct="1"/>
            <a:r>
              <a:rPr lang="en-US" smtClean="0"/>
              <a:t>A group of diseases characterized by hyperglycemia due to defects in insulin secretion, insulin action, or both</a:t>
            </a:r>
          </a:p>
          <a:p>
            <a:pPr eaLnBrk="1" hangingPunct="1"/>
            <a:r>
              <a:rPr lang="en-US" smtClean="0"/>
              <a:t>Affects nearly 21 million people in the United States </a:t>
            </a:r>
          </a:p>
          <a:p>
            <a:pPr eaLnBrk="1" hangingPunct="1"/>
            <a:r>
              <a:rPr lang="en-US" smtClean="0"/>
              <a:t>Almost 1/3 of cases are undiagnosed </a:t>
            </a:r>
          </a:p>
          <a:p>
            <a:pPr eaLnBrk="1" hangingPunct="1"/>
            <a:r>
              <a:rPr lang="en-US" smtClean="0"/>
              <a:t>Prevalence is increasing</a:t>
            </a:r>
          </a:p>
          <a:p>
            <a:pPr eaLnBrk="1" hangingPunct="1"/>
            <a:r>
              <a:rPr lang="en-US" smtClean="0"/>
              <a:t>Minority populations and the elderly are disproportionately affected</a:t>
            </a:r>
          </a:p>
        </p:txBody>
      </p:sp>
    </p:spTree>
    <p:extLst>
      <p:ext uri="{BB962C8B-B14F-4D97-AF65-F5344CB8AC3E}">
        <p14:creationId xmlns:p14="http://schemas.microsoft.com/office/powerpoint/2010/main" val="1296950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50938" y="617538"/>
            <a:ext cx="7793037" cy="1135062"/>
          </a:xfrm>
        </p:spPr>
        <p:txBody>
          <a:bodyPr rtlCol="0">
            <a:normAutofit fontScale="90000"/>
          </a:bodyPr>
          <a:lstStyle/>
          <a:p>
            <a:pPr eaLnBrk="1" fontAlgn="auto" hangingPunct="1">
              <a:spcAft>
                <a:spcPts val="0"/>
              </a:spcAft>
              <a:defRPr/>
            </a:pPr>
            <a:r>
              <a:rPr lang="en-US" smtClean="0"/>
              <a:t>Fasting Blood Glucose</a:t>
            </a:r>
            <a:br>
              <a:rPr lang="en-US" smtClean="0"/>
            </a:br>
            <a:r>
              <a:rPr lang="en-US" smtClean="0"/>
              <a:t>Nursing Responsibility</a:t>
            </a:r>
          </a:p>
        </p:txBody>
      </p:sp>
      <p:sp>
        <p:nvSpPr>
          <p:cNvPr id="48131" name="Rectangle 3"/>
          <p:cNvSpPr>
            <a:spLocks noGrp="1" noChangeArrowheads="1"/>
          </p:cNvSpPr>
          <p:nvPr>
            <p:ph idx="1"/>
          </p:nvPr>
        </p:nvSpPr>
        <p:spPr>
          <a:xfrm>
            <a:off x="1182688" y="2667000"/>
            <a:ext cx="7772400" cy="3465513"/>
          </a:xfrm>
        </p:spPr>
        <p:txBody>
          <a:bodyPr/>
          <a:lstStyle/>
          <a:p>
            <a:pPr eaLnBrk="1" hangingPunct="1"/>
            <a:r>
              <a:rPr lang="en-US" altLang="en-US" u="sng" smtClean="0"/>
              <a:t>Fast</a:t>
            </a:r>
            <a:r>
              <a:rPr lang="en-US" altLang="en-US" smtClean="0"/>
              <a:t> 6-8 hours</a:t>
            </a:r>
          </a:p>
          <a:p>
            <a:pPr eaLnBrk="1" hangingPunct="1"/>
            <a:r>
              <a:rPr lang="en-US" altLang="en-US" smtClean="0"/>
              <a:t>Water  </a:t>
            </a:r>
            <a:r>
              <a:rPr lang="en-US" altLang="en-US" u="sng" smtClean="0"/>
              <a:t>OK</a:t>
            </a:r>
          </a:p>
          <a:p>
            <a:pPr eaLnBrk="1" hangingPunct="1"/>
            <a:r>
              <a:rPr lang="en-US" altLang="en-US" smtClean="0"/>
              <a:t>No </a:t>
            </a:r>
            <a:r>
              <a:rPr lang="en-US" altLang="en-US" u="sng" smtClean="0"/>
              <a:t>insulin</a:t>
            </a:r>
            <a:r>
              <a:rPr lang="en-US" altLang="en-US" smtClean="0"/>
              <a:t> or anti-</a:t>
            </a:r>
            <a:r>
              <a:rPr lang="en-US" altLang="en-US" u="sng" smtClean="0"/>
              <a:t>diabetic </a:t>
            </a:r>
            <a:r>
              <a:rPr lang="en-US" altLang="en-US" smtClean="0"/>
              <a:t>meds</a:t>
            </a:r>
          </a:p>
          <a:p>
            <a:pPr eaLnBrk="1" hangingPunct="1"/>
            <a:r>
              <a:rPr lang="en-US" altLang="en-US" u="sng" smtClean="0"/>
              <a:t>Exercise</a:t>
            </a:r>
            <a:r>
              <a:rPr lang="en-US" altLang="en-US" smtClean="0"/>
              <a:t> will effect results</a:t>
            </a:r>
          </a:p>
        </p:txBody>
      </p:sp>
    </p:spTree>
    <p:extLst>
      <p:ext uri="{BB962C8B-B14F-4D97-AF65-F5344CB8AC3E}">
        <p14:creationId xmlns:p14="http://schemas.microsoft.com/office/powerpoint/2010/main" val="2764446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Glycosylated Hemoglobin Assays (Hgb A1C)</a:t>
            </a:r>
          </a:p>
        </p:txBody>
      </p:sp>
      <p:sp>
        <p:nvSpPr>
          <p:cNvPr id="54275" name="Rectangle 3"/>
          <p:cNvSpPr>
            <a:spLocks noGrp="1" noChangeArrowheads="1"/>
          </p:cNvSpPr>
          <p:nvPr>
            <p:ph idx="1"/>
          </p:nvPr>
        </p:nvSpPr>
        <p:spPr/>
        <p:txBody>
          <a:bodyPr/>
          <a:lstStyle/>
          <a:p>
            <a:pPr eaLnBrk="1" hangingPunct="1"/>
            <a:r>
              <a:rPr lang="en-US" altLang="en-US" smtClean="0"/>
              <a:t>% of glycosylated hemoglobin</a:t>
            </a:r>
          </a:p>
          <a:p>
            <a:pPr lvl="1" eaLnBrk="1" hangingPunct="1"/>
            <a:r>
              <a:rPr lang="en-US" altLang="en-US" smtClean="0"/>
              <a:t>RBC lifecycle  </a:t>
            </a:r>
          </a:p>
          <a:p>
            <a:pPr lvl="2" eaLnBrk="1" hangingPunct="1"/>
            <a:r>
              <a:rPr lang="en-US" altLang="en-US" smtClean="0"/>
              <a:t>@ 120 days (4 months)</a:t>
            </a:r>
          </a:p>
          <a:p>
            <a:pPr lvl="1" eaLnBrk="1" hangingPunct="1"/>
            <a:r>
              <a:rPr lang="en-US" altLang="en-US" smtClean="0"/>
              <a:t>Glucose slowly binds with Hgb </a:t>
            </a:r>
            <a:r>
              <a:rPr lang="en-US" altLang="en-US" smtClean="0">
                <a:sym typeface="Wingdings" pitchFamily="2" charset="2"/>
              </a:rPr>
              <a:t> glycosylated</a:t>
            </a:r>
          </a:p>
          <a:p>
            <a:pPr lvl="1" eaLnBrk="1" hangingPunct="1"/>
            <a:r>
              <a:rPr lang="en-US" altLang="en-US" smtClean="0"/>
              <a:t> </a:t>
            </a:r>
            <a:r>
              <a:rPr lang="en-US" altLang="en-US" smtClean="0">
                <a:latin typeface="Wingdings 3" pitchFamily="18" charset="2"/>
              </a:rPr>
              <a:t>h</a:t>
            </a:r>
            <a:r>
              <a:rPr lang="en-US" altLang="en-US" smtClean="0"/>
              <a:t> serum glucose level </a:t>
            </a:r>
            <a:r>
              <a:rPr lang="en-US" altLang="en-US" smtClean="0">
                <a:sym typeface="Wingdings" pitchFamily="2" charset="2"/>
              </a:rPr>
              <a:t> </a:t>
            </a:r>
            <a:r>
              <a:rPr lang="en-US" altLang="en-US" smtClean="0">
                <a:latin typeface="Wingdings 3" pitchFamily="18" charset="2"/>
              </a:rPr>
              <a:t>h</a:t>
            </a:r>
            <a:r>
              <a:rPr lang="en-US" altLang="en-US" smtClean="0">
                <a:sym typeface="Wingdings" pitchFamily="2" charset="2"/>
              </a:rPr>
              <a:t> glycosylated Hgb levels</a:t>
            </a:r>
            <a:endParaRPr lang="en-US" altLang="en-US" smtClean="0"/>
          </a:p>
          <a:p>
            <a:pPr eaLnBrk="1" hangingPunct="1"/>
            <a:endParaRPr lang="en-US" altLang="en-US" smtClean="0"/>
          </a:p>
        </p:txBody>
      </p:sp>
    </p:spTree>
    <p:extLst>
      <p:ext uri="{BB962C8B-B14F-4D97-AF65-F5344CB8AC3E}">
        <p14:creationId xmlns:p14="http://schemas.microsoft.com/office/powerpoint/2010/main" val="3240713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 calcmode="lin" valueType="num">
                                      <p:cBhvr additive="base">
                                        <p:cTn id="17"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4275">
                                            <p:txEl>
                                              <p:pRg st="3" end="3"/>
                                            </p:txEl>
                                          </p:spTgt>
                                        </p:tgtEl>
                                        <p:attrNameLst>
                                          <p:attrName>style.visibility</p:attrName>
                                        </p:attrNameLst>
                                      </p:cBhvr>
                                      <p:to>
                                        <p:strVal val="visible"/>
                                      </p:to>
                                    </p:set>
                                    <p:anim calcmode="lin" valueType="num">
                                      <p:cBhvr additive="base">
                                        <p:cTn id="23"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4275">
                                            <p:txEl>
                                              <p:pRg st="4" end="4"/>
                                            </p:txEl>
                                          </p:spTgt>
                                        </p:tgtEl>
                                        <p:attrNameLst>
                                          <p:attrName>style.visibility</p:attrName>
                                        </p:attrNameLst>
                                      </p:cBhvr>
                                      <p:to>
                                        <p:strVal val="visible"/>
                                      </p:to>
                                    </p:set>
                                    <p:anim calcmode="lin" valueType="num">
                                      <p:cBhvr additive="base">
                                        <p:cTn id="29"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800" smtClean="0"/>
              <a:t>Hgb A</a:t>
            </a:r>
            <a:r>
              <a:rPr lang="en-US" altLang="en-US" sz="4800" baseline="-25000" smtClean="0"/>
              <a:t>1</a:t>
            </a:r>
            <a:r>
              <a:rPr lang="en-US" altLang="en-US" sz="4800" smtClean="0"/>
              <a:t>C</a:t>
            </a:r>
          </a:p>
        </p:txBody>
      </p:sp>
      <p:sp>
        <p:nvSpPr>
          <p:cNvPr id="55299" name="Rectangle 3"/>
          <p:cNvSpPr>
            <a:spLocks noGrp="1" noChangeArrowheads="1"/>
          </p:cNvSpPr>
          <p:nvPr>
            <p:ph idx="1"/>
          </p:nvPr>
        </p:nvSpPr>
        <p:spPr>
          <a:xfrm>
            <a:off x="1182688" y="2286000"/>
            <a:ext cx="7772400" cy="3846513"/>
          </a:xfrm>
        </p:spPr>
        <p:txBody>
          <a:bodyPr/>
          <a:lstStyle/>
          <a:p>
            <a:pPr eaLnBrk="1" hangingPunct="1"/>
            <a:r>
              <a:rPr lang="en-US" altLang="en-US" smtClean="0"/>
              <a:t>Provides an average blood glucose levels </a:t>
            </a:r>
          </a:p>
          <a:p>
            <a:pPr lvl="1" eaLnBrk="1" hangingPunct="1"/>
            <a:r>
              <a:rPr lang="en-US" altLang="en-US" smtClean="0"/>
              <a:t>Past 2-3 months</a:t>
            </a:r>
          </a:p>
          <a:p>
            <a:pPr eaLnBrk="1" hangingPunct="1"/>
            <a:r>
              <a:rPr lang="en-US" altLang="en-US" smtClean="0"/>
              <a:t>Can be taken any time </a:t>
            </a:r>
          </a:p>
        </p:txBody>
      </p:sp>
    </p:spTree>
    <p:extLst>
      <p:ext uri="{BB962C8B-B14F-4D97-AF65-F5344CB8AC3E}">
        <p14:creationId xmlns:p14="http://schemas.microsoft.com/office/powerpoint/2010/main" val="4157161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 calcmode="lin" valueType="num">
                                      <p:cBhvr additive="base">
                                        <p:cTn id="1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pPr eaLnBrk="1" hangingPunct="1"/>
            <a:r>
              <a:rPr lang="en-US" altLang="en-US" smtClean="0"/>
              <a:t>Normal levels (non-diabetic)</a:t>
            </a:r>
          </a:p>
          <a:p>
            <a:pPr lvl="1" eaLnBrk="1" hangingPunct="1"/>
            <a:r>
              <a:rPr lang="en-US" altLang="en-US" smtClean="0"/>
              <a:t>4-6%</a:t>
            </a:r>
          </a:p>
          <a:p>
            <a:pPr eaLnBrk="1" hangingPunct="1"/>
            <a:r>
              <a:rPr lang="en-US" altLang="en-US" smtClean="0"/>
              <a:t>Diabetic level (goal)</a:t>
            </a:r>
          </a:p>
          <a:p>
            <a:pPr lvl="1" eaLnBrk="1" hangingPunct="1"/>
            <a:r>
              <a:rPr lang="en-US" altLang="en-US" smtClean="0"/>
              <a:t>&lt;8%</a:t>
            </a:r>
          </a:p>
        </p:txBody>
      </p:sp>
    </p:spTree>
    <p:extLst>
      <p:ext uri="{BB962C8B-B14F-4D97-AF65-F5344CB8AC3E}">
        <p14:creationId xmlns:p14="http://schemas.microsoft.com/office/powerpoint/2010/main" val="2947806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61272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Small Group Questions</a:t>
            </a:r>
          </a:p>
        </p:txBody>
      </p:sp>
      <p:sp>
        <p:nvSpPr>
          <p:cNvPr id="44035" name="Rectangle 3"/>
          <p:cNvSpPr>
            <a:spLocks noGrp="1" noChangeArrowheads="1"/>
          </p:cNvSpPr>
          <p:nvPr>
            <p:ph idx="1"/>
          </p:nvPr>
        </p:nvSpPr>
        <p:spPr/>
        <p:txBody>
          <a:bodyPr/>
          <a:lstStyle/>
          <a:p>
            <a:pPr eaLnBrk="1" hangingPunct="1">
              <a:buFont typeface="Wingdings" pitchFamily="2" charset="2"/>
              <a:buNone/>
            </a:pPr>
            <a:r>
              <a:rPr lang="en-US" altLang="en-US" smtClean="0"/>
              <a:t>Mr. McMillan is a 50 year old client brough into the ER with extreme fatigue and dehydration.  After the MD sees him the nurses asks Mr. McMillan some additional questions. Based on the clients answers the nurse requests that the MD add a glucose level to the lab work.  The results are 800mg/dL.</a:t>
            </a:r>
          </a:p>
        </p:txBody>
      </p:sp>
    </p:spTree>
    <p:extLst>
      <p:ext uri="{BB962C8B-B14F-4D97-AF65-F5344CB8AC3E}">
        <p14:creationId xmlns:p14="http://schemas.microsoft.com/office/powerpoint/2010/main" val="2486763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Small group questions</a:t>
            </a:r>
          </a:p>
        </p:txBody>
      </p:sp>
      <p:sp>
        <p:nvSpPr>
          <p:cNvPr id="45059" name="Rectangle 3"/>
          <p:cNvSpPr>
            <a:spLocks noGrp="1" noChangeArrowheads="1"/>
          </p:cNvSpPr>
          <p:nvPr>
            <p:ph idx="1"/>
          </p:nvPr>
        </p:nvSpPr>
        <p:spPr/>
        <p:txBody>
          <a:bodyPr/>
          <a:lstStyle/>
          <a:p>
            <a:pPr marL="514350" indent="-514350" eaLnBrk="1" hangingPunct="1">
              <a:buFont typeface="Tahoma" charset="0"/>
              <a:buAutoNum type="arabicPeriod"/>
            </a:pPr>
            <a:r>
              <a:rPr lang="en-US" altLang="en-US" smtClean="0"/>
              <a:t>What question did the nurse most likely ask?</a:t>
            </a:r>
          </a:p>
          <a:p>
            <a:pPr marL="514350" indent="-514350" eaLnBrk="1" hangingPunct="1">
              <a:buFont typeface="Tahoma" charset="0"/>
              <a:buAutoNum type="arabicPeriod"/>
            </a:pPr>
            <a:r>
              <a:rPr lang="en-US" altLang="en-US" smtClean="0"/>
              <a:t>Why was Mr. McMillan fatigued?</a:t>
            </a:r>
          </a:p>
          <a:p>
            <a:pPr marL="514350" indent="-514350" eaLnBrk="1" hangingPunct="1">
              <a:buFont typeface="Tahoma" charset="0"/>
              <a:buAutoNum type="arabicPeriod"/>
            </a:pPr>
            <a:r>
              <a:rPr lang="en-US" altLang="en-US" smtClean="0"/>
              <a:t>Why was he dehydrated?</a:t>
            </a:r>
          </a:p>
        </p:txBody>
      </p:sp>
    </p:spTree>
    <p:extLst>
      <p:ext uri="{BB962C8B-B14F-4D97-AF65-F5344CB8AC3E}">
        <p14:creationId xmlns:p14="http://schemas.microsoft.com/office/powerpoint/2010/main" val="809990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fr-CA" altLang="en-US" sz="4000" smtClean="0"/>
              <a:t>Type 1 &amp; 2 Diabetes: Key Concepts</a:t>
            </a:r>
            <a:endParaRPr lang="en-US" altLang="en-US" sz="4000" smtClean="0"/>
          </a:p>
        </p:txBody>
      </p:sp>
      <p:sp>
        <p:nvSpPr>
          <p:cNvPr id="8197" name="Rectangle 3"/>
          <p:cNvSpPr>
            <a:spLocks noGrp="1" noChangeArrowheads="1"/>
          </p:cNvSpPr>
          <p:nvPr>
            <p:ph type="body" idx="1"/>
          </p:nvPr>
        </p:nvSpPr>
        <p:spPr>
          <a:xfrm>
            <a:off x="712788" y="1905000"/>
            <a:ext cx="8050212" cy="4114800"/>
          </a:xfrm>
        </p:spPr>
        <p:txBody>
          <a:bodyPr/>
          <a:lstStyle/>
          <a:p>
            <a:pPr eaLnBrk="1" hangingPunct="1"/>
            <a:r>
              <a:rPr lang="en-US" altLang="en-US" smtClean="0"/>
              <a:t>Minimizing the complications of diabetes requires:</a:t>
            </a:r>
          </a:p>
          <a:p>
            <a:pPr lvl="1" eaLnBrk="1" hangingPunct="1"/>
            <a:r>
              <a:rPr lang="en-US" altLang="en-US" smtClean="0"/>
              <a:t>Early diagnosis and treatment of diabetes</a:t>
            </a:r>
          </a:p>
          <a:p>
            <a:pPr lvl="1" eaLnBrk="1" hangingPunct="1"/>
            <a:r>
              <a:rPr lang="en-US" altLang="en-US" smtClean="0"/>
              <a:t>Maintaining HbA</a:t>
            </a:r>
            <a:r>
              <a:rPr lang="en-US" altLang="en-US" baseline="-25000" smtClean="0"/>
              <a:t>1C</a:t>
            </a:r>
            <a:r>
              <a:rPr lang="en-US" altLang="en-US" smtClean="0"/>
              <a:t> level &lt; 7%</a:t>
            </a:r>
            <a:endParaRPr lang="en-US" altLang="en-US" sz="2400" smtClean="0"/>
          </a:p>
          <a:p>
            <a:pPr eaLnBrk="1" hangingPunct="1"/>
            <a:r>
              <a:rPr lang="en-US" altLang="en-US" smtClean="0"/>
              <a:t>Achieving HbA</a:t>
            </a:r>
            <a:r>
              <a:rPr lang="en-US" altLang="en-US" baseline="-25000" smtClean="0"/>
              <a:t>1C</a:t>
            </a:r>
            <a:r>
              <a:rPr lang="en-US" altLang="en-US" smtClean="0"/>
              <a:t> &lt; 7% requires control of post-prandial and fasting hyperglycemia</a:t>
            </a:r>
            <a:endParaRPr lang="en-US" altLang="en-US" sz="2800" smtClean="0"/>
          </a:p>
        </p:txBody>
      </p:sp>
    </p:spTree>
    <p:extLst>
      <p:ext uri="{BB962C8B-B14F-4D97-AF65-F5344CB8AC3E}">
        <p14:creationId xmlns:p14="http://schemas.microsoft.com/office/powerpoint/2010/main" val="235022244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838200" y="304800"/>
            <a:ext cx="7772400" cy="1143000"/>
          </a:xfrm>
        </p:spPr>
        <p:txBody>
          <a:bodyPr/>
          <a:lstStyle/>
          <a:p>
            <a:pPr eaLnBrk="1" hangingPunct="1"/>
            <a:r>
              <a:rPr lang="fr-CA" altLang="en-US" sz="4000" smtClean="0"/>
              <a:t>CDA Guidelines </a:t>
            </a:r>
            <a:r>
              <a:rPr lang="fr-CA" altLang="en-US" sz="3200" smtClean="0"/>
              <a:t>(for glycemic control)</a:t>
            </a:r>
            <a:endParaRPr lang="fr-CA" altLang="en-US" sz="4000" smtClean="0"/>
          </a:p>
        </p:txBody>
      </p:sp>
      <p:sp>
        <p:nvSpPr>
          <p:cNvPr id="9221" name="Rectangle 3"/>
          <p:cNvSpPr>
            <a:spLocks noChangeArrowheads="1"/>
          </p:cNvSpPr>
          <p:nvPr/>
        </p:nvSpPr>
        <p:spPr bwMode="auto">
          <a:xfrm>
            <a:off x="2146300" y="26209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CA" altLang="en-US" sz="2400"/>
          </a:p>
        </p:txBody>
      </p:sp>
      <p:sp>
        <p:nvSpPr>
          <p:cNvPr id="9222" name="Rectangle 4"/>
          <p:cNvSpPr>
            <a:spLocks noChangeArrowheads="1"/>
          </p:cNvSpPr>
          <p:nvPr/>
        </p:nvSpPr>
        <p:spPr bwMode="auto">
          <a:xfrm>
            <a:off x="1455738" y="344328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CA" altLang="en-US" sz="2400"/>
          </a:p>
        </p:txBody>
      </p:sp>
      <p:sp>
        <p:nvSpPr>
          <p:cNvPr id="9223" name="Rectangle 5"/>
          <p:cNvSpPr>
            <a:spLocks noChangeArrowheads="1"/>
          </p:cNvSpPr>
          <p:nvPr/>
        </p:nvSpPr>
        <p:spPr bwMode="auto">
          <a:xfrm>
            <a:off x="1687513" y="33115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CA" altLang="en-US" sz="2400"/>
          </a:p>
        </p:txBody>
      </p:sp>
      <p:sp>
        <p:nvSpPr>
          <p:cNvPr id="9224" name="Rectangle 6"/>
          <p:cNvSpPr>
            <a:spLocks noChangeArrowheads="1"/>
          </p:cNvSpPr>
          <p:nvPr/>
        </p:nvSpPr>
        <p:spPr bwMode="auto">
          <a:xfrm>
            <a:off x="4119563" y="3576638"/>
            <a:ext cx="12700" cy="11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5" name="Rectangle 7"/>
          <p:cNvSpPr>
            <a:spLocks noChangeArrowheads="1"/>
          </p:cNvSpPr>
          <p:nvPr/>
        </p:nvSpPr>
        <p:spPr bwMode="auto">
          <a:xfrm>
            <a:off x="838200" y="1447800"/>
            <a:ext cx="1808163" cy="515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6" name="Rectangle 8"/>
          <p:cNvSpPr>
            <a:spLocks noChangeArrowheads="1"/>
          </p:cNvSpPr>
          <p:nvPr/>
        </p:nvSpPr>
        <p:spPr bwMode="auto">
          <a:xfrm>
            <a:off x="2646363" y="1447800"/>
            <a:ext cx="1449387" cy="515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7" name="Rectangle 9"/>
          <p:cNvSpPr>
            <a:spLocks noChangeArrowheads="1"/>
          </p:cNvSpPr>
          <p:nvPr/>
        </p:nvSpPr>
        <p:spPr bwMode="auto">
          <a:xfrm>
            <a:off x="3033713" y="1555750"/>
            <a:ext cx="77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000" i="1">
                <a:solidFill>
                  <a:srgbClr val="FFFFFF"/>
                </a:solidFill>
              </a:rPr>
              <a:t>Normal</a:t>
            </a:r>
            <a:endParaRPr lang="fr-CA" altLang="en-US" sz="2000"/>
          </a:p>
        </p:txBody>
      </p:sp>
      <p:sp>
        <p:nvSpPr>
          <p:cNvPr id="9228" name="Rectangle 10"/>
          <p:cNvSpPr>
            <a:spLocks noChangeArrowheads="1"/>
          </p:cNvSpPr>
          <p:nvPr/>
        </p:nvSpPr>
        <p:spPr bwMode="auto">
          <a:xfrm>
            <a:off x="4095750" y="1447800"/>
            <a:ext cx="1160463" cy="515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9229" name="Rectangle 11"/>
          <p:cNvSpPr>
            <a:spLocks noChangeArrowheads="1"/>
          </p:cNvSpPr>
          <p:nvPr/>
        </p:nvSpPr>
        <p:spPr bwMode="auto">
          <a:xfrm>
            <a:off x="4259263" y="1555750"/>
            <a:ext cx="831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000" i="1">
                <a:solidFill>
                  <a:srgbClr val="FFFFFF"/>
                </a:solidFill>
              </a:rPr>
              <a:t>Optimal</a:t>
            </a:r>
            <a:endParaRPr lang="fr-CA" altLang="en-US" sz="2400"/>
          </a:p>
        </p:txBody>
      </p:sp>
      <p:sp>
        <p:nvSpPr>
          <p:cNvPr id="9230" name="Rectangle 12"/>
          <p:cNvSpPr>
            <a:spLocks noChangeArrowheads="1"/>
          </p:cNvSpPr>
          <p:nvPr/>
        </p:nvSpPr>
        <p:spPr bwMode="auto">
          <a:xfrm>
            <a:off x="6926263" y="15081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i="1">
                <a:solidFill>
                  <a:srgbClr val="FFFFFF"/>
                </a:solidFill>
              </a:rPr>
              <a:t> </a:t>
            </a:r>
            <a:endParaRPr lang="fr-CA" altLang="en-US" sz="2400"/>
          </a:p>
        </p:txBody>
      </p:sp>
      <p:sp>
        <p:nvSpPr>
          <p:cNvPr id="9231" name="Rectangle 13"/>
          <p:cNvSpPr>
            <a:spLocks noChangeArrowheads="1"/>
          </p:cNvSpPr>
          <p:nvPr/>
        </p:nvSpPr>
        <p:spPr bwMode="auto">
          <a:xfrm>
            <a:off x="889000" y="2652713"/>
            <a:ext cx="1160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200" dirty="0"/>
              <a:t>A</a:t>
            </a:r>
            <a:r>
              <a:rPr lang="fr-CA" altLang="en-US" sz="2200" baseline="-25000" dirty="0"/>
              <a:t>1C  </a:t>
            </a:r>
            <a:r>
              <a:rPr lang="fr-CA" altLang="en-US" sz="2600" dirty="0" err="1"/>
              <a:t>level</a:t>
            </a:r>
            <a:endParaRPr lang="fr-CA" altLang="en-US" sz="2400" dirty="0"/>
          </a:p>
        </p:txBody>
      </p:sp>
      <p:sp>
        <p:nvSpPr>
          <p:cNvPr id="9232" name="Rectangle 14"/>
          <p:cNvSpPr>
            <a:spLocks noChangeArrowheads="1"/>
          </p:cNvSpPr>
          <p:nvPr/>
        </p:nvSpPr>
        <p:spPr bwMode="auto">
          <a:xfrm>
            <a:off x="2738438" y="2705100"/>
            <a:ext cx="12711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200"/>
              <a:t>(0.04-0.06)</a:t>
            </a:r>
            <a:endParaRPr lang="fr-CA" altLang="en-US" sz="2400"/>
          </a:p>
        </p:txBody>
      </p:sp>
      <p:sp>
        <p:nvSpPr>
          <p:cNvPr id="9233" name="Rectangle 15"/>
          <p:cNvSpPr>
            <a:spLocks noChangeArrowheads="1"/>
          </p:cNvSpPr>
          <p:nvPr/>
        </p:nvSpPr>
        <p:spPr bwMode="auto">
          <a:xfrm>
            <a:off x="4537075" y="1981200"/>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a:solidFill>
                  <a:srgbClr val="FFFFFF"/>
                </a:solidFill>
              </a:rPr>
              <a:t> </a:t>
            </a:r>
            <a:endParaRPr lang="fr-CA" altLang="en-US" sz="2400"/>
          </a:p>
        </p:txBody>
      </p:sp>
      <p:sp>
        <p:nvSpPr>
          <p:cNvPr id="9234" name="Rectangle 16"/>
          <p:cNvSpPr>
            <a:spLocks noChangeArrowheads="1"/>
          </p:cNvSpPr>
          <p:nvPr/>
        </p:nvSpPr>
        <p:spPr bwMode="auto">
          <a:xfrm>
            <a:off x="4257675" y="2705100"/>
            <a:ext cx="9121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200"/>
              <a:t>(&lt; 0.07)</a:t>
            </a:r>
            <a:endParaRPr lang="fr-CA" altLang="en-US" sz="2400"/>
          </a:p>
        </p:txBody>
      </p:sp>
      <p:sp>
        <p:nvSpPr>
          <p:cNvPr id="9235" name="Rectangle 17"/>
          <p:cNvSpPr>
            <a:spLocks noChangeArrowheads="1"/>
          </p:cNvSpPr>
          <p:nvPr/>
        </p:nvSpPr>
        <p:spPr bwMode="auto">
          <a:xfrm>
            <a:off x="914400" y="3184525"/>
            <a:ext cx="1417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a:t>Preprandial</a:t>
            </a:r>
          </a:p>
        </p:txBody>
      </p:sp>
      <p:sp>
        <p:nvSpPr>
          <p:cNvPr id="9236" name="Rectangle 18"/>
          <p:cNvSpPr>
            <a:spLocks noChangeArrowheads="1"/>
          </p:cNvSpPr>
          <p:nvPr/>
        </p:nvSpPr>
        <p:spPr bwMode="auto">
          <a:xfrm>
            <a:off x="889000" y="3532188"/>
            <a:ext cx="1125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a:t>glycemia</a:t>
            </a:r>
          </a:p>
        </p:txBody>
      </p:sp>
      <p:sp>
        <p:nvSpPr>
          <p:cNvPr id="9237" name="Rectangle 19"/>
          <p:cNvSpPr>
            <a:spLocks noChangeArrowheads="1"/>
          </p:cNvSpPr>
          <p:nvPr/>
        </p:nvSpPr>
        <p:spPr bwMode="auto">
          <a:xfrm>
            <a:off x="914400" y="3886200"/>
            <a:ext cx="987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000"/>
              <a:t>(mmol/L)</a:t>
            </a:r>
            <a:endParaRPr lang="fr-CA" altLang="en-US" sz="2400"/>
          </a:p>
        </p:txBody>
      </p:sp>
      <p:sp>
        <p:nvSpPr>
          <p:cNvPr id="9238" name="Rectangle 20"/>
          <p:cNvSpPr>
            <a:spLocks noChangeArrowheads="1"/>
          </p:cNvSpPr>
          <p:nvPr/>
        </p:nvSpPr>
        <p:spPr bwMode="auto">
          <a:xfrm>
            <a:off x="2936875" y="3482975"/>
            <a:ext cx="87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a:t>3.5-6.1</a:t>
            </a:r>
          </a:p>
        </p:txBody>
      </p:sp>
      <p:sp>
        <p:nvSpPr>
          <p:cNvPr id="9239" name="Rectangle 21"/>
          <p:cNvSpPr>
            <a:spLocks noChangeArrowheads="1"/>
          </p:cNvSpPr>
          <p:nvPr/>
        </p:nvSpPr>
        <p:spPr bwMode="auto">
          <a:xfrm>
            <a:off x="4473575" y="3482975"/>
            <a:ext cx="410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a:t>4-7</a:t>
            </a:r>
          </a:p>
        </p:txBody>
      </p:sp>
      <p:sp>
        <p:nvSpPr>
          <p:cNvPr id="9240" name="Rectangle 22"/>
          <p:cNvSpPr>
            <a:spLocks noChangeArrowheads="1"/>
          </p:cNvSpPr>
          <p:nvPr/>
        </p:nvSpPr>
        <p:spPr bwMode="auto">
          <a:xfrm>
            <a:off x="889000" y="4278313"/>
            <a:ext cx="1537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a:t>Postprandial</a:t>
            </a:r>
          </a:p>
        </p:txBody>
      </p:sp>
      <p:sp>
        <p:nvSpPr>
          <p:cNvPr id="9241" name="Rectangle 23"/>
          <p:cNvSpPr>
            <a:spLocks noChangeArrowheads="1"/>
          </p:cNvSpPr>
          <p:nvPr/>
        </p:nvSpPr>
        <p:spPr bwMode="auto">
          <a:xfrm>
            <a:off x="889000" y="4619625"/>
            <a:ext cx="1125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a:t>glycemia</a:t>
            </a:r>
          </a:p>
        </p:txBody>
      </p:sp>
      <p:sp>
        <p:nvSpPr>
          <p:cNvPr id="9242" name="Rectangle 24"/>
          <p:cNvSpPr>
            <a:spLocks noChangeArrowheads="1"/>
          </p:cNvSpPr>
          <p:nvPr/>
        </p:nvSpPr>
        <p:spPr bwMode="auto">
          <a:xfrm>
            <a:off x="889000" y="4973638"/>
            <a:ext cx="8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000"/>
              <a:t>(</a:t>
            </a:r>
            <a:endParaRPr lang="fr-CA" altLang="en-US" sz="2400"/>
          </a:p>
        </p:txBody>
      </p:sp>
      <p:sp>
        <p:nvSpPr>
          <p:cNvPr id="9243" name="Rectangle 25"/>
          <p:cNvSpPr>
            <a:spLocks noChangeArrowheads="1"/>
          </p:cNvSpPr>
          <p:nvPr/>
        </p:nvSpPr>
        <p:spPr bwMode="auto">
          <a:xfrm>
            <a:off x="976313" y="4973638"/>
            <a:ext cx="90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000"/>
              <a:t>mmol/L)</a:t>
            </a:r>
            <a:endParaRPr lang="fr-CA" altLang="en-US" sz="2400"/>
          </a:p>
        </p:txBody>
      </p:sp>
      <p:sp>
        <p:nvSpPr>
          <p:cNvPr id="9244" name="Rectangle 26"/>
          <p:cNvSpPr>
            <a:spLocks noChangeArrowheads="1"/>
          </p:cNvSpPr>
          <p:nvPr/>
        </p:nvSpPr>
        <p:spPr bwMode="auto">
          <a:xfrm>
            <a:off x="3052763" y="4633913"/>
            <a:ext cx="87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a:t>4.4-7.8</a:t>
            </a:r>
          </a:p>
        </p:txBody>
      </p:sp>
      <p:sp>
        <p:nvSpPr>
          <p:cNvPr id="9245" name="Rectangle 27"/>
          <p:cNvSpPr>
            <a:spLocks noChangeArrowheads="1"/>
          </p:cNvSpPr>
          <p:nvPr/>
        </p:nvSpPr>
        <p:spPr bwMode="auto">
          <a:xfrm>
            <a:off x="4395788" y="4633913"/>
            <a:ext cx="552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CA" altLang="en-US" sz="2400"/>
              <a:t>7-11</a:t>
            </a:r>
          </a:p>
        </p:txBody>
      </p:sp>
      <p:sp>
        <p:nvSpPr>
          <p:cNvPr id="9246" name="Text Box 28"/>
          <p:cNvSpPr txBox="1">
            <a:spLocks noChangeArrowheads="1"/>
          </p:cNvSpPr>
          <p:nvPr/>
        </p:nvSpPr>
        <p:spPr bwMode="auto">
          <a:xfrm>
            <a:off x="171450" y="5867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lIns="180000" tIns="46800" rIns="180000" bIns="4680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200"/>
              <a:t>Haars s </a:t>
            </a:r>
            <a:r>
              <a:rPr lang="en-US" altLang="en-US" sz="1200" i="1"/>
              <a:t>et al.,</a:t>
            </a:r>
            <a:r>
              <a:rPr lang="en-US" altLang="en-US" sz="1200"/>
              <a:t> </a:t>
            </a:r>
            <a:r>
              <a:rPr lang="en-US" altLang="en-US" sz="1200" i="1"/>
              <a:t>CMAJ</a:t>
            </a:r>
            <a:r>
              <a:rPr lang="en-US" altLang="en-US" sz="1200"/>
              <a:t> 2003; 159 (Suppl.): S1-29. Gerstein, H.C. </a:t>
            </a:r>
            <a:r>
              <a:rPr lang="en-US" altLang="en-US" sz="1200" i="1"/>
              <a:t>et al</a:t>
            </a:r>
            <a:r>
              <a:rPr lang="en-US" altLang="en-US" sz="1200"/>
              <a:t>. CDA views on the UKPDS and revision of the </a:t>
            </a:r>
            <a:br>
              <a:rPr lang="en-US" altLang="en-US" sz="1200"/>
            </a:br>
            <a:r>
              <a:rPr lang="en-US" altLang="en-US" sz="1200"/>
              <a:t>guidelines affected by the results of this study.</a:t>
            </a:r>
          </a:p>
        </p:txBody>
      </p:sp>
      <p:sp>
        <p:nvSpPr>
          <p:cNvPr id="17437" name="Oval 29"/>
          <p:cNvSpPr>
            <a:spLocks noChangeArrowheads="1"/>
          </p:cNvSpPr>
          <p:nvPr/>
        </p:nvSpPr>
        <p:spPr bwMode="auto">
          <a:xfrm>
            <a:off x="4138613" y="1371600"/>
            <a:ext cx="1143000" cy="4038600"/>
          </a:xfrm>
          <a:prstGeom prst="ellipse">
            <a:avLst/>
          </a:prstGeom>
          <a:noFill/>
          <a:ln w="38100">
            <a:solidFill>
              <a:srgbClr val="FFCC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ltLang="en-US" b="1">
              <a:solidFill>
                <a:srgbClr val="FFCC99"/>
              </a:solidFill>
              <a:effectLst>
                <a:outerShdw blurRad="38100" dist="38100" dir="2700000" algn="tl">
                  <a:srgbClr val="000000"/>
                </a:outerShdw>
              </a:effectLst>
              <a:latin typeface="Times" pitchFamily="8" charset="0"/>
            </a:endParaRPr>
          </a:p>
        </p:txBody>
      </p:sp>
      <p:sp>
        <p:nvSpPr>
          <p:cNvPr id="9248" name="Line 30"/>
          <p:cNvSpPr>
            <a:spLocks noChangeShapeType="1"/>
          </p:cNvSpPr>
          <p:nvPr/>
        </p:nvSpPr>
        <p:spPr bwMode="auto">
          <a:xfrm>
            <a:off x="838200" y="31242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9" name="Line 31"/>
          <p:cNvSpPr>
            <a:spLocks noChangeShapeType="1"/>
          </p:cNvSpPr>
          <p:nvPr/>
        </p:nvSpPr>
        <p:spPr bwMode="auto">
          <a:xfrm>
            <a:off x="838200" y="42672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Line 32"/>
          <p:cNvSpPr>
            <a:spLocks noChangeShapeType="1"/>
          </p:cNvSpPr>
          <p:nvPr/>
        </p:nvSpPr>
        <p:spPr bwMode="auto">
          <a:xfrm>
            <a:off x="838200" y="53340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Line 33"/>
          <p:cNvSpPr>
            <a:spLocks noChangeShapeType="1"/>
          </p:cNvSpPr>
          <p:nvPr/>
        </p:nvSpPr>
        <p:spPr bwMode="auto">
          <a:xfrm>
            <a:off x="838200" y="26670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91245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944563" y="838200"/>
            <a:ext cx="8199437" cy="911225"/>
          </a:xfrm>
        </p:spPr>
        <p:txBody>
          <a:bodyPr>
            <a:normAutofit fontScale="90000"/>
          </a:bodyPr>
          <a:lstStyle/>
          <a:p>
            <a:pPr eaLnBrk="1" hangingPunct="1"/>
            <a:r>
              <a:rPr lang="en-US" altLang="en-US" sz="4000" smtClean="0"/>
              <a:t> Steps to Glycemic Control</a:t>
            </a:r>
            <a:br>
              <a:rPr lang="en-US" altLang="en-US" sz="4000" smtClean="0"/>
            </a:br>
            <a:endParaRPr lang="en-US" altLang="en-US" sz="4000" smtClean="0"/>
          </a:p>
        </p:txBody>
      </p:sp>
      <p:sp>
        <p:nvSpPr>
          <p:cNvPr id="10245" name="Rectangle 3"/>
          <p:cNvSpPr>
            <a:spLocks noGrp="1" noChangeArrowheads="1"/>
          </p:cNvSpPr>
          <p:nvPr>
            <p:ph type="body" idx="1"/>
          </p:nvPr>
        </p:nvSpPr>
        <p:spPr>
          <a:xfrm>
            <a:off x="1066800" y="1752600"/>
            <a:ext cx="7772400" cy="4114800"/>
          </a:xfrm>
        </p:spPr>
        <p:txBody>
          <a:bodyPr/>
          <a:lstStyle/>
          <a:p>
            <a:pPr eaLnBrk="1" hangingPunct="1"/>
            <a:r>
              <a:rPr lang="en-US" altLang="en-US" smtClean="0"/>
              <a:t>Establish glycemic objectives</a:t>
            </a:r>
          </a:p>
          <a:p>
            <a:pPr lvl="1" eaLnBrk="1" hangingPunct="1"/>
            <a:r>
              <a:rPr lang="en-US" altLang="en-US" smtClean="0"/>
              <a:t>Target fasting and post-prandial glycemia</a:t>
            </a:r>
          </a:p>
          <a:p>
            <a:pPr eaLnBrk="1" hangingPunct="1"/>
            <a:r>
              <a:rPr lang="en-US" altLang="en-US" smtClean="0"/>
              <a:t>Diet counseling with exercise component </a:t>
            </a:r>
          </a:p>
          <a:p>
            <a:pPr eaLnBrk="1" hangingPunct="1"/>
            <a:r>
              <a:rPr lang="en-US" altLang="en-US" smtClean="0"/>
              <a:t>Diabetes education for every patient</a:t>
            </a:r>
          </a:p>
          <a:p>
            <a:pPr eaLnBrk="1" hangingPunct="1"/>
            <a:r>
              <a:rPr lang="en-US" altLang="en-US" smtClean="0"/>
              <a:t>Pharmacological treatment; oral and insulin</a:t>
            </a:r>
            <a:endParaRPr lang="en-US" altLang="en-US" sz="2800" smtClean="0"/>
          </a:p>
        </p:txBody>
      </p:sp>
    </p:spTree>
    <p:extLst>
      <p:ext uri="{BB962C8B-B14F-4D97-AF65-F5344CB8AC3E}">
        <p14:creationId xmlns:p14="http://schemas.microsoft.com/office/powerpoint/2010/main" val="28900584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Endocrine Pancreas</a:t>
            </a:r>
          </a:p>
        </p:txBody>
      </p:sp>
      <p:sp>
        <p:nvSpPr>
          <p:cNvPr id="7171" name="Rectangle 3"/>
          <p:cNvSpPr>
            <a:spLocks noGrp="1" noChangeArrowheads="1"/>
          </p:cNvSpPr>
          <p:nvPr>
            <p:ph type="body" sz="half" idx="1"/>
          </p:nvPr>
        </p:nvSpPr>
        <p:spPr>
          <a:xfrm>
            <a:off x="1182688" y="1676400"/>
            <a:ext cx="3810000" cy="4456113"/>
          </a:xfrm>
        </p:spPr>
        <p:txBody>
          <a:bodyPr/>
          <a:lstStyle/>
          <a:p>
            <a:pPr eaLnBrk="1" hangingPunct="1"/>
            <a:r>
              <a:rPr lang="en-US" altLang="en-US" sz="2800" dirty="0" smtClean="0"/>
              <a:t>Islets of Langerhans</a:t>
            </a:r>
          </a:p>
          <a:p>
            <a:pPr eaLnBrk="1" hangingPunct="1"/>
            <a:r>
              <a:rPr lang="en-US" altLang="en-US" sz="2800" dirty="0" smtClean="0"/>
              <a:t>Beta cells</a:t>
            </a:r>
          </a:p>
          <a:p>
            <a:pPr lvl="1" eaLnBrk="1" hangingPunct="1"/>
            <a:r>
              <a:rPr lang="en-US" altLang="en-US" sz="2400" dirty="0" smtClean="0"/>
              <a:t>Insulin</a:t>
            </a:r>
          </a:p>
        </p:txBody>
      </p:sp>
      <p:grpSp>
        <p:nvGrpSpPr>
          <p:cNvPr id="5" name="Group 1"/>
          <p:cNvGrpSpPr>
            <a:grpSpLocks/>
          </p:cNvGrpSpPr>
          <p:nvPr/>
        </p:nvGrpSpPr>
        <p:grpSpPr bwMode="auto">
          <a:xfrm>
            <a:off x="1487488" y="3733800"/>
            <a:ext cx="6588125" cy="2216150"/>
            <a:chOff x="984250" y="3195638"/>
            <a:chExt cx="7259638" cy="2784475"/>
          </a:xfrm>
        </p:grpSpPr>
        <p:pic>
          <p:nvPicPr>
            <p:cNvPr id="6" name="Picture 24" descr="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3195638"/>
              <a:ext cx="13430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0"/>
            <p:cNvSpPr>
              <a:spLocks noChangeArrowheads="1"/>
            </p:cNvSpPr>
            <p:nvPr/>
          </p:nvSpPr>
          <p:spPr bwMode="auto">
            <a:xfrm>
              <a:off x="1443038" y="4370388"/>
              <a:ext cx="414337" cy="3571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grpSp>
          <p:nvGrpSpPr>
            <p:cNvPr id="8" name="Group 37"/>
            <p:cNvGrpSpPr>
              <a:grpSpLocks/>
            </p:cNvGrpSpPr>
            <p:nvPr/>
          </p:nvGrpSpPr>
          <p:grpSpPr bwMode="auto">
            <a:xfrm>
              <a:off x="1843088" y="3679825"/>
              <a:ext cx="3016250" cy="1671638"/>
              <a:chOff x="1161" y="2358"/>
              <a:chExt cx="1900" cy="1053"/>
            </a:xfrm>
          </p:grpSpPr>
          <p:pic>
            <p:nvPicPr>
              <p:cNvPr id="16" name="Picture 27" descr="pancreas"/>
              <p:cNvPicPr>
                <a:picLocks noChangeAspect="1" noChangeArrowheads="1"/>
              </p:cNvPicPr>
              <p:nvPr/>
            </p:nvPicPr>
            <p:blipFill>
              <a:blip r:embed="rId3">
                <a:extLst>
                  <a:ext uri="{28A0092B-C50C-407E-A947-70E740481C1C}">
                    <a14:useLocalDpi xmlns:a14="http://schemas.microsoft.com/office/drawing/2010/main" val="0"/>
                  </a:ext>
                </a:extLst>
              </a:blip>
              <a:srcRect l="6532" t="18843" r="8543"/>
              <a:stretch>
                <a:fillRect/>
              </a:stretch>
            </p:blipFill>
            <p:spPr bwMode="auto">
              <a:xfrm>
                <a:off x="1852" y="2375"/>
                <a:ext cx="1209" cy="101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17" name="Group 36"/>
              <p:cNvGrpSpPr>
                <a:grpSpLocks/>
              </p:cNvGrpSpPr>
              <p:nvPr/>
            </p:nvGrpSpPr>
            <p:grpSpPr bwMode="auto">
              <a:xfrm>
                <a:off x="1161" y="2358"/>
                <a:ext cx="675" cy="1053"/>
                <a:chOff x="1161" y="2358"/>
                <a:chExt cx="675" cy="1053"/>
              </a:xfrm>
            </p:grpSpPr>
            <p:sp>
              <p:nvSpPr>
                <p:cNvPr id="18" name="Line 31"/>
                <p:cNvSpPr>
                  <a:spLocks noChangeShapeType="1"/>
                </p:cNvSpPr>
                <p:nvPr/>
              </p:nvSpPr>
              <p:spPr bwMode="auto">
                <a:xfrm flipV="1">
                  <a:off x="1161" y="2358"/>
                  <a:ext cx="675" cy="438"/>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2"/>
                <p:cNvSpPr>
                  <a:spLocks noChangeShapeType="1"/>
                </p:cNvSpPr>
                <p:nvPr/>
              </p:nvSpPr>
              <p:spPr bwMode="auto">
                <a:xfrm>
                  <a:off x="1167" y="3021"/>
                  <a:ext cx="666" cy="39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9" name="Rectangle 33"/>
            <p:cNvSpPr>
              <a:spLocks noChangeArrowheads="1"/>
            </p:cNvSpPr>
            <p:nvPr/>
          </p:nvSpPr>
          <p:spPr bwMode="auto">
            <a:xfrm>
              <a:off x="4033838" y="4179888"/>
              <a:ext cx="414337" cy="3571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grpSp>
          <p:nvGrpSpPr>
            <p:cNvPr id="10" name="Group 38"/>
            <p:cNvGrpSpPr>
              <a:grpSpLocks/>
            </p:cNvGrpSpPr>
            <p:nvPr/>
          </p:nvGrpSpPr>
          <p:grpSpPr bwMode="auto">
            <a:xfrm>
              <a:off x="4438650" y="3341688"/>
              <a:ext cx="3805238" cy="2271712"/>
              <a:chOff x="2796" y="2145"/>
              <a:chExt cx="2397" cy="1431"/>
            </a:xfrm>
          </p:grpSpPr>
          <p:pic>
            <p:nvPicPr>
              <p:cNvPr id="13" name="Picture 28" descr="Isletsofhumanpancreas"/>
              <p:cNvPicPr>
                <a:picLocks noChangeAspect="1" noChangeArrowheads="1"/>
              </p:cNvPicPr>
              <p:nvPr/>
            </p:nvPicPr>
            <p:blipFill>
              <a:blip r:embed="rId4">
                <a:extLst>
                  <a:ext uri="{28A0092B-C50C-407E-A947-70E740481C1C}">
                    <a14:useLocalDpi xmlns:a14="http://schemas.microsoft.com/office/drawing/2010/main" val="0"/>
                  </a:ext>
                </a:extLst>
              </a:blip>
              <a:srcRect r="28262"/>
              <a:stretch>
                <a:fillRect/>
              </a:stretch>
            </p:blipFill>
            <p:spPr bwMode="auto">
              <a:xfrm>
                <a:off x="3562" y="2167"/>
                <a:ext cx="1631" cy="13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4" name="Line 34"/>
              <p:cNvSpPr>
                <a:spLocks noChangeShapeType="1"/>
              </p:cNvSpPr>
              <p:nvPr/>
            </p:nvSpPr>
            <p:spPr bwMode="auto">
              <a:xfrm flipV="1">
                <a:off x="2796" y="2145"/>
                <a:ext cx="751" cy="531"/>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35"/>
              <p:cNvSpPr>
                <a:spLocks noChangeShapeType="1"/>
              </p:cNvSpPr>
              <p:nvPr/>
            </p:nvSpPr>
            <p:spPr bwMode="auto">
              <a:xfrm>
                <a:off x="2799" y="2898"/>
                <a:ext cx="747" cy="678"/>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 name="Text Box 39"/>
            <p:cNvSpPr txBox="1">
              <a:spLocks noChangeArrowheads="1"/>
            </p:cNvSpPr>
            <p:nvPr/>
          </p:nvSpPr>
          <p:spPr bwMode="auto">
            <a:xfrm>
              <a:off x="3387725" y="5318125"/>
              <a:ext cx="930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r>
                <a:rPr lang="en-US" altLang="en-US" sz="1600" b="1"/>
                <a:t>Pancreas</a:t>
              </a:r>
            </a:p>
          </p:txBody>
        </p:sp>
        <p:sp>
          <p:nvSpPr>
            <p:cNvPr id="12" name="Text Box 40"/>
            <p:cNvSpPr txBox="1">
              <a:spLocks noChangeArrowheads="1"/>
            </p:cNvSpPr>
            <p:nvPr/>
          </p:nvSpPr>
          <p:spPr bwMode="auto">
            <a:xfrm>
              <a:off x="6307977" y="5561013"/>
              <a:ext cx="14350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pPr algn="ctr"/>
              <a:r>
                <a:rPr lang="en-US" altLang="en-US" sz="1600" b="1"/>
                <a:t>Islets (</a:t>
              </a:r>
              <a:r>
                <a:rPr lang="el-GR" altLang="en-US" sz="1600" b="1">
                  <a:latin typeface="Arial" pitchFamily="34" charset="0"/>
                </a:rPr>
                <a:t>β</a:t>
              </a:r>
              <a:r>
                <a:rPr lang="en-US" altLang="en-US" sz="1600" b="1">
                  <a:latin typeface="Arial" pitchFamily="34" charset="0"/>
                </a:rPr>
                <a:t>-cells)</a:t>
              </a:r>
              <a:endParaRPr lang="el-GR" altLang="en-US" sz="1600" b="1">
                <a:latin typeface="Arial" pitchFamily="34" charset="0"/>
              </a:endParaRPr>
            </a:p>
          </p:txBody>
        </p:sp>
      </p:grpSp>
    </p:spTree>
    <p:extLst>
      <p:ext uri="{BB962C8B-B14F-4D97-AF65-F5344CB8AC3E}">
        <p14:creationId xmlns:p14="http://schemas.microsoft.com/office/powerpoint/2010/main" val="234675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Medical Management of DM</a:t>
            </a:r>
          </a:p>
        </p:txBody>
      </p:sp>
      <p:sp>
        <p:nvSpPr>
          <p:cNvPr id="11267" name="Rectangle 3"/>
          <p:cNvSpPr>
            <a:spLocks noGrp="1" noChangeArrowheads="1"/>
          </p:cNvSpPr>
          <p:nvPr>
            <p:ph idx="1"/>
          </p:nvPr>
        </p:nvSpPr>
        <p:spPr/>
        <p:txBody>
          <a:bodyPr/>
          <a:lstStyle/>
          <a:p>
            <a:pPr eaLnBrk="1" hangingPunct="1"/>
            <a:r>
              <a:rPr lang="en-US" altLang="en-US" smtClean="0"/>
              <a:t>No </a:t>
            </a:r>
            <a:r>
              <a:rPr lang="en-US" altLang="en-US" u="sng" smtClean="0"/>
              <a:t>cure</a:t>
            </a:r>
          </a:p>
          <a:p>
            <a:pPr eaLnBrk="1" hangingPunct="1"/>
            <a:r>
              <a:rPr lang="en-US" altLang="en-US" smtClean="0"/>
              <a:t>Goal is </a:t>
            </a:r>
            <a:r>
              <a:rPr lang="en-US" altLang="en-US" u="sng" smtClean="0"/>
              <a:t>Control</a:t>
            </a:r>
            <a:r>
              <a:rPr lang="en-US" altLang="en-US" smtClean="0"/>
              <a:t>! And prevent </a:t>
            </a:r>
            <a:r>
              <a:rPr lang="en-US" altLang="en-US" u="sng" smtClean="0"/>
              <a:t>complications</a:t>
            </a:r>
          </a:p>
          <a:p>
            <a:pPr eaLnBrk="1" hangingPunct="1"/>
            <a:r>
              <a:rPr lang="en-US" altLang="en-US" u="sng" smtClean="0"/>
              <a:t>Individualized</a:t>
            </a:r>
            <a:r>
              <a:rPr lang="en-US" altLang="en-US" smtClean="0"/>
              <a:t> treatment plans</a:t>
            </a:r>
          </a:p>
          <a:p>
            <a:pPr lvl="1" eaLnBrk="1" hangingPunct="1"/>
            <a:r>
              <a:rPr lang="en-US" altLang="en-US" smtClean="0"/>
              <a:t>Diet</a:t>
            </a:r>
          </a:p>
          <a:p>
            <a:pPr lvl="1" eaLnBrk="1" hangingPunct="1"/>
            <a:r>
              <a:rPr lang="en-US" altLang="en-US" smtClean="0"/>
              <a:t>Exercise</a:t>
            </a:r>
          </a:p>
          <a:p>
            <a:pPr lvl="1" eaLnBrk="1" hangingPunct="1"/>
            <a:r>
              <a:rPr lang="en-US" altLang="en-US" smtClean="0"/>
              <a:t>Meds</a:t>
            </a:r>
          </a:p>
        </p:txBody>
      </p:sp>
    </p:spTree>
    <p:extLst>
      <p:ext uri="{BB962C8B-B14F-4D97-AF65-F5344CB8AC3E}">
        <p14:creationId xmlns:p14="http://schemas.microsoft.com/office/powerpoint/2010/main" val="1566698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smtClean="0"/>
              <a:t>Treatment goal is to normalize blood glucose levels</a:t>
            </a:r>
          </a:p>
        </p:txBody>
      </p:sp>
      <p:sp>
        <p:nvSpPr>
          <p:cNvPr id="17411" name="Rectangle 3"/>
          <p:cNvSpPr>
            <a:spLocks noGrp="1" noChangeArrowheads="1"/>
          </p:cNvSpPr>
          <p:nvPr>
            <p:ph type="body" sz="half" idx="1"/>
          </p:nvPr>
        </p:nvSpPr>
        <p:spPr>
          <a:xfrm>
            <a:off x="330200" y="2346325"/>
            <a:ext cx="8304213" cy="3065463"/>
          </a:xfrm>
        </p:spPr>
        <p:txBody>
          <a:bodyPr/>
          <a:lstStyle/>
          <a:p>
            <a:pPr eaLnBrk="1" hangingPunct="1"/>
            <a:r>
              <a:rPr lang="en-US" sz="2400" smtClean="0"/>
              <a:t>Intensive control dramatically decreases vascular and neuropathic complications</a:t>
            </a:r>
          </a:p>
        </p:txBody>
      </p:sp>
    </p:spTree>
    <p:extLst>
      <p:ext uri="{BB962C8B-B14F-4D97-AF65-F5344CB8AC3E}">
        <p14:creationId xmlns:p14="http://schemas.microsoft.com/office/powerpoint/2010/main" val="696342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Dietary Management—Goals</a:t>
            </a:r>
          </a:p>
        </p:txBody>
      </p:sp>
      <p:sp>
        <p:nvSpPr>
          <p:cNvPr id="18435" name="Rectangle 3"/>
          <p:cNvSpPr>
            <a:spLocks noGrp="1" noChangeArrowheads="1"/>
          </p:cNvSpPr>
          <p:nvPr>
            <p:ph type="body" idx="1"/>
          </p:nvPr>
        </p:nvSpPr>
        <p:spPr>
          <a:xfrm>
            <a:off x="330200" y="2346325"/>
            <a:ext cx="8613775" cy="3157538"/>
          </a:xfrm>
        </p:spPr>
        <p:txBody>
          <a:bodyPr>
            <a:normAutofit lnSpcReduction="10000"/>
          </a:bodyPr>
          <a:lstStyle/>
          <a:p>
            <a:pPr eaLnBrk="1" hangingPunct="1"/>
            <a:r>
              <a:rPr lang="en-US" smtClean="0"/>
              <a:t>Provide optimal nutrition; all essential food constituents</a:t>
            </a:r>
          </a:p>
          <a:p>
            <a:pPr eaLnBrk="1" hangingPunct="1"/>
            <a:r>
              <a:rPr lang="en-US" smtClean="0"/>
              <a:t>Meet energy needs</a:t>
            </a:r>
          </a:p>
          <a:p>
            <a:pPr eaLnBrk="1" hangingPunct="1"/>
            <a:r>
              <a:rPr lang="en-US" smtClean="0"/>
              <a:t>Achieve and maintain a reasonable weight</a:t>
            </a:r>
          </a:p>
          <a:p>
            <a:pPr eaLnBrk="1" hangingPunct="1"/>
            <a:r>
              <a:rPr lang="en-US" smtClean="0"/>
              <a:t>Prevent wide fluctuations of blood glucose levels</a:t>
            </a:r>
          </a:p>
          <a:p>
            <a:pPr eaLnBrk="1" hangingPunct="1"/>
            <a:r>
              <a:rPr lang="en-US" smtClean="0"/>
              <a:t>Decrease serum lipids, if elevated</a:t>
            </a:r>
          </a:p>
        </p:txBody>
      </p:sp>
    </p:spTree>
    <p:extLst>
      <p:ext uri="{BB962C8B-B14F-4D97-AF65-F5344CB8AC3E}">
        <p14:creationId xmlns:p14="http://schemas.microsoft.com/office/powerpoint/2010/main" val="276782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Role of the Nurse</a:t>
            </a:r>
          </a:p>
        </p:txBody>
      </p:sp>
      <p:sp>
        <p:nvSpPr>
          <p:cNvPr id="19459" name="Rectangle 3"/>
          <p:cNvSpPr>
            <a:spLocks noGrp="1" noChangeArrowheads="1"/>
          </p:cNvSpPr>
          <p:nvPr>
            <p:ph type="body" idx="1"/>
          </p:nvPr>
        </p:nvSpPr>
        <p:spPr>
          <a:xfrm>
            <a:off x="330200" y="2346325"/>
            <a:ext cx="8613775" cy="2620963"/>
          </a:xfrm>
        </p:spPr>
        <p:txBody>
          <a:bodyPr>
            <a:normAutofit lnSpcReduction="10000"/>
          </a:bodyPr>
          <a:lstStyle/>
          <a:p>
            <a:pPr eaLnBrk="1" hangingPunct="1"/>
            <a:r>
              <a:rPr lang="en-US" smtClean="0"/>
              <a:t>Be knowledgeable about dietary management</a:t>
            </a:r>
          </a:p>
          <a:p>
            <a:pPr eaLnBrk="1" hangingPunct="1"/>
            <a:r>
              <a:rPr lang="en-US" smtClean="0"/>
              <a:t>Communicate important information to the dietician or other management specialists</a:t>
            </a:r>
          </a:p>
          <a:p>
            <a:pPr eaLnBrk="1" hangingPunct="1"/>
            <a:r>
              <a:rPr lang="en-US" smtClean="0"/>
              <a:t>Reinforce patient understanding</a:t>
            </a:r>
          </a:p>
          <a:p>
            <a:pPr eaLnBrk="1" hangingPunct="1"/>
            <a:r>
              <a:rPr lang="en-US" smtClean="0"/>
              <a:t>Support dietary and lifestyle changes</a:t>
            </a:r>
          </a:p>
        </p:txBody>
      </p:sp>
    </p:spTree>
    <p:extLst>
      <p:ext uri="{BB962C8B-B14F-4D97-AF65-F5344CB8AC3E}">
        <p14:creationId xmlns:p14="http://schemas.microsoft.com/office/powerpoint/2010/main" val="2719179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The exchange system</a:t>
            </a:r>
          </a:p>
        </p:txBody>
      </p:sp>
      <p:sp>
        <p:nvSpPr>
          <p:cNvPr id="48131" name="Content Placeholder 8"/>
          <p:cNvSpPr>
            <a:spLocks noGrp="1"/>
          </p:cNvSpPr>
          <p:nvPr>
            <p:ph sz="half" idx="1"/>
          </p:nvPr>
        </p:nvSpPr>
        <p:spPr/>
        <p:txBody>
          <a:bodyPr/>
          <a:lstStyle/>
          <a:p>
            <a:pPr eaLnBrk="1" hangingPunct="1"/>
            <a:r>
              <a:rPr lang="en-US" altLang="en-US" smtClean="0"/>
              <a:t>Six categories</a:t>
            </a:r>
          </a:p>
          <a:p>
            <a:pPr lvl="1" eaLnBrk="1" hangingPunct="1"/>
            <a:r>
              <a:rPr lang="en-US" altLang="en-US" smtClean="0"/>
              <a:t>Starch</a:t>
            </a:r>
          </a:p>
          <a:p>
            <a:pPr lvl="1" eaLnBrk="1" hangingPunct="1"/>
            <a:r>
              <a:rPr lang="en-US" altLang="en-US" smtClean="0"/>
              <a:t>Meat</a:t>
            </a:r>
          </a:p>
          <a:p>
            <a:pPr lvl="1" eaLnBrk="1" hangingPunct="1"/>
            <a:r>
              <a:rPr lang="en-US" altLang="en-US" smtClean="0"/>
              <a:t>Milk</a:t>
            </a:r>
          </a:p>
          <a:p>
            <a:pPr lvl="1" eaLnBrk="1" hangingPunct="1"/>
            <a:r>
              <a:rPr lang="en-US" altLang="en-US" smtClean="0"/>
              <a:t>Vegetable</a:t>
            </a:r>
          </a:p>
          <a:p>
            <a:pPr lvl="1" eaLnBrk="1" hangingPunct="1"/>
            <a:r>
              <a:rPr lang="en-US" altLang="en-US" smtClean="0"/>
              <a:t>Fruit</a:t>
            </a:r>
          </a:p>
          <a:p>
            <a:pPr lvl="1" eaLnBrk="1" hangingPunct="1"/>
            <a:r>
              <a:rPr lang="en-US" altLang="en-US" smtClean="0"/>
              <a:t>Fat</a:t>
            </a:r>
          </a:p>
        </p:txBody>
      </p:sp>
    </p:spTree>
    <p:extLst>
      <p:ext uri="{BB962C8B-B14F-4D97-AF65-F5344CB8AC3E}">
        <p14:creationId xmlns:p14="http://schemas.microsoft.com/office/powerpoint/2010/main" val="3675654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General guidelines of Dietary Management</a:t>
            </a:r>
          </a:p>
        </p:txBody>
      </p:sp>
      <p:sp>
        <p:nvSpPr>
          <p:cNvPr id="18435" name="Rectangle 3"/>
          <p:cNvSpPr>
            <a:spLocks noGrp="1" noChangeArrowheads="1"/>
          </p:cNvSpPr>
          <p:nvPr>
            <p:ph type="body" sz="half" idx="1"/>
          </p:nvPr>
        </p:nvSpPr>
        <p:spPr/>
        <p:txBody>
          <a:bodyPr/>
          <a:lstStyle/>
          <a:p>
            <a:pPr eaLnBrk="1" hangingPunct="1"/>
            <a:r>
              <a:rPr lang="en-US" altLang="en-US" sz="2800" smtClean="0"/>
              <a:t>Protein </a:t>
            </a:r>
          </a:p>
          <a:p>
            <a:pPr lvl="1" eaLnBrk="1" hangingPunct="1"/>
            <a:r>
              <a:rPr lang="en-US" altLang="en-US" sz="2400" smtClean="0"/>
              <a:t>20%</a:t>
            </a:r>
          </a:p>
          <a:p>
            <a:pPr eaLnBrk="1" hangingPunct="1"/>
            <a:r>
              <a:rPr lang="en-US" altLang="en-US" sz="2800" smtClean="0"/>
              <a:t>Fat </a:t>
            </a:r>
          </a:p>
          <a:p>
            <a:pPr lvl="1" eaLnBrk="1" hangingPunct="1"/>
            <a:r>
              <a:rPr lang="en-US" altLang="en-US" sz="2400" smtClean="0"/>
              <a:t>20%</a:t>
            </a:r>
          </a:p>
          <a:p>
            <a:pPr eaLnBrk="1" hangingPunct="1"/>
            <a:r>
              <a:rPr lang="en-US" altLang="en-US" sz="2800" smtClean="0"/>
              <a:t>Carbohydrates </a:t>
            </a:r>
          </a:p>
          <a:p>
            <a:pPr lvl="1" eaLnBrk="1" hangingPunct="1"/>
            <a:r>
              <a:rPr lang="en-US" altLang="en-US" sz="2400" smtClean="0"/>
              <a:t>60%</a:t>
            </a:r>
          </a:p>
          <a:p>
            <a:pPr eaLnBrk="1" hangingPunct="1"/>
            <a:r>
              <a:rPr lang="en-US" altLang="en-US" sz="2800" smtClean="0"/>
              <a:t>ADA: American Diabetic Association</a:t>
            </a:r>
          </a:p>
        </p:txBody>
      </p:sp>
    </p:spTree>
    <p:extLst>
      <p:ext uri="{BB962C8B-B14F-4D97-AF65-F5344CB8AC3E}">
        <p14:creationId xmlns:p14="http://schemas.microsoft.com/office/powerpoint/2010/main" val="1771162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Diabetic Meal </a:t>
            </a:r>
            <a:r>
              <a:rPr lang="en-US" sz="7200" b="1" smtClean="0"/>
              <a:t>Plan</a:t>
            </a:r>
            <a:endParaRPr lang="en-US" b="1" smtClean="0"/>
          </a:p>
        </p:txBody>
      </p:sp>
      <p:sp>
        <p:nvSpPr>
          <p:cNvPr id="43011" name="Rectangle 3"/>
          <p:cNvSpPr>
            <a:spLocks noGrp="1" noChangeArrowheads="1"/>
          </p:cNvSpPr>
          <p:nvPr>
            <p:ph idx="1"/>
          </p:nvPr>
        </p:nvSpPr>
        <p:spPr/>
        <p:txBody>
          <a:bodyPr/>
          <a:lstStyle/>
          <a:p>
            <a:pPr eaLnBrk="1" hangingPunct="1"/>
            <a:r>
              <a:rPr lang="en-US" altLang="en-US" smtClean="0"/>
              <a:t>Small frequent meals</a:t>
            </a:r>
          </a:p>
          <a:p>
            <a:pPr lvl="1" eaLnBrk="1" hangingPunct="1"/>
            <a:r>
              <a:rPr lang="en-US" altLang="en-US" sz="3200" b="1" smtClean="0"/>
              <a:t>CONSISTENCY!</a:t>
            </a:r>
          </a:p>
          <a:p>
            <a:pPr lvl="2" eaLnBrk="1" hangingPunct="1"/>
            <a:r>
              <a:rPr lang="en-US" altLang="en-US" smtClean="0"/>
              <a:t>Amount of calories</a:t>
            </a:r>
          </a:p>
          <a:p>
            <a:pPr lvl="2" eaLnBrk="1" hangingPunct="1"/>
            <a:r>
              <a:rPr lang="en-US" altLang="en-US" smtClean="0"/>
              <a:t>Amount of carbohydrates</a:t>
            </a:r>
          </a:p>
          <a:p>
            <a:pPr lvl="2" eaLnBrk="1" hangingPunct="1"/>
            <a:r>
              <a:rPr lang="en-US" altLang="en-US" smtClean="0"/>
              <a:t>Time</a:t>
            </a:r>
          </a:p>
          <a:p>
            <a:pPr lvl="2" eaLnBrk="1" hangingPunct="1"/>
            <a:r>
              <a:rPr lang="en-US" altLang="en-US" smtClean="0"/>
              <a:t>Snacks</a:t>
            </a:r>
          </a:p>
          <a:p>
            <a:pPr eaLnBrk="1" hangingPunct="1"/>
            <a:endParaRPr lang="en-US" altLang="en-US" smtClean="0"/>
          </a:p>
        </p:txBody>
      </p:sp>
    </p:spTree>
    <p:extLst>
      <p:ext uri="{BB962C8B-B14F-4D97-AF65-F5344CB8AC3E}">
        <p14:creationId xmlns:p14="http://schemas.microsoft.com/office/powerpoint/2010/main" val="1971317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Diabetic Meal </a:t>
            </a:r>
            <a:r>
              <a:rPr lang="en-US" altLang="en-US" sz="6600" b="1" smtClean="0"/>
              <a:t>Plan</a:t>
            </a:r>
            <a:endParaRPr lang="en-US" altLang="en-US" b="1" smtClean="0"/>
          </a:p>
        </p:txBody>
      </p:sp>
      <p:sp>
        <p:nvSpPr>
          <p:cNvPr id="46083" name="Rectangle 3"/>
          <p:cNvSpPr>
            <a:spLocks noGrp="1" noChangeArrowheads="1"/>
          </p:cNvSpPr>
          <p:nvPr>
            <p:ph idx="1"/>
          </p:nvPr>
        </p:nvSpPr>
        <p:spPr/>
        <p:txBody>
          <a:bodyPr/>
          <a:lstStyle/>
          <a:p>
            <a:pPr eaLnBrk="1" hangingPunct="1"/>
            <a:r>
              <a:rPr lang="en-US" altLang="en-US" smtClean="0"/>
              <a:t>If the client is obese, the key to treatment is</a:t>
            </a:r>
            <a:r>
              <a:rPr lang="en-US" altLang="en-US" smtClean="0">
                <a:latin typeface="Times New Roman" pitchFamily="18" charset="0"/>
              </a:rPr>
              <a:t>…</a:t>
            </a:r>
            <a:endParaRPr lang="en-US" altLang="en-US" smtClean="0"/>
          </a:p>
          <a:p>
            <a:pPr lvl="1" eaLnBrk="1" hangingPunct="1"/>
            <a:r>
              <a:rPr lang="en-US" altLang="en-US" sz="3200" b="1" smtClean="0"/>
              <a:t>Weight loss!</a:t>
            </a:r>
          </a:p>
        </p:txBody>
      </p:sp>
    </p:spTree>
    <p:extLst>
      <p:ext uri="{BB962C8B-B14F-4D97-AF65-F5344CB8AC3E}">
        <p14:creationId xmlns:p14="http://schemas.microsoft.com/office/powerpoint/2010/main" val="3768321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Meal </a:t>
            </a:r>
            <a:r>
              <a:rPr lang="en-US" altLang="en-US" sz="6600" b="1" smtClean="0"/>
              <a:t>Plan</a:t>
            </a:r>
            <a:r>
              <a:rPr lang="en-US" altLang="en-US" sz="6600" smtClean="0"/>
              <a:t> </a:t>
            </a:r>
            <a:r>
              <a:rPr lang="en-US" altLang="en-US" smtClean="0"/>
              <a:t>considerations</a:t>
            </a:r>
          </a:p>
        </p:txBody>
      </p:sp>
      <p:sp>
        <p:nvSpPr>
          <p:cNvPr id="20483" name="Rectangle 3"/>
          <p:cNvSpPr>
            <a:spLocks noGrp="1" noChangeArrowheads="1"/>
          </p:cNvSpPr>
          <p:nvPr>
            <p:ph type="body" sz="half" idx="1"/>
          </p:nvPr>
        </p:nvSpPr>
        <p:spPr/>
        <p:txBody>
          <a:bodyPr/>
          <a:lstStyle/>
          <a:p>
            <a:pPr eaLnBrk="1" hangingPunct="1"/>
            <a:r>
              <a:rPr lang="en-US" altLang="en-US" sz="2800" smtClean="0"/>
              <a:t>Food preferences</a:t>
            </a:r>
          </a:p>
          <a:p>
            <a:pPr eaLnBrk="1" hangingPunct="1"/>
            <a:r>
              <a:rPr lang="en-US" altLang="en-US" sz="2800" smtClean="0"/>
              <a:t>Lifestyle</a:t>
            </a:r>
          </a:p>
          <a:p>
            <a:pPr eaLnBrk="1" hangingPunct="1"/>
            <a:r>
              <a:rPr lang="en-US" altLang="en-US" sz="2800" smtClean="0"/>
              <a:t>Schedule</a:t>
            </a:r>
          </a:p>
          <a:p>
            <a:pPr eaLnBrk="1" hangingPunct="1"/>
            <a:r>
              <a:rPr lang="en-US" altLang="en-US" sz="2800" smtClean="0"/>
              <a:t>Ethnic / Cultural background</a:t>
            </a:r>
          </a:p>
        </p:txBody>
      </p:sp>
    </p:spTree>
    <p:extLst>
      <p:ext uri="{BB962C8B-B14F-4D97-AF65-F5344CB8AC3E}">
        <p14:creationId xmlns:p14="http://schemas.microsoft.com/office/powerpoint/2010/main" val="2181589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Glycemic Index</a:t>
            </a:r>
          </a:p>
        </p:txBody>
      </p:sp>
      <p:sp>
        <p:nvSpPr>
          <p:cNvPr id="21507" name="Rectangle 3"/>
          <p:cNvSpPr>
            <a:spLocks noGrp="1" noChangeArrowheads="1"/>
          </p:cNvSpPr>
          <p:nvPr>
            <p:ph type="body" idx="1"/>
          </p:nvPr>
        </p:nvSpPr>
        <p:spPr>
          <a:xfrm>
            <a:off x="330200" y="2346325"/>
            <a:ext cx="8613775" cy="3705225"/>
          </a:xfrm>
        </p:spPr>
        <p:txBody>
          <a:bodyPr>
            <a:normAutofit fontScale="85000" lnSpcReduction="20000"/>
          </a:bodyPr>
          <a:lstStyle/>
          <a:p>
            <a:pPr eaLnBrk="1" hangingPunct="1"/>
            <a:r>
              <a:rPr lang="en-US" smtClean="0"/>
              <a:t>Describes how much a food increases blood glucose </a:t>
            </a:r>
          </a:p>
          <a:p>
            <a:pPr eaLnBrk="1" hangingPunct="1"/>
            <a:r>
              <a:rPr lang="en-US" smtClean="0"/>
              <a:t>Combine starchy food with protein and fat containing food slows absorption, and glycemic response</a:t>
            </a:r>
          </a:p>
          <a:p>
            <a:pPr eaLnBrk="1" hangingPunct="1"/>
            <a:r>
              <a:rPr lang="en-US" smtClean="0"/>
              <a:t>Raw or whole foods tend to have lower response than cooked, chopped, or pureed foods</a:t>
            </a:r>
          </a:p>
          <a:p>
            <a:pPr eaLnBrk="1" hangingPunct="1"/>
            <a:r>
              <a:rPr lang="en-US" smtClean="0"/>
              <a:t>Eat whole fruits rather than juices; decreases glycemic response due to fiber-slowing absorption</a:t>
            </a:r>
          </a:p>
          <a:p>
            <a:pPr eaLnBrk="1" hangingPunct="1"/>
            <a:r>
              <a:rPr lang="en-US" smtClean="0"/>
              <a:t>Adding food with sugars may produce lower response if eaten with foods that are more slowly absorbed </a:t>
            </a:r>
          </a:p>
        </p:txBody>
      </p:sp>
    </p:spTree>
    <p:extLst>
      <p:ext uri="{BB962C8B-B14F-4D97-AF65-F5344CB8AC3E}">
        <p14:creationId xmlns:p14="http://schemas.microsoft.com/office/powerpoint/2010/main" val="2009699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Functions of Insulin</a:t>
            </a:r>
          </a:p>
        </p:txBody>
      </p:sp>
      <p:sp>
        <p:nvSpPr>
          <p:cNvPr id="5123" name="Rectangle 3"/>
          <p:cNvSpPr>
            <a:spLocks noGrp="1" noChangeArrowheads="1"/>
          </p:cNvSpPr>
          <p:nvPr>
            <p:ph type="body" idx="1"/>
          </p:nvPr>
        </p:nvSpPr>
        <p:spPr>
          <a:xfrm>
            <a:off x="330200" y="2346325"/>
            <a:ext cx="8613775" cy="3705225"/>
          </a:xfrm>
        </p:spPr>
        <p:txBody>
          <a:bodyPr>
            <a:normAutofit fontScale="92500" lnSpcReduction="20000"/>
          </a:bodyPr>
          <a:lstStyle/>
          <a:p>
            <a:pPr eaLnBrk="1" hangingPunct="1"/>
            <a:r>
              <a:rPr lang="en-US" smtClean="0"/>
              <a:t>Transports and metabolizes glucose for energy</a:t>
            </a:r>
          </a:p>
          <a:p>
            <a:pPr eaLnBrk="1" hangingPunct="1"/>
            <a:r>
              <a:rPr lang="en-US" smtClean="0"/>
              <a:t>Stimulates storage of glucose in the liver and muscle as glycogen</a:t>
            </a:r>
          </a:p>
          <a:p>
            <a:pPr eaLnBrk="1" hangingPunct="1"/>
            <a:r>
              <a:rPr lang="en-US" smtClean="0"/>
              <a:t>Signals the liver to stop the release of glucose</a:t>
            </a:r>
          </a:p>
          <a:p>
            <a:pPr eaLnBrk="1" hangingPunct="1"/>
            <a:r>
              <a:rPr lang="en-US" smtClean="0"/>
              <a:t>Enhances the storage of dietary fat in adipose tissue</a:t>
            </a:r>
          </a:p>
          <a:p>
            <a:pPr eaLnBrk="1" hangingPunct="1"/>
            <a:r>
              <a:rPr lang="en-US" smtClean="0"/>
              <a:t>Accelerates transport of amino acids into cells</a:t>
            </a:r>
          </a:p>
          <a:p>
            <a:pPr eaLnBrk="1" hangingPunct="1"/>
            <a:r>
              <a:rPr lang="en-US" smtClean="0"/>
              <a:t>Inhibits the breakdown of stored glucose, protein, and fat</a:t>
            </a:r>
          </a:p>
        </p:txBody>
      </p:sp>
    </p:spTree>
    <p:extLst>
      <p:ext uri="{BB962C8B-B14F-4D97-AF65-F5344CB8AC3E}">
        <p14:creationId xmlns:p14="http://schemas.microsoft.com/office/powerpoint/2010/main" val="1916570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Other Dietary Concerns</a:t>
            </a:r>
          </a:p>
        </p:txBody>
      </p:sp>
      <p:sp>
        <p:nvSpPr>
          <p:cNvPr id="22531" name="Rectangle 3"/>
          <p:cNvSpPr>
            <a:spLocks noGrp="1" noChangeArrowheads="1"/>
          </p:cNvSpPr>
          <p:nvPr>
            <p:ph type="body" idx="1"/>
          </p:nvPr>
        </p:nvSpPr>
        <p:spPr>
          <a:xfrm>
            <a:off x="330200" y="2346325"/>
            <a:ext cx="8613775" cy="2711450"/>
          </a:xfrm>
        </p:spPr>
        <p:txBody>
          <a:bodyPr/>
          <a:lstStyle/>
          <a:p>
            <a:pPr eaLnBrk="1" hangingPunct="1"/>
            <a:r>
              <a:rPr lang="en-US" smtClean="0"/>
              <a:t>Alcohol</a:t>
            </a:r>
          </a:p>
          <a:p>
            <a:pPr eaLnBrk="1" hangingPunct="1"/>
            <a:r>
              <a:rPr lang="en-US" smtClean="0"/>
              <a:t>Nutritive and nonnutritive sweeteners</a:t>
            </a:r>
          </a:p>
          <a:p>
            <a:pPr eaLnBrk="1" hangingPunct="1"/>
            <a:r>
              <a:rPr lang="en-US" smtClean="0"/>
              <a:t>Reading labels</a:t>
            </a:r>
          </a:p>
        </p:txBody>
      </p:sp>
    </p:spTree>
    <p:extLst>
      <p:ext uri="{BB962C8B-B14F-4D97-AF65-F5344CB8AC3E}">
        <p14:creationId xmlns:p14="http://schemas.microsoft.com/office/powerpoint/2010/main" val="820489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Exercise and Diabetes</a:t>
            </a:r>
          </a:p>
        </p:txBody>
      </p:sp>
      <p:sp>
        <p:nvSpPr>
          <p:cNvPr id="23555" name="Rectangle 3"/>
          <p:cNvSpPr>
            <a:spLocks noGrp="1" noChangeArrowheads="1"/>
          </p:cNvSpPr>
          <p:nvPr>
            <p:ph type="body" sz="half" idx="1"/>
          </p:nvPr>
        </p:nvSpPr>
        <p:spPr>
          <a:xfrm>
            <a:off x="1219200" y="2057400"/>
            <a:ext cx="4267200" cy="4114800"/>
          </a:xfrm>
        </p:spPr>
        <p:txBody>
          <a:bodyPr/>
          <a:lstStyle/>
          <a:p>
            <a:pPr eaLnBrk="1" hangingPunct="1"/>
            <a:r>
              <a:rPr lang="en-US" altLang="en-US" sz="2800" u="sng" smtClean="0">
                <a:latin typeface="Wingdings 3" pitchFamily="18" charset="2"/>
              </a:rPr>
              <a:t>i</a:t>
            </a:r>
            <a:r>
              <a:rPr lang="en-US" altLang="en-US" sz="2800" smtClean="0"/>
              <a:t>  blood glucose levels</a:t>
            </a:r>
          </a:p>
        </p:txBody>
      </p:sp>
    </p:spTree>
    <p:extLst>
      <p:ext uri="{BB962C8B-B14F-4D97-AF65-F5344CB8AC3E}">
        <p14:creationId xmlns:p14="http://schemas.microsoft.com/office/powerpoint/2010/main" val="1318871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Exercise</a:t>
            </a:r>
          </a:p>
        </p:txBody>
      </p:sp>
      <p:sp>
        <p:nvSpPr>
          <p:cNvPr id="23555" name="Rectangle 3"/>
          <p:cNvSpPr>
            <a:spLocks noGrp="1" noChangeArrowheads="1"/>
          </p:cNvSpPr>
          <p:nvPr>
            <p:ph type="body" idx="1"/>
          </p:nvPr>
        </p:nvSpPr>
        <p:spPr>
          <a:xfrm>
            <a:off x="330200" y="2346325"/>
            <a:ext cx="8613775" cy="2803525"/>
          </a:xfrm>
        </p:spPr>
        <p:txBody>
          <a:bodyPr/>
          <a:lstStyle/>
          <a:p>
            <a:pPr eaLnBrk="1" hangingPunct="1"/>
            <a:r>
              <a:rPr lang="en-US" dirty="0" smtClean="0"/>
              <a:t>Lowers blood sugar </a:t>
            </a:r>
          </a:p>
          <a:p>
            <a:pPr eaLnBrk="1" hangingPunct="1"/>
            <a:r>
              <a:rPr lang="en-US" dirty="0" smtClean="0"/>
              <a:t>Aids in weight loss</a:t>
            </a:r>
          </a:p>
          <a:p>
            <a:pPr eaLnBrk="1" hangingPunct="1"/>
            <a:r>
              <a:rPr lang="en-US" dirty="0" smtClean="0"/>
              <a:t>Lowers cardiovascular risk</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878005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More Benefits of exercise</a:t>
            </a:r>
          </a:p>
        </p:txBody>
      </p:sp>
      <p:sp>
        <p:nvSpPr>
          <p:cNvPr id="24579" name="Rectangle 3"/>
          <p:cNvSpPr>
            <a:spLocks noGrp="1" noChangeArrowheads="1"/>
          </p:cNvSpPr>
          <p:nvPr>
            <p:ph type="body" sz="half" idx="1"/>
          </p:nvPr>
        </p:nvSpPr>
        <p:spPr>
          <a:xfrm>
            <a:off x="1182688" y="2017713"/>
            <a:ext cx="4151312" cy="4114800"/>
          </a:xfrm>
        </p:spPr>
        <p:txBody>
          <a:bodyPr/>
          <a:lstStyle/>
          <a:p>
            <a:pPr eaLnBrk="1" hangingPunct="1"/>
            <a:r>
              <a:rPr lang="en-US" altLang="en-US" sz="2800" smtClean="0"/>
              <a:t>Increases </a:t>
            </a:r>
            <a:r>
              <a:rPr lang="en-US" altLang="en-US" sz="2800" u="sng" smtClean="0"/>
              <a:t>circulation</a:t>
            </a:r>
          </a:p>
          <a:p>
            <a:pPr eaLnBrk="1" hangingPunct="1"/>
            <a:r>
              <a:rPr lang="en-US" altLang="en-US" sz="2800" smtClean="0"/>
              <a:t>Improve serum </a:t>
            </a:r>
            <a:r>
              <a:rPr lang="en-US" altLang="en-US" sz="2800" u="sng" smtClean="0"/>
              <a:t>lipid</a:t>
            </a:r>
            <a:r>
              <a:rPr lang="en-US" altLang="en-US" sz="2800" smtClean="0"/>
              <a:t> levels</a:t>
            </a:r>
          </a:p>
          <a:p>
            <a:pPr eaLnBrk="1" hangingPunct="1"/>
            <a:r>
              <a:rPr lang="en-US" altLang="en-US" sz="2800" smtClean="0"/>
              <a:t>Improves </a:t>
            </a:r>
            <a:r>
              <a:rPr lang="en-US" altLang="en-US" sz="2800" u="sng" smtClean="0"/>
              <a:t>cardiovascular</a:t>
            </a:r>
            <a:r>
              <a:rPr lang="en-US" altLang="en-US" sz="2800" smtClean="0"/>
              <a:t> status</a:t>
            </a:r>
          </a:p>
          <a:p>
            <a:pPr eaLnBrk="1" hangingPunct="1"/>
            <a:r>
              <a:rPr lang="en-US" altLang="en-US" sz="2800" smtClean="0"/>
              <a:t>Assist with </a:t>
            </a:r>
            <a:r>
              <a:rPr lang="en-US" altLang="en-US" sz="2800" u="sng" smtClean="0"/>
              <a:t>wt control</a:t>
            </a:r>
          </a:p>
          <a:p>
            <a:pPr eaLnBrk="1" hangingPunct="1"/>
            <a:r>
              <a:rPr lang="en-US" altLang="en-US" sz="2800" smtClean="0"/>
              <a:t>Decreases </a:t>
            </a:r>
            <a:r>
              <a:rPr lang="en-US" altLang="en-US" sz="2800" u="sng" smtClean="0"/>
              <a:t>stress</a:t>
            </a:r>
          </a:p>
          <a:p>
            <a:pPr eaLnBrk="1" hangingPunct="1"/>
            <a:endParaRPr lang="en-US" altLang="en-US" sz="2800" smtClean="0"/>
          </a:p>
        </p:txBody>
      </p:sp>
    </p:spTree>
    <p:extLst>
      <p:ext uri="{BB962C8B-B14F-4D97-AF65-F5344CB8AC3E}">
        <p14:creationId xmlns:p14="http://schemas.microsoft.com/office/powerpoint/2010/main" val="426873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Exercise Precautions</a:t>
            </a:r>
          </a:p>
        </p:txBody>
      </p:sp>
      <p:sp>
        <p:nvSpPr>
          <p:cNvPr id="24579" name="Rectangle 3"/>
          <p:cNvSpPr>
            <a:spLocks noGrp="1" noChangeArrowheads="1"/>
          </p:cNvSpPr>
          <p:nvPr>
            <p:ph type="body" idx="1"/>
          </p:nvPr>
        </p:nvSpPr>
        <p:spPr>
          <a:xfrm>
            <a:off x="330200" y="2346325"/>
            <a:ext cx="8613775" cy="3770313"/>
          </a:xfrm>
        </p:spPr>
        <p:txBody>
          <a:bodyPr>
            <a:normAutofit fontScale="77500" lnSpcReduction="20000"/>
          </a:bodyPr>
          <a:lstStyle/>
          <a:p>
            <a:pPr eaLnBrk="1" hangingPunct="1"/>
            <a:r>
              <a:rPr lang="en-US" dirty="0" smtClean="0"/>
              <a:t>Exercise with elevated blood sugar levels (above 250 mg/</a:t>
            </a:r>
            <a:r>
              <a:rPr lang="en-US" dirty="0" err="1" smtClean="0"/>
              <a:t>dL</a:t>
            </a:r>
            <a:r>
              <a:rPr lang="en-US" dirty="0" smtClean="0"/>
              <a:t>) and ketones in urine should be avoided</a:t>
            </a:r>
          </a:p>
          <a:p>
            <a:pPr eaLnBrk="1" hangingPunct="1"/>
            <a:r>
              <a:rPr lang="en-US" dirty="0" smtClean="0"/>
              <a:t>Insulin normally decreases with exercise; patients on exogenous insulin should eat a 15g carbohydrate snack before moderate exercise to prevent hypoglycemia</a:t>
            </a:r>
          </a:p>
          <a:p>
            <a:pPr eaLnBrk="1" hangingPunct="1"/>
            <a:r>
              <a:rPr lang="en-US" dirty="0" smtClean="0"/>
              <a:t>If exercising to control or reduce weight, insulin must be adjusted</a:t>
            </a:r>
          </a:p>
          <a:p>
            <a:r>
              <a:rPr lang="en-US" altLang="en-US" dirty="0"/>
              <a:t>Best time = </a:t>
            </a:r>
            <a:r>
              <a:rPr lang="en-US" altLang="en-US" u="sng" dirty="0"/>
              <a:t>60-90 minutes</a:t>
            </a:r>
            <a:r>
              <a:rPr lang="en-US" altLang="en-US" dirty="0"/>
              <a:t> after a </a:t>
            </a:r>
            <a:r>
              <a:rPr lang="en-US" altLang="en-US" u="sng" dirty="0" smtClean="0"/>
              <a:t>meal</a:t>
            </a:r>
            <a:endParaRPr lang="en-US" dirty="0" smtClean="0"/>
          </a:p>
          <a:p>
            <a:pPr eaLnBrk="1" hangingPunct="1"/>
            <a:r>
              <a:rPr lang="en-US" dirty="0" smtClean="0"/>
              <a:t>Potential post-exercise hypoglycemia</a:t>
            </a:r>
          </a:p>
          <a:p>
            <a:pPr eaLnBrk="1" hangingPunct="1"/>
            <a:r>
              <a:rPr lang="en-US" dirty="0" smtClean="0"/>
              <a:t>Need to monitor blood glucose levels </a:t>
            </a:r>
          </a:p>
        </p:txBody>
      </p:sp>
    </p:spTree>
    <p:extLst>
      <p:ext uri="{BB962C8B-B14F-4D97-AF65-F5344CB8AC3E}">
        <p14:creationId xmlns:p14="http://schemas.microsoft.com/office/powerpoint/2010/main" val="36474587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Exercise Recommendations</a:t>
            </a:r>
          </a:p>
        </p:txBody>
      </p:sp>
      <p:sp>
        <p:nvSpPr>
          <p:cNvPr id="25603" name="Rectangle 3"/>
          <p:cNvSpPr>
            <a:spLocks noGrp="1" noChangeArrowheads="1"/>
          </p:cNvSpPr>
          <p:nvPr>
            <p:ph type="body" idx="1"/>
          </p:nvPr>
        </p:nvSpPr>
        <p:spPr>
          <a:xfrm>
            <a:off x="330200" y="2346325"/>
            <a:ext cx="8613775" cy="3913188"/>
          </a:xfrm>
        </p:spPr>
        <p:txBody>
          <a:bodyPr>
            <a:normAutofit fontScale="85000" lnSpcReduction="10000"/>
          </a:bodyPr>
          <a:lstStyle/>
          <a:p>
            <a:pPr eaLnBrk="1" hangingPunct="1"/>
            <a:r>
              <a:rPr lang="en-US" smtClean="0"/>
              <a:t>Encourage regular daily exercise</a:t>
            </a:r>
          </a:p>
          <a:p>
            <a:pPr eaLnBrk="1" hangingPunct="1"/>
            <a:r>
              <a:rPr lang="en-US" smtClean="0"/>
              <a:t>Gradual, slow increase in exercise period is encouraged</a:t>
            </a:r>
          </a:p>
          <a:p>
            <a:pPr eaLnBrk="1" hangingPunct="1"/>
            <a:r>
              <a:rPr lang="en-US" smtClean="0"/>
              <a:t>Modify exercise regimen to patient needs and presence of diabetic complications or potential cardiovascular problems</a:t>
            </a:r>
          </a:p>
          <a:p>
            <a:pPr eaLnBrk="1" hangingPunct="1"/>
            <a:r>
              <a:rPr lang="en-US" smtClean="0"/>
              <a:t>Exercise stress test for patients older than age 30 who have 2 or more risk factors is recommended</a:t>
            </a:r>
          </a:p>
          <a:p>
            <a:pPr eaLnBrk="1" hangingPunct="1"/>
            <a:r>
              <a:rPr lang="en-US" smtClean="0"/>
              <a:t>Gerontologic considerations</a:t>
            </a:r>
          </a:p>
          <a:p>
            <a:pPr eaLnBrk="1" hangingPunct="1"/>
            <a:r>
              <a:rPr lang="en-US" smtClean="0"/>
              <a:t>See Chart 41-5</a:t>
            </a:r>
          </a:p>
        </p:txBody>
      </p:sp>
    </p:spTree>
    <p:extLst>
      <p:ext uri="{BB962C8B-B14F-4D97-AF65-F5344CB8AC3E}">
        <p14:creationId xmlns:p14="http://schemas.microsoft.com/office/powerpoint/2010/main" val="18482635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4675" y="304800"/>
            <a:ext cx="8001000" cy="825500"/>
          </a:xfrm>
        </p:spPr>
        <p:txBody>
          <a:bodyPr/>
          <a:lstStyle/>
          <a:p>
            <a:pPr rtl="0"/>
            <a:r>
              <a:rPr lang="en-US" sz="2800" b="1"/>
              <a:t>Monitoring:</a:t>
            </a:r>
          </a:p>
        </p:txBody>
      </p:sp>
      <p:sp>
        <p:nvSpPr>
          <p:cNvPr id="8195" name="Rectangle 3"/>
          <p:cNvSpPr>
            <a:spLocks noGrp="1" noChangeArrowheads="1"/>
          </p:cNvSpPr>
          <p:nvPr>
            <p:ph type="body" idx="1"/>
          </p:nvPr>
        </p:nvSpPr>
        <p:spPr>
          <a:xfrm>
            <a:off x="457200" y="1844675"/>
            <a:ext cx="8229600" cy="4752975"/>
          </a:xfrm>
        </p:spPr>
        <p:txBody>
          <a:bodyPr/>
          <a:lstStyle/>
          <a:p>
            <a:pPr marL="609600" indent="-609600" algn="l" rtl="0">
              <a:lnSpc>
                <a:spcPct val="80000"/>
              </a:lnSpc>
              <a:buFontTx/>
              <a:buAutoNum type="arabicPeriod"/>
            </a:pPr>
            <a:r>
              <a:rPr lang="en-US" sz="2100" dirty="0"/>
              <a:t>Self-Monitoring of blood glucose( SMBG): Enables people with DM to adjust the treatment regimen to obtain optimal blood glucose control. Allow early detection of hypo and hyperglycemia and normalizing blood glucose levels.</a:t>
            </a:r>
          </a:p>
          <a:p>
            <a:pPr marL="609600" indent="-609600" algn="l" rtl="0">
              <a:lnSpc>
                <a:spcPct val="80000"/>
              </a:lnSpc>
            </a:pPr>
            <a:r>
              <a:rPr lang="en-US" sz="2100" dirty="0"/>
              <a:t>Disadvantages of SMBG are in the need for good visual acuity, fine motor coordination, cognitive ability, comfort with technology, willingness and cost</a:t>
            </a:r>
          </a:p>
          <a:p>
            <a:pPr marL="609600" indent="-609600" algn="l" rtl="0">
              <a:lnSpc>
                <a:spcPct val="80000"/>
              </a:lnSpc>
            </a:pPr>
            <a:r>
              <a:rPr lang="en-US" sz="2100" dirty="0"/>
              <a:t>Candidates for SMBG:</a:t>
            </a:r>
          </a:p>
          <a:p>
            <a:pPr marL="609600" indent="-609600" algn="l" rtl="0">
              <a:lnSpc>
                <a:spcPct val="80000"/>
              </a:lnSpc>
              <a:buFont typeface="Wingdings" pitchFamily="2" charset="2"/>
              <a:buNone/>
            </a:pPr>
            <a:r>
              <a:rPr lang="en-US" sz="2100" dirty="0"/>
              <a:t>     - Unstable DM</a:t>
            </a:r>
          </a:p>
          <a:p>
            <a:pPr marL="609600" indent="-609600" algn="l" rtl="0">
              <a:lnSpc>
                <a:spcPct val="80000"/>
              </a:lnSpc>
              <a:buFont typeface="Wingdings" pitchFamily="2" charset="2"/>
              <a:buNone/>
            </a:pPr>
            <a:r>
              <a:rPr lang="en-US" sz="2100" dirty="0"/>
              <a:t>     - A tendency for sever ketosis and hypoglycemia</a:t>
            </a:r>
          </a:p>
          <a:p>
            <a:pPr marL="609600" indent="-609600" algn="l" rtl="0">
              <a:lnSpc>
                <a:spcPct val="80000"/>
              </a:lnSpc>
              <a:buFont typeface="Wingdings" pitchFamily="2" charset="2"/>
              <a:buNone/>
            </a:pPr>
            <a:r>
              <a:rPr lang="en-US" sz="2100" dirty="0"/>
              <a:t>     - Hypoglycemia without warning symptoms</a:t>
            </a:r>
          </a:p>
          <a:p>
            <a:pPr marL="609600" indent="-609600" algn="l" rtl="0">
              <a:lnSpc>
                <a:spcPct val="80000"/>
              </a:lnSpc>
              <a:buFont typeface="Wingdings" pitchFamily="2" charset="2"/>
              <a:buNone/>
            </a:pPr>
            <a:r>
              <a:rPr lang="en-US" sz="2100" dirty="0"/>
              <a:t>     - Abnormal renal glucose </a:t>
            </a:r>
            <a:r>
              <a:rPr lang="en-US" sz="2100" dirty="0" smtClean="0"/>
              <a:t>threshold</a:t>
            </a:r>
            <a:endParaRPr lang="en-US" sz="2100" dirty="0"/>
          </a:p>
        </p:txBody>
      </p:sp>
    </p:spTree>
    <p:extLst>
      <p:ext uri="{BB962C8B-B14F-4D97-AF65-F5344CB8AC3E}">
        <p14:creationId xmlns:p14="http://schemas.microsoft.com/office/powerpoint/2010/main" val="2998259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74675" y="304800"/>
            <a:ext cx="8001000" cy="825500"/>
          </a:xfrm>
        </p:spPr>
        <p:txBody>
          <a:bodyPr/>
          <a:lstStyle/>
          <a:p>
            <a:pPr rtl="0"/>
            <a:r>
              <a:rPr lang="en-US" sz="1700"/>
              <a:t>Cont</a:t>
            </a:r>
            <a:r>
              <a:rPr lang="en-US" sz="1700">
                <a:latin typeface="Arial"/>
              </a:rPr>
              <a:t>…</a:t>
            </a:r>
            <a:r>
              <a:rPr lang="en-US" sz="1700"/>
              <a:t>.</a:t>
            </a:r>
          </a:p>
        </p:txBody>
      </p:sp>
      <p:sp>
        <p:nvSpPr>
          <p:cNvPr id="9219" name="Rectangle 3"/>
          <p:cNvSpPr>
            <a:spLocks noGrp="1" noChangeArrowheads="1"/>
          </p:cNvSpPr>
          <p:nvPr>
            <p:ph type="body" idx="1"/>
          </p:nvPr>
        </p:nvSpPr>
        <p:spPr>
          <a:xfrm>
            <a:off x="457200" y="1916113"/>
            <a:ext cx="8229600" cy="4210050"/>
          </a:xfrm>
        </p:spPr>
        <p:txBody>
          <a:bodyPr/>
          <a:lstStyle/>
          <a:p>
            <a:pPr marL="609600" indent="-609600" algn="l" rtl="0">
              <a:buFontTx/>
              <a:buAutoNum type="arabicPeriod" startAt="2"/>
            </a:pPr>
            <a:r>
              <a:rPr lang="en-US" sz="2400"/>
              <a:t>Glucosylated Hemoglobin: HgbA1c (2-3 month) </a:t>
            </a:r>
          </a:p>
          <a:p>
            <a:pPr marL="609600" indent="-609600" algn="l" rtl="0">
              <a:buFontTx/>
              <a:buAutoNum type="arabicPeriod" startAt="2"/>
            </a:pPr>
            <a:r>
              <a:rPr lang="en-US" sz="2400"/>
              <a:t>Urine testing for glucose</a:t>
            </a:r>
          </a:p>
          <a:p>
            <a:pPr marL="609600" indent="-609600" algn="l" rtl="0">
              <a:buFontTx/>
              <a:buAutoNum type="arabicPeriod" startAt="2"/>
            </a:pPr>
            <a:r>
              <a:rPr lang="en-US" sz="2400"/>
              <a:t>Urine testing for Ketones (Ketonuria): should be performed whenever patients with type 1 have glucosuria or persistently elevated blood glucose levels ( more than 240mg/dl for two testing periods), and during illness and pregnancy.</a:t>
            </a:r>
          </a:p>
          <a:p>
            <a:pPr marL="609600" indent="-609600" algn="l" rtl="0">
              <a:buFont typeface="Wingdings" pitchFamily="2" charset="2"/>
              <a:buNone/>
            </a:pPr>
            <a:endParaRPr lang="en-US" sz="2400"/>
          </a:p>
        </p:txBody>
      </p:sp>
    </p:spTree>
    <p:extLst>
      <p:ext uri="{BB962C8B-B14F-4D97-AF65-F5344CB8AC3E}">
        <p14:creationId xmlns:p14="http://schemas.microsoft.com/office/powerpoint/2010/main" val="39098459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990600" y="533400"/>
            <a:ext cx="7772400" cy="1143000"/>
          </a:xfrm>
        </p:spPr>
        <p:txBody>
          <a:bodyPr/>
          <a:lstStyle/>
          <a:p>
            <a:pPr eaLnBrk="1" hangingPunct="1"/>
            <a:r>
              <a:rPr lang="fr-CA" altLang="en-US" sz="4000" smtClean="0"/>
              <a:t>Ideal Testing Frequency</a:t>
            </a:r>
          </a:p>
        </p:txBody>
      </p:sp>
      <p:sp>
        <p:nvSpPr>
          <p:cNvPr id="21509" name="Rectangle 3"/>
          <p:cNvSpPr>
            <a:spLocks noGrp="1" noChangeArrowheads="1"/>
          </p:cNvSpPr>
          <p:nvPr>
            <p:ph type="body" idx="1"/>
          </p:nvPr>
        </p:nvSpPr>
        <p:spPr>
          <a:xfrm>
            <a:off x="990600" y="1828800"/>
            <a:ext cx="7772400" cy="4114800"/>
          </a:xfrm>
        </p:spPr>
        <p:txBody>
          <a:bodyPr/>
          <a:lstStyle/>
          <a:p>
            <a:pPr eaLnBrk="1" hangingPunct="1"/>
            <a:r>
              <a:rPr lang="fr-CA" altLang="en-US" smtClean="0"/>
              <a:t>Stable type 2 </a:t>
            </a:r>
          </a:p>
          <a:p>
            <a:pPr lvl="1" eaLnBrk="1" hangingPunct="1"/>
            <a:r>
              <a:rPr lang="fr-CA" altLang="en-US" smtClean="0"/>
              <a:t>1-2 readings/day  </a:t>
            </a:r>
          </a:p>
          <a:p>
            <a:pPr eaLnBrk="1" hangingPunct="1"/>
            <a:r>
              <a:rPr lang="fr-CA" altLang="en-US" smtClean="0"/>
              <a:t>Type 1 or Unstable type 2</a:t>
            </a:r>
            <a:endParaRPr lang="en-US" altLang="en-US" smtClean="0"/>
          </a:p>
          <a:p>
            <a:pPr lvl="1" eaLnBrk="1" hangingPunct="1"/>
            <a:r>
              <a:rPr lang="fr-CA" altLang="en-US" smtClean="0"/>
              <a:t> 3-</a:t>
            </a:r>
            <a:r>
              <a:rPr lang="en-US" altLang="en-US" smtClean="0"/>
              <a:t>8</a:t>
            </a:r>
            <a:r>
              <a:rPr lang="fr-CA" altLang="en-US" smtClean="0"/>
              <a:t> readings/day</a:t>
            </a:r>
          </a:p>
          <a:p>
            <a:pPr eaLnBrk="1" hangingPunct="1"/>
            <a:r>
              <a:rPr lang="fr-CA" altLang="en-US" smtClean="0"/>
              <a:t>Important to stress the need to vary testing times</a:t>
            </a:r>
            <a:endParaRPr lang="en-US" altLang="en-US" smtClean="0"/>
          </a:p>
          <a:p>
            <a:pPr lvl="1" eaLnBrk="1" hangingPunct="1"/>
            <a:r>
              <a:rPr lang="fr-CA" altLang="en-US" smtClean="0"/>
              <a:t>AC, PC, h.s. and prn during the night                                              </a:t>
            </a:r>
          </a:p>
        </p:txBody>
      </p:sp>
    </p:spTree>
    <p:extLst>
      <p:ext uri="{BB962C8B-B14F-4D97-AF65-F5344CB8AC3E}">
        <p14:creationId xmlns:p14="http://schemas.microsoft.com/office/powerpoint/2010/main" val="2141247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US" altLang="en-US"/>
              <a:t>  DM Screening and </a:t>
            </a:r>
            <a:br>
              <a:rPr lang="en-US" altLang="en-US"/>
            </a:br>
            <a:r>
              <a:rPr lang="en-US" altLang="en-US"/>
              <a:t>Monitoring Tests</a:t>
            </a:r>
            <a:endParaRPr lang="en-CA" altLang="en-US"/>
          </a:p>
        </p:txBody>
      </p:sp>
      <p:sp>
        <p:nvSpPr>
          <p:cNvPr id="111619" name="Rectangle 3"/>
          <p:cNvSpPr>
            <a:spLocks noGrp="1" noChangeArrowheads="1"/>
          </p:cNvSpPr>
          <p:nvPr>
            <p:ph type="body" idx="1"/>
          </p:nvPr>
        </p:nvSpPr>
        <p:spPr/>
        <p:txBody>
          <a:bodyPr/>
          <a:lstStyle/>
          <a:p>
            <a:r>
              <a:rPr lang="en-US" altLang="en-US"/>
              <a:t>DM Screening Tests</a:t>
            </a:r>
          </a:p>
          <a:p>
            <a:pPr lvl="1"/>
            <a:r>
              <a:rPr lang="en-US" altLang="en-US"/>
              <a:t>Casual plasma glucose (PG): (&gt;200 mg/dL) any time of day without regard to time since the last meal</a:t>
            </a:r>
          </a:p>
          <a:p>
            <a:pPr lvl="1"/>
            <a:r>
              <a:rPr lang="en-US" altLang="en-US"/>
              <a:t>Fasting plasma glucose (FPG): (&gt; 126 mg/dL) no caloric intake in 8 hours</a:t>
            </a:r>
          </a:p>
          <a:p>
            <a:pPr lvl="1"/>
            <a:r>
              <a:rPr lang="en-US" altLang="en-US"/>
              <a:t>Two-hour PG: (&gt;200mg/dL) during an oral glucose tolerance test</a:t>
            </a:r>
          </a:p>
        </p:txBody>
      </p:sp>
    </p:spTree>
    <p:extLst>
      <p:ext uri="{BB962C8B-B14F-4D97-AF65-F5344CB8AC3E}">
        <p14:creationId xmlns:p14="http://schemas.microsoft.com/office/powerpoint/2010/main" val="471219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normAutofit fontScale="90000"/>
          </a:bodyPr>
          <a:lstStyle/>
          <a:p>
            <a:r>
              <a:rPr lang="en-US" altLang="en-US"/>
              <a:t>  Type 1 and</a:t>
            </a:r>
            <a:br>
              <a:rPr lang="en-US" altLang="en-US"/>
            </a:br>
            <a:r>
              <a:rPr lang="en-US" altLang="en-US"/>
              <a:t> Type 2 Diabetes </a:t>
            </a:r>
            <a:r>
              <a:rPr lang="en-CA" altLang="en-US"/>
              <a:t> </a:t>
            </a:r>
          </a:p>
        </p:txBody>
      </p:sp>
      <p:pic>
        <p:nvPicPr>
          <p:cNvPr id="140294" name="Picture 6" descr="AAFVYQI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1501775"/>
            <a:ext cx="354806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11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r>
              <a:rPr lang="en-US" altLang="en-US"/>
              <a:t>  DM Screening and </a:t>
            </a:r>
            <a:br>
              <a:rPr lang="en-US" altLang="en-US"/>
            </a:br>
            <a:r>
              <a:rPr lang="en-US" altLang="en-US"/>
              <a:t>Monitoring Tests</a:t>
            </a:r>
            <a:endParaRPr lang="en-CA" altLang="en-US"/>
          </a:p>
        </p:txBody>
      </p:sp>
      <p:sp>
        <p:nvSpPr>
          <p:cNvPr id="134147" name="Rectangle 3"/>
          <p:cNvSpPr>
            <a:spLocks noGrp="1" noChangeArrowheads="1"/>
          </p:cNvSpPr>
          <p:nvPr>
            <p:ph type="body" idx="1"/>
          </p:nvPr>
        </p:nvSpPr>
        <p:spPr/>
        <p:txBody>
          <a:bodyPr/>
          <a:lstStyle/>
          <a:p>
            <a:pPr lvl="1"/>
            <a:r>
              <a:rPr lang="en-US" altLang="en-US"/>
              <a:t>Urine test: indicates presence of protein as albumin</a:t>
            </a:r>
          </a:p>
          <a:p>
            <a:pPr lvl="1"/>
            <a:r>
              <a:rPr lang="en-US" altLang="en-US"/>
              <a:t>Serum cholesterol and triglyceride levels: indicators of arthrosclerosis and increased cardiovascular impairment</a:t>
            </a:r>
          </a:p>
          <a:p>
            <a:pPr lvl="1"/>
            <a:r>
              <a:rPr lang="en-US" altLang="en-US"/>
              <a:t>Serum electrolytes: measure in clients who have DKA or HHS to determine imbalances</a:t>
            </a:r>
          </a:p>
        </p:txBody>
      </p:sp>
    </p:spTree>
    <p:extLst>
      <p:ext uri="{BB962C8B-B14F-4D97-AF65-F5344CB8AC3E}">
        <p14:creationId xmlns:p14="http://schemas.microsoft.com/office/powerpoint/2010/main" val="29429749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Insulin Therapy</a:t>
            </a:r>
          </a:p>
        </p:txBody>
      </p:sp>
      <p:sp>
        <p:nvSpPr>
          <p:cNvPr id="26627" name="Rectangle 3"/>
          <p:cNvSpPr>
            <a:spLocks noGrp="1" noChangeArrowheads="1"/>
          </p:cNvSpPr>
          <p:nvPr>
            <p:ph type="body" idx="1"/>
          </p:nvPr>
        </p:nvSpPr>
        <p:spPr>
          <a:xfrm>
            <a:off x="330200" y="2346325"/>
            <a:ext cx="8613775" cy="3810000"/>
          </a:xfrm>
        </p:spPr>
        <p:txBody>
          <a:bodyPr>
            <a:normAutofit fontScale="92500" lnSpcReduction="10000"/>
          </a:bodyPr>
          <a:lstStyle/>
          <a:p>
            <a:pPr eaLnBrk="1" hangingPunct="1"/>
            <a:r>
              <a:rPr lang="en-US" smtClean="0"/>
              <a:t>Blood glucose monitoring </a:t>
            </a:r>
          </a:p>
          <a:p>
            <a:pPr eaLnBrk="1" hangingPunct="1"/>
            <a:r>
              <a:rPr lang="en-US" smtClean="0"/>
              <a:t>Categories of insulin</a:t>
            </a:r>
            <a:br>
              <a:rPr lang="en-US" smtClean="0"/>
            </a:br>
            <a:r>
              <a:rPr lang="en-US" smtClean="0"/>
              <a:t>(see Table 41-3)</a:t>
            </a:r>
          </a:p>
          <a:p>
            <a:pPr lvl="1" eaLnBrk="1" hangingPunct="1"/>
            <a:r>
              <a:rPr lang="en-US" smtClean="0"/>
              <a:t>Rapid-acting</a:t>
            </a:r>
          </a:p>
          <a:p>
            <a:pPr lvl="1" eaLnBrk="1" hangingPunct="1"/>
            <a:r>
              <a:rPr lang="en-US" smtClean="0"/>
              <a:t>Short-acting</a:t>
            </a:r>
          </a:p>
          <a:p>
            <a:pPr lvl="1" eaLnBrk="1" hangingPunct="1"/>
            <a:r>
              <a:rPr lang="en-US" smtClean="0"/>
              <a:t>Intermediate-acting</a:t>
            </a:r>
          </a:p>
          <a:p>
            <a:pPr lvl="1" eaLnBrk="1" hangingPunct="1"/>
            <a:r>
              <a:rPr lang="en-US" smtClean="0"/>
              <a:t>Very long-acting</a:t>
            </a:r>
          </a:p>
          <a:p>
            <a:pPr eaLnBrk="1" hangingPunct="1"/>
            <a:r>
              <a:rPr lang="en-US" smtClean="0"/>
              <a:t>Inhaled insulin</a:t>
            </a:r>
          </a:p>
          <a:p>
            <a:pPr eaLnBrk="1" hangingPunct="1"/>
            <a:endParaRPr lang="en-US" smtClean="0"/>
          </a:p>
        </p:txBody>
      </p:sp>
    </p:spTree>
    <p:extLst>
      <p:ext uri="{BB962C8B-B14F-4D97-AF65-F5344CB8AC3E}">
        <p14:creationId xmlns:p14="http://schemas.microsoft.com/office/powerpoint/2010/main" val="1815728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Onset </a:t>
            </a:r>
            <a:r>
              <a:rPr lang="en-US" altLang="en-US" smtClean="0">
                <a:latin typeface="Times New Roman" pitchFamily="18" charset="0"/>
              </a:rPr>
              <a:t>–</a:t>
            </a:r>
            <a:r>
              <a:rPr lang="en-US" altLang="en-US" smtClean="0"/>
              <a:t> Peak - Duration</a:t>
            </a:r>
          </a:p>
        </p:txBody>
      </p:sp>
      <p:sp>
        <p:nvSpPr>
          <p:cNvPr id="5123" name="Rectangle 3"/>
          <p:cNvSpPr>
            <a:spLocks noGrp="1" noChangeArrowheads="1"/>
          </p:cNvSpPr>
          <p:nvPr>
            <p:ph type="body" sz="half" idx="1"/>
          </p:nvPr>
        </p:nvSpPr>
        <p:spPr/>
        <p:txBody>
          <a:bodyPr/>
          <a:lstStyle/>
          <a:p>
            <a:pPr eaLnBrk="1" hangingPunct="1"/>
            <a:r>
              <a:rPr lang="en-US" altLang="en-US" sz="2800" smtClean="0"/>
              <a:t>Onset</a:t>
            </a:r>
          </a:p>
          <a:p>
            <a:pPr lvl="1" eaLnBrk="1" hangingPunct="1"/>
            <a:r>
              <a:rPr lang="en-US" altLang="en-US" sz="2400" smtClean="0"/>
              <a:t>The time period from </a:t>
            </a:r>
            <a:r>
              <a:rPr lang="en-US" altLang="en-US" sz="2400" u="sng" smtClean="0"/>
              <a:t>injection</a:t>
            </a:r>
            <a:r>
              <a:rPr lang="en-US" altLang="en-US" sz="2400" smtClean="0"/>
              <a:t> to when it </a:t>
            </a:r>
            <a:r>
              <a:rPr lang="en-US" altLang="en-US" sz="2400" u="sng" smtClean="0"/>
              <a:t>begins</a:t>
            </a:r>
            <a:r>
              <a:rPr lang="en-US" altLang="en-US" sz="2400" smtClean="0"/>
              <a:t> to take effect</a:t>
            </a:r>
          </a:p>
          <a:p>
            <a:pPr eaLnBrk="1" hangingPunct="1"/>
            <a:r>
              <a:rPr lang="en-US" altLang="en-US" sz="2800" smtClean="0"/>
              <a:t>Peak</a:t>
            </a:r>
          </a:p>
          <a:p>
            <a:pPr lvl="1" eaLnBrk="1" hangingPunct="1"/>
            <a:r>
              <a:rPr lang="en-US" altLang="en-US" sz="2400" smtClean="0"/>
              <a:t>When insulin is working its </a:t>
            </a:r>
            <a:r>
              <a:rPr lang="en-US" altLang="en-US" sz="2400" u="sng" smtClean="0"/>
              <a:t>hardest</a:t>
            </a:r>
            <a:r>
              <a:rPr lang="en-US" altLang="en-US" sz="2400" smtClean="0"/>
              <a:t> and therefore blood glucose levels are at their </a:t>
            </a:r>
            <a:r>
              <a:rPr lang="en-US" altLang="en-US" sz="2400" u="sng" smtClean="0"/>
              <a:t>lowest</a:t>
            </a:r>
          </a:p>
        </p:txBody>
      </p:sp>
    </p:spTree>
    <p:extLst>
      <p:ext uri="{BB962C8B-B14F-4D97-AF65-F5344CB8AC3E}">
        <p14:creationId xmlns:p14="http://schemas.microsoft.com/office/powerpoint/2010/main" val="1082087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Onset </a:t>
            </a:r>
            <a:r>
              <a:rPr lang="en-US" altLang="en-US" smtClean="0">
                <a:latin typeface="Times New Roman" pitchFamily="18" charset="0"/>
              </a:rPr>
              <a:t>–</a:t>
            </a:r>
            <a:r>
              <a:rPr lang="en-US" altLang="en-US" smtClean="0"/>
              <a:t> Peak - Duration</a:t>
            </a:r>
          </a:p>
        </p:txBody>
      </p:sp>
      <p:sp>
        <p:nvSpPr>
          <p:cNvPr id="6147" name="Rectangle 3"/>
          <p:cNvSpPr>
            <a:spLocks noGrp="1" noChangeArrowheads="1"/>
          </p:cNvSpPr>
          <p:nvPr>
            <p:ph type="body" sz="half" idx="1"/>
          </p:nvPr>
        </p:nvSpPr>
        <p:spPr/>
        <p:txBody>
          <a:bodyPr/>
          <a:lstStyle/>
          <a:p>
            <a:pPr eaLnBrk="1" hangingPunct="1"/>
            <a:r>
              <a:rPr lang="en-US" altLang="en-US" sz="2800" smtClean="0"/>
              <a:t>Duration</a:t>
            </a:r>
          </a:p>
          <a:p>
            <a:pPr lvl="1" eaLnBrk="1" hangingPunct="1"/>
            <a:r>
              <a:rPr lang="en-US" altLang="en-US" sz="2400" smtClean="0"/>
              <a:t>Length of time the insulin </a:t>
            </a:r>
            <a:r>
              <a:rPr lang="en-US" altLang="en-US" sz="2400" u="sng" smtClean="0"/>
              <a:t>works</a:t>
            </a:r>
            <a:r>
              <a:rPr lang="en-US" altLang="en-US" sz="2400" smtClean="0"/>
              <a:t> or lasts</a:t>
            </a:r>
          </a:p>
        </p:txBody>
      </p:sp>
    </p:spTree>
    <p:extLst>
      <p:ext uri="{BB962C8B-B14F-4D97-AF65-F5344CB8AC3E}">
        <p14:creationId xmlns:p14="http://schemas.microsoft.com/office/powerpoint/2010/main" val="367915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304800" y="0"/>
            <a:ext cx="7772400" cy="381000"/>
          </a:xfrm>
        </p:spPr>
        <p:txBody>
          <a:bodyPr>
            <a:normAutofit fontScale="90000"/>
          </a:bodyPr>
          <a:lstStyle/>
          <a:p>
            <a:pPr eaLnBrk="1" hangingPunct="1"/>
            <a:r>
              <a:rPr lang="fr-CA" altLang="en-US" sz="4000" smtClean="0"/>
              <a:t>Insulin Preparations</a:t>
            </a:r>
          </a:p>
        </p:txBody>
      </p:sp>
      <p:grpSp>
        <p:nvGrpSpPr>
          <p:cNvPr id="26629" name="Group 3"/>
          <p:cNvGrpSpPr>
            <a:grpSpLocks/>
          </p:cNvGrpSpPr>
          <p:nvPr/>
        </p:nvGrpSpPr>
        <p:grpSpPr bwMode="auto">
          <a:xfrm>
            <a:off x="304800" y="381000"/>
            <a:ext cx="8458200" cy="6248400"/>
            <a:chOff x="240" y="624"/>
            <a:chExt cx="5328" cy="2784"/>
          </a:xfrm>
        </p:grpSpPr>
        <p:sp>
          <p:nvSpPr>
            <p:cNvPr id="26630" name="Rectangle 4"/>
            <p:cNvSpPr>
              <a:spLocks noChangeArrowheads="1"/>
            </p:cNvSpPr>
            <p:nvPr/>
          </p:nvSpPr>
          <p:spPr bwMode="auto">
            <a:xfrm>
              <a:off x="4382" y="2878"/>
              <a:ext cx="1138" cy="530"/>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600"/>
                <a:t>Start   3-4 hrs. Peakless</a:t>
              </a:r>
            </a:p>
          </p:txBody>
        </p:sp>
        <p:sp>
          <p:nvSpPr>
            <p:cNvPr id="26631" name="Rectangle 5"/>
            <p:cNvSpPr>
              <a:spLocks noChangeArrowheads="1"/>
            </p:cNvSpPr>
            <p:nvPr/>
          </p:nvSpPr>
          <p:spPr bwMode="auto">
            <a:xfrm>
              <a:off x="1615" y="2878"/>
              <a:ext cx="2767" cy="530"/>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800" dirty="0" err="1"/>
                <a:t>Humulin</a:t>
              </a:r>
              <a:r>
                <a:rPr lang="fr-CA" altLang="en-US" sz="2800" baseline="30000" dirty="0"/>
                <a:t>®</a:t>
              </a:r>
              <a:r>
                <a:rPr lang="fr-CA" altLang="en-US" sz="2800" dirty="0"/>
                <a:t> U        </a:t>
              </a:r>
              <a:r>
                <a:rPr lang="fr-CA" altLang="en-US" sz="2000" dirty="0" err="1"/>
                <a:t>vial</a:t>
              </a:r>
              <a:r>
                <a:rPr lang="fr-CA" altLang="en-US" sz="2000" dirty="0"/>
                <a:t> </a:t>
              </a:r>
              <a:r>
                <a:rPr lang="fr-CA" altLang="en-US" sz="2000" dirty="0" err="1"/>
                <a:t>only</a:t>
              </a:r>
              <a:endParaRPr lang="fr-CA" altLang="en-US" sz="2000" dirty="0"/>
            </a:p>
            <a:p>
              <a:pPr eaLnBrk="1" hangingPunct="1">
                <a:buFontTx/>
                <a:buNone/>
              </a:pPr>
              <a:r>
                <a:rPr lang="en-US" altLang="en-US" sz="2000" dirty="0"/>
                <a:t>Lantus (</a:t>
              </a:r>
              <a:r>
                <a:rPr lang="en-US" altLang="en-US" sz="2000" dirty="0" err="1"/>
                <a:t>Glargine</a:t>
              </a:r>
              <a:r>
                <a:rPr lang="en-US" altLang="en-US" sz="2000" dirty="0"/>
                <a:t>)           vial only</a:t>
              </a:r>
            </a:p>
            <a:p>
              <a:pPr eaLnBrk="1" hangingPunct="1">
                <a:buFontTx/>
                <a:buNone/>
              </a:pPr>
              <a:r>
                <a:rPr lang="en-US" altLang="en-US" sz="2000" dirty="0" err="1"/>
                <a:t>Levemir</a:t>
              </a:r>
              <a:r>
                <a:rPr lang="en-US" altLang="en-US" sz="2000" dirty="0"/>
                <a:t> (</a:t>
              </a:r>
              <a:r>
                <a:rPr lang="en-US" altLang="en-US" sz="2000" dirty="0" err="1"/>
                <a:t>Detemir</a:t>
              </a:r>
              <a:r>
                <a:rPr lang="en-US" altLang="en-US" sz="2000" dirty="0"/>
                <a:t>)          cartridge</a:t>
              </a:r>
              <a:endParaRPr lang="fr-CA" altLang="en-US" sz="2000" dirty="0"/>
            </a:p>
          </p:txBody>
        </p:sp>
        <p:sp>
          <p:nvSpPr>
            <p:cNvPr id="26632" name="Rectangle 6"/>
            <p:cNvSpPr>
              <a:spLocks noChangeArrowheads="1"/>
            </p:cNvSpPr>
            <p:nvPr/>
          </p:nvSpPr>
          <p:spPr bwMode="auto">
            <a:xfrm>
              <a:off x="240" y="2878"/>
              <a:ext cx="1375" cy="530"/>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800"/>
                <a:t>Prolonged action</a:t>
              </a:r>
            </a:p>
          </p:txBody>
        </p:sp>
        <p:sp>
          <p:nvSpPr>
            <p:cNvPr id="26633" name="Rectangle 7"/>
            <p:cNvSpPr>
              <a:spLocks noChangeArrowheads="1"/>
            </p:cNvSpPr>
            <p:nvPr/>
          </p:nvSpPr>
          <p:spPr bwMode="auto">
            <a:xfrm>
              <a:off x="4382" y="1925"/>
              <a:ext cx="1138" cy="953"/>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600"/>
                <a:t>Start   1.5 hrs</a:t>
              </a:r>
            </a:p>
            <a:p>
              <a:pPr eaLnBrk="1" hangingPunct="1">
                <a:buFontTx/>
                <a:buNone/>
              </a:pPr>
              <a:r>
                <a:rPr lang="en-US" altLang="en-US" sz="2600"/>
                <a:t>Peak 7 hr</a:t>
              </a:r>
              <a:endParaRPr lang="fr-CA" altLang="en-US" sz="2600"/>
            </a:p>
            <a:p>
              <a:pPr eaLnBrk="1" hangingPunct="1">
                <a:buFontTx/>
                <a:buNone/>
              </a:pPr>
              <a:endParaRPr lang="fr-CA" altLang="en-US" sz="2600"/>
            </a:p>
            <a:p>
              <a:pPr eaLnBrk="1" hangingPunct="1">
                <a:buFontTx/>
                <a:buNone/>
              </a:pPr>
              <a:endParaRPr lang="fr-CA" altLang="en-US" sz="2600"/>
            </a:p>
          </p:txBody>
        </p:sp>
        <p:sp>
          <p:nvSpPr>
            <p:cNvPr id="26634" name="Rectangle 8"/>
            <p:cNvSpPr>
              <a:spLocks noChangeArrowheads="1"/>
            </p:cNvSpPr>
            <p:nvPr/>
          </p:nvSpPr>
          <p:spPr bwMode="auto">
            <a:xfrm>
              <a:off x="1615" y="1925"/>
              <a:ext cx="2767" cy="953"/>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800" dirty="0" err="1"/>
                <a:t>Novolin</a:t>
              </a:r>
              <a:r>
                <a:rPr lang="fr-CA" altLang="en-US" sz="2800" baseline="30000" dirty="0" err="1"/>
                <a:t>®</a:t>
              </a:r>
              <a:r>
                <a:rPr lang="fr-CA" altLang="en-US" sz="2800" dirty="0" err="1"/>
                <a:t>ge</a:t>
              </a:r>
              <a:r>
                <a:rPr lang="fr-CA" altLang="en-US" sz="2800" dirty="0"/>
                <a:t> NPH </a:t>
              </a:r>
            </a:p>
            <a:p>
              <a:pPr eaLnBrk="1" hangingPunct="1">
                <a:buFontTx/>
                <a:buNone/>
              </a:pPr>
              <a:r>
                <a:rPr lang="fr-CA" altLang="en-US" sz="2800" dirty="0" err="1"/>
                <a:t>Humulin</a:t>
              </a:r>
              <a:r>
                <a:rPr lang="fr-CA" altLang="en-US" sz="2800" baseline="30000" dirty="0"/>
                <a:t>®</a:t>
              </a:r>
              <a:r>
                <a:rPr lang="fr-CA" altLang="en-US" sz="2800" dirty="0"/>
                <a:t> N</a:t>
              </a:r>
            </a:p>
            <a:p>
              <a:pPr eaLnBrk="1" hangingPunct="1">
                <a:buFontTx/>
                <a:buNone/>
              </a:pPr>
              <a:endParaRPr lang="fr-CA" altLang="en-US" sz="2800" dirty="0"/>
            </a:p>
          </p:txBody>
        </p:sp>
        <p:sp>
          <p:nvSpPr>
            <p:cNvPr id="26635" name="Rectangle 9"/>
            <p:cNvSpPr>
              <a:spLocks noChangeArrowheads="1"/>
            </p:cNvSpPr>
            <p:nvPr/>
          </p:nvSpPr>
          <p:spPr bwMode="auto">
            <a:xfrm>
              <a:off x="240" y="1925"/>
              <a:ext cx="1375" cy="953"/>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800"/>
                <a:t>Intermediate</a:t>
              </a:r>
              <a:br>
                <a:rPr lang="fr-CA" altLang="en-US" sz="2800"/>
              </a:br>
              <a:r>
                <a:rPr lang="fr-CA" altLang="en-US" sz="2000"/>
                <a:t>Vial and cartridge</a:t>
              </a:r>
            </a:p>
            <a:p>
              <a:pPr eaLnBrk="1" hangingPunct="1">
                <a:buFontTx/>
                <a:buNone/>
              </a:pPr>
              <a:endParaRPr lang="fr-CA" altLang="en-US" sz="2800"/>
            </a:p>
          </p:txBody>
        </p:sp>
        <p:sp>
          <p:nvSpPr>
            <p:cNvPr id="26636" name="Rectangle 10"/>
            <p:cNvSpPr>
              <a:spLocks noChangeArrowheads="1"/>
            </p:cNvSpPr>
            <p:nvPr/>
          </p:nvSpPr>
          <p:spPr bwMode="auto">
            <a:xfrm>
              <a:off x="4382" y="1154"/>
              <a:ext cx="1138" cy="771"/>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400"/>
                <a:t>Start 30-60 min.</a:t>
              </a:r>
            </a:p>
            <a:p>
              <a:pPr eaLnBrk="1" hangingPunct="1">
                <a:buFontTx/>
                <a:buNone/>
              </a:pPr>
              <a:r>
                <a:rPr lang="en-US" altLang="en-US" sz="2400"/>
                <a:t>Peak 4 hr</a:t>
              </a:r>
              <a:r>
                <a:rPr lang="fr-CA" altLang="en-US" sz="2800"/>
                <a:t> </a:t>
              </a:r>
            </a:p>
          </p:txBody>
        </p:sp>
        <p:sp>
          <p:nvSpPr>
            <p:cNvPr id="26637" name="Rectangle 11"/>
            <p:cNvSpPr>
              <a:spLocks noChangeArrowheads="1"/>
            </p:cNvSpPr>
            <p:nvPr/>
          </p:nvSpPr>
          <p:spPr bwMode="auto">
            <a:xfrm>
              <a:off x="1615" y="1154"/>
              <a:ext cx="2767" cy="771"/>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800"/>
                <a:t>Novolin</a:t>
              </a:r>
              <a:r>
                <a:rPr lang="fr-CA" altLang="en-US" sz="2800" baseline="30000"/>
                <a:t>®</a:t>
              </a:r>
              <a:r>
                <a:rPr lang="fr-CA" altLang="en-US" sz="2800"/>
                <a:t>ge Toronto </a:t>
              </a:r>
              <a:br>
                <a:rPr lang="fr-CA" altLang="en-US" sz="2800"/>
              </a:br>
              <a:r>
                <a:rPr lang="fr-CA" altLang="en-US" sz="2800"/>
                <a:t>Humulin</a:t>
              </a:r>
              <a:r>
                <a:rPr lang="fr-CA" altLang="en-US" sz="2800" baseline="30000"/>
                <a:t>®</a:t>
              </a:r>
              <a:r>
                <a:rPr lang="fr-CA" altLang="en-US" sz="2800"/>
                <a:t> R</a:t>
              </a:r>
            </a:p>
          </p:txBody>
        </p:sp>
        <p:sp>
          <p:nvSpPr>
            <p:cNvPr id="26638" name="Rectangle 12"/>
            <p:cNvSpPr>
              <a:spLocks noChangeArrowheads="1"/>
            </p:cNvSpPr>
            <p:nvPr/>
          </p:nvSpPr>
          <p:spPr bwMode="auto">
            <a:xfrm>
              <a:off x="240" y="1154"/>
              <a:ext cx="1375" cy="771"/>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800"/>
                <a:t>Short-acting   (regular)    </a:t>
              </a:r>
              <a:br>
                <a:rPr lang="fr-CA" altLang="en-US" sz="2800"/>
              </a:br>
              <a:r>
                <a:rPr lang="fr-CA" altLang="en-US" sz="1900"/>
                <a:t>Vial and cartridge</a:t>
              </a:r>
              <a:r>
                <a:rPr lang="fr-CA" altLang="en-US" sz="2800"/>
                <a:t> </a:t>
              </a:r>
            </a:p>
          </p:txBody>
        </p:sp>
        <p:sp>
          <p:nvSpPr>
            <p:cNvPr id="26639" name="Rectangle 13"/>
            <p:cNvSpPr>
              <a:spLocks noChangeArrowheads="1"/>
            </p:cNvSpPr>
            <p:nvPr/>
          </p:nvSpPr>
          <p:spPr bwMode="auto">
            <a:xfrm>
              <a:off x="4382" y="624"/>
              <a:ext cx="1186"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600"/>
                <a:t>Start &lt; 15 min.</a:t>
              </a:r>
            </a:p>
            <a:p>
              <a:pPr eaLnBrk="1" hangingPunct="1">
                <a:buFontTx/>
                <a:buNone/>
              </a:pPr>
              <a:endParaRPr lang="fr-CA" altLang="en-US" sz="2600"/>
            </a:p>
          </p:txBody>
        </p:sp>
        <p:sp>
          <p:nvSpPr>
            <p:cNvPr id="26640" name="Rectangle 14"/>
            <p:cNvSpPr>
              <a:spLocks noChangeArrowheads="1"/>
            </p:cNvSpPr>
            <p:nvPr/>
          </p:nvSpPr>
          <p:spPr bwMode="auto">
            <a:xfrm>
              <a:off x="1615" y="624"/>
              <a:ext cx="2767" cy="530"/>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800"/>
                <a:t>Aspart (NovoRapid</a:t>
              </a:r>
              <a:r>
                <a:rPr lang="fr-CA" altLang="en-US" sz="2800" baseline="30000"/>
                <a:t>®</a:t>
              </a:r>
              <a:r>
                <a:rPr lang="fr-CA" altLang="en-US" sz="2800"/>
                <a:t>)  </a:t>
              </a:r>
              <a:br>
                <a:rPr lang="fr-CA" altLang="en-US" sz="2800"/>
              </a:br>
              <a:r>
                <a:rPr lang="fr-CA" altLang="en-US" sz="2800"/>
                <a:t>Lispro (Humalog</a:t>
              </a:r>
              <a:r>
                <a:rPr lang="fr-CA" altLang="en-US" sz="2800" baseline="30000"/>
                <a:t>®</a:t>
              </a:r>
              <a:r>
                <a:rPr lang="fr-CA" altLang="en-US" sz="2800"/>
                <a:t>)</a:t>
              </a:r>
            </a:p>
          </p:txBody>
        </p:sp>
        <p:sp>
          <p:nvSpPr>
            <p:cNvPr id="26641" name="Rectangle 15"/>
            <p:cNvSpPr>
              <a:spLocks noChangeArrowheads="1"/>
            </p:cNvSpPr>
            <p:nvPr/>
          </p:nvSpPr>
          <p:spPr bwMode="auto">
            <a:xfrm>
              <a:off x="240" y="624"/>
              <a:ext cx="1375" cy="530"/>
            </a:xfrm>
            <a:prstGeom prst="rect">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r>
                <a:rPr lang="fr-CA" altLang="en-US" sz="2800"/>
                <a:t>Rapid-acting</a:t>
              </a:r>
            </a:p>
            <a:p>
              <a:pPr eaLnBrk="1" hangingPunct="1">
                <a:buFontTx/>
                <a:buNone/>
              </a:pPr>
              <a:r>
                <a:rPr lang="fr-CA" altLang="en-US" sz="1900"/>
                <a:t>Vial and cartridge</a:t>
              </a:r>
            </a:p>
          </p:txBody>
        </p:sp>
        <p:sp>
          <p:nvSpPr>
            <p:cNvPr id="26642" name="Line 16"/>
            <p:cNvSpPr>
              <a:spLocks noChangeShapeType="1"/>
            </p:cNvSpPr>
            <p:nvPr/>
          </p:nvSpPr>
          <p:spPr bwMode="auto">
            <a:xfrm>
              <a:off x="240" y="624"/>
              <a:ext cx="5280" cy="0"/>
            </a:xfrm>
            <a:prstGeom prst="line">
              <a:avLst/>
            </a:prstGeom>
            <a:noFill/>
            <a:ln w="28575" cap="sq">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3" name="Line 17"/>
            <p:cNvSpPr>
              <a:spLocks noChangeShapeType="1"/>
            </p:cNvSpPr>
            <p:nvPr/>
          </p:nvSpPr>
          <p:spPr bwMode="auto">
            <a:xfrm>
              <a:off x="240" y="1154"/>
              <a:ext cx="5280" cy="0"/>
            </a:xfrm>
            <a:prstGeom prst="line">
              <a:avLst/>
            </a:prstGeom>
            <a:noFill/>
            <a:ln w="127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4" name="Line 18"/>
            <p:cNvSpPr>
              <a:spLocks noChangeShapeType="1"/>
            </p:cNvSpPr>
            <p:nvPr/>
          </p:nvSpPr>
          <p:spPr bwMode="auto">
            <a:xfrm>
              <a:off x="240" y="1925"/>
              <a:ext cx="5280" cy="0"/>
            </a:xfrm>
            <a:prstGeom prst="line">
              <a:avLst/>
            </a:prstGeom>
            <a:noFill/>
            <a:ln w="127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5" name="Line 19"/>
            <p:cNvSpPr>
              <a:spLocks noChangeShapeType="1"/>
            </p:cNvSpPr>
            <p:nvPr/>
          </p:nvSpPr>
          <p:spPr bwMode="auto">
            <a:xfrm>
              <a:off x="240" y="2878"/>
              <a:ext cx="5280" cy="0"/>
            </a:xfrm>
            <a:prstGeom prst="line">
              <a:avLst/>
            </a:prstGeom>
            <a:noFill/>
            <a:ln w="127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6" name="Line 20"/>
            <p:cNvSpPr>
              <a:spLocks noChangeShapeType="1"/>
            </p:cNvSpPr>
            <p:nvPr/>
          </p:nvSpPr>
          <p:spPr bwMode="auto">
            <a:xfrm>
              <a:off x="240" y="3408"/>
              <a:ext cx="5280" cy="0"/>
            </a:xfrm>
            <a:prstGeom prst="line">
              <a:avLst/>
            </a:prstGeom>
            <a:noFill/>
            <a:ln w="28575" cap="sq">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7" name="Line 21"/>
            <p:cNvSpPr>
              <a:spLocks noChangeShapeType="1"/>
            </p:cNvSpPr>
            <p:nvPr/>
          </p:nvSpPr>
          <p:spPr bwMode="auto">
            <a:xfrm>
              <a:off x="240" y="624"/>
              <a:ext cx="0" cy="2784"/>
            </a:xfrm>
            <a:prstGeom prst="line">
              <a:avLst/>
            </a:prstGeom>
            <a:noFill/>
            <a:ln w="28575" cap="sq">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8" name="Line 22"/>
            <p:cNvSpPr>
              <a:spLocks noChangeShapeType="1"/>
            </p:cNvSpPr>
            <p:nvPr/>
          </p:nvSpPr>
          <p:spPr bwMode="auto">
            <a:xfrm>
              <a:off x="1615" y="624"/>
              <a:ext cx="0" cy="2784"/>
            </a:xfrm>
            <a:prstGeom prst="line">
              <a:avLst/>
            </a:prstGeom>
            <a:noFill/>
            <a:ln w="127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9" name="Line 23"/>
            <p:cNvSpPr>
              <a:spLocks noChangeShapeType="1"/>
            </p:cNvSpPr>
            <p:nvPr/>
          </p:nvSpPr>
          <p:spPr bwMode="auto">
            <a:xfrm>
              <a:off x="4382" y="624"/>
              <a:ext cx="0" cy="2784"/>
            </a:xfrm>
            <a:prstGeom prst="line">
              <a:avLst/>
            </a:prstGeom>
            <a:noFill/>
            <a:ln w="127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0" name="Line 24"/>
            <p:cNvSpPr>
              <a:spLocks noChangeShapeType="1"/>
            </p:cNvSpPr>
            <p:nvPr/>
          </p:nvSpPr>
          <p:spPr bwMode="auto">
            <a:xfrm>
              <a:off x="5520" y="624"/>
              <a:ext cx="0" cy="2784"/>
            </a:xfrm>
            <a:prstGeom prst="line">
              <a:avLst/>
            </a:prstGeom>
            <a:noFill/>
            <a:ln w="28575" cap="sq">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12469196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026"/>
          <p:cNvSpPr>
            <a:spLocks noGrp="1" noChangeArrowheads="1"/>
          </p:cNvSpPr>
          <p:nvPr>
            <p:ph type="title"/>
          </p:nvPr>
        </p:nvSpPr>
        <p:spPr/>
        <p:txBody>
          <a:bodyPr/>
          <a:lstStyle/>
          <a:p>
            <a:pPr eaLnBrk="1" hangingPunct="1"/>
            <a:r>
              <a:rPr lang="en-US" altLang="en-US" sz="4000" smtClean="0"/>
              <a:t>Insulin PreMixes</a:t>
            </a:r>
          </a:p>
        </p:txBody>
      </p:sp>
      <p:sp>
        <p:nvSpPr>
          <p:cNvPr id="27653" name="Rectangle 1027"/>
          <p:cNvSpPr>
            <a:spLocks noGrp="1" noChangeArrowheads="1"/>
          </p:cNvSpPr>
          <p:nvPr>
            <p:ph type="body" idx="1"/>
          </p:nvPr>
        </p:nvSpPr>
        <p:spPr/>
        <p:txBody>
          <a:bodyPr/>
          <a:lstStyle/>
          <a:p>
            <a:pPr eaLnBrk="1" hangingPunct="1">
              <a:lnSpc>
                <a:spcPct val="90000"/>
              </a:lnSpc>
            </a:pPr>
            <a:r>
              <a:rPr lang="fr-CA" altLang="en-US" smtClean="0"/>
              <a:t>Regular + intermediate</a:t>
            </a:r>
          </a:p>
          <a:p>
            <a:pPr lvl="1" eaLnBrk="1" hangingPunct="1">
              <a:lnSpc>
                <a:spcPct val="90000"/>
              </a:lnSpc>
            </a:pPr>
            <a:r>
              <a:rPr lang="fr-CA" altLang="en-US" smtClean="0"/>
              <a:t>Novolin</a:t>
            </a:r>
            <a:r>
              <a:rPr lang="fr-CA" altLang="en-US" baseline="30000" smtClean="0"/>
              <a:t>®</a:t>
            </a:r>
            <a:r>
              <a:rPr lang="fr-CA" altLang="en-US" smtClean="0"/>
              <a:t> 10/90, 20/80, 30/70, 40/60, 50/50</a:t>
            </a:r>
          </a:p>
          <a:p>
            <a:pPr lvl="1" eaLnBrk="1" hangingPunct="1">
              <a:lnSpc>
                <a:spcPct val="90000"/>
              </a:lnSpc>
            </a:pPr>
            <a:r>
              <a:rPr lang="fr-CA" altLang="en-US" smtClean="0"/>
              <a:t>Humulin</a:t>
            </a:r>
            <a:r>
              <a:rPr lang="fr-CA" altLang="en-US" baseline="30000" smtClean="0"/>
              <a:t>®</a:t>
            </a:r>
            <a:r>
              <a:rPr lang="fr-CA" altLang="en-US" smtClean="0"/>
              <a:t> 30/70, 20/80</a:t>
            </a:r>
            <a:r>
              <a:rPr lang="fr-CA" altLang="en-US" sz="2400" smtClean="0"/>
              <a:t>  </a:t>
            </a:r>
          </a:p>
          <a:p>
            <a:pPr eaLnBrk="1" hangingPunct="1">
              <a:lnSpc>
                <a:spcPct val="90000"/>
              </a:lnSpc>
            </a:pPr>
            <a:r>
              <a:rPr lang="fr-CA" altLang="en-US" smtClean="0"/>
              <a:t>Analogue Pre</a:t>
            </a:r>
            <a:r>
              <a:rPr lang="en-US" altLang="en-US" smtClean="0"/>
              <a:t>-Mix</a:t>
            </a:r>
          </a:p>
          <a:p>
            <a:pPr lvl="1" eaLnBrk="1" hangingPunct="1">
              <a:lnSpc>
                <a:spcPct val="90000"/>
              </a:lnSpc>
            </a:pPr>
            <a:r>
              <a:rPr lang="fr-CA" altLang="en-US" smtClean="0"/>
              <a:t>Humalog</a:t>
            </a:r>
            <a:r>
              <a:rPr lang="fr-CA" altLang="en-US" baseline="30000" smtClean="0"/>
              <a:t>®</a:t>
            </a:r>
            <a:r>
              <a:rPr lang="fr-CA" altLang="en-US" smtClean="0"/>
              <a:t> 25/75 </a:t>
            </a:r>
            <a:r>
              <a:rPr lang="en-US" altLang="en-US" smtClean="0"/>
              <a:t>(insulin lispro protamine suspension)</a:t>
            </a:r>
          </a:p>
          <a:p>
            <a:pPr lvl="1" eaLnBrk="1" hangingPunct="1">
              <a:lnSpc>
                <a:spcPct val="90000"/>
              </a:lnSpc>
            </a:pPr>
            <a:r>
              <a:rPr lang="en-US" altLang="en-US" smtClean="0"/>
              <a:t>NovoMix 30* (protaminated insulin aspart)</a:t>
            </a:r>
            <a:endParaRPr lang="fr-CA" altLang="en-US" sz="2400" smtClean="0"/>
          </a:p>
          <a:p>
            <a:pPr eaLnBrk="1" hangingPunct="1">
              <a:lnSpc>
                <a:spcPct val="90000"/>
              </a:lnSpc>
              <a:buFontTx/>
              <a:buNone/>
            </a:pPr>
            <a:r>
              <a:rPr lang="fr-CA" altLang="en-US" sz="2800" smtClean="0"/>
              <a:t>	</a:t>
            </a:r>
            <a:endParaRPr lang="en-US" altLang="en-US" sz="2800" smtClean="0"/>
          </a:p>
        </p:txBody>
      </p:sp>
    </p:spTree>
    <p:extLst>
      <p:ext uri="{BB962C8B-B14F-4D97-AF65-F5344CB8AC3E}">
        <p14:creationId xmlns:p14="http://schemas.microsoft.com/office/powerpoint/2010/main" val="18916477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381000" y="152400"/>
            <a:ext cx="8458200" cy="1143000"/>
          </a:xfrm>
          <a:extLst>
            <a:ext uri="{909E8E84-426E-40DD-AFC4-6F175D3DCCD1}">
              <a14:hiddenFill xmlns:a14="http://schemas.microsoft.com/office/drawing/2010/main">
                <a:solidFill>
                  <a:srgbClr val="FFE7CE"/>
                </a:solidFill>
              </a14:hiddenFill>
            </a:ext>
          </a:extLst>
        </p:spPr>
        <p:txBody>
          <a:bodyPr lIns="90488" tIns="44450" rIns="90488" bIns="44450" anchor="t">
            <a:normAutofit fontScale="90000"/>
          </a:bodyPr>
          <a:lstStyle/>
          <a:p>
            <a:pPr eaLnBrk="1" hangingPunct="1"/>
            <a:r>
              <a:rPr lang="en-CA" altLang="en-US" sz="4000" smtClean="0"/>
              <a:t>Advancing Insulin Therapy Through Device Innovation</a:t>
            </a:r>
            <a:br>
              <a:rPr lang="en-CA" altLang="en-US" sz="4000" smtClean="0"/>
            </a:br>
            <a:endParaRPr lang="en-CA" altLang="en-US" sz="4000" b="1" smtClean="0"/>
          </a:p>
        </p:txBody>
      </p:sp>
      <p:sp>
        <p:nvSpPr>
          <p:cNvPr id="23557" name="Text Box 3"/>
          <p:cNvSpPr txBox="1">
            <a:spLocks noChangeArrowheads="1"/>
          </p:cNvSpPr>
          <p:nvPr/>
        </p:nvSpPr>
        <p:spPr bwMode="auto">
          <a:xfrm>
            <a:off x="4470400" y="5867400"/>
            <a:ext cx="541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1400">
              <a:latin typeface="Arial" charset="0"/>
            </a:endParaRPr>
          </a:p>
        </p:txBody>
      </p:sp>
      <p:pic>
        <p:nvPicPr>
          <p:cNvPr id="23558" name="Picture 4"/>
          <p:cNvPicPr>
            <a:picLocks noChangeAspect="1" noChangeArrowheads="1"/>
          </p:cNvPicPr>
          <p:nvPr/>
        </p:nvPicPr>
        <p:blipFill>
          <a:blip r:embed="rId3">
            <a:clrChange>
              <a:clrFrom>
                <a:srgbClr val="1F4693"/>
              </a:clrFrom>
              <a:clrTo>
                <a:srgbClr val="1F4693">
                  <a:alpha val="0"/>
                </a:srgbClr>
              </a:clrTo>
            </a:clrChange>
            <a:extLst>
              <a:ext uri="{28A0092B-C50C-407E-A947-70E740481C1C}">
                <a14:useLocalDpi xmlns:a14="http://schemas.microsoft.com/office/drawing/2010/main" val="0"/>
              </a:ext>
            </a:extLst>
          </a:blip>
          <a:srcRect/>
          <a:stretch>
            <a:fillRect/>
          </a:stretch>
        </p:blipFill>
        <p:spPr bwMode="auto">
          <a:xfrm>
            <a:off x="3352800" y="2438400"/>
            <a:ext cx="1404938"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p:cNvPicPr>
            <a:picLocks noChangeAspect="1" noChangeArrowheads="1"/>
          </p:cNvPicPr>
          <p:nvPr/>
        </p:nvPicPr>
        <p:blipFill>
          <a:blip r:embed="rId4">
            <a:clrChange>
              <a:clrFrom>
                <a:srgbClr val="254494"/>
              </a:clrFrom>
              <a:clrTo>
                <a:srgbClr val="254494">
                  <a:alpha val="0"/>
                </a:srgbClr>
              </a:clrTo>
            </a:clrChange>
            <a:extLst>
              <a:ext uri="{28A0092B-C50C-407E-A947-70E740481C1C}">
                <a14:useLocalDpi xmlns:a14="http://schemas.microsoft.com/office/drawing/2010/main" val="0"/>
              </a:ext>
            </a:extLst>
          </a:blip>
          <a:srcRect/>
          <a:stretch>
            <a:fillRect/>
          </a:stretch>
        </p:blipFill>
        <p:spPr bwMode="auto">
          <a:xfrm>
            <a:off x="5381625" y="4194175"/>
            <a:ext cx="32289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p:cNvPicPr>
            <a:picLocks noChangeAspect="1" noChangeArrowheads="1"/>
          </p:cNvPicPr>
          <p:nvPr/>
        </p:nvPicPr>
        <p:blipFill>
          <a:blip r:embed="rId5">
            <a:clrChange>
              <a:clrFrom>
                <a:srgbClr val="254494"/>
              </a:clrFrom>
              <a:clrTo>
                <a:srgbClr val="254494">
                  <a:alpha val="0"/>
                </a:srgbClr>
              </a:clrTo>
            </a:clrChange>
            <a:extLst>
              <a:ext uri="{28A0092B-C50C-407E-A947-70E740481C1C}">
                <a14:useLocalDpi xmlns:a14="http://schemas.microsoft.com/office/drawing/2010/main" val="0"/>
              </a:ext>
            </a:extLst>
          </a:blip>
          <a:srcRect t="4636"/>
          <a:stretch>
            <a:fillRect/>
          </a:stretch>
        </p:blipFill>
        <p:spPr bwMode="auto">
          <a:xfrm>
            <a:off x="5638800" y="1676400"/>
            <a:ext cx="2622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7"/>
          <p:cNvPicPr>
            <a:picLocks noChangeAspect="1" noChangeArrowheads="1"/>
          </p:cNvPicPr>
          <p:nvPr/>
        </p:nvPicPr>
        <p:blipFill>
          <a:blip r:embed="rId6">
            <a:clrChange>
              <a:clrFrom>
                <a:srgbClr val="254494"/>
              </a:clrFrom>
              <a:clrTo>
                <a:srgbClr val="254494">
                  <a:alpha val="0"/>
                </a:srgbClr>
              </a:clrTo>
            </a:clrChange>
            <a:extLst>
              <a:ext uri="{28A0092B-C50C-407E-A947-70E740481C1C}">
                <a14:useLocalDpi xmlns:a14="http://schemas.microsoft.com/office/drawing/2010/main" val="0"/>
              </a:ext>
            </a:extLst>
          </a:blip>
          <a:srcRect/>
          <a:stretch>
            <a:fillRect/>
          </a:stretch>
        </p:blipFill>
        <p:spPr bwMode="auto">
          <a:xfrm>
            <a:off x="1193800" y="1600200"/>
            <a:ext cx="11684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8"/>
          <p:cNvPicPr>
            <a:picLocks noChangeAspect="1" noChangeArrowheads="1"/>
          </p:cNvPicPr>
          <p:nvPr/>
        </p:nvPicPr>
        <p:blipFill>
          <a:blip r:embed="rId7">
            <a:clrChange>
              <a:clrFrom>
                <a:srgbClr val="1F4693"/>
              </a:clrFrom>
              <a:clrTo>
                <a:srgbClr val="1F4693">
                  <a:alpha val="0"/>
                </a:srgbClr>
              </a:clrTo>
            </a:clrChange>
            <a:extLst>
              <a:ext uri="{28A0092B-C50C-407E-A947-70E740481C1C}">
                <a14:useLocalDpi xmlns:a14="http://schemas.microsoft.com/office/drawing/2010/main" val="0"/>
              </a:ext>
            </a:extLst>
          </a:blip>
          <a:srcRect/>
          <a:stretch>
            <a:fillRect/>
          </a:stretch>
        </p:blipFill>
        <p:spPr bwMode="auto">
          <a:xfrm>
            <a:off x="3092450" y="1828800"/>
            <a:ext cx="2165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9"/>
          <p:cNvPicPr>
            <a:picLocks noChangeAspect="1" noChangeArrowheads="1"/>
          </p:cNvPicPr>
          <p:nvPr/>
        </p:nvPicPr>
        <p:blipFill>
          <a:blip r:embed="rId8">
            <a:clrChange>
              <a:clrFrom>
                <a:srgbClr val="1F4693"/>
              </a:clrFrom>
              <a:clrTo>
                <a:srgbClr val="1F4693">
                  <a:alpha val="0"/>
                </a:srgbClr>
              </a:clrTo>
            </a:clrChange>
            <a:extLst>
              <a:ext uri="{28A0092B-C50C-407E-A947-70E740481C1C}">
                <a14:useLocalDpi xmlns:a14="http://schemas.microsoft.com/office/drawing/2010/main" val="0"/>
              </a:ext>
            </a:extLst>
          </a:blip>
          <a:srcRect/>
          <a:stretch>
            <a:fillRect/>
          </a:stretch>
        </p:blipFill>
        <p:spPr bwMode="auto">
          <a:xfrm>
            <a:off x="6324600" y="3495675"/>
            <a:ext cx="17494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0"/>
          <p:cNvPicPr>
            <a:picLocks noChangeAspect="1" noChangeArrowheads="1"/>
          </p:cNvPicPr>
          <p:nvPr/>
        </p:nvPicPr>
        <p:blipFill>
          <a:blip r:embed="rId9">
            <a:clrChange>
              <a:clrFrom>
                <a:srgbClr val="1F4693"/>
              </a:clrFrom>
              <a:clrTo>
                <a:srgbClr val="1F4693">
                  <a:alpha val="0"/>
                </a:srgbClr>
              </a:clrTo>
            </a:clrChange>
            <a:extLst>
              <a:ext uri="{28A0092B-C50C-407E-A947-70E740481C1C}">
                <a14:useLocalDpi xmlns:a14="http://schemas.microsoft.com/office/drawing/2010/main" val="0"/>
              </a:ext>
            </a:extLst>
          </a:blip>
          <a:srcRect/>
          <a:stretch>
            <a:fillRect/>
          </a:stretch>
        </p:blipFill>
        <p:spPr bwMode="auto">
          <a:xfrm>
            <a:off x="895350" y="4892675"/>
            <a:ext cx="1873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1"/>
          <p:cNvPicPr>
            <a:picLocks noChangeAspect="1" noChangeArrowheads="1"/>
          </p:cNvPicPr>
          <p:nvPr/>
        </p:nvPicPr>
        <p:blipFill>
          <a:blip r:embed="rId10">
            <a:clrChange>
              <a:clrFrom>
                <a:srgbClr val="1F4693"/>
              </a:clrFrom>
              <a:clrTo>
                <a:srgbClr val="1F4693">
                  <a:alpha val="0"/>
                </a:srgbClr>
              </a:clrTo>
            </a:clrChange>
            <a:extLst>
              <a:ext uri="{28A0092B-C50C-407E-A947-70E740481C1C}">
                <a14:useLocalDpi xmlns:a14="http://schemas.microsoft.com/office/drawing/2010/main" val="0"/>
              </a:ext>
            </a:extLst>
          </a:blip>
          <a:srcRect/>
          <a:stretch>
            <a:fillRect/>
          </a:stretch>
        </p:blipFill>
        <p:spPr bwMode="auto">
          <a:xfrm>
            <a:off x="5638800" y="4876800"/>
            <a:ext cx="2895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745984"/>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Types of Insulin </a:t>
            </a:r>
            <a:r>
              <a:rPr lang="en-US" smtClean="0">
                <a:latin typeface="Times New Roman" pitchFamily="18" charset="0"/>
              </a:rPr>
              <a:t>–</a:t>
            </a:r>
            <a:r>
              <a:rPr lang="en-US" smtClean="0"/>
              <a:t/>
            </a:r>
            <a:br>
              <a:rPr lang="en-US" smtClean="0"/>
            </a:br>
            <a:r>
              <a:rPr lang="en-US" smtClean="0"/>
              <a:t>Very short acting/ rapid acting </a:t>
            </a:r>
          </a:p>
        </p:txBody>
      </p:sp>
      <p:sp>
        <p:nvSpPr>
          <p:cNvPr id="72707" name="Rectangle 3"/>
          <p:cNvSpPr>
            <a:spLocks noGrp="1" noChangeArrowheads="1"/>
          </p:cNvSpPr>
          <p:nvPr>
            <p:ph idx="1"/>
          </p:nvPr>
        </p:nvSpPr>
        <p:spPr/>
        <p:txBody>
          <a:bodyPr>
            <a:normAutofit fontScale="92500" lnSpcReduction="10000"/>
          </a:bodyPr>
          <a:lstStyle/>
          <a:p>
            <a:pPr eaLnBrk="1" hangingPunct="1"/>
            <a:r>
              <a:rPr lang="en-US" altLang="en-US" sz="2800" dirty="0" err="1" smtClean="0"/>
              <a:t>Lispro</a:t>
            </a:r>
            <a:r>
              <a:rPr lang="en-US" altLang="en-US" sz="2800" dirty="0" smtClean="0"/>
              <a:t> (Humalog)</a:t>
            </a:r>
          </a:p>
          <a:p>
            <a:pPr eaLnBrk="1" hangingPunct="1"/>
            <a:r>
              <a:rPr lang="en-US" altLang="en-US" sz="2800" dirty="0" err="1" smtClean="0"/>
              <a:t>Aspart</a:t>
            </a:r>
            <a:r>
              <a:rPr lang="en-US" altLang="en-US" sz="2800" dirty="0" smtClean="0"/>
              <a:t> (</a:t>
            </a:r>
            <a:r>
              <a:rPr lang="en-US" altLang="en-US" sz="2800" dirty="0" err="1" smtClean="0"/>
              <a:t>Novolog</a:t>
            </a:r>
            <a:r>
              <a:rPr lang="en-US" altLang="en-US" sz="2800" dirty="0" smtClean="0"/>
              <a:t>)</a:t>
            </a:r>
          </a:p>
          <a:p>
            <a:pPr eaLnBrk="1" hangingPunct="1">
              <a:buFont typeface="Wingdings" pitchFamily="2" charset="2"/>
              <a:buNone/>
            </a:pPr>
            <a:endParaRPr lang="en-US" altLang="en-US" sz="2800" dirty="0"/>
          </a:p>
          <a:p>
            <a:pPr eaLnBrk="1" hangingPunct="1">
              <a:buFont typeface="Wingdings" pitchFamily="2" charset="2"/>
              <a:buNone/>
            </a:pPr>
            <a:endParaRPr lang="en-US" altLang="en-US" sz="2800" dirty="0" smtClean="0"/>
          </a:p>
          <a:p>
            <a:pPr eaLnBrk="1" hangingPunct="1">
              <a:buFont typeface="Wingdings" pitchFamily="2" charset="2"/>
              <a:buNone/>
            </a:pPr>
            <a:endParaRPr lang="en-US" altLang="en-US" sz="2800" dirty="0" smtClean="0"/>
          </a:p>
          <a:p>
            <a:pPr eaLnBrk="1" hangingPunct="1">
              <a:buFont typeface="Wingdings" pitchFamily="2" charset="2"/>
              <a:buNone/>
            </a:pPr>
            <a:endParaRPr lang="en-US" altLang="en-US" sz="2800" dirty="0" smtClean="0"/>
          </a:p>
          <a:p>
            <a:pPr eaLnBrk="1" hangingPunct="1"/>
            <a:endParaRPr lang="en-US" altLang="en-US" sz="2800" dirty="0" smtClean="0"/>
          </a:p>
          <a:p>
            <a:pPr eaLnBrk="1" hangingPunct="1"/>
            <a:endParaRPr lang="en-US" altLang="en-US" sz="2800" dirty="0"/>
          </a:p>
          <a:p>
            <a:pPr eaLnBrk="1" hangingPunct="1"/>
            <a:r>
              <a:rPr lang="en-US" altLang="en-US" sz="2800" dirty="0" smtClean="0"/>
              <a:t>Insulin pumps</a:t>
            </a:r>
          </a:p>
          <a:p>
            <a:pPr eaLnBrk="1" hangingPunct="1"/>
            <a:r>
              <a:rPr lang="en-US" altLang="en-US" sz="2800" dirty="0" smtClean="0"/>
              <a:t>Rapid reduction of glucose level</a:t>
            </a:r>
          </a:p>
        </p:txBody>
      </p:sp>
      <p:graphicFrame>
        <p:nvGraphicFramePr>
          <p:cNvPr id="72708" name="Group 4"/>
          <p:cNvGraphicFramePr>
            <a:graphicFrameLocks noGrp="1"/>
          </p:cNvGraphicFramePr>
          <p:nvPr>
            <p:ph type="tbl" idx="4294967295"/>
            <p:extLst>
              <p:ext uri="{D42A27DB-BD31-4B8C-83A1-F6EECF244321}">
                <p14:modId xmlns:p14="http://schemas.microsoft.com/office/powerpoint/2010/main" val="2644443328"/>
              </p:ext>
            </p:extLst>
          </p:nvPr>
        </p:nvGraphicFramePr>
        <p:xfrm>
          <a:off x="457200" y="3048000"/>
          <a:ext cx="8001000" cy="1752600"/>
        </p:xfrm>
        <a:graphic>
          <a:graphicData uri="http://schemas.openxmlformats.org/drawingml/2006/table">
            <a:tbl>
              <a:tblPr/>
              <a:tblGrid>
                <a:gridCol w="2509838"/>
                <a:gridCol w="1725612"/>
                <a:gridCol w="1765300"/>
                <a:gridCol w="2000250"/>
              </a:tblGrid>
              <a:tr h="7810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chemeClr val="tx1"/>
                          </a:solidFill>
                          <a:effectLst/>
                          <a:latin typeface="Tahoma" charset="0"/>
                          <a:cs typeface="Times New Roman" pitchFamily="18" charset="0"/>
                        </a:rPr>
                        <a:t>Appearance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chemeClr val="tx1"/>
                          </a:solidFill>
                          <a:effectLst/>
                          <a:latin typeface="Tahoma" charset="0"/>
                          <a:cs typeface="Times New Roman" pitchFamily="18" charset="0"/>
                        </a:rPr>
                        <a:t>Onset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Peak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Duration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715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Clear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a:cs typeface="Times New Roman" pitchFamily="18" charset="0"/>
                        </a:rPr>
                        <a:t>¼</a:t>
                      </a:r>
                      <a:r>
                        <a:rPr kumimoji="0" lang="en-US" sz="2800" b="0" i="0" u="none" strike="noStrike" cap="none" normalizeH="0" baseline="0" dirty="0" smtClean="0">
                          <a:ln>
                            <a:noFill/>
                          </a:ln>
                          <a:solidFill>
                            <a:schemeClr val="tx1"/>
                          </a:solidFill>
                          <a:effectLst/>
                          <a:latin typeface="Tahoma" charset="0"/>
                          <a:cs typeface="Times New Roman" pitchFamily="18" charset="0"/>
                        </a:rPr>
                        <a:t> hour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1 hour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Tahoma" charset="0"/>
                          <a:cs typeface="Times New Roman" pitchFamily="18" charset="0"/>
                        </a:rPr>
                        <a:t>3 hours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88904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smtClean="0"/>
              <a:t>Types of Insulin </a:t>
            </a:r>
            <a:r>
              <a:rPr lang="en-US" sz="4000" smtClean="0">
                <a:latin typeface="Times New Roman" pitchFamily="18" charset="0"/>
              </a:rPr>
              <a:t>–</a:t>
            </a:r>
            <a:r>
              <a:rPr lang="en-US" sz="4000" smtClean="0"/>
              <a:t/>
            </a:r>
            <a:br>
              <a:rPr lang="en-US" sz="4000" smtClean="0"/>
            </a:br>
            <a:r>
              <a:rPr lang="en-US" sz="4000" smtClean="0"/>
              <a:t>Short-acting / regular</a:t>
            </a:r>
          </a:p>
        </p:txBody>
      </p:sp>
      <p:graphicFrame>
        <p:nvGraphicFramePr>
          <p:cNvPr id="78852" name="Group 4"/>
          <p:cNvGraphicFramePr>
            <a:graphicFrameLocks noGrp="1"/>
          </p:cNvGraphicFramePr>
          <p:nvPr>
            <p:ph sz="half" idx="1"/>
          </p:nvPr>
        </p:nvGraphicFramePr>
        <p:xfrm>
          <a:off x="1182688" y="2514600"/>
          <a:ext cx="7772400" cy="1624013"/>
        </p:xfrm>
        <a:graphic>
          <a:graphicData uri="http://schemas.openxmlformats.org/drawingml/2006/table">
            <a:tbl>
              <a:tblPr/>
              <a:tblGrid>
                <a:gridCol w="2438400"/>
                <a:gridCol w="1676400"/>
                <a:gridCol w="1714500"/>
                <a:gridCol w="1943100"/>
              </a:tblGrid>
              <a:tr h="5429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Appearance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Onset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Peak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Duration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810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Clear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a:cs typeface="Times New Roman" pitchFamily="18" charset="0"/>
                        </a:rPr>
                        <a:t>½</a:t>
                      </a:r>
                      <a:r>
                        <a:rPr kumimoji="0" lang="en-US" sz="2800" b="0" i="0" u="none" strike="noStrike" cap="none" normalizeH="0" baseline="0" smtClean="0">
                          <a:ln>
                            <a:noFill/>
                          </a:ln>
                          <a:solidFill>
                            <a:schemeClr val="tx1"/>
                          </a:solidFill>
                          <a:effectLst/>
                          <a:latin typeface="Tahoma" charset="0"/>
                          <a:cs typeface="Times New Roman" pitchFamily="18" charset="0"/>
                        </a:rPr>
                        <a:t> - 1 hr</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(1 hour)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2-3 hrs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(3 hour)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4-6 hrs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(5 hours)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78851" name="Rectangle 3"/>
          <p:cNvSpPr>
            <a:spLocks noGrp="1" noChangeArrowheads="1"/>
          </p:cNvSpPr>
          <p:nvPr>
            <p:ph type="body" sz="half" idx="2"/>
          </p:nvPr>
        </p:nvSpPr>
        <p:spPr>
          <a:xfrm>
            <a:off x="1182688" y="1981200"/>
            <a:ext cx="7772400" cy="4151313"/>
          </a:xfrm>
        </p:spPr>
        <p:txBody>
          <a:bodyPr/>
          <a:lstStyle/>
          <a:p>
            <a:pPr eaLnBrk="1" hangingPunct="1"/>
            <a:r>
              <a:rPr lang="en-US" altLang="en-US" sz="2400" smtClean="0"/>
              <a:t>Humalog R; Novolin R; Iletin II Regular</a:t>
            </a:r>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r>
              <a:rPr lang="en-US" altLang="en-US" sz="2400" smtClean="0"/>
              <a:t>Administered 20-30 minutes before meals</a:t>
            </a:r>
          </a:p>
          <a:p>
            <a:pPr eaLnBrk="1" hangingPunct="1"/>
            <a:r>
              <a:rPr lang="en-US" altLang="en-US" sz="2400" smtClean="0"/>
              <a:t>IV</a:t>
            </a:r>
          </a:p>
          <a:p>
            <a:pPr eaLnBrk="1" hangingPunct="1"/>
            <a:r>
              <a:rPr lang="en-US" altLang="en-US" sz="2400" smtClean="0"/>
              <a:t>Usually given 4 x a day</a:t>
            </a:r>
          </a:p>
        </p:txBody>
      </p:sp>
    </p:spTree>
    <p:extLst>
      <p:ext uri="{BB962C8B-B14F-4D97-AF65-F5344CB8AC3E}">
        <p14:creationId xmlns:p14="http://schemas.microsoft.com/office/powerpoint/2010/main" val="272051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r>
              <a:rPr lang="en-US" altLang="en-US" sz="4000" smtClean="0"/>
              <a:t>Types of Insulin </a:t>
            </a:r>
            <a:r>
              <a:rPr lang="en-US" altLang="en-US" sz="4000" smtClean="0">
                <a:latin typeface="Times New Roman" pitchFamily="18" charset="0"/>
              </a:rPr>
              <a:t>–</a:t>
            </a:r>
            <a:r>
              <a:rPr lang="en-US" altLang="en-US" sz="4000" smtClean="0"/>
              <a:t/>
            </a:r>
            <a:br>
              <a:rPr lang="en-US" altLang="en-US" sz="4000" smtClean="0"/>
            </a:br>
            <a:r>
              <a:rPr lang="en-US" altLang="en-US" sz="4000" smtClean="0"/>
              <a:t>Intermediate-acting</a:t>
            </a:r>
          </a:p>
        </p:txBody>
      </p:sp>
      <p:graphicFrame>
        <p:nvGraphicFramePr>
          <p:cNvPr id="82948" name="Group 4"/>
          <p:cNvGraphicFramePr>
            <a:graphicFrameLocks noGrp="1"/>
          </p:cNvGraphicFramePr>
          <p:nvPr>
            <p:ph sz="half" idx="1"/>
          </p:nvPr>
        </p:nvGraphicFramePr>
        <p:xfrm>
          <a:off x="1182688" y="2514600"/>
          <a:ext cx="7772400" cy="1752600"/>
        </p:xfrm>
        <a:graphic>
          <a:graphicData uri="http://schemas.openxmlformats.org/drawingml/2006/table">
            <a:tbl>
              <a:tblPr/>
              <a:tblGrid>
                <a:gridCol w="2438400"/>
                <a:gridCol w="1676400"/>
                <a:gridCol w="1905000"/>
                <a:gridCol w="1752600"/>
              </a:tblGrid>
              <a:tr h="5857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Appearance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Onset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Peak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tx1"/>
                          </a:solidFill>
                          <a:effectLst/>
                          <a:latin typeface="Tahoma" charset="0"/>
                          <a:cs typeface="Times New Roman" pitchFamily="18" charset="0"/>
                        </a:rPr>
                        <a:t>Duration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6681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Cloudy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2-4 hrs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(2 hrs)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6-12 hrs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(12 hrs)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16-20 hrs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charset="0"/>
                          <a:cs typeface="Times New Roman" pitchFamily="18" charset="0"/>
                        </a:rPr>
                        <a:t>(24 hrs)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82947" name="Rectangle 3"/>
          <p:cNvSpPr>
            <a:spLocks noGrp="1" noChangeArrowheads="1"/>
          </p:cNvSpPr>
          <p:nvPr>
            <p:ph type="body" sz="half" idx="2"/>
          </p:nvPr>
        </p:nvSpPr>
        <p:spPr>
          <a:xfrm>
            <a:off x="1182688" y="1828800"/>
            <a:ext cx="7772400" cy="4419600"/>
          </a:xfrm>
        </p:spPr>
        <p:txBody>
          <a:bodyPr/>
          <a:lstStyle/>
          <a:p>
            <a:pPr eaLnBrk="1" hangingPunct="1"/>
            <a:r>
              <a:rPr lang="en-US" altLang="en-US" sz="2800" smtClean="0"/>
              <a:t>NPH; Humulin N; Lente: Novolin L; Novolin N</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r>
              <a:rPr lang="en-US" altLang="en-US" sz="2800" smtClean="0"/>
              <a:t>Administer after meals</a:t>
            </a:r>
          </a:p>
          <a:p>
            <a:pPr eaLnBrk="1" hangingPunct="1"/>
            <a:r>
              <a:rPr lang="en-US" altLang="en-US" sz="2800" smtClean="0"/>
              <a:t>Usually given 2x a day</a:t>
            </a:r>
          </a:p>
          <a:p>
            <a:pPr eaLnBrk="1" hangingPunct="1"/>
            <a:r>
              <a:rPr lang="en-US" altLang="en-US" sz="2800" smtClean="0"/>
              <a:t>Eat at onset!</a:t>
            </a:r>
          </a:p>
        </p:txBody>
      </p:sp>
    </p:spTree>
    <p:extLst>
      <p:ext uri="{BB962C8B-B14F-4D97-AF65-F5344CB8AC3E}">
        <p14:creationId xmlns:p14="http://schemas.microsoft.com/office/powerpoint/2010/main" val="3543070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r>
              <a:rPr lang="en-US" altLang="en-US"/>
              <a:t>  Type 1 and</a:t>
            </a:r>
            <a:br>
              <a:rPr lang="en-US" altLang="en-US"/>
            </a:br>
            <a:r>
              <a:rPr lang="en-US" altLang="en-US"/>
              <a:t> Type 2 Diabetes </a:t>
            </a:r>
            <a:r>
              <a:rPr lang="en-CA" altLang="en-US"/>
              <a:t> </a:t>
            </a:r>
          </a:p>
        </p:txBody>
      </p:sp>
      <p:pic>
        <p:nvPicPr>
          <p:cNvPr id="142341" name="AAFVYQH0.jpg" descr="AAFVYQH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50" y="1503363"/>
            <a:ext cx="2624138" cy="535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0233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Learning Tip: Even and Odd</a:t>
            </a:r>
          </a:p>
        </p:txBody>
      </p:sp>
      <p:sp>
        <p:nvSpPr>
          <p:cNvPr id="1027" name="Rectangle 3"/>
          <p:cNvSpPr>
            <a:spLocks noGrp="1" noChangeArrowheads="1"/>
          </p:cNvSpPr>
          <p:nvPr>
            <p:ph type="body" sz="half" idx="1"/>
          </p:nvPr>
        </p:nvSpPr>
        <p:spPr/>
        <p:txBody>
          <a:bodyPr/>
          <a:lstStyle/>
          <a:p>
            <a:pPr eaLnBrk="1" hangingPunct="1"/>
            <a:r>
              <a:rPr lang="en-US" altLang="en-US" sz="2800" smtClean="0"/>
              <a:t>Short-acting think odd </a:t>
            </a:r>
          </a:p>
          <a:p>
            <a:pPr lvl="1" eaLnBrk="1" hangingPunct="1"/>
            <a:r>
              <a:rPr lang="en-US" altLang="en-US" sz="2400" smtClean="0"/>
              <a:t>(1-3-5)</a:t>
            </a:r>
          </a:p>
          <a:p>
            <a:pPr eaLnBrk="1" hangingPunct="1"/>
            <a:r>
              <a:rPr lang="en-US" altLang="en-US" sz="2800" smtClean="0"/>
              <a:t>Intermediate-acting think even </a:t>
            </a:r>
          </a:p>
          <a:p>
            <a:pPr lvl="1" eaLnBrk="1" hangingPunct="1"/>
            <a:r>
              <a:rPr lang="en-US" altLang="en-US" sz="2400" smtClean="0"/>
              <a:t>(2-12-24)</a:t>
            </a:r>
          </a:p>
          <a:p>
            <a:pPr lvl="1" eaLnBrk="1" hangingPunct="1">
              <a:buFont typeface="Wingdings" pitchFamily="2" charset="2"/>
              <a:buNone/>
            </a:pPr>
            <a:r>
              <a:rPr lang="en-US" altLang="en-US" sz="2400" smtClean="0"/>
              <a:t> </a:t>
            </a:r>
          </a:p>
        </p:txBody>
      </p:sp>
      <p:pic>
        <p:nvPicPr>
          <p:cNvPr id="75780" name="Picture 10" descr="idea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57800" y="2819400"/>
            <a:ext cx="2627313" cy="2932113"/>
          </a:xfrm>
          <a:noFill/>
        </p:spPr>
      </p:pic>
    </p:spTree>
    <p:extLst>
      <p:ext uri="{BB962C8B-B14F-4D97-AF65-F5344CB8AC3E}">
        <p14:creationId xmlns:p14="http://schemas.microsoft.com/office/powerpoint/2010/main" val="1366544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hangingPunct="1"/>
            <a:r>
              <a:rPr lang="en-US" altLang="en-US" smtClean="0"/>
              <a:t>When should insulin be administered</a:t>
            </a:r>
          </a:p>
        </p:txBody>
      </p:sp>
      <p:sp>
        <p:nvSpPr>
          <p:cNvPr id="16387" name="Rectangle 3"/>
          <p:cNvSpPr>
            <a:spLocks noGrp="1" noChangeArrowheads="1"/>
          </p:cNvSpPr>
          <p:nvPr>
            <p:ph idx="1"/>
          </p:nvPr>
        </p:nvSpPr>
        <p:spPr/>
        <p:txBody>
          <a:bodyPr/>
          <a:lstStyle/>
          <a:p>
            <a:pPr eaLnBrk="1" hangingPunct="1"/>
            <a:r>
              <a:rPr lang="en-US" altLang="en-US" sz="2800" smtClean="0"/>
              <a:t>Short-acting / regular</a:t>
            </a:r>
          </a:p>
          <a:p>
            <a:pPr lvl="1" eaLnBrk="1" hangingPunct="1"/>
            <a:r>
              <a:rPr lang="en-US" altLang="en-US" sz="2400" smtClean="0"/>
              <a:t>30 min before meals (ac)</a:t>
            </a:r>
          </a:p>
          <a:p>
            <a:pPr lvl="1" eaLnBrk="1" hangingPunct="1"/>
            <a:r>
              <a:rPr lang="en-US" altLang="en-US" sz="2400" smtClean="0"/>
              <a:t>Do not allow more than 30 min to pass by without eating </a:t>
            </a:r>
          </a:p>
          <a:p>
            <a:pPr lvl="2" eaLnBrk="1" hangingPunct="1"/>
            <a:r>
              <a:rPr lang="en-US" altLang="en-US" sz="2000" smtClean="0">
                <a:sym typeface="Wingdings" pitchFamily="2" charset="2"/>
              </a:rPr>
              <a:t> hypoglycemia</a:t>
            </a:r>
          </a:p>
          <a:p>
            <a:pPr eaLnBrk="1" hangingPunct="1"/>
            <a:r>
              <a:rPr lang="en-US" altLang="en-US" sz="2800" smtClean="0"/>
              <a:t>Intermediate acting</a:t>
            </a:r>
          </a:p>
          <a:p>
            <a:pPr lvl="1" eaLnBrk="1" hangingPunct="1"/>
            <a:r>
              <a:rPr lang="en-US" altLang="en-US" sz="2400" smtClean="0"/>
              <a:t>After meals (pc)</a:t>
            </a:r>
          </a:p>
          <a:p>
            <a:pPr eaLnBrk="1" hangingPunct="1"/>
            <a:r>
              <a:rPr lang="en-US" altLang="en-US" sz="2800" smtClean="0"/>
              <a:t>If mixed (regular &amp; intermediate)</a:t>
            </a:r>
          </a:p>
          <a:p>
            <a:pPr lvl="1" eaLnBrk="1" hangingPunct="1"/>
            <a:r>
              <a:rPr lang="en-US" altLang="en-US" sz="2400" smtClean="0"/>
              <a:t>30 min before meals</a:t>
            </a:r>
          </a:p>
        </p:txBody>
      </p:sp>
    </p:spTree>
    <p:extLst>
      <p:ext uri="{BB962C8B-B14F-4D97-AF65-F5344CB8AC3E}">
        <p14:creationId xmlns:p14="http://schemas.microsoft.com/office/powerpoint/2010/main" val="4027448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38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638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pPr eaLnBrk="1" hangingPunct="1"/>
            <a:r>
              <a:rPr lang="en-US" altLang="en-US" smtClean="0"/>
              <a:t>What route is insulin administered</a:t>
            </a:r>
          </a:p>
        </p:txBody>
      </p:sp>
      <p:sp>
        <p:nvSpPr>
          <p:cNvPr id="17411" name="Rectangle 3"/>
          <p:cNvSpPr>
            <a:spLocks noGrp="1" noChangeArrowheads="1"/>
          </p:cNvSpPr>
          <p:nvPr>
            <p:ph type="body" sz="half" idx="1"/>
          </p:nvPr>
        </p:nvSpPr>
        <p:spPr/>
        <p:txBody>
          <a:bodyPr/>
          <a:lstStyle/>
          <a:p>
            <a:pPr eaLnBrk="1" hangingPunct="1"/>
            <a:r>
              <a:rPr lang="en-US" altLang="en-US" sz="2800" smtClean="0"/>
              <a:t>IV</a:t>
            </a:r>
          </a:p>
          <a:p>
            <a:pPr lvl="1" eaLnBrk="1" hangingPunct="1"/>
            <a:r>
              <a:rPr lang="en-US" altLang="en-US" sz="2400" smtClean="0"/>
              <a:t>Regular</a:t>
            </a:r>
          </a:p>
          <a:p>
            <a:pPr eaLnBrk="1" hangingPunct="1"/>
            <a:r>
              <a:rPr lang="en-US" altLang="en-US" sz="2800" smtClean="0"/>
              <a:t>Sub-cutaneous</a:t>
            </a:r>
          </a:p>
        </p:txBody>
      </p:sp>
      <p:pic>
        <p:nvPicPr>
          <p:cNvPr id="78852" name="Picture 6" descr="insulin injection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038600" y="2484438"/>
            <a:ext cx="4916488" cy="3078162"/>
          </a:xfrm>
          <a:noFill/>
        </p:spPr>
      </p:pic>
    </p:spTree>
    <p:extLst>
      <p:ext uri="{BB962C8B-B14F-4D97-AF65-F5344CB8AC3E}">
        <p14:creationId xmlns:p14="http://schemas.microsoft.com/office/powerpoint/2010/main" val="511859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Syringe Types</a:t>
            </a:r>
          </a:p>
        </p:txBody>
      </p:sp>
      <p:sp>
        <p:nvSpPr>
          <p:cNvPr id="79875" name="Rectangle 3"/>
          <p:cNvSpPr>
            <a:spLocks noGrp="1" noChangeArrowheads="1"/>
          </p:cNvSpPr>
          <p:nvPr>
            <p:ph type="body" sz="half" idx="1"/>
          </p:nvPr>
        </p:nvSpPr>
        <p:spPr/>
        <p:txBody>
          <a:bodyPr/>
          <a:lstStyle/>
          <a:p>
            <a:pPr eaLnBrk="1" hangingPunct="1"/>
            <a:r>
              <a:rPr lang="en-US" altLang="en-US" sz="2800" smtClean="0"/>
              <a:t>Insulin syringe</a:t>
            </a:r>
          </a:p>
          <a:p>
            <a:pPr eaLnBrk="1" hangingPunct="1"/>
            <a:r>
              <a:rPr lang="en-US" altLang="en-US" sz="2800" smtClean="0"/>
              <a:t>27-29 gauge</a:t>
            </a:r>
          </a:p>
          <a:p>
            <a:pPr eaLnBrk="1" hangingPunct="1"/>
            <a:endParaRPr lang="en-US" altLang="en-US" sz="2800" smtClean="0"/>
          </a:p>
        </p:txBody>
      </p:sp>
      <p:pic>
        <p:nvPicPr>
          <p:cNvPr id="79876" name="Picture 10" descr="insulin syring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959475" y="2017713"/>
            <a:ext cx="2181225" cy="4114800"/>
          </a:xfrm>
          <a:noFill/>
        </p:spPr>
      </p:pic>
    </p:spTree>
    <p:extLst>
      <p:ext uri="{BB962C8B-B14F-4D97-AF65-F5344CB8AC3E}">
        <p14:creationId xmlns:p14="http://schemas.microsoft.com/office/powerpoint/2010/main" val="5448430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Route (Self Administration)</a:t>
            </a:r>
          </a:p>
        </p:txBody>
      </p:sp>
      <p:sp>
        <p:nvSpPr>
          <p:cNvPr id="80899" name="Rectangle 3"/>
          <p:cNvSpPr>
            <a:spLocks noGrp="1" noChangeArrowheads="1"/>
          </p:cNvSpPr>
          <p:nvPr>
            <p:ph idx="1"/>
          </p:nvPr>
        </p:nvSpPr>
        <p:spPr/>
        <p:txBody>
          <a:bodyPr/>
          <a:lstStyle/>
          <a:p>
            <a:pPr eaLnBrk="1" hangingPunct="1"/>
            <a:r>
              <a:rPr lang="en-US" altLang="en-US" smtClean="0"/>
              <a:t>Subcutaneous tissue</a:t>
            </a:r>
          </a:p>
          <a:p>
            <a:pPr lvl="1" eaLnBrk="1" hangingPunct="1"/>
            <a:r>
              <a:rPr lang="en-US" altLang="en-US" smtClean="0"/>
              <a:t>If you can </a:t>
            </a:r>
            <a:r>
              <a:rPr lang="en-US" altLang="en-US" smtClean="0">
                <a:latin typeface="Times New Roman" pitchFamily="18" charset="0"/>
              </a:rPr>
              <a:t>“</a:t>
            </a:r>
            <a:r>
              <a:rPr lang="en-US" altLang="en-US" smtClean="0"/>
              <a:t>pinch an inch</a:t>
            </a:r>
            <a:r>
              <a:rPr lang="en-US" altLang="en-US" smtClean="0">
                <a:latin typeface="Times New Roman" pitchFamily="18" charset="0"/>
              </a:rPr>
              <a:t>”</a:t>
            </a:r>
            <a:r>
              <a:rPr lang="en-US" altLang="en-US" smtClean="0"/>
              <a:t> </a:t>
            </a:r>
          </a:p>
          <a:p>
            <a:pPr lvl="2" eaLnBrk="1" hangingPunct="1"/>
            <a:r>
              <a:rPr lang="en-US" altLang="en-US" smtClean="0"/>
              <a:t>90 degree angle</a:t>
            </a:r>
          </a:p>
          <a:p>
            <a:pPr lvl="1" eaLnBrk="1" hangingPunct="1"/>
            <a:r>
              <a:rPr lang="en-US" altLang="en-US" smtClean="0"/>
              <a:t>If you can</a:t>
            </a:r>
            <a:r>
              <a:rPr lang="en-US" altLang="en-US" smtClean="0">
                <a:latin typeface="Times New Roman" pitchFamily="18" charset="0"/>
              </a:rPr>
              <a:t>’</a:t>
            </a:r>
            <a:r>
              <a:rPr lang="en-US" altLang="en-US" smtClean="0"/>
              <a:t>t </a:t>
            </a:r>
            <a:r>
              <a:rPr lang="en-US" altLang="en-US" smtClean="0">
                <a:latin typeface="Times New Roman" pitchFamily="18" charset="0"/>
              </a:rPr>
              <a:t>“</a:t>
            </a:r>
            <a:r>
              <a:rPr lang="en-US" altLang="en-US" smtClean="0"/>
              <a:t>pinch an inch</a:t>
            </a:r>
            <a:r>
              <a:rPr lang="en-US" altLang="en-US" smtClean="0">
                <a:latin typeface="Times New Roman" pitchFamily="18" charset="0"/>
              </a:rPr>
              <a:t>”</a:t>
            </a:r>
            <a:endParaRPr lang="en-US" altLang="en-US" smtClean="0"/>
          </a:p>
          <a:p>
            <a:pPr lvl="2" eaLnBrk="1" hangingPunct="1"/>
            <a:r>
              <a:rPr lang="en-US" altLang="en-US" smtClean="0"/>
              <a:t>45 degree angle</a:t>
            </a:r>
          </a:p>
        </p:txBody>
      </p:sp>
    </p:spTree>
    <p:extLst>
      <p:ext uri="{BB962C8B-B14F-4D97-AF65-F5344CB8AC3E}">
        <p14:creationId xmlns:p14="http://schemas.microsoft.com/office/powerpoint/2010/main" val="31306661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Area</a:t>
            </a:r>
            <a:r>
              <a:rPr lang="en-US" altLang="en-US" smtClean="0">
                <a:latin typeface="Times New Roman" pitchFamily="18" charset="0"/>
              </a:rPr>
              <a:t>’</a:t>
            </a:r>
            <a:r>
              <a:rPr lang="en-US" altLang="en-US" smtClean="0"/>
              <a:t>s of injection</a:t>
            </a:r>
          </a:p>
        </p:txBody>
      </p:sp>
      <p:sp>
        <p:nvSpPr>
          <p:cNvPr id="81923" name="Rectangle 3"/>
          <p:cNvSpPr>
            <a:spLocks noGrp="1" noChangeArrowheads="1"/>
          </p:cNvSpPr>
          <p:nvPr>
            <p:ph type="body" sz="half" idx="1"/>
          </p:nvPr>
        </p:nvSpPr>
        <p:spPr/>
        <p:txBody>
          <a:bodyPr/>
          <a:lstStyle/>
          <a:p>
            <a:pPr eaLnBrk="1" hangingPunct="1"/>
            <a:r>
              <a:rPr lang="en-US" altLang="en-US" sz="2800" smtClean="0"/>
              <a:t>Abdomen</a:t>
            </a:r>
          </a:p>
          <a:p>
            <a:pPr eaLnBrk="1" hangingPunct="1"/>
            <a:r>
              <a:rPr lang="en-US" altLang="en-US" sz="2800" smtClean="0"/>
              <a:t>Arm </a:t>
            </a:r>
          </a:p>
          <a:p>
            <a:pPr eaLnBrk="1" hangingPunct="1"/>
            <a:r>
              <a:rPr lang="en-US" altLang="en-US" sz="2800" smtClean="0"/>
              <a:t>Thigh</a:t>
            </a:r>
          </a:p>
          <a:p>
            <a:pPr eaLnBrk="1" hangingPunct="1"/>
            <a:r>
              <a:rPr lang="en-US" altLang="en-US" sz="2800" smtClean="0"/>
              <a:t>Hips</a:t>
            </a:r>
          </a:p>
        </p:txBody>
      </p:sp>
      <p:pic>
        <p:nvPicPr>
          <p:cNvPr id="81924" name="Picture 6" descr="injection site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886200" y="1914525"/>
            <a:ext cx="5068888" cy="4181475"/>
          </a:xfrm>
          <a:noFill/>
        </p:spPr>
      </p:pic>
    </p:spTree>
    <p:extLst>
      <p:ext uri="{BB962C8B-B14F-4D97-AF65-F5344CB8AC3E}">
        <p14:creationId xmlns:p14="http://schemas.microsoft.com/office/powerpoint/2010/main" val="8707730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Factors affecting absorption rates</a:t>
            </a:r>
          </a:p>
        </p:txBody>
      </p:sp>
      <p:sp>
        <p:nvSpPr>
          <p:cNvPr id="82947" name="Rectangle 3"/>
          <p:cNvSpPr>
            <a:spLocks noGrp="1" noChangeArrowheads="1"/>
          </p:cNvSpPr>
          <p:nvPr>
            <p:ph type="body" sz="half" idx="1"/>
          </p:nvPr>
        </p:nvSpPr>
        <p:spPr/>
        <p:txBody>
          <a:bodyPr/>
          <a:lstStyle/>
          <a:p>
            <a:pPr eaLnBrk="1" hangingPunct="1"/>
            <a:r>
              <a:rPr lang="en-US" altLang="en-US" sz="2800" smtClean="0"/>
              <a:t>Quickest</a:t>
            </a:r>
          </a:p>
          <a:p>
            <a:pPr lvl="1" eaLnBrk="1" hangingPunct="1"/>
            <a:r>
              <a:rPr lang="en-US" altLang="en-US" sz="2400" smtClean="0"/>
              <a:t>Abdomen</a:t>
            </a:r>
          </a:p>
          <a:p>
            <a:pPr eaLnBrk="1" hangingPunct="1"/>
            <a:endParaRPr lang="en-US" altLang="en-US" sz="2800" smtClean="0"/>
          </a:p>
          <a:p>
            <a:pPr eaLnBrk="1" hangingPunct="1"/>
            <a:endParaRPr lang="en-US" altLang="en-US" sz="2800" smtClean="0"/>
          </a:p>
          <a:p>
            <a:pPr lvl="1" eaLnBrk="1" hangingPunct="1"/>
            <a:endParaRPr lang="en-US" altLang="en-US" sz="2400" smtClean="0"/>
          </a:p>
        </p:txBody>
      </p:sp>
      <p:pic>
        <p:nvPicPr>
          <p:cNvPr id="82948" name="Picture 6" descr="abdomen injectio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097588" y="2632075"/>
            <a:ext cx="1905000" cy="2886075"/>
          </a:xfrm>
          <a:noFill/>
        </p:spPr>
      </p:pic>
    </p:spTree>
    <p:extLst>
      <p:ext uri="{BB962C8B-B14F-4D97-AF65-F5344CB8AC3E}">
        <p14:creationId xmlns:p14="http://schemas.microsoft.com/office/powerpoint/2010/main" val="10720606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Insulin Pumps</a:t>
            </a:r>
          </a:p>
        </p:txBody>
      </p:sp>
      <p:sp>
        <p:nvSpPr>
          <p:cNvPr id="84995" name="Rectangle 3"/>
          <p:cNvSpPr>
            <a:spLocks noGrp="1" noChangeArrowheads="1"/>
          </p:cNvSpPr>
          <p:nvPr>
            <p:ph type="body" sz="half" idx="1"/>
          </p:nvPr>
        </p:nvSpPr>
        <p:spPr>
          <a:xfrm>
            <a:off x="457200" y="2017713"/>
            <a:ext cx="4535488" cy="4114800"/>
          </a:xfrm>
        </p:spPr>
        <p:txBody>
          <a:bodyPr/>
          <a:lstStyle/>
          <a:p>
            <a:pPr eaLnBrk="1" hangingPunct="1"/>
            <a:r>
              <a:rPr lang="en-US" altLang="en-US" sz="2800" smtClean="0"/>
              <a:t>Portable infusion pump</a:t>
            </a:r>
          </a:p>
          <a:p>
            <a:pPr eaLnBrk="1" hangingPunct="1"/>
            <a:r>
              <a:rPr lang="en-US" altLang="en-US" sz="2800" smtClean="0"/>
              <a:t>Subcutaneous needle</a:t>
            </a:r>
          </a:p>
          <a:p>
            <a:pPr eaLnBrk="1" hangingPunct="1"/>
            <a:r>
              <a:rPr lang="en-US" altLang="en-US" sz="2800" smtClean="0"/>
              <a:t>Continuous/basal rate</a:t>
            </a:r>
          </a:p>
          <a:p>
            <a:pPr eaLnBrk="1" hangingPunct="1"/>
            <a:r>
              <a:rPr lang="en-US" altLang="en-US" sz="2800" smtClean="0"/>
              <a:t>Additional bolus if needed</a:t>
            </a:r>
          </a:p>
          <a:p>
            <a:pPr eaLnBrk="1" hangingPunct="1"/>
            <a:r>
              <a:rPr lang="en-US" altLang="en-US" sz="2800" smtClean="0"/>
              <a:t>Change site q24-48 hours</a:t>
            </a:r>
          </a:p>
        </p:txBody>
      </p:sp>
      <p:pic>
        <p:nvPicPr>
          <p:cNvPr id="84996" name="Picture 6" descr="insulin pu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333625"/>
            <a:ext cx="3810000" cy="3482975"/>
          </a:xfrm>
          <a:noFill/>
        </p:spPr>
      </p:pic>
    </p:spTree>
    <p:extLst>
      <p:ext uri="{BB962C8B-B14F-4D97-AF65-F5344CB8AC3E}">
        <p14:creationId xmlns:p14="http://schemas.microsoft.com/office/powerpoint/2010/main" val="10562340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p:cNvSpPr>
            <a:spLocks noGrp="1" noChangeArrowheads="1"/>
          </p:cNvSpPr>
          <p:nvPr>
            <p:ph type="title"/>
          </p:nvPr>
        </p:nvSpPr>
        <p:spPr/>
        <p:txBody>
          <a:bodyPr/>
          <a:lstStyle/>
          <a:p>
            <a:pPr eaLnBrk="1" hangingPunct="1"/>
            <a:r>
              <a:rPr lang="en-US" altLang="en-US" smtClean="0"/>
              <a:t>Insulin Pumps</a:t>
            </a:r>
          </a:p>
        </p:txBody>
      </p:sp>
      <p:sp>
        <p:nvSpPr>
          <p:cNvPr id="86019" name="Rectangle 9"/>
          <p:cNvSpPr>
            <a:spLocks noGrp="1" noChangeArrowheads="1"/>
          </p:cNvSpPr>
          <p:nvPr>
            <p:ph type="body" sz="half" idx="1"/>
          </p:nvPr>
        </p:nvSpPr>
        <p:spPr/>
        <p:txBody>
          <a:bodyPr/>
          <a:lstStyle/>
          <a:p>
            <a:pPr eaLnBrk="1" hangingPunct="1"/>
            <a:r>
              <a:rPr lang="en-US" altLang="en-US" sz="2800" smtClean="0"/>
              <a:t>S/E - risks</a:t>
            </a:r>
          </a:p>
          <a:p>
            <a:pPr lvl="1" eaLnBrk="1" hangingPunct="1"/>
            <a:r>
              <a:rPr lang="en-US" altLang="en-US" b="1" smtClean="0"/>
              <a:t>Hypoglycemia</a:t>
            </a:r>
          </a:p>
          <a:p>
            <a:pPr lvl="1" eaLnBrk="1" hangingPunct="1"/>
            <a:r>
              <a:rPr lang="en-US" altLang="en-US" sz="2000" smtClean="0"/>
              <a:t>Infection</a:t>
            </a:r>
          </a:p>
          <a:p>
            <a:pPr lvl="1" eaLnBrk="1" hangingPunct="1"/>
            <a:r>
              <a:rPr lang="en-US" altLang="en-US" sz="2000" smtClean="0"/>
              <a:t>Hyperglycemia</a:t>
            </a:r>
          </a:p>
          <a:p>
            <a:pPr lvl="2" eaLnBrk="1" hangingPunct="1"/>
            <a:endParaRPr lang="en-US" altLang="en-US" sz="2000" smtClean="0"/>
          </a:p>
          <a:p>
            <a:pPr lvl="1" eaLnBrk="1" hangingPunct="1"/>
            <a:endParaRPr lang="en-US" altLang="en-US" sz="2400" smtClean="0"/>
          </a:p>
        </p:txBody>
      </p:sp>
      <p:pic>
        <p:nvPicPr>
          <p:cNvPr id="86020" name="Picture 7" descr="pump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5088" y="2551113"/>
            <a:ext cx="3810000" cy="3048000"/>
          </a:xfrm>
          <a:noFill/>
        </p:spPr>
      </p:pic>
    </p:spTree>
    <p:extLst>
      <p:ext uri="{BB962C8B-B14F-4D97-AF65-F5344CB8AC3E}">
        <p14:creationId xmlns:p14="http://schemas.microsoft.com/office/powerpoint/2010/main" val="14273577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Small Group Question</a:t>
            </a:r>
          </a:p>
        </p:txBody>
      </p:sp>
      <p:sp>
        <p:nvSpPr>
          <p:cNvPr id="87043" name="Rectangle 3"/>
          <p:cNvSpPr>
            <a:spLocks noGrp="1" noChangeArrowheads="1"/>
          </p:cNvSpPr>
          <p:nvPr>
            <p:ph idx="1"/>
          </p:nvPr>
        </p:nvSpPr>
        <p:spPr>
          <a:xfrm>
            <a:off x="762000" y="2017713"/>
            <a:ext cx="8193088" cy="4114800"/>
          </a:xfrm>
        </p:spPr>
        <p:txBody>
          <a:bodyPr/>
          <a:lstStyle/>
          <a:p>
            <a:pPr marL="609600" indent="-609600" eaLnBrk="1" hangingPunct="1">
              <a:lnSpc>
                <a:spcPct val="90000"/>
              </a:lnSpc>
              <a:buFont typeface="Wingdings" pitchFamily="2" charset="2"/>
              <a:buNone/>
            </a:pPr>
            <a:r>
              <a:rPr lang="en-US" altLang="en-US" sz="2800" smtClean="0"/>
              <a:t>Mrs. Evans is 60 year old women with type 2 DM.  She is on Intermediate Acting Insulin [Novolin L (Lente)] every morning.  She normally eats her meals at 8:00 AM, 12:00 PM, and 6:00 PM.</a:t>
            </a:r>
          </a:p>
          <a:p>
            <a:pPr marL="609600" indent="-609600" eaLnBrk="1" hangingPunct="1">
              <a:lnSpc>
                <a:spcPct val="90000"/>
              </a:lnSpc>
              <a:buFont typeface="Wingdings" pitchFamily="2" charset="2"/>
              <a:buAutoNum type="arabicPeriod"/>
            </a:pPr>
            <a:r>
              <a:rPr lang="en-US" altLang="en-US" sz="2800" smtClean="0"/>
              <a:t>What time should she take her morning insulin?</a:t>
            </a:r>
          </a:p>
          <a:p>
            <a:pPr marL="609600" indent="-609600" eaLnBrk="1" hangingPunct="1">
              <a:lnSpc>
                <a:spcPct val="90000"/>
              </a:lnSpc>
              <a:buFont typeface="Wingdings" pitchFamily="2" charset="2"/>
              <a:buAutoNum type="arabicPeriod"/>
            </a:pPr>
            <a:r>
              <a:rPr lang="en-US" altLang="en-US" sz="2800" smtClean="0"/>
              <a:t>When will this dose onset?</a:t>
            </a:r>
          </a:p>
          <a:p>
            <a:pPr marL="609600" indent="-609600" eaLnBrk="1" hangingPunct="1">
              <a:lnSpc>
                <a:spcPct val="90000"/>
              </a:lnSpc>
              <a:buFont typeface="Wingdings" pitchFamily="2" charset="2"/>
              <a:buAutoNum type="arabicPeriod"/>
            </a:pPr>
            <a:r>
              <a:rPr lang="en-US" altLang="en-US" sz="2800" smtClean="0"/>
              <a:t>When will this does peak?</a:t>
            </a:r>
          </a:p>
          <a:p>
            <a:pPr marL="609600" indent="-609600" eaLnBrk="1" hangingPunct="1">
              <a:lnSpc>
                <a:spcPct val="90000"/>
              </a:lnSpc>
              <a:buFont typeface="Wingdings" pitchFamily="2" charset="2"/>
              <a:buAutoNum type="arabicPeriod"/>
            </a:pPr>
            <a:r>
              <a:rPr lang="en-US" altLang="en-US" sz="2800" smtClean="0"/>
              <a:t>What does this insulin look like?</a:t>
            </a:r>
          </a:p>
          <a:p>
            <a:pPr marL="609600" indent="-609600" eaLnBrk="1" hangingPunct="1">
              <a:lnSpc>
                <a:spcPct val="90000"/>
              </a:lnSpc>
              <a:buFont typeface="Wingdings" pitchFamily="2" charset="2"/>
              <a:buAutoNum type="arabicPeriod"/>
            </a:pPr>
            <a:endParaRPr lang="en-US" altLang="en-US" sz="2800" smtClean="0"/>
          </a:p>
        </p:txBody>
      </p:sp>
    </p:spTree>
    <p:extLst>
      <p:ext uri="{BB962C8B-B14F-4D97-AF65-F5344CB8AC3E}">
        <p14:creationId xmlns:p14="http://schemas.microsoft.com/office/powerpoint/2010/main" val="901333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Secretion of Insulin </a:t>
            </a:r>
          </a:p>
        </p:txBody>
      </p:sp>
      <p:sp>
        <p:nvSpPr>
          <p:cNvPr id="11267" name="Rectangle 3"/>
          <p:cNvSpPr>
            <a:spLocks noGrp="1" noChangeArrowheads="1"/>
          </p:cNvSpPr>
          <p:nvPr>
            <p:ph idx="1"/>
          </p:nvPr>
        </p:nvSpPr>
        <p:spPr/>
        <p:txBody>
          <a:bodyPr/>
          <a:lstStyle/>
          <a:p>
            <a:pPr eaLnBrk="1" hangingPunct="1"/>
            <a:r>
              <a:rPr lang="en-US" altLang="en-US" smtClean="0"/>
              <a:t>Is stimulated by:</a:t>
            </a:r>
          </a:p>
          <a:p>
            <a:pPr lvl="1" eaLnBrk="1" hangingPunct="1"/>
            <a:r>
              <a:rPr lang="en-US" altLang="en-US" smtClean="0"/>
              <a:t>What change in homeostasis causes the beta cells to secrete insulin?</a:t>
            </a:r>
          </a:p>
          <a:p>
            <a:pPr lvl="1" eaLnBrk="1" hangingPunct="1"/>
            <a:r>
              <a:rPr lang="en-US" altLang="en-US" smtClean="0"/>
              <a:t>Hyperglycemia</a:t>
            </a:r>
          </a:p>
          <a:p>
            <a:pPr eaLnBrk="1" hangingPunct="1"/>
            <a:r>
              <a:rPr lang="en-US" altLang="en-US" smtClean="0"/>
              <a:t>Glucose levels in the bloodstream regulate the rate of insulin secretion</a:t>
            </a:r>
          </a:p>
          <a:p>
            <a:pPr lvl="1" eaLnBrk="1" hangingPunct="1"/>
            <a:endParaRPr lang="en-US" altLang="en-US" smtClean="0"/>
          </a:p>
        </p:txBody>
      </p:sp>
    </p:spTree>
    <p:extLst>
      <p:ext uri="{BB962C8B-B14F-4D97-AF65-F5344CB8AC3E}">
        <p14:creationId xmlns:p14="http://schemas.microsoft.com/office/powerpoint/2010/main" val="468828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tLang="en-US" smtClean="0"/>
              <a:t>Sliding Scale</a:t>
            </a:r>
          </a:p>
        </p:txBody>
      </p:sp>
      <p:sp>
        <p:nvSpPr>
          <p:cNvPr id="40963" name="Rectangle 3"/>
          <p:cNvSpPr>
            <a:spLocks noGrp="1" noChangeArrowheads="1"/>
          </p:cNvSpPr>
          <p:nvPr>
            <p:ph idx="1"/>
          </p:nvPr>
        </p:nvSpPr>
        <p:spPr/>
        <p:txBody>
          <a:bodyPr/>
          <a:lstStyle/>
          <a:p>
            <a:pPr eaLnBrk="1" hangingPunct="1"/>
            <a:r>
              <a:rPr lang="en-US" altLang="en-US" smtClean="0"/>
              <a:t>Used during</a:t>
            </a:r>
          </a:p>
          <a:p>
            <a:pPr lvl="1" eaLnBrk="1" hangingPunct="1"/>
            <a:r>
              <a:rPr lang="en-US" altLang="en-US" smtClean="0"/>
              <a:t>Surgery</a:t>
            </a:r>
          </a:p>
          <a:p>
            <a:pPr lvl="1" eaLnBrk="1" hangingPunct="1"/>
            <a:r>
              <a:rPr lang="en-US" altLang="en-US" smtClean="0"/>
              <a:t>Illness</a:t>
            </a:r>
          </a:p>
          <a:p>
            <a:pPr lvl="1" eaLnBrk="1" hangingPunct="1"/>
            <a:r>
              <a:rPr lang="en-US" altLang="en-US" smtClean="0"/>
              <a:t>Stress</a:t>
            </a:r>
          </a:p>
          <a:p>
            <a:pPr eaLnBrk="1" hangingPunct="1"/>
            <a:r>
              <a:rPr lang="en-US" altLang="en-US" smtClean="0"/>
              <a:t>Determines insulin dose based on FSBG</a:t>
            </a:r>
          </a:p>
          <a:p>
            <a:pPr eaLnBrk="1" hangingPunct="1"/>
            <a:r>
              <a:rPr lang="en-US" altLang="en-US" smtClean="0"/>
              <a:t>FSBS check usually every 4-6 hrs</a:t>
            </a:r>
          </a:p>
          <a:p>
            <a:pPr eaLnBrk="1" hangingPunct="1"/>
            <a:r>
              <a:rPr lang="en-US" altLang="en-US" smtClean="0"/>
              <a:t>Usually regular insulin is used</a:t>
            </a:r>
          </a:p>
        </p:txBody>
      </p:sp>
    </p:spTree>
    <p:extLst>
      <p:ext uri="{BB962C8B-B14F-4D97-AF65-F5344CB8AC3E}">
        <p14:creationId xmlns:p14="http://schemas.microsoft.com/office/powerpoint/2010/main" val="1559282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en-US" smtClean="0"/>
              <a:t>Sample Sliding Scale</a:t>
            </a:r>
          </a:p>
        </p:txBody>
      </p:sp>
      <p:sp>
        <p:nvSpPr>
          <p:cNvPr id="111619" name="Rectangle 3"/>
          <p:cNvSpPr>
            <a:spLocks noGrp="1" noChangeArrowheads="1"/>
          </p:cNvSpPr>
          <p:nvPr>
            <p:ph idx="1"/>
          </p:nvPr>
        </p:nvSpPr>
        <p:spPr/>
        <p:txBody>
          <a:bodyPr/>
          <a:lstStyle/>
          <a:p>
            <a:pPr eaLnBrk="1" hangingPunct="1"/>
            <a:r>
              <a:rPr lang="en-US" altLang="en-US" sz="2400" smtClean="0"/>
              <a:t>Check FSBS before meals and at HS (2200)</a:t>
            </a:r>
          </a:p>
          <a:p>
            <a:pPr eaLnBrk="1" hangingPunct="1"/>
            <a:r>
              <a:rPr lang="en-US" altLang="en-US" sz="2400" smtClean="0"/>
              <a:t>4u Humulin R insulin for glucose 151-200 mg/dL</a:t>
            </a:r>
          </a:p>
          <a:p>
            <a:pPr eaLnBrk="1" hangingPunct="1"/>
            <a:r>
              <a:rPr lang="en-US" altLang="en-US" sz="2400" smtClean="0"/>
              <a:t>6u Humulin R insulin for glucose 201-250 mg/dL</a:t>
            </a:r>
          </a:p>
          <a:p>
            <a:pPr eaLnBrk="1" hangingPunct="1"/>
            <a:r>
              <a:rPr lang="en-US" altLang="en-US" sz="2400" smtClean="0"/>
              <a:t>8u Humulin R insulin for glucose 251-300 mg/dL</a:t>
            </a:r>
          </a:p>
          <a:p>
            <a:pPr eaLnBrk="1" hangingPunct="1"/>
            <a:r>
              <a:rPr lang="en-US" altLang="en-US" sz="2400" smtClean="0"/>
              <a:t>10u Humulin R insulin for glucose 301-350 mg/dL</a:t>
            </a:r>
          </a:p>
          <a:p>
            <a:pPr eaLnBrk="1" hangingPunct="1"/>
            <a:r>
              <a:rPr lang="en-US" altLang="en-US" sz="2400" smtClean="0"/>
              <a:t>Call MD for glucose &gt;350 mg/dL</a:t>
            </a:r>
          </a:p>
          <a:p>
            <a:pPr eaLnBrk="1" hangingPunct="1"/>
            <a:endParaRPr lang="en-US" altLang="en-US" sz="2400" smtClean="0"/>
          </a:p>
        </p:txBody>
      </p:sp>
    </p:spTree>
    <p:extLst>
      <p:ext uri="{BB962C8B-B14F-4D97-AF65-F5344CB8AC3E}">
        <p14:creationId xmlns:p14="http://schemas.microsoft.com/office/powerpoint/2010/main" val="12009329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smtClean="0"/>
              <a:t>Insulin Storage</a:t>
            </a:r>
          </a:p>
        </p:txBody>
      </p:sp>
      <p:sp>
        <p:nvSpPr>
          <p:cNvPr id="117763" name="Rectangle 3"/>
          <p:cNvSpPr>
            <a:spLocks noGrp="1" noChangeArrowheads="1"/>
          </p:cNvSpPr>
          <p:nvPr>
            <p:ph type="body" sz="half" idx="1"/>
          </p:nvPr>
        </p:nvSpPr>
        <p:spPr>
          <a:xfrm>
            <a:off x="609600" y="2017713"/>
            <a:ext cx="5181600" cy="4114800"/>
          </a:xfrm>
        </p:spPr>
        <p:txBody>
          <a:bodyPr/>
          <a:lstStyle/>
          <a:p>
            <a:pPr eaLnBrk="1" hangingPunct="1"/>
            <a:r>
              <a:rPr lang="en-US" altLang="en-US" sz="2800" smtClean="0"/>
              <a:t>Vial </a:t>
            </a:r>
            <a:r>
              <a:rPr lang="en-US" altLang="en-US" sz="2800" b="1" u="sng" smtClean="0"/>
              <a:t>NOT</a:t>
            </a:r>
            <a:r>
              <a:rPr lang="en-US" altLang="en-US" sz="2800" smtClean="0"/>
              <a:t> being used   </a:t>
            </a:r>
            <a:r>
              <a:rPr lang="en-US" altLang="en-US" sz="2800" smtClean="0">
                <a:sym typeface="Wingdings" pitchFamily="2" charset="2"/>
              </a:rPr>
              <a:t></a:t>
            </a:r>
            <a:r>
              <a:rPr lang="en-US" altLang="en-US" sz="2800" smtClean="0"/>
              <a:t>refrigerate</a:t>
            </a:r>
          </a:p>
          <a:p>
            <a:pPr eaLnBrk="1" hangingPunct="1"/>
            <a:r>
              <a:rPr lang="en-US" altLang="en-US" sz="2800" smtClean="0"/>
              <a:t>Vial in use </a:t>
            </a:r>
            <a:r>
              <a:rPr lang="en-US" altLang="en-US" sz="2800" smtClean="0">
                <a:sym typeface="Wingdings" pitchFamily="2" charset="2"/>
              </a:rPr>
              <a:t> room temperature</a:t>
            </a:r>
          </a:p>
          <a:p>
            <a:pPr eaLnBrk="1" hangingPunct="1"/>
            <a:r>
              <a:rPr lang="en-US" altLang="en-US" sz="2800" smtClean="0">
                <a:sym typeface="Wingdings" pitchFamily="2" charset="2"/>
              </a:rPr>
              <a:t>Storage life un-refrigerated = 1 month</a:t>
            </a:r>
            <a:endParaRPr lang="en-US" altLang="en-US" sz="2800" smtClean="0"/>
          </a:p>
        </p:txBody>
      </p:sp>
      <p:pic>
        <p:nvPicPr>
          <p:cNvPr id="117764" name="Picture 6" descr="vial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943600" y="1981200"/>
            <a:ext cx="2447925" cy="2935288"/>
          </a:xfrm>
          <a:noFill/>
        </p:spPr>
      </p:pic>
    </p:spTree>
    <p:extLst>
      <p:ext uri="{BB962C8B-B14F-4D97-AF65-F5344CB8AC3E}">
        <p14:creationId xmlns:p14="http://schemas.microsoft.com/office/powerpoint/2010/main" val="8695729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74675" y="304800"/>
            <a:ext cx="8001000" cy="603250"/>
          </a:xfrm>
        </p:spPr>
        <p:txBody>
          <a:bodyPr>
            <a:normAutofit fontScale="90000"/>
          </a:bodyPr>
          <a:lstStyle/>
          <a:p>
            <a:r>
              <a:rPr lang="en-US" sz="3400"/>
              <a:t>Insulin regimens:</a:t>
            </a:r>
          </a:p>
        </p:txBody>
      </p:sp>
      <p:sp>
        <p:nvSpPr>
          <p:cNvPr id="93187" name="Rectangle 3"/>
          <p:cNvSpPr>
            <a:spLocks noGrp="1" noChangeArrowheads="1"/>
          </p:cNvSpPr>
          <p:nvPr>
            <p:ph type="body" idx="1"/>
          </p:nvPr>
        </p:nvSpPr>
        <p:spPr/>
        <p:txBody>
          <a:bodyPr/>
          <a:lstStyle/>
          <a:p>
            <a:pPr algn="l" rtl="0">
              <a:buFont typeface="Wingdings" pitchFamily="2" charset="2"/>
              <a:buNone/>
            </a:pPr>
            <a:r>
              <a:rPr lang="en-US" sz="2600"/>
              <a:t>1. Conventional regimen: is to simplify the insulin regimen ( 1-2 injections/day). May be appropriate for the terminally ill, unwilling or unable to engage in the self-management activities that are part of amore complex insulin regimen</a:t>
            </a:r>
          </a:p>
          <a:p>
            <a:pPr algn="l" rtl="0">
              <a:buFont typeface="Wingdings" pitchFamily="2" charset="2"/>
              <a:buNone/>
            </a:pPr>
            <a:r>
              <a:rPr lang="en-US" sz="2600"/>
              <a:t>2. Intensive regimen: 3-4 injection/day to achieve as much control over blood glucose levels as is safe and practical and to decrease complications </a:t>
            </a:r>
          </a:p>
          <a:p>
            <a:endParaRPr lang="en-US" sz="2600"/>
          </a:p>
        </p:txBody>
      </p:sp>
    </p:spTree>
    <p:extLst>
      <p:ext uri="{BB962C8B-B14F-4D97-AF65-F5344CB8AC3E}">
        <p14:creationId xmlns:p14="http://schemas.microsoft.com/office/powerpoint/2010/main" val="22435883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430213" y="304800"/>
            <a:ext cx="8524875" cy="1143000"/>
          </a:xfrm>
        </p:spPr>
        <p:txBody>
          <a:bodyPr>
            <a:normAutofit fontScale="90000"/>
          </a:bodyPr>
          <a:lstStyle/>
          <a:p>
            <a:pPr eaLnBrk="1" hangingPunct="1">
              <a:defRPr/>
            </a:pPr>
            <a:r>
              <a:rPr lang="en-US" dirty="0" smtClean="0"/>
              <a:t>Teaching Patients Insulin Self-Management</a:t>
            </a:r>
          </a:p>
        </p:txBody>
      </p:sp>
      <p:sp>
        <p:nvSpPr>
          <p:cNvPr id="32771" name="Rectangle 3"/>
          <p:cNvSpPr>
            <a:spLocks noGrp="1" noChangeArrowheads="1"/>
          </p:cNvSpPr>
          <p:nvPr>
            <p:ph type="body" idx="1"/>
          </p:nvPr>
        </p:nvSpPr>
        <p:spPr/>
        <p:txBody>
          <a:bodyPr/>
          <a:lstStyle/>
          <a:p>
            <a:pPr eaLnBrk="1" hangingPunct="1"/>
            <a:r>
              <a:rPr lang="en-US" smtClean="0"/>
              <a:t>Use and action of insulin</a:t>
            </a:r>
          </a:p>
          <a:p>
            <a:pPr eaLnBrk="1" hangingPunct="1"/>
            <a:r>
              <a:rPr lang="en-US" smtClean="0"/>
              <a:t>Symptoms of hypoglycemia and hyperglycemia</a:t>
            </a:r>
          </a:p>
          <a:p>
            <a:pPr lvl="1" eaLnBrk="1" hangingPunct="1"/>
            <a:r>
              <a:rPr lang="en-US" smtClean="0"/>
              <a:t>Required actions </a:t>
            </a:r>
          </a:p>
          <a:p>
            <a:pPr eaLnBrk="1" hangingPunct="1"/>
            <a:r>
              <a:rPr lang="en-US" smtClean="0"/>
              <a:t>Blood glucose monitoring</a:t>
            </a:r>
          </a:p>
          <a:p>
            <a:pPr eaLnBrk="1" hangingPunct="1"/>
            <a:r>
              <a:rPr lang="en-US" smtClean="0"/>
              <a:t>Self-injection of insulin</a:t>
            </a:r>
          </a:p>
          <a:p>
            <a:pPr eaLnBrk="1" hangingPunct="1"/>
            <a:r>
              <a:rPr lang="en-US" smtClean="0"/>
              <a:t>Insulin pump use </a:t>
            </a:r>
          </a:p>
        </p:txBody>
      </p:sp>
    </p:spTree>
    <p:extLst>
      <p:ext uri="{BB962C8B-B14F-4D97-AF65-F5344CB8AC3E}">
        <p14:creationId xmlns:p14="http://schemas.microsoft.com/office/powerpoint/2010/main" val="2786233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p:txBody>
          <a:bodyPr>
            <a:normAutofit fontScale="90000"/>
          </a:bodyPr>
          <a:lstStyle/>
          <a:p>
            <a:pPr eaLnBrk="1" hangingPunct="1"/>
            <a:r>
              <a:rPr lang="en-US" altLang="en-US" smtClean="0"/>
              <a:t>Normal physiologic insulin secretion</a:t>
            </a:r>
          </a:p>
        </p:txBody>
      </p:sp>
      <p:sp>
        <p:nvSpPr>
          <p:cNvPr id="16388" name="Rectangle 4"/>
          <p:cNvSpPr>
            <a:spLocks noGrp="1" noChangeArrowheads="1"/>
          </p:cNvSpPr>
          <p:nvPr>
            <p:ph type="body" idx="4294967295"/>
          </p:nvPr>
        </p:nvSpPr>
        <p:spPr>
          <a:xfrm>
            <a:off x="914400" y="5164138"/>
            <a:ext cx="8229600" cy="1131887"/>
          </a:xfrm>
        </p:spPr>
        <p:txBody>
          <a:bodyPr/>
          <a:lstStyle/>
          <a:p>
            <a:pPr marL="114300" indent="-114300" eaLnBrk="1" hangingPunct="1">
              <a:spcBef>
                <a:spcPct val="0"/>
              </a:spcBef>
            </a:pPr>
            <a:r>
              <a:rPr lang="en-US" altLang="en-US" sz="1600" smtClean="0"/>
              <a:t> Insulin peaks immediately after meals (“prandial” insulin)</a:t>
            </a:r>
          </a:p>
          <a:p>
            <a:pPr marL="114300" indent="-114300" eaLnBrk="1" hangingPunct="1">
              <a:spcBef>
                <a:spcPct val="0"/>
              </a:spcBef>
            </a:pPr>
            <a:r>
              <a:rPr lang="en-US" altLang="en-US" sz="1600" smtClean="0"/>
              <a:t> There is always a base amount of insulin available (“basal” insulin)</a:t>
            </a:r>
          </a:p>
          <a:p>
            <a:pPr marL="114300" indent="-114300" eaLnBrk="1" hangingPunct="1">
              <a:spcBef>
                <a:spcPct val="0"/>
              </a:spcBef>
            </a:pPr>
            <a:r>
              <a:rPr lang="en-US" altLang="en-US" sz="1600" smtClean="0"/>
              <a:t> A constant supply of basal insulin is essential to maintain overall glycemic control</a:t>
            </a:r>
          </a:p>
        </p:txBody>
      </p:sp>
      <p:sp>
        <p:nvSpPr>
          <p:cNvPr id="16390" name="AutoShape 34"/>
          <p:cNvSpPr>
            <a:spLocks noChangeArrowheads="1"/>
          </p:cNvSpPr>
          <p:nvPr/>
        </p:nvSpPr>
        <p:spPr bwMode="auto">
          <a:xfrm>
            <a:off x="-9525" y="1238250"/>
            <a:ext cx="9153525" cy="4238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000" b="1">
                <a:latin typeface="Arial Narrow" pitchFamily="34" charset="0"/>
              </a:rPr>
              <a:t>Conceptual depiction of physiologic insulin secretion</a:t>
            </a:r>
          </a:p>
        </p:txBody>
      </p:sp>
      <p:sp>
        <p:nvSpPr>
          <p:cNvPr id="31" name="Freeform 30"/>
          <p:cNvSpPr/>
          <p:nvPr/>
        </p:nvSpPr>
        <p:spPr>
          <a:xfrm>
            <a:off x="1095375" y="2295525"/>
            <a:ext cx="6065838" cy="2114550"/>
          </a:xfrm>
          <a:custGeom>
            <a:avLst/>
            <a:gdLst>
              <a:gd name="connsiteX0" fmla="*/ 19050 w 6057900"/>
              <a:gd name="connsiteY0" fmla="*/ 1928812 h 2114550"/>
              <a:gd name="connsiteX1" fmla="*/ 390525 w 6057900"/>
              <a:gd name="connsiteY1" fmla="*/ 1857375 h 2114550"/>
              <a:gd name="connsiteX2" fmla="*/ 581025 w 6057900"/>
              <a:gd name="connsiteY2" fmla="*/ 1790700 h 2114550"/>
              <a:gd name="connsiteX3" fmla="*/ 719138 w 6057900"/>
              <a:gd name="connsiteY3" fmla="*/ 1624012 h 2114550"/>
              <a:gd name="connsiteX4" fmla="*/ 933450 w 6057900"/>
              <a:gd name="connsiteY4" fmla="*/ 0 h 2114550"/>
              <a:gd name="connsiteX5" fmla="*/ 1047750 w 6057900"/>
              <a:gd name="connsiteY5" fmla="*/ 1166812 h 2114550"/>
              <a:gd name="connsiteX6" fmla="*/ 1162050 w 6057900"/>
              <a:gd name="connsiteY6" fmla="*/ 1271587 h 2114550"/>
              <a:gd name="connsiteX7" fmla="*/ 1328738 w 6057900"/>
              <a:gd name="connsiteY7" fmla="*/ 1633537 h 2114550"/>
              <a:gd name="connsiteX8" fmla="*/ 1604963 w 6057900"/>
              <a:gd name="connsiteY8" fmla="*/ 1795462 h 2114550"/>
              <a:gd name="connsiteX9" fmla="*/ 2014538 w 6057900"/>
              <a:gd name="connsiteY9" fmla="*/ 1781175 h 2114550"/>
              <a:gd name="connsiteX10" fmla="*/ 2228850 w 6057900"/>
              <a:gd name="connsiteY10" fmla="*/ 709612 h 2114550"/>
              <a:gd name="connsiteX11" fmla="*/ 2314575 w 6057900"/>
              <a:gd name="connsiteY11" fmla="*/ 709612 h 2114550"/>
              <a:gd name="connsiteX12" fmla="*/ 2433638 w 6057900"/>
              <a:gd name="connsiteY12" fmla="*/ 1252537 h 2114550"/>
              <a:gd name="connsiteX13" fmla="*/ 2543175 w 6057900"/>
              <a:gd name="connsiteY13" fmla="*/ 1295400 h 2114550"/>
              <a:gd name="connsiteX14" fmla="*/ 2614613 w 6057900"/>
              <a:gd name="connsiteY14" fmla="*/ 1562100 h 2114550"/>
              <a:gd name="connsiteX15" fmla="*/ 2776538 w 6057900"/>
              <a:gd name="connsiteY15" fmla="*/ 1600200 h 2114550"/>
              <a:gd name="connsiteX16" fmla="*/ 2986088 w 6057900"/>
              <a:gd name="connsiteY16" fmla="*/ 1819275 h 2114550"/>
              <a:gd name="connsiteX17" fmla="*/ 3429000 w 6057900"/>
              <a:gd name="connsiteY17" fmla="*/ 1814512 h 2114550"/>
              <a:gd name="connsiteX18" fmla="*/ 3509963 w 6057900"/>
              <a:gd name="connsiteY18" fmla="*/ 1776412 h 2114550"/>
              <a:gd name="connsiteX19" fmla="*/ 3743325 w 6057900"/>
              <a:gd name="connsiteY19" fmla="*/ 804862 h 2114550"/>
              <a:gd name="connsiteX20" fmla="*/ 3876675 w 6057900"/>
              <a:gd name="connsiteY20" fmla="*/ 781050 h 2114550"/>
              <a:gd name="connsiteX21" fmla="*/ 4090988 w 6057900"/>
              <a:gd name="connsiteY21" fmla="*/ 1285875 h 2114550"/>
              <a:gd name="connsiteX22" fmla="*/ 4429125 w 6057900"/>
              <a:gd name="connsiteY22" fmla="*/ 1633537 h 2114550"/>
              <a:gd name="connsiteX23" fmla="*/ 4895850 w 6057900"/>
              <a:gd name="connsiteY23" fmla="*/ 1771650 h 2114550"/>
              <a:gd name="connsiteX24" fmla="*/ 6057900 w 6057900"/>
              <a:gd name="connsiteY24" fmla="*/ 1914525 h 2114550"/>
              <a:gd name="connsiteX25" fmla="*/ 6057900 w 6057900"/>
              <a:gd name="connsiteY25" fmla="*/ 2114550 h 2114550"/>
              <a:gd name="connsiteX26" fmla="*/ 0 w 6057900"/>
              <a:gd name="connsiteY26" fmla="*/ 2114550 h 2114550"/>
              <a:gd name="connsiteX27" fmla="*/ 19050 w 6057900"/>
              <a:gd name="connsiteY27" fmla="*/ 1928812 h 2114550"/>
              <a:gd name="connsiteX0" fmla="*/ 2382 w 6057900"/>
              <a:gd name="connsiteY0" fmla="*/ 1928812 h 2114550"/>
              <a:gd name="connsiteX1" fmla="*/ 390525 w 6057900"/>
              <a:gd name="connsiteY1" fmla="*/ 1857375 h 2114550"/>
              <a:gd name="connsiteX2" fmla="*/ 581025 w 6057900"/>
              <a:gd name="connsiteY2" fmla="*/ 1790700 h 2114550"/>
              <a:gd name="connsiteX3" fmla="*/ 719138 w 6057900"/>
              <a:gd name="connsiteY3" fmla="*/ 1624012 h 2114550"/>
              <a:gd name="connsiteX4" fmla="*/ 933450 w 6057900"/>
              <a:gd name="connsiteY4" fmla="*/ 0 h 2114550"/>
              <a:gd name="connsiteX5" fmla="*/ 1047750 w 6057900"/>
              <a:gd name="connsiteY5" fmla="*/ 1166812 h 2114550"/>
              <a:gd name="connsiteX6" fmla="*/ 1162050 w 6057900"/>
              <a:gd name="connsiteY6" fmla="*/ 1271587 h 2114550"/>
              <a:gd name="connsiteX7" fmla="*/ 1328738 w 6057900"/>
              <a:gd name="connsiteY7" fmla="*/ 1633537 h 2114550"/>
              <a:gd name="connsiteX8" fmla="*/ 1604963 w 6057900"/>
              <a:gd name="connsiteY8" fmla="*/ 1795462 h 2114550"/>
              <a:gd name="connsiteX9" fmla="*/ 2014538 w 6057900"/>
              <a:gd name="connsiteY9" fmla="*/ 1781175 h 2114550"/>
              <a:gd name="connsiteX10" fmla="*/ 2228850 w 6057900"/>
              <a:gd name="connsiteY10" fmla="*/ 709612 h 2114550"/>
              <a:gd name="connsiteX11" fmla="*/ 2314575 w 6057900"/>
              <a:gd name="connsiteY11" fmla="*/ 709612 h 2114550"/>
              <a:gd name="connsiteX12" fmla="*/ 2433638 w 6057900"/>
              <a:gd name="connsiteY12" fmla="*/ 1252537 h 2114550"/>
              <a:gd name="connsiteX13" fmla="*/ 2543175 w 6057900"/>
              <a:gd name="connsiteY13" fmla="*/ 1295400 h 2114550"/>
              <a:gd name="connsiteX14" fmla="*/ 2614613 w 6057900"/>
              <a:gd name="connsiteY14" fmla="*/ 1562100 h 2114550"/>
              <a:gd name="connsiteX15" fmla="*/ 2776538 w 6057900"/>
              <a:gd name="connsiteY15" fmla="*/ 1600200 h 2114550"/>
              <a:gd name="connsiteX16" fmla="*/ 2986088 w 6057900"/>
              <a:gd name="connsiteY16" fmla="*/ 1819275 h 2114550"/>
              <a:gd name="connsiteX17" fmla="*/ 3429000 w 6057900"/>
              <a:gd name="connsiteY17" fmla="*/ 1814512 h 2114550"/>
              <a:gd name="connsiteX18" fmla="*/ 3509963 w 6057900"/>
              <a:gd name="connsiteY18" fmla="*/ 1776412 h 2114550"/>
              <a:gd name="connsiteX19" fmla="*/ 3743325 w 6057900"/>
              <a:gd name="connsiteY19" fmla="*/ 804862 h 2114550"/>
              <a:gd name="connsiteX20" fmla="*/ 3876675 w 6057900"/>
              <a:gd name="connsiteY20" fmla="*/ 781050 h 2114550"/>
              <a:gd name="connsiteX21" fmla="*/ 4090988 w 6057900"/>
              <a:gd name="connsiteY21" fmla="*/ 1285875 h 2114550"/>
              <a:gd name="connsiteX22" fmla="*/ 4429125 w 6057900"/>
              <a:gd name="connsiteY22" fmla="*/ 1633537 h 2114550"/>
              <a:gd name="connsiteX23" fmla="*/ 4895850 w 6057900"/>
              <a:gd name="connsiteY23" fmla="*/ 1771650 h 2114550"/>
              <a:gd name="connsiteX24" fmla="*/ 6057900 w 6057900"/>
              <a:gd name="connsiteY24" fmla="*/ 1914525 h 2114550"/>
              <a:gd name="connsiteX25" fmla="*/ 6057900 w 6057900"/>
              <a:gd name="connsiteY25" fmla="*/ 2114550 h 2114550"/>
              <a:gd name="connsiteX26" fmla="*/ 0 w 6057900"/>
              <a:gd name="connsiteY26" fmla="*/ 2114550 h 2114550"/>
              <a:gd name="connsiteX27" fmla="*/ 2382 w 6057900"/>
              <a:gd name="connsiteY27" fmla="*/ 1928812 h 2114550"/>
              <a:gd name="connsiteX0" fmla="*/ 2382 w 6065584"/>
              <a:gd name="connsiteY0" fmla="*/ 1928812 h 2114550"/>
              <a:gd name="connsiteX1" fmla="*/ 390525 w 6065584"/>
              <a:gd name="connsiteY1" fmla="*/ 1857375 h 2114550"/>
              <a:gd name="connsiteX2" fmla="*/ 581025 w 6065584"/>
              <a:gd name="connsiteY2" fmla="*/ 1790700 h 2114550"/>
              <a:gd name="connsiteX3" fmla="*/ 719138 w 6065584"/>
              <a:gd name="connsiteY3" fmla="*/ 1624012 h 2114550"/>
              <a:gd name="connsiteX4" fmla="*/ 933450 w 6065584"/>
              <a:gd name="connsiteY4" fmla="*/ 0 h 2114550"/>
              <a:gd name="connsiteX5" fmla="*/ 1047750 w 6065584"/>
              <a:gd name="connsiteY5" fmla="*/ 1166812 h 2114550"/>
              <a:gd name="connsiteX6" fmla="*/ 1162050 w 6065584"/>
              <a:gd name="connsiteY6" fmla="*/ 1271587 h 2114550"/>
              <a:gd name="connsiteX7" fmla="*/ 1328738 w 6065584"/>
              <a:gd name="connsiteY7" fmla="*/ 1633537 h 2114550"/>
              <a:gd name="connsiteX8" fmla="*/ 1604963 w 6065584"/>
              <a:gd name="connsiteY8" fmla="*/ 1795462 h 2114550"/>
              <a:gd name="connsiteX9" fmla="*/ 2014538 w 6065584"/>
              <a:gd name="connsiteY9" fmla="*/ 1781175 h 2114550"/>
              <a:gd name="connsiteX10" fmla="*/ 2228850 w 6065584"/>
              <a:gd name="connsiteY10" fmla="*/ 709612 h 2114550"/>
              <a:gd name="connsiteX11" fmla="*/ 2314575 w 6065584"/>
              <a:gd name="connsiteY11" fmla="*/ 709612 h 2114550"/>
              <a:gd name="connsiteX12" fmla="*/ 2433638 w 6065584"/>
              <a:gd name="connsiteY12" fmla="*/ 1252537 h 2114550"/>
              <a:gd name="connsiteX13" fmla="*/ 2543175 w 6065584"/>
              <a:gd name="connsiteY13" fmla="*/ 1295400 h 2114550"/>
              <a:gd name="connsiteX14" fmla="*/ 2614613 w 6065584"/>
              <a:gd name="connsiteY14" fmla="*/ 1562100 h 2114550"/>
              <a:gd name="connsiteX15" fmla="*/ 2776538 w 6065584"/>
              <a:gd name="connsiteY15" fmla="*/ 1600200 h 2114550"/>
              <a:gd name="connsiteX16" fmla="*/ 2986088 w 6065584"/>
              <a:gd name="connsiteY16" fmla="*/ 1819275 h 2114550"/>
              <a:gd name="connsiteX17" fmla="*/ 3429000 w 6065584"/>
              <a:gd name="connsiteY17" fmla="*/ 1814512 h 2114550"/>
              <a:gd name="connsiteX18" fmla="*/ 3509963 w 6065584"/>
              <a:gd name="connsiteY18" fmla="*/ 1776412 h 2114550"/>
              <a:gd name="connsiteX19" fmla="*/ 3743325 w 6065584"/>
              <a:gd name="connsiteY19" fmla="*/ 804862 h 2114550"/>
              <a:gd name="connsiteX20" fmla="*/ 3876675 w 6065584"/>
              <a:gd name="connsiteY20" fmla="*/ 781050 h 2114550"/>
              <a:gd name="connsiteX21" fmla="*/ 4090988 w 6065584"/>
              <a:gd name="connsiteY21" fmla="*/ 1285875 h 2114550"/>
              <a:gd name="connsiteX22" fmla="*/ 4429125 w 6065584"/>
              <a:gd name="connsiteY22" fmla="*/ 1633537 h 2114550"/>
              <a:gd name="connsiteX23" fmla="*/ 4895850 w 6065584"/>
              <a:gd name="connsiteY23" fmla="*/ 1771650 h 2114550"/>
              <a:gd name="connsiteX24" fmla="*/ 6065584 w 6065584"/>
              <a:gd name="connsiteY24" fmla="*/ 1883789 h 2114550"/>
              <a:gd name="connsiteX25" fmla="*/ 6057900 w 6065584"/>
              <a:gd name="connsiteY25" fmla="*/ 2114550 h 2114550"/>
              <a:gd name="connsiteX26" fmla="*/ 0 w 6065584"/>
              <a:gd name="connsiteY26" fmla="*/ 2114550 h 2114550"/>
              <a:gd name="connsiteX27" fmla="*/ 2382 w 6065584"/>
              <a:gd name="connsiteY27" fmla="*/ 1928812 h 2114550"/>
              <a:gd name="connsiteX0" fmla="*/ 2382 w 6065584"/>
              <a:gd name="connsiteY0" fmla="*/ 1928812 h 2114550"/>
              <a:gd name="connsiteX1" fmla="*/ 390525 w 6065584"/>
              <a:gd name="connsiteY1" fmla="*/ 1857375 h 2114550"/>
              <a:gd name="connsiteX2" fmla="*/ 581025 w 6065584"/>
              <a:gd name="connsiteY2" fmla="*/ 1790700 h 2114550"/>
              <a:gd name="connsiteX3" fmla="*/ 719138 w 6065584"/>
              <a:gd name="connsiteY3" fmla="*/ 1624012 h 2114550"/>
              <a:gd name="connsiteX4" fmla="*/ 933450 w 6065584"/>
              <a:gd name="connsiteY4" fmla="*/ 0 h 2114550"/>
              <a:gd name="connsiteX5" fmla="*/ 1047750 w 6065584"/>
              <a:gd name="connsiteY5" fmla="*/ 1166812 h 2114550"/>
              <a:gd name="connsiteX6" fmla="*/ 1162050 w 6065584"/>
              <a:gd name="connsiteY6" fmla="*/ 1271587 h 2114550"/>
              <a:gd name="connsiteX7" fmla="*/ 1328738 w 6065584"/>
              <a:gd name="connsiteY7" fmla="*/ 1633537 h 2114550"/>
              <a:gd name="connsiteX8" fmla="*/ 1604963 w 6065584"/>
              <a:gd name="connsiteY8" fmla="*/ 1795462 h 2114550"/>
              <a:gd name="connsiteX9" fmla="*/ 2014538 w 6065584"/>
              <a:gd name="connsiteY9" fmla="*/ 1781175 h 2114550"/>
              <a:gd name="connsiteX10" fmla="*/ 2228850 w 6065584"/>
              <a:gd name="connsiteY10" fmla="*/ 709612 h 2114550"/>
              <a:gd name="connsiteX11" fmla="*/ 2314575 w 6065584"/>
              <a:gd name="connsiteY11" fmla="*/ 709612 h 2114550"/>
              <a:gd name="connsiteX12" fmla="*/ 2433638 w 6065584"/>
              <a:gd name="connsiteY12" fmla="*/ 1252537 h 2114550"/>
              <a:gd name="connsiteX13" fmla="*/ 2543175 w 6065584"/>
              <a:gd name="connsiteY13" fmla="*/ 1295400 h 2114550"/>
              <a:gd name="connsiteX14" fmla="*/ 2614613 w 6065584"/>
              <a:gd name="connsiteY14" fmla="*/ 1562100 h 2114550"/>
              <a:gd name="connsiteX15" fmla="*/ 2776538 w 6065584"/>
              <a:gd name="connsiteY15" fmla="*/ 1600200 h 2114550"/>
              <a:gd name="connsiteX16" fmla="*/ 2986088 w 6065584"/>
              <a:gd name="connsiteY16" fmla="*/ 1819275 h 2114550"/>
              <a:gd name="connsiteX17" fmla="*/ 3429000 w 6065584"/>
              <a:gd name="connsiteY17" fmla="*/ 1814512 h 2114550"/>
              <a:gd name="connsiteX18" fmla="*/ 3509963 w 6065584"/>
              <a:gd name="connsiteY18" fmla="*/ 1776412 h 2114550"/>
              <a:gd name="connsiteX19" fmla="*/ 3743325 w 6065584"/>
              <a:gd name="connsiteY19" fmla="*/ 804862 h 2114550"/>
              <a:gd name="connsiteX20" fmla="*/ 3876675 w 6065584"/>
              <a:gd name="connsiteY20" fmla="*/ 781050 h 2114550"/>
              <a:gd name="connsiteX21" fmla="*/ 4090988 w 6065584"/>
              <a:gd name="connsiteY21" fmla="*/ 1285875 h 2114550"/>
              <a:gd name="connsiteX22" fmla="*/ 4429125 w 6065584"/>
              <a:gd name="connsiteY22" fmla="*/ 1633537 h 2114550"/>
              <a:gd name="connsiteX23" fmla="*/ 4903534 w 6065584"/>
              <a:gd name="connsiteY23" fmla="*/ 1748597 h 2114550"/>
              <a:gd name="connsiteX24" fmla="*/ 6065584 w 6065584"/>
              <a:gd name="connsiteY24" fmla="*/ 1883789 h 2114550"/>
              <a:gd name="connsiteX25" fmla="*/ 6057900 w 6065584"/>
              <a:gd name="connsiteY25" fmla="*/ 2114550 h 2114550"/>
              <a:gd name="connsiteX26" fmla="*/ 0 w 6065584"/>
              <a:gd name="connsiteY26" fmla="*/ 2114550 h 2114550"/>
              <a:gd name="connsiteX27" fmla="*/ 2382 w 6065584"/>
              <a:gd name="connsiteY27" fmla="*/ 1928812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584" h="2114550">
                <a:moveTo>
                  <a:pt x="2382" y="1928812"/>
                </a:moveTo>
                <a:lnTo>
                  <a:pt x="390525" y="1857375"/>
                </a:lnTo>
                <a:lnTo>
                  <a:pt x="581025" y="1790700"/>
                </a:lnTo>
                <a:lnTo>
                  <a:pt x="719138" y="1624012"/>
                </a:lnTo>
                <a:lnTo>
                  <a:pt x="933450" y="0"/>
                </a:lnTo>
                <a:lnTo>
                  <a:pt x="1047750" y="1166812"/>
                </a:lnTo>
                <a:lnTo>
                  <a:pt x="1162050" y="1271587"/>
                </a:lnTo>
                <a:lnTo>
                  <a:pt x="1328738" y="1633537"/>
                </a:lnTo>
                <a:lnTo>
                  <a:pt x="1604963" y="1795462"/>
                </a:lnTo>
                <a:lnTo>
                  <a:pt x="2014538" y="1781175"/>
                </a:lnTo>
                <a:lnTo>
                  <a:pt x="2228850" y="709612"/>
                </a:lnTo>
                <a:lnTo>
                  <a:pt x="2314575" y="709612"/>
                </a:lnTo>
                <a:lnTo>
                  <a:pt x="2433638" y="1252537"/>
                </a:lnTo>
                <a:lnTo>
                  <a:pt x="2543175" y="1295400"/>
                </a:lnTo>
                <a:lnTo>
                  <a:pt x="2614613" y="1562100"/>
                </a:lnTo>
                <a:lnTo>
                  <a:pt x="2776538" y="1600200"/>
                </a:lnTo>
                <a:lnTo>
                  <a:pt x="2986088" y="1819275"/>
                </a:lnTo>
                <a:lnTo>
                  <a:pt x="3429000" y="1814512"/>
                </a:lnTo>
                <a:lnTo>
                  <a:pt x="3509963" y="1776412"/>
                </a:lnTo>
                <a:lnTo>
                  <a:pt x="3743325" y="804862"/>
                </a:lnTo>
                <a:lnTo>
                  <a:pt x="3876675" y="781050"/>
                </a:lnTo>
                <a:lnTo>
                  <a:pt x="4090988" y="1285875"/>
                </a:lnTo>
                <a:lnTo>
                  <a:pt x="4429125" y="1633537"/>
                </a:lnTo>
                <a:lnTo>
                  <a:pt x="4903534" y="1748597"/>
                </a:lnTo>
                <a:lnTo>
                  <a:pt x="6065584" y="1883789"/>
                </a:lnTo>
                <a:lnTo>
                  <a:pt x="6057900" y="2114550"/>
                </a:lnTo>
                <a:lnTo>
                  <a:pt x="0" y="2114550"/>
                </a:lnTo>
                <a:lnTo>
                  <a:pt x="2382" y="1928812"/>
                </a:lnTo>
                <a:close/>
              </a:path>
            </a:pathLst>
          </a:custGeom>
          <a:solidFill>
            <a:schemeClr val="accent4">
              <a:lumMod val="75000"/>
            </a:schemeClr>
          </a:solidFill>
        </p:spPr>
        <p:txBody>
          <a:bodyPr/>
          <a:lstStyle/>
          <a:p>
            <a:pPr>
              <a:defRPr/>
            </a:pPr>
            <a:endParaRPr lang="en-US" sz="1800" i="1">
              <a:cs typeface="+mn-cs"/>
            </a:endParaRPr>
          </a:p>
        </p:txBody>
      </p:sp>
      <p:sp>
        <p:nvSpPr>
          <p:cNvPr id="16392" name="Text Box 11"/>
          <p:cNvSpPr txBox="1">
            <a:spLocks noChangeArrowheads="1"/>
          </p:cNvSpPr>
          <p:nvPr/>
        </p:nvSpPr>
        <p:spPr bwMode="auto">
          <a:xfrm rot="-5400000">
            <a:off x="-264319" y="3213894"/>
            <a:ext cx="2465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pPr algn="ctr">
              <a:spcBef>
                <a:spcPct val="50000"/>
              </a:spcBef>
            </a:pPr>
            <a:r>
              <a:rPr lang="en-US" altLang="en-US" sz="1600"/>
              <a:t>Insulin levels</a:t>
            </a:r>
          </a:p>
        </p:txBody>
      </p:sp>
      <p:sp>
        <p:nvSpPr>
          <p:cNvPr id="16393" name="Freeform 55"/>
          <p:cNvSpPr>
            <a:spLocks/>
          </p:cNvSpPr>
          <p:nvPr/>
        </p:nvSpPr>
        <p:spPr bwMode="auto">
          <a:xfrm>
            <a:off x="2624138" y="1958975"/>
            <a:ext cx="684212" cy="323850"/>
          </a:xfrm>
          <a:custGeom>
            <a:avLst/>
            <a:gdLst>
              <a:gd name="T0" fmla="*/ 0 w 600"/>
              <a:gd name="T1" fmla="*/ 0 h 411"/>
              <a:gd name="T2" fmla="*/ 2147483647 w 600"/>
              <a:gd name="T3" fmla="*/ 2147483647 h 411"/>
              <a:gd name="T4" fmla="*/ 2147483647 w 600"/>
              <a:gd name="T5" fmla="*/ 2147483647 h 411"/>
              <a:gd name="T6" fmla="*/ 2147483647 w 600"/>
              <a:gd name="T7" fmla="*/ 2147483647 h 411"/>
              <a:gd name="T8" fmla="*/ 2147483647 w 600"/>
              <a:gd name="T9" fmla="*/ 2147483647 h 411"/>
              <a:gd name="T10" fmla="*/ 0 60000 65536"/>
              <a:gd name="T11" fmla="*/ 0 60000 65536"/>
              <a:gd name="T12" fmla="*/ 0 60000 65536"/>
              <a:gd name="T13" fmla="*/ 0 60000 65536"/>
              <a:gd name="T14" fmla="*/ 0 60000 65536"/>
              <a:gd name="T15" fmla="*/ 0 w 600"/>
              <a:gd name="T16" fmla="*/ 0 h 411"/>
              <a:gd name="T17" fmla="*/ 600 w 600"/>
              <a:gd name="T18" fmla="*/ 411 h 411"/>
            </a:gdLst>
            <a:ahLst/>
            <a:cxnLst>
              <a:cxn ang="T10">
                <a:pos x="T0" y="T1"/>
              </a:cxn>
              <a:cxn ang="T11">
                <a:pos x="T2" y="T3"/>
              </a:cxn>
              <a:cxn ang="T12">
                <a:pos x="T4" y="T5"/>
              </a:cxn>
              <a:cxn ang="T13">
                <a:pos x="T6" y="T7"/>
              </a:cxn>
              <a:cxn ang="T14">
                <a:pos x="T8" y="T9"/>
              </a:cxn>
            </a:cxnLst>
            <a:rect l="T15" t="T16" r="T17" b="T18"/>
            <a:pathLst>
              <a:path w="600" h="411">
                <a:moveTo>
                  <a:pt x="0" y="0"/>
                </a:moveTo>
                <a:cubicBezTo>
                  <a:pt x="7" y="55"/>
                  <a:pt x="15" y="111"/>
                  <a:pt x="42" y="147"/>
                </a:cubicBezTo>
                <a:cubicBezTo>
                  <a:pt x="69" y="183"/>
                  <a:pt x="100" y="203"/>
                  <a:pt x="162" y="219"/>
                </a:cubicBezTo>
                <a:cubicBezTo>
                  <a:pt x="224" y="235"/>
                  <a:pt x="341" y="214"/>
                  <a:pt x="414" y="246"/>
                </a:cubicBezTo>
                <a:cubicBezTo>
                  <a:pt x="487" y="278"/>
                  <a:pt x="543" y="344"/>
                  <a:pt x="600" y="411"/>
                </a:cubicBezTo>
              </a:path>
            </a:pathLst>
          </a:custGeom>
          <a:noFill/>
          <a:ln w="381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tIns="0" anchor="ctr"/>
          <a:lstStyle/>
          <a:p>
            <a:endParaRPr lang="en-US"/>
          </a:p>
        </p:txBody>
      </p:sp>
      <p:sp>
        <p:nvSpPr>
          <p:cNvPr id="16394" name="Freeform 56"/>
          <p:cNvSpPr>
            <a:spLocks/>
          </p:cNvSpPr>
          <p:nvPr/>
        </p:nvSpPr>
        <p:spPr bwMode="auto">
          <a:xfrm>
            <a:off x="4057650" y="2133600"/>
            <a:ext cx="695325" cy="160338"/>
          </a:xfrm>
          <a:custGeom>
            <a:avLst/>
            <a:gdLst>
              <a:gd name="T0" fmla="*/ 0 w 438"/>
              <a:gd name="T1" fmla="*/ 2147483647 h 197"/>
              <a:gd name="T2" fmla="*/ 2147483647 w 438"/>
              <a:gd name="T3" fmla="*/ 2147483647 h 197"/>
              <a:gd name="T4" fmla="*/ 2147483647 w 438"/>
              <a:gd name="T5" fmla="*/ 2147483647 h 197"/>
              <a:gd name="T6" fmla="*/ 0 60000 65536"/>
              <a:gd name="T7" fmla="*/ 0 60000 65536"/>
              <a:gd name="T8" fmla="*/ 0 60000 65536"/>
              <a:gd name="T9" fmla="*/ 0 w 438"/>
              <a:gd name="T10" fmla="*/ 0 h 197"/>
              <a:gd name="T11" fmla="*/ 438 w 438"/>
              <a:gd name="T12" fmla="*/ 197 h 197"/>
            </a:gdLst>
            <a:ahLst/>
            <a:cxnLst>
              <a:cxn ang="T6">
                <a:pos x="T0" y="T1"/>
              </a:cxn>
              <a:cxn ang="T7">
                <a:pos x="T2" y="T3"/>
              </a:cxn>
              <a:cxn ang="T8">
                <a:pos x="T4" y="T5"/>
              </a:cxn>
            </a:cxnLst>
            <a:rect l="T9" t="T10" r="T11" b="T12"/>
            <a:pathLst>
              <a:path w="438" h="197">
                <a:moveTo>
                  <a:pt x="0" y="5"/>
                </a:moveTo>
                <a:cubicBezTo>
                  <a:pt x="42" y="9"/>
                  <a:pt x="179" y="0"/>
                  <a:pt x="252" y="32"/>
                </a:cubicBezTo>
                <a:cubicBezTo>
                  <a:pt x="325" y="64"/>
                  <a:pt x="381" y="130"/>
                  <a:pt x="438" y="197"/>
                </a:cubicBezTo>
              </a:path>
            </a:pathLst>
          </a:custGeom>
          <a:noFill/>
          <a:ln w="381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tIns="0" anchor="ctr"/>
          <a:lstStyle/>
          <a:p>
            <a:endParaRPr lang="en-US"/>
          </a:p>
        </p:txBody>
      </p:sp>
      <p:sp>
        <p:nvSpPr>
          <p:cNvPr id="16395" name="Line 57"/>
          <p:cNvSpPr>
            <a:spLocks noChangeShapeType="1"/>
          </p:cNvSpPr>
          <p:nvPr/>
        </p:nvSpPr>
        <p:spPr bwMode="auto">
          <a:xfrm>
            <a:off x="2895600" y="2139950"/>
            <a:ext cx="1168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tIns="0" anchor="ctr"/>
          <a:lstStyle/>
          <a:p>
            <a:endParaRPr lang="en-US"/>
          </a:p>
        </p:txBody>
      </p:sp>
      <p:sp>
        <p:nvSpPr>
          <p:cNvPr id="16396" name="Freeform 58"/>
          <p:cNvSpPr>
            <a:spLocks/>
          </p:cNvSpPr>
          <p:nvPr/>
        </p:nvSpPr>
        <p:spPr bwMode="auto">
          <a:xfrm flipH="1">
            <a:off x="2038350" y="1960563"/>
            <a:ext cx="592138" cy="323850"/>
          </a:xfrm>
          <a:custGeom>
            <a:avLst/>
            <a:gdLst>
              <a:gd name="T0" fmla="*/ 0 w 600"/>
              <a:gd name="T1" fmla="*/ 0 h 411"/>
              <a:gd name="T2" fmla="*/ 2147483647 w 600"/>
              <a:gd name="T3" fmla="*/ 2147483647 h 411"/>
              <a:gd name="T4" fmla="*/ 2147483647 w 600"/>
              <a:gd name="T5" fmla="*/ 2147483647 h 411"/>
              <a:gd name="T6" fmla="*/ 2147483647 w 600"/>
              <a:gd name="T7" fmla="*/ 2147483647 h 411"/>
              <a:gd name="T8" fmla="*/ 2147483647 w 600"/>
              <a:gd name="T9" fmla="*/ 2147483647 h 411"/>
              <a:gd name="T10" fmla="*/ 0 60000 65536"/>
              <a:gd name="T11" fmla="*/ 0 60000 65536"/>
              <a:gd name="T12" fmla="*/ 0 60000 65536"/>
              <a:gd name="T13" fmla="*/ 0 60000 65536"/>
              <a:gd name="T14" fmla="*/ 0 60000 65536"/>
              <a:gd name="T15" fmla="*/ 0 w 600"/>
              <a:gd name="T16" fmla="*/ 0 h 411"/>
              <a:gd name="T17" fmla="*/ 600 w 600"/>
              <a:gd name="T18" fmla="*/ 411 h 411"/>
            </a:gdLst>
            <a:ahLst/>
            <a:cxnLst>
              <a:cxn ang="T10">
                <a:pos x="T0" y="T1"/>
              </a:cxn>
              <a:cxn ang="T11">
                <a:pos x="T2" y="T3"/>
              </a:cxn>
              <a:cxn ang="T12">
                <a:pos x="T4" y="T5"/>
              </a:cxn>
              <a:cxn ang="T13">
                <a:pos x="T6" y="T7"/>
              </a:cxn>
              <a:cxn ang="T14">
                <a:pos x="T8" y="T9"/>
              </a:cxn>
            </a:cxnLst>
            <a:rect l="T15" t="T16" r="T17" b="T18"/>
            <a:pathLst>
              <a:path w="600" h="411">
                <a:moveTo>
                  <a:pt x="0" y="0"/>
                </a:moveTo>
                <a:cubicBezTo>
                  <a:pt x="7" y="55"/>
                  <a:pt x="15" y="111"/>
                  <a:pt x="42" y="147"/>
                </a:cubicBezTo>
                <a:cubicBezTo>
                  <a:pt x="69" y="183"/>
                  <a:pt x="100" y="203"/>
                  <a:pt x="162" y="219"/>
                </a:cubicBezTo>
                <a:cubicBezTo>
                  <a:pt x="224" y="235"/>
                  <a:pt x="341" y="214"/>
                  <a:pt x="414" y="246"/>
                </a:cubicBezTo>
                <a:cubicBezTo>
                  <a:pt x="487" y="278"/>
                  <a:pt x="543" y="344"/>
                  <a:pt x="600" y="411"/>
                </a:cubicBezTo>
              </a:path>
            </a:pathLst>
          </a:custGeom>
          <a:noFill/>
          <a:ln w="381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tIns="0" anchor="ctr"/>
          <a:lstStyle/>
          <a:p>
            <a:endParaRPr lang="en-US"/>
          </a:p>
        </p:txBody>
      </p:sp>
      <p:sp>
        <p:nvSpPr>
          <p:cNvPr id="16397" name="Text Box 35"/>
          <p:cNvSpPr txBox="1">
            <a:spLocks noChangeArrowheads="1"/>
          </p:cNvSpPr>
          <p:nvPr/>
        </p:nvSpPr>
        <p:spPr bwMode="auto">
          <a:xfrm>
            <a:off x="1092200" y="4878388"/>
            <a:ext cx="6176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pPr algn="ctr">
              <a:spcBef>
                <a:spcPct val="50000"/>
              </a:spcBef>
            </a:pPr>
            <a:r>
              <a:rPr lang="en-US" altLang="en-US" sz="1600" b="1"/>
              <a:t>24-hour profile</a:t>
            </a:r>
          </a:p>
        </p:txBody>
      </p:sp>
      <p:sp>
        <p:nvSpPr>
          <p:cNvPr id="16398" name="Text Box 9"/>
          <p:cNvSpPr txBox="1">
            <a:spLocks noChangeArrowheads="1"/>
          </p:cNvSpPr>
          <p:nvPr/>
        </p:nvSpPr>
        <p:spPr bwMode="auto">
          <a:xfrm>
            <a:off x="7269163" y="4221163"/>
            <a:ext cx="1260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r>
              <a:rPr lang="en-US" altLang="en-US" sz="1000"/>
              <a:t>Adapted from Mayfield.</a:t>
            </a:r>
          </a:p>
        </p:txBody>
      </p:sp>
      <p:sp>
        <p:nvSpPr>
          <p:cNvPr id="16399" name="Text Box 20"/>
          <p:cNvSpPr txBox="1">
            <a:spLocks noChangeArrowheads="1"/>
          </p:cNvSpPr>
          <p:nvPr/>
        </p:nvSpPr>
        <p:spPr bwMode="auto">
          <a:xfrm>
            <a:off x="1397000" y="4578350"/>
            <a:ext cx="6477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pPr algn="ctr"/>
            <a:r>
              <a:rPr lang="en-US" altLang="en-US" sz="1200">
                <a:latin typeface="Arial" pitchFamily="34" charset="0"/>
              </a:rPr>
              <a:t>Breakfast</a:t>
            </a:r>
          </a:p>
        </p:txBody>
      </p:sp>
      <p:sp>
        <p:nvSpPr>
          <p:cNvPr id="16400" name="Text Box 21"/>
          <p:cNvSpPr txBox="1">
            <a:spLocks noChangeArrowheads="1"/>
          </p:cNvSpPr>
          <p:nvPr/>
        </p:nvSpPr>
        <p:spPr bwMode="auto">
          <a:xfrm>
            <a:off x="2841625" y="4578350"/>
            <a:ext cx="4159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pPr algn="ctr"/>
            <a:r>
              <a:rPr lang="en-US" altLang="en-US" sz="1200">
                <a:latin typeface="Arial" pitchFamily="34" charset="0"/>
              </a:rPr>
              <a:t>Lunch</a:t>
            </a:r>
          </a:p>
        </p:txBody>
      </p:sp>
      <p:sp>
        <p:nvSpPr>
          <p:cNvPr id="16401" name="Text Box 22"/>
          <p:cNvSpPr txBox="1">
            <a:spLocks noChangeArrowheads="1"/>
          </p:cNvSpPr>
          <p:nvPr/>
        </p:nvSpPr>
        <p:spPr bwMode="auto">
          <a:xfrm>
            <a:off x="4243388" y="4578350"/>
            <a:ext cx="49371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pPr algn="ctr"/>
            <a:r>
              <a:rPr lang="en-US" altLang="en-US" sz="1200">
                <a:latin typeface="Arial" pitchFamily="34" charset="0"/>
              </a:rPr>
              <a:t>Supper</a:t>
            </a:r>
          </a:p>
        </p:txBody>
      </p:sp>
      <p:sp>
        <p:nvSpPr>
          <p:cNvPr id="16402" name="Text Box 23"/>
          <p:cNvSpPr txBox="1">
            <a:spLocks noChangeArrowheads="1"/>
          </p:cNvSpPr>
          <p:nvPr/>
        </p:nvSpPr>
        <p:spPr bwMode="auto">
          <a:xfrm>
            <a:off x="5462588" y="4578350"/>
            <a:ext cx="5572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r>
              <a:rPr lang="en-US" altLang="en-US" sz="1200">
                <a:latin typeface="Arial" pitchFamily="34" charset="0"/>
              </a:rPr>
              <a:t>Bedtime</a:t>
            </a:r>
          </a:p>
        </p:txBody>
      </p:sp>
      <p:sp>
        <p:nvSpPr>
          <p:cNvPr id="16403" name="Line 27"/>
          <p:cNvSpPr>
            <a:spLocks noChangeShapeType="1"/>
          </p:cNvSpPr>
          <p:nvPr/>
        </p:nvSpPr>
        <p:spPr bwMode="auto">
          <a:xfrm>
            <a:off x="1098550" y="2019300"/>
            <a:ext cx="0" cy="2397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Freeform 44"/>
          <p:cNvSpPr>
            <a:spLocks/>
          </p:cNvSpPr>
          <p:nvPr/>
        </p:nvSpPr>
        <p:spPr bwMode="auto">
          <a:xfrm>
            <a:off x="1103313" y="4071938"/>
            <a:ext cx="3003550" cy="336550"/>
          </a:xfrm>
          <a:custGeom>
            <a:avLst/>
            <a:gdLst>
              <a:gd name="T0" fmla="*/ 0 w 3005137"/>
              <a:gd name="T1" fmla="*/ 153846 h 335756"/>
              <a:gd name="T2" fmla="*/ 382573 w 3005137"/>
              <a:gd name="T3" fmla="*/ 81730 h 335756"/>
              <a:gd name="T4" fmla="*/ 575046 w 3005137"/>
              <a:gd name="T5" fmla="*/ 16827 h 335756"/>
              <a:gd name="T6" fmla="*/ 1592071 w 3005137"/>
              <a:gd name="T7" fmla="*/ 16827 h 335756"/>
              <a:gd name="T8" fmla="*/ 2003159 w 3005137"/>
              <a:gd name="T9" fmla="*/ 0 h 335756"/>
              <a:gd name="T10" fmla="*/ 2963153 w 3005137"/>
              <a:gd name="T11" fmla="*/ 40865 h 335756"/>
              <a:gd name="T12" fmla="*/ 2998796 w 3005137"/>
              <a:gd name="T13" fmla="*/ 338944 h 335756"/>
              <a:gd name="T14" fmla="*/ 2377 w 3005137"/>
              <a:gd name="T15" fmla="*/ 338944 h 335756"/>
              <a:gd name="T16" fmla="*/ 0 w 3005137"/>
              <a:gd name="T17" fmla="*/ 153846 h 335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5137"/>
              <a:gd name="T28" fmla="*/ 0 h 335756"/>
              <a:gd name="T29" fmla="*/ 3005137 w 3005137"/>
              <a:gd name="T30" fmla="*/ 335756 h 3357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5137" h="335756">
                <a:moveTo>
                  <a:pt x="0" y="152400"/>
                </a:moveTo>
                <a:lnTo>
                  <a:pt x="383381" y="80962"/>
                </a:lnTo>
                <a:lnTo>
                  <a:pt x="576262" y="16668"/>
                </a:lnTo>
                <a:lnTo>
                  <a:pt x="1595437" y="16668"/>
                </a:lnTo>
                <a:lnTo>
                  <a:pt x="2007394" y="0"/>
                </a:lnTo>
                <a:lnTo>
                  <a:pt x="2969419" y="40481"/>
                </a:lnTo>
                <a:lnTo>
                  <a:pt x="3005137" y="335756"/>
                </a:lnTo>
                <a:lnTo>
                  <a:pt x="2381" y="335756"/>
                </a:lnTo>
                <a:cubicBezTo>
                  <a:pt x="1587" y="274637"/>
                  <a:pt x="794" y="213519"/>
                  <a:pt x="0" y="152400"/>
                </a:cubicBezTo>
                <a:close/>
              </a:path>
            </a:pathLst>
          </a:custGeom>
          <a:solidFill>
            <a:srgbClr val="B9E1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5"/>
          <p:cNvSpPr/>
          <p:nvPr/>
        </p:nvSpPr>
        <p:spPr>
          <a:xfrm>
            <a:off x="4067175" y="4071938"/>
            <a:ext cx="3084513" cy="341312"/>
          </a:xfrm>
          <a:custGeom>
            <a:avLst/>
            <a:gdLst>
              <a:gd name="connsiteX0" fmla="*/ 0 w 3083719"/>
              <a:gd name="connsiteY0" fmla="*/ 40481 h 340518"/>
              <a:gd name="connsiteX1" fmla="*/ 459581 w 3083719"/>
              <a:gd name="connsiteY1" fmla="*/ 40481 h 340518"/>
              <a:gd name="connsiteX2" fmla="*/ 1924050 w 3083719"/>
              <a:gd name="connsiteY2" fmla="*/ 0 h 340518"/>
              <a:gd name="connsiteX3" fmla="*/ 3083719 w 3083719"/>
              <a:gd name="connsiteY3" fmla="*/ 138112 h 340518"/>
              <a:gd name="connsiteX4" fmla="*/ 3083719 w 3083719"/>
              <a:gd name="connsiteY4" fmla="*/ 340518 h 340518"/>
              <a:gd name="connsiteX5" fmla="*/ 4763 w 3083719"/>
              <a:gd name="connsiteY5" fmla="*/ 340518 h 34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3719" h="340518">
                <a:moveTo>
                  <a:pt x="0" y="40481"/>
                </a:moveTo>
                <a:lnTo>
                  <a:pt x="459581" y="40481"/>
                </a:lnTo>
                <a:lnTo>
                  <a:pt x="1924050" y="0"/>
                </a:lnTo>
                <a:lnTo>
                  <a:pt x="3083719" y="138112"/>
                </a:lnTo>
                <a:lnTo>
                  <a:pt x="3083719" y="340518"/>
                </a:lnTo>
                <a:lnTo>
                  <a:pt x="4763" y="340518"/>
                </a:lnTo>
              </a:path>
            </a:pathLst>
          </a:custGeom>
          <a:solidFill>
            <a:schemeClr val="bg2">
              <a:lumMod val="40000"/>
              <a:lumOff val="60000"/>
            </a:schemeClr>
          </a:solidFill>
        </p:spPr>
        <p:txBody>
          <a:bodyPr/>
          <a:lstStyle/>
          <a:p>
            <a:pPr>
              <a:defRPr/>
            </a:pPr>
            <a:endParaRPr lang="en-US" sz="1800" i="1">
              <a:cs typeface="+mn-cs"/>
            </a:endParaRPr>
          </a:p>
        </p:txBody>
      </p:sp>
      <p:sp>
        <p:nvSpPr>
          <p:cNvPr id="16406" name="AutoShape 17"/>
          <p:cNvSpPr>
            <a:spLocks noChangeArrowheads="1"/>
          </p:cNvSpPr>
          <p:nvPr/>
        </p:nvSpPr>
        <p:spPr bwMode="auto">
          <a:xfrm>
            <a:off x="1628775" y="4424363"/>
            <a:ext cx="196850" cy="136525"/>
          </a:xfrm>
          <a:prstGeom prst="upArrow">
            <a:avLst>
              <a:gd name="adj1" fmla="val 42861"/>
              <a:gd name="adj2" fmla="val 5375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6407" name="AutoShape 18"/>
          <p:cNvSpPr>
            <a:spLocks noChangeArrowheads="1"/>
          </p:cNvSpPr>
          <p:nvPr/>
        </p:nvSpPr>
        <p:spPr bwMode="auto">
          <a:xfrm>
            <a:off x="2954338" y="4424363"/>
            <a:ext cx="198437" cy="136525"/>
          </a:xfrm>
          <a:prstGeom prst="upArrow">
            <a:avLst>
              <a:gd name="adj1" fmla="val 42861"/>
              <a:gd name="adj2" fmla="val 5375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6408" name="AutoShape 19"/>
          <p:cNvSpPr>
            <a:spLocks noChangeArrowheads="1"/>
          </p:cNvSpPr>
          <p:nvPr/>
        </p:nvSpPr>
        <p:spPr bwMode="auto">
          <a:xfrm>
            <a:off x="4383088" y="4424363"/>
            <a:ext cx="198437" cy="136525"/>
          </a:xfrm>
          <a:prstGeom prst="upArrow">
            <a:avLst>
              <a:gd name="adj1" fmla="val 42861"/>
              <a:gd name="adj2" fmla="val 5375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6409" name="AutoShape 20"/>
          <p:cNvSpPr>
            <a:spLocks noChangeArrowheads="1"/>
          </p:cNvSpPr>
          <p:nvPr/>
        </p:nvSpPr>
        <p:spPr bwMode="auto">
          <a:xfrm>
            <a:off x="5627688" y="4424363"/>
            <a:ext cx="198437" cy="136525"/>
          </a:xfrm>
          <a:prstGeom prst="upArrow">
            <a:avLst>
              <a:gd name="adj1" fmla="val 42861"/>
              <a:gd name="adj2" fmla="val 5375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6410" name="Line 24"/>
          <p:cNvSpPr>
            <a:spLocks noChangeShapeType="1"/>
          </p:cNvSpPr>
          <p:nvPr/>
        </p:nvSpPr>
        <p:spPr bwMode="auto">
          <a:xfrm>
            <a:off x="1093788" y="4414838"/>
            <a:ext cx="60690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1" name="Text Box 24"/>
          <p:cNvSpPr txBox="1">
            <a:spLocks noChangeArrowheads="1"/>
          </p:cNvSpPr>
          <p:nvPr/>
        </p:nvSpPr>
        <p:spPr bwMode="gray">
          <a:xfrm>
            <a:off x="6096000" y="47371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pPr algn="ctr">
              <a:spcBef>
                <a:spcPct val="50000"/>
              </a:spcBef>
              <a:spcAft>
                <a:spcPct val="25000"/>
              </a:spcAft>
            </a:pPr>
            <a:r>
              <a:rPr lang="en-US" altLang="en-US" sz="1400"/>
              <a:t>Normal Basal Insulin</a:t>
            </a:r>
          </a:p>
        </p:txBody>
      </p:sp>
      <p:sp>
        <p:nvSpPr>
          <p:cNvPr id="16412" name="Line 43"/>
          <p:cNvSpPr>
            <a:spLocks noChangeShapeType="1"/>
          </p:cNvSpPr>
          <p:nvPr/>
        </p:nvSpPr>
        <p:spPr bwMode="auto">
          <a:xfrm flipH="1" flipV="1">
            <a:off x="6891338" y="4229100"/>
            <a:ext cx="0" cy="5619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45375" rIns="0" bIns="45375" anchor="ctr"/>
          <a:lstStyle/>
          <a:p>
            <a:endParaRPr lang="en-US"/>
          </a:p>
        </p:txBody>
      </p:sp>
      <p:sp>
        <p:nvSpPr>
          <p:cNvPr id="16413" name="TextBox 1"/>
          <p:cNvSpPr txBox="1">
            <a:spLocks noChangeArrowheads="1"/>
          </p:cNvSpPr>
          <p:nvPr/>
        </p:nvSpPr>
        <p:spPr bwMode="auto">
          <a:xfrm>
            <a:off x="1949450" y="1624013"/>
            <a:ext cx="18875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Narrow" pitchFamily="34" charset="0"/>
              </a:defRPr>
            </a:lvl1pPr>
            <a:lvl2pPr marL="742950" indent="-285750">
              <a:defRPr sz="2000">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sz="1600">
                <a:solidFill>
                  <a:schemeClr val="tx1"/>
                </a:solidFill>
                <a:latin typeface="Arial Narrow" pitchFamily="34" charset="0"/>
              </a:defRPr>
            </a:lvl4pPr>
            <a:lvl5pPr marL="2057400" indent="-228600">
              <a:defRPr sz="1600">
                <a:solidFill>
                  <a:schemeClr val="tx1"/>
                </a:solidFill>
                <a:latin typeface="Arial Narrow" pitchFamily="34" charset="0"/>
              </a:defRPr>
            </a:lvl5pPr>
            <a:lvl6pPr marL="2514600" indent="-228600" eaLnBrk="0" hangingPunct="0">
              <a:defRPr sz="1600">
                <a:solidFill>
                  <a:schemeClr val="tx1"/>
                </a:solidFill>
                <a:latin typeface="Arial Narrow" pitchFamily="34" charset="0"/>
              </a:defRPr>
            </a:lvl6pPr>
            <a:lvl7pPr marL="2971800" indent="-228600" eaLnBrk="0" hangingPunct="0">
              <a:defRPr sz="1600">
                <a:solidFill>
                  <a:schemeClr val="tx1"/>
                </a:solidFill>
                <a:latin typeface="Arial Narrow" pitchFamily="34" charset="0"/>
              </a:defRPr>
            </a:lvl7pPr>
            <a:lvl8pPr marL="3429000" indent="-228600" eaLnBrk="0" hangingPunct="0">
              <a:defRPr sz="1600">
                <a:solidFill>
                  <a:schemeClr val="tx1"/>
                </a:solidFill>
                <a:latin typeface="Arial Narrow" pitchFamily="34" charset="0"/>
              </a:defRPr>
            </a:lvl8pPr>
            <a:lvl9pPr marL="3886200" indent="-228600" eaLnBrk="0" hangingPunct="0">
              <a:defRPr sz="1600">
                <a:solidFill>
                  <a:schemeClr val="tx1"/>
                </a:solidFill>
                <a:latin typeface="Arial Narrow" pitchFamily="34" charset="0"/>
              </a:defRPr>
            </a:lvl9pPr>
          </a:lstStyle>
          <a:p>
            <a:r>
              <a:rPr lang="en-US" altLang="en-US" sz="1600"/>
              <a:t>Normal prandial insulin</a:t>
            </a:r>
          </a:p>
        </p:txBody>
      </p:sp>
    </p:spTree>
    <p:extLst>
      <p:ext uri="{BB962C8B-B14F-4D97-AF65-F5344CB8AC3E}">
        <p14:creationId xmlns:p14="http://schemas.microsoft.com/office/powerpoint/2010/main" val="8809524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2805</Words>
  <Application>Microsoft Office PowerPoint</Application>
  <PresentationFormat>On-screen Show (4:3)</PresentationFormat>
  <Paragraphs>577</Paragraphs>
  <Slides>84</Slides>
  <Notes>18</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Chapter 41  Assessment and Management of Patients With Diabetes Mellitus</vt:lpstr>
      <vt:lpstr>  Nursing Care for DM </vt:lpstr>
      <vt:lpstr>Diabetes Mellitus </vt:lpstr>
      <vt:lpstr>Endocrine Pancreas</vt:lpstr>
      <vt:lpstr>Functions of Insulin</vt:lpstr>
      <vt:lpstr>  Type 1 and  Type 2 Diabetes  </vt:lpstr>
      <vt:lpstr>  Type 1 and  Type 2 Diabetes  </vt:lpstr>
      <vt:lpstr>Secretion of Insulin </vt:lpstr>
      <vt:lpstr>Normal physiologic insulin secretion</vt:lpstr>
      <vt:lpstr>Endogenous basal and prandial insulin secretion (insulin secreted by the body)</vt:lpstr>
      <vt:lpstr>How does insulin work?</vt:lpstr>
      <vt:lpstr>Classifications of Diabetes</vt:lpstr>
      <vt:lpstr>Type 1 Diabetes</vt:lpstr>
      <vt:lpstr>  Type 1 and  </vt:lpstr>
      <vt:lpstr>Type 2 Diabetes</vt:lpstr>
      <vt:lpstr>Pathogenesis of Type 2 Diabetes</vt:lpstr>
      <vt:lpstr>Type 1   vs. Type 2</vt:lpstr>
      <vt:lpstr>Type 1   vs. Type 2</vt:lpstr>
      <vt:lpstr>Type 1   vs. Type 2</vt:lpstr>
      <vt:lpstr>Other specific types of Diabetes Mellitus</vt:lpstr>
      <vt:lpstr>Risk Factors</vt:lpstr>
      <vt:lpstr>Clinical Manifestations</vt:lpstr>
      <vt:lpstr>S&amp;S of Hyperglycemia</vt:lpstr>
      <vt:lpstr>S&amp;S of Hyperglycemia</vt:lpstr>
      <vt:lpstr>S&amp;S of Hyperglycemia</vt:lpstr>
      <vt:lpstr>S&amp;S of Hyperglycemia</vt:lpstr>
      <vt:lpstr>S&amp;S of Hyperglycemia</vt:lpstr>
      <vt:lpstr>Diagnostic tests</vt:lpstr>
      <vt:lpstr>Blood Glucose   Fasting blood Glucose</vt:lpstr>
      <vt:lpstr>Fasting Blood Glucose Nursing Responsibility</vt:lpstr>
      <vt:lpstr>Glycosylated Hemoglobin Assays (Hgb A1C)</vt:lpstr>
      <vt:lpstr>Hgb A1C</vt:lpstr>
      <vt:lpstr>PowerPoint Presentation</vt:lpstr>
      <vt:lpstr>PowerPoint Presentation</vt:lpstr>
      <vt:lpstr>Small Group Questions</vt:lpstr>
      <vt:lpstr>Small group questions</vt:lpstr>
      <vt:lpstr>Type 1 &amp; 2 Diabetes: Key Concepts</vt:lpstr>
      <vt:lpstr>CDA Guidelines (for glycemic control)</vt:lpstr>
      <vt:lpstr> Steps to Glycemic Control </vt:lpstr>
      <vt:lpstr>Medical Management of DM</vt:lpstr>
      <vt:lpstr>Treatment goal is to normalize blood glucose levels</vt:lpstr>
      <vt:lpstr>Dietary Management—Goals</vt:lpstr>
      <vt:lpstr>Role of the Nurse</vt:lpstr>
      <vt:lpstr>The exchange system</vt:lpstr>
      <vt:lpstr>General guidelines of Dietary Management</vt:lpstr>
      <vt:lpstr>Diabetic Meal Plan</vt:lpstr>
      <vt:lpstr>Diabetic Meal Plan</vt:lpstr>
      <vt:lpstr>Meal Plan considerations</vt:lpstr>
      <vt:lpstr>Glycemic Index</vt:lpstr>
      <vt:lpstr>Other Dietary Concerns</vt:lpstr>
      <vt:lpstr>Exercise and Diabetes</vt:lpstr>
      <vt:lpstr>Exercise</vt:lpstr>
      <vt:lpstr>More Benefits of exercise</vt:lpstr>
      <vt:lpstr>Exercise Precautions</vt:lpstr>
      <vt:lpstr>Exercise Recommendations</vt:lpstr>
      <vt:lpstr>Monitoring:</vt:lpstr>
      <vt:lpstr>Cont….</vt:lpstr>
      <vt:lpstr>Ideal Testing Frequency</vt:lpstr>
      <vt:lpstr>  DM Screening and  Monitoring Tests</vt:lpstr>
      <vt:lpstr>  DM Screening and  Monitoring Tests</vt:lpstr>
      <vt:lpstr>Insulin Therapy</vt:lpstr>
      <vt:lpstr>Onset – Peak - Duration</vt:lpstr>
      <vt:lpstr>Onset – Peak - Duration</vt:lpstr>
      <vt:lpstr>Insulin Preparations</vt:lpstr>
      <vt:lpstr>Insulin PreMixes</vt:lpstr>
      <vt:lpstr>Advancing Insulin Therapy Through Device Innovation </vt:lpstr>
      <vt:lpstr>Types of Insulin – Very short acting/ rapid acting </vt:lpstr>
      <vt:lpstr>Types of Insulin – Short-acting / regular</vt:lpstr>
      <vt:lpstr>Types of Insulin – Intermediate-acting</vt:lpstr>
      <vt:lpstr>Learning Tip: Even and Odd</vt:lpstr>
      <vt:lpstr>When should insulin be administered</vt:lpstr>
      <vt:lpstr>What route is insulin administered</vt:lpstr>
      <vt:lpstr>Syringe Types</vt:lpstr>
      <vt:lpstr>Route (Self Administration)</vt:lpstr>
      <vt:lpstr>Area’s of injection</vt:lpstr>
      <vt:lpstr>Factors affecting absorption rates</vt:lpstr>
      <vt:lpstr>Insulin Pumps</vt:lpstr>
      <vt:lpstr>Insulin Pumps</vt:lpstr>
      <vt:lpstr>Small Group Question</vt:lpstr>
      <vt:lpstr>Sliding Scale</vt:lpstr>
      <vt:lpstr>Sample Sliding Scale</vt:lpstr>
      <vt:lpstr>Insulin Storage</vt:lpstr>
      <vt:lpstr>Insulin regimens:</vt:lpstr>
      <vt:lpstr>Teaching Patients Insulin Self-Management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41  Assessment and Management of Patients With Diabetes Mellitus</dc:title>
  <dc:creator>Hp</dc:creator>
  <cp:lastModifiedBy>Hp</cp:lastModifiedBy>
  <cp:revision>20</cp:revision>
  <dcterms:created xsi:type="dcterms:W3CDTF">2006-08-16T00:00:00Z</dcterms:created>
  <dcterms:modified xsi:type="dcterms:W3CDTF">2015-02-27T14:13:49Z</dcterms:modified>
</cp:coreProperties>
</file>