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D1A0D-9C37-4792-AA5F-6112DE8F2AE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28FEC-D93F-4154-A8AB-281530C8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Skipped meals, Under-eating, Eating late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Unplanned exercise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Excess insulin or oral hypoglycemic meds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6B570F-30B6-407D-AB8C-D7251E830258}" type="slidenum">
              <a:rPr lang="en-US" altLang="en-US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F88E9-3235-414A-8BE9-5DC24BB1BB3C}" type="slidenum">
              <a:rPr lang="en-CA" altLang="en-US"/>
              <a:pPr/>
              <a:t>53</a:t>
            </a:fld>
            <a:endParaRPr lang="en-CA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A2FEC-D083-4EA7-B626-AD1D7FC4DFE6}" type="slidenum">
              <a:rPr lang="en-CA" altLang="en-US"/>
              <a:pPr/>
              <a:t>54</a:t>
            </a:fld>
            <a:endParaRPr lang="en-CA" altLang="en-US"/>
          </a:p>
        </p:txBody>
      </p:sp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DAB63-B8FC-4A02-9660-C8EC95612536}" type="slidenum">
              <a:rPr lang="en-CA" altLang="en-US"/>
              <a:pPr/>
              <a:t>55</a:t>
            </a:fld>
            <a:endParaRPr lang="en-CA" altLang="en-US"/>
          </a:p>
        </p:txBody>
      </p:sp>
      <p:sp>
        <p:nvSpPr>
          <p:cNvPr id="160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D5602-7EF4-4763-8EF7-C8FFFDB43C4A}" type="slidenum">
              <a:rPr lang="en-CA" altLang="en-US"/>
              <a:pPr/>
              <a:t>60</a:t>
            </a:fld>
            <a:endParaRPr lang="en-CA" alt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" b="1"/>
              <a:t>Figure 20–6 </a:t>
            </a:r>
            <a:r>
              <a:rPr lang="en-US" altLang="en-US" sz="400"/>
              <a:t>Ulceration following trauma in the foot of the person with diabetes.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J.Robin Conway M.D.</a:t>
            </a:r>
          </a:p>
        </p:txBody>
      </p:sp>
      <p:sp>
        <p:nvSpPr>
          <p:cNvPr id="983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061D99-547A-4E42-828F-4573DB990A42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The Somogyi effect is often best illustrated by a log book or case example.   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AE03BB-89BF-4CA0-8DED-6F1DD2E67B29}" type="slidenum">
              <a:rPr lang="en-US" altLang="en-US" smtClean="0">
                <a:latin typeface="Tahoma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5257A-FDE2-44E7-8BEE-083D0C001C7E}" type="slidenum">
              <a:rPr lang="en-CA" altLang="en-US"/>
              <a:pPr/>
              <a:t>35</a:t>
            </a:fld>
            <a:endParaRPr lang="en-CA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D63D0-23A5-41F0-9841-16626D06446C}" type="slidenum">
              <a:rPr lang="en-CA" altLang="en-US"/>
              <a:pPr/>
              <a:t>39</a:t>
            </a:fld>
            <a:endParaRPr lang="en-CA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DE864-C21D-4089-B2EC-275BBAF95CCA}" type="slidenum">
              <a:rPr lang="en-CA" altLang="en-US"/>
              <a:pPr/>
              <a:t>40</a:t>
            </a:fld>
            <a:endParaRPr lang="en-CA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2D6BB-0EBC-4AB3-A84D-79278542EED5}" type="slidenum">
              <a:rPr lang="en-CA" altLang="en-US"/>
              <a:pPr/>
              <a:t>46</a:t>
            </a:fld>
            <a:endParaRPr lang="en-CA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509FB-8F91-4292-A34A-DB589703099B}" type="slidenum">
              <a:rPr lang="en-CA" altLang="en-US"/>
              <a:pPr/>
              <a:t>47</a:t>
            </a:fld>
            <a:endParaRPr lang="en-CA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74777-39A5-407C-AF42-9D6F7F57FDFA}" type="slidenum">
              <a:rPr lang="en-CA" altLang="en-US"/>
              <a:pPr/>
              <a:t>51</a:t>
            </a:fld>
            <a:endParaRPr lang="en-CA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www.diabetesclinic.ca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9C7A-BD72-40E9-B852-09A80FAF8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9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en-US" sz="2400" b="1"/>
              <a:t>Complications of insulin therapy: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7995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600"/>
              <a:t>The most common complication of insulin therapy is </a:t>
            </a:r>
            <a:r>
              <a:rPr lang="en-US" sz="3200" b="1"/>
              <a:t>hypoglycemia</a:t>
            </a:r>
            <a:r>
              <a:rPr lang="en-US" sz="260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600"/>
              <a:t>Local allergic reaction: swelling, redness, tenderness and induration</a:t>
            </a:r>
            <a:r>
              <a:rPr lang="en-US" sz="2600">
                <a:latin typeface="Arial"/>
              </a:rPr>
              <a:t>…</a:t>
            </a:r>
            <a:r>
              <a:rPr lang="en-US" sz="2600"/>
              <a:t> 2-4 cm wheal may appear in the sight of injection 1-2 hours after injection administered. (occur at the beginning stage of therapy).</a:t>
            </a:r>
          </a:p>
          <a:p>
            <a:pPr algn="l" rtl="0">
              <a:lnSpc>
                <a:spcPct val="80000"/>
              </a:lnSpc>
            </a:pPr>
            <a:r>
              <a:rPr lang="en-US" sz="2600"/>
              <a:t>Systemic allergic reactions: Are rare. Can treated with giving small doses of insulin which gradually increased.</a:t>
            </a:r>
          </a:p>
          <a:p>
            <a:pPr algn="l" rtl="0">
              <a:lnSpc>
                <a:spcPct val="80000"/>
              </a:lnSpc>
            </a:pPr>
            <a:r>
              <a:rPr lang="en-US" sz="2600"/>
              <a:t>Insulin lipodystrophy: local reaction cause either lipoatrophy or lipohypertrophy (fibrofatty masses) at the site of injection.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4600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Hypoglycemia:</a:t>
            </a:r>
            <a:br>
              <a:rPr lang="en-US" altLang="en-US" smtClean="0"/>
            </a:br>
            <a:r>
              <a:rPr lang="en-US" altLang="en-US" smtClean="0"/>
              <a:t> Dx &amp; Assessment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#1 Dx tool</a:t>
            </a:r>
          </a:p>
          <a:p>
            <a:pPr lvl="1" eaLnBrk="1" hangingPunct="1"/>
            <a:r>
              <a:rPr lang="en-US" altLang="en-US" smtClean="0"/>
              <a:t>Lab Values</a:t>
            </a:r>
          </a:p>
          <a:p>
            <a:pPr eaLnBrk="1" hangingPunct="1"/>
            <a:r>
              <a:rPr lang="en-US" altLang="en-US" smtClean="0"/>
              <a:t>FSBS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139268" name="Picture 6" descr="finger-stic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730500"/>
            <a:ext cx="2420938" cy="1816100"/>
          </a:xfrm>
        </p:spPr>
      </p:pic>
    </p:spTree>
    <p:extLst>
      <p:ext uri="{BB962C8B-B14F-4D97-AF65-F5344CB8AC3E}">
        <p14:creationId xmlns:p14="http://schemas.microsoft.com/office/powerpoint/2010/main" val="5019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Hypoglycemia can result:</a:t>
            </a:r>
          </a:p>
        </p:txBody>
      </p:sp>
      <p:sp>
        <p:nvSpPr>
          <p:cNvPr id="140291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a patients baseline blood glucose level is 100mg/dL </a:t>
            </a:r>
            <a:r>
              <a:rPr lang="en-US" altLang="en-US" smtClean="0">
                <a:sym typeface="Wingdings" pitchFamily="2" charset="2"/>
              </a:rPr>
              <a:t> 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Drops to 60 mg/dL</a:t>
            </a:r>
            <a:endParaRPr lang="en-US" altLang="en-US" smtClean="0"/>
          </a:p>
        </p:txBody>
      </p:sp>
      <p:sp>
        <p:nvSpPr>
          <p:cNvPr id="14029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a patients baseline blood glucose level is  200mg/dL </a:t>
            </a:r>
            <a:r>
              <a:rPr lang="en-US" altLang="en-US" smtClean="0">
                <a:sym typeface="Wingdings" pitchFamily="2" charset="2"/>
              </a:rPr>
              <a:t>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Drops to 120 mg/dL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38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Hypoglycemia: </a:t>
            </a:r>
            <a:br>
              <a:rPr lang="en-US" altLang="en-US" smtClean="0"/>
            </a:br>
            <a:r>
              <a:rPr lang="en-US" altLang="en-US" smtClean="0"/>
              <a:t>Medical Management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Assess for S&amp;S</a:t>
            </a:r>
          </a:p>
          <a:p>
            <a:pPr eaLnBrk="1" hangingPunct="1"/>
            <a:r>
              <a:rPr lang="en-US" altLang="en-US" sz="2800" smtClean="0">
                <a:latin typeface="Wingdings 2" pitchFamily="18" charset="2"/>
              </a:rPr>
              <a:t>P</a:t>
            </a:r>
            <a:r>
              <a:rPr lang="en-US" altLang="en-US" sz="2800" smtClean="0"/>
              <a:t> blood sugar level</a:t>
            </a:r>
          </a:p>
          <a:p>
            <a:pPr eaLnBrk="1" hangingPunct="1"/>
            <a:r>
              <a:rPr lang="en-US" altLang="en-US" sz="2800" smtClean="0"/>
              <a:t>Admin. fast sugar</a:t>
            </a:r>
          </a:p>
        </p:txBody>
      </p:sp>
    </p:spTree>
    <p:extLst>
      <p:ext uri="{BB962C8B-B14F-4D97-AF65-F5344CB8AC3E}">
        <p14:creationId xmlns:p14="http://schemas.microsoft.com/office/powerpoint/2010/main" val="31820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Hypoglycemic Protocol: Sample</a:t>
            </a:r>
          </a:p>
        </p:txBody>
      </p:sp>
      <p:sp>
        <p:nvSpPr>
          <p:cNvPr id="142339" name="Rectangle 5"/>
          <p:cNvSpPr>
            <a:spLocks noGrp="1" noChangeArrowheads="1"/>
          </p:cNvSpPr>
          <p:nvPr>
            <p:ph idx="1"/>
          </p:nvPr>
        </p:nvSpPr>
        <p:spPr>
          <a:xfrm>
            <a:off x="1182688" y="1752600"/>
            <a:ext cx="7772400" cy="4379913"/>
          </a:xfrm>
        </p:spPr>
        <p:txBody>
          <a:bodyPr/>
          <a:lstStyle/>
          <a:p>
            <a:pPr eaLnBrk="1" hangingPunct="1"/>
            <a:r>
              <a:rPr lang="en-US" altLang="en-US" smtClean="0"/>
              <a:t>For BG &lt;60 mg/dL</a:t>
            </a:r>
          </a:p>
          <a:p>
            <a:pPr lvl="1" eaLnBrk="1" hangingPunct="1"/>
            <a:r>
              <a:rPr lang="en-US" altLang="en-US" smtClean="0"/>
              <a:t>If patient can take PO, give 15g of fast acting carbohydrate. </a:t>
            </a:r>
          </a:p>
          <a:p>
            <a:pPr lvl="1" eaLnBrk="1" hangingPunct="1"/>
            <a:r>
              <a:rPr lang="en-US" altLang="en-US" smtClean="0"/>
              <a:t>Check FSBG q 15 minutes and repeat above if BG&lt;80. </a:t>
            </a:r>
          </a:p>
        </p:txBody>
      </p:sp>
    </p:spTree>
    <p:extLst>
      <p:ext uri="{BB962C8B-B14F-4D97-AF65-F5344CB8AC3E}">
        <p14:creationId xmlns:p14="http://schemas.microsoft.com/office/powerpoint/2010/main" val="21456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Glucose Fast!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017713"/>
            <a:ext cx="4383088" cy="4114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15 g fast acting carbohydrate</a:t>
            </a:r>
          </a:p>
          <a:p>
            <a:pPr lvl="1" eaLnBrk="1" hangingPunct="1"/>
            <a:r>
              <a:rPr lang="en-US" altLang="en-US" sz="3200" smtClean="0"/>
              <a:t>4-6 oz. Juice/soda</a:t>
            </a:r>
          </a:p>
        </p:txBody>
      </p:sp>
      <p:pic>
        <p:nvPicPr>
          <p:cNvPr id="143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  <p:extLst>
      <p:ext uri="{BB962C8B-B14F-4D97-AF65-F5344CB8AC3E}">
        <p14:creationId xmlns:p14="http://schemas.microsoft.com/office/powerpoint/2010/main" val="31668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to remember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 not add </a:t>
            </a:r>
            <a:r>
              <a:rPr lang="en-US" altLang="en-US" u="sng" smtClean="0"/>
              <a:t>sugar</a:t>
            </a:r>
            <a:r>
              <a:rPr lang="en-US" altLang="en-US" smtClean="0"/>
              <a:t> to OJ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Recheck FSBS </a:t>
            </a:r>
            <a:r>
              <a:rPr lang="en-US" altLang="en-US" u="sng" smtClean="0"/>
              <a:t>q 15 min</a:t>
            </a:r>
            <a:r>
              <a:rPr lang="en-US" altLang="en-US" smtClean="0"/>
              <a:t> until WNL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Avoid high </a:t>
            </a:r>
            <a:r>
              <a:rPr lang="en-US" altLang="en-US" u="sng" smtClean="0"/>
              <a:t>fat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itchFamily="2" charset="2"/>
              </a:rPr>
              <a:t> slows absorption of glucose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itchFamily="2" charset="2"/>
              </a:rPr>
              <a:t>Instruct: </a:t>
            </a:r>
            <a:r>
              <a:rPr lang="en-US" altLang="en-US" u="sng" smtClean="0">
                <a:sym typeface="Wingdings" pitchFamily="2" charset="2"/>
              </a:rPr>
              <a:t>carry fast sugar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ym typeface="Wingdings" pitchFamily="2" charset="2"/>
              </a:rPr>
              <a:t>NPO</a:t>
            </a:r>
            <a:r>
              <a:rPr lang="en-US" altLang="en-US" smtClean="0">
                <a:sym typeface="Wingdings" pitchFamily="2" charset="2"/>
              </a:rPr>
              <a:t> if 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“</a:t>
            </a:r>
            <a:r>
              <a:rPr lang="en-US" altLang="en-US" smtClean="0">
                <a:sym typeface="Wingdings" pitchFamily="2" charset="2"/>
              </a:rPr>
              <a:t>unconscious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”</a:t>
            </a:r>
            <a:r>
              <a:rPr lang="en-US" altLang="en-US" smtClean="0">
                <a:sym typeface="Wingdings" pitchFamily="2" charset="2"/>
              </a:rPr>
              <a:t> or confused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meal is &gt;1 hr away, follow with a </a:t>
            </a:r>
            <a:r>
              <a:rPr lang="en-US" altLang="en-US" u="sng" smtClean="0"/>
              <a:t>protein</a:t>
            </a:r>
            <a:r>
              <a:rPr lang="en-US" altLang="en-US" u="sng" smtClean="0">
                <a:sym typeface="Wingdings" pitchFamily="2" charset="2"/>
              </a:rPr>
              <a:t> and complex carbohydrate</a:t>
            </a:r>
          </a:p>
        </p:txBody>
      </p:sp>
    </p:spTree>
    <p:extLst>
      <p:ext uri="{BB962C8B-B14F-4D97-AF65-F5344CB8AC3E}">
        <p14:creationId xmlns:p14="http://schemas.microsoft.com/office/powerpoint/2010/main" val="21942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Hypoglycemia treatment</a:t>
            </a:r>
            <a:br>
              <a:rPr lang="en-US" altLang="en-US" smtClean="0"/>
            </a:br>
            <a:r>
              <a:rPr lang="en-US" altLang="en-US" smtClean="0"/>
              <a:t>Unconscious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Position: </a:t>
            </a:r>
            <a:r>
              <a:rPr lang="en-US" altLang="en-US" u="sng" smtClean="0"/>
              <a:t>side lying </a:t>
            </a:r>
          </a:p>
        </p:txBody>
      </p:sp>
    </p:spTree>
    <p:extLst>
      <p:ext uri="{BB962C8B-B14F-4D97-AF65-F5344CB8AC3E}">
        <p14:creationId xmlns:p14="http://schemas.microsoft.com/office/powerpoint/2010/main" val="11165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Hypoglycemia</a:t>
            </a:r>
            <a:br>
              <a:rPr lang="en-US" altLang="en-US" smtClean="0"/>
            </a:br>
            <a:r>
              <a:rPr lang="en-US" altLang="en-US" smtClean="0"/>
              <a:t>Gerontological Consideration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Cognitive deficits </a:t>
            </a:r>
            <a:r>
              <a:rPr lang="en-US" altLang="en-US" sz="2800" smtClean="0">
                <a:sym typeface="Wingdings" pitchFamily="2" charset="2"/>
              </a:rPr>
              <a:t> </a:t>
            </a:r>
          </a:p>
          <a:p>
            <a:pPr lvl="1" eaLnBrk="1" hangingPunct="1"/>
            <a:r>
              <a:rPr lang="en-US" altLang="en-US" sz="2400" smtClean="0">
                <a:sym typeface="Wingdings" pitchFamily="2" charset="2"/>
              </a:rPr>
              <a:t>not recognize S&amp;S</a:t>
            </a:r>
          </a:p>
          <a:p>
            <a:pPr eaLnBrk="1" hangingPunct="1"/>
            <a:r>
              <a:rPr lang="en-US" altLang="en-US" sz="2800" smtClean="0">
                <a:sym typeface="Wingdings" pitchFamily="2" charset="2"/>
              </a:rPr>
              <a:t>Decreased renal function </a:t>
            </a:r>
          </a:p>
          <a:p>
            <a:pPr lvl="1" eaLnBrk="1" hangingPunct="1"/>
            <a:r>
              <a:rPr lang="en-US" altLang="en-US" sz="2400" smtClean="0">
                <a:sym typeface="Wingdings" pitchFamily="2" charset="2"/>
              </a:rPr>
              <a:t>oral hypoglycemic meds stay in body longer </a:t>
            </a:r>
          </a:p>
          <a:p>
            <a:pPr eaLnBrk="1" hangingPunct="1"/>
            <a:r>
              <a:rPr lang="en-US" altLang="en-US" sz="2800" smtClean="0">
                <a:sym typeface="Wingdings" pitchFamily="2" charset="2"/>
              </a:rPr>
              <a:t>More likely to _________a meal</a:t>
            </a:r>
          </a:p>
          <a:p>
            <a:pPr lvl="1" eaLnBrk="1" hangingPunct="1"/>
            <a:r>
              <a:rPr lang="en-US" altLang="en-US" sz="2400" smtClean="0">
                <a:sym typeface="Wingdings" pitchFamily="2" charset="2"/>
              </a:rPr>
              <a:t>Skip</a:t>
            </a:r>
          </a:p>
          <a:p>
            <a:pPr eaLnBrk="1" hangingPunct="1"/>
            <a:r>
              <a:rPr lang="en-US" altLang="en-US" sz="2800" smtClean="0">
                <a:sym typeface="Wingdings" pitchFamily="2" charset="2"/>
              </a:rPr>
              <a:t>Vision problems  </a:t>
            </a:r>
          </a:p>
          <a:p>
            <a:pPr lvl="1" eaLnBrk="1" hangingPunct="1"/>
            <a:r>
              <a:rPr lang="en-US" altLang="en-US" sz="2400" smtClean="0">
                <a:sym typeface="Wingdings" pitchFamily="2" charset="2"/>
              </a:rPr>
              <a:t>inaccurate insulin draws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4261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Hypoglycemia</a:t>
            </a:r>
            <a:br>
              <a:rPr lang="en-US" altLang="en-US" smtClean="0"/>
            </a:br>
            <a:r>
              <a:rPr lang="en-US" altLang="en-US" smtClean="0"/>
              <a:t>Nursing measures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Follow protocol</a:t>
            </a:r>
          </a:p>
          <a:p>
            <a:pPr eaLnBrk="1" hangingPunct="1"/>
            <a:r>
              <a:rPr lang="en-US" altLang="en-US" smtClean="0"/>
              <a:t>Teach</a:t>
            </a:r>
          </a:p>
          <a:p>
            <a:pPr lvl="1" eaLnBrk="1" hangingPunct="1"/>
            <a:r>
              <a:rPr lang="en-US" altLang="en-US" smtClean="0"/>
              <a:t>Carry simple sugar at all times</a:t>
            </a:r>
          </a:p>
          <a:p>
            <a:pPr lvl="1" eaLnBrk="1" hangingPunct="1"/>
            <a:r>
              <a:rPr lang="en-US" altLang="en-US" smtClean="0"/>
              <a:t>S&amp;S or hypoglycemia</a:t>
            </a:r>
          </a:p>
          <a:p>
            <a:pPr lvl="1" eaLnBrk="1" hangingPunct="1"/>
            <a:r>
              <a:rPr lang="en-US" altLang="en-US" smtClean="0"/>
              <a:t>How to prevent Hypoglycemia</a:t>
            </a:r>
          </a:p>
          <a:p>
            <a:pPr lvl="1" eaLnBrk="1" hangingPunct="1"/>
            <a:r>
              <a:rPr lang="en-US" altLang="en-US" smtClean="0"/>
              <a:t>Check FSBS if you suspect </a:t>
            </a:r>
            <a:r>
              <a:rPr lang="en-US" altLang="en-US" smtClean="0">
                <a:sym typeface="Wingdings" pitchFamily="2" charset="2"/>
              </a:rPr>
              <a:t> NOW!</a:t>
            </a:r>
          </a:p>
        </p:txBody>
      </p:sp>
    </p:spTree>
    <p:extLst>
      <p:ext uri="{BB962C8B-B14F-4D97-AF65-F5344CB8AC3E}">
        <p14:creationId xmlns:p14="http://schemas.microsoft.com/office/powerpoint/2010/main" val="4800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533400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en-US" sz="4000" smtClean="0"/>
              <a:t>Somogyi Effect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700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 smtClean="0"/>
              <a:t>Hyperglycemia secondary to asymptomatic hypoglycemia </a:t>
            </a:r>
            <a:r>
              <a:rPr lang="fr-CA" altLang="en-US" sz="2800" smtClean="0"/>
              <a:t>(especially at night)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smtClean="0"/>
              <a:t>If the insulin is increased in evening, the problem worsens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smtClean="0"/>
              <a:t>Check capillary glycemia around 3 a.m. to eliminate hypoglycemia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smtClean="0"/>
              <a:t>In this case, reduce the h.s. NPH </a:t>
            </a:r>
          </a:p>
        </p:txBody>
      </p:sp>
    </p:spTree>
    <p:extLst>
      <p:ext uri="{BB962C8B-B14F-4D97-AF65-F5344CB8AC3E}">
        <p14:creationId xmlns:p14="http://schemas.microsoft.com/office/powerpoint/2010/main" val="35201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</a:t>
            </a:r>
            <a:r>
              <a:rPr lang="en-US">
                <a:latin typeface="Arial"/>
              </a:rPr>
              <a:t>…</a:t>
            </a: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720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600"/>
              <a:t>Insulin resistance: due to obesity or immune antibodies.</a:t>
            </a:r>
          </a:p>
          <a:p>
            <a:pPr algn="l" rtl="0">
              <a:lnSpc>
                <a:spcPct val="80000"/>
              </a:lnSpc>
            </a:pPr>
            <a:r>
              <a:rPr lang="en-US" sz="2600"/>
              <a:t>Morning Hyperglycemia: insufficient level of insulin due to </a:t>
            </a:r>
            <a:r>
              <a:rPr lang="en-US" sz="3200" b="1"/>
              <a:t>dawn phenomena</a:t>
            </a:r>
            <a:r>
              <a:rPr lang="en-US" sz="2600"/>
              <a:t> (normal glucose level up to 3 am when Bld glucose start to rise) and </a:t>
            </a:r>
            <a:r>
              <a:rPr lang="en-US" sz="3200" b="1"/>
              <a:t>Somogyi</a:t>
            </a:r>
            <a:r>
              <a:rPr lang="en-US" sz="3200"/>
              <a:t> </a:t>
            </a:r>
            <a:r>
              <a:rPr lang="en-US" sz="2600"/>
              <a:t>effect (nocturnal hypoglycemia followed by rebound hyperglycemia)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    - </a:t>
            </a:r>
            <a:r>
              <a:rPr lang="en-US" sz="3200" b="1"/>
              <a:t>Insulin waning</a:t>
            </a:r>
            <a:r>
              <a:rPr lang="en-US" sz="2600"/>
              <a:t>: the progressive increase in blood glucose from bed time to morning and is prevented  by moving the evening dose of NPH insulin to bed time </a:t>
            </a:r>
          </a:p>
          <a:p>
            <a:pPr algn="l" rtl="0">
              <a:lnSpc>
                <a:spcPct val="80000"/>
              </a:lnSpc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7194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21" name="Group 4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968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84" cy="379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Tx/>
                <a:buNone/>
              </a:pPr>
              <a:endParaRPr lang="en-US" sz="2400" b="0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9690" name="Text Box 10"/>
            <p:cNvSpPr txBox="1">
              <a:spLocks noChangeArrowheads="1"/>
            </p:cNvSpPr>
            <p:nvPr/>
          </p:nvSpPr>
          <p:spPr bwMode="auto">
            <a:xfrm>
              <a:off x="1584" y="144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400">
                  <a:solidFill>
                    <a:srgbClr val="009999"/>
                  </a:solidFill>
                  <a:latin typeface="Arial Black" pitchFamily="34" charset="0"/>
                  <a:cs typeface="Tahoma" pitchFamily="34" charset="0"/>
                </a:rPr>
                <a:t>Somogyi Phenomenon</a:t>
              </a:r>
            </a:p>
          </p:txBody>
        </p:sp>
        <p:sp>
          <p:nvSpPr>
            <p:cNvPr id="199691" name="Line 11"/>
            <p:cNvSpPr>
              <a:spLocks noChangeShapeType="1"/>
            </p:cNvSpPr>
            <p:nvPr/>
          </p:nvSpPr>
          <p:spPr bwMode="auto">
            <a:xfrm>
              <a:off x="4512" y="288"/>
              <a:ext cx="1056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93" name="Rectangle 13"/>
            <p:cNvSpPr>
              <a:spLocks noChangeArrowheads="1"/>
            </p:cNvSpPr>
            <p:nvPr/>
          </p:nvSpPr>
          <p:spPr bwMode="auto">
            <a:xfrm>
              <a:off x="0" y="3792"/>
              <a:ext cx="5760" cy="52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20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				Multiple Insulin Injection Therapy</a:t>
              </a:r>
            </a:p>
          </p:txBody>
        </p:sp>
        <p:grpSp>
          <p:nvGrpSpPr>
            <p:cNvPr id="199694" name="Group 14"/>
            <p:cNvGrpSpPr>
              <a:grpSpLocks/>
            </p:cNvGrpSpPr>
            <p:nvPr/>
          </p:nvGrpSpPr>
          <p:grpSpPr bwMode="auto">
            <a:xfrm>
              <a:off x="149" y="3877"/>
              <a:ext cx="1963" cy="401"/>
              <a:chOff x="149" y="3690"/>
              <a:chExt cx="2880" cy="588"/>
            </a:xfrm>
          </p:grpSpPr>
          <p:sp>
            <p:nvSpPr>
              <p:cNvPr id="199695" name="Oval 15"/>
              <p:cNvSpPr>
                <a:spLocks noChangeArrowheads="1"/>
              </p:cNvSpPr>
              <p:nvPr/>
            </p:nvSpPr>
            <p:spPr bwMode="auto">
              <a:xfrm>
                <a:off x="794" y="3690"/>
                <a:ext cx="2235" cy="588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96" name="Oval 16"/>
              <p:cNvSpPr>
                <a:spLocks noChangeArrowheads="1"/>
              </p:cNvSpPr>
              <p:nvPr/>
            </p:nvSpPr>
            <p:spPr bwMode="auto">
              <a:xfrm>
                <a:off x="794" y="3748"/>
                <a:ext cx="1838" cy="467"/>
              </a:xfrm>
              <a:prstGeom prst="ellipse">
                <a:avLst/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97" name="Oval 17"/>
              <p:cNvSpPr>
                <a:spLocks noChangeArrowheads="1"/>
              </p:cNvSpPr>
              <p:nvPr/>
            </p:nvSpPr>
            <p:spPr bwMode="auto">
              <a:xfrm>
                <a:off x="794" y="3795"/>
                <a:ext cx="1490" cy="378"/>
              </a:xfrm>
              <a:prstGeom prst="ellipse">
                <a:avLst/>
              </a:prstGeom>
              <a:solidFill>
                <a:srgbClr val="00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98" name="Oval 18"/>
              <p:cNvSpPr>
                <a:spLocks noChangeArrowheads="1"/>
              </p:cNvSpPr>
              <p:nvPr/>
            </p:nvSpPr>
            <p:spPr bwMode="auto">
              <a:xfrm>
                <a:off x="794" y="3828"/>
                <a:ext cx="1192" cy="303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99" name="Oval 19"/>
              <p:cNvSpPr>
                <a:spLocks noChangeArrowheads="1"/>
              </p:cNvSpPr>
              <p:nvPr/>
            </p:nvSpPr>
            <p:spPr bwMode="auto">
              <a:xfrm>
                <a:off x="794" y="3879"/>
                <a:ext cx="894" cy="227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0" name="Oval 20"/>
              <p:cNvSpPr>
                <a:spLocks noChangeArrowheads="1"/>
              </p:cNvSpPr>
              <p:nvPr/>
            </p:nvSpPr>
            <p:spPr bwMode="auto">
              <a:xfrm>
                <a:off x="794" y="3917"/>
                <a:ext cx="596" cy="151"/>
              </a:xfrm>
              <a:prstGeom prst="ellipse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1" name="Oval 21"/>
              <p:cNvSpPr>
                <a:spLocks noChangeArrowheads="1"/>
              </p:cNvSpPr>
              <p:nvPr/>
            </p:nvSpPr>
            <p:spPr bwMode="auto">
              <a:xfrm>
                <a:off x="794" y="3963"/>
                <a:ext cx="249" cy="6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99702" name="Picture 22" descr="C:\Program Files\Common Files\Microsoft Shared\Clipart\cagcat50\hm00163_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" y="3984"/>
                <a:ext cx="67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808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9703" name="Line 23"/>
            <p:cNvSpPr>
              <a:spLocks noChangeShapeType="1"/>
            </p:cNvSpPr>
            <p:nvPr/>
          </p:nvSpPr>
          <p:spPr bwMode="auto">
            <a:xfrm>
              <a:off x="624" y="288"/>
              <a:ext cx="1056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04" name="Group 24"/>
            <p:cNvGrpSpPr>
              <a:grpSpLocks/>
            </p:cNvGrpSpPr>
            <p:nvPr/>
          </p:nvGrpSpPr>
          <p:grpSpPr bwMode="auto">
            <a:xfrm>
              <a:off x="144" y="192"/>
              <a:ext cx="144" cy="3600"/>
              <a:chOff x="48" y="48"/>
              <a:chExt cx="384" cy="3552"/>
            </a:xfrm>
          </p:grpSpPr>
          <p:sp>
            <p:nvSpPr>
              <p:cNvPr id="199705" name="Rectangle 25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192" cy="38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6" name="Rectangle 26"/>
              <p:cNvSpPr>
                <a:spLocks noChangeArrowheads="1"/>
              </p:cNvSpPr>
              <p:nvPr/>
            </p:nvSpPr>
            <p:spPr bwMode="auto">
              <a:xfrm>
                <a:off x="48" y="624"/>
                <a:ext cx="192" cy="384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7" name="Rectangle 27"/>
              <p:cNvSpPr>
                <a:spLocks noChangeArrowheads="1"/>
              </p:cNvSpPr>
              <p:nvPr/>
            </p:nvSpPr>
            <p:spPr bwMode="auto">
              <a:xfrm>
                <a:off x="48" y="1200"/>
                <a:ext cx="192" cy="384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8" name="Rectangle 28"/>
              <p:cNvSpPr>
                <a:spLocks noChangeArrowheads="1"/>
              </p:cNvSpPr>
              <p:nvPr/>
            </p:nvSpPr>
            <p:spPr bwMode="auto">
              <a:xfrm>
                <a:off x="48" y="1920"/>
                <a:ext cx="192" cy="384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9" name="Rectangle 29"/>
              <p:cNvSpPr>
                <a:spLocks noChangeArrowheads="1"/>
              </p:cNvSpPr>
              <p:nvPr/>
            </p:nvSpPr>
            <p:spPr bwMode="auto">
              <a:xfrm>
                <a:off x="48" y="2448"/>
                <a:ext cx="192" cy="384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0" name="Rectangle 30"/>
              <p:cNvSpPr>
                <a:spLocks noChangeArrowheads="1"/>
              </p:cNvSpPr>
              <p:nvPr/>
            </p:nvSpPr>
            <p:spPr bwMode="auto">
              <a:xfrm>
                <a:off x="240" y="2832"/>
                <a:ext cx="192" cy="384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1" name="Rectangle 31"/>
              <p:cNvSpPr>
                <a:spLocks noChangeArrowheads="1"/>
              </p:cNvSpPr>
              <p:nvPr/>
            </p:nvSpPr>
            <p:spPr bwMode="auto">
              <a:xfrm>
                <a:off x="48" y="3216"/>
                <a:ext cx="192" cy="384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2" name="Rectangle 32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192" cy="384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3" name="Rectangle 33"/>
              <p:cNvSpPr>
                <a:spLocks noChangeArrowheads="1"/>
              </p:cNvSpPr>
              <p:nvPr/>
            </p:nvSpPr>
            <p:spPr bwMode="auto">
              <a:xfrm>
                <a:off x="240" y="960"/>
                <a:ext cx="192" cy="384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4" name="Rectangle 34"/>
              <p:cNvSpPr>
                <a:spLocks noChangeArrowheads="1"/>
              </p:cNvSpPr>
              <p:nvPr/>
            </p:nvSpPr>
            <p:spPr bwMode="auto">
              <a:xfrm>
                <a:off x="240" y="1536"/>
                <a:ext cx="192" cy="38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5" name="Rectangle 35"/>
              <p:cNvSpPr>
                <a:spLocks noChangeArrowheads="1"/>
              </p:cNvSpPr>
              <p:nvPr/>
            </p:nvSpPr>
            <p:spPr bwMode="auto">
              <a:xfrm>
                <a:off x="240" y="2160"/>
                <a:ext cx="192" cy="384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716" name="Line 36"/>
            <p:cNvSpPr>
              <a:spLocks noChangeShapeType="1"/>
            </p:cNvSpPr>
            <p:nvPr/>
          </p:nvSpPr>
          <p:spPr bwMode="auto">
            <a:xfrm>
              <a:off x="402" y="3771"/>
              <a:ext cx="5328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7" name="Line 37"/>
            <p:cNvSpPr>
              <a:spLocks noChangeShapeType="1"/>
            </p:cNvSpPr>
            <p:nvPr/>
          </p:nvSpPr>
          <p:spPr bwMode="auto">
            <a:xfrm flipV="1">
              <a:off x="405" y="0"/>
              <a:ext cx="0" cy="3762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8" name="Text Box 38"/>
            <p:cNvSpPr txBox="1">
              <a:spLocks noChangeArrowheads="1"/>
            </p:cNvSpPr>
            <p:nvPr/>
          </p:nvSpPr>
          <p:spPr bwMode="auto">
            <a:xfrm>
              <a:off x="98" y="54"/>
              <a:ext cx="190" cy="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200">
                  <a:solidFill>
                    <a:srgbClr val="339966"/>
                  </a:solidFill>
                  <a:latin typeface="Tahoma" pitchFamily="34" charset="0"/>
                  <a:cs typeface="Tahoma" pitchFamily="34" charset="0"/>
                </a:rPr>
                <a:t>I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CC66"/>
                  </a:solidFill>
                  <a:latin typeface="Tahoma" pitchFamily="34" charset="0"/>
                  <a:cs typeface="Tahoma" pitchFamily="34" charset="0"/>
                </a:rPr>
                <a:t>N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rPr>
                <a:t>S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66FF99"/>
                  </a:solidFill>
                  <a:latin typeface="Tahoma" pitchFamily="34" charset="0"/>
                  <a:cs typeface="Tahoma" pitchFamily="34" charset="0"/>
                </a:rPr>
                <a:t>U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L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I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rPr>
                <a:t>N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I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N</a:t>
              </a:r>
            </a:p>
            <a:p>
              <a:pPr>
                <a:buFontTx/>
                <a:buNone/>
              </a:pPr>
              <a:endParaRPr lang="en-US" sz="1200">
                <a:solidFill>
                  <a:srgbClr val="CCFF99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6699"/>
                  </a:solidFill>
                  <a:latin typeface="Tahoma" pitchFamily="34" charset="0"/>
                  <a:cs typeface="Tahoma" pitchFamily="34" charset="0"/>
                </a:rPr>
                <a:t>J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E</a:t>
              </a:r>
            </a:p>
            <a:p>
              <a:pPr>
                <a:buFontTx/>
                <a:buNone/>
              </a:pPr>
              <a:endParaRPr lang="en-US" sz="1200">
                <a:solidFill>
                  <a:srgbClr val="FFFF66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C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T</a:t>
              </a:r>
            </a:p>
            <a:p>
              <a:pPr>
                <a:buFontTx/>
                <a:buNone/>
              </a:pPr>
              <a:endParaRPr lang="en-US" sz="1200">
                <a:solidFill>
                  <a:srgbClr val="FFFF66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rPr>
                <a:t>I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O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N</a:t>
              </a:r>
            </a:p>
          </p:txBody>
        </p:sp>
        <p:sp>
          <p:nvSpPr>
            <p:cNvPr id="199719" name="Line 39"/>
            <p:cNvSpPr>
              <a:spLocks noChangeShapeType="1"/>
            </p:cNvSpPr>
            <p:nvPr/>
          </p:nvSpPr>
          <p:spPr bwMode="auto">
            <a:xfrm>
              <a:off x="1680" y="432"/>
              <a:ext cx="2832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20" name="Line 40"/>
            <p:cNvSpPr>
              <a:spLocks noChangeShapeType="1"/>
            </p:cNvSpPr>
            <p:nvPr/>
          </p:nvSpPr>
          <p:spPr bwMode="auto">
            <a:xfrm>
              <a:off x="1680" y="144"/>
              <a:ext cx="2832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725" name="Group 45"/>
          <p:cNvGrpSpPr>
            <a:grpSpLocks/>
          </p:cNvGrpSpPr>
          <p:nvPr/>
        </p:nvGrpSpPr>
        <p:grpSpPr bwMode="auto">
          <a:xfrm>
            <a:off x="1066800" y="1179513"/>
            <a:ext cx="7772400" cy="2286000"/>
            <a:chOff x="672" y="528"/>
            <a:chExt cx="4896" cy="1440"/>
          </a:xfrm>
        </p:grpSpPr>
        <p:graphicFrame>
          <p:nvGraphicFramePr>
            <p:cNvPr id="199722" name="Object 42"/>
            <p:cNvGraphicFramePr>
              <a:graphicFrameLocks noChangeAspect="1"/>
            </p:cNvGraphicFramePr>
            <p:nvPr/>
          </p:nvGraphicFramePr>
          <p:xfrm>
            <a:off x="672" y="528"/>
            <a:ext cx="4896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hart" r:id="rId4" imgW="6096075" imgH="4067089" progId="MSGraph.Chart.8">
                    <p:embed followColorScheme="full"/>
                  </p:oleObj>
                </mc:Choice>
                <mc:Fallback>
                  <p:oleObj name="Chart" r:id="rId4" imgW="6096075" imgH="4067089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528"/>
                          <a:ext cx="4896" cy="1440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9723" name="AutoShape 43"/>
            <p:cNvSpPr>
              <a:spLocks noChangeArrowheads="1"/>
            </p:cNvSpPr>
            <p:nvPr/>
          </p:nvSpPr>
          <p:spPr bwMode="auto">
            <a:xfrm>
              <a:off x="1314" y="1104"/>
              <a:ext cx="336" cy="528"/>
            </a:xfrm>
            <a:prstGeom prst="downArrow">
              <a:avLst>
                <a:gd name="adj1" fmla="val 50000"/>
                <a:gd name="adj2" fmla="val 39286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9724" name="Rectangle 44" descr="Recycled paper"/>
          <p:cNvSpPr>
            <a:spLocks noChangeArrowheads="1"/>
          </p:cNvSpPr>
          <p:nvPr/>
        </p:nvSpPr>
        <p:spPr bwMode="auto">
          <a:xfrm>
            <a:off x="1066800" y="3813175"/>
            <a:ext cx="3581400" cy="174942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Cause: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Counter regulatory hormones response to hypoglycemia at med-night.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Increase in hepatic glucose production.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Insulin resistance because of the Counter regulatory hormones.</a:t>
            </a:r>
          </a:p>
          <a:p>
            <a:pPr>
              <a:spcBef>
                <a:spcPct val="50000"/>
              </a:spcBef>
            </a:pPr>
            <a:endParaRPr lang="en-US" sz="8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9726" name="Rectangle 46" descr="Recycled paper"/>
          <p:cNvSpPr>
            <a:spLocks noChangeArrowheads="1"/>
          </p:cNvSpPr>
          <p:nvPr/>
        </p:nvSpPr>
        <p:spPr bwMode="auto">
          <a:xfrm>
            <a:off x="5181600" y="3813175"/>
            <a:ext cx="3581400" cy="174942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Treatment: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Decrease pre-supper intermediate insulin.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Defer the dose to 9 PM.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Change or start pre-bed snack.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12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sz="12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34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79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Tx/>
                <a:buNone/>
              </a:pPr>
              <a:endParaRPr lang="en-US" sz="2400" b="0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33476" name="Text Box 4"/>
            <p:cNvSpPr txBox="1">
              <a:spLocks noChangeArrowheads="1"/>
            </p:cNvSpPr>
            <p:nvPr/>
          </p:nvSpPr>
          <p:spPr bwMode="auto">
            <a:xfrm>
              <a:off x="1584" y="144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2400">
                  <a:solidFill>
                    <a:srgbClr val="009999"/>
                  </a:solidFill>
                  <a:latin typeface="Arial Black" pitchFamily="34" charset="0"/>
                  <a:cs typeface="Tahoma" pitchFamily="34" charset="0"/>
                </a:rPr>
                <a:t>Dawn Phenomenon</a:t>
              </a:r>
            </a:p>
          </p:txBody>
        </p:sp>
        <p:sp>
          <p:nvSpPr>
            <p:cNvPr id="233477" name="Line 5"/>
            <p:cNvSpPr>
              <a:spLocks noChangeShapeType="1"/>
            </p:cNvSpPr>
            <p:nvPr/>
          </p:nvSpPr>
          <p:spPr bwMode="auto">
            <a:xfrm>
              <a:off x="4512" y="288"/>
              <a:ext cx="1056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78" name="Rectangle 6"/>
            <p:cNvSpPr>
              <a:spLocks noChangeArrowheads="1"/>
            </p:cNvSpPr>
            <p:nvPr/>
          </p:nvSpPr>
          <p:spPr bwMode="auto">
            <a:xfrm>
              <a:off x="0" y="3792"/>
              <a:ext cx="5760" cy="52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20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				Multiple Insulin Injection Therapy</a:t>
              </a:r>
            </a:p>
          </p:txBody>
        </p:sp>
        <p:grpSp>
          <p:nvGrpSpPr>
            <p:cNvPr id="233479" name="Group 7"/>
            <p:cNvGrpSpPr>
              <a:grpSpLocks/>
            </p:cNvGrpSpPr>
            <p:nvPr/>
          </p:nvGrpSpPr>
          <p:grpSpPr bwMode="auto">
            <a:xfrm>
              <a:off x="149" y="3877"/>
              <a:ext cx="1963" cy="401"/>
              <a:chOff x="149" y="3690"/>
              <a:chExt cx="2880" cy="588"/>
            </a:xfrm>
          </p:grpSpPr>
          <p:sp>
            <p:nvSpPr>
              <p:cNvPr id="233480" name="Oval 8"/>
              <p:cNvSpPr>
                <a:spLocks noChangeArrowheads="1"/>
              </p:cNvSpPr>
              <p:nvPr/>
            </p:nvSpPr>
            <p:spPr bwMode="auto">
              <a:xfrm>
                <a:off x="794" y="3690"/>
                <a:ext cx="2235" cy="588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81" name="Oval 9"/>
              <p:cNvSpPr>
                <a:spLocks noChangeArrowheads="1"/>
              </p:cNvSpPr>
              <p:nvPr/>
            </p:nvSpPr>
            <p:spPr bwMode="auto">
              <a:xfrm>
                <a:off x="794" y="3748"/>
                <a:ext cx="1838" cy="467"/>
              </a:xfrm>
              <a:prstGeom prst="ellipse">
                <a:avLst/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82" name="Oval 10"/>
              <p:cNvSpPr>
                <a:spLocks noChangeArrowheads="1"/>
              </p:cNvSpPr>
              <p:nvPr/>
            </p:nvSpPr>
            <p:spPr bwMode="auto">
              <a:xfrm>
                <a:off x="794" y="3795"/>
                <a:ext cx="1490" cy="378"/>
              </a:xfrm>
              <a:prstGeom prst="ellipse">
                <a:avLst/>
              </a:prstGeom>
              <a:solidFill>
                <a:srgbClr val="00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83" name="Oval 11"/>
              <p:cNvSpPr>
                <a:spLocks noChangeArrowheads="1"/>
              </p:cNvSpPr>
              <p:nvPr/>
            </p:nvSpPr>
            <p:spPr bwMode="auto">
              <a:xfrm>
                <a:off x="794" y="3828"/>
                <a:ext cx="1192" cy="303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84" name="Oval 12"/>
              <p:cNvSpPr>
                <a:spLocks noChangeArrowheads="1"/>
              </p:cNvSpPr>
              <p:nvPr/>
            </p:nvSpPr>
            <p:spPr bwMode="auto">
              <a:xfrm>
                <a:off x="794" y="3879"/>
                <a:ext cx="894" cy="227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85" name="Oval 13"/>
              <p:cNvSpPr>
                <a:spLocks noChangeArrowheads="1"/>
              </p:cNvSpPr>
              <p:nvPr/>
            </p:nvSpPr>
            <p:spPr bwMode="auto">
              <a:xfrm>
                <a:off x="794" y="3917"/>
                <a:ext cx="596" cy="151"/>
              </a:xfrm>
              <a:prstGeom prst="ellipse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86" name="Oval 14"/>
              <p:cNvSpPr>
                <a:spLocks noChangeArrowheads="1"/>
              </p:cNvSpPr>
              <p:nvPr/>
            </p:nvSpPr>
            <p:spPr bwMode="auto">
              <a:xfrm>
                <a:off x="794" y="3963"/>
                <a:ext cx="249" cy="6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3487" name="Picture 15" descr="C:\Program Files\Common Files\Microsoft Shared\Clipart\cagcat50\hm00163_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" y="3984"/>
                <a:ext cx="67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808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3488" name="Line 16"/>
            <p:cNvSpPr>
              <a:spLocks noChangeShapeType="1"/>
            </p:cNvSpPr>
            <p:nvPr/>
          </p:nvSpPr>
          <p:spPr bwMode="auto">
            <a:xfrm>
              <a:off x="624" y="288"/>
              <a:ext cx="1056" cy="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3489" name="Group 17"/>
            <p:cNvGrpSpPr>
              <a:grpSpLocks/>
            </p:cNvGrpSpPr>
            <p:nvPr/>
          </p:nvGrpSpPr>
          <p:grpSpPr bwMode="auto">
            <a:xfrm>
              <a:off x="144" y="192"/>
              <a:ext cx="144" cy="3600"/>
              <a:chOff x="48" y="48"/>
              <a:chExt cx="384" cy="3552"/>
            </a:xfrm>
          </p:grpSpPr>
          <p:sp>
            <p:nvSpPr>
              <p:cNvPr id="233490" name="Rectangl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192" cy="38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1" name="Rectangle 19"/>
              <p:cNvSpPr>
                <a:spLocks noChangeArrowheads="1"/>
              </p:cNvSpPr>
              <p:nvPr/>
            </p:nvSpPr>
            <p:spPr bwMode="auto">
              <a:xfrm>
                <a:off x="48" y="624"/>
                <a:ext cx="192" cy="384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2" name="Rectangle 20"/>
              <p:cNvSpPr>
                <a:spLocks noChangeArrowheads="1"/>
              </p:cNvSpPr>
              <p:nvPr/>
            </p:nvSpPr>
            <p:spPr bwMode="auto">
              <a:xfrm>
                <a:off x="48" y="1200"/>
                <a:ext cx="192" cy="384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3" name="Rectangle 21"/>
              <p:cNvSpPr>
                <a:spLocks noChangeArrowheads="1"/>
              </p:cNvSpPr>
              <p:nvPr/>
            </p:nvSpPr>
            <p:spPr bwMode="auto">
              <a:xfrm>
                <a:off x="48" y="1920"/>
                <a:ext cx="192" cy="384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4" name="Rectangle 22"/>
              <p:cNvSpPr>
                <a:spLocks noChangeArrowheads="1"/>
              </p:cNvSpPr>
              <p:nvPr/>
            </p:nvSpPr>
            <p:spPr bwMode="auto">
              <a:xfrm>
                <a:off x="48" y="2448"/>
                <a:ext cx="192" cy="384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5" name="Rectangle 23"/>
              <p:cNvSpPr>
                <a:spLocks noChangeArrowheads="1"/>
              </p:cNvSpPr>
              <p:nvPr/>
            </p:nvSpPr>
            <p:spPr bwMode="auto">
              <a:xfrm>
                <a:off x="240" y="2832"/>
                <a:ext cx="192" cy="384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6" name="Rectangle 24"/>
              <p:cNvSpPr>
                <a:spLocks noChangeArrowheads="1"/>
              </p:cNvSpPr>
              <p:nvPr/>
            </p:nvSpPr>
            <p:spPr bwMode="auto">
              <a:xfrm>
                <a:off x="48" y="3216"/>
                <a:ext cx="192" cy="384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7" name="Rectangle 25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192" cy="384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8" name="Rectangle 26"/>
              <p:cNvSpPr>
                <a:spLocks noChangeArrowheads="1"/>
              </p:cNvSpPr>
              <p:nvPr/>
            </p:nvSpPr>
            <p:spPr bwMode="auto">
              <a:xfrm>
                <a:off x="240" y="960"/>
                <a:ext cx="192" cy="384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9" name="Rectangle 27"/>
              <p:cNvSpPr>
                <a:spLocks noChangeArrowheads="1"/>
              </p:cNvSpPr>
              <p:nvPr/>
            </p:nvSpPr>
            <p:spPr bwMode="auto">
              <a:xfrm>
                <a:off x="240" y="1536"/>
                <a:ext cx="192" cy="38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00" name="Rectangle 28"/>
              <p:cNvSpPr>
                <a:spLocks noChangeArrowheads="1"/>
              </p:cNvSpPr>
              <p:nvPr/>
            </p:nvSpPr>
            <p:spPr bwMode="auto">
              <a:xfrm>
                <a:off x="240" y="2160"/>
                <a:ext cx="192" cy="384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3501" name="Line 29"/>
            <p:cNvSpPr>
              <a:spLocks noChangeShapeType="1"/>
            </p:cNvSpPr>
            <p:nvPr/>
          </p:nvSpPr>
          <p:spPr bwMode="auto">
            <a:xfrm>
              <a:off x="402" y="3771"/>
              <a:ext cx="5328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2" name="Line 30"/>
            <p:cNvSpPr>
              <a:spLocks noChangeShapeType="1"/>
            </p:cNvSpPr>
            <p:nvPr/>
          </p:nvSpPr>
          <p:spPr bwMode="auto">
            <a:xfrm flipV="1">
              <a:off x="405" y="0"/>
              <a:ext cx="0" cy="3762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3" name="Text Box 31"/>
            <p:cNvSpPr txBox="1">
              <a:spLocks noChangeArrowheads="1"/>
            </p:cNvSpPr>
            <p:nvPr/>
          </p:nvSpPr>
          <p:spPr bwMode="auto">
            <a:xfrm>
              <a:off x="98" y="54"/>
              <a:ext cx="190" cy="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200">
                  <a:solidFill>
                    <a:srgbClr val="339966"/>
                  </a:solidFill>
                  <a:latin typeface="Tahoma" pitchFamily="34" charset="0"/>
                  <a:cs typeface="Tahoma" pitchFamily="34" charset="0"/>
                </a:rPr>
                <a:t>I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CC66"/>
                  </a:solidFill>
                  <a:latin typeface="Tahoma" pitchFamily="34" charset="0"/>
                  <a:cs typeface="Tahoma" pitchFamily="34" charset="0"/>
                </a:rPr>
                <a:t>N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rPr>
                <a:t>S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66FF99"/>
                  </a:solidFill>
                  <a:latin typeface="Tahoma" pitchFamily="34" charset="0"/>
                  <a:cs typeface="Tahoma" pitchFamily="34" charset="0"/>
                </a:rPr>
                <a:t>U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L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I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rPr>
                <a:t>N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I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N</a:t>
              </a:r>
            </a:p>
            <a:p>
              <a:pPr>
                <a:buFontTx/>
                <a:buNone/>
              </a:pPr>
              <a:endParaRPr lang="en-US" sz="1200">
                <a:solidFill>
                  <a:srgbClr val="CCFF99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6699"/>
                  </a:solidFill>
                  <a:latin typeface="Tahoma" pitchFamily="34" charset="0"/>
                  <a:cs typeface="Tahoma" pitchFamily="34" charset="0"/>
                </a:rPr>
                <a:t>J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E</a:t>
              </a:r>
            </a:p>
            <a:p>
              <a:pPr>
                <a:buFontTx/>
                <a:buNone/>
              </a:pPr>
              <a:endParaRPr lang="en-US" sz="1200">
                <a:solidFill>
                  <a:srgbClr val="FFFF66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C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T</a:t>
              </a:r>
            </a:p>
            <a:p>
              <a:pPr>
                <a:buFontTx/>
                <a:buNone/>
              </a:pPr>
              <a:endParaRPr lang="en-US" sz="1200">
                <a:solidFill>
                  <a:srgbClr val="FFFF66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rPr>
                <a:t>I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CCFF99"/>
                  </a:solidFill>
                  <a:latin typeface="Tahoma" pitchFamily="34" charset="0"/>
                  <a:cs typeface="Tahoma" pitchFamily="34" charset="0"/>
                </a:rPr>
                <a:t>O</a:t>
              </a:r>
            </a:p>
            <a:p>
              <a:pPr>
                <a:buFontTx/>
                <a:buNone/>
              </a:pPr>
              <a:endPara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buFontTx/>
                <a:buNone/>
              </a:pPr>
              <a:r>
                <a:rPr lang="en-US" sz="1200">
                  <a:solidFill>
                    <a:srgbClr val="FFFF66"/>
                  </a:solidFill>
                  <a:latin typeface="Tahoma" pitchFamily="34" charset="0"/>
                  <a:cs typeface="Tahoma" pitchFamily="34" charset="0"/>
                </a:rPr>
                <a:t>N</a:t>
              </a:r>
            </a:p>
          </p:txBody>
        </p:sp>
        <p:sp>
          <p:nvSpPr>
            <p:cNvPr id="233504" name="Line 32"/>
            <p:cNvSpPr>
              <a:spLocks noChangeShapeType="1"/>
            </p:cNvSpPr>
            <p:nvPr/>
          </p:nvSpPr>
          <p:spPr bwMode="auto">
            <a:xfrm>
              <a:off x="1680" y="432"/>
              <a:ext cx="2832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5" name="Line 33"/>
            <p:cNvSpPr>
              <a:spLocks noChangeShapeType="1"/>
            </p:cNvSpPr>
            <p:nvPr/>
          </p:nvSpPr>
          <p:spPr bwMode="auto">
            <a:xfrm>
              <a:off x="1680" y="144"/>
              <a:ext cx="2832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510" name="Group 38"/>
          <p:cNvGrpSpPr>
            <a:grpSpLocks/>
          </p:cNvGrpSpPr>
          <p:nvPr/>
        </p:nvGrpSpPr>
        <p:grpSpPr bwMode="auto">
          <a:xfrm>
            <a:off x="1066800" y="1143000"/>
            <a:ext cx="7772400" cy="2286000"/>
            <a:chOff x="672" y="528"/>
            <a:chExt cx="4896" cy="1440"/>
          </a:xfrm>
        </p:grpSpPr>
        <p:graphicFrame>
          <p:nvGraphicFramePr>
            <p:cNvPr id="233506" name="Object 34"/>
            <p:cNvGraphicFramePr>
              <a:graphicFrameLocks noChangeAspect="1"/>
            </p:cNvGraphicFramePr>
            <p:nvPr/>
          </p:nvGraphicFramePr>
          <p:xfrm>
            <a:off x="672" y="528"/>
            <a:ext cx="4896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Chart" r:id="rId4" imgW="6096075" imgH="4067089" progId="MSGraph.Chart.8">
                    <p:embed followColorScheme="full"/>
                  </p:oleObj>
                </mc:Choice>
                <mc:Fallback>
                  <p:oleObj name="Chart" r:id="rId4" imgW="6096075" imgH="4067089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528"/>
                          <a:ext cx="4896" cy="1440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3507" name="AutoShape 35"/>
            <p:cNvSpPr>
              <a:spLocks noChangeArrowheads="1"/>
            </p:cNvSpPr>
            <p:nvPr/>
          </p:nvSpPr>
          <p:spPr bwMode="auto">
            <a:xfrm flipV="1">
              <a:off x="1440" y="864"/>
              <a:ext cx="624" cy="52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3508" name="Rectangle 36" descr="Recycled paper"/>
          <p:cNvSpPr>
            <a:spLocks noChangeArrowheads="1"/>
          </p:cNvSpPr>
          <p:nvPr/>
        </p:nvSpPr>
        <p:spPr bwMode="auto">
          <a:xfrm>
            <a:off x="1066800" y="3813175"/>
            <a:ext cx="3581400" cy="13843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Cause: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Less insulin at bed time.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More food at bed time.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Not using NPH at night.</a:t>
            </a:r>
          </a:p>
          <a:p>
            <a:pPr>
              <a:spcBef>
                <a:spcPct val="50000"/>
              </a:spcBef>
            </a:pPr>
            <a:endParaRPr lang="en-US" sz="8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3509" name="Rectangle 37" descr="Recycled paper"/>
          <p:cNvSpPr>
            <a:spLocks noChangeArrowheads="1"/>
          </p:cNvSpPr>
          <p:nvPr/>
        </p:nvSpPr>
        <p:spPr bwMode="auto">
          <a:xfrm>
            <a:off x="5181600" y="3813175"/>
            <a:ext cx="3581400" cy="13843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Treatment: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Use enough dose.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Reduce bed time snack.</a:t>
            </a:r>
          </a:p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Add NPH pre-supper.</a:t>
            </a:r>
          </a:p>
          <a:p>
            <a:pPr>
              <a:spcBef>
                <a:spcPct val="50000"/>
              </a:spcBef>
            </a:pPr>
            <a:endParaRPr lang="en-US" sz="8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1"/>
            <a:ext cx="8524875" cy="10667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Oral Antidiabetic Agents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Used for patients with type 2 diabetes who cannot be treated with diet and exercise alone.</a:t>
            </a:r>
          </a:p>
          <a:p>
            <a:pPr eaLnBrk="1" hangingPunct="1"/>
            <a:r>
              <a:rPr lang="en-US" dirty="0" smtClean="0"/>
              <a:t>Combinations of oral drugs may be used</a:t>
            </a:r>
          </a:p>
          <a:p>
            <a:pPr eaLnBrk="1" hangingPunct="1"/>
            <a:r>
              <a:rPr lang="en-US" dirty="0" smtClean="0"/>
              <a:t>Major side effect: hypoglycemia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dirty="0" smtClean="0"/>
              <a:t>Nursing interventions: monitor blood glucose, and for hypoglycemia and other potential side effects </a:t>
            </a:r>
          </a:p>
          <a:p>
            <a:pPr eaLnBrk="1" hangingPunct="1"/>
            <a:r>
              <a:rPr lang="en-US" dirty="0" smtClean="0"/>
              <a:t>Patient teaching</a:t>
            </a:r>
          </a:p>
        </p:txBody>
      </p:sp>
    </p:spTree>
    <p:extLst>
      <p:ext uri="{BB962C8B-B14F-4D97-AF65-F5344CB8AC3E}">
        <p14:creationId xmlns:p14="http://schemas.microsoft.com/office/powerpoint/2010/main" val="39414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1073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Sites of Action of Oral Antidiabetic Agents</a:t>
            </a:r>
          </a:p>
        </p:txBody>
      </p:sp>
      <p:pic>
        <p:nvPicPr>
          <p:cNvPr id="36869" name="Picture 5" descr="E:\Suvarna\Connection\CD\Smeltzer IRDVD\Input\Images from VT\Image\jpg\jpg chap 37 to 72\figure_41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81188"/>
            <a:ext cx="53308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/>
            <a:fld id="{670389D6-2820-42EA-81BF-412288708AE0}" type="slidenum">
              <a:rPr lang="en-US" altLang="zh-CN">
                <a:latin typeface="Arial" charset="0"/>
              </a:rPr>
              <a:pPr eaLnBrk="1" hangingPunct="1"/>
              <a:t>24</a:t>
            </a:fld>
            <a:endParaRPr lang="en-US" altLang="zh-CN"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/>
              <a:t>Oral Antidiabetic Drugs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19250" y="1412875"/>
            <a:ext cx="583247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/>
              <a:t>● </a:t>
            </a:r>
            <a:r>
              <a:rPr lang="en-US" altLang="zh-CN" sz="2800" b="1">
                <a:solidFill>
                  <a:schemeClr val="hlink"/>
                </a:solidFill>
                <a:latin typeface="Arial" charset="0"/>
              </a:rPr>
              <a:t>Classification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Arial" charset="0"/>
              </a:rPr>
              <a:t>   </a:t>
            </a:r>
            <a:r>
              <a:rPr lang="cs-CZ" altLang="en-US" sz="2800" b="1">
                <a:latin typeface="Arial" charset="0"/>
              </a:rPr>
              <a:t>Sulfonyl</a:t>
            </a:r>
            <a:r>
              <a:rPr lang="cs-CZ" altLang="en-US" sz="2800" b="1" u="sng">
                <a:latin typeface="Arial" charset="0"/>
              </a:rPr>
              <a:t>u</a:t>
            </a:r>
            <a:r>
              <a:rPr lang="cs-CZ" altLang="en-US" sz="2800" b="1">
                <a:latin typeface="Arial" charset="0"/>
              </a:rPr>
              <a:t>reas</a:t>
            </a:r>
            <a:endParaRPr lang="en-US" altLang="zh-CN" sz="2800" b="1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Arial" charset="0"/>
              </a:rPr>
              <a:t>   </a:t>
            </a:r>
            <a:r>
              <a:rPr lang="cs-CZ" altLang="en-US" sz="2800" b="1">
                <a:latin typeface="Arial" charset="0"/>
              </a:rPr>
              <a:t>Thiazolidinediones</a:t>
            </a:r>
            <a:endParaRPr lang="en-US" altLang="zh-CN" sz="2800" b="1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Arial" charset="0"/>
              </a:rPr>
              <a:t>   </a:t>
            </a:r>
            <a:r>
              <a:rPr lang="cs-CZ" altLang="en-US" sz="2800" b="1">
                <a:latin typeface="Arial" charset="0"/>
              </a:rPr>
              <a:t>Bi</a:t>
            </a:r>
            <a:r>
              <a:rPr lang="cs-CZ" altLang="en-US" sz="2800" u="sng">
                <a:latin typeface="Arial" charset="0"/>
              </a:rPr>
              <a:t>g</a:t>
            </a:r>
            <a:r>
              <a:rPr lang="cs-CZ" altLang="en-US" sz="2800" b="1">
                <a:latin typeface="Arial" charset="0"/>
              </a:rPr>
              <a:t>uanides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Arial" charset="0"/>
              </a:rPr>
              <a:t>   </a:t>
            </a:r>
            <a:r>
              <a:rPr lang="el-GR" altLang="en-US" sz="2800" b="1">
                <a:latin typeface="Arial" charset="0"/>
                <a:cs typeface="Arial" charset="0"/>
              </a:rPr>
              <a:t>α</a:t>
            </a:r>
            <a:r>
              <a:rPr lang="cs-CZ" altLang="en-US" sz="2800" b="1">
                <a:latin typeface="Arial" charset="0"/>
              </a:rPr>
              <a:t>-glucosidase inhibitors</a:t>
            </a:r>
            <a:endParaRPr lang="en-US" altLang="zh-CN" sz="2800" b="1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Arial" charset="0"/>
              </a:rPr>
              <a:t>   </a:t>
            </a:r>
            <a:r>
              <a:rPr lang="cs-CZ" altLang="en-US" sz="2800" b="1">
                <a:latin typeface="Arial" charset="0"/>
              </a:rPr>
              <a:t>Megliti</a:t>
            </a:r>
            <a:r>
              <a:rPr lang="en-US" altLang="zh-CN" sz="2800" b="1">
                <a:latin typeface="Arial" charset="0"/>
              </a:rPr>
              <a:t>n</a:t>
            </a:r>
            <a:r>
              <a:rPr lang="cs-CZ" altLang="en-US" sz="2800" b="1">
                <a:latin typeface="Arial" charset="0"/>
              </a:rPr>
              <a:t>i</a:t>
            </a:r>
            <a:r>
              <a:rPr lang="en-US" altLang="zh-CN" sz="2800" b="1">
                <a:latin typeface="Arial" charset="0"/>
              </a:rPr>
              <a:t>d</a:t>
            </a:r>
            <a:r>
              <a:rPr lang="cs-CZ" altLang="en-US" sz="2800" b="1">
                <a:latin typeface="Arial" charset="0"/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31684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Oral Hypoglycemic Agents</a:t>
            </a:r>
          </a:p>
        </p:txBody>
      </p:sp>
      <p:sp>
        <p:nvSpPr>
          <p:cNvPr id="12493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smtClean="0"/>
              <a:t>Sulfonylurea</a:t>
            </a:r>
            <a:br>
              <a:rPr lang="en-US" altLang="en-US" sz="3600" b="1" smtClean="0"/>
            </a:br>
            <a:r>
              <a:rPr lang="en-US" altLang="en-US" smtClean="0"/>
              <a:t>Cholpropamide (Diabanese)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Glipizide (Glucotrol)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Glimepride (Amaryl)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Glyburide (Diabeta, Micronase)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01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Oral Hypoglycemic Agents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smtClean="0"/>
              <a:t>Biguanides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Metformin (Glucophage)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Glucovance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	Sulfonyurea+Biguanide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66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Oral Hypoglycemic Agents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Oral hypoglycemic meds are not </a:t>
            </a:r>
            <a:r>
              <a:rPr lang="en-US" altLang="en-US" sz="2800" u="sng" smtClean="0"/>
              <a:t>Insulin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Oral hypoglycemic meds require some </a:t>
            </a:r>
            <a:r>
              <a:rPr lang="en-US" altLang="en-US" sz="2800" u="sng" smtClean="0"/>
              <a:t>production</a:t>
            </a:r>
            <a:r>
              <a:rPr lang="en-US" altLang="en-US" sz="2800" smtClean="0"/>
              <a:t> of insulin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Oral hypoglycemic agents are used in the treatment of type ___DM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Type 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Oral hypoglycemic meds are meant to </a:t>
            </a:r>
            <a:r>
              <a:rPr lang="en-US" altLang="en-US" sz="2800" u="sng" smtClean="0"/>
              <a:t>supplement</a:t>
            </a:r>
            <a:r>
              <a:rPr lang="en-US" altLang="en-US" sz="2800" smtClean="0"/>
              <a:t> diet and exercise, not </a:t>
            </a:r>
            <a:r>
              <a:rPr lang="en-US" altLang="en-US" sz="2800" u="sng" smtClean="0"/>
              <a:t>replace</a:t>
            </a:r>
            <a:r>
              <a:rPr lang="en-US" altLang="en-US" sz="2800" smtClean="0"/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2447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Oral Hypoglycemic Agents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Oral hypoglycemic meds cannot be used during </a:t>
            </a:r>
            <a:r>
              <a:rPr lang="en-US" altLang="en-US" u="sng" smtClean="0"/>
              <a:t>pregnancy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Oral hypoglycemic meds may need to be </a:t>
            </a:r>
            <a:r>
              <a:rPr lang="en-US" altLang="en-US" u="sng" smtClean="0"/>
              <a:t>held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/>
              <a:t>temporarily and </a:t>
            </a:r>
            <a:r>
              <a:rPr lang="en-US" altLang="en-US" u="sng" smtClean="0"/>
              <a:t>insulin</a:t>
            </a:r>
            <a:r>
              <a:rPr lang="en-US" altLang="en-US" smtClean="0"/>
              <a:t> prescribed if BS levels rise due to stress or illness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Action varies so effect may be enhanced by use of </a:t>
            </a:r>
            <a:r>
              <a:rPr lang="en-US" altLang="en-US" u="sng" smtClean="0"/>
              <a:t>multiple</a:t>
            </a:r>
            <a:r>
              <a:rPr lang="en-US" altLang="en-US" smtClean="0"/>
              <a:t> meds</a:t>
            </a:r>
          </a:p>
        </p:txBody>
      </p:sp>
    </p:spTree>
    <p:extLst>
      <p:ext uri="{BB962C8B-B14F-4D97-AF65-F5344CB8AC3E}">
        <p14:creationId xmlns:p14="http://schemas.microsoft.com/office/powerpoint/2010/main" val="9376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Sulfonylureas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Sulfonylurea’s work primarily by  </a:t>
            </a:r>
            <a:r>
              <a:rPr lang="en-US" altLang="en-US" u="sng" dirty="0" smtClean="0">
                <a:solidFill>
                  <a:schemeClr val="hlink"/>
                </a:solidFill>
                <a:latin typeface="Wingdings 3" pitchFamily="18" charset="2"/>
              </a:rPr>
              <a:t>h</a:t>
            </a:r>
            <a:r>
              <a:rPr lang="en-US" altLang="en-US" u="sng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/>
              <a:t>the secretion of</a:t>
            </a:r>
            <a:r>
              <a:rPr lang="en-US" altLang="en-US" u="sng" dirty="0" smtClean="0">
                <a:solidFill>
                  <a:schemeClr val="hlink"/>
                </a:solidFill>
              </a:rPr>
              <a:t> insulin </a:t>
            </a:r>
            <a:r>
              <a:rPr lang="en-US" altLang="en-US" dirty="0" smtClean="0"/>
              <a:t>by directly stimulating the</a:t>
            </a:r>
            <a:r>
              <a:rPr lang="en-US" altLang="en-US" u="sng" dirty="0" smtClean="0">
                <a:solidFill>
                  <a:schemeClr val="hlink"/>
                </a:solidFill>
              </a:rPr>
              <a:t> pancreas</a:t>
            </a:r>
          </a:p>
          <a:p>
            <a:r>
              <a:rPr lang="en-US" altLang="en-US" dirty="0"/>
              <a:t>Side-effects of Sulfonylurea</a:t>
            </a:r>
          </a:p>
          <a:p>
            <a:pPr lvl="1"/>
            <a:r>
              <a:rPr lang="en-US" altLang="en-US" dirty="0">
                <a:solidFill>
                  <a:schemeClr val="hlink"/>
                </a:solidFill>
              </a:rPr>
              <a:t>Hypoglycemia</a:t>
            </a:r>
          </a:p>
          <a:p>
            <a:pPr lvl="1"/>
            <a:r>
              <a:rPr lang="en-US" altLang="en-US" dirty="0">
                <a:solidFill>
                  <a:schemeClr val="hlink"/>
                </a:solidFill>
              </a:rPr>
              <a:t>GI upset</a:t>
            </a:r>
          </a:p>
          <a:p>
            <a:pPr marL="0" indent="0" eaLnBrk="1" hangingPunct="1">
              <a:buNone/>
            </a:pPr>
            <a:endParaRPr lang="en-US" altLang="en-US" u="sng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Insulin Therapy Complications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Hypoglycemia</a:t>
            </a:r>
          </a:p>
          <a:p>
            <a:pPr eaLnBrk="1" hangingPunct="1"/>
            <a:r>
              <a:rPr lang="en-US" altLang="en-US" sz="2800" smtClean="0"/>
              <a:t>Causes</a:t>
            </a:r>
          </a:p>
          <a:p>
            <a:pPr lvl="1" eaLnBrk="1" hangingPunct="1"/>
            <a:r>
              <a:rPr lang="en-US" altLang="en-US" sz="2400" smtClean="0"/>
              <a:t>Too much insulin</a:t>
            </a:r>
          </a:p>
          <a:p>
            <a:pPr lvl="1" eaLnBrk="1" hangingPunct="1"/>
            <a:r>
              <a:rPr lang="en-US" altLang="en-US" sz="2400" smtClean="0"/>
              <a:t>Too little food</a:t>
            </a:r>
          </a:p>
          <a:p>
            <a:pPr lvl="1" eaLnBrk="1" hangingPunct="1"/>
            <a:r>
              <a:rPr lang="en-US" altLang="en-US" sz="2400" smtClean="0"/>
              <a:t>Extreme exercise</a:t>
            </a:r>
          </a:p>
        </p:txBody>
      </p:sp>
      <p:pic>
        <p:nvPicPr>
          <p:cNvPr id="118788" name="Picture 6" descr="hypoglycemia s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80170" b="52338"/>
          <a:stretch>
            <a:fillRect/>
          </a:stretch>
        </p:blipFill>
        <p:spPr>
          <a:xfrm>
            <a:off x="5610225" y="2209800"/>
            <a:ext cx="2559050" cy="2743200"/>
          </a:xfrm>
          <a:noFill/>
        </p:spPr>
      </p:pic>
    </p:spTree>
    <p:extLst>
      <p:ext uri="{BB962C8B-B14F-4D97-AF65-F5344CB8AC3E}">
        <p14:creationId xmlns:p14="http://schemas.microsoft.com/office/powerpoint/2010/main" val="39473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Biguanides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Biguanides work primarily by aiding insulin</a:t>
            </a:r>
            <a:r>
              <a:rPr lang="en-US" altLang="en-US" smtClean="0">
                <a:latin typeface="Times New Roman" pitchFamily="18" charset="0"/>
              </a:rPr>
              <a:t>’</a:t>
            </a:r>
            <a:r>
              <a:rPr lang="en-US" altLang="en-US" smtClean="0"/>
              <a:t>s action on</a:t>
            </a:r>
            <a:r>
              <a:rPr lang="en-US" altLang="en-US" u="sng" smtClean="0">
                <a:solidFill>
                  <a:schemeClr val="hlink"/>
                </a:solidFill>
              </a:rPr>
              <a:t> peripheral receptor sites </a:t>
            </a:r>
            <a:r>
              <a:rPr lang="en-US" altLang="en-US" smtClean="0"/>
              <a:t>(target cells)</a:t>
            </a:r>
          </a:p>
          <a:p>
            <a:pPr eaLnBrk="1" hangingPunct="1"/>
            <a:r>
              <a:rPr lang="en-US" altLang="en-US" smtClean="0"/>
              <a:t>Biguanides are </a:t>
            </a:r>
            <a:r>
              <a:rPr lang="en-US" altLang="en-US" b="1" smtClean="0"/>
              <a:t>NOT</a:t>
            </a:r>
            <a:r>
              <a:rPr lang="en-US" altLang="en-US" smtClean="0"/>
              <a:t> associated with episodes of </a:t>
            </a:r>
            <a:r>
              <a:rPr lang="en-US" altLang="en-US" u="sng" smtClean="0">
                <a:solidFill>
                  <a:schemeClr val="hlink"/>
                </a:solidFill>
              </a:rPr>
              <a:t>hypoglycemia</a:t>
            </a:r>
          </a:p>
          <a:p>
            <a:pPr eaLnBrk="1" hangingPunct="1"/>
            <a:r>
              <a:rPr lang="en-US" altLang="en-US" smtClean="0"/>
              <a:t>Biguanides </a:t>
            </a:r>
            <a:r>
              <a:rPr lang="en-US" altLang="en-US" u="sng" smtClean="0">
                <a:solidFill>
                  <a:schemeClr val="hlink"/>
                </a:solidFill>
              </a:rPr>
              <a:t>+</a:t>
            </a:r>
            <a:r>
              <a:rPr lang="en-US" altLang="en-US" smtClean="0"/>
              <a:t> sulfonylurea may </a:t>
            </a:r>
            <a:r>
              <a:rPr lang="en-US" altLang="en-US" u="sng" smtClean="0">
                <a:solidFill>
                  <a:schemeClr val="hlink"/>
                </a:solidFill>
                <a:latin typeface="Wingdings 3" pitchFamily="18" charset="2"/>
              </a:rPr>
              <a:t>h</a:t>
            </a:r>
            <a:r>
              <a:rPr lang="en-US" altLang="en-US" smtClean="0"/>
              <a:t> the glucose lowering effect</a:t>
            </a:r>
          </a:p>
        </p:txBody>
      </p:sp>
    </p:spTree>
    <p:extLst>
      <p:ext uri="{BB962C8B-B14F-4D97-AF65-F5344CB8AC3E}">
        <p14:creationId xmlns:p14="http://schemas.microsoft.com/office/powerpoint/2010/main" val="33220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Biguanides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side effects of Metformin are:</a:t>
            </a:r>
          </a:p>
          <a:p>
            <a:pPr lvl="1" eaLnBrk="1" hangingPunct="1"/>
            <a:r>
              <a:rPr lang="en-US" altLang="en-US" u="sng" smtClean="0">
                <a:solidFill>
                  <a:schemeClr val="hlink"/>
                </a:solidFill>
              </a:rPr>
              <a:t>Anorexia/ wt. Loss</a:t>
            </a:r>
          </a:p>
          <a:p>
            <a:pPr eaLnBrk="1" hangingPunct="1"/>
            <a:r>
              <a:rPr lang="en-US" altLang="en-US" smtClean="0"/>
              <a:t>Metformin is contraindicated in patients with </a:t>
            </a:r>
            <a:r>
              <a:rPr lang="en-US" altLang="en-US" u="sng" smtClean="0">
                <a:solidFill>
                  <a:schemeClr val="hlink"/>
                </a:solidFill>
              </a:rPr>
              <a:t>Renal impairment</a:t>
            </a:r>
          </a:p>
        </p:txBody>
      </p:sp>
    </p:spTree>
    <p:extLst>
      <p:ext uri="{BB962C8B-B14F-4D97-AF65-F5344CB8AC3E}">
        <p14:creationId xmlns:p14="http://schemas.microsoft.com/office/powerpoint/2010/main" val="35701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/>
            <a:fld id="{335855CC-B06F-4034-B7B3-4D786E492740}" type="slidenum">
              <a:rPr lang="en-US" altLang="zh-CN">
                <a:latin typeface="Arial" charset="0"/>
              </a:rPr>
              <a:pPr eaLnBrk="1" hangingPunct="1"/>
              <a:t>32</a:t>
            </a:fld>
            <a:endParaRPr lang="en-US" altLang="zh-CN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3600" smtClean="0">
                <a:latin typeface="BatangChe" pitchFamily="49" charset="-127"/>
                <a:ea typeface="BatangChe" pitchFamily="49" charset="-127"/>
              </a:rPr>
              <a:t>Ⅱ. </a:t>
            </a:r>
            <a:r>
              <a:rPr lang="cs-CZ" altLang="en-US" sz="3600" smtClean="0">
                <a:solidFill>
                  <a:schemeClr val="tx1"/>
                </a:solidFill>
                <a:effectLst/>
              </a:rPr>
              <a:t>Thiazolidinediones</a:t>
            </a:r>
            <a:r>
              <a:rPr lang="en-US" altLang="zh-CN" sz="3600" smtClean="0">
                <a:solidFill>
                  <a:schemeClr val="tx1"/>
                </a:solidFill>
                <a:effectLst/>
              </a:rPr>
              <a:t> (Tzds)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3292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800" dirty="0" smtClean="0">
                <a:latin typeface="Arial" charset="0"/>
              </a:rPr>
              <a:t>Representative Drugs  </a:t>
            </a:r>
            <a:r>
              <a:rPr lang="en-US" altLang="zh-CN" sz="2600" dirty="0" smtClean="0">
                <a:effectLst/>
                <a:latin typeface="Arial" charset="0"/>
              </a:rPr>
              <a:t>rosiglitazone                </a:t>
            </a:r>
            <a:r>
              <a:rPr lang="en-US" altLang="zh-CN" sz="2600" dirty="0" err="1" smtClean="0">
                <a:effectLst/>
                <a:latin typeface="Arial" charset="0"/>
              </a:rPr>
              <a:t>troglitazone</a:t>
            </a:r>
            <a:endParaRPr lang="en-US" altLang="zh-CN" sz="2600" dirty="0" smtClean="0">
              <a:effectLst/>
              <a:latin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2600" dirty="0" smtClean="0">
                <a:effectLst/>
                <a:latin typeface="Arial" charset="0"/>
              </a:rPr>
              <a:t>       pioglitazone                 </a:t>
            </a:r>
            <a:r>
              <a:rPr lang="en-US" altLang="zh-CN" sz="2600" dirty="0" err="1" smtClean="0">
                <a:effectLst/>
                <a:latin typeface="Arial" charset="0"/>
              </a:rPr>
              <a:t>ciglitazone</a:t>
            </a:r>
            <a:endParaRPr lang="en-US" altLang="zh-CN" sz="2600" dirty="0" smtClean="0">
              <a:effectLst/>
              <a:latin typeface="Arial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 smtClean="0">
                <a:latin typeface="Arial" charset="0"/>
              </a:rPr>
              <a:t>Pharmacological effects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>
                <a:latin typeface="Arial" charset="0"/>
              </a:rPr>
              <a:t>     </a:t>
            </a:r>
            <a:r>
              <a:rPr lang="en-US" altLang="zh-CN" sz="2000" dirty="0" smtClean="0"/>
              <a:t>●</a:t>
            </a:r>
            <a:r>
              <a:rPr lang="en-US" altLang="zh-CN" sz="2800" dirty="0" smtClean="0">
                <a:latin typeface="Arial" charset="0"/>
              </a:rPr>
              <a:t>Improving function of pancreas </a:t>
            </a:r>
            <a:r>
              <a:rPr lang="el-GR" altLang="zh-CN" sz="2800" dirty="0" smtClean="0">
                <a:effectLst/>
                <a:latin typeface="Arial" charset="0"/>
              </a:rPr>
              <a:t>β</a:t>
            </a:r>
            <a:r>
              <a:rPr lang="en-US" altLang="zh-CN" sz="2800" dirty="0" smtClean="0">
                <a:latin typeface="Arial" charset="0"/>
              </a:rPr>
              <a:t> cells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>
                <a:latin typeface="Arial" charset="0"/>
              </a:rPr>
              <a:t>     </a:t>
            </a:r>
            <a:r>
              <a:rPr lang="en-US" altLang="zh-CN" sz="2000" dirty="0" smtClean="0"/>
              <a:t>●</a:t>
            </a:r>
            <a:r>
              <a:rPr lang="en-US" altLang="zh-CN" sz="2800" dirty="0" smtClean="0">
                <a:solidFill>
                  <a:schemeClr val="hlink"/>
                </a:solidFill>
                <a:latin typeface="Arial" charset="0"/>
              </a:rPr>
              <a:t>Ameliorating insulin resistance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>
                <a:latin typeface="Arial" charset="0"/>
              </a:rPr>
              <a:t>     </a:t>
            </a:r>
            <a:r>
              <a:rPr lang="en-US" altLang="zh-CN" sz="2000" dirty="0" smtClean="0"/>
              <a:t>●</a:t>
            </a:r>
            <a:r>
              <a:rPr lang="en-US" altLang="zh-CN" sz="2800" dirty="0" smtClean="0">
                <a:latin typeface="Arial" charset="0"/>
              </a:rPr>
              <a:t>Ameliorating fat metabolic disorder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>
                <a:latin typeface="Arial" charset="0"/>
              </a:rPr>
              <a:t>     </a:t>
            </a:r>
            <a:r>
              <a:rPr lang="en-US" altLang="zh-CN" sz="2000" dirty="0" smtClean="0"/>
              <a:t>●</a:t>
            </a:r>
            <a:r>
              <a:rPr lang="en-US" altLang="zh-CN" sz="2800" dirty="0" smtClean="0">
                <a:latin typeface="Arial" charset="0"/>
              </a:rPr>
              <a:t>Preventing and treating type 2 diabetes mellitus and their cardiovascular complications  </a:t>
            </a:r>
          </a:p>
          <a:p>
            <a:pPr>
              <a:defRPr/>
            </a:pPr>
            <a:r>
              <a:rPr lang="en-US" altLang="zh-CN" sz="2800" dirty="0" smtClean="0">
                <a:latin typeface="Arial" charset="0"/>
              </a:rPr>
              <a:t> </a:t>
            </a:r>
            <a:r>
              <a:rPr lang="en-US" altLang="zh-CN" sz="2800" dirty="0"/>
              <a:t>Adverse reactions   </a:t>
            </a:r>
            <a:endParaRPr lang="en-US" altLang="zh-CN" sz="3600" dirty="0">
              <a:latin typeface="Gungsuh" pitchFamily="18" charset="-127"/>
              <a:ea typeface="Gungsuh" pitchFamily="18" charset="-127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3600" dirty="0">
                <a:latin typeface="Gungsuh" pitchFamily="18" charset="-127"/>
                <a:ea typeface="Gungsuh" pitchFamily="18" charset="-127"/>
              </a:rPr>
              <a:t>    </a:t>
            </a:r>
            <a:r>
              <a:rPr lang="en-US" altLang="zh-CN" sz="2800" dirty="0" err="1"/>
              <a:t>Troglitazone</a:t>
            </a:r>
            <a:r>
              <a:rPr lang="en-US" altLang="zh-CN" sz="2800" dirty="0"/>
              <a:t> occasionally induces hepatic injury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>
                <a:latin typeface="Arial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76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/>
            <a:fld id="{681C3956-67B0-4F2E-A4C1-18D4CC53F751}" type="slidenum">
              <a:rPr lang="en-US" altLang="zh-CN">
                <a:latin typeface="Arial" charset="0"/>
              </a:rPr>
              <a:pPr eaLnBrk="1" hangingPunct="1"/>
              <a:t>33</a:t>
            </a:fld>
            <a:endParaRPr lang="en-US" altLang="zh-CN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8900"/>
            <a:ext cx="8229600" cy="706438"/>
          </a:xfrm>
        </p:spPr>
        <p:txBody>
          <a:bodyPr/>
          <a:lstStyle/>
          <a:p>
            <a:pPr eaLnBrk="1" hangingPunct="1"/>
            <a:r>
              <a:rPr lang="el-GR" altLang="en-US" sz="3600" smtClean="0">
                <a:solidFill>
                  <a:schemeClr val="tx1"/>
                </a:solidFill>
                <a:effectLst/>
                <a:latin typeface="宋体" pitchFamily="2" charset="-122"/>
              </a:rPr>
              <a:t>Ⅳ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宋体" pitchFamily="2" charset="-122"/>
              </a:rPr>
              <a:t>. </a:t>
            </a:r>
            <a:r>
              <a:rPr lang="el-GR" altLang="en-US" sz="3600" smtClean="0">
                <a:solidFill>
                  <a:schemeClr val="tx1"/>
                </a:solidFill>
                <a:effectLst/>
              </a:rPr>
              <a:t>α</a:t>
            </a:r>
            <a:r>
              <a:rPr lang="cs-CZ" altLang="en-US" sz="3600" smtClean="0">
                <a:solidFill>
                  <a:schemeClr val="tx1"/>
                </a:solidFill>
                <a:effectLst/>
              </a:rPr>
              <a:t>-glucosidase inhibitors</a:t>
            </a:r>
            <a:endParaRPr lang="en-US" altLang="zh-CN" sz="3600" smtClean="0">
              <a:solidFill>
                <a:schemeClr val="tx1"/>
              </a:solidFill>
              <a:effectLst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996950"/>
            <a:ext cx="8785225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r>
              <a:rPr lang="en-US" altLang="zh-CN" sz="2400" b="1" smtClean="0">
                <a:latin typeface="Arial" charset="0"/>
              </a:rPr>
              <a:t>Representative Drugs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smtClean="0">
                <a:effectLst/>
                <a:latin typeface="Arial" charset="0"/>
              </a:rPr>
              <a:t>          </a:t>
            </a:r>
            <a:r>
              <a:rPr lang="en-US" altLang="zh-CN" sz="2400" b="1" smtClean="0">
                <a:solidFill>
                  <a:schemeClr val="hlink"/>
                </a:solidFill>
                <a:effectLst/>
                <a:latin typeface="Arial" charset="0"/>
              </a:rPr>
              <a:t>acarbose         voglibose           miglitol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r>
              <a:rPr lang="en-US" altLang="zh-CN" sz="2400" b="1" smtClean="0">
                <a:latin typeface="Arial" charset="0"/>
              </a:rPr>
              <a:t>Key points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smtClean="0">
                <a:latin typeface="Arial" charset="0"/>
              </a:rPr>
              <a:t>● To inhibit digestion of starch &amp; disaccharides via  competitively </a:t>
            </a:r>
            <a:r>
              <a:rPr lang="en-US" altLang="zh-CN" sz="2400" b="1" smtClean="0">
                <a:solidFill>
                  <a:schemeClr val="hlink"/>
                </a:solidFill>
                <a:latin typeface="Arial" charset="0"/>
              </a:rPr>
              <a:t>inhibiting intestinal </a:t>
            </a:r>
            <a:r>
              <a:rPr lang="el-GR" altLang="en-US" sz="2400" b="1" smtClean="0">
                <a:solidFill>
                  <a:schemeClr val="hlink"/>
                </a:solidFill>
                <a:effectLst/>
                <a:latin typeface="Arial" charset="0"/>
              </a:rPr>
              <a:t>α</a:t>
            </a:r>
            <a:r>
              <a:rPr lang="cs-CZ" altLang="en-US" sz="2400" b="1" smtClean="0">
                <a:solidFill>
                  <a:schemeClr val="hlink"/>
                </a:solidFill>
                <a:effectLst/>
                <a:latin typeface="Arial" charset="0"/>
              </a:rPr>
              <a:t>-glucosidase</a:t>
            </a:r>
            <a:r>
              <a:rPr lang="en-US" altLang="zh-CN" sz="2400" b="1" smtClean="0">
                <a:effectLst/>
                <a:latin typeface="Arial" charset="0"/>
              </a:rPr>
              <a:t> (sucrase, maltase, glycoamylase, dextranase)</a:t>
            </a:r>
            <a:r>
              <a:rPr lang="cs-CZ" altLang="en-US" sz="2400" b="1" smtClean="0">
                <a:effectLst/>
                <a:latin typeface="Arial" charset="0"/>
              </a:rPr>
              <a:t> </a:t>
            </a:r>
            <a:endParaRPr lang="en-US" altLang="zh-CN" sz="2400" b="1" smtClean="0">
              <a:latin typeface="Arial" charset="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smtClean="0">
                <a:latin typeface="Arial" charset="0"/>
              </a:rPr>
              <a:t>● Used alone or together with </a:t>
            </a:r>
            <a:r>
              <a:rPr lang="en-US" altLang="zh-CN" sz="2400" b="1" smtClean="0">
                <a:effectLst/>
                <a:latin typeface="Arial" charset="0"/>
              </a:rPr>
              <a:t>s</a:t>
            </a:r>
            <a:r>
              <a:rPr lang="cs-CZ" altLang="en-US" sz="2400" b="1" smtClean="0">
                <a:effectLst/>
                <a:latin typeface="Arial" charset="0"/>
              </a:rPr>
              <a:t>ulfonylureas</a:t>
            </a:r>
            <a:r>
              <a:rPr lang="en-US" altLang="zh-CN" sz="2400" b="1" smtClean="0">
                <a:latin typeface="Arial" charset="0"/>
              </a:rPr>
              <a:t> to treat type 2 diabetes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smtClean="0">
                <a:latin typeface="Arial" charset="0"/>
              </a:rPr>
              <a:t>● Main adverse reaction: flatulence, diarrhea, bellyache.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2400" b="1" smtClean="0">
                <a:latin typeface="Arial" charset="0"/>
              </a:rPr>
              <a:t>● Patients with inflammatory bowel disease &amp; kidney impaired forbidden.</a:t>
            </a:r>
            <a:endParaRPr lang="en-US" altLang="zh-CN" sz="2400" b="1" smtClean="0"/>
          </a:p>
        </p:txBody>
      </p:sp>
    </p:spTree>
    <p:extLst>
      <p:ext uri="{BB962C8B-B14F-4D97-AF65-F5344CB8AC3E}">
        <p14:creationId xmlns:p14="http://schemas.microsoft.com/office/powerpoint/2010/main" val="22388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/>
            <a:fld id="{FE9B55A1-D19B-464F-993C-1B2E8C4ED9A4}" type="slidenum">
              <a:rPr lang="en-US" altLang="zh-CN">
                <a:latin typeface="Arial" charset="0"/>
              </a:rPr>
              <a:pPr eaLnBrk="1" hangingPunct="1"/>
              <a:t>34</a:t>
            </a:fld>
            <a:endParaRPr lang="en-US" altLang="zh-CN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600" smtClean="0"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</a:rPr>
              <a:t>Ⅴ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</a:rPr>
              <a:t>.   </a:t>
            </a:r>
            <a:r>
              <a:rPr lang="cs-CZ" altLang="en-US" sz="3600" smtClean="0">
                <a:solidFill>
                  <a:schemeClr val="tx1"/>
                </a:solidFill>
                <a:effectLst/>
              </a:rPr>
              <a:t>Megliti</a:t>
            </a:r>
            <a:r>
              <a:rPr lang="en-US" altLang="zh-CN" sz="3600" smtClean="0">
                <a:solidFill>
                  <a:schemeClr val="tx1"/>
                </a:solidFill>
                <a:effectLst/>
              </a:rPr>
              <a:t>n</a:t>
            </a:r>
            <a:r>
              <a:rPr lang="cs-CZ" altLang="en-US" sz="3600" smtClean="0">
                <a:solidFill>
                  <a:schemeClr val="tx1"/>
                </a:solidFill>
                <a:effectLst/>
              </a:rPr>
              <a:t>i</a:t>
            </a:r>
            <a:r>
              <a:rPr lang="en-US" altLang="zh-CN" sz="3600" smtClean="0">
                <a:solidFill>
                  <a:schemeClr val="tx1"/>
                </a:solidFill>
                <a:effectLst/>
              </a:rPr>
              <a:t>d</a:t>
            </a:r>
            <a:r>
              <a:rPr lang="cs-CZ" altLang="en-US" sz="3600" smtClean="0">
                <a:solidFill>
                  <a:schemeClr val="tx1"/>
                </a:solidFill>
                <a:effectLst/>
              </a:rPr>
              <a:t>es</a:t>
            </a:r>
            <a:endParaRPr lang="en-US" altLang="zh-CN" sz="3600" smtClean="0">
              <a:solidFill>
                <a:schemeClr val="tx1"/>
              </a:solidFill>
              <a:effectLst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964613" cy="5327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smtClean="0"/>
              <a:t>Representative Drugs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smtClean="0">
                <a:effectLst/>
              </a:rPr>
              <a:t>            </a:t>
            </a:r>
            <a:r>
              <a:rPr lang="en-US" altLang="zh-CN" sz="2800" b="1" smtClean="0">
                <a:solidFill>
                  <a:schemeClr val="hlink"/>
                </a:solidFill>
                <a:effectLst/>
              </a:rPr>
              <a:t>Repaglinide</a:t>
            </a:r>
          </a:p>
          <a:p>
            <a:pPr eaLnBrk="1" hangingPunct="1">
              <a:defRPr/>
            </a:pPr>
            <a:r>
              <a:rPr lang="en-US" altLang="zh-CN" sz="2800" b="1" smtClean="0"/>
              <a:t>Key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smtClean="0"/>
              <a:t>      </a:t>
            </a:r>
            <a:r>
              <a:rPr lang="en-US" altLang="zh-CN" sz="1800" b="1" smtClean="0"/>
              <a:t>●</a:t>
            </a:r>
            <a:r>
              <a:rPr lang="en-US" altLang="zh-CN" sz="2800" b="1" smtClean="0"/>
              <a:t> To increase </a:t>
            </a:r>
            <a:r>
              <a:rPr lang="en-US" altLang="zh-CN" sz="2800" b="1" smtClean="0">
                <a:solidFill>
                  <a:schemeClr val="hlink"/>
                </a:solidFill>
              </a:rPr>
              <a:t>insulin release</a:t>
            </a:r>
            <a:r>
              <a:rPr lang="en-US" altLang="zh-CN" sz="2800" b="1" smtClean="0"/>
              <a:t> by </a:t>
            </a:r>
            <a:r>
              <a:rPr lang="en-US" altLang="zh-CN" sz="2800" b="1" smtClean="0">
                <a:solidFill>
                  <a:schemeClr val="hlink"/>
                </a:solidFill>
              </a:rPr>
              <a:t>inhibiting </a:t>
            </a:r>
            <a:r>
              <a:rPr lang="en-US" altLang="zh-CN" sz="2800" b="1" smtClean="0">
                <a:solidFill>
                  <a:schemeClr val="hlink"/>
                </a:solidFill>
                <a:effectLst/>
              </a:rPr>
              <a:t>ATP-sensitive K</a:t>
            </a:r>
            <a:r>
              <a:rPr lang="en-US" altLang="zh-CN" sz="2800" b="1" baseline="30000" smtClean="0">
                <a:solidFill>
                  <a:schemeClr val="hlink"/>
                </a:solidFill>
                <a:effectLst/>
              </a:rPr>
              <a:t>+</a:t>
            </a:r>
            <a:r>
              <a:rPr lang="en-US" altLang="zh-CN" sz="2800" b="1" smtClean="0">
                <a:solidFill>
                  <a:schemeClr val="hlink"/>
                </a:solidFill>
                <a:effectLst/>
              </a:rPr>
              <a:t>-channel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smtClean="0"/>
              <a:t>      </a:t>
            </a:r>
            <a:r>
              <a:rPr lang="en-US" altLang="zh-CN" sz="1800" b="1" smtClean="0"/>
              <a:t>●</a:t>
            </a:r>
            <a:r>
              <a:rPr lang="en-US" altLang="zh-CN" sz="2800" b="1" smtClean="0"/>
              <a:t> Unlike </a:t>
            </a:r>
            <a:r>
              <a:rPr lang="en-US" altLang="zh-CN" sz="2800" b="1" smtClean="0">
                <a:effectLst/>
              </a:rPr>
              <a:t>s</a:t>
            </a:r>
            <a:r>
              <a:rPr lang="cs-CZ" altLang="en-US" sz="2800" b="1" smtClean="0">
                <a:effectLst/>
              </a:rPr>
              <a:t>ulfonylureas</a:t>
            </a:r>
            <a:r>
              <a:rPr lang="en-US" altLang="zh-CN" sz="2800" b="1" smtClean="0">
                <a:effectLst/>
              </a:rPr>
              <a:t>, they </a:t>
            </a:r>
            <a:r>
              <a:rPr lang="en-US" altLang="zh-CN" sz="2800" b="1" smtClean="0">
                <a:solidFill>
                  <a:schemeClr val="hlink"/>
                </a:solidFill>
                <a:effectLst/>
              </a:rPr>
              <a:t>have no direct effect on </a:t>
            </a:r>
            <a:r>
              <a:rPr lang="en-US" altLang="zh-CN" sz="2800" b="1" smtClean="0">
                <a:solidFill>
                  <a:schemeClr val="hlink"/>
                </a:solidFill>
              </a:rPr>
              <a:t>insulin release</a:t>
            </a:r>
            <a:r>
              <a:rPr lang="en-US" altLang="zh-CN" sz="2800" b="1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smtClean="0"/>
              <a:t>      </a:t>
            </a:r>
            <a:r>
              <a:rPr lang="en-US" altLang="zh-CN" sz="1800" b="1" smtClean="0"/>
              <a:t>●</a:t>
            </a:r>
            <a:r>
              <a:rPr lang="en-US" altLang="zh-CN" sz="2800" b="1" smtClean="0"/>
              <a:t> Used alone or together with </a:t>
            </a:r>
            <a:r>
              <a:rPr lang="en-US" altLang="zh-CN" sz="2800" b="1" smtClean="0">
                <a:effectLst/>
              </a:rPr>
              <a:t>b</a:t>
            </a:r>
            <a:r>
              <a:rPr lang="cs-CZ" altLang="en-US" sz="2800" b="1" smtClean="0">
                <a:effectLst/>
              </a:rPr>
              <a:t>i</a:t>
            </a:r>
            <a:r>
              <a:rPr lang="cs-CZ" altLang="en-US" sz="2800" b="1" u="sng" smtClean="0">
                <a:effectLst/>
              </a:rPr>
              <a:t>g</a:t>
            </a:r>
            <a:r>
              <a:rPr lang="cs-CZ" altLang="en-US" sz="2800" b="1" smtClean="0">
                <a:effectLst/>
              </a:rPr>
              <a:t>uanides</a:t>
            </a:r>
            <a:r>
              <a:rPr lang="en-US" altLang="zh-CN" sz="2800" b="1" smtClean="0"/>
              <a:t> to treat type 2 diabetes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smtClean="0"/>
              <a:t>      </a:t>
            </a:r>
            <a:r>
              <a:rPr lang="en-US" altLang="zh-CN" sz="1800" b="1" smtClean="0"/>
              <a:t>●</a:t>
            </a:r>
            <a:r>
              <a:rPr lang="en-US" altLang="zh-CN" sz="2800" b="1" smtClean="0"/>
              <a:t> Carefully used for patients with kidney or liver impaired.</a:t>
            </a:r>
          </a:p>
        </p:txBody>
      </p:sp>
    </p:spTree>
    <p:extLst>
      <p:ext uri="{BB962C8B-B14F-4D97-AF65-F5344CB8AC3E}">
        <p14:creationId xmlns:p14="http://schemas.microsoft.com/office/powerpoint/2010/main" val="32557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  Insulin and Oral </a:t>
            </a:r>
            <a:br>
              <a:rPr lang="en-US" altLang="en-US"/>
            </a:br>
            <a:r>
              <a:rPr lang="en-US" altLang="en-US"/>
              <a:t>Hypoglycemic Agents</a:t>
            </a:r>
            <a:endParaRPr lang="en-CA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Insulin</a:t>
            </a:r>
          </a:p>
          <a:p>
            <a:pPr lvl="1"/>
            <a:r>
              <a:rPr lang="en-US" altLang="en-US" sz="2400"/>
              <a:t>Monitor storage and expiration of insulin</a:t>
            </a:r>
          </a:p>
          <a:p>
            <a:pPr lvl="1"/>
            <a:r>
              <a:rPr lang="en-US" altLang="en-US" sz="2400"/>
              <a:t>Monitor and maintain a record of blood glucose readings as prescribed</a:t>
            </a:r>
          </a:p>
          <a:p>
            <a:pPr lvl="1"/>
            <a:r>
              <a:rPr lang="en-US" altLang="en-US" sz="2400"/>
              <a:t>Monitor food intake</a:t>
            </a:r>
          </a:p>
          <a:p>
            <a:r>
              <a:rPr lang="en-US" altLang="en-US" sz="2800"/>
              <a:t>Oral Hypoglycemics</a:t>
            </a:r>
          </a:p>
          <a:p>
            <a:pPr lvl="1"/>
            <a:r>
              <a:rPr lang="en-US" altLang="en-US" sz="2400"/>
              <a:t>Administer with food</a:t>
            </a:r>
          </a:p>
          <a:p>
            <a:pPr lvl="1"/>
            <a:r>
              <a:rPr lang="en-US" altLang="en-US" sz="2400"/>
              <a:t>Assess diet and exercise </a:t>
            </a:r>
          </a:p>
          <a:p>
            <a:pPr lvl="1"/>
            <a:r>
              <a:rPr lang="en-US" altLang="en-US" sz="2400"/>
              <a:t>Monitor for hypoglycemia and hyperglycemia</a:t>
            </a:r>
          </a:p>
          <a:p>
            <a:pPr lvl="1"/>
            <a:r>
              <a:rPr lang="en-US" altLang="en-US" sz="2400"/>
              <a:t>Assess for side effects</a:t>
            </a:r>
          </a:p>
        </p:txBody>
      </p:sp>
    </p:spTree>
    <p:extLst>
      <p:ext uri="{BB962C8B-B14F-4D97-AF65-F5344CB8AC3E}">
        <p14:creationId xmlns:p14="http://schemas.microsoft.com/office/powerpoint/2010/main" val="37585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990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Acute Complications of Diabetes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Hypoglycemia</a:t>
            </a:r>
          </a:p>
          <a:p>
            <a:pPr eaLnBrk="1" hangingPunct="1"/>
            <a:r>
              <a:rPr lang="en-US" smtClean="0"/>
              <a:t>Diabetic ketoacidosis (DKA)</a:t>
            </a:r>
          </a:p>
          <a:p>
            <a:pPr eaLnBrk="1" hangingPunct="1"/>
            <a:r>
              <a:rPr lang="en-US" smtClean="0"/>
              <a:t>Hyperglycemic hyperosmolar nonketotic syndrome (HHNS), aka hyperosmolar nonketotic coma or hyperglycemia hyperosmolar syndrome (HHS)</a:t>
            </a:r>
          </a:p>
        </p:txBody>
      </p:sp>
    </p:spTree>
    <p:extLst>
      <p:ext uri="{BB962C8B-B14F-4D97-AF65-F5344CB8AC3E}">
        <p14:creationId xmlns:p14="http://schemas.microsoft.com/office/powerpoint/2010/main" val="33912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25" y="685801"/>
            <a:ext cx="7534275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Hypoglycemia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817688"/>
            <a:ext cx="8613775" cy="46132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Abnormally low blood glucose level (below 50–60 mg/dL)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Causes include too much insulin or oral hypoglycemic agents, too little food, and excessive physical activity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Manifestations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Adrenergic symptoms: sweating, tremors, tachycardia, palpitations, nervousness, hunger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Central nervous system symptoms: inability to concentrate, headache, confusion, memory lapses, slurred speech, numbness of lips and tongue, irrational or combative behavior, double vision, drowsiness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Severe hypoglycemia may cause disorientation, seizures, and loss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30439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Assessment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Onset is abrupt and may be unexpected</a:t>
            </a:r>
          </a:p>
          <a:p>
            <a:pPr eaLnBrk="1" hangingPunct="1"/>
            <a:r>
              <a:rPr lang="en-US" dirty="0" smtClean="0"/>
              <a:t>Symptoms vary from person to person</a:t>
            </a:r>
          </a:p>
          <a:p>
            <a:pPr eaLnBrk="1" hangingPunct="1"/>
            <a:r>
              <a:rPr lang="en-US" dirty="0" smtClean="0"/>
              <a:t>Symptoms also vary related to the rapidly of decrease in blood glucose and usual blood glucose range </a:t>
            </a:r>
          </a:p>
          <a:p>
            <a:pPr eaLnBrk="1" hangingPunct="1"/>
            <a:r>
              <a:rPr lang="en-US" dirty="0" smtClean="0"/>
              <a:t>Decreased adrenergic response may affect symptoms in persons who have had diabetes for many years probably related to autonomic neuropathy</a:t>
            </a:r>
          </a:p>
        </p:txBody>
      </p:sp>
    </p:spTree>
    <p:extLst>
      <p:ext uri="{BB962C8B-B14F-4D97-AF65-F5344CB8AC3E}">
        <p14:creationId xmlns:p14="http://schemas.microsoft.com/office/powerpoint/2010/main" val="110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  Complications</a:t>
            </a:r>
            <a:endParaRPr lang="en-CA" altLang="en-US" sz="40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/>
              <a:t> Manifestations of hypoglycemia caused by responses of the autonomic nervous system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Hunger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Shakiness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Nausea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Irritability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Anxiety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Rapid pulse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Pale, cool skin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Hypotension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Sweating</a:t>
            </a:r>
          </a:p>
        </p:txBody>
      </p:sp>
    </p:spTree>
    <p:extLst>
      <p:ext uri="{BB962C8B-B14F-4D97-AF65-F5344CB8AC3E}">
        <p14:creationId xmlns:p14="http://schemas.microsoft.com/office/powerpoint/2010/main" val="19097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Hypoglycemia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Definition: When blood glucose levels fall below 70mg/dL</a:t>
            </a:r>
          </a:p>
          <a:p>
            <a:pPr eaLnBrk="1" hangingPunct="1"/>
            <a:r>
              <a:rPr lang="en-US" altLang="en-US" smtClean="0"/>
              <a:t>&lt; 50mg/dL = severe</a:t>
            </a:r>
          </a:p>
        </p:txBody>
      </p:sp>
    </p:spTree>
    <p:extLst>
      <p:ext uri="{BB962C8B-B14F-4D97-AF65-F5344CB8AC3E}">
        <p14:creationId xmlns:p14="http://schemas.microsoft.com/office/powerpoint/2010/main" val="7712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  Complications</a:t>
            </a:r>
            <a:endParaRPr lang="en-CA" altLang="en-US" sz="40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400"/>
              <a:t>Manifestations caused by impaired cerebral function</a:t>
            </a:r>
          </a:p>
          <a:p>
            <a:pPr lvl="2"/>
            <a:r>
              <a:rPr lang="en-US" altLang="en-US" sz="2000"/>
              <a:t>Strange or unusual feelings</a:t>
            </a:r>
          </a:p>
          <a:p>
            <a:pPr lvl="2"/>
            <a:r>
              <a:rPr lang="en-US" altLang="en-US" sz="2000"/>
              <a:t>Slurred speech </a:t>
            </a:r>
          </a:p>
          <a:p>
            <a:pPr lvl="2"/>
            <a:r>
              <a:rPr lang="en-US" altLang="en-US" sz="2000"/>
              <a:t>Blurred vision</a:t>
            </a:r>
          </a:p>
          <a:p>
            <a:pPr lvl="2"/>
            <a:r>
              <a:rPr lang="en-US" altLang="en-US" sz="2000"/>
              <a:t>Headache </a:t>
            </a:r>
          </a:p>
          <a:p>
            <a:pPr lvl="2"/>
            <a:r>
              <a:rPr lang="en-US" altLang="en-US" sz="2000"/>
              <a:t>Decreasing levels of consciousness</a:t>
            </a:r>
          </a:p>
          <a:p>
            <a:pPr lvl="2"/>
            <a:r>
              <a:rPr lang="en-US" altLang="en-US" sz="2000"/>
              <a:t>Difficulty in thinking </a:t>
            </a:r>
          </a:p>
          <a:p>
            <a:pPr lvl="2"/>
            <a:r>
              <a:rPr lang="en-US" altLang="en-US" sz="2000"/>
              <a:t>Inability to concentrate </a:t>
            </a:r>
          </a:p>
          <a:p>
            <a:pPr lvl="2"/>
            <a:r>
              <a:rPr lang="en-US" altLang="en-US" sz="2000"/>
              <a:t>Seizures</a:t>
            </a:r>
          </a:p>
          <a:p>
            <a:pPr lvl="2"/>
            <a:r>
              <a:rPr lang="en-US" altLang="en-US" sz="2000"/>
              <a:t>Change in emotional behavior</a:t>
            </a:r>
          </a:p>
          <a:p>
            <a:pPr lvl="2"/>
            <a:r>
              <a:rPr lang="en-US" altLang="en-US" sz="2000"/>
              <a:t>Coma</a:t>
            </a:r>
          </a:p>
        </p:txBody>
      </p:sp>
    </p:spTree>
    <p:extLst>
      <p:ext uri="{BB962C8B-B14F-4D97-AF65-F5344CB8AC3E}">
        <p14:creationId xmlns:p14="http://schemas.microsoft.com/office/powerpoint/2010/main" val="39204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838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Management of Hypoglycemia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38325"/>
            <a:ext cx="8613775" cy="45148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smtClean="0"/>
              <a:t>Treatment must be immediate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Give 15 g of fast-acting, concentrated carbohydrate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3 or 4 glucose tablets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4–6 ounces of juice or regular soda (not diet soda)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6–10 hard candies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2–3 teaspoons of honey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Retest blood glucose in 15 minutes, retreat if &gt;70 mg/dL or if symptoms persist more than 10–15 minutes and testing is not possible.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Provide a snack with protein and carbohydrate unless the patient plans to eat a meal within 30–60 minutes.</a:t>
            </a:r>
          </a:p>
        </p:txBody>
      </p:sp>
    </p:spTree>
    <p:extLst>
      <p:ext uri="{BB962C8B-B14F-4D97-AF65-F5344CB8AC3E}">
        <p14:creationId xmlns:p14="http://schemas.microsoft.com/office/powerpoint/2010/main" val="20779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Emergency Measures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2268538"/>
          </a:xfrm>
        </p:spPr>
        <p:txBody>
          <a:bodyPr/>
          <a:lstStyle/>
          <a:p>
            <a:pPr eaLnBrk="1" hangingPunct="1"/>
            <a:r>
              <a:rPr lang="en-US" smtClean="0"/>
              <a:t>If the patient cannot swallow or is unconscious:</a:t>
            </a:r>
          </a:p>
          <a:p>
            <a:pPr lvl="1" eaLnBrk="1" hangingPunct="1"/>
            <a:r>
              <a:rPr lang="en-US" smtClean="0"/>
              <a:t>Subcutaneous or intramuscular glucagon 1 mg</a:t>
            </a:r>
          </a:p>
          <a:p>
            <a:pPr lvl="1" eaLnBrk="1" hangingPunct="1"/>
            <a:r>
              <a:rPr lang="en-US" smtClean="0"/>
              <a:t>25–50 mL 50% dextrose solution IV</a:t>
            </a:r>
          </a:p>
        </p:txBody>
      </p:sp>
    </p:spTree>
    <p:extLst>
      <p:ext uri="{BB962C8B-B14F-4D97-AF65-F5344CB8AC3E}">
        <p14:creationId xmlns:p14="http://schemas.microsoft.com/office/powerpoint/2010/main" val="20572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Diabetic Ketoacidosis (DKA)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40846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Caused by an absence of or inadequate amount of insulin resulting in abnormal metabolism of carbohydrate, protein, and fat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Clinical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Hyperglycemia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Dehydration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Acidosis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Manifestations include polyuria, polydipsia, blurred vision, weakness, headache, anorexia, abdominal pain, nausea vomiting, acetone breath, hyperventilation with Kussmaul respirations, and mental status changes</a:t>
            </a:r>
          </a:p>
        </p:txBody>
      </p:sp>
    </p:spTree>
    <p:extLst>
      <p:ext uri="{BB962C8B-B14F-4D97-AF65-F5344CB8AC3E}">
        <p14:creationId xmlns:p14="http://schemas.microsoft.com/office/powerpoint/2010/main" val="27973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838201"/>
            <a:ext cx="8524875" cy="838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Pathophysiology of DKA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Causes</a:t>
            </a:r>
            <a:r>
              <a:rPr lang="en-US" b="1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dirty="0"/>
              <a:t>1. Decreased or missed dose of insulin. </a:t>
            </a:r>
          </a:p>
          <a:p>
            <a:pPr>
              <a:lnSpc>
                <a:spcPct val="80000"/>
              </a:lnSpc>
            </a:pPr>
            <a:r>
              <a:rPr lang="en-US" dirty="0"/>
              <a:t>2. illness (stress</a:t>
            </a:r>
            <a:r>
              <a:rPr lang="en-US" dirty="0">
                <a:latin typeface="Arial"/>
              </a:rPr>
              <a:t>………</a:t>
            </a:r>
            <a:r>
              <a:rPr lang="en-US" dirty="0"/>
              <a:t>&gt; which stimulate    the secretion of certain hormones such as glucagon, epinephrine and norepinephrine, cortisol, and growth hormone</a:t>
            </a:r>
            <a:r>
              <a:rPr lang="en-US" dirty="0">
                <a:latin typeface="Arial"/>
              </a:rPr>
              <a:t>…</a:t>
            </a:r>
            <a:r>
              <a:rPr lang="en-US" dirty="0"/>
              <a:t>.. Promote production of glucose from liver and interfere glucose utilization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      3. Undiagnosed and untreated diabetes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78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838201"/>
            <a:ext cx="8524875" cy="6857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Assessment of DKA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Blood glucose levels vary from 300–800 mg/</a:t>
            </a:r>
            <a:r>
              <a:rPr lang="en-US" dirty="0" err="1" smtClean="0"/>
              <a:t>dL</a:t>
            </a:r>
            <a:endParaRPr lang="en-US" dirty="0" smtClean="0"/>
          </a:p>
          <a:p>
            <a:pPr eaLnBrk="1" hangingPunct="1"/>
            <a:r>
              <a:rPr lang="en-US" dirty="0" smtClean="0"/>
              <a:t>Severity of DKA is not related to blood glucose level</a:t>
            </a:r>
          </a:p>
          <a:p>
            <a:pPr eaLnBrk="1" hangingPunct="1"/>
            <a:r>
              <a:rPr lang="en-US" dirty="0" smtClean="0"/>
              <a:t>Ketoacidosis is reflected in low serum bicarbonate and low pH; low PCO</a:t>
            </a:r>
            <a:r>
              <a:rPr lang="en-US" baseline="-25000" dirty="0" smtClean="0"/>
              <a:t>2</a:t>
            </a:r>
            <a:r>
              <a:rPr lang="en-US" dirty="0" smtClean="0"/>
              <a:t> reflects respiratory compensation</a:t>
            </a:r>
          </a:p>
          <a:p>
            <a:pPr eaLnBrk="1" hangingPunct="1"/>
            <a:r>
              <a:rPr lang="en-US" dirty="0" smtClean="0"/>
              <a:t>Ketone bodies in blood and urine</a:t>
            </a:r>
          </a:p>
          <a:p>
            <a:pPr eaLnBrk="1" hangingPunct="1"/>
            <a:r>
              <a:rPr lang="en-US" dirty="0" smtClean="0"/>
              <a:t>Electrolytes vary according to water loss and level of hydration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09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Complications </a:t>
            </a:r>
            <a:r>
              <a:rPr lang="en-CA" altLang="en-US" sz="400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Manifestations of Diabetic Ketoacidosis 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Dehydration (from hyperglycemia)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Thirst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Weakness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Warm, dry skin with poor turgor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Malaise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Soft eyeballs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Rapid, weak pulse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Dry mucous membranes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Hypotension </a:t>
            </a:r>
          </a:p>
        </p:txBody>
      </p:sp>
    </p:spTree>
    <p:extLst>
      <p:ext uri="{BB962C8B-B14F-4D97-AF65-F5344CB8AC3E}">
        <p14:creationId xmlns:p14="http://schemas.microsoft.com/office/powerpoint/2010/main" val="14919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  </a:t>
            </a:r>
            <a:r>
              <a:rPr lang="en-US" altLang="en-US" sz="4000"/>
              <a:t>Complications</a:t>
            </a:r>
            <a:r>
              <a:rPr lang="en-US" altLang="en-US" sz="4000" b="1"/>
              <a:t> </a:t>
            </a:r>
            <a:r>
              <a:rPr lang="en-CA" altLang="en-US" sz="4000" b="1"/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/>
              <a:t>Metabolic acidosis (from ketosis)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Nausea and vomiting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Lethargy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Ketone (fruity, alcohol-like) breath odor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Coma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Other manifestations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Abdominal pain (cause unknown)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Kussmaul’s respirations (increased rate and depth of respirations, with a longer expiration; a compensatory response to prevent a further decrease in pH)</a:t>
            </a:r>
          </a:p>
        </p:txBody>
      </p:sp>
    </p:spTree>
    <p:extLst>
      <p:ext uri="{BB962C8B-B14F-4D97-AF65-F5344CB8AC3E}">
        <p14:creationId xmlns:p14="http://schemas.microsoft.com/office/powerpoint/2010/main" val="10324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Prevention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“Sick day rules”</a:t>
            </a:r>
          </a:p>
          <a:p>
            <a:pPr eaLnBrk="1" hangingPunct="1"/>
            <a:r>
              <a:rPr lang="en-US" dirty="0" smtClean="0"/>
              <a:t>Assess for underlying causes</a:t>
            </a:r>
          </a:p>
          <a:p>
            <a:pPr eaLnBrk="1" hangingPunct="1"/>
            <a:r>
              <a:rPr lang="en-US" dirty="0" smtClean="0"/>
              <a:t>Diagnosis and proper management of diabetes </a:t>
            </a:r>
          </a:p>
        </p:txBody>
      </p:sp>
    </p:spTree>
    <p:extLst>
      <p:ext uri="{BB962C8B-B14F-4D97-AF65-F5344CB8AC3E}">
        <p14:creationId xmlns:p14="http://schemas.microsoft.com/office/powerpoint/2010/main" val="39395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112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Treatment of DKA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17688"/>
            <a:ext cx="8613775" cy="4533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Rehydration with IV fluid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IV continuous infusion of regular insulin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Reverse acidosis and restore electrolyte balance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Note: rehydration leads to increased plasma volume and decreased K</a:t>
            </a:r>
            <a:r>
              <a:rPr lang="en-US" b="1" baseline="30000" smtClean="0"/>
              <a:t>+</a:t>
            </a:r>
            <a:r>
              <a:rPr lang="en-US" b="1" smtClean="0"/>
              <a:t>, insulin enhances the movement of K</a:t>
            </a:r>
            <a:r>
              <a:rPr lang="en-US" b="1" baseline="30000" smtClean="0"/>
              <a:t>+</a:t>
            </a:r>
            <a:r>
              <a:rPr lang="en-US" b="1" smtClean="0"/>
              <a:t> from extracellular fluid into the cells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Monitor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Blood glucose and renal function/UO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EKG and electrolyte levels—</a:t>
            </a:r>
            <a:r>
              <a:rPr lang="en-US" b="1" smtClean="0"/>
              <a:t>Potassium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VS, lung assessments, signs of fluid overload</a:t>
            </a:r>
          </a:p>
        </p:txBody>
      </p:sp>
    </p:spTree>
    <p:extLst>
      <p:ext uri="{BB962C8B-B14F-4D97-AF65-F5344CB8AC3E}">
        <p14:creationId xmlns:p14="http://schemas.microsoft.com/office/powerpoint/2010/main" val="19671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Hypoglycemia: Etiology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Any</a:t>
            </a:r>
            <a:r>
              <a:rPr lang="en-US" altLang="en-US" smtClean="0"/>
              <a:t> time</a:t>
            </a:r>
          </a:p>
          <a:p>
            <a:pPr lvl="1" eaLnBrk="1" hangingPunct="1"/>
            <a:r>
              <a:rPr lang="en-US" altLang="en-US" smtClean="0"/>
              <a:t>Usually: </a:t>
            </a:r>
            <a:r>
              <a:rPr lang="en-US" altLang="en-US" u="sng" smtClean="0"/>
              <a:t>Before</a:t>
            </a:r>
            <a:r>
              <a:rPr lang="en-US" altLang="en-US" smtClean="0"/>
              <a:t> meals or a </a:t>
            </a:r>
            <a:r>
              <a:rPr lang="en-US" altLang="en-US" u="sng" smtClean="0"/>
              <a:t>night</a:t>
            </a:r>
          </a:p>
          <a:p>
            <a:pPr eaLnBrk="1" hangingPunct="1"/>
            <a:r>
              <a:rPr lang="en-US" altLang="en-US" u="sng" smtClean="0"/>
              <a:t>Too much </a:t>
            </a:r>
            <a:r>
              <a:rPr lang="en-US" altLang="en-US" smtClean="0"/>
              <a:t>insulin or oral hypoglycemic meds</a:t>
            </a:r>
          </a:p>
          <a:p>
            <a:pPr eaLnBrk="1" hangingPunct="1"/>
            <a:r>
              <a:rPr lang="en-US" altLang="en-US" u="sng" smtClean="0"/>
              <a:t>Too little </a:t>
            </a:r>
            <a:r>
              <a:rPr lang="en-US" altLang="en-US" smtClean="0"/>
              <a:t>food</a:t>
            </a:r>
          </a:p>
          <a:p>
            <a:pPr eaLnBrk="1" hangingPunct="1"/>
            <a:r>
              <a:rPr lang="en-US" altLang="en-US" smtClean="0"/>
              <a:t>Excessive </a:t>
            </a:r>
            <a:r>
              <a:rPr lang="en-US" altLang="en-US" u="sng" smtClean="0"/>
              <a:t>exercise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99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0"/>
            <a:ext cx="8524875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Hyperglycemic Hyperosmolar Nonketotic Syndrome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Hyperosmolality and hyperglycemia occur due to lack of effective insulin. Ketosis is minimal or absent. </a:t>
            </a:r>
          </a:p>
          <a:p>
            <a:pPr eaLnBrk="1" hangingPunct="1"/>
            <a:r>
              <a:rPr lang="en-US" smtClean="0"/>
              <a:t>Hyperglycemia causes osmotic diuresis with loss of water and electrolytes; hypernatremia, and increased osmolality occur.</a:t>
            </a:r>
          </a:p>
          <a:p>
            <a:pPr eaLnBrk="1" hangingPunct="1"/>
            <a:r>
              <a:rPr lang="en-US" smtClean="0"/>
              <a:t>Manifestations include hypotension, profound dehydration, tachycardia, and variable neurologic signs due to cerebral dehydration. </a:t>
            </a:r>
          </a:p>
          <a:p>
            <a:pPr eaLnBrk="1" hangingPunct="1"/>
            <a:r>
              <a:rPr lang="en-US" smtClean="0"/>
              <a:t>High mortality.</a:t>
            </a:r>
          </a:p>
        </p:txBody>
      </p:sp>
    </p:spTree>
    <p:extLst>
      <p:ext uri="{BB962C8B-B14F-4D97-AF65-F5344CB8AC3E}">
        <p14:creationId xmlns:p14="http://schemas.microsoft.com/office/powerpoint/2010/main" val="10858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  Complications</a:t>
            </a:r>
            <a:endParaRPr lang="en-CA" altLang="en-US" sz="40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Manifestations of hyperosmolar hyperglycemic state (HHS) </a:t>
            </a:r>
          </a:p>
          <a:p>
            <a:pPr lvl="2"/>
            <a:r>
              <a:rPr lang="en-US" altLang="en-US"/>
              <a:t>Occurs in clients who have type 2 diabetes and is characterized by a plasma osmolarity of 340 mOsm/L or greater, and blood glucose levels of over 600 mg/dl, which causes altered levels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37647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1"/>
            <a:ext cx="7951787" cy="10667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Treatment of HHNS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Rehydration </a:t>
            </a:r>
          </a:p>
          <a:p>
            <a:pPr eaLnBrk="1" hangingPunct="1"/>
            <a:r>
              <a:rPr lang="en-US" dirty="0" smtClean="0"/>
              <a:t>Insulin administration</a:t>
            </a:r>
          </a:p>
          <a:p>
            <a:pPr eaLnBrk="1" hangingPunct="1"/>
            <a:r>
              <a:rPr lang="en-US" dirty="0" smtClean="0"/>
              <a:t>Monitor fluid volume and electrolyte status</a:t>
            </a:r>
          </a:p>
          <a:p>
            <a:pPr eaLnBrk="1" hangingPunct="1"/>
            <a:r>
              <a:rPr lang="en-US" dirty="0" smtClean="0"/>
              <a:t>Prevention</a:t>
            </a:r>
          </a:p>
          <a:p>
            <a:pPr lvl="1" eaLnBrk="1" hangingPunct="1"/>
            <a:r>
              <a:rPr lang="en-US" dirty="0" smtClean="0"/>
              <a:t>BGSM</a:t>
            </a:r>
          </a:p>
          <a:p>
            <a:pPr lvl="1" eaLnBrk="1" hangingPunct="1"/>
            <a:r>
              <a:rPr lang="en-US" dirty="0" smtClean="0"/>
              <a:t>Diagnosis and management of diabetes</a:t>
            </a:r>
          </a:p>
          <a:p>
            <a:pPr lvl="1" eaLnBrk="1" hangingPunct="1"/>
            <a:r>
              <a:rPr lang="en-US" dirty="0" smtClean="0"/>
              <a:t>Assess and promote self-care management skills</a:t>
            </a:r>
          </a:p>
        </p:txBody>
      </p:sp>
    </p:spTree>
    <p:extLst>
      <p:ext uri="{BB962C8B-B14F-4D97-AF65-F5344CB8AC3E}">
        <p14:creationId xmlns:p14="http://schemas.microsoft.com/office/powerpoint/2010/main" val="18176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  DKA, HHS, and </a:t>
            </a:r>
            <a:br>
              <a:rPr lang="en-US" altLang="en-US"/>
            </a:br>
            <a:r>
              <a:rPr lang="en-US" altLang="en-US"/>
              <a:t>Hypoglycemia Compared </a:t>
            </a:r>
            <a:endParaRPr lang="en-CA" altLang="en-US"/>
          </a:p>
        </p:txBody>
      </p:sp>
      <p:pic>
        <p:nvPicPr>
          <p:cNvPr id="113670" name="Picture 6" descr="tab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206625"/>
            <a:ext cx="8750300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  DKA, HHS, and </a:t>
            </a:r>
            <a:br>
              <a:rPr lang="en-US" altLang="en-US"/>
            </a:br>
            <a:r>
              <a:rPr lang="en-US" altLang="en-US"/>
              <a:t>Hypoglycemia Compared </a:t>
            </a:r>
            <a:endParaRPr lang="en-CA" altLang="en-US"/>
          </a:p>
        </p:txBody>
      </p:sp>
      <p:pic>
        <p:nvPicPr>
          <p:cNvPr id="157702" name="Picture 1030" descr="tab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47888"/>
            <a:ext cx="8686800" cy="3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  DKA, HHS, and </a:t>
            </a:r>
            <a:br>
              <a:rPr lang="en-US" altLang="en-US"/>
            </a:br>
            <a:r>
              <a:rPr lang="en-US" altLang="en-US"/>
              <a:t>Hypoglycemia Compared </a:t>
            </a:r>
            <a:endParaRPr lang="en-CA" altLang="en-US"/>
          </a:p>
        </p:txBody>
      </p:sp>
      <p:pic>
        <p:nvPicPr>
          <p:cNvPr id="159748" name="Picture 1028" descr="tab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3638"/>
            <a:ext cx="893445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1"/>
            <a:ext cx="8524875" cy="9143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Long-Term Complications of Diabetes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Macrovascular</a:t>
            </a:r>
            <a:r>
              <a:rPr lang="en-US" dirty="0" smtClean="0"/>
              <a:t> complications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Accelerated atherosclerotic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Coronary artery disease, cerebrovascular disease, and peripheral vascular disease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Microvascular</a:t>
            </a:r>
            <a:r>
              <a:rPr lang="en-US" dirty="0" smtClean="0"/>
              <a:t> complications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Diabetic retinopathy, nephropathy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Neuropathic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Peripheral neuropathy, autonomic neuropathies, hypoglycemic unawareness, neuropathy, sexual dysfunction</a:t>
            </a:r>
          </a:p>
        </p:txBody>
      </p:sp>
    </p:spTree>
    <p:extLst>
      <p:ext uri="{BB962C8B-B14F-4D97-AF65-F5344CB8AC3E}">
        <p14:creationId xmlns:p14="http://schemas.microsoft.com/office/powerpoint/2010/main" val="19550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sensorimotor polyneuropathy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: </a:t>
            </a:r>
            <a:r>
              <a:rPr lang="en-US" dirty="0" err="1"/>
              <a:t>parasthesias</a:t>
            </a:r>
            <a:r>
              <a:rPr lang="en-US" dirty="0"/>
              <a:t>, burning sensations, feet become numb, decrease awareness of position and WT of objects, decrease sensation of light touch lead to an unsteady gait</a:t>
            </a:r>
            <a:r>
              <a:rPr lang="en-US" dirty="0" smtClean="0"/>
              <a:t>, decrease </a:t>
            </a:r>
            <a:r>
              <a:rPr lang="en-US" dirty="0"/>
              <a:t>sensation of pain and </a:t>
            </a:r>
            <a:r>
              <a:rPr lang="en-US" dirty="0" smtClean="0"/>
              <a:t>temperature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5500"/>
          </a:xfrm>
        </p:spPr>
        <p:txBody>
          <a:bodyPr/>
          <a:lstStyle/>
          <a:p>
            <a:pPr rtl="0"/>
            <a:r>
              <a:rPr lang="en-US" sz="1700"/>
              <a:t>Clinical manifestation: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751387"/>
          </a:xfrm>
        </p:spPr>
        <p:txBody>
          <a:bodyPr/>
          <a:lstStyle/>
          <a:p>
            <a:pPr marL="609600" indent="-609600" algn="l" rtl="0">
              <a:buFontTx/>
              <a:buAutoNum type="arabicPeriod"/>
            </a:pPr>
            <a:r>
              <a:rPr lang="en-US" sz="1700"/>
              <a:t>Cardiovascular: Slight tachycardia, orthostatic hypotension, silent or painless myocardial ischemia and infarction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1700"/>
              <a:t>Gastrointestinal: Delayed gastric emptying, bloating ,nausea, and vomiting, Diabetic constipation or diarrhea may occur.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1700"/>
              <a:t>Urinary: Urinary retention, decreased sensation of bladder fullness, increase risk of UTI.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1700"/>
              <a:t>Adrenal gland (Hypoglycemic Unawareness): Diminished or absent of adrenegic symptoms of hypoglycemia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1700"/>
              <a:t>Sudomotor neuropathy: decrease or absence of sweating of the extremities, with a compensatory increase in upper body sweating. Dryness of feet increase the risk of foot ulcer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1700"/>
              <a:t>Sexual dysfunction: impotence in men ( This complication makes the patients to seek health and mainly DM discovered after that).</a:t>
            </a:r>
          </a:p>
        </p:txBody>
      </p:sp>
    </p:spTree>
    <p:extLst>
      <p:ext uri="{BB962C8B-B14F-4D97-AF65-F5344CB8AC3E}">
        <p14:creationId xmlns:p14="http://schemas.microsoft.com/office/powerpoint/2010/main" val="3228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838201"/>
            <a:ext cx="8524875" cy="761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Diabetic Retinopathy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Refer to fig. 41-8</a:t>
            </a:r>
          </a:p>
        </p:txBody>
      </p:sp>
    </p:spTree>
    <p:extLst>
      <p:ext uri="{BB962C8B-B14F-4D97-AF65-F5344CB8AC3E}">
        <p14:creationId xmlns:p14="http://schemas.microsoft.com/office/powerpoint/2010/main" val="27890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S&amp;S of Hypoglycemia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Neuro</a:t>
            </a:r>
          </a:p>
          <a:p>
            <a:pPr lvl="1" eaLnBrk="1" hangingPunct="1"/>
            <a:r>
              <a:rPr lang="en-US" altLang="en-US" sz="2400" smtClean="0"/>
              <a:t>Dizzy / faint</a:t>
            </a:r>
          </a:p>
          <a:p>
            <a:pPr lvl="1" eaLnBrk="1" hangingPunct="1"/>
            <a:r>
              <a:rPr lang="en-US" altLang="en-US" sz="2400" smtClean="0"/>
              <a:t>Nervous / Irritability</a:t>
            </a:r>
          </a:p>
          <a:p>
            <a:pPr lvl="1" eaLnBrk="1" hangingPunct="1"/>
            <a:r>
              <a:rPr lang="en-US" altLang="en-US" sz="2400" smtClean="0"/>
              <a:t>Blurred vision</a:t>
            </a:r>
          </a:p>
          <a:p>
            <a:pPr lvl="1" eaLnBrk="1" hangingPunct="1"/>
            <a:r>
              <a:rPr lang="en-US" altLang="en-US" sz="2400" smtClean="0"/>
              <a:t>Numb tongue or lips</a:t>
            </a:r>
          </a:p>
        </p:txBody>
      </p:sp>
      <p:pic>
        <p:nvPicPr>
          <p:cNvPr id="119812" name="Picture 6" descr="hypoglycemia s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2" t="55406" r="-609"/>
          <a:stretch>
            <a:fillRect/>
          </a:stretch>
        </p:blipFill>
        <p:spPr>
          <a:xfrm>
            <a:off x="5257800" y="4267200"/>
            <a:ext cx="3468688" cy="1828800"/>
          </a:xfrm>
          <a:noFill/>
        </p:spPr>
      </p:pic>
      <p:pic>
        <p:nvPicPr>
          <p:cNvPr id="119813" name="Picture 7" descr="hypoglycemia 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9735" r="18857" b="45950"/>
          <a:stretch>
            <a:fillRect/>
          </a:stretch>
        </p:blipFill>
        <p:spPr bwMode="auto">
          <a:xfrm>
            <a:off x="5334000" y="2590800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9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 advAuto="200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  Type 1 and</a:t>
            </a:r>
            <a:br>
              <a:rPr lang="en-US" altLang="en-US"/>
            </a:br>
            <a:r>
              <a:rPr lang="en-US" altLang="en-US"/>
              <a:t> Type 2 Diabetes </a:t>
            </a:r>
            <a:r>
              <a:rPr lang="en-CA" altLang="en-US"/>
              <a:t> </a:t>
            </a:r>
          </a:p>
        </p:txBody>
      </p:sp>
      <p:pic>
        <p:nvPicPr>
          <p:cNvPr id="152581" name="AAFVYQL0.jpg" descr="AAFVYQL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517650"/>
            <a:ext cx="5156200" cy="48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5500"/>
          </a:xfrm>
        </p:spPr>
        <p:txBody>
          <a:bodyPr/>
          <a:lstStyle/>
          <a:p>
            <a:pPr rtl="0"/>
            <a:r>
              <a:rPr lang="en-US" sz="2800" b="1"/>
              <a:t>Diabetic foot: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609600" indent="-609600" algn="l" rtl="0">
              <a:lnSpc>
                <a:spcPct val="90000"/>
              </a:lnSpc>
            </a:pPr>
            <a:r>
              <a:rPr lang="en-US" sz="2100"/>
              <a:t>Three diabetic complications increase risk of foot infection: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100"/>
              <a:t>Neuropathy: sensory neuropathy leads to loss of pain and pressure sensation, autonomic neuropathy lead to increase dryness and fissuring of the skin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100"/>
              <a:t>Peripheral vascular disease: poor circulation</a:t>
            </a:r>
            <a:r>
              <a:rPr lang="en-US" sz="2100">
                <a:latin typeface="Arial"/>
              </a:rPr>
              <a:t>…</a:t>
            </a:r>
            <a:r>
              <a:rPr lang="en-US" sz="2100"/>
              <a:t>. Poor wound healing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100"/>
              <a:t>Immunocompramise DM impairs the ability of specialized WBC</a:t>
            </a:r>
            <a:r>
              <a:rPr lang="en-US" sz="2100">
                <a:latin typeface="Arial"/>
              </a:rPr>
              <a:t>’</a:t>
            </a:r>
            <a:r>
              <a:rPr lang="en-US" sz="2100"/>
              <a:t>s to destroy bacteria.</a:t>
            </a:r>
          </a:p>
          <a:p>
            <a:pPr marL="609600" indent="-609600" algn="l" rtl="0">
              <a:lnSpc>
                <a:spcPct val="90000"/>
              </a:lnSpc>
              <a:buFontTx/>
              <a:buNone/>
            </a:pPr>
            <a:endParaRPr lang="en-US" sz="2100"/>
          </a:p>
          <a:p>
            <a:pPr marL="609600" indent="-609600" algn="l" rtl="0">
              <a:lnSpc>
                <a:spcPct val="90000"/>
              </a:lnSpc>
              <a:buFontTx/>
              <a:buNone/>
            </a:pPr>
            <a:r>
              <a:rPr lang="en-US" sz="2100"/>
              <a:t> Medical management: Control of Glucose level, bed rest, antibiotic, debridement.</a:t>
            </a:r>
          </a:p>
          <a:p>
            <a:pPr marL="609600" indent="-609600" algn="l" rtl="0">
              <a:lnSpc>
                <a:spcPct val="90000"/>
              </a:lnSpc>
              <a:buFontTx/>
              <a:buNone/>
            </a:pPr>
            <a:r>
              <a:rPr lang="en-US" sz="2100"/>
              <a:t>Nursing management:</a:t>
            </a:r>
          </a:p>
        </p:txBody>
      </p:sp>
    </p:spTree>
    <p:extLst>
      <p:ext uri="{BB962C8B-B14F-4D97-AF65-F5344CB8AC3E}">
        <p14:creationId xmlns:p14="http://schemas.microsoft.com/office/powerpoint/2010/main" val="33139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0"/>
            <a:ext cx="8524875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Process: The Care of the Patient with Diabetes—Assessment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Assess the primary presenting problem</a:t>
            </a:r>
          </a:p>
          <a:p>
            <a:pPr eaLnBrk="1" hangingPunct="1"/>
            <a:r>
              <a:rPr lang="en-US" smtClean="0"/>
              <a:t>In addition, assess needs related to diabetes</a:t>
            </a:r>
          </a:p>
          <a:p>
            <a:pPr eaLnBrk="1" hangingPunct="1"/>
            <a:r>
              <a:rPr lang="en-US" smtClean="0"/>
              <a:t>Patient knowledge of diabetes and diabetes care skills</a:t>
            </a:r>
          </a:p>
          <a:p>
            <a:pPr eaLnBrk="1" hangingPunct="1"/>
            <a:r>
              <a:rPr lang="en-US" smtClean="0"/>
              <a:t>Blood glucose levels</a:t>
            </a:r>
          </a:p>
          <a:p>
            <a:pPr eaLnBrk="1" hangingPunct="1"/>
            <a:r>
              <a:rPr lang="en-US" smtClean="0"/>
              <a:t>Skin assessment</a:t>
            </a:r>
          </a:p>
          <a:p>
            <a:pPr eaLnBrk="1" hangingPunct="1"/>
            <a:r>
              <a:rPr lang="en-US" smtClean="0"/>
              <a:t>Preventative health measures</a:t>
            </a:r>
          </a:p>
          <a:p>
            <a:pPr eaLnBrk="1" hangingPunct="1"/>
            <a:r>
              <a:rPr lang="en-US" smtClean="0"/>
              <a:t>See Chart 41-4</a:t>
            </a:r>
          </a:p>
        </p:txBody>
      </p:sp>
    </p:spTree>
    <p:extLst>
      <p:ext uri="{BB962C8B-B14F-4D97-AF65-F5344CB8AC3E}">
        <p14:creationId xmlns:p14="http://schemas.microsoft.com/office/powerpoint/2010/main" val="20353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81001"/>
            <a:ext cx="8524875" cy="838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Teaching Patients Self-Care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Assess knowledge and adherence to plan of care.</a:t>
            </a:r>
          </a:p>
          <a:p>
            <a:pPr eaLnBrk="1" hangingPunct="1"/>
            <a:r>
              <a:rPr lang="en-US" dirty="0" smtClean="0"/>
              <a:t>Provide basic information about diabetes, its cause and symptoms, and acute and chronic complications and their treatment.</a:t>
            </a:r>
          </a:p>
          <a:p>
            <a:pPr eaLnBrk="1" hangingPunct="1"/>
            <a:r>
              <a:rPr lang="en-US" dirty="0" smtClean="0"/>
              <a:t>Teach self-care activities to prevent long-term complications including foot care, eye care, and risk-factor management.</a:t>
            </a:r>
          </a:p>
          <a:p>
            <a:pPr eaLnBrk="1" hangingPunct="1"/>
            <a:r>
              <a:rPr lang="en-US" dirty="0" smtClean="0"/>
              <a:t>Include family in plan of care.</a:t>
            </a:r>
          </a:p>
          <a:p>
            <a:pPr eaLnBrk="1" hangingPunct="1"/>
            <a:r>
              <a:rPr lang="en-US" dirty="0" smtClean="0"/>
              <a:t>Provide information, encourage health promotion activities, and recommended health screenings. </a:t>
            </a:r>
          </a:p>
        </p:txBody>
      </p:sp>
    </p:spTree>
    <p:extLst>
      <p:ext uri="{BB962C8B-B14F-4D97-AF65-F5344CB8AC3E}">
        <p14:creationId xmlns:p14="http://schemas.microsoft.com/office/powerpoint/2010/main" val="41551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NURSING INTERVENTIONS: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Advice patient about the importance of an individualized meal plan in meeting weekly weight loss goals and assist with compliance.</a:t>
            </a:r>
          </a:p>
          <a:p>
            <a:r>
              <a:rPr lang="en-US" dirty="0"/>
              <a:t>Assess patients for cognitive or sensory impairments, which may interfere with the ability to accurately administer insulin.</a:t>
            </a:r>
          </a:p>
          <a:p>
            <a:r>
              <a:rPr lang="en-US" dirty="0"/>
              <a:t>Demonstrate and explain thoroughly the procedure for insulin self-injection. Help patient to achieve mastery of technique by taking step by step approach.</a:t>
            </a:r>
          </a:p>
          <a:p>
            <a:r>
              <a:rPr lang="en-US" dirty="0"/>
              <a:t>Review dosage and time of injections in relation to meals, activity, and bedtime based on patients individualized insulin regimen.</a:t>
            </a:r>
          </a:p>
          <a:p>
            <a:r>
              <a:rPr lang="en-US" dirty="0"/>
              <a:t>Instruct patient in the importance of accuracy of insulin preparation and meal timing to avoid hypoglycemia.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Explain the importance of exercise in maintaining or reducing weight.</a:t>
            </a:r>
          </a:p>
          <a:p>
            <a:r>
              <a:rPr lang="en-US" dirty="0"/>
              <a:t>Advise patient to assess blood glucose level before strenuous activity and to eat carbohydrate snack before exercising to avoid hypoglycemia.</a:t>
            </a:r>
          </a:p>
          <a:p>
            <a:r>
              <a:rPr lang="en-US" dirty="0"/>
              <a:t>Assess feet and legs for skin temperature, sensation, soft tissues injuries, corns, calluses, dryness, hair distribution, pulses and deep tendon reflexes.</a:t>
            </a:r>
          </a:p>
          <a:p>
            <a:r>
              <a:rPr lang="en-US" dirty="0"/>
              <a:t>Maintain skin integrity by protecting feet from breakdown.</a:t>
            </a:r>
          </a:p>
          <a:p>
            <a:r>
              <a:rPr lang="en-US"/>
              <a:t>Advice patient who smokes to stop smoking or reduce if possible, to reduce vasoconstriction and enhance peripheral flow.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S&amp;S of Hypoglycemia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230688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Cardiovascular</a:t>
            </a:r>
          </a:p>
          <a:p>
            <a:pPr lvl="1" eaLnBrk="1" hangingPunct="1"/>
            <a:r>
              <a:rPr lang="en-US" altLang="en-US" sz="2400" smtClean="0"/>
              <a:t>Full bounding pulse</a:t>
            </a:r>
          </a:p>
          <a:p>
            <a:pPr eaLnBrk="1" hangingPunct="1"/>
            <a:r>
              <a:rPr lang="en-US" altLang="en-US" sz="2800" smtClean="0"/>
              <a:t>Respiratory</a:t>
            </a:r>
          </a:p>
          <a:p>
            <a:pPr lvl="1" eaLnBrk="1" hangingPunct="1"/>
            <a:r>
              <a:rPr lang="en-US" altLang="en-US" sz="2400" smtClean="0"/>
              <a:t>Shallow breathing</a:t>
            </a:r>
          </a:p>
          <a:p>
            <a:pPr eaLnBrk="1" hangingPunct="1"/>
            <a:r>
              <a:rPr lang="en-US" altLang="en-US" sz="2800" smtClean="0"/>
              <a:t>Gastro-intestinal</a:t>
            </a:r>
          </a:p>
          <a:p>
            <a:pPr lvl="1" eaLnBrk="1" hangingPunct="1"/>
            <a:r>
              <a:rPr lang="en-US" altLang="en-US" sz="2400" smtClean="0"/>
              <a:t>Polyphagia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120836" name="Picture 6" descr="hypoglycemia s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0" r="79198"/>
          <a:stretch>
            <a:fillRect/>
          </a:stretch>
        </p:blipFill>
        <p:spPr>
          <a:xfrm>
            <a:off x="5145088" y="2133600"/>
            <a:ext cx="2484437" cy="2590800"/>
          </a:xfrm>
          <a:noFill/>
        </p:spPr>
      </p:pic>
    </p:spTree>
    <p:extLst>
      <p:ext uri="{BB962C8B-B14F-4D97-AF65-F5344CB8AC3E}">
        <p14:creationId xmlns:p14="http://schemas.microsoft.com/office/powerpoint/2010/main" val="36354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S&amp;S of Hypoglycemia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Genital-urinary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polydipsia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polyuria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Skeletal/muscular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Weak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Trembling / tremor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Integumentary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Perspiring/ Moist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Pale</a:t>
            </a:r>
          </a:p>
        </p:txBody>
      </p:sp>
      <p:pic>
        <p:nvPicPr>
          <p:cNvPr id="121860" name="Picture 6" descr="hypoglycemia s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56987" r="40268"/>
          <a:stretch>
            <a:fillRect/>
          </a:stretch>
        </p:blipFill>
        <p:spPr>
          <a:xfrm>
            <a:off x="5562600" y="2133600"/>
            <a:ext cx="2859088" cy="2573338"/>
          </a:xfrm>
          <a:noFill/>
        </p:spPr>
      </p:pic>
    </p:spTree>
    <p:extLst>
      <p:ext uri="{BB962C8B-B14F-4D97-AF65-F5344CB8AC3E}">
        <p14:creationId xmlns:p14="http://schemas.microsoft.com/office/powerpoint/2010/main" val="15095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1379538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Hypoglycemia: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Dx &amp; Assessment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Signs &amp; Symptoms</a:t>
            </a:r>
          </a:p>
          <a:p>
            <a:pPr eaLnBrk="1" hangingPunct="1"/>
            <a:r>
              <a:rPr lang="en-US" altLang="en-US" sz="2800" smtClean="0"/>
              <a:t>Can occur suddenly!</a:t>
            </a:r>
          </a:p>
          <a:p>
            <a:pPr eaLnBrk="1" hangingPunct="1"/>
            <a:r>
              <a:rPr lang="en-US" altLang="en-US" sz="2800" smtClean="0"/>
              <a:t>If pt is a long time diabetic </a:t>
            </a:r>
            <a:r>
              <a:rPr lang="en-US" altLang="en-US" sz="2800" smtClean="0">
                <a:sym typeface="Wingdings" pitchFamily="2" charset="2"/>
              </a:rPr>
              <a:t>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No early S&amp;S</a:t>
            </a:r>
          </a:p>
        </p:txBody>
      </p:sp>
      <p:pic>
        <p:nvPicPr>
          <p:cNvPr id="138244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1838" y="2365375"/>
            <a:ext cx="2476500" cy="3419475"/>
          </a:xfrm>
          <a:noFill/>
        </p:spPr>
      </p:pic>
    </p:spTree>
    <p:extLst>
      <p:ext uri="{BB962C8B-B14F-4D97-AF65-F5344CB8AC3E}">
        <p14:creationId xmlns:p14="http://schemas.microsoft.com/office/powerpoint/2010/main" val="4894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2646</Words>
  <Application>Microsoft Office PowerPoint</Application>
  <PresentationFormat>On-screen Show (4:3)</PresentationFormat>
  <Paragraphs>469</Paragraphs>
  <Slides>65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Chart</vt:lpstr>
      <vt:lpstr>Complications of insulin therapy:</vt:lpstr>
      <vt:lpstr>Cont…</vt:lpstr>
      <vt:lpstr>Insulin Therapy Complications</vt:lpstr>
      <vt:lpstr>Hypoglycemia</vt:lpstr>
      <vt:lpstr>Hypoglycemia: Etiology</vt:lpstr>
      <vt:lpstr>S&amp;S of Hypoglycemia</vt:lpstr>
      <vt:lpstr>S&amp;S of Hypoglycemia</vt:lpstr>
      <vt:lpstr>S&amp;S of Hypoglycemia</vt:lpstr>
      <vt:lpstr>Hypoglycemia:  Dx &amp; Assessment</vt:lpstr>
      <vt:lpstr>Hypoglycemia:  Dx &amp; Assessment</vt:lpstr>
      <vt:lpstr>Hypoglycemia can result:</vt:lpstr>
      <vt:lpstr>Hypoglycemia:  Medical Management</vt:lpstr>
      <vt:lpstr>Hypoglycemic Protocol: Sample</vt:lpstr>
      <vt:lpstr>Glucose Fast!</vt:lpstr>
      <vt:lpstr>Rules to remember</vt:lpstr>
      <vt:lpstr>Hypoglycemia treatment Unconscious</vt:lpstr>
      <vt:lpstr>Hypoglycemia Gerontological Consideration</vt:lpstr>
      <vt:lpstr>Hypoglycemia Nursing measures</vt:lpstr>
      <vt:lpstr>Somogyi Effect</vt:lpstr>
      <vt:lpstr>PowerPoint Presentation</vt:lpstr>
      <vt:lpstr>PowerPoint Presentation</vt:lpstr>
      <vt:lpstr>Oral Antidiabetic Agents</vt:lpstr>
      <vt:lpstr>Sites of Action of Oral Antidiabetic Agents</vt:lpstr>
      <vt:lpstr>Oral Antidiabetic Drugs</vt:lpstr>
      <vt:lpstr>Oral Hypoglycemic Agents</vt:lpstr>
      <vt:lpstr>Oral Hypoglycemic Agents</vt:lpstr>
      <vt:lpstr>Oral Hypoglycemic Agents</vt:lpstr>
      <vt:lpstr>Oral Hypoglycemic Agents</vt:lpstr>
      <vt:lpstr>Sulfonylureas</vt:lpstr>
      <vt:lpstr>Biguanides</vt:lpstr>
      <vt:lpstr>Biguanides</vt:lpstr>
      <vt:lpstr>Ⅱ. Thiazolidinediones (Tzds)</vt:lpstr>
      <vt:lpstr>Ⅳ. α-glucosidase inhibitors</vt:lpstr>
      <vt:lpstr>Ⅴ.   Meglitinides</vt:lpstr>
      <vt:lpstr>  Insulin and Oral  Hypoglycemic Agents</vt:lpstr>
      <vt:lpstr>Acute Complications of Diabetes</vt:lpstr>
      <vt:lpstr>Hypoglycemia</vt:lpstr>
      <vt:lpstr>Assessment</vt:lpstr>
      <vt:lpstr>  Complications</vt:lpstr>
      <vt:lpstr>  Complications</vt:lpstr>
      <vt:lpstr>Management of Hypoglycemia</vt:lpstr>
      <vt:lpstr>Emergency Measures</vt:lpstr>
      <vt:lpstr>Diabetic Ketoacidosis (DKA)</vt:lpstr>
      <vt:lpstr>Pathophysiology of DKA</vt:lpstr>
      <vt:lpstr>Assessment of DKA</vt:lpstr>
      <vt:lpstr>Complications  </vt:lpstr>
      <vt:lpstr>  Complications  </vt:lpstr>
      <vt:lpstr>Prevention</vt:lpstr>
      <vt:lpstr>Treatment of DKA</vt:lpstr>
      <vt:lpstr>Hyperglycemic Hyperosmolar Nonketotic Syndrome</vt:lpstr>
      <vt:lpstr>  Complications</vt:lpstr>
      <vt:lpstr>Treatment of HHNS</vt:lpstr>
      <vt:lpstr>  DKA, HHS, and  Hypoglycemia Compared </vt:lpstr>
      <vt:lpstr>  DKA, HHS, and  Hypoglycemia Compared </vt:lpstr>
      <vt:lpstr>  DKA, HHS, and  Hypoglycemia Compared </vt:lpstr>
      <vt:lpstr>Long-Term Complications of Diabetes</vt:lpstr>
      <vt:lpstr>sensorimotor polyneuropathy</vt:lpstr>
      <vt:lpstr>Clinical manifestation:</vt:lpstr>
      <vt:lpstr>Diabetic Retinopathy</vt:lpstr>
      <vt:lpstr>  Type 1 and  Type 2 Diabetes  </vt:lpstr>
      <vt:lpstr>Diabetic foot:</vt:lpstr>
      <vt:lpstr>Nursing Process: The Care of the Patient with Diabetes—Assessment</vt:lpstr>
      <vt:lpstr>Teaching Patients Self-Care</vt:lpstr>
      <vt:lpstr>NURSING INTERVENTIONS: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insulin therapy:</dc:title>
  <dc:creator>Hp</dc:creator>
  <cp:lastModifiedBy>Hp</cp:lastModifiedBy>
  <cp:revision>1</cp:revision>
  <dcterms:created xsi:type="dcterms:W3CDTF">2006-08-16T00:00:00Z</dcterms:created>
  <dcterms:modified xsi:type="dcterms:W3CDTF">2015-02-27T14:13:40Z</dcterms:modified>
</cp:coreProperties>
</file>