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spcBef>
                <a:spcPts val="600"/>
              </a:spcBef>
              <a:buNone/>
              <a:defRPr lang="en-US" sz="2400"/>
            </a:lvl1pPr>
          </a:lstStyle>
          <a:p>
            <a:pPr lvl="0"/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444B91-F216-43D9-B9D5-580AB83F5BDF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363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28B04E-21D9-433D-B7F7-4E9882B97DD9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34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59FBB9-4CB0-4D25-89F9-9CF8C6EE60AF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385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55A4F7-B38A-40F6-9EA5-A35AD57DB62C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035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lang="en-US"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A43125-C572-425C-9B52-64A5659C17F5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2027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DA0DDF-524D-4A24-92F3-C4B61EF33456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3329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09E2B4-E3F3-40FB-941A-CA9945D02003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461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4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06E331-3FFD-407C-A3EB-5C33B4CE73FD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948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3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8CE3A0-D137-4F6A-885A-ECE7A96A0721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39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lang="en-US"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6AA393-2BF5-43DF-BAE7-FD2EB785216A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60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 marL="0" indent="0">
              <a:buNone/>
              <a:defRPr lang="en-AU"/>
            </a:lvl1pPr>
          </a:lstStyle>
          <a:p>
            <a:pPr lvl="0"/>
            <a:endParaRPr lang="en-AU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lang="en-US"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AU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F84BB3-66E7-4553-B950-552C4DB7F274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22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2"/>
          </p:nvPr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endParaRPr lang="en-AU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Arial"/>
              </a:defRPr>
            </a:lvl1pPr>
          </a:lstStyle>
          <a:p>
            <a:pPr lvl="0"/>
            <a:fld id="{C9A0599F-80F3-46B1-9F3F-DD7A76A6985B}" type="slidenum"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1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ar-SA" sz="4400" b="0" i="0" u="none" strike="noStrike" kern="1200" cap="none" spc="0" baseline="0">
          <a:solidFill>
            <a:srgbClr val="000000"/>
          </a:solidFill>
          <a:uFillTx/>
          <a:latin typeface="Arial"/>
          <a:cs typeface="Arial"/>
        </a:defRPr>
      </a:lvl1pPr>
    </p:titleStyle>
    <p:bodyStyle>
      <a:lvl1pPr marL="342900" marR="0" lvl="0" indent="-342900" algn="r" defTabSz="914400" rtl="1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Char char="•"/>
        <a:tabLst/>
        <a:defRPr lang="ar-SA" sz="3200" b="0" i="0" u="none" strike="noStrike" kern="1200" cap="none" spc="0" baseline="0">
          <a:solidFill>
            <a:srgbClr val="000000"/>
          </a:solidFill>
          <a:uFillTx/>
          <a:latin typeface="Arial"/>
          <a:cs typeface="Arial"/>
        </a:defRPr>
      </a:lvl1pPr>
      <a:lvl2pPr marL="742950" marR="0" lvl="1" indent="-285750" algn="r" defTabSz="914400" rtl="1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Char char="–"/>
        <a:tabLst/>
        <a:defRPr lang="ar-SA" sz="2800" b="0" i="0" u="none" strike="noStrike" kern="1200" cap="none" spc="0" baseline="0">
          <a:solidFill>
            <a:srgbClr val="000000"/>
          </a:solidFill>
          <a:uFillTx/>
          <a:latin typeface="Arial"/>
          <a:cs typeface="Arial"/>
        </a:defRPr>
      </a:lvl2pPr>
      <a:lvl3pPr marL="1143000" marR="0" lvl="2" indent="-228600" algn="r" defTabSz="914400" rtl="1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Char char="•"/>
        <a:tabLst/>
        <a:defRPr lang="ar-SA" sz="2400" b="0" i="0" u="none" strike="noStrike" kern="1200" cap="none" spc="0" baseline="0">
          <a:solidFill>
            <a:srgbClr val="000000"/>
          </a:solidFill>
          <a:uFillTx/>
          <a:latin typeface="Arial"/>
          <a:cs typeface="Arial"/>
        </a:defRPr>
      </a:lvl3pPr>
      <a:lvl4pPr marL="1600200" marR="0" lvl="3" indent="-228600" algn="r" defTabSz="914400" rtl="1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Char char="–"/>
        <a:tabLst/>
        <a:defRPr lang="ar-SA" sz="2000" b="0" i="0" u="none" strike="noStrike" kern="1200" cap="none" spc="0" baseline="0">
          <a:solidFill>
            <a:srgbClr val="000000"/>
          </a:solidFill>
          <a:uFillTx/>
          <a:latin typeface="Arial"/>
          <a:cs typeface="Arial"/>
        </a:defRPr>
      </a:lvl4pPr>
      <a:lvl5pPr marL="2057400" marR="0" lvl="4" indent="-228600" algn="r" defTabSz="914400" rtl="1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Char char="»"/>
        <a:tabLst/>
        <a:defRPr lang="ar-SA" sz="2000" b="0" i="0" u="none" strike="noStrike" kern="1200" cap="none" spc="0" baseline="0">
          <a:solidFill>
            <a:srgbClr val="000000"/>
          </a:solidFill>
          <a:uFillTx/>
          <a:latin typeface="Arial"/>
          <a:cs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 anchor="ctr"/>
          <a:lstStyle/>
          <a:p>
            <a:pPr lvl="0" hangingPunct="1"/>
            <a:r>
              <a:rPr lang="en-US" sz="1800" b="1"/>
              <a:t>Diabetes mellitus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0"/>
          <a:lstStyle/>
          <a:p>
            <a:pPr lvl="0" algn="l" hangingPunct="1">
              <a:spcBef>
                <a:spcPts val="300"/>
              </a:spcBef>
            </a:pPr>
            <a:r>
              <a:rPr lang="en-US" sz="1400" b="1"/>
              <a:t>Is a group of metabolic  diseases characterized by increased blood glucose level resulting from defect in insulin secretion, action or both</a:t>
            </a:r>
          </a:p>
          <a:p>
            <a:pPr lvl="0" algn="l" hangingPunct="1">
              <a:spcBef>
                <a:spcPts val="300"/>
              </a:spcBef>
            </a:pPr>
            <a:endParaRPr lang="en-US" sz="1400" b="1"/>
          </a:p>
          <a:p>
            <a:pPr lvl="0" algn="l" hangingPunct="1">
              <a:spcBef>
                <a:spcPts val="300"/>
              </a:spcBef>
            </a:pPr>
            <a:r>
              <a:rPr lang="en-US" sz="1400" b="1"/>
              <a:t>Major source of glucose is GI and formation of glucose by liver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Management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The main goal is to achieve normal glucose level (euglycemia) without hypoglycemia, to control complications, while maintaining  a high quality of life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Nutritional therapy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Exercise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Monitoring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Pharmacologic therapy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Education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Diabetes management involve constant assessment and modification of treatment plan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Patient and family education is essential because the patient is responsible and must manage the  therapeutic regimen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Nutritional therapy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Foundation of DM management is nutrition, meal planning, wt control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Objectives are control total caloric intake, maintain a reasonable body wt, control blood glucose, and normalization of lipids and BP, to prevent cardiovascular diseases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To achieve these objectives the following goals must be met: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1. Providing all essential food components (vitamins and minerals)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2. Achieving and maintaining a normal body wt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3. Prevent daily fluctuations in blood glucose with normal glucose level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 4. Decreasing lipids level; address individual nutritional needs; maintain pleasure of eating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Nutritional therapy</a:t>
            </a:r>
            <a:endParaRPr lang="en-AU" sz="2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In insulin case, consistency in time interval between meals is important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For obese patients, wt loss is the key of treatment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Over weight is a BMI of 25 – 29; obesity is defined as 20% above ideal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or a BMI of 30 or greater; obesity increases resistance to insulin</a:t>
            </a:r>
          </a:p>
          <a:p>
            <a:pPr lvl="0" algn="ctr" rtl="0">
              <a:spcBef>
                <a:spcPts val="500"/>
              </a:spcBef>
              <a:buFont typeface="Wingdings" pitchFamily="2"/>
              <a:buChar char="q"/>
            </a:pPr>
            <a:r>
              <a:rPr lang="en-AU" sz="2000" b="1"/>
              <a:t>Nutritional T</a:t>
            </a:r>
            <a:r>
              <a:rPr lang="en-US" sz="2000" b="1"/>
              <a:t>herapy</a:t>
            </a:r>
          </a:p>
          <a:p>
            <a:pPr lvl="0" algn="l" rt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Meal planning and related teaching: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Consider patients’ food preferences, usual eating times and cultural background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Advances in insulin therapy permits greater flexibility in timing and content of meals; intensive insulin therapy</a:t>
            </a:r>
          </a:p>
          <a:p>
            <a:pPr marL="0" lvl="0" indent="0" algn="l" rtl="0">
              <a:spcBef>
                <a:spcPts val="500"/>
              </a:spcBef>
              <a:buNone/>
            </a:pPr>
            <a:endParaRPr lang="en-AU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Nutritional therapy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First step, assessment of diet history and eating habits; assessment of the need for wt loss, gain or maintenance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Clinical dietitians do teaching about;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Consistent eating habit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Relationship of food and insulin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Provision of individualized meal plan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In-depth follow up education focuses on: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Skills required for eating at restaurant, reading food labels, and adjusting a meal according to exercise, illness and special occasions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NT caloric requirements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Caloric-controlled diet: calculate energy needs based on age, gender, ht , wt, and physical activity; e.g. 1-2 pound loss / week require a 500-1000 calories cut daily; then a meal plan is developed; </a:t>
            </a:r>
            <a:r>
              <a:rPr lang="en-US" sz="2000" b="1" u="sng"/>
              <a:t>caloric distribution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The meal plan focuses on % of calories that come from CHO, protein and fats; CHOs have the greatest effect because a) they are digested more quickly and diverted to glucose rapidly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50-60% of calories should come from CHOs, 20-30% from fat and 10-20% from protein; the CHOs should come from whole grains; all CHOs food should be eaten but moderately, that contain glucose (sucrose) or starch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Food high in sucrose should reflect 10% of total CHOs because they rich in fat And lacks vitamins minerals, and fiber</a:t>
            </a:r>
          </a:p>
          <a:p>
            <a:pPr lvl="0" algn="l" hangingPunct="1">
              <a:spcBef>
                <a:spcPts val="300"/>
              </a:spcBef>
              <a:buFont typeface="Wingdings" pitchFamily="2"/>
              <a:buChar char="§"/>
            </a:pPr>
            <a:endParaRPr lang="en-US" sz="1400" b="1"/>
          </a:p>
          <a:p>
            <a:pPr lvl="0" algn="l" hangingPunct="1">
              <a:spcBef>
                <a:spcPts val="300"/>
              </a:spcBef>
              <a:buFont typeface="Wingdings" pitchFamily="2"/>
              <a:buChar char="§"/>
            </a:pPr>
            <a:endParaRPr lang="en-US" sz="1400" b="1"/>
          </a:p>
          <a:p>
            <a:pPr lvl="0" algn="l" hangingPunct="1">
              <a:spcBef>
                <a:spcPts val="300"/>
              </a:spcBef>
              <a:buFont typeface="Wingdings" pitchFamily="2"/>
              <a:buChar char="§"/>
            </a:pPr>
            <a:endParaRPr lang="en-US" sz="1400" b="1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NT caloric requirement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Carbohydrate counting is a nutritional approach for glucose management; in which all food sources should be considered; 100% of CHOs are converted to glucose, but 50% of protein converted to glucose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Methods of CHOs counting: counting grams of CHOs; another method is measuring servings; one serving = 15 grams of CHOs;  reading labels is important in counting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FATs: reducing total calories from fat to 30% from the total caloric intake; and from saturated fat to 10%;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 limit cholesterol to less than 300 mg / day; this approach may reduce risk of CADs;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use non-animal sources of proteins, legumes, whole grain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Limit protein intake in patients with renal diseases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hangingPunct="1">
              <a:spcBef>
                <a:spcPts val="300"/>
              </a:spcBef>
              <a:buNone/>
            </a:pPr>
            <a:endParaRPr lang="en-US" sz="1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FIBER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may lower cholesterol and low-density lipoprotein; may also improve blood glucose level; 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soluble fiber play more role than insoluble fiber in lowering blood glucose and lipid ; it slows stomach emptying and food movement—slowing absorption of glucose from food containing soluble fiber;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 soluble is found in oat, legumes, some fruit; 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insoluble in whole grains and vegetables, increases stool bulk and preventing constipation, reduces wt, 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ideally 25 gm of fiber should be ingested daily;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there may be a need to adjust insulin dose to prevent hypoglycemia if fiber taken suddenly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Abdominal fullness, cramps, nausea , constipation if fluid intake is low; Introduced gradually</a:t>
            </a:r>
            <a:r>
              <a:rPr lang="en-US" sz="1600" b="1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Food classification systems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Are systems in which foods are grouped according to certain characteristics of  calories, composition of foods, and effect on glucose level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Exchange lists for meal planning: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There are 6 main exchange lists: bread/starch, vegetable, milk, meat, fruit and fat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Foods included on one list contain equal number of calories; and equals of grams of fat protein and CHOs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Meal plans are based of patients’ preferences and recommended number of calories; see Table 41-2 P. 1204.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Nutritional labels: reading food labels is an important skills; patients can adjust their insulin; e.g. 1 unit of insulin for 15 gram of CHOs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Food guide pyramid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Is commonly used for patients with type 2 DM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Food pyramid consists of grains, vegetables, fruits, milk and dairy products, meats and beans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Food lowest in calories and fat and high in fiber make the basis of the diet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50-60% of caloric intake should be from the first 3 groups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May cause fluctuations in blood glucose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Used as a first step teaching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Glycemic index: is used to describe how much a given food increases blood glucose level; under studies; patients can develop their glycemic index.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General recommendations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Combine starch food with fat and protein-containing foods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Eat raw and whole foods than chopped, pureed and cooked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Eat Whole fruits than juice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Eat food with sugars with slowly absorbed food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These lower glycemic response</a:t>
            </a:r>
          </a:p>
          <a:p>
            <a:pPr lvl="0" algn="l" hangingPunct="1">
              <a:spcBef>
                <a:spcPts val="400"/>
              </a:spcBef>
              <a:buNone/>
            </a:pPr>
            <a:endParaRPr lang="en-US" sz="16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DM introduction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b="1"/>
              <a:t>Insulin is a hormone that controls glucose by regulating production and storage of glucose; cells may stop responding to insulin or pancreas may stop producing insulin, leading to hyperglycemia. </a:t>
            </a:r>
          </a:p>
          <a:p>
            <a:pPr lvl="0" algn="l" hangingPunct="1">
              <a:lnSpc>
                <a:spcPct val="90000"/>
              </a:lnSpc>
              <a:spcBef>
                <a:spcPts val="500"/>
              </a:spcBef>
              <a:buNone/>
            </a:pPr>
            <a:endParaRPr lang="en-US" sz="2000" b="1"/>
          </a:p>
          <a:p>
            <a:pPr lvl="0" algn="l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b="1"/>
              <a:t>DM  has devastating consequences: leading cause of non-traumatic amputation, blindness, and end-stage renal diseases; leading cause of death because of cardiovascular complications; high hospitalization rate. </a:t>
            </a:r>
          </a:p>
          <a:p>
            <a:pPr lvl="0" algn="l" hangingPunct="1">
              <a:lnSpc>
                <a:spcPct val="90000"/>
              </a:lnSpc>
              <a:spcBef>
                <a:spcPts val="500"/>
              </a:spcBef>
              <a:buNone/>
            </a:pPr>
            <a:endParaRPr lang="en-US" sz="2000" b="1"/>
          </a:p>
          <a:p>
            <a:pPr lvl="0" algn="l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b="1"/>
              <a:t>Costs continue to increase</a:t>
            </a:r>
          </a:p>
          <a:p>
            <a:pPr lvl="0" algn="l" hangingPunct="1">
              <a:lnSpc>
                <a:spcPct val="90000"/>
              </a:lnSpc>
              <a:spcBef>
                <a:spcPts val="500"/>
              </a:spcBef>
              <a:buNone/>
            </a:pPr>
            <a:endParaRPr lang="en-US" sz="2000" b="1"/>
          </a:p>
          <a:p>
            <a:pPr lvl="0" algn="l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b="1"/>
              <a:t> primary goals of treatment: control glucose level; prevent acute and long-term complications, develop self-care management skills</a:t>
            </a:r>
          </a:p>
          <a:p>
            <a:pPr lvl="0" algn="l" hangingPunct="1">
              <a:lnSpc>
                <a:spcPct val="90000"/>
              </a:lnSpc>
              <a:spcBef>
                <a:spcPts val="500"/>
              </a:spcBef>
              <a:buNone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Other dietary concerns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Alcohol is absorbed before nutrients; can be converted to fat / DKA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May lead to hypoglycemia/ decreasing the physiologic response: gluconeogenesis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May negatively affects patients ability to recognize and treat hypoglycemia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Consumed food with alcohol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Be aware of sweeteners: nutritive sweeteners, have fructose / fruit sugar has calories; nonnutritive are sugar free no calories – approved by FDA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Be aware of food labels: sugar free not calories free; dietetic includes calories </a:t>
            </a:r>
          </a:p>
          <a:p>
            <a:pPr lvl="0" algn="l" hangingPunct="1">
              <a:spcBef>
                <a:spcPts val="500"/>
              </a:spcBef>
              <a:buNone/>
            </a:pPr>
            <a:endParaRPr lang="en-US" sz="2000" b="1"/>
          </a:p>
          <a:p>
            <a:pPr lvl="0" algn="l" hangingPunct="1">
              <a:spcBef>
                <a:spcPts val="400"/>
              </a:spcBef>
              <a:buNone/>
            </a:pPr>
            <a:r>
              <a:rPr lang="en-US" sz="1600" b="1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Exercise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Benefits: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decreases glucose by increasing glucose uptake and improving insulin utilization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Resistance training increase lean muscle mass thus increasing resting metabolic rate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Decreases wt and eases stress and improves feeling of well-being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Protect heart by increasing HDL, decreasing total cholesterol and triglycerides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hangingPunct="1">
              <a:spcBef>
                <a:spcPts val="400"/>
              </a:spcBef>
              <a:buNone/>
            </a:pPr>
            <a:r>
              <a:rPr lang="en-US" sz="1600" b="1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Exercise / precaution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In patients with glucose level of 250 mg/dl and have ketones in urine start exercise after negative urine test and blood glucose near normal; Exercising with high glucose level increases glucagon, GHs and catecholamines, increase BG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Exercise decreases physiologic insulin but not in those receiving insulin, 15grams of CHOs before exercise; adjust insulin dose;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if do exercise 1-2 hrs after a meal no need for a snack;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to prevent post exercise hypoglycemia provide snack; monitor BG more frequently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Patients with type 2 DM exercise with dietary modification improves glucose level, however those who are taking medications may need snack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hangingPunct="1">
              <a:spcBef>
                <a:spcPts val="400"/>
              </a:spcBef>
              <a:buNone/>
            </a:pPr>
            <a:r>
              <a:rPr lang="en-US" sz="1600" b="1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Exercise / recommendation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Exercise at the same day when glucose at peak level, everyday, same amount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Altered exercise training in  patients with DM complications, hemorrhage in retinopathy because of increased BP; angina, neuropathy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Avoiding trauma to lower extremities is important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Recommend exercise stress test for patients aged greater than 30 years with 2 or more risk factors for hear disease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Monitoring glucose level</a:t>
            </a:r>
            <a:br>
              <a:rPr lang="en-US" sz="1800" b="1"/>
            </a:br>
            <a:r>
              <a:rPr lang="en-US" sz="1800" b="1"/>
              <a:t>Self monitoring of BG, SMBG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Is a cornerstone of DM management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Doing SMBG and knowledge how to respond and adjust their treatment may achieve optimal BG level this,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Allows prevention of hypo and hyperglycemia; normalizing BG; reduces risks of long term complication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Various methods are available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Must match patients skills and condition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May be subjected to erroneous readings because Blood too small; outdated or damaged strips; improper cleaning and maintenance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Role of nurse to provide teaching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Every 6-12 months compare with lab measured BG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SMBG candidates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Is useful for every one with DM for self-care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 key component for intensive insulin therapy, 2-4 per day and during pregnancy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 motive for patients managed by diet and exercise; also for 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Patients with unstable diabetes; hypoglycemia without warning signs; a tendency to develop sever ketosis or hypoglycemia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Frequency: for patients on insulin 3 times before meals; for not receiving insulin 2-3 times per week; for all whenever hyper or hypoglycemia is suspected</a:t>
            </a:r>
          </a:p>
          <a:p>
            <a:pPr lvl="0" algn="l" hangingPunct="1">
              <a:lnSpc>
                <a:spcPct val="90000"/>
              </a:lnSpc>
              <a:spcBef>
                <a:spcPts val="400"/>
              </a:spcBef>
              <a:buNone/>
            </a:pPr>
            <a:endParaRPr lang="en-US" sz="16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SMBG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Keep records or logs for patterns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IN Type 2: do testing before and 2 hrs after largest meal;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If insulin by pump or at bed time;  test at 3.00 am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Compliance issue 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Continuous glucose monitoring system to determine  that the treatment is adequate over 24 hours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Glycatd hemoglobin; glycosylated hemoglobin, HgA1c</a:t>
            </a:r>
          </a:p>
          <a:p>
            <a:pPr lvl="0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Urine glucose testing; testing for ketones </a:t>
            </a:r>
          </a:p>
          <a:p>
            <a:pPr lvl="0">
              <a:spcBef>
                <a:spcPts val="500"/>
              </a:spcBef>
            </a:pP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Pharmacologic therapy</a:t>
            </a:r>
            <a:br>
              <a:rPr lang="en-US" sz="1800" b="1"/>
            </a:br>
            <a:r>
              <a:rPr lang="en-US" sz="1800" b="1"/>
              <a:t>insulin therapies and insulin preparation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In type 1 for life; In type 2 either for a long period or temporarily during infection, illness, pregnancy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An accurate monitoring is essential to determine the dose and frequency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Insulin preparation vary according to time course of action, source, manufacturer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Human insulin preparations have a shorter duration of action than insulin from animal sources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Rapid acting insulin, lispro-humalog, and aspart-novolog; onset 10-15; peak, 60-90 minutes; duration 2-4 hours producing rapid effect;  instruct patients to eat 5-15 minutes after injection, patients may require long acting insulin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400"/>
              </a:spcBef>
              <a:buFont typeface="Wingdings" pitchFamily="2"/>
              <a:buChar char="§"/>
            </a:pPr>
            <a:endParaRPr lang="en-US" sz="16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Insulin continues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533396" y="1600200"/>
            <a:ext cx="8229600" cy="4525959"/>
          </a:xfrm>
        </p:spPr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Short-acting insulin, regular insulin: marked R on the bottle; onset 30 minutes – 1 hr; peak, 2-3 hrs; duration 4-6 hrs; is a clear solution administered 20-30 minutes before meal e. g. humlin R, novolin R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Intermediate acting insulin, NPH insulin (neutral protamine hagedorn, lente insulin); white and cloudy, onset 2-4 hrs; peak, 4-12 hrs; duration, 16-20 hrs; taken 30 minutes before meal;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Long acting insulin, humulin ultrlente, has a long slow sustained action; onset, 6-8 hrs; peak 12-16 hrs; duration 20-30 hrs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Peakless, basal or very long acting insulin, glargine (lantus); absorbed very slowly over 24 hrs; given once a day, can not be mixed with other insulin; should be given at the same time every day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Insulin regimens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Conventional regimen: simplified 1-2 injections per day; a mixture of short and intermediate acting insulin; should not vary meal pattern; for patients with limited self-care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Intensive regimen: a complex regimen to achieve much control; change doses  according to changes in eating and activity; 3-4 doses a day; reduces risk of DM complications; but hypoglycemia is a complication; not all are candidates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AU" sz="2000"/>
              <a:t>Classification </a:t>
            </a:r>
            <a:br>
              <a:rPr lang="en-AU" sz="2000"/>
            </a:br>
            <a:r>
              <a:rPr lang="en-AU" sz="2000"/>
              <a:t/>
            </a:r>
            <a:br>
              <a:rPr lang="en-AU" sz="2000"/>
            </a:br>
            <a:endParaRPr lang="en-AU" sz="2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Type 1 DM, Beta cells are destroyed by autoimmune process, so little or no insulin is produced, insulin injections are required to control blood glucose;</a:t>
            </a:r>
          </a:p>
          <a:p>
            <a:pPr lvl="1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Type 2 DM, decreased sensitivity of cells and impaired beta cells;  </a:t>
            </a:r>
          </a:p>
          <a:p>
            <a:pPr lvl="1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occurs in older, 30 or greater and obese, treated with diet and exercise if high glucose persists antidiabetic agents are added, in some cases insulin may be required</a:t>
            </a:r>
          </a:p>
          <a:p>
            <a:pPr lvl="1" algn="l" rtl="0" hangingPunct="1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Complications occur in both </a:t>
            </a:r>
          </a:p>
          <a:p>
            <a:pPr lvl="0" hangingPunct="1">
              <a:spcBef>
                <a:spcPts val="500"/>
              </a:spcBef>
            </a:pPr>
            <a:endParaRPr lang="en-A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Complications</a:t>
            </a:r>
            <a:endParaRPr lang="en-US" sz="2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: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 u="sng"/>
              <a:t>A local allergic reaction</a:t>
            </a:r>
            <a:r>
              <a:rPr lang="en-US" sz="2000" b="1"/>
              <a:t> 1-2 hrs after injection; appeared in the beginning stage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 u="sng"/>
              <a:t>Systemic allergic reaction</a:t>
            </a:r>
            <a:r>
              <a:rPr lang="en-US" sz="2000" b="1"/>
              <a:t> local skin reaction spread to generalized urticaria; treatment by desensitization, gradually increase doses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 u="sng"/>
              <a:t>Lipodystrophy</a:t>
            </a:r>
            <a:r>
              <a:rPr lang="en-US" sz="2000" b="1"/>
              <a:t>:  lipohypretrophy at sites of injection; as pitting due to loss of fat; or fibrofatty mass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Insulin resistance because of obesity—managed by giving a more concentrated insulin, U500 or by prednisone to block the production of antibodies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Morning hypoglycemia—insulin waning; dawan phenomenon; somogyi effect </a:t>
            </a:r>
          </a:p>
          <a:p>
            <a:pPr lvl="0">
              <a:spcBef>
                <a:spcPts val="500"/>
              </a:spcBef>
            </a:pP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Methods of insulin delivery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Insulin pump: Continuous subcutaneous insulin infusion</a:t>
            </a:r>
            <a:r>
              <a:rPr lang="en-US" sz="1600" b="1"/>
              <a:t>; </a:t>
            </a: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3-ml syringe; with needle or catheter; should be changed every 3 days; rate of delivery, 0.5 – 2 units  / hr;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PTs calculate unit necessary for CHOs needed;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side effects, sudden disruption, inconvenience; need to assess BG several times / daily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Insulin pens; for injecting only one type of insulin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Traditional methods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Oral antidiabetic agent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For type 2 DM, not responding to nutrition and exercise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Effectiveness may be enhanced by multi-dose multiple medications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 u="sng"/>
              <a:t>Sulfonylureas</a:t>
            </a:r>
            <a:r>
              <a:rPr lang="en-US" sz="2000" b="1"/>
              <a:t>: stimulating pancreas to secrete insulin, improves insulin action, decreases glucose production by liver; side effects GI and skin reaction; diabinese, tolinase, orinase (first generation); seconf generation include glucatrol, amyral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 u="sng"/>
              <a:t>Non-sulfonylurea</a:t>
            </a:r>
            <a:r>
              <a:rPr lang="en-US" sz="2000" b="1"/>
              <a:t>: action the same, has fast action and fast duration; contraindicated in type 1; prandin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 u="sng"/>
              <a:t>Biguanides</a:t>
            </a:r>
            <a:r>
              <a:rPr lang="en-US" sz="2000" b="1"/>
              <a:t>; metformin (glucophage); facilitates action of insulin, can be used with others, prandin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Oral Hypoglycemic agents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 u="sng"/>
              <a:t>Alpha-glucosidase inhibitors</a:t>
            </a:r>
            <a:r>
              <a:rPr lang="en-US" sz="2000" b="1"/>
              <a:t>, acarbose (precose) and miglitol (glyset); act by delaying absorption of glucose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Thiazolidiones, rosiglitazone (avandia), pioglitazone (actos) stimulate insulin receptor; used alone or in combination.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Read Table 41-6; P. 1216</a:t>
            </a:r>
          </a:p>
          <a:p>
            <a:pPr lvl="0">
              <a:spcBef>
                <a:spcPts val="500"/>
              </a:spcBef>
            </a:pP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Nursing management patient education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DM  a disease that requires life time self-management; must learn daily self-care to control BG and preventive measures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Teach the seven tips for managing DM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HEALTHY EATING; BEING ACTIVE; MONITORING;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TAKING MEDICATIONS; PROBLEM SOLVING; REDUCINGS RISKS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HEALTHY COPING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TEACHING SURVIVAL SKILL  Ps. 1217-1222</a:t>
            </a:r>
          </a:p>
          <a:p>
            <a:pPr lvl="0" algn="l" hangingPunct="1">
              <a:spcBef>
                <a:spcPts val="500"/>
              </a:spcBef>
              <a:buNone/>
            </a:pPr>
            <a:r>
              <a:rPr lang="en-US" sz="2000" b="1"/>
              <a:t>Plus; foot care, eye care, general hygiene; risk factor management, BP, lipid levels, normalizing BG; methods of insulin delivery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Patient education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Assessing readiness to learn; assess coping methods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Determining teaching methods; practice skills booklets and video tapes; teaching/educational material according  </a:t>
            </a:r>
            <a:r>
              <a:rPr lang="en-AU" sz="2000" b="1"/>
              <a:t>to</a:t>
            </a:r>
            <a:r>
              <a:rPr lang="en-US" sz="2000" b="1"/>
              <a:t>  learning needs, and patients condition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Implementing phase; teaching content  pp 1217-1222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hangingPunct="1"/>
            <a:r>
              <a:rPr lang="en-US" sz="2000" b="1"/>
              <a:t>Acute complications </a:t>
            </a:r>
            <a:br>
              <a:rPr lang="en-US" sz="2000" b="1"/>
            </a:br>
            <a:r>
              <a:rPr lang="en-US" sz="2000" b="1"/>
              <a:t>Hypoglycemia</a:t>
            </a:r>
            <a:endParaRPr lang="en-US" sz="4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BG level less than 50-60 mg / dl (2.7-3.3 mmol / L); gerontologic consideration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Can be adrenergic symptoms; stimulation of SNS in mild hypoglycemia; sweating, tremor, tachycardia, palpitation, Or CNS symptoms in moderate hypoglycemia; decreased concentration, confusion, headache slurred speech memory lapses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MANAGEMENT; 15 grams of fast acting CHOs; (3-4 glucose tablet, fruit juice, 6-10 hard candies, 2-3 teaspoon sugar or honey) reassess after 15 minutes if not near normal; repeat treatment; teach to carry simple sugar, not to eat high CHO with high fat, this slows absorption of glucose; In coma give 1 mg of glucagon (subcutaneous or IM) onset with 8-10 minutes lasting 27 minutes; or 25-50 ml of dextrose IV; irritating to veins</a:t>
            </a:r>
          </a:p>
          <a:p>
            <a:pPr lvl="0">
              <a:spcBef>
                <a:spcPts val="500"/>
              </a:spcBef>
            </a:pP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Diabetic ketoacidosis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 disorder in metabolism of CHO, protein, fat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Main clinical features are: hyperglycemia, dehydration and electrolyte loss, acidosis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Osmotic diuresis lead to dehydration ay loose 6.5 liter and electrolytes; Lipolysis in fatty acids glycerol; fatty acids convert to ketones;  metabolic acidosis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Manifestations: GI symptoms and fruity odor breath with hyperventilation, Kussmaul respiration; mental changes;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BG 300-800; low sodium bicarbonate; low Na and K, low pH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Prevention: teach sick day rules, Chart 41-9; P. 1226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Management: rehydration, restoring electrolytes; reversing acidosis, with continuous IV insulin </a:t>
            </a:r>
            <a:r>
              <a:rPr lang="en-US" sz="2000" b="1" u="sng"/>
              <a:t>read the details Ps. 1226-1227.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Hyperglycemic hyperosmolar nonketotic syndrome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 serious condition: hyperosmolarity and hyperglycemia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Alteration in sensorium; no acidosis or ketosis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The defect is insulin resistance; mainly in type 2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Causes osmotic diuresis-loss of fluid and electrolyte; fluid from intracellular to extracellular; glycosuria, dehydration, hypernatremia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Signs of hypotension, decreased sense of awareness, mortality 10-40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Management: Fluid replacement, correction of electrolytes, and insulin therapy,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Glucose administered after glucose level becomes 250-300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Treat underlying cause; Nursing; monitoring, prevention of injury, cardiopulmonary assessment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Nursing diagnoses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Risk for fluid volume deficit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Imbalanced nutrition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Potential self-care deficit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Knowledge deficit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Anxiety related to fear and misconception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Potential complications: -fluid overload, pulmonary edema, heart failure; -Hypokalemia; -Hyperglycemia and ketoacidosis; -Hypoglycemia;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-Cerebral edema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DM PATHOPHYSIOLOGY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228600" y="1219196"/>
            <a:ext cx="8229600" cy="4525959"/>
          </a:xfrm>
        </p:spPr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Insulin is an anabolic hormone that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Transports and metabolizes glucose for energy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Stimulates storage of glucose in the liver, glycogen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Signals liver to stop release of glucose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Enhances storage of fat in adipose tissue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Accelerates transport of amino acids into cells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Inhibits the break dawn of stored glucose, protein and fat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Glucagon is secreted by alpha cells when blood glucose level decreases and stimulate liver to release stored glucose</a:t>
            </a:r>
          </a:p>
          <a:p>
            <a:pPr lvl="0" algn="l" hangingPunct="1">
              <a:spcBef>
                <a:spcPts val="500"/>
              </a:spcBef>
              <a:buNone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Complications of DM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Macrovascular complications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Accelerated Atherosclerosis occurs in medium to large vessels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resulting in CAD, cerebrovascular, and peripheral vascular diseases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Aggressive management of risk factors</a:t>
            </a:r>
          </a:p>
          <a:p>
            <a:pPr lvl="0">
              <a:spcBef>
                <a:spcPts val="500"/>
              </a:spcBef>
            </a:pP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Microvascular complications</a:t>
            </a:r>
            <a:br>
              <a:rPr lang="en-US" sz="1800" b="1"/>
            </a:br>
            <a:r>
              <a:rPr lang="en-US" sz="2000" b="1"/>
              <a:t>are characterized by thickening of capillary membrane basement that surrounds endothelial cells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Diabetic retinopathy: caused by changes in small blood vessels in retina, retina receives images and sends information to brain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Has 3 stages nonproliferative, preproliferative, proliferative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Changes appear after 20 years; changes in the microvasculature include microaneurysms intra- retinal hemorrhage hard exudates, and focal capillary closure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The greatest threat to vision is proliferative; proliferation of blood vessels into vitreous; visual loss is caused by vitreous hemorrhage and retinal detachment floaters or cobwebs in the visual fields indicate hemorrhage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Prevention / slow of retinopathy: control glucose, BP, and smoking cessation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RETINOPATHY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Management: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Laser photocoagulation; a major hemorrhage may be treated by vitrectomy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Nursing frequent check on BG, eye and vision, early detection is essential; patient teaching and assistance in coping  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Nephropathy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Consistent elevation of BG for a significant period affects kidney’s filtration mechanism; lead to leak of protein, increased pressure in blood vessels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Earliest sign is albumin in urine, microalbuminuria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Creatinine BUN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Management: control BG, hypertension, prevent or rigorous treatment of UTI; avoid toxic substances, medications, low salt and protein diet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If microalbuminuria exceeds 30 mg/24 hrs  on 2 consecutive tests, use ACE inhibitor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If end-stage renal disease, dialysis and transplantation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Neuropathy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Is a group of diseases that affect all type of nerves, autonomic, peripheral, spinal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Capillary basement membrane thickening and capillary closure may be present;  Demyelinization affects nerve conduction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Peripheral neuropathy: paresthesias, burning sensation, decrease in proprioception, decrease pain and temp sensation; control BG and pain medication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Autonomic neuropathy affects a wide range of systems, orthostatic hypotension, GI constipation and nocturnal diarrhea, painless MI, sexual dysfunction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Management: manage risk factors; and underlying condition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Foot and leg problem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Complications of DM that increase risk for foot problem: neuropathy-loss of pain sensation and fissuring; peripheral vascular disease-poor circulation; immunocompromise-DM impairs leukocytes to destroy bacteria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Management: teach foot care skins chart 41-10, P. 1237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Daily inspection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Properly bathing, drying and lubricating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Wearing closed toe shoes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Trimming toe nails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Reduce risk factors that contribute to peripheral vascular diseases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Avoiding home remedies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DM and Surgery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BG level increases during period of stress because of increased level of stress hormones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Preoperative and postoperative period: frequent monitoring of BG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Assess for cardiovascular complication, adequate nutrition and BG control is essential for wound healing; Involve patients in the plan of care, self-care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Hyperglycemia may occur during hospitalization because of: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-change in treatment plan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-medication; prednisolone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-IV glucose to administer antibiotics; -Vigorous treatment of hypoglycemia; -Inappropriate withholding of insulin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-Mismatched timing of meals and insulin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/>
            </a:r>
            <a:br>
              <a:rPr lang="en-US" sz="1800" b="1"/>
            </a:br>
            <a:r>
              <a:rPr lang="en-US" sz="1800" b="1"/>
              <a:t>Management </a:t>
            </a:r>
            <a:br>
              <a:rPr lang="en-US" sz="1800" b="1"/>
            </a:br>
            <a:endParaRPr lang="en-US" sz="1800" b="1"/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BE sure to correct all of these factors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Approximate home plan of management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BG monitoring, vital sign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Short  acting insulin may be needed to prevent post prandial hyperglycemia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Antibiotics  with N/S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Treatment  of hypoglycemia; 15 gm of CHO, or .5 – 1 ampule of 50% dextrose IV repeat after 15 minutes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read chart 41-12, P. 1240.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Hypoglycemia may occur because of overuse of insulin and delayed meals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Alterations in diet / surgery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In NPO change doses of insulin, administration of insulin is an important nursing action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For extended NPO 24 hrs glucose testing and insulin should be performed at regular intervals 4 times a day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Monitor enteral feeding, contains simple CHO, also parenteral feeding; adjust insulin doses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Skin and dental care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Foot care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Teach patients about diet, skin and foot care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Avoid emotional stress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Gerontologic considerations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endParaRPr lang="ar-JO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Both insulin and glucagon maintain a constant blood glucose level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The liver produces glucose through glycogenolysis, break dawn of glycogen;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gluconeogenesis, break dawn of non-CHO substances including amino acids</a:t>
            </a:r>
          </a:p>
          <a:p>
            <a:pPr lvl="0" algn="l" rtl="0" hangingPunct="1">
              <a:spcBef>
                <a:spcPts val="500"/>
              </a:spcBef>
            </a:pPr>
            <a:endParaRPr lang="en-A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DM pathophysiology</a:t>
            </a:r>
            <a:br>
              <a:rPr lang="en-US" sz="1800" b="1"/>
            </a:br>
            <a:r>
              <a:rPr lang="en-US" sz="1800" b="1"/>
              <a:t>type 1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Combined genetic, immunologic and environmental (viral) may contribute to beta cells destruction; people do not inherit type 1 but rather a genetic predisposition or tendency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Autoimmune response, in which antibodies are directed against normal tissues;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Plus, viral or toxins may contribute; as a  result there is decreased in insulin production and unchecked glucose production by the liver,  and hyperglycemia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Glucose can not be stored in liver and contribute to postprandial (after meal) hyperglycemia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If concentration of blood glucose exceeds renal threshold 180-200 mg, glycosuria, this is associated by excessive loss of fluid and electrolytes, osmotic diuresis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2000" b="1"/>
              <a:t>DM pathophysiology</a:t>
            </a:r>
            <a:br>
              <a:rPr lang="en-US" sz="2000" b="1"/>
            </a:br>
            <a:r>
              <a:rPr lang="en-US" sz="2000" b="1"/>
              <a:t>type 1 </a:t>
            </a:r>
            <a:endParaRPr lang="en-AU" sz="2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Because of no insulin, glycogenolysis and gluconeogenesis occur; break dawn of fats results in increased production of ketone bodies</a:t>
            </a:r>
          </a:p>
          <a:p>
            <a:pPr lvl="0" algn="l" rtl="0" hangingPunct="1">
              <a:spcBef>
                <a:spcPts val="500"/>
              </a:spcBef>
            </a:pPr>
            <a:endParaRPr lang="en-AU" sz="2000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Type  II: The 2 main problems are insulin resistance and impaired insulin production 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However there is enough insulin to prevent break dawn of fat and formation of ketone bodies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It may discovered incidentally;  Primary treatment: diet, exercise, if not successful antidiabetic agents, in some cases insulin may be required; type 2 can be prevented or delayed by diet and exercise.</a:t>
            </a:r>
          </a:p>
          <a:p>
            <a:pPr lvl="0" algn="l" rtl="0" hangingPunct="1">
              <a:spcBef>
                <a:spcPts val="500"/>
              </a:spcBef>
            </a:pPr>
            <a:endParaRPr lang="en-A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DM pathophysiolog</a:t>
            </a:r>
            <a:br>
              <a:rPr lang="en-US" sz="1800" b="1"/>
            </a:br>
            <a:r>
              <a:rPr lang="en-US" sz="1800" b="1"/>
              <a:t>type 2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Gestational DM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Hyperglycemia during pregnancy; because of placental hormones that cause insulin resistance check up for women at high risk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Primary treatment dietary modification and blood glucose monitoring, if persists insulin therapy; the goal is 105 mg/dL before meal or  130 mg/L or less 2 hrs after meals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Usually women with GDM return to normal, however, those with high GDM may develop type 2 later; diet modification and exercise are essentials for prevention 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1800" b="1"/>
              <a:t>DM / assessment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Three Ps: polyuria, polydipsia, polyphagia (increased appetite resulting from catabolic state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Other symptoms\; fatigue, weakness, sudden vision changes, tingling or numbness, dry skin, wounds that slow to heal; wt loss in type 2 DM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Criteria for diagnosis: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causal plasma, at any time, of &gt; than 200 mg /dL (11.1 mmol/L)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Fasting no caloric intake for at least 2 hrs, equal or greater than 126 mg /dL 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2-hr post load glucose of 200 mg /dL using WHO guidelines containing 75 gram of anhydrous glucose dissolved in water</a:t>
            </a:r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  <a:p>
            <a:pPr lvl="0" algn="l" rtl="0" hangingPunct="1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Assess for complications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4022</Words>
  <Application>Microsoft Office PowerPoint</Application>
  <PresentationFormat>On-screen Show (4:3)</PresentationFormat>
  <Paragraphs>364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تصميم افتراضي</vt:lpstr>
      <vt:lpstr>Diabetes mellitus </vt:lpstr>
      <vt:lpstr>DM introduction</vt:lpstr>
      <vt:lpstr>Classification   </vt:lpstr>
      <vt:lpstr>DM PATHOPHYSIOLOGY</vt:lpstr>
      <vt:lpstr>PowerPoint Presentation</vt:lpstr>
      <vt:lpstr>DM pathophysiology type 1 </vt:lpstr>
      <vt:lpstr>DM pathophysiology type 1 </vt:lpstr>
      <vt:lpstr>DM pathophysiolog type 2</vt:lpstr>
      <vt:lpstr>DM / assessment</vt:lpstr>
      <vt:lpstr>Management </vt:lpstr>
      <vt:lpstr>Nutritional therapy</vt:lpstr>
      <vt:lpstr>Nutritional therapy</vt:lpstr>
      <vt:lpstr>Nutritional therapy</vt:lpstr>
      <vt:lpstr>NT caloric requirements </vt:lpstr>
      <vt:lpstr>NT caloric requirement</vt:lpstr>
      <vt:lpstr>FIBER</vt:lpstr>
      <vt:lpstr>Food classification systems</vt:lpstr>
      <vt:lpstr>Food guide pyramid</vt:lpstr>
      <vt:lpstr>General recommendations</vt:lpstr>
      <vt:lpstr>Other dietary concerns</vt:lpstr>
      <vt:lpstr>Exercise </vt:lpstr>
      <vt:lpstr>Exercise / precaution</vt:lpstr>
      <vt:lpstr>Exercise / recommendation</vt:lpstr>
      <vt:lpstr>Monitoring glucose level Self monitoring of BG, SMBG</vt:lpstr>
      <vt:lpstr>SMBG candidates</vt:lpstr>
      <vt:lpstr>SMBG</vt:lpstr>
      <vt:lpstr>Pharmacologic therapy insulin therapies and insulin preparation</vt:lpstr>
      <vt:lpstr>Insulin continues</vt:lpstr>
      <vt:lpstr>Insulin regimens</vt:lpstr>
      <vt:lpstr>Complications</vt:lpstr>
      <vt:lpstr>Methods of insulin delivery </vt:lpstr>
      <vt:lpstr>Oral antidiabetic agent</vt:lpstr>
      <vt:lpstr>Oral Hypoglycemic agents</vt:lpstr>
      <vt:lpstr>Nursing management patient education</vt:lpstr>
      <vt:lpstr>Patient education</vt:lpstr>
      <vt:lpstr>Acute complications  Hypoglycemia</vt:lpstr>
      <vt:lpstr>Diabetic ketoacidosis</vt:lpstr>
      <vt:lpstr>Hyperglycemic hyperosmolar nonketotic syndrome</vt:lpstr>
      <vt:lpstr>Nursing diagnoses</vt:lpstr>
      <vt:lpstr>Complications of DM</vt:lpstr>
      <vt:lpstr>Microvascular complications are characterized by thickening of capillary membrane basement that surrounds endothelial cells</vt:lpstr>
      <vt:lpstr>RETINOPATHY</vt:lpstr>
      <vt:lpstr>Nephropathy </vt:lpstr>
      <vt:lpstr>Neuropathy </vt:lpstr>
      <vt:lpstr>Foot and leg problem</vt:lpstr>
      <vt:lpstr>DM and Surgery</vt:lpstr>
      <vt:lpstr> Management  </vt:lpstr>
      <vt:lpstr>Alterations in diet / surgery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</dc:title>
  <dc:creator>ALaa</dc:creator>
  <cp:lastModifiedBy>ENG PC</cp:lastModifiedBy>
  <cp:revision>89</cp:revision>
  <dcterms:created xsi:type="dcterms:W3CDTF">2008-10-03T18:11:46Z</dcterms:created>
  <dcterms:modified xsi:type="dcterms:W3CDTF">2015-09-27T02:10:58Z</dcterms:modified>
</cp:coreProperties>
</file>