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fld id="{AA8E4D67-F1CF-46F9-9D6D-6C83B3FE20F2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fld id="{096DD10F-404E-434B-AB8B-0489E444E9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222468-555E-4E13-8769-843C91A062D3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73EE60-6E10-4677-B393-C2B43B2E2134}" type="slidenum">
              <a:t>16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EA7A51C-09EB-497C-87E3-0B70B84460C8}" type="slidenum">
              <a:t>17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F570AD-3425-49F0-95BB-DC1760DF6BD8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EF90D1-DE23-4D9B-ABC4-AE68501E0974}" type="slidenum">
              <a:t>19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8E234B-A511-4A3D-A413-99BBC31FD127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BC7BBF-0467-4356-B349-00A09CE29898}" type="slidenum">
              <a:t>22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75E02F1-A376-45B6-9EAA-374E115868CD}" type="slidenum">
              <a:t>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A9F3CF-A81A-4141-812A-CC02402C29B3}" type="slidenum">
              <a:t>26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B5AA92-B8F1-403F-8228-0645E47ED51F}" type="slidenum">
              <a:t>28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62B4F1-3FC8-4E5F-A22A-DAE4222EC3E6}" type="slidenum">
              <a:t>29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9E512C-DEEE-4F41-A1AE-AE84447FCA0B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144C32-F8AC-424B-8725-6931E1DD94E8}" type="slidenum">
              <a:t>30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2CAECA0-D37A-4E5F-B125-92923D1D9568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3B8281-8887-4A99-89AE-69FFAE1FB28C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A69C1E-BCD4-43FA-B0C9-07DBE92CD2BA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4DB37A-711D-48CC-A5B8-1DC8D75C9196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663EBD-B4F5-48E9-B518-9D45ECC60939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591326-FFB9-48B1-AFAE-86B40F6B2EFE}" type="slidenum">
              <a:t>14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92275B-C20B-46D7-94A3-A7605677F34A}" type="slidenum">
              <a:t>15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lang="en-US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0C997E-063B-4057-9D61-AB7D5495DF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DE2F18-2CC5-4BF0-AB02-91A76860C5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5A807F-0A61-46F9-A6F5-0D87BB0752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6064A1-8F90-42E6-B10D-4906BF0D5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146D9A-86CF-4915-B7A4-80737A98CA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60F63-51CC-4CE5-B005-4EDF856AC1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6524D-2EDB-462C-9E5E-C3EE3FFC17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1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7AFDAF-D29B-44AE-8EE4-696CE20922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7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AA0E41-976A-4F4E-BDB1-96FDCCC3BE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540BB-6346-4013-8313-62535F68AB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12A51C-60EA-4526-8375-370F1C8D71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ar-JO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"/>
                <a:cs typeface="Arial"/>
              </a:defRPr>
            </a:lvl1pPr>
          </a:lstStyle>
          <a:p>
            <a:pPr lvl="0"/>
            <a:fld id="{EC46B2EF-06D1-4C30-88AE-BCADA2E307A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1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ar-SA" sz="44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1pPr>
    </p:titleStyle>
    <p:bodyStyle>
      <a:lvl1pPr marL="342900" marR="0" lvl="0" indent="-342900" algn="r" defTabSz="914400" rtl="1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ar-SA" sz="32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1pPr>
      <a:lvl2pPr marL="742950" marR="0" lvl="1" indent="-285750" algn="r" defTabSz="914400" rtl="1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ar-SA" sz="28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2pPr>
      <a:lvl3pPr marL="1143000" marR="0" lvl="2" indent="-228600" algn="r" defTabSz="914400" rtl="1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ar-SA" sz="24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3pPr>
      <a:lvl4pPr marL="1600200" marR="0" lvl="3" indent="-228600" algn="r" defTabSz="914400" rtl="1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ar-SA" sz="20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4pPr>
      <a:lvl5pPr marL="2057400" marR="0" lvl="4" indent="-228600" algn="r" defTabSz="914400" rtl="1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ar-SA" sz="2000" b="0" i="0" u="none" strike="noStrike" kern="0" cap="none" spc="0" baseline="0">
          <a:solidFill>
            <a:srgbClr val="000000"/>
          </a:solidFill>
          <a:uFillTx/>
          <a:latin typeface="Arial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rtl="0" hangingPunct="1"/>
            <a:r>
              <a:rPr lang="en-US" sz="1800" b="1"/>
              <a:t>Disorders of gallbladder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rtl="0" hangingPunct="1">
              <a:spcBef>
                <a:spcPts val="300"/>
              </a:spcBef>
            </a:pPr>
            <a:r>
              <a:rPr lang="en-US" sz="1400" b="1"/>
              <a:t>Cholecystitis</a:t>
            </a:r>
          </a:p>
          <a:p>
            <a:pPr lvl="0" rtl="0" hangingPunct="1"/>
            <a:r>
              <a:rPr lang="en-US" sz="1400" b="1"/>
              <a:t>cholelithiasis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US" sz="2000" b="1"/>
              <a:t>Endoscopic Retrograde CholangioPancreatography (ERCP)</a:t>
            </a:r>
            <a:br>
              <a:rPr lang="en-US" sz="2000" b="1"/>
            </a:br>
            <a:r>
              <a:rPr lang="en-US" sz="2000" b="1"/>
              <a:t>Nursing actions</a:t>
            </a:r>
            <a:endParaRPr lang="ar-SA" sz="2000" b="1"/>
          </a:p>
        </p:txBody>
      </p:sp>
      <p:sp>
        <p:nvSpPr>
          <p:cNvPr id="3" name="عنصر نائب للمحتوى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</a:pPr>
            <a:r>
              <a:rPr lang="en-US" sz="2000" b="1"/>
              <a:t>Explanation to promote patients’ cooperation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Nothing by mouth several hours before the procedure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Moderate sedation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Glucagon or anticholinergics to decrease duodenal peristalsis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Observe for respiratory, CNS depression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During the procedure: monitor IV fluids, position the patient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After: monitor VSs &amp; signs of peritonitis, side effects of medications, returns of gag &amp; cough reflex  </a:t>
            </a:r>
          </a:p>
          <a:p>
            <a:pPr marL="0" lvl="0" indent="0" algn="l" rtl="0">
              <a:spcBef>
                <a:spcPts val="500"/>
              </a:spcBef>
              <a:buNone/>
            </a:pPr>
            <a:endParaRPr lang="ar-SA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Management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 u="sng"/>
              <a:t>Nutritional and supportive therapy</a:t>
            </a:r>
            <a:r>
              <a:rPr lang="en-US" sz="2000" b="1"/>
              <a:t>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80% achieve remission with rest, IV fluids, nasogastric suction, analgesia, and antibiotics.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After acute episode: Low-fat liquid, as powdered supplements high in protein and carbohydrate stirred in skim milk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Cooked fruits, rice, lean meat, mashed potato as tolerated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Avoid eggs, cream, pork, fried food, gas-forming vegetables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Surgical interventions are delayed until acute phase subsides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2000" b="1"/>
              <a:t>Managament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 u="sng"/>
              <a:t>Pharmacologic therapy</a:t>
            </a:r>
            <a:r>
              <a:rPr lang="en-US" sz="2000" b="1"/>
              <a:t>: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Ursodeoxycholic acid (UDCA); chenodeoxycholic acid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Dissolve stones that composed of cholesterol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UDCA inhibits synthesis and secretion of cholesterol, thus desaturating bile; it reduces the size of existing stone, dissolves small stones, and prevent formation.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6-12 months of treatment is required to dissolve stone;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For patient who refuse surgery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However, those with frequent symptoms, cystic duct occlusion or pigment stone are not candidate for this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Laparoscopic  or traditional cholecystectomy—appropriate for symptomatic  </a:t>
            </a:r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Nonsurgical management</a:t>
            </a:r>
            <a:br>
              <a:rPr lang="en-US" sz="2000" b="1"/>
            </a:br>
            <a:r>
              <a:rPr lang="en-US" sz="2000" b="1"/>
              <a:t>dissolving by infusion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Dissolving gallstones by mono-octanoin or methyl tertiary butyl ether.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tube is inserted directly into gallbladder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Percutaneously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Through T-tube tract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Transnasly through mouth—common bile duct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Upper part of the tube then rerouted to the nose—this enables the patient to eat and drink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Management </a:t>
            </a:r>
            <a:br>
              <a:rPr lang="en-US" sz="1800" b="1"/>
            </a:br>
            <a:r>
              <a:rPr lang="en-US" sz="1800" b="1"/>
              <a:t>removal by instrumentation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ERCP: after endoscope is inserted; a cutting instrument is introduced to widen ampulla of Vater---stones pass to duodenum; then removed—monitor for bleeding, perforation and pancreatitis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Intracorporeal lithotripsy</a:t>
            </a:r>
            <a:r>
              <a:rPr lang="en-US" sz="2000" b="1"/>
              <a:t>:  a laser pulse under fluroscopic guidance produces—rapid expansion and disintegration of plasma on stone surface—resulting in mechanical shock wave—fragmentation of the stone  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Electrohydrulic lithotripsy</a:t>
            </a:r>
            <a:r>
              <a:rPr lang="en-US" sz="2000" b="1"/>
              <a:t>: probe &amp; electrode to deliver electric sparks that creating expansion of liquid surrounding stones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Extracorporeal shock-wave lithotripsy</a:t>
            </a:r>
            <a:r>
              <a:rPr lang="en-US" sz="2000" b="1"/>
              <a:t>: non-invasive—uses repeated shock waves to fragment stones  The broken stones removed by endoscopy or dissolved by oral bile or solvents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Surgical management </a:t>
            </a:r>
            <a:br>
              <a:rPr lang="en-US" sz="1800" b="1"/>
            </a:br>
            <a:r>
              <a:rPr lang="en-US" sz="1800" b="1"/>
              <a:t>Laparoscopic  cholecystectomy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An ERCP with sphincterotomy may be performed to explore the duct before surgery, if common bile duct is obstructed.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Laparoscopic endoscopy is performed through an abdominal incision or puncture at the umbilicus;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 abdominal cavity is insufflated with carbon dioxide to aid in visualizing the abdominal structure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Several punctures are also made to introduce instruments; dissect cystic duct and then the GB is dissected and removed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4 incisions are performed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Advantages: no paralytic ileus; less abdominal pain, discharge within 1 or 2 days; can resume full activities after 1 week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Conversion to open cholecystectomy in 3-5%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Complications: Bile duct injury; bile leakage and bile peritonitis  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L. cholecystectomy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Because of a shorter stay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provide written instruction about self-management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To report symptoms of abdominal complications: nausea, vomiting, distention, fever;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Need assistance at home in the first 24-48 hours; because of drowsiness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Shoulder and scapula pain because of carbon dioxide migration  is treated by a heating pad for 15-20 minutes, hourly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Preoperative assessment focus on respiratory function for both L, and traditional cholecystectomy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process: gallbladder surgery </a:t>
            </a:r>
            <a:br>
              <a:rPr lang="en-US" sz="1800" b="1"/>
            </a:br>
            <a:r>
              <a:rPr lang="en-US" sz="1800" b="1"/>
              <a:t>Nursing diagnoses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Acute pain and discomfort related to surgical incision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Impaired gas exchange related to upper abdominal surgery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Impaired skin integrity related to bile leak / T-tube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Imbalanced nutrition, less related to inadequate bile secretion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Knowledge deficit about sself-care, dietary modification, medication and reporting symptoms</a:t>
            </a:r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Post-operative care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After recovery: low fowler’s position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IV fluid, nasogastric tube for traditional CHOLE. water and fluid after hours for L-CHOLE.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Soft diet after bowel sound returns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Analgesics to relieve pain; and promote cough; splinting of wound to reduce pain during breathing exercises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Improving respiratory status: cough and deep breathing every hours.  Using incentive spirometer also helps;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Early mobilization prevents complications: respiratory and thrombophlebitis</a:t>
            </a:r>
          </a:p>
          <a:p>
            <a:pPr lvl="0" algn="l" rtl="0" hangingPunct="1">
              <a:spcBef>
                <a:spcPts val="300"/>
              </a:spcBef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process 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Improving skin integrity and promoting biliary drainage</a:t>
            </a:r>
            <a:r>
              <a:rPr lang="en-US" sz="2000" b="1"/>
              <a:t>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Fasten the tube with enough leeway; prevent dislodging and kinking; fasten drainage bag below the waist; jaundice occurs if bile is not draining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Assess for nausea, pain, vomiting; bile drainage around the tube;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Change dressing to prevent skin irritation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After several days clamp the tube 1 hour after and before meal to deliver bile to duodenum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Discharge with tube---needs instructions for self-care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Removal of tube after 7-14 days  </a:t>
            </a:r>
          </a:p>
          <a:p>
            <a:pPr lvl="0" algn="l" rt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Cholecystitis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Acute inflammation-pain, tenderness and rigidity of the upper right abdomen-may radiates to mid-sternal area;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Nausea and vomiting + signs of acute inflammation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An empyema may develop if GB is filled with purulent fluid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Calculous cholecystitis is a cause of more than 90% of acute cholecystitis,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in this case: The stone obstructs bile outflow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hangingPunct="1">
              <a:spcBef>
                <a:spcPts val="500"/>
              </a:spcBef>
              <a:buNone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Post operative care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Improving nutritional status</a:t>
            </a:r>
            <a:r>
              <a:rPr lang="en-US" sz="2000" b="1"/>
              <a:t>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encourage to eat a low fat diet, high in CHO and proteins immediately after surgery;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then normal nutritious diet ; avoid excessive fat 4-6 weeks, until the bile ducts dilate and ampulla of Vater functions effectively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Monitoring and managing potential complications</a:t>
            </a:r>
            <a:r>
              <a:rPr lang="en-US" sz="2000" b="1"/>
              <a:t>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Signs of bleeding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surgical incisions and drains; monitor for tenderness and rigidity of the abdomen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signs of infection; instruct patient and family about medications, signs of infection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READ THE WHOLE NURSING CARE PLAN, PP1179-1180.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The pancreas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exocrine pancreas: secretion collected in pancreatic duct which join the common bile duct and enter the duodenum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The secretions are digestive enzymes—high in protein &amp; electrolyte;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Are very alkaline—including amylase, trypsin, lipase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Endocrine pancreas: composed of alpha, beta, delta cells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Secretes insulin, glucagon, somatostatin directly in blood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Acute pancreatitis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Mild acute: is characterized by edema and inflammation of pancreas with minimal organ dysfunction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Returns to normal within 6 months;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Patients are acutely ill &amp; at risk of hypovolemic shock, fluid and electrolyte disturbances and sepsis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Severe acute: enzymatic digestion of the gland; trypsin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Enzymes damage local blood vessels—bleeding &amp; thrombosis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 damage my extend to retroperitoneal tissues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Local complications: pancreatic cyst; fluid collection near the pancreas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Systematic complications: pulmonary insufficiency, with hypoxia, shock, renal failure and GI bleeding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r>
              <a:rPr lang="en-US" sz="1400" b="1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Acute pancreatitis: pathophysiology</a:t>
            </a:r>
            <a:br>
              <a:rPr lang="en-US" sz="2000" b="1"/>
            </a:br>
            <a:r>
              <a:rPr lang="en-US" sz="2000" b="1"/>
              <a:t>self-digestion by proteolytic enzymes, trypsin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Predisposing factors: alcohol, biliary tract disease, bacterial and viral infection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Patients with acute pancreatitis are very acutely ill; need experts nursing &amp; medical care.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Gallbladder stone—common bile duct—lodged in ampulla of vater—obstruction of pancreatic duct or reflux of bile into pancreatic duct—activating powerful enzymes within the pancreas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Activation of enzymes can lead to vasodilation; increased vascular permeability; necrosis; erosion and bleeding</a:t>
            </a:r>
          </a:p>
          <a:p>
            <a:pPr lvl="0" algn="l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Clinical manifestations and assessment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Severe abdominal pain is the major symptom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Abdominal pain, midepigastrium, tenderness and back pain result from irritation and edema of inflamed pancreas; obstruction of pancreatic duct also contribute to pain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 pain is acute in onset; occurs 24-48 hours after a heavy meal or alcohol, is diffuse; unrelieved by antacids  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Abdominal distention, decreased peristalsis, vomiting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Abdominal rigidity, a boardlike abdomen is a major sign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Ecchymosis around the umbilicus,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Nausea and vomiting, emesis gastric in origin or bile stained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ar-JO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clinical manifestations &amp; assessment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Systemic complications: hypotension, respiratory distress, DIC myocardial depression, electrolytes imbalances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Tachycardia, cyanosis, acute renal failure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Hypotension reflects loss of protein-rich fluid into tissue, peritoneal cavity;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Respiratory distress is common, infiltrate, dyspnea, tachypnea abnormal ABGs;  renal failure is common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Serum amylase and lipase increase within 24 hours, serum amylase return to normal 48-72 hrs, lipase 4-7dys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High urine amylase, elevated WBCs, transient hyperglycemia and glucosuria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Hypocalcemia occurs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Ultrasound &amp; CT scan; Hb &amp; Ht to monitor bleeding</a:t>
            </a:r>
          </a:p>
          <a:p>
            <a:pPr lvl="0" algn="l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Management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Objectives: relieving symptoms &amp; preventing/managing complications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Nothing by mouth to inhibit secretion of enzymes; parenteral nutrition; enteral feeding is recommended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Nasogastric tube to relieve nausea and vomiting, abdominal distention, paralytic ileus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Histamine-2, H2  antagonist, Cimetidine (Tagamet) &amp; Ranitidine (Zantac) to decrease pancreatic activity by inhibiting secretion of gastric acid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Proton pump inhibitor, pantoprazole may be used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Pain management</a:t>
            </a:r>
            <a:r>
              <a:rPr lang="en-US" sz="2000" b="1"/>
              <a:t>:  morphine—spasm of sphincter of oddi </a:t>
            </a:r>
            <a:endParaRPr lang="en-US" sz="2000" b="1" u="sng"/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Intensive care</a:t>
            </a:r>
            <a:r>
              <a:rPr lang="en-US" sz="2000" b="1"/>
              <a:t>: correct fluid level, blood loss, and albumin, hemodynamic monitoring; antibiotic &amp; insulin if required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Glycemic control improves patients outcomes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Respiratory care</a:t>
            </a:r>
            <a:r>
              <a:rPr lang="en-US" sz="2000" b="1"/>
              <a:t>: monitor ABGs  to humidified O2-to intubation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 u="sng"/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Biliary drainage</a:t>
            </a:r>
            <a:r>
              <a:rPr lang="en-US" sz="2000" b="1"/>
              <a:t>:  to decrease pain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Surgical intervention  </a:t>
            </a:r>
            <a:r>
              <a:rPr lang="en-US" sz="2000" b="1"/>
              <a:t>to assist in diagnosis, establish pancreatic drainage, debride necrotic pancreas.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Post-acute management</a:t>
            </a:r>
            <a:r>
              <a:rPr lang="en-US" sz="2000" b="1"/>
              <a:t>: antacids, oral feeding low in fat and protein is initiated gradually, eliminated alcohol and caffeine; follow-up evaluation   </a:t>
            </a:r>
          </a:p>
          <a:p>
            <a:pPr lvl="0" algn="l" rtl="0" hangingPunct="1">
              <a:spcBef>
                <a:spcPts val="300"/>
              </a:spcBef>
              <a:buNone/>
            </a:pPr>
            <a:endParaRPr lang="ar-JO"/>
          </a:p>
          <a:p>
            <a:pPr lvl="0" algn="l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Management </a:t>
            </a:r>
            <a:br>
              <a:rPr lang="en-US" sz="1800" b="1"/>
            </a:br>
            <a:r>
              <a:rPr lang="en-US" sz="1800" b="1"/>
              <a:t>Nursing Diagnoses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Acute pain related to inflammation, edema, distention of pancreas, and peritoneal irritation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Ineffective breathing pattern related to pain, pulmonary infiltrate, pleural effusion, atelectasis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Imbalanced nutrition, less than body requirement, related to reduced intake and increased metabolic demand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Impaired skin integrity related to poor nutrition, bed rest, multiple drains, and surgical wounds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Read nursing care plan CHART 40-4; P.1186-1188.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management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Relieving pain &amp; discomfort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 objective is to relieve pain and decrease secretions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Analgesics: morphine; parenteral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Non-pharmacological interventions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No oral feeding to decrease formation and secretion of pancreatic enzymes;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Parenteral fluids &amp; electrolytes to maintain fluid balance;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Nasogastric suction; frequent oral hygiene 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Bed rest to decrease metabolic rate and secretion of enzymes;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Provide frequent explanation; for sensorium  </a:t>
            </a:r>
          </a:p>
          <a:p>
            <a:pPr lvl="0" algn="l" hangingPunct="1">
              <a:spcBef>
                <a:spcPts val="500"/>
              </a:spcBef>
              <a:buNone/>
            </a:pPr>
            <a:endParaRPr lang="en-US" sz="20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Cholecysitis</a:t>
            </a:r>
          </a:p>
        </p:txBody>
      </p:sp>
      <p:sp>
        <p:nvSpPr>
          <p:cNvPr id="3" name="Content Placeholder 1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With obstruction—bile remaining in GB initiates chemical reactions—autolysis and edema occur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Compressed blood vessels-compromising blood supply to gall bladder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Resulting in gangrene with perforation may occur</a:t>
            </a:r>
          </a:p>
          <a:p>
            <a:pPr marL="609603" lvl="0" indent="-609603" algn="l" rtl="0" hangingPunct="1">
              <a:spcBef>
                <a:spcPts val="500"/>
              </a:spcBef>
            </a:pPr>
            <a:endParaRPr lang="en-US" sz="2000" b="1"/>
          </a:p>
          <a:p>
            <a:pPr marL="609603" lvl="0" indent="-609603" algn="l" rtl="0" hangingPunct="1">
              <a:spcBef>
                <a:spcPts val="500"/>
              </a:spcBef>
            </a:pPr>
            <a:r>
              <a:rPr lang="en-US" sz="2000" b="1"/>
              <a:t>Bacteria play a minor role—secondary infection of bile occurs in 50%   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management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Improving breathing pattern: semi-Fowler’s position; PULMONARY assessment &amp;  therapy.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Improving nutritional status: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Improving skin integrity: no contact with drainage; consult enterostomal therapist (Wound-ostomy Nurse) turn position every 2 hours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Monitoring and managing potential complications: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Fluid and electrolyte disturbances and hypovolemia: wt daily, intake and output, skin turgor, body temp and wound drainage,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Monitor for signs of hemorrhage, organ failure;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Monitor for signs of cardiovascular neurologic renal and respiratory dysfunction</a:t>
            </a:r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Chronic Pancreatitis 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</a:pPr>
            <a:r>
              <a:rPr lang="en-US" sz="2000" b="1"/>
              <a:t>An inflammation disorder—progressive destruction of pancreas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As cells are replaced by fibrous tissue—pressure within pancreas increases—obstruction of pancreatic duct ,common bile duct, duodenum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Additionally there is destruction of secreting cells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Major causes: alcohol consumption &amp; malnutrition, smoking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Long-term Alcohol consumption causes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Hypersecretion of proteins in pancreatic secretions—protein plugs &amp; calculi in the duct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Direct toxic effects—damage to pancreatic cells that is  severe in patients with poor protein diet or diet that  very high or very low in fat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Assessment &amp; diagnosis</a:t>
            </a:r>
            <a:br>
              <a:rPr lang="en-US" sz="2000" b="1"/>
            </a:br>
            <a:r>
              <a:rPr lang="en-US" sz="2000" b="1"/>
              <a:t>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</a:pPr>
            <a:r>
              <a:rPr lang="en-US" sz="2000" b="1"/>
              <a:t>Recurring attacks of severe upper abdominal &amp; back pain with vomiting: Risk of Opioid dependent increases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As progresses: pain is more severe, more frequent, of longer duration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Weight loss by decreased dietary intake secondary to anorexia or fear of eating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Malabsorption because of decreased pancreatic function—impaired digestion of proteins &amp; fats—stool become frequent, frothy &amp; foul smelling; steatorrhea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Further progression: calcification of gland—calcium stone within the duct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Diagnostic process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</a:pPr>
            <a:r>
              <a:rPr lang="en-US" sz="2000" b="1"/>
              <a:t>ERCP is the most common—information about anatomy of pancreas and to obtain tissue for analysis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Other procedures: MRI, CT scans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 glucose tolerance test to evaluate islets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Increased serum amylase—exacerbations of pancreatitis</a:t>
            </a:r>
          </a:p>
          <a:p>
            <a:pPr lvl="0" algn="l" rtl="0">
              <a:spcBef>
                <a:spcPts val="500"/>
              </a:spcBef>
            </a:pPr>
            <a:endParaRPr lang="en-US" sz="2000" b="1"/>
          </a:p>
          <a:p>
            <a:pPr lvl="0" algn="l" rtl="0">
              <a:spcBef>
                <a:spcPts val="500"/>
              </a:spcBef>
            </a:pPr>
            <a:endParaRPr lang="en-US" sz="2000" b="1"/>
          </a:p>
          <a:p>
            <a:pPr lvl="0" algn="l" rtl="0">
              <a:spcBef>
                <a:spcPts val="500"/>
              </a:spcBef>
            </a:pPr>
            <a:r>
              <a:rPr lang="en-US" sz="2000" b="1"/>
              <a:t>Management objectives: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Preventing &amp; managing acute attacks; relieving pain &amp; discomfort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Managing exocrine &amp; endocrine insufficiency of pancreatitis  </a:t>
            </a:r>
          </a:p>
          <a:p>
            <a:pPr lvl="0" algn="l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</a:pPr>
            <a:r>
              <a:rPr lang="en-US" sz="2000" b="1"/>
              <a:t>Non-surgical management: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Endoscopy to remove stone; correct strictures, drain cysts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Abdominal pain: non-opioid methods; antioxidants are under study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Yoga may be effective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Emphasize importance of avoiding alcohol &amp; pain-producing food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If diabetes: diet, insulin, or anti-diabetic agents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For those with malabsorption &amp; steatorrhea: pancreatic enzyme replacement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Medical management: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Surgical management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Objectives: to relieve persistent abdominal pain, restore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drainage of pancreatic enzyme,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reduce frequency of attacks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Pancreaticojejunostomy: joining of the pancreatic duct to the jejunum—pain relief within 6 months</a:t>
            </a:r>
          </a:p>
          <a:p>
            <a:pPr lvl="0" algn="l" rtl="0">
              <a:spcBef>
                <a:spcPts val="500"/>
              </a:spcBef>
            </a:pPr>
            <a:r>
              <a:rPr lang="en-US" sz="2000" b="1"/>
              <a:t>Other different procedures based on underlying disorder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Cancer of the liver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000" b="1"/>
              <a:t>Can be malignant or benign</a:t>
            </a:r>
          </a:p>
          <a:p>
            <a:pPr lvl="0" algn="l" rtl="0"/>
            <a:r>
              <a:rPr lang="en-US" sz="2000" b="1"/>
              <a:t>Benign occurs more frequently with use of oral contraceptives </a:t>
            </a:r>
          </a:p>
          <a:p>
            <a:pPr lvl="0" algn="l" rtl="0"/>
            <a:r>
              <a:rPr lang="en-US" sz="2000" b="1"/>
              <a:t>Primary liver tumors associate chronic liver disease hepatitis B and C, liver cirrhosis </a:t>
            </a:r>
          </a:p>
          <a:p>
            <a:pPr lvl="0" algn="l" rtl="0"/>
            <a:r>
              <a:rPr lang="en-US" sz="2000" b="1"/>
              <a:t>The most common is hepatocellular carcinoma, HCC</a:t>
            </a:r>
          </a:p>
          <a:p>
            <a:pPr lvl="0" algn="l" rtl="0"/>
            <a:r>
              <a:rPr lang="en-US" sz="2000" b="1"/>
              <a:t>If detected early resection of primary liver cancer can be possible</a:t>
            </a:r>
          </a:p>
          <a:p>
            <a:pPr lvl="0" algn="l" rtl="0"/>
            <a:r>
              <a:rPr lang="en-US" sz="2000" b="1"/>
              <a:t>Causes and risk factors: cirrhosis, chronic hepatitis, B &amp; C, smoking with alcohol, chemical toxins; arsenic, vinyl chloride. </a:t>
            </a:r>
          </a:p>
          <a:p>
            <a:pPr lvl="0" algn="l" rtl="0"/>
            <a:r>
              <a:rPr lang="en-US" sz="2000" b="1"/>
              <a:t>Liver metastases, portal system, direct extension from abdominal tuomr.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Assessment and clinical manifestations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000" b="1"/>
              <a:t>Pain dull ache, weight loss, anorexia, anemia, </a:t>
            </a:r>
          </a:p>
          <a:p>
            <a:pPr lvl="0" algn="l" rtl="0"/>
            <a:r>
              <a:rPr lang="en-US" sz="2000" b="1"/>
              <a:t>Liver enlarged and irregular</a:t>
            </a:r>
          </a:p>
          <a:p>
            <a:pPr lvl="0" algn="l" rtl="0"/>
            <a:r>
              <a:rPr lang="en-US" sz="2000" b="1"/>
              <a:t>May have jaundice, ascites</a:t>
            </a:r>
          </a:p>
          <a:p>
            <a:pPr lvl="0" algn="l" rtl="0"/>
            <a:r>
              <a:rPr lang="en-US" sz="2000" b="1"/>
              <a:t>Lab tests: increased bilirubin, alkaline phosphate, AST, GGT &amp; LDH</a:t>
            </a:r>
          </a:p>
          <a:p>
            <a:pPr lvl="0" algn="l" rtl="0"/>
            <a:r>
              <a:rPr lang="en-US" sz="2000" b="1"/>
              <a:t>Elevated cancer marker, alpha-fetoprotein</a:t>
            </a:r>
          </a:p>
          <a:p>
            <a:pPr lvl="0" algn="l" rtl="0"/>
            <a:r>
              <a:rPr lang="en-US" sz="2000" b="1"/>
              <a:t>Ultrasound, CT scan, MRI</a:t>
            </a:r>
          </a:p>
          <a:p>
            <a:pPr lvl="0" algn="l" rtl="0"/>
            <a:r>
              <a:rPr lang="en-US" sz="2000" b="1"/>
              <a:t>Biopsy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Management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000" b="1"/>
              <a:t>Radiotherapy </a:t>
            </a:r>
          </a:p>
          <a:p>
            <a:pPr lvl="0" algn="l" rtl="0"/>
            <a:r>
              <a:rPr lang="en-US" sz="2000" b="1"/>
              <a:t>Chemotherapy </a:t>
            </a:r>
          </a:p>
          <a:p>
            <a:pPr lvl="0" algn="l" rtl="0"/>
            <a:r>
              <a:rPr lang="en-US" sz="2000" b="1"/>
              <a:t>Percutaneous Biliary Drainage </a:t>
            </a:r>
          </a:p>
          <a:p>
            <a:pPr lvl="0" algn="l" rtl="0"/>
            <a:r>
              <a:rPr lang="en-US" sz="2000" b="1"/>
              <a:t>Surgical intervention: surgical resection; liver transplantation </a:t>
            </a:r>
          </a:p>
          <a:p>
            <a:pPr lvl="0" algn="l" rtl="0"/>
            <a:r>
              <a:rPr lang="en-US" sz="2000" b="1"/>
              <a:t>Read nursing management;  P. 1335</a:t>
            </a:r>
          </a:p>
          <a:p>
            <a:pPr lvl="0" algn="l" rtl="0"/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Acalculous cholecystitis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524003"/>
            <a:ext cx="8229600" cy="4525959"/>
          </a:xfrm>
        </p:spPr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Inflammation in the absence of stones—no obstruction;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Occurs: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After major operations; sever trauma or burn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Other factors include cystic duct obstruction, primary bacterial infection, multiple blood transfusion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It is speculated that alterations in fluid and electrolytes and in regional blood flow in the visceral circulation-is another cause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Bile stasis (lack of contraction) and increased viscosity of bile also play a role </a:t>
            </a:r>
            <a:r>
              <a:rPr lang="en-US" sz="1400" b="1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Cholelithiasis</a:t>
            </a:r>
            <a:br>
              <a:rPr lang="en-US" sz="1800" b="1"/>
            </a:br>
            <a:r>
              <a:rPr lang="en-US" sz="1800" b="1"/>
              <a:t>gallstones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Form from solid constitutes of bile; vary in size, shape and composition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Common after age of 40; affecting 30-40% of people by the age of 80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two major types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Pigment stones: composed primarily of pigments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unconjugated pigments in  the bile precipitate to form a stone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Accounts for 10-25% of the cases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The risk increases with cirrhosis, hemolysis, and infection of biliary tract;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Cannot  be dissolved; must be removed surgically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300"/>
              </a:spcBef>
            </a:pPr>
            <a:endParaRPr lang="en-US" sz="1400" b="1"/>
          </a:p>
          <a:p>
            <a:pPr lvl="0" algn="l" rtl="0" hangingPunct="1">
              <a:spcBef>
                <a:spcPts val="300"/>
              </a:spcBef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rtl="0">
              <a:buSzPct val="100000"/>
              <a:buFont typeface="Wingdings" pitchFamily="2"/>
              <a:buChar char="q"/>
            </a:pPr>
            <a:r>
              <a:rPr lang="en-US" sz="2000" b="1"/>
              <a:t>Cholesterol stones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82559" lvl="0" indent="-182559" algn="l" rtl="0">
              <a:spcBef>
                <a:spcPts val="600"/>
              </a:spcBef>
            </a:pPr>
            <a:r>
              <a:rPr lang="en-US" sz="2000" b="1"/>
              <a:t>Accounts for most of the remaining 75%</a:t>
            </a:r>
          </a:p>
          <a:p>
            <a:pPr marL="182559" lvl="0" indent="-182559" algn="l" rtl="0">
              <a:spcBef>
                <a:spcPts val="600"/>
              </a:spcBef>
            </a:pPr>
            <a:r>
              <a:rPr lang="en-US" sz="2000" b="1"/>
              <a:t>Cholesterol is insoluble in water</a:t>
            </a:r>
          </a:p>
          <a:p>
            <a:pPr marL="182559" lvl="0" indent="-182559" algn="l" rtl="0">
              <a:spcBef>
                <a:spcPts val="600"/>
              </a:spcBef>
            </a:pPr>
            <a:r>
              <a:rPr lang="en-US" sz="2000" b="1"/>
              <a:t>In gallstones prone patients—decreased bile acid synthesis &amp; increased cholesterol synthesis in liver—bile supersaturated with cholesterol—precipitate out of the bile—forms a stone</a:t>
            </a:r>
          </a:p>
          <a:p>
            <a:pPr marL="182559" lvl="0" indent="-182559" algn="l" rtl="0">
              <a:spcBef>
                <a:spcPts val="600"/>
              </a:spcBef>
            </a:pPr>
            <a:endParaRPr lang="en-US" sz="2000" b="1"/>
          </a:p>
          <a:p>
            <a:pPr marL="182559" lvl="0" indent="-182559" algn="l" rtl="0">
              <a:spcBef>
                <a:spcPts val="600"/>
              </a:spcBef>
            </a:pPr>
            <a:r>
              <a:rPr lang="en-US" sz="2000" b="1"/>
              <a:t>Cholesterol saturated bile acts as irritant –producing inflammatory changes in the gallbladder</a:t>
            </a:r>
          </a:p>
          <a:p>
            <a:pPr marL="182559" lvl="0" indent="-182559" algn="l" rtl="0">
              <a:spcBef>
                <a:spcPts val="600"/>
              </a:spcBef>
            </a:pPr>
            <a:endParaRPr lang="en-US" sz="2000" b="1"/>
          </a:p>
          <a:p>
            <a:pPr marL="182559" lvl="0" indent="-182559" algn="l" rtl="0">
              <a:spcBef>
                <a:spcPts val="600"/>
              </a:spcBef>
            </a:pPr>
            <a:r>
              <a:rPr lang="en-US" sz="2000" b="1"/>
              <a:t>Read chart 40-1, P. 1172; Risk factors for cholelithiasis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2000" b="1"/>
              <a:t>Assessment</a:t>
            </a:r>
            <a:br>
              <a:rPr lang="en-US" sz="2000" b="1"/>
            </a:br>
            <a:r>
              <a:rPr lang="en-US" sz="2000" b="1"/>
              <a:t>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May develop 2 types of symptoms; those due to the disease and those to obstruction; symptoms can be acute or chronic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May be silent producing no pain or mild GI symptoms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Epigastric fullness; abdominal distention; mild pain; After a fatty meal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 u="sng"/>
              <a:t>Pain and biliary colic</a:t>
            </a:r>
            <a:r>
              <a:rPr lang="en-US" sz="2000" b="1"/>
              <a:t>: in obstruction cystic duct—GB  becomes distended, inflamed and infected.—acute cholecystitis.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Biliary colic with nausea and vomiting—several hours  after a heavy meal; may have fever, palpable mass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Colic—by contraction of GB; cannot release bile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Distention of gallbladder—contact with abdominal wall—tenderness in the right upper quadrant on inspiration</a:t>
            </a:r>
          </a:p>
          <a:p>
            <a:pPr lvl="0" algn="l" rtl="0" hangingPunct="1">
              <a:spcBef>
                <a:spcPts val="500"/>
              </a:spcBef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None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Pain may be sever: morphine causes spasm of sphincter of oddi;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Instead meperidine may be used; however, its metabolites are toxic to CNS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Persistent obstruction of cystic duct—abscess, necrosis, perforation with peritonitis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Jaundice; changes in stool and  urine color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Vitamins deficiency: fat soluble; A,D,K,E; obstruction of bile flow interfere with absorption of fat soluble vitamins</a:t>
            </a:r>
          </a:p>
          <a:p>
            <a:pPr lvl="0" algn="l" rtl="0" hangingPunct="1">
              <a:spcBef>
                <a:spcPts val="500"/>
              </a:spcBef>
            </a:pPr>
            <a:r>
              <a:rPr lang="en-US" sz="2000" b="1"/>
              <a:t>Vitamin K deficiency—bleeding</a:t>
            </a:r>
          </a:p>
          <a:p>
            <a:pPr lvl="0" algn="l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Assessment</a:t>
            </a:r>
            <a:br>
              <a:rPr lang="en-US" sz="2000" b="1"/>
            </a:br>
            <a:r>
              <a:rPr lang="en-US" sz="2000" b="1"/>
              <a:t>diagnostic procedures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x-ray: only 20% of calculi are calcified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Ultrasonagraphy: It is rapid &amp; accurate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Most accurate if patients fast overnight—distended of gallbladder; accurate in 95%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Cholecystography: oral cholangiography to detect gallstones and function of the gallbladder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Iodine Contrast agent is excreted by liver &amp; concentrated by gallbladder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Usually given 10-12 hours before X-ray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Endoscopic Retrograde CholangioPancreatography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Flexible fiberoptic endoscope is inserted through esophagus; the catheterization of common bile duct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ü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</TotalTime>
  <Words>2725</Words>
  <Application>Microsoft Office PowerPoint</Application>
  <PresentationFormat>On-screen Show (4:3)</PresentationFormat>
  <Paragraphs>347</Paragraphs>
  <Slides>38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تصميم افتراضي</vt:lpstr>
      <vt:lpstr>Disorders of gallbladder</vt:lpstr>
      <vt:lpstr>Cholecystitis</vt:lpstr>
      <vt:lpstr>Cholecysitis</vt:lpstr>
      <vt:lpstr>Acalculous cholecystitis</vt:lpstr>
      <vt:lpstr>Cholelithiasis gallstones</vt:lpstr>
      <vt:lpstr>Cholesterol stones</vt:lpstr>
      <vt:lpstr>Assessment  Manifestations</vt:lpstr>
      <vt:lpstr>Manifestations</vt:lpstr>
      <vt:lpstr>Assessment diagnostic procedures</vt:lpstr>
      <vt:lpstr>Endoscopic Retrograde CholangioPancreatography (ERCP) Nursing actions</vt:lpstr>
      <vt:lpstr>Management</vt:lpstr>
      <vt:lpstr>Managament</vt:lpstr>
      <vt:lpstr>Nonsurgical management dissolving by infusion</vt:lpstr>
      <vt:lpstr>Management  removal by instrumentation</vt:lpstr>
      <vt:lpstr>Surgical management  Laparoscopic  cholecystectomy</vt:lpstr>
      <vt:lpstr>L. cholecystectomy</vt:lpstr>
      <vt:lpstr>Nursing process: gallbladder surgery  Nursing diagnoses</vt:lpstr>
      <vt:lpstr>Post-operative care</vt:lpstr>
      <vt:lpstr>Nursing process  nursing actions</vt:lpstr>
      <vt:lpstr>Post operative care</vt:lpstr>
      <vt:lpstr>The pancreas</vt:lpstr>
      <vt:lpstr>Acute pancreatitis</vt:lpstr>
      <vt:lpstr>Acute pancreatitis: pathophysiology self-digestion by proteolytic enzymes, trypsin</vt:lpstr>
      <vt:lpstr>Clinical manifestations and assessment</vt:lpstr>
      <vt:lpstr>clinical manifestations &amp; assessment</vt:lpstr>
      <vt:lpstr>Management</vt:lpstr>
      <vt:lpstr>Management</vt:lpstr>
      <vt:lpstr>Nursing Management  Nursing Diagnoses</vt:lpstr>
      <vt:lpstr>Nursing management</vt:lpstr>
      <vt:lpstr>Nursing management</vt:lpstr>
      <vt:lpstr>Chronic Pancreatitis  </vt:lpstr>
      <vt:lpstr>Assessment &amp; diagnosis manifestations</vt:lpstr>
      <vt:lpstr>Diagnostic process</vt:lpstr>
      <vt:lpstr>Medical management</vt:lpstr>
      <vt:lpstr>Medical management:</vt:lpstr>
      <vt:lpstr>Cancer of the liver</vt:lpstr>
      <vt:lpstr>Assessment and clinical manifestations </vt:lpstr>
      <vt:lpstr>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gallbladder</dc:title>
  <dc:creator>ALaa</dc:creator>
  <cp:lastModifiedBy>ENG PC</cp:lastModifiedBy>
  <cp:revision>186</cp:revision>
  <dcterms:created xsi:type="dcterms:W3CDTF">2008-09-29T20:27:26Z</dcterms:created>
  <dcterms:modified xsi:type="dcterms:W3CDTF">2015-09-27T02:11:38Z</dcterms:modified>
</cp:coreProperties>
</file>