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2"/>
  </p:notesMasterIdLst>
  <p:sldIdLst>
    <p:sldId id="256" r:id="rId3"/>
    <p:sldId id="257" r:id="rId4"/>
    <p:sldId id="265" r:id="rId5"/>
    <p:sldId id="258" r:id="rId6"/>
    <p:sldId id="259" r:id="rId7"/>
    <p:sldId id="261" r:id="rId8"/>
    <p:sldId id="262" r:id="rId9"/>
    <p:sldId id="260" r:id="rId10"/>
    <p:sldId id="266" r:id="rId11"/>
    <p:sldId id="263" r:id="rId12"/>
    <p:sldId id="264"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78"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6" r:id="rId41"/>
    <p:sldId id="295" r:id="rId42"/>
    <p:sldId id="297" r:id="rId43"/>
    <p:sldId id="298" r:id="rId44"/>
    <p:sldId id="299" r:id="rId45"/>
    <p:sldId id="300" r:id="rId46"/>
    <p:sldId id="302" r:id="rId47"/>
    <p:sldId id="301" r:id="rId48"/>
    <p:sldId id="303" r:id="rId49"/>
    <p:sldId id="304" r:id="rId50"/>
    <p:sldId id="305" r:id="rId51"/>
    <p:sldId id="306" r:id="rId52"/>
    <p:sldId id="307" r:id="rId53"/>
    <p:sldId id="309" r:id="rId54"/>
    <p:sldId id="308" r:id="rId55"/>
    <p:sldId id="310" r:id="rId56"/>
    <p:sldId id="312" r:id="rId57"/>
    <p:sldId id="311" r:id="rId58"/>
    <p:sldId id="314" r:id="rId59"/>
    <p:sldId id="315" r:id="rId60"/>
    <p:sldId id="313" r:id="rId61"/>
    <p:sldId id="316" r:id="rId62"/>
    <p:sldId id="317" r:id="rId63"/>
    <p:sldId id="318" r:id="rId64"/>
    <p:sldId id="322" r:id="rId65"/>
    <p:sldId id="323" r:id="rId66"/>
    <p:sldId id="324" r:id="rId67"/>
    <p:sldId id="325" r:id="rId68"/>
    <p:sldId id="320" r:id="rId69"/>
    <p:sldId id="321" r:id="rId70"/>
    <p:sldId id="31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54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17D33-387C-48F1-BEB8-4204427C7B04}" type="datetimeFigureOut">
              <a:rPr lang="en-US" smtClean="0"/>
              <a:pPr/>
              <a:t>10/26/2016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1291D-220F-4D79-826B-8E70AEF674AC}" type="slidenum">
              <a:rPr lang="en-US" smtClean="0"/>
              <a:pPr/>
              <a:t>‹#›</a:t>
            </a:fld>
            <a:endParaRPr lang="en-US"/>
          </a:p>
        </p:txBody>
      </p:sp>
    </p:spTree>
    <p:extLst>
      <p:ext uri="{BB962C8B-B14F-4D97-AF65-F5344CB8AC3E}">
        <p14:creationId xmlns:p14="http://schemas.microsoft.com/office/powerpoint/2010/main" xmlns="" val="26048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p:txBody>
          <a:bodyPr/>
          <a:lstStyle/>
          <a:p>
            <a:pPr>
              <a:defRPr/>
            </a:pPr>
            <a:fld id="{04194498-6B78-4D32-9552-7447C15066BA}" type="slidenum">
              <a:rPr lang="en-US" smtClean="0"/>
              <a:pPr>
                <a:defRPr/>
              </a:pPr>
              <a:t>3</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buFontTx/>
              <a:buChar char="•"/>
            </a:pPr>
            <a:r>
              <a:rPr lang="en-US"/>
              <a:t>See Table 36-1.</a:t>
            </a:r>
          </a:p>
          <a:p>
            <a:pPr eaLnBrk="1" hangingPunct="1">
              <a:buFontTx/>
              <a:buChar char="•"/>
            </a:pPr>
            <a:endParaRPr lang="en-US"/>
          </a:p>
        </p:txBody>
      </p:sp>
    </p:spTree>
    <p:extLst>
      <p:ext uri="{BB962C8B-B14F-4D97-AF65-F5344CB8AC3E}">
        <p14:creationId xmlns:p14="http://schemas.microsoft.com/office/powerpoint/2010/main" xmlns="" val="2111437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20</a:t>
            </a:fld>
            <a:endParaRPr lang="en-US"/>
          </a:p>
        </p:txBody>
      </p:sp>
    </p:spTree>
    <p:extLst>
      <p:ext uri="{BB962C8B-B14F-4D97-AF65-F5344CB8AC3E}">
        <p14:creationId xmlns:p14="http://schemas.microsoft.com/office/powerpoint/2010/main" xmlns="" val="234797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21</a:t>
            </a:fld>
            <a:endParaRPr lang="en-US"/>
          </a:p>
        </p:txBody>
      </p:sp>
    </p:spTree>
    <p:extLst>
      <p:ext uri="{BB962C8B-B14F-4D97-AF65-F5344CB8AC3E}">
        <p14:creationId xmlns:p14="http://schemas.microsoft.com/office/powerpoint/2010/main" xmlns="" val="422508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22</a:t>
            </a:fld>
            <a:endParaRPr lang="en-US"/>
          </a:p>
        </p:txBody>
      </p:sp>
    </p:spTree>
    <p:extLst>
      <p:ext uri="{BB962C8B-B14F-4D97-AF65-F5344CB8AC3E}">
        <p14:creationId xmlns:p14="http://schemas.microsoft.com/office/powerpoint/2010/main" xmlns="" val="3389278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23</a:t>
            </a:fld>
            <a:endParaRPr lang="en-US"/>
          </a:p>
        </p:txBody>
      </p:sp>
    </p:spTree>
    <p:extLst>
      <p:ext uri="{BB962C8B-B14F-4D97-AF65-F5344CB8AC3E}">
        <p14:creationId xmlns:p14="http://schemas.microsoft.com/office/powerpoint/2010/main" xmlns="" val="194995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24</a:t>
            </a:fld>
            <a:endParaRPr lang="en-US"/>
          </a:p>
        </p:txBody>
      </p:sp>
    </p:spTree>
    <p:extLst>
      <p:ext uri="{BB962C8B-B14F-4D97-AF65-F5344CB8AC3E}">
        <p14:creationId xmlns:p14="http://schemas.microsoft.com/office/powerpoint/2010/main" xmlns="" val="356084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25</a:t>
            </a:fld>
            <a:endParaRPr lang="en-US"/>
          </a:p>
        </p:txBody>
      </p:sp>
    </p:spTree>
    <p:extLst>
      <p:ext uri="{BB962C8B-B14F-4D97-AF65-F5344CB8AC3E}">
        <p14:creationId xmlns:p14="http://schemas.microsoft.com/office/powerpoint/2010/main" xmlns="" val="331204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26</a:t>
            </a:fld>
            <a:endParaRPr lang="en-US"/>
          </a:p>
        </p:txBody>
      </p:sp>
    </p:spTree>
    <p:extLst>
      <p:ext uri="{BB962C8B-B14F-4D97-AF65-F5344CB8AC3E}">
        <p14:creationId xmlns:p14="http://schemas.microsoft.com/office/powerpoint/2010/main" xmlns="" val="146491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p:txBody>
          <a:bodyPr/>
          <a:lstStyle/>
          <a:p>
            <a:pPr>
              <a:defRPr/>
            </a:pPr>
            <a:fld id="{5396221F-5433-4396-91F6-7F093367BDB1}" type="slidenum">
              <a:rPr lang="en-US" smtClean="0"/>
              <a:pPr>
                <a:defRPr/>
              </a:pPr>
              <a:t>27</a:t>
            </a:fld>
            <a:endParaRPr lang="en-US"/>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952189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p:txBody>
          <a:bodyPr/>
          <a:lstStyle/>
          <a:p>
            <a:pPr>
              <a:defRPr/>
            </a:pPr>
            <a:fld id="{B3D9EE5B-66B1-4AB8-83F8-CF1F18EAC145}" type="slidenum">
              <a:rPr lang="en-US" smtClean="0"/>
              <a:pPr>
                <a:defRPr/>
              </a:pPr>
              <a:t>28</a:t>
            </a:fld>
            <a:endParaRPr lang="en-US"/>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276219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r>
              <a:rPr lang="en-US" dirty="0"/>
              <a:t>During atrial fibrillation, the atrial rate may be as high as 350 to 600 beats/minute. P waves are replaced by chaotic, </a:t>
            </a:r>
            <a:r>
              <a:rPr lang="en-US" dirty="0" err="1"/>
              <a:t>fibrillatory</a:t>
            </a:r>
            <a:r>
              <a:rPr lang="en-US" dirty="0"/>
              <a:t> waves. Ventricular rate varies, and the rhythm is usually irregular. When the ventricular rate is between 60 and 100, it is atrial fibrillation with a </a:t>
            </a:r>
            <a:r>
              <a:rPr lang="en-US" i="1" dirty="0"/>
              <a:t>controlled ventricular response</a:t>
            </a:r>
            <a:r>
              <a:rPr lang="en-US" dirty="0"/>
              <a:t>. Atrial fibrillation with ventricular rate &gt;100 is atrial fibrillation with a </a:t>
            </a:r>
            <a:r>
              <a:rPr lang="en-US" i="1" dirty="0"/>
              <a:t>rapid ventricular response</a:t>
            </a:r>
            <a:r>
              <a:rPr lang="en-US" dirty="0"/>
              <a:t>. Atrial fibrillation with ventricular rate &lt;60 is atrial fibrillation with a </a:t>
            </a:r>
            <a:r>
              <a:rPr lang="en-US" i="1" dirty="0"/>
              <a:t>slow ventricular response</a:t>
            </a:r>
            <a:r>
              <a:rPr lang="en-US" dirty="0"/>
              <a:t>. The PR interval is not measurable, and the QRS complex usually has a normal shape and duration. At times, atrial flutter and atrial fibrillation may coexist. </a:t>
            </a:r>
          </a:p>
          <a:p>
            <a:endParaRPr lang="en-US" dirty="0"/>
          </a:p>
        </p:txBody>
      </p:sp>
      <p:sp>
        <p:nvSpPr>
          <p:cNvPr id="233476" name="Slide Number Placeholder 3"/>
          <p:cNvSpPr>
            <a:spLocks noGrp="1"/>
          </p:cNvSpPr>
          <p:nvPr>
            <p:ph type="sldNum" sz="quarter" idx="5"/>
          </p:nvPr>
        </p:nvSpPr>
        <p:spPr/>
        <p:txBody>
          <a:bodyPr/>
          <a:lstStyle/>
          <a:p>
            <a:pPr>
              <a:defRPr/>
            </a:pPr>
            <a:fld id="{6B046AC8-D00A-40F8-BA3B-A9BE6685F564}" type="slidenum">
              <a:rPr lang="en-US" smtClean="0"/>
              <a:pPr>
                <a:defRPr/>
              </a:pPr>
              <a:t>29</a:t>
            </a:fld>
            <a:endParaRPr lang="en-US"/>
          </a:p>
        </p:txBody>
      </p:sp>
    </p:spTree>
    <p:extLst>
      <p:ext uri="{BB962C8B-B14F-4D97-AF65-F5344CB8AC3E}">
        <p14:creationId xmlns:p14="http://schemas.microsoft.com/office/powerpoint/2010/main" xmlns="" val="4536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en-US"/>
          </a:p>
        </p:txBody>
      </p:sp>
      <p:sp>
        <p:nvSpPr>
          <p:cNvPr id="200708" name="Slide Number Placeholder 3"/>
          <p:cNvSpPr>
            <a:spLocks noGrp="1"/>
          </p:cNvSpPr>
          <p:nvPr>
            <p:ph type="sldNum" sz="quarter" idx="5"/>
          </p:nvPr>
        </p:nvSpPr>
        <p:spPr/>
        <p:txBody>
          <a:bodyPr/>
          <a:lstStyle/>
          <a:p>
            <a:pPr>
              <a:defRPr/>
            </a:pPr>
            <a:fld id="{CB7D1CDF-E3EE-4BD4-BD2C-D64D8C736630}" type="slidenum">
              <a:rPr lang="en-US" smtClean="0"/>
              <a:pPr>
                <a:defRPr/>
              </a:pPr>
              <a:t>12</a:t>
            </a:fld>
            <a:endParaRPr lang="en-US"/>
          </a:p>
        </p:txBody>
      </p:sp>
    </p:spTree>
    <p:extLst>
      <p:ext uri="{BB962C8B-B14F-4D97-AF65-F5344CB8AC3E}">
        <p14:creationId xmlns:p14="http://schemas.microsoft.com/office/powerpoint/2010/main" xmlns="" val="52187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dirty="0"/>
          </a:p>
        </p:txBody>
      </p:sp>
      <p:sp>
        <p:nvSpPr>
          <p:cNvPr id="233476" name="Slide Number Placeholder 3"/>
          <p:cNvSpPr>
            <a:spLocks noGrp="1"/>
          </p:cNvSpPr>
          <p:nvPr>
            <p:ph type="sldNum" sz="quarter" idx="5"/>
          </p:nvPr>
        </p:nvSpPr>
        <p:spPr/>
        <p:txBody>
          <a:bodyPr/>
          <a:lstStyle/>
          <a:p>
            <a:pPr>
              <a:defRPr/>
            </a:pPr>
            <a:fld id="{6B046AC8-D00A-40F8-BA3B-A9BE6685F564}" type="slidenum">
              <a:rPr lang="en-US" smtClean="0"/>
              <a:pPr>
                <a:defRPr/>
              </a:pPr>
              <a:t>30</a:t>
            </a:fld>
            <a:endParaRPr lang="en-US"/>
          </a:p>
        </p:txBody>
      </p:sp>
    </p:spTree>
    <p:extLst>
      <p:ext uri="{BB962C8B-B14F-4D97-AF65-F5344CB8AC3E}">
        <p14:creationId xmlns:p14="http://schemas.microsoft.com/office/powerpoint/2010/main" xmlns="" val="1972488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p>
            <a:pPr>
              <a:defRPr/>
            </a:pPr>
            <a:fld id="{C9C1953F-AEDE-4935-A76D-E7BE9DA10A87}" type="slidenum">
              <a:rPr lang="en-US" smtClean="0"/>
              <a:pPr>
                <a:defRPr/>
              </a:pPr>
              <a:t>31</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r>
              <a:rPr lang="en-US"/>
              <a:t>Ventricular rate control is a priority for patients with atrial fibrillation. </a:t>
            </a:r>
          </a:p>
          <a:p>
            <a:pPr eaLnBrk="1" hangingPunct="1"/>
            <a:endParaRPr lang="en-US"/>
          </a:p>
        </p:txBody>
      </p:sp>
    </p:spTree>
    <p:extLst>
      <p:ext uri="{BB962C8B-B14F-4D97-AF65-F5344CB8AC3E}">
        <p14:creationId xmlns:p14="http://schemas.microsoft.com/office/powerpoint/2010/main" xmlns="" val="177561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p>
            <a:pPr>
              <a:defRPr/>
            </a:pPr>
            <a:fld id="{C9C1953F-AEDE-4935-A76D-E7BE9DA10A87}" type="slidenum">
              <a:rPr lang="en-US" smtClean="0"/>
              <a:pPr>
                <a:defRPr/>
              </a:pPr>
              <a:t>32</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r>
              <a:rPr lang="en-US"/>
              <a:t>Ventricular rate control is a priority for patients with atrial fibrillation. </a:t>
            </a:r>
          </a:p>
          <a:p>
            <a:pPr eaLnBrk="1" hangingPunct="1"/>
            <a:endParaRPr lang="en-US"/>
          </a:p>
        </p:txBody>
      </p:sp>
    </p:spTree>
    <p:extLst>
      <p:ext uri="{BB962C8B-B14F-4D97-AF65-F5344CB8AC3E}">
        <p14:creationId xmlns:p14="http://schemas.microsoft.com/office/powerpoint/2010/main" xmlns="" val="1289594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p>
            <a:pPr>
              <a:defRPr/>
            </a:pPr>
            <a:fld id="{C9C1953F-AEDE-4935-A76D-E7BE9DA10A87}" type="slidenum">
              <a:rPr lang="en-US" smtClean="0"/>
              <a:pPr>
                <a:defRPr/>
              </a:pPr>
              <a:t>33</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2280633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dirty="0"/>
          </a:p>
        </p:txBody>
      </p:sp>
      <p:sp>
        <p:nvSpPr>
          <p:cNvPr id="233476" name="Slide Number Placeholder 3"/>
          <p:cNvSpPr>
            <a:spLocks noGrp="1"/>
          </p:cNvSpPr>
          <p:nvPr>
            <p:ph type="sldNum" sz="quarter" idx="5"/>
          </p:nvPr>
        </p:nvSpPr>
        <p:spPr/>
        <p:txBody>
          <a:bodyPr/>
          <a:lstStyle/>
          <a:p>
            <a:pPr>
              <a:defRPr/>
            </a:pPr>
            <a:fld id="{6B046AC8-D00A-40F8-BA3B-A9BE6685F564}" type="slidenum">
              <a:rPr lang="en-US" smtClean="0"/>
              <a:pPr>
                <a:defRPr/>
              </a:pPr>
              <a:t>34</a:t>
            </a:fld>
            <a:endParaRPr lang="en-US"/>
          </a:p>
        </p:txBody>
      </p:sp>
    </p:spTree>
    <p:extLst>
      <p:ext uri="{BB962C8B-B14F-4D97-AF65-F5344CB8AC3E}">
        <p14:creationId xmlns:p14="http://schemas.microsoft.com/office/powerpoint/2010/main" xmlns="" val="2322400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p>
            <a:pPr>
              <a:defRPr/>
            </a:pPr>
            <a:fld id="{C9C1953F-AEDE-4935-A76D-E7BE9DA10A87}" type="slidenum">
              <a:rPr lang="en-US" smtClean="0"/>
              <a:pPr>
                <a:defRPr/>
              </a:pPr>
              <a:t>35</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848313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p>
            <a:pPr>
              <a:defRPr/>
            </a:pPr>
            <a:fld id="{C9C1953F-AEDE-4935-A76D-E7BE9DA10A87}" type="slidenum">
              <a:rPr lang="en-US" smtClean="0"/>
              <a:pPr>
                <a:defRPr/>
              </a:pPr>
              <a:t>36</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2019874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dirty="0"/>
          </a:p>
        </p:txBody>
      </p:sp>
      <p:sp>
        <p:nvSpPr>
          <p:cNvPr id="233476" name="Slide Number Placeholder 3"/>
          <p:cNvSpPr>
            <a:spLocks noGrp="1"/>
          </p:cNvSpPr>
          <p:nvPr>
            <p:ph type="sldNum" sz="quarter" idx="5"/>
          </p:nvPr>
        </p:nvSpPr>
        <p:spPr/>
        <p:txBody>
          <a:bodyPr/>
          <a:lstStyle/>
          <a:p>
            <a:pPr>
              <a:defRPr/>
            </a:pPr>
            <a:fld id="{6B046AC8-D00A-40F8-BA3B-A9BE6685F564}" type="slidenum">
              <a:rPr lang="en-US" smtClean="0"/>
              <a:pPr>
                <a:defRPr/>
              </a:pPr>
              <a:t>37</a:t>
            </a:fld>
            <a:endParaRPr lang="en-US"/>
          </a:p>
        </p:txBody>
      </p:sp>
    </p:spTree>
    <p:extLst>
      <p:ext uri="{BB962C8B-B14F-4D97-AF65-F5344CB8AC3E}">
        <p14:creationId xmlns:p14="http://schemas.microsoft.com/office/powerpoint/2010/main" xmlns="" val="2683076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4256E-F195-4153-8BBC-51E73E0608D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sysClr val="windowText" lastClr="000000"/>
              </a:solidFill>
              <a:effectLst/>
              <a:uLnTx/>
              <a:uFillTx/>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1034157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dirty="0"/>
          </a:p>
        </p:txBody>
      </p:sp>
      <p:sp>
        <p:nvSpPr>
          <p:cNvPr id="267268" name="Slide Number Placeholder 3"/>
          <p:cNvSpPr>
            <a:spLocks noGrp="1"/>
          </p:cNvSpPr>
          <p:nvPr>
            <p:ph type="sldNum" sz="quarter" idx="5"/>
          </p:nvPr>
        </p:nvSpPr>
        <p:spPr/>
        <p:txBody>
          <a:bodyPr/>
          <a:lstStyle/>
          <a:p>
            <a:pPr>
              <a:defRPr/>
            </a:pPr>
            <a:fld id="{7DCB598C-BBA1-416D-9E66-035920662A4A}" type="slidenum">
              <a:rPr lang="en-US" smtClean="0"/>
              <a:pPr>
                <a:defRPr/>
              </a:pPr>
              <a:t>39</a:t>
            </a:fld>
            <a:endParaRPr lang="en-US"/>
          </a:p>
        </p:txBody>
      </p:sp>
    </p:spTree>
    <p:extLst>
      <p:ext uri="{BB962C8B-B14F-4D97-AF65-F5344CB8AC3E}">
        <p14:creationId xmlns:p14="http://schemas.microsoft.com/office/powerpoint/2010/main" xmlns="" val="272887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p:txBody>
          <a:bodyPr/>
          <a:lstStyle/>
          <a:p>
            <a:pPr>
              <a:defRPr/>
            </a:pPr>
            <a:fld id="{12392D18-6CEC-4840-A3E5-CDAC21837309}" type="slidenum">
              <a:rPr lang="en-US" smtClean="0"/>
              <a:pPr>
                <a:defRPr/>
              </a:pPr>
              <a:t>13</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marL="112713" indent="-112713" eaLnBrk="1" hangingPunct="1">
              <a:buFontTx/>
              <a:buChar char="•"/>
            </a:pPr>
            <a:r>
              <a:rPr lang="en-US" dirty="0"/>
              <a:t>The 12-lead ECG may show changes suggesting structural changes or damage such as ischemia, infarction, enlarged cardiac chambers, electrolyte imbalance, or drug toxicity. Obtaining 12 ECG views of the heart is also helpful in the assessment of dysrhythmias. </a:t>
            </a:r>
          </a:p>
        </p:txBody>
      </p:sp>
    </p:spTree>
    <p:extLst>
      <p:ext uri="{BB962C8B-B14F-4D97-AF65-F5344CB8AC3E}">
        <p14:creationId xmlns:p14="http://schemas.microsoft.com/office/powerpoint/2010/main" xmlns="" val="387844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dirty="0"/>
          </a:p>
        </p:txBody>
      </p:sp>
      <p:sp>
        <p:nvSpPr>
          <p:cNvPr id="267268" name="Slide Number Placeholder 3"/>
          <p:cNvSpPr>
            <a:spLocks noGrp="1"/>
          </p:cNvSpPr>
          <p:nvPr>
            <p:ph type="sldNum" sz="quarter" idx="5"/>
          </p:nvPr>
        </p:nvSpPr>
        <p:spPr/>
        <p:txBody>
          <a:bodyPr/>
          <a:lstStyle/>
          <a:p>
            <a:pPr>
              <a:defRPr/>
            </a:pPr>
            <a:fld id="{7DCB598C-BBA1-416D-9E66-035920662A4A}" type="slidenum">
              <a:rPr lang="en-US" smtClean="0"/>
              <a:pPr>
                <a:defRPr/>
              </a:pPr>
              <a:t>40</a:t>
            </a:fld>
            <a:endParaRPr lang="en-US"/>
          </a:p>
        </p:txBody>
      </p:sp>
    </p:spTree>
    <p:extLst>
      <p:ext uri="{BB962C8B-B14F-4D97-AF65-F5344CB8AC3E}">
        <p14:creationId xmlns:p14="http://schemas.microsoft.com/office/powerpoint/2010/main" xmlns="" val="2555850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E4256E-F195-4153-8BBC-51E73E0608D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a:ln>
                <a:noFill/>
              </a:ln>
              <a:solidFill>
                <a:sysClr val="windowText" lastClr="000000"/>
              </a:solidFill>
              <a:effectLst/>
              <a:uLnTx/>
              <a:uFillTx/>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3433087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dirty="0"/>
          </a:p>
        </p:txBody>
      </p:sp>
      <p:sp>
        <p:nvSpPr>
          <p:cNvPr id="267268" name="Slide Number Placeholder 3"/>
          <p:cNvSpPr>
            <a:spLocks noGrp="1"/>
          </p:cNvSpPr>
          <p:nvPr>
            <p:ph type="sldNum" sz="quarter" idx="5"/>
          </p:nvPr>
        </p:nvSpPr>
        <p:spPr/>
        <p:txBody>
          <a:bodyPr/>
          <a:lstStyle/>
          <a:p>
            <a:pPr>
              <a:defRPr/>
            </a:pPr>
            <a:fld id="{7DCB598C-BBA1-416D-9E66-035920662A4A}" type="slidenum">
              <a:rPr lang="en-US" smtClean="0"/>
              <a:pPr>
                <a:defRPr/>
              </a:pPr>
              <a:t>42</a:t>
            </a:fld>
            <a:endParaRPr lang="en-US"/>
          </a:p>
        </p:txBody>
      </p:sp>
    </p:spTree>
    <p:extLst>
      <p:ext uri="{BB962C8B-B14F-4D97-AF65-F5344CB8AC3E}">
        <p14:creationId xmlns:p14="http://schemas.microsoft.com/office/powerpoint/2010/main" xmlns="" val="1806102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p:txBody>
          <a:bodyPr/>
          <a:lstStyle/>
          <a:p>
            <a:pPr>
              <a:defRPr/>
            </a:pPr>
            <a:fld id="{1FE55257-C387-427C-8CE8-D261257EF65C}" type="slidenum">
              <a:rPr lang="en-US" smtClean="0"/>
              <a:pPr>
                <a:defRPr/>
              </a:pPr>
              <a:t>43</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918666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dirty="0"/>
          </a:p>
        </p:txBody>
      </p:sp>
      <p:sp>
        <p:nvSpPr>
          <p:cNvPr id="267268" name="Slide Number Placeholder 3"/>
          <p:cNvSpPr>
            <a:spLocks noGrp="1"/>
          </p:cNvSpPr>
          <p:nvPr>
            <p:ph type="sldNum" sz="quarter" idx="5"/>
          </p:nvPr>
        </p:nvSpPr>
        <p:spPr/>
        <p:txBody>
          <a:bodyPr/>
          <a:lstStyle/>
          <a:p>
            <a:pPr>
              <a:defRPr/>
            </a:pPr>
            <a:fld id="{7DCB598C-BBA1-416D-9E66-035920662A4A}" type="slidenum">
              <a:rPr lang="en-US" smtClean="0"/>
              <a:pPr>
                <a:defRPr/>
              </a:pPr>
              <a:t>44</a:t>
            </a:fld>
            <a:endParaRPr lang="en-US"/>
          </a:p>
        </p:txBody>
      </p:sp>
    </p:spTree>
    <p:extLst>
      <p:ext uri="{BB962C8B-B14F-4D97-AF65-F5344CB8AC3E}">
        <p14:creationId xmlns:p14="http://schemas.microsoft.com/office/powerpoint/2010/main" xmlns="" val="2734552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endParaRPr lang="en-US" dirty="0"/>
          </a:p>
        </p:txBody>
      </p:sp>
      <p:sp>
        <p:nvSpPr>
          <p:cNvPr id="267268" name="Slide Number Placeholder 3"/>
          <p:cNvSpPr>
            <a:spLocks noGrp="1"/>
          </p:cNvSpPr>
          <p:nvPr>
            <p:ph type="sldNum" sz="quarter" idx="5"/>
          </p:nvPr>
        </p:nvSpPr>
        <p:spPr/>
        <p:txBody>
          <a:bodyPr/>
          <a:lstStyle/>
          <a:p>
            <a:pPr>
              <a:defRPr/>
            </a:pPr>
            <a:fld id="{7DCB598C-BBA1-416D-9E66-035920662A4A}" type="slidenum">
              <a:rPr lang="en-US" smtClean="0"/>
              <a:pPr>
                <a:defRPr/>
              </a:pPr>
              <a:t>45</a:t>
            </a:fld>
            <a:endParaRPr lang="en-US"/>
          </a:p>
        </p:txBody>
      </p:sp>
    </p:spTree>
    <p:extLst>
      <p:ext uri="{BB962C8B-B14F-4D97-AF65-F5344CB8AC3E}">
        <p14:creationId xmlns:p14="http://schemas.microsoft.com/office/powerpoint/2010/main" xmlns="" val="2973060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p:txBody>
          <a:bodyPr/>
          <a:lstStyle/>
          <a:p>
            <a:pPr>
              <a:defRPr/>
            </a:pPr>
            <a:fld id="{1FE55257-C387-427C-8CE8-D261257EF65C}" type="slidenum">
              <a:rPr lang="en-US" smtClean="0"/>
              <a:pPr>
                <a:defRPr/>
              </a:pPr>
              <a:t>46</a:t>
            </a:fld>
            <a:endParaRPr lang="en-US"/>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802379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47</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1894794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48</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760907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49</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386466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The conduction pathway is the same in </a:t>
            </a:r>
            <a:r>
              <a:rPr lang="en-US" i="1" dirty="0"/>
              <a:t>sinus tachycardia</a:t>
            </a:r>
            <a:r>
              <a:rPr lang="en-US" dirty="0"/>
              <a:t> as that in normal sinus rhythm. </a:t>
            </a:r>
          </a:p>
          <a:p>
            <a:pPr marL="112713" indent="-112713">
              <a:buFont typeface="Arial" pitchFamily="34" charset="0"/>
              <a:buChar char="•"/>
              <a:defRPr/>
            </a:pPr>
            <a:r>
              <a:rPr lang="en-US" dirty="0"/>
              <a:t>The P wave is normal, precedes each QRS complex, and has a normal shape and duration. The PR interval is normal, and the QRS complex has a normal shape and duration.</a:t>
            </a:r>
          </a:p>
          <a:p>
            <a:pPr>
              <a:defRPr/>
            </a:pPr>
            <a:endParaRPr lang="en-US" dirty="0"/>
          </a:p>
        </p:txBody>
      </p:sp>
      <p:sp>
        <p:nvSpPr>
          <p:cNvPr id="208900" name="Slide Number Placeholder 3"/>
          <p:cNvSpPr>
            <a:spLocks noGrp="1"/>
          </p:cNvSpPr>
          <p:nvPr>
            <p:ph type="sldNum" sz="quarter" idx="5"/>
          </p:nvPr>
        </p:nvSpPr>
        <p:spPr/>
        <p:txBody>
          <a:bodyPr/>
          <a:lstStyle/>
          <a:p>
            <a:pPr>
              <a:defRPr/>
            </a:pPr>
            <a:fld id="{100AC29A-6564-4E04-A07B-2BBE9E67CD0C}" type="slidenum">
              <a:rPr lang="en-US" smtClean="0"/>
              <a:pPr>
                <a:defRPr/>
              </a:pPr>
              <a:t>14</a:t>
            </a:fld>
            <a:endParaRPr lang="en-US"/>
          </a:p>
        </p:txBody>
      </p:sp>
    </p:spTree>
    <p:extLst>
      <p:ext uri="{BB962C8B-B14F-4D97-AF65-F5344CB8AC3E}">
        <p14:creationId xmlns:p14="http://schemas.microsoft.com/office/powerpoint/2010/main" xmlns="" val="3915076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50</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21031639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51</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1169921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52</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3084403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53</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2571623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54</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53870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55</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693330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56</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3236814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57</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1378729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58</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11100465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59</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3018770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15</a:t>
            </a:fld>
            <a:endParaRPr lang="en-US"/>
          </a:p>
        </p:txBody>
      </p:sp>
    </p:spTree>
    <p:extLst>
      <p:ext uri="{BB962C8B-B14F-4D97-AF65-F5344CB8AC3E}">
        <p14:creationId xmlns:p14="http://schemas.microsoft.com/office/powerpoint/2010/main" xmlns="" val="3846718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60</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20754898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61</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9521401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62</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32625670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63</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19670443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64</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26763104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65</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3313856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66</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r>
              <a:rPr lang="en-US"/>
              <a:t>VF is a lethal dysrhythmia. </a:t>
            </a:r>
          </a:p>
          <a:p>
            <a:pPr eaLnBrk="1" hangingPunct="1"/>
            <a:endParaRPr lang="en-US"/>
          </a:p>
        </p:txBody>
      </p:sp>
    </p:spTree>
    <p:extLst>
      <p:ext uri="{BB962C8B-B14F-4D97-AF65-F5344CB8AC3E}">
        <p14:creationId xmlns:p14="http://schemas.microsoft.com/office/powerpoint/2010/main" xmlns="" val="1223891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p:txBody>
          <a:bodyPr/>
          <a:lstStyle/>
          <a:p>
            <a:pPr>
              <a:defRPr/>
            </a:pPr>
            <a:fld id="{9E33AB47-C5A4-40AC-A0CA-131BA5F3A2FC}" type="slidenum">
              <a:rPr lang="en-US" smtClean="0"/>
              <a:pPr>
                <a:defRPr/>
              </a:pPr>
              <a:t>67</a:t>
            </a:fld>
            <a:endParaRPr lang="en-US"/>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8887621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endParaRPr lang="en-US"/>
          </a:p>
        </p:txBody>
      </p:sp>
      <p:sp>
        <p:nvSpPr>
          <p:cNvPr id="335876" name="Slide Number Placeholder 3"/>
          <p:cNvSpPr>
            <a:spLocks noGrp="1"/>
          </p:cNvSpPr>
          <p:nvPr>
            <p:ph type="sldNum" sz="quarter" idx="5"/>
          </p:nvPr>
        </p:nvSpPr>
        <p:spPr/>
        <p:txBody>
          <a:bodyPr/>
          <a:lstStyle/>
          <a:p>
            <a:pPr>
              <a:defRPr/>
            </a:pPr>
            <a:fld id="{3D5E2F54-6DE6-482D-AFBA-FAD6154DE50A}" type="slidenum">
              <a:rPr lang="en-US" smtClean="0"/>
              <a:pPr>
                <a:defRPr/>
              </a:pPr>
              <a:t>68</a:t>
            </a:fld>
            <a:endParaRPr lang="en-US"/>
          </a:p>
        </p:txBody>
      </p:sp>
    </p:spTree>
    <p:extLst>
      <p:ext uri="{BB962C8B-B14F-4D97-AF65-F5344CB8AC3E}">
        <p14:creationId xmlns:p14="http://schemas.microsoft.com/office/powerpoint/2010/main" xmlns="" val="14636317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76A8EE8-1FCE-45BF-BD38-0DCDE5A650C1}" type="slidenum">
              <a:rPr lang="en-US" smtClean="0"/>
              <a:pPr>
                <a:defRPr/>
              </a:pPr>
              <a:t>69</a:t>
            </a:fld>
            <a:endParaRPr lang="en-US"/>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122480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16</a:t>
            </a:fld>
            <a:endParaRPr lang="en-US"/>
          </a:p>
        </p:txBody>
      </p:sp>
    </p:spTree>
    <p:extLst>
      <p:ext uri="{BB962C8B-B14F-4D97-AF65-F5344CB8AC3E}">
        <p14:creationId xmlns:p14="http://schemas.microsoft.com/office/powerpoint/2010/main" xmlns="" val="80233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17</a:t>
            </a:fld>
            <a:endParaRPr lang="en-US"/>
          </a:p>
        </p:txBody>
      </p:sp>
    </p:spTree>
    <p:extLst>
      <p:ext uri="{BB962C8B-B14F-4D97-AF65-F5344CB8AC3E}">
        <p14:creationId xmlns:p14="http://schemas.microsoft.com/office/powerpoint/2010/main" xmlns="" val="298002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18</a:t>
            </a:fld>
            <a:endParaRPr lang="en-US"/>
          </a:p>
        </p:txBody>
      </p:sp>
    </p:spTree>
    <p:extLst>
      <p:ext uri="{BB962C8B-B14F-4D97-AF65-F5344CB8AC3E}">
        <p14:creationId xmlns:p14="http://schemas.microsoft.com/office/powerpoint/2010/main" xmlns="" val="412570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12713" indent="-112713">
              <a:buFont typeface="Arial" pitchFamily="34" charset="0"/>
              <a:buChar char="•"/>
              <a:defRPr/>
            </a:pPr>
            <a:r>
              <a:rPr lang="en-US" dirty="0"/>
              <a:t>Rhythm is regular. The P wave precedes each QRS complex and has a normal shape and duration. The PR interval is normal, and the QRS complex has a normal shape and duration.</a:t>
            </a:r>
          </a:p>
          <a:p>
            <a:pPr>
              <a:defRPr/>
            </a:pPr>
            <a:endParaRPr lang="en-US" dirty="0"/>
          </a:p>
        </p:txBody>
      </p:sp>
      <p:sp>
        <p:nvSpPr>
          <p:cNvPr id="203780" name="Slide Number Placeholder 3"/>
          <p:cNvSpPr>
            <a:spLocks noGrp="1"/>
          </p:cNvSpPr>
          <p:nvPr>
            <p:ph type="sldNum" sz="quarter" idx="5"/>
          </p:nvPr>
        </p:nvSpPr>
        <p:spPr/>
        <p:txBody>
          <a:bodyPr/>
          <a:lstStyle/>
          <a:p>
            <a:pPr>
              <a:defRPr/>
            </a:pPr>
            <a:fld id="{32B12376-5A08-47E4-95B1-6D38F0CE9958}" type="slidenum">
              <a:rPr lang="en-US" smtClean="0"/>
              <a:pPr>
                <a:defRPr/>
              </a:pPr>
              <a:t>19</a:t>
            </a:fld>
            <a:endParaRPr lang="en-US"/>
          </a:p>
        </p:txBody>
      </p:sp>
    </p:spTree>
    <p:extLst>
      <p:ext uri="{BB962C8B-B14F-4D97-AF65-F5344CB8AC3E}">
        <p14:creationId xmlns:p14="http://schemas.microsoft.com/office/powerpoint/2010/main" xmlns="" val="57437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1461536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326986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39909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87400" y="0"/>
            <a:ext cx="110998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368800" y="6400800"/>
            <a:ext cx="3860800" cy="457200"/>
          </a:xfrm>
        </p:spPr>
        <p:txBody>
          <a:bodyPr/>
          <a:lstStyle>
            <a:lvl1pPr>
              <a:defRPr/>
            </a:lvl1pPr>
          </a:lstStyle>
          <a:p>
            <a:r>
              <a:rPr lang="en-US"/>
              <a:t>Copyright © 2011, 2007 by Mosby, Inc., an affiliate of Elsevier Inc.</a:t>
            </a:r>
          </a:p>
        </p:txBody>
      </p:sp>
      <p:sp>
        <p:nvSpPr>
          <p:cNvPr id="4" name="Slide Number Placeholder 3"/>
          <p:cNvSpPr>
            <a:spLocks noGrp="1"/>
          </p:cNvSpPr>
          <p:nvPr>
            <p:ph type="sldNum" sz="quarter" idx="11"/>
          </p:nvPr>
        </p:nvSpPr>
        <p:spPr>
          <a:xfrm>
            <a:off x="9347200" y="6400800"/>
            <a:ext cx="2540000" cy="457200"/>
          </a:xfrm>
        </p:spPr>
        <p:txBody>
          <a:bodyPr/>
          <a:lstStyle>
            <a:lvl1pPr>
              <a:defRPr/>
            </a:lvl1pPr>
          </a:lstStyle>
          <a:p>
            <a:pPr>
              <a:defRPr/>
            </a:pPr>
            <a:fld id="{D628B7C5-A7CB-4169-8576-913BE1623D01}" type="slidenum">
              <a:rPr lang="en-US"/>
              <a:pPr>
                <a:defRPr/>
              </a:pPr>
              <a:t>‹#›</a:t>
            </a:fld>
            <a:endParaRPr lang="en-US" dirty="0"/>
          </a:p>
        </p:txBody>
      </p:sp>
      <p:sp>
        <p:nvSpPr>
          <p:cNvPr id="5" name="Date Placeholder 4"/>
          <p:cNvSpPr>
            <a:spLocks noGrp="1"/>
          </p:cNvSpPr>
          <p:nvPr>
            <p:ph type="dt" sz="half" idx="12"/>
          </p:nvPr>
        </p:nvSpPr>
        <p:spPr>
          <a:xfrm>
            <a:off x="0" y="6400800"/>
            <a:ext cx="2540000" cy="457200"/>
          </a:xfrm>
        </p:spPr>
        <p:txBody>
          <a:bodyPr/>
          <a:lstStyle>
            <a:lvl1pPr>
              <a:defRPr/>
            </a:lvl1pPr>
          </a:lstStyle>
          <a:p>
            <a:pPr>
              <a:defRPr/>
            </a:pPr>
            <a:endParaRPr lang="en-US"/>
          </a:p>
        </p:txBody>
      </p:sp>
    </p:spTree>
    <p:extLst>
      <p:ext uri="{BB962C8B-B14F-4D97-AF65-F5344CB8AC3E}">
        <p14:creationId xmlns:p14="http://schemas.microsoft.com/office/powerpoint/2010/main" xmlns="" val="2066254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6676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07241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93234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5168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00191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85025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93103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3182562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32580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72332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61524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36377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87400" y="0"/>
            <a:ext cx="110998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368800" y="6400800"/>
            <a:ext cx="3860800" cy="457200"/>
          </a:xfrm>
        </p:spPr>
        <p:txBody>
          <a:bodyPr/>
          <a:lstStyle>
            <a:lvl1pPr>
              <a:defRPr/>
            </a:lvl1pPr>
          </a:lstStyle>
          <a:p>
            <a:r>
              <a:rPr lang="en-US"/>
              <a:t>Copyright © 2011, 2007 by Mosby, Inc., an affiliate of Elsevier Inc.</a:t>
            </a:r>
          </a:p>
        </p:txBody>
      </p:sp>
      <p:sp>
        <p:nvSpPr>
          <p:cNvPr id="4" name="Slide Number Placeholder 3"/>
          <p:cNvSpPr>
            <a:spLocks noGrp="1"/>
          </p:cNvSpPr>
          <p:nvPr>
            <p:ph type="sldNum" sz="quarter" idx="11"/>
          </p:nvPr>
        </p:nvSpPr>
        <p:spPr>
          <a:xfrm>
            <a:off x="9347200" y="6400800"/>
            <a:ext cx="2540000" cy="457200"/>
          </a:xfrm>
        </p:spPr>
        <p:txBody>
          <a:bodyPr/>
          <a:lstStyle>
            <a:lvl1pPr>
              <a:defRPr/>
            </a:lvl1pPr>
          </a:lstStyle>
          <a:p>
            <a:pPr>
              <a:defRPr/>
            </a:pPr>
            <a:fld id="{D628B7C5-A7CB-4169-8576-913BE1623D01}" type="slidenum">
              <a:rPr lang="en-US"/>
              <a:pPr>
                <a:defRPr/>
              </a:pPr>
              <a:t>‹#›</a:t>
            </a:fld>
            <a:endParaRPr lang="en-US" dirty="0"/>
          </a:p>
        </p:txBody>
      </p:sp>
      <p:sp>
        <p:nvSpPr>
          <p:cNvPr id="5" name="Date Placeholder 4"/>
          <p:cNvSpPr>
            <a:spLocks noGrp="1"/>
          </p:cNvSpPr>
          <p:nvPr>
            <p:ph type="dt" sz="half" idx="12"/>
          </p:nvPr>
        </p:nvSpPr>
        <p:spPr>
          <a:xfrm>
            <a:off x="0" y="6400800"/>
            <a:ext cx="2540000" cy="457200"/>
          </a:xfrm>
        </p:spPr>
        <p:txBody>
          <a:bodyPr/>
          <a:lstStyle>
            <a:lvl1pPr>
              <a:defRPr/>
            </a:lvl1pPr>
          </a:lstStyle>
          <a:p>
            <a:pPr>
              <a:defRPr/>
            </a:pPr>
            <a:endParaRPr lang="en-US"/>
          </a:p>
        </p:txBody>
      </p:sp>
    </p:spTree>
    <p:extLst>
      <p:ext uri="{BB962C8B-B14F-4D97-AF65-F5344CB8AC3E}">
        <p14:creationId xmlns:p14="http://schemas.microsoft.com/office/powerpoint/2010/main" xmlns="" val="337542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81854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234427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272199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256442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241104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87233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950A40-C1E3-4353-BC4D-2EEB36C2A493}" type="datetimeFigureOut">
              <a:rPr lang="en-US" smtClean="0"/>
              <a:pPr/>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322312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50A40-C1E3-4353-BC4D-2EEB36C2A493}" type="datetimeFigureOut">
              <a:rPr lang="en-US" smtClean="0"/>
              <a:pPr/>
              <a:t>10/26/2016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8D8F1-67ED-4F64-AA1F-5A77FA1DDA3B}" type="slidenum">
              <a:rPr lang="en-US" smtClean="0"/>
              <a:pPr/>
              <a:t>‹#›</a:t>
            </a:fld>
            <a:endParaRPr lang="en-US"/>
          </a:p>
        </p:txBody>
      </p:sp>
    </p:spTree>
    <p:extLst>
      <p:ext uri="{BB962C8B-B14F-4D97-AF65-F5344CB8AC3E}">
        <p14:creationId xmlns:p14="http://schemas.microsoft.com/office/powerpoint/2010/main" xmlns="" val="2024532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762713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936334"/>
          </a:xfrm>
        </p:spPr>
        <p:txBody>
          <a:bodyPr>
            <a:normAutofit/>
          </a:bodyPr>
          <a:lstStyle/>
          <a:p>
            <a:r>
              <a:rPr lang="en-US" dirty="0">
                <a:latin typeface="Times New Roman" panose="02020603050405020304" pitchFamily="18" charset="0"/>
                <a:cs typeface="Times New Roman" panose="02020603050405020304" pitchFamily="18" charset="0"/>
              </a:rPr>
              <a:t>Dysrhythmias</a:t>
            </a:r>
            <a:br>
              <a:rPr lang="en-US"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Dr. Jehad Rababah</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605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88144"/>
            <a:ext cx="10515600" cy="1325563"/>
          </a:xfrm>
        </p:spPr>
        <p:txBody>
          <a:bodyPr/>
          <a:lstStyle/>
          <a:p>
            <a:pPr algn="ctr"/>
            <a:r>
              <a:rPr lang="en-US" dirty="0">
                <a:latin typeface="Times New Roman" panose="02020603050405020304" pitchFamily="18" charset="0"/>
                <a:cs typeface="Times New Roman" panose="02020603050405020304" pitchFamily="18" charset="0"/>
              </a:rPr>
              <a:t>Calculating Heart Rate</a:t>
            </a:r>
          </a:p>
        </p:txBody>
      </p:sp>
      <p:pic>
        <p:nvPicPr>
          <p:cNvPr id="4" name="Content Placeholder 3" descr="critical_book.pdf - Adobe Acrobat Reader DC"/>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8007" t="22104" r="31449" b="4007"/>
          <a:stretch/>
        </p:blipFill>
        <p:spPr>
          <a:xfrm>
            <a:off x="838199" y="1386348"/>
            <a:ext cx="10680291" cy="5425444"/>
          </a:xfrm>
        </p:spPr>
      </p:pic>
    </p:spTree>
    <p:extLst>
      <p:ext uri="{BB962C8B-B14F-4D97-AF65-F5344CB8AC3E}">
        <p14:creationId xmlns:p14="http://schemas.microsoft.com/office/powerpoint/2010/main" xmlns="" val="95198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Analysis of ECG Rhythm</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Determine ventricular &amp; atrial rates</a:t>
            </a:r>
          </a:p>
          <a:p>
            <a:r>
              <a:rPr lang="en-US" dirty="0">
                <a:latin typeface="Times New Roman" panose="02020603050405020304" pitchFamily="18" charset="0"/>
                <a:cs typeface="Times New Roman" panose="02020603050405020304" pitchFamily="18" charset="0"/>
              </a:rPr>
              <a:t>Examine rhythm</a:t>
            </a:r>
          </a:p>
          <a:p>
            <a:r>
              <a:rPr lang="en-US" dirty="0">
                <a:latin typeface="Times New Roman" panose="02020603050405020304" pitchFamily="18" charset="0"/>
                <a:cs typeface="Times New Roman" panose="02020603050405020304" pitchFamily="18" charset="0"/>
              </a:rPr>
              <a:t>P waves &amp; their ratio with QRS’s</a:t>
            </a:r>
          </a:p>
          <a:p>
            <a:pPr marL="236538" lvl="1" indent="-236538"/>
            <a:r>
              <a:rPr lang="en-US" sz="2800" dirty="0">
                <a:latin typeface="Times New Roman" panose="02020603050405020304" pitchFamily="18" charset="0"/>
                <a:cs typeface="Times New Roman" panose="02020603050405020304" pitchFamily="18" charset="0"/>
              </a:rPr>
              <a:t>PR interval</a:t>
            </a:r>
          </a:p>
          <a:p>
            <a:pPr marL="236538" lvl="1" indent="-236538"/>
            <a:r>
              <a:rPr lang="en-US" sz="2800" dirty="0">
                <a:latin typeface="Times New Roman" panose="02020603050405020304" pitchFamily="18" charset="0"/>
                <a:cs typeface="Times New Roman" panose="02020603050405020304" pitchFamily="18" charset="0"/>
              </a:rPr>
              <a:t>QRS complex shape &amp; duration</a:t>
            </a:r>
          </a:p>
          <a:p>
            <a:pPr marL="236538" lvl="1" indent="-236538"/>
            <a:r>
              <a:rPr lang="en-US" sz="2800" dirty="0">
                <a:latin typeface="Times New Roman" panose="02020603050405020304" pitchFamily="18" charset="0"/>
                <a:cs typeface="Times New Roman" panose="02020603050405020304" pitchFamily="18" charset="0"/>
              </a:rPr>
              <a:t>ST segment</a:t>
            </a:r>
          </a:p>
          <a:p>
            <a:pPr marL="236538" lvl="1" indent="-236538"/>
            <a:r>
              <a:rPr lang="en-US" sz="2800" dirty="0">
                <a:latin typeface="Times New Roman" panose="02020603050405020304" pitchFamily="18" charset="0"/>
                <a:cs typeface="Times New Roman" panose="02020603050405020304" pitchFamily="18" charset="0"/>
              </a:rPr>
              <a:t>Conduct a thorough assessment along with rhythm analysis</a:t>
            </a:r>
          </a:p>
        </p:txBody>
      </p:sp>
    </p:spTree>
    <p:extLst>
      <p:ext uri="{BB962C8B-B14F-4D97-AF65-F5344CB8AC3E}">
        <p14:creationId xmlns:p14="http://schemas.microsoft.com/office/powerpoint/2010/main" xmlns="" val="187380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eaLnBrk="1" hangingPunct="1"/>
            <a:r>
              <a:rPr lang="en-US" dirty="0">
                <a:latin typeface="Times New Roman" panose="02020603050405020304" pitchFamily="18" charset="0"/>
                <a:cs typeface="Times New Roman" panose="02020603050405020304" pitchFamily="18" charset="0"/>
              </a:rPr>
              <a:t>Sinus node fires 60 to 100 bpm</a:t>
            </a:r>
          </a:p>
          <a:p>
            <a:pPr eaLnBrk="1" hangingPunct="1"/>
            <a:r>
              <a:rPr lang="en-US" dirty="0">
                <a:latin typeface="Times New Roman" panose="02020603050405020304" pitchFamily="18" charset="0"/>
                <a:cs typeface="Times New Roman" panose="02020603050405020304" pitchFamily="18" charset="0"/>
              </a:rPr>
              <a:t>1 P – 1 QRS</a:t>
            </a:r>
          </a:p>
          <a:p>
            <a:pPr eaLnBrk="1" hangingPunct="1"/>
            <a:r>
              <a:rPr lang="en-US" dirty="0">
                <a:latin typeface="Times New Roman" panose="02020603050405020304" pitchFamily="18" charset="0"/>
                <a:cs typeface="Times New Roman" panose="02020603050405020304" pitchFamily="18" charset="0"/>
              </a:rPr>
              <a:t>Follows normal conduction pattern</a:t>
            </a:r>
          </a:p>
          <a:p>
            <a:pPr marL="0" indent="0" eaLnBrk="1" hangingPunct="1">
              <a:buNone/>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eaLnBrk="1" hangingPunct="1">
              <a:defRPr/>
            </a:pPr>
            <a:r>
              <a:rPr lang="en-US" dirty="0">
                <a:solidFill>
                  <a:schemeClr val="tx1"/>
                </a:solidFill>
                <a:latin typeface="Times New Roman" panose="02020603050405020304" pitchFamily="18" charset="0"/>
                <a:cs typeface="Times New Roman" panose="02020603050405020304" pitchFamily="18" charset="0"/>
              </a:rPr>
              <a:t>Normal Sinus Rhythm</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3CB07BD-7485-4F56-98B4-B9587377F94A}" type="slidenum">
              <a:rPr lang="en-US" sz="1000">
                <a:ea typeface="ＭＳ Ｐゴシック" pitchFamily="-107" charset="-128"/>
              </a:rPr>
              <a:pPr algn="ctr" eaLnBrk="0" hangingPunct="0"/>
              <a:t>12</a:t>
            </a:fld>
            <a:endParaRPr lang="en-US" sz="1000">
              <a:latin typeface="Times New Roman" pitchFamily="18" charset="0"/>
              <a:ea typeface="ＭＳ Ｐゴシック" pitchFamily="-107"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21840" y="3708083"/>
            <a:ext cx="8148320" cy="2468880"/>
          </a:xfrm>
          <a:prstGeom prst="rect">
            <a:avLst/>
          </a:prstGeom>
        </p:spPr>
      </p:pic>
    </p:spTree>
    <p:extLst>
      <p:ext uri="{BB962C8B-B14F-4D97-AF65-F5344CB8AC3E}">
        <p14:creationId xmlns:p14="http://schemas.microsoft.com/office/powerpoint/2010/main" xmlns="" val="175031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457998757"/>
              </p:ext>
            </p:extLst>
          </p:nvPr>
        </p:nvGraphicFramePr>
        <p:xfrm>
          <a:off x="749709" y="1333850"/>
          <a:ext cx="10692579" cy="5245232"/>
        </p:xfrm>
        <a:graphic>
          <a:graphicData uri="http://schemas.openxmlformats.org/drawingml/2006/table">
            <a:tbl>
              <a:tblPr firstRow="1" bandRow="1">
                <a:tableStyleId>{5C22544A-7EE6-4342-B048-85BDC9FD1C3A}</a:tableStyleId>
              </a:tblPr>
              <a:tblGrid>
                <a:gridCol w="2008238">
                  <a:extLst>
                    <a:ext uri="{9D8B030D-6E8A-4147-A177-3AD203B41FA5}">
                      <a16:colId xmlns:a16="http://schemas.microsoft.com/office/drawing/2014/main" xmlns="" val="20000"/>
                    </a:ext>
                  </a:extLst>
                </a:gridCol>
                <a:gridCol w="2418736">
                  <a:extLst>
                    <a:ext uri="{9D8B030D-6E8A-4147-A177-3AD203B41FA5}">
                      <a16:colId xmlns:a16="http://schemas.microsoft.com/office/drawing/2014/main" xmlns="" val="20001"/>
                    </a:ext>
                  </a:extLst>
                </a:gridCol>
                <a:gridCol w="1932039">
                  <a:extLst>
                    <a:ext uri="{9D8B030D-6E8A-4147-A177-3AD203B41FA5}">
                      <a16:colId xmlns:a16="http://schemas.microsoft.com/office/drawing/2014/main" xmlns="" val="2725068225"/>
                    </a:ext>
                  </a:extLst>
                </a:gridCol>
                <a:gridCol w="2166783">
                  <a:extLst>
                    <a:ext uri="{9D8B030D-6E8A-4147-A177-3AD203B41FA5}">
                      <a16:colId xmlns:a16="http://schemas.microsoft.com/office/drawing/2014/main" xmlns="" val="20002"/>
                    </a:ext>
                  </a:extLst>
                </a:gridCol>
                <a:gridCol w="2166783">
                  <a:extLst>
                    <a:ext uri="{9D8B030D-6E8A-4147-A177-3AD203B41FA5}">
                      <a16:colId xmlns:a16="http://schemas.microsoft.com/office/drawing/2014/main" xmlns="" val="257821356"/>
                    </a:ext>
                  </a:extLst>
                </a:gridCol>
              </a:tblGrid>
              <a:tr h="1130432">
                <a:tc>
                  <a:txBody>
                    <a:bodyPr/>
                    <a:lstStyle/>
                    <a:p>
                      <a:pPr algn="ctr"/>
                      <a:r>
                        <a:rPr lang="en-US" sz="2800" dirty="0"/>
                        <a:t>Sinus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Atrial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Junctional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Ventricular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AV Blocks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79002">
                <a:tc>
                  <a:txBody>
                    <a:bodyPr/>
                    <a:lstStyle/>
                    <a:p>
                      <a:pPr marL="236538" indent="-236538">
                        <a:buFont typeface="Arial" panose="020B0604020202020204" pitchFamily="34" charset="0"/>
                        <a:buChar char="•"/>
                      </a:pPr>
                      <a:r>
                        <a:rPr lang="en-US" sz="2400" dirty="0"/>
                        <a:t>Tachy</a:t>
                      </a:r>
                    </a:p>
                    <a:p>
                      <a:pPr marL="236538" indent="-236538">
                        <a:buFont typeface="Arial" panose="020B0604020202020204" pitchFamily="34" charset="0"/>
                        <a:buChar char="•"/>
                      </a:pPr>
                      <a:r>
                        <a:rPr lang="en-US" sz="2400" dirty="0"/>
                        <a:t>Brady</a:t>
                      </a:r>
                    </a:p>
                    <a:p>
                      <a:pPr marL="236538" indent="-236538">
                        <a:buFont typeface="Arial" panose="020B0604020202020204" pitchFamily="34" charset="0"/>
                        <a:buChar char="•"/>
                      </a:pPr>
                      <a:r>
                        <a:rPr lang="en-US" sz="2400" dirty="0"/>
                        <a:t>S.</a:t>
                      </a:r>
                      <a:r>
                        <a:rPr lang="en-US" sz="2400" baseline="0" dirty="0"/>
                        <a:t> </a:t>
                      </a:r>
                      <a:r>
                        <a:rPr lang="en-US" sz="2400" dirty="0"/>
                        <a:t>dysrhythmia</a:t>
                      </a:r>
                    </a:p>
                    <a:p>
                      <a:pPr marL="236538" indent="-236538">
                        <a:buFont typeface="Arial" panose="020B0604020202020204" pitchFamily="34" charset="0"/>
                        <a:buChar char="•"/>
                      </a:pPr>
                      <a:r>
                        <a:rPr lang="en-US" sz="2400" dirty="0"/>
                        <a:t>S. Arrest</a:t>
                      </a:r>
                    </a:p>
                    <a:p>
                      <a:pPr marL="236538" indent="-236538">
                        <a:buFont typeface="Arial" panose="020B0604020202020204" pitchFamily="34" charset="0"/>
                        <a:buChar char="•"/>
                      </a:pPr>
                      <a:r>
                        <a:rPr lang="en-US" sz="2400" dirty="0"/>
                        <a:t>Sick sinus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2400" dirty="0"/>
                        <a:t>Premature AC</a:t>
                      </a:r>
                    </a:p>
                    <a:p>
                      <a:pPr marL="176213" indent="-176213">
                        <a:buFont typeface="Arial" panose="020B0604020202020204" pitchFamily="34" charset="0"/>
                        <a:buChar char="•"/>
                      </a:pPr>
                      <a:r>
                        <a:rPr lang="en-US" sz="2400" dirty="0"/>
                        <a:t>Paroxysmal supraventricular </a:t>
                      </a:r>
                      <a:r>
                        <a:rPr lang="en-US" sz="2400" dirty="0" err="1"/>
                        <a:t>tachy</a:t>
                      </a:r>
                      <a:r>
                        <a:rPr lang="en-US" sz="2400" baseline="0" dirty="0"/>
                        <a:t> </a:t>
                      </a:r>
                    </a:p>
                    <a:p>
                      <a:pPr marL="176213" indent="-176213">
                        <a:buFont typeface="Arial" panose="020B0604020202020204" pitchFamily="34" charset="0"/>
                        <a:buChar char="•"/>
                      </a:pPr>
                      <a:r>
                        <a:rPr lang="en-US" sz="2400" baseline="0" dirty="0"/>
                        <a:t>A flutter</a:t>
                      </a:r>
                    </a:p>
                    <a:p>
                      <a:pPr marL="176213" indent="-176213">
                        <a:buFont typeface="Arial" panose="020B0604020202020204" pitchFamily="34" charset="0"/>
                        <a:buChar char="•"/>
                      </a:pPr>
                      <a:r>
                        <a:rPr lang="en-US" sz="2400" baseline="0" dirty="0"/>
                        <a:t>A Fib</a:t>
                      </a:r>
                    </a:p>
                    <a:p>
                      <a:pPr marL="176213" indent="-176213">
                        <a:buFont typeface="Arial" panose="020B0604020202020204" pitchFamily="34" charset="0"/>
                        <a:buChar char="•"/>
                      </a:pPr>
                      <a:r>
                        <a:rPr lang="en-US" sz="2400" baseline="0" dirty="0"/>
                        <a:t>Multifocal atrial Tachy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2400" dirty="0"/>
                        <a:t>Junctional rhythm</a:t>
                      </a:r>
                    </a:p>
                    <a:p>
                      <a:pPr marL="176213" indent="-176213">
                        <a:buFont typeface="Arial" panose="020B0604020202020204" pitchFamily="34" charset="0"/>
                        <a:buChar char="•"/>
                      </a:pPr>
                      <a:r>
                        <a:rPr lang="en-US" sz="2400" dirty="0"/>
                        <a:t>Premature</a:t>
                      </a:r>
                      <a:r>
                        <a:rPr lang="en-US" sz="2400" baseline="0" dirty="0"/>
                        <a:t> junctional contraction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indent="-117475">
                        <a:buFont typeface="Arial" panose="020B0604020202020204" pitchFamily="34" charset="0"/>
                        <a:buChar char="•"/>
                      </a:pPr>
                      <a:r>
                        <a:rPr lang="en-US" sz="2400" dirty="0"/>
                        <a:t>Premature ventricular contraction (PVC)</a:t>
                      </a:r>
                    </a:p>
                    <a:p>
                      <a:pPr marL="117475" indent="-117475">
                        <a:buFont typeface="Arial" panose="020B0604020202020204" pitchFamily="34" charset="0"/>
                        <a:buChar char="•"/>
                      </a:pPr>
                      <a:r>
                        <a:rPr lang="en-US" sz="2400" dirty="0"/>
                        <a:t>V Tach</a:t>
                      </a:r>
                    </a:p>
                    <a:p>
                      <a:pPr marL="117475" indent="-117475">
                        <a:buFont typeface="Arial" panose="020B0604020202020204" pitchFamily="34" charset="0"/>
                        <a:buChar char="•"/>
                      </a:pPr>
                      <a:r>
                        <a:rPr lang="en-US" sz="2400" dirty="0" err="1"/>
                        <a:t>Torsades</a:t>
                      </a:r>
                      <a:r>
                        <a:rPr lang="en-US" sz="2400" dirty="0"/>
                        <a:t> de points</a:t>
                      </a:r>
                    </a:p>
                    <a:p>
                      <a:pPr marL="117475" indent="-117475">
                        <a:buFont typeface="Arial" panose="020B0604020202020204" pitchFamily="34" charset="0"/>
                        <a:buChar char="•"/>
                      </a:pPr>
                      <a:r>
                        <a:rPr lang="en-US" sz="2400" dirty="0"/>
                        <a:t>V</a:t>
                      </a:r>
                      <a:r>
                        <a:rPr lang="en-US" sz="2400" baseline="0" dirty="0"/>
                        <a:t> Fib</a:t>
                      </a:r>
                    </a:p>
                    <a:p>
                      <a:pPr marL="117475" indent="-117475">
                        <a:buFont typeface="Arial" panose="020B0604020202020204" pitchFamily="34" charset="0"/>
                        <a:buChar char="•"/>
                      </a:pPr>
                      <a:r>
                        <a:rPr lang="en-US" sz="2400" baseline="0" dirty="0"/>
                        <a:t>Accelerated </a:t>
                      </a:r>
                      <a:r>
                        <a:rPr lang="en-US" sz="2400" baseline="0" dirty="0" err="1"/>
                        <a:t>idioventricular</a:t>
                      </a:r>
                      <a:r>
                        <a:rPr lang="en-US" sz="2400" baseline="0" dirty="0"/>
                        <a:t> rhythm</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indent="-117475">
                        <a:buFont typeface="Arial" panose="020B0604020202020204" pitchFamily="34" charset="0"/>
                        <a:buChar char="•"/>
                      </a:pPr>
                      <a:r>
                        <a:rPr lang="en-US" sz="2400" dirty="0"/>
                        <a:t>First Degree</a:t>
                      </a:r>
                    </a:p>
                    <a:p>
                      <a:pPr marL="117475" indent="-117475">
                        <a:buFont typeface="Arial" panose="020B0604020202020204" pitchFamily="34" charset="0"/>
                        <a:buChar char="•"/>
                      </a:pPr>
                      <a:r>
                        <a:rPr lang="en-US" sz="2400" dirty="0"/>
                        <a:t>Second degree </a:t>
                      </a:r>
                      <a:r>
                        <a:rPr lang="en-US" sz="2400" dirty="0" err="1"/>
                        <a:t>Mobitz</a:t>
                      </a:r>
                      <a:r>
                        <a:rPr lang="en-US" sz="2400" dirty="0"/>
                        <a:t> type I</a:t>
                      </a:r>
                    </a:p>
                    <a:p>
                      <a:pPr marL="117475" indent="-117475">
                        <a:buFont typeface="Arial" panose="020B0604020202020204" pitchFamily="34" charset="0"/>
                        <a:buChar char="•"/>
                      </a:pPr>
                      <a:r>
                        <a:rPr lang="en-US" sz="2400" dirty="0"/>
                        <a:t>Second degree </a:t>
                      </a:r>
                      <a:r>
                        <a:rPr lang="en-US" sz="2400" dirty="0" err="1"/>
                        <a:t>Mobitz</a:t>
                      </a:r>
                      <a:r>
                        <a:rPr lang="en-US" sz="2400" dirty="0"/>
                        <a:t> Type II</a:t>
                      </a:r>
                    </a:p>
                    <a:p>
                      <a:pPr marL="117475" indent="-117475">
                        <a:buFont typeface="Arial" panose="020B0604020202020204" pitchFamily="34" charset="0"/>
                        <a:buChar char="•"/>
                      </a:pPr>
                      <a:r>
                        <a:rPr lang="en-US" sz="2400" dirty="0"/>
                        <a:t>Third degree</a:t>
                      </a:r>
                    </a:p>
                    <a:p>
                      <a:pPr marL="117475" indent="-117475">
                        <a:buFont typeface="Arial" panose="020B0604020202020204" pitchFamily="34" charset="0"/>
                        <a:buChar char="•"/>
                      </a:pP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420866" name="Rectangle 2"/>
          <p:cNvSpPr>
            <a:spLocks noGrp="1" noChangeArrowheads="1"/>
          </p:cNvSpPr>
          <p:nvPr>
            <p:ph type="title"/>
          </p:nvPr>
        </p:nvSpPr>
        <p:spPr>
          <a:xfrm>
            <a:off x="838199" y="110368"/>
            <a:ext cx="10515600" cy="1325563"/>
          </a:xfrm>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Dysrhythmias Classification</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9D9D59CC-8138-45AC-A4BA-B09E5A47C978}" type="slidenum">
              <a:rPr lang="en-US" sz="1000">
                <a:ea typeface="ＭＳ Ｐゴシック" pitchFamily="-107" charset="-128"/>
              </a:rPr>
              <a:pPr algn="ctr" eaLnBrk="0" hangingPunct="0"/>
              <a:t>13</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03018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pPr eaLnBrk="1" hangingPunct="1"/>
            <a:r>
              <a:rPr lang="en-US" dirty="0">
                <a:latin typeface="Times New Roman" panose="02020603050405020304" pitchFamily="18" charset="0"/>
                <a:cs typeface="Times New Roman" panose="02020603050405020304" pitchFamily="18" charset="0"/>
              </a:rPr>
              <a:t>SA node &gt;100 </a:t>
            </a:r>
            <a:r>
              <a:rPr lang="en-US" dirty="0" err="1">
                <a:latin typeface="Times New Roman" panose="02020603050405020304" pitchFamily="18" charset="0"/>
                <a:cs typeface="Times New Roman" panose="02020603050405020304" pitchFamily="18" charset="0"/>
              </a:rPr>
              <a:t>bpm</a:t>
            </a:r>
            <a:endParaRPr lang="en-US" dirty="0">
              <a:latin typeface="Times New Roman" panose="02020603050405020304" pitchFamily="18" charset="0"/>
              <a:cs typeface="Times New Roman"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rPr>
              <a:t>Normal sinus characteristics the same</a:t>
            </a:r>
          </a:p>
          <a:p>
            <a:pPr eaLnBrk="1" hangingPunct="1"/>
            <a:r>
              <a:rPr lang="en-US" dirty="0">
                <a:latin typeface="Times New Roman" panose="02020603050405020304" pitchFamily="18" charset="0"/>
                <a:cs typeface="Times New Roman" panose="02020603050405020304" pitchFamily="18" charset="0"/>
              </a:rPr>
              <a:t>Cause: sympathetic stimulation</a:t>
            </a:r>
          </a:p>
          <a:p>
            <a:pPr eaLnBrk="1" hangingPunct="1"/>
            <a:r>
              <a:rPr lang="en-US" dirty="0" err="1">
                <a:latin typeface="Times New Roman" panose="02020603050405020304" pitchFamily="18" charset="0"/>
                <a:cs typeface="Times New Roman" panose="02020603050405020304" pitchFamily="18" charset="0"/>
              </a:rPr>
              <a:t>Tx</a:t>
            </a:r>
            <a:r>
              <a:rPr lang="en-US" dirty="0">
                <a:latin typeface="Times New Roman" panose="02020603050405020304" pitchFamily="18" charset="0"/>
                <a:cs typeface="Times New Roman" panose="02020603050405020304" pitchFamily="18" charset="0"/>
              </a:rPr>
              <a:t>: only if symptomatic</a:t>
            </a:r>
          </a:p>
          <a:p>
            <a:pPr lvl="1"/>
            <a:r>
              <a:rPr lang="en-US" dirty="0">
                <a:latin typeface="Times New Roman" panose="02020603050405020304" pitchFamily="18" charset="0"/>
                <a:cs typeface="Times New Roman" panose="02020603050405020304" pitchFamily="18" charset="0"/>
              </a:rPr>
              <a:t>B-blockers</a:t>
            </a:r>
          </a:p>
          <a:p>
            <a:pPr eaLnBrk="1" hangingPunct="1"/>
            <a:endParaRPr lang="en-US" dirty="0"/>
          </a:p>
          <a:p>
            <a:pPr eaLnBrk="1" hangingPunct="1"/>
            <a:endParaRPr lang="en-US" dirty="0"/>
          </a:p>
        </p:txBody>
      </p:sp>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Sinus Tachycardia</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177C674D-B77A-4618-9E6F-BACBDD3B4D58}" type="slidenum">
              <a:rPr lang="en-US" sz="1000">
                <a:ea typeface="ＭＳ Ｐゴシック" pitchFamily="-107" charset="-128"/>
              </a:rPr>
              <a:pPr algn="ctr" eaLnBrk="0" hangingPunct="0"/>
              <a:t>14</a:t>
            </a:fld>
            <a:endParaRPr lang="en-US" sz="1000">
              <a:latin typeface="Times New Roman" pitchFamily="18" charset="0"/>
              <a:ea typeface="ＭＳ Ｐゴシック" pitchFamily="-107" charset="-128"/>
            </a:endParaRPr>
          </a:p>
        </p:txBody>
      </p:sp>
      <p:pic>
        <p:nvPicPr>
          <p:cNvPr id="4" name="Picture 3"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41975" t="38653" r="26089" b="36405"/>
          <a:stretch/>
        </p:blipFill>
        <p:spPr>
          <a:xfrm>
            <a:off x="3539613" y="3769204"/>
            <a:ext cx="8652387" cy="2974496"/>
          </a:xfrm>
          <a:prstGeom prst="rect">
            <a:avLst/>
          </a:prstGeom>
        </p:spPr>
      </p:pic>
    </p:spTree>
    <p:extLst>
      <p:ext uri="{BB962C8B-B14F-4D97-AF65-F5344CB8AC3E}">
        <p14:creationId xmlns:p14="http://schemas.microsoft.com/office/powerpoint/2010/main" xmlns="" val="274759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eaLnBrk="1" hangingPunct="1"/>
            <a:r>
              <a:rPr lang="en-US" dirty="0">
                <a:latin typeface="Times New Roman" panose="02020603050405020304" pitchFamily="18" charset="0"/>
                <a:cs typeface="Times New Roman" panose="02020603050405020304" pitchFamily="18" charset="0"/>
              </a:rPr>
              <a:t>Sinus node fires &lt;60 </a:t>
            </a:r>
            <a:r>
              <a:rPr lang="en-US" dirty="0" err="1">
                <a:latin typeface="Times New Roman" panose="02020603050405020304" pitchFamily="18" charset="0"/>
                <a:cs typeface="Times New Roman" panose="02020603050405020304" pitchFamily="18" charset="0"/>
              </a:rPr>
              <a:t>bpm</a:t>
            </a:r>
            <a:endParaRPr lang="en-US" dirty="0">
              <a:latin typeface="Times New Roman" panose="02020603050405020304" pitchFamily="18" charset="0"/>
              <a:cs typeface="Times New Roman" panose="02020603050405020304" pitchFamily="18" charset="0"/>
            </a:endParaRPr>
          </a:p>
          <a:p>
            <a:pPr eaLnBrk="1" hangingPunct="1"/>
            <a:r>
              <a:rPr lang="en-US" dirty="0">
                <a:latin typeface="Times New Roman" panose="02020603050405020304" pitchFamily="18" charset="0"/>
                <a:cs typeface="Times New Roman" panose="02020603050405020304" pitchFamily="18" charset="0"/>
              </a:rPr>
              <a:t>Normal in athletes &amp; during sleep</a:t>
            </a:r>
          </a:p>
          <a:p>
            <a:pPr lvl="1"/>
            <a:r>
              <a:rPr lang="en-US" dirty="0">
                <a:latin typeface="Times New Roman" panose="02020603050405020304" pitchFamily="18" charset="0"/>
                <a:cs typeface="Times New Roman" panose="02020603050405020304" pitchFamily="18" charset="0"/>
              </a:rPr>
              <a:t>Severe pain, inferior wall MI, </a:t>
            </a:r>
          </a:p>
          <a:p>
            <a:pPr eaLnBrk="1" hangingPunct="1"/>
            <a:r>
              <a:rPr lang="en-US" dirty="0" err="1"/>
              <a:t>Tx</a:t>
            </a:r>
            <a:r>
              <a:rPr lang="en-US" dirty="0"/>
              <a:t>: atropine, pacemaker?</a:t>
            </a:r>
          </a:p>
        </p:txBody>
      </p:sp>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Sinus Bradycardia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15</a:t>
            </a:fld>
            <a:endParaRPr lang="en-US" sz="1000">
              <a:latin typeface="Times New Roman" pitchFamily="18" charset="0"/>
              <a:ea typeface="ＭＳ Ｐゴシック" pitchFamily="-107" charset="-128"/>
            </a:endParaRPr>
          </a:p>
        </p:txBody>
      </p:sp>
      <p:pic>
        <p:nvPicPr>
          <p:cNvPr id="2" name="Picture 1"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4879" t="62472" r="57419" b="16631"/>
          <a:stretch/>
        </p:blipFill>
        <p:spPr>
          <a:xfrm>
            <a:off x="3033251" y="4126279"/>
            <a:ext cx="9158749" cy="2617421"/>
          </a:xfrm>
          <a:prstGeom prst="rect">
            <a:avLst/>
          </a:prstGeom>
        </p:spPr>
      </p:pic>
    </p:spTree>
    <p:extLst>
      <p:ext uri="{BB962C8B-B14F-4D97-AF65-F5344CB8AC3E}">
        <p14:creationId xmlns:p14="http://schemas.microsoft.com/office/powerpoint/2010/main" xmlns="" val="267485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pPr eaLnBrk="1" hangingPunct="1"/>
            <a:r>
              <a:rPr lang="en-US" dirty="0">
                <a:latin typeface="Times New Roman" panose="02020603050405020304" pitchFamily="18" charset="0"/>
                <a:cs typeface="Times New Roman" panose="02020603050405020304" pitchFamily="18" charset="0"/>
              </a:rPr>
              <a:t>AKA sinus arrhythmia</a:t>
            </a:r>
            <a:endParaRPr lang="en-US" dirty="0"/>
          </a:p>
          <a:p>
            <a:pPr eaLnBrk="1" hangingPunct="1"/>
            <a:r>
              <a:rPr lang="en-US" dirty="0">
                <a:latin typeface="Times New Roman" panose="02020603050405020304" pitchFamily="18" charset="0"/>
                <a:cs typeface="Times New Roman" panose="02020603050405020304" pitchFamily="18" charset="0"/>
              </a:rPr>
              <a:t>Variation in the rhythm</a:t>
            </a:r>
          </a:p>
          <a:p>
            <a:pPr lvl="1"/>
            <a:r>
              <a:rPr lang="en-US" dirty="0">
                <a:latin typeface="Times New Roman" panose="02020603050405020304" pitchFamily="18" charset="0"/>
                <a:cs typeface="Times New Roman" panose="02020603050405020304" pitchFamily="18" charset="0"/>
              </a:rPr>
              <a:t>Rate increases with insp. And decreases with exp.</a:t>
            </a:r>
          </a:p>
          <a:p>
            <a:pPr marL="228600" lvl="1"/>
            <a:r>
              <a:rPr lang="en-US" dirty="0">
                <a:latin typeface="Times New Roman" panose="02020603050405020304" pitchFamily="18" charset="0"/>
                <a:cs typeface="Times New Roman" panose="02020603050405020304" pitchFamily="18" charset="0"/>
              </a:rPr>
              <a:t>Requires no treatment</a:t>
            </a:r>
          </a:p>
        </p:txBody>
      </p:sp>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Sinus Dysrhythmia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16</a:t>
            </a:fld>
            <a:endParaRPr lang="en-US" sz="1000">
              <a:latin typeface="Times New Roman" pitchFamily="18" charset="0"/>
              <a:ea typeface="ＭＳ Ｐゴシック" pitchFamily="-107"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1407" y="4001294"/>
            <a:ext cx="8551606" cy="2516146"/>
          </a:xfrm>
          <a:prstGeom prst="rect">
            <a:avLst/>
          </a:prstGeom>
        </p:spPr>
      </p:pic>
    </p:spTree>
    <p:extLst>
      <p:ext uri="{BB962C8B-B14F-4D97-AF65-F5344CB8AC3E}">
        <p14:creationId xmlns:p14="http://schemas.microsoft.com/office/powerpoint/2010/main" xmlns="" val="298946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lnSpcReduction="10000"/>
          </a:bodyPr>
          <a:lstStyle/>
          <a:p>
            <a:pPr eaLnBrk="1" hangingPunct="1"/>
            <a:r>
              <a:rPr lang="en-US" dirty="0">
                <a:latin typeface="Times New Roman" panose="02020603050405020304" pitchFamily="18" charset="0"/>
                <a:cs typeface="Times New Roman" panose="02020603050405020304" pitchFamily="18" charset="0"/>
              </a:rPr>
              <a:t>Sinus arrest</a:t>
            </a:r>
          </a:p>
          <a:p>
            <a:pPr lvl="1"/>
            <a:r>
              <a:rPr lang="en-US" dirty="0">
                <a:latin typeface="Times New Roman" panose="02020603050405020304" pitchFamily="18" charset="0"/>
                <a:cs typeface="Times New Roman" panose="02020603050405020304" pitchFamily="18" charset="0"/>
              </a:rPr>
              <a:t>SA fails to fire</a:t>
            </a:r>
          </a:p>
          <a:p>
            <a:pPr marL="228600" lvl="1"/>
            <a:r>
              <a:rPr lang="en-US" sz="2800" dirty="0">
                <a:latin typeface="Times New Roman" panose="02020603050405020304" pitchFamily="18" charset="0"/>
                <a:cs typeface="Times New Roman" panose="02020603050405020304" pitchFamily="18" charset="0"/>
              </a:rPr>
              <a:t>SA block (SA exit block)</a:t>
            </a:r>
          </a:p>
          <a:p>
            <a:pPr marL="685800" lvl="2"/>
            <a:r>
              <a:rPr lang="en-US" sz="2400" dirty="0">
                <a:latin typeface="Times New Roman" panose="02020603050405020304" pitchFamily="18" charset="0"/>
                <a:cs typeface="Times New Roman" panose="02020603050405020304" pitchFamily="18" charset="0"/>
              </a:rPr>
              <a:t>SA fires but the impulse is delayed or blocked </a:t>
            </a:r>
          </a:p>
          <a:p>
            <a:pPr marL="228600" lvl="1"/>
            <a:endParaRPr lang="en-US" sz="2800" dirty="0">
              <a:latin typeface="Times New Roman" panose="02020603050405020304" pitchFamily="18" charset="0"/>
              <a:cs typeface="Times New Roman" panose="02020603050405020304" pitchFamily="18" charset="0"/>
            </a:endParaRPr>
          </a:p>
          <a:p>
            <a:pPr marL="228600" lvl="1"/>
            <a:r>
              <a:rPr lang="en-US" sz="2800" dirty="0">
                <a:latin typeface="Times New Roman" panose="02020603050405020304" pitchFamily="18" charset="0"/>
                <a:cs typeface="Times New Roman" panose="02020603050405020304" pitchFamily="18" charset="0"/>
              </a:rPr>
              <a:t>Causes: </a:t>
            </a:r>
          </a:p>
          <a:p>
            <a:pPr marL="685800" lvl="2"/>
            <a:r>
              <a:rPr lang="en-US" sz="2400" dirty="0">
                <a:latin typeface="Times New Roman" panose="02020603050405020304" pitchFamily="18" charset="0"/>
                <a:cs typeface="Times New Roman" panose="02020603050405020304" pitchFamily="18" charset="0"/>
              </a:rPr>
              <a:t>Disruption of SA</a:t>
            </a:r>
          </a:p>
          <a:p>
            <a:pPr marL="685800" lvl="2"/>
            <a:r>
              <a:rPr lang="en-US" sz="2400" dirty="0">
                <a:latin typeface="Times New Roman" panose="02020603050405020304" pitchFamily="18" charset="0"/>
                <a:cs typeface="Times New Roman" panose="02020603050405020304" pitchFamily="18" charset="0"/>
              </a:rPr>
              <a:t>MI</a:t>
            </a:r>
          </a:p>
          <a:p>
            <a:pPr marL="685800" lvl="2"/>
            <a:r>
              <a:rPr lang="en-US" sz="2400" dirty="0">
                <a:latin typeface="Times New Roman" panose="02020603050405020304" pitchFamily="18" charset="0"/>
                <a:cs typeface="Times New Roman" panose="02020603050405020304" pitchFamily="18" charset="0"/>
              </a:rPr>
              <a:t>Med (Dig &amp; B-Blockers)</a:t>
            </a:r>
          </a:p>
          <a:p>
            <a:pPr marL="685800" lvl="2"/>
            <a:endParaRPr lang="en-US" sz="2400" dirty="0">
              <a:latin typeface="Times New Roman" panose="02020603050405020304" pitchFamily="18" charset="0"/>
              <a:cs typeface="Times New Roman" panose="02020603050405020304" pitchFamily="18" charset="0"/>
            </a:endParaRPr>
          </a:p>
          <a:p>
            <a:pPr marL="236538" indent="-236538"/>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Tx</a:t>
            </a:r>
            <a:r>
              <a:rPr lang="en-US" dirty="0">
                <a:latin typeface="Times New Roman" panose="02020603050405020304" pitchFamily="18" charset="0"/>
                <a:cs typeface="Times New Roman" panose="02020603050405020304" pitchFamily="18" charset="0"/>
              </a:rPr>
              <a:t>: similar to S. </a:t>
            </a:r>
            <a:r>
              <a:rPr lang="en-US" dirty="0" err="1">
                <a:latin typeface="Times New Roman" panose="02020603050405020304" pitchFamily="18" charset="0"/>
                <a:cs typeface="Times New Roman" panose="02020603050405020304" pitchFamily="18" charset="0"/>
              </a:rPr>
              <a:t>brady</a:t>
            </a:r>
            <a:r>
              <a:rPr lang="en-US" dirty="0">
                <a:latin typeface="Times New Roman" panose="02020603050405020304" pitchFamily="18" charset="0"/>
                <a:cs typeface="Times New Roman" panose="02020603050405020304" pitchFamily="18" charset="0"/>
              </a:rPr>
              <a:t> (if symptomatic)</a:t>
            </a:r>
          </a:p>
        </p:txBody>
      </p:sp>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Sinus Arrest &amp; SA Block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17</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37610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a:bodyPr>
          <a:lstStyle/>
          <a:p>
            <a:pPr eaLnBrk="1" hangingPunct="1"/>
            <a:r>
              <a:rPr lang="en-US" dirty="0">
                <a:latin typeface="Times New Roman" panose="02020603050405020304" pitchFamily="18" charset="0"/>
                <a:cs typeface="Times New Roman" panose="02020603050405020304" pitchFamily="18" charset="0"/>
              </a:rPr>
              <a:t>ECG is the same</a:t>
            </a:r>
          </a:p>
        </p:txBody>
      </p:sp>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Sinus Arrest &amp; SA Block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18</a:t>
            </a:fld>
            <a:endParaRPr lang="en-US" sz="1000">
              <a:latin typeface="Times New Roman" pitchFamily="18" charset="0"/>
              <a:ea typeface="ＭＳ Ｐゴシック" pitchFamily="-107"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09775" y="2704703"/>
            <a:ext cx="8172450" cy="2593181"/>
          </a:xfrm>
          <a:prstGeom prst="rect">
            <a:avLst/>
          </a:prstGeom>
        </p:spPr>
      </p:pic>
    </p:spTree>
    <p:extLst>
      <p:ext uri="{BB962C8B-B14F-4D97-AF65-F5344CB8AC3E}">
        <p14:creationId xmlns:p14="http://schemas.microsoft.com/office/powerpoint/2010/main" xmlns="" val="149273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a:bodyPr>
          <a:lstStyle/>
          <a:p>
            <a:pPr eaLnBrk="1" hangingPunct="1"/>
            <a:r>
              <a:rPr lang="en-US" dirty="0">
                <a:latin typeface="Times New Roman" panose="02020603050405020304" pitchFamily="18" charset="0"/>
                <a:cs typeface="Times New Roman" panose="02020603050405020304" pitchFamily="18" charset="0"/>
              </a:rPr>
              <a:t>SA depression</a:t>
            </a:r>
          </a:p>
          <a:p>
            <a:pPr lvl="1"/>
            <a:r>
              <a:rPr lang="en-US" dirty="0">
                <a:latin typeface="Times New Roman" panose="02020603050405020304" pitchFamily="18" charset="0"/>
                <a:cs typeface="Times New Roman" panose="02020603050405020304" pitchFamily="18" charset="0"/>
              </a:rPr>
              <a:t>Brady, arrest, or block</a:t>
            </a:r>
          </a:p>
          <a:p>
            <a:pPr eaLnBrk="1" hangingPunct="1"/>
            <a:r>
              <a:rPr lang="en-US" dirty="0">
                <a:latin typeface="Times New Roman" panose="02020603050405020304" pitchFamily="18" charset="0"/>
                <a:cs typeface="Times New Roman" panose="02020603050405020304" pitchFamily="18" charset="0"/>
              </a:rPr>
              <a:t>Usually associated with rapid atrial dysrhythmias</a:t>
            </a:r>
          </a:p>
        </p:txBody>
      </p:sp>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Sick Sinus Syndrome</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19</a:t>
            </a:fld>
            <a:endParaRPr lang="en-US" sz="1000">
              <a:latin typeface="Times New Roman" pitchFamily="18" charset="0"/>
              <a:ea typeface="ＭＳ Ｐゴシック" pitchFamily="-107"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b="16718"/>
          <a:stretch/>
        </p:blipFill>
        <p:spPr>
          <a:xfrm>
            <a:off x="1085234" y="3810693"/>
            <a:ext cx="9724397" cy="2501207"/>
          </a:xfrm>
          <a:prstGeom prst="rect">
            <a:avLst/>
          </a:prstGeom>
        </p:spPr>
      </p:pic>
    </p:spTree>
    <p:extLst>
      <p:ext uri="{BB962C8B-B14F-4D97-AF65-F5344CB8AC3E}">
        <p14:creationId xmlns:p14="http://schemas.microsoft.com/office/powerpoint/2010/main" xmlns="" val="34059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Cardiac Conduction System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26542" y="1351475"/>
            <a:ext cx="5338916" cy="5338916"/>
          </a:xfrm>
        </p:spPr>
      </p:pic>
    </p:spTree>
    <p:extLst>
      <p:ext uri="{BB962C8B-B14F-4D97-AF65-F5344CB8AC3E}">
        <p14:creationId xmlns:p14="http://schemas.microsoft.com/office/powerpoint/2010/main" xmlns="" val="3878710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a:bodyPr>
          <a:lstStyle/>
          <a:p>
            <a:pPr eaLnBrk="1" hangingPunct="1"/>
            <a:r>
              <a:rPr lang="en-US" dirty="0">
                <a:latin typeface="Times New Roman" panose="02020603050405020304" pitchFamily="18" charset="0"/>
                <a:cs typeface="Times New Roman" panose="02020603050405020304" pitchFamily="18" charset="0"/>
              </a:rPr>
              <a:t>Ectopic impulse produced by the SA node</a:t>
            </a:r>
          </a:p>
          <a:p>
            <a:pPr eaLnBrk="1" hangingPunct="1"/>
            <a:r>
              <a:rPr lang="en-US" dirty="0">
                <a:latin typeface="Times New Roman" panose="02020603050405020304" pitchFamily="18" charset="0"/>
                <a:cs typeface="Times New Roman" panose="02020603050405020304" pitchFamily="18" charset="0"/>
              </a:rPr>
              <a:t>Conducted to the AV node</a:t>
            </a:r>
          </a:p>
          <a:p>
            <a:pPr eaLnBrk="1" hangingPunct="1"/>
            <a:r>
              <a:rPr lang="en-US" dirty="0">
                <a:latin typeface="Times New Roman" panose="02020603050405020304" pitchFamily="18" charset="0"/>
                <a:cs typeface="Times New Roman" panose="02020603050405020304" pitchFamily="18" charset="0"/>
              </a:rPr>
              <a:t>Different shape of P wave </a:t>
            </a:r>
          </a:p>
        </p:txBody>
      </p:sp>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Premature Atrial Contraction (PAC)</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20</a:t>
            </a:fld>
            <a:endParaRPr lang="en-US" sz="1000">
              <a:latin typeface="Times New Roman" pitchFamily="18" charset="0"/>
              <a:ea typeface="ＭＳ Ｐゴシック" pitchFamily="-107"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72800" y="4041594"/>
            <a:ext cx="7213652" cy="2285387"/>
          </a:xfrm>
          <a:prstGeom prst="rect">
            <a:avLst/>
          </a:prstGeom>
        </p:spPr>
      </p:pic>
    </p:spTree>
    <p:extLst>
      <p:ext uri="{BB962C8B-B14F-4D97-AF65-F5344CB8AC3E}">
        <p14:creationId xmlns:p14="http://schemas.microsoft.com/office/powerpoint/2010/main" xmlns="" val="199680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a:bodyPr>
          <a:lstStyle/>
          <a:p>
            <a:pPr eaLnBrk="1" hangingPunct="1"/>
            <a:r>
              <a:rPr lang="en-US" dirty="0">
                <a:latin typeface="Times New Roman" panose="02020603050405020304" pitchFamily="18" charset="0"/>
                <a:cs typeface="Times New Roman" panose="02020603050405020304" pitchFamily="18" charset="0"/>
              </a:rPr>
              <a:t>Causes</a:t>
            </a:r>
          </a:p>
          <a:p>
            <a:pPr lvl="1"/>
            <a:r>
              <a:rPr lang="en-US" dirty="0">
                <a:latin typeface="Times New Roman" panose="02020603050405020304" pitchFamily="18" charset="0"/>
                <a:cs typeface="Times New Roman" panose="02020603050405020304" pitchFamily="18" charset="0"/>
              </a:rPr>
              <a:t>Normal variation</a:t>
            </a:r>
          </a:p>
          <a:p>
            <a:pPr lvl="1"/>
            <a:r>
              <a:rPr lang="en-US" dirty="0">
                <a:latin typeface="Times New Roman" panose="02020603050405020304" pitchFamily="18" charset="0"/>
                <a:cs typeface="Times New Roman" panose="02020603050405020304" pitchFamily="18" charset="0"/>
              </a:rPr>
              <a:t>Stress, etc.</a:t>
            </a:r>
          </a:p>
          <a:p>
            <a:pPr lvl="1"/>
            <a:r>
              <a:rPr lang="en-US" dirty="0">
                <a:latin typeface="Times New Roman" panose="02020603050405020304" pitchFamily="18" charset="0"/>
                <a:cs typeface="Times New Roman" panose="02020603050405020304" pitchFamily="18" charset="0"/>
              </a:rPr>
              <a:t>CAD</a:t>
            </a:r>
          </a:p>
          <a:p>
            <a:pPr lvl="1"/>
            <a:r>
              <a:rPr lang="en-US" dirty="0">
                <a:latin typeface="Times New Roman" panose="02020603050405020304" pitchFamily="18" charset="0"/>
                <a:cs typeface="Times New Roman" panose="02020603050405020304" pitchFamily="18" charset="0"/>
              </a:rPr>
              <a:t>Rheumatic heart disease </a:t>
            </a:r>
          </a:p>
          <a:p>
            <a:pPr eaLnBrk="1" hangingPunct="1"/>
            <a:r>
              <a:rPr lang="en-US" dirty="0">
                <a:latin typeface="Times New Roman" panose="02020603050405020304" pitchFamily="18" charset="0"/>
                <a:cs typeface="Times New Roman" panose="02020603050405020304" pitchFamily="18" charset="0"/>
              </a:rPr>
              <a:t>Precursor to A fib/flutter</a:t>
            </a:r>
          </a:p>
          <a:p>
            <a:pPr eaLnBrk="1" hangingPunct="1"/>
            <a:r>
              <a:rPr lang="en-US" dirty="0">
                <a:latin typeface="Times New Roman" panose="02020603050405020304" pitchFamily="18" charset="0"/>
                <a:cs typeface="Times New Roman" panose="02020603050405020304" pitchFamily="18" charset="0"/>
              </a:rPr>
              <a:t>Complaint: skip of beats</a:t>
            </a:r>
          </a:p>
          <a:p>
            <a:pPr eaLnBrk="1" hangingPunct="1"/>
            <a:r>
              <a:rPr lang="en-US" dirty="0">
                <a:latin typeface="Times New Roman" panose="02020603050405020304" pitchFamily="18" charset="0"/>
                <a:cs typeface="Times New Roman" panose="02020603050405020304" pitchFamily="18" charset="0"/>
              </a:rPr>
              <a:t>No treatment, just monitoring</a:t>
            </a:r>
          </a:p>
        </p:txBody>
      </p:sp>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Premature Atrial Contraction (PAC)</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21</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92142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a:bodyPr>
          <a:lstStyle/>
          <a:p>
            <a:pPr eaLnBrk="1" hangingPunct="1"/>
            <a:r>
              <a:rPr lang="en-US" dirty="0">
                <a:latin typeface="Times New Roman" panose="02020603050405020304" pitchFamily="18" charset="0"/>
                <a:cs typeface="Times New Roman" panose="02020603050405020304" pitchFamily="18" charset="0"/>
              </a:rPr>
              <a:t>Rate: 150-250bpm</a:t>
            </a:r>
          </a:p>
          <a:p>
            <a:pPr eaLnBrk="1" hangingPunct="1"/>
            <a:r>
              <a:rPr lang="en-US" dirty="0">
                <a:latin typeface="Times New Roman" panose="02020603050405020304" pitchFamily="18" charset="0"/>
                <a:cs typeface="Times New Roman" panose="02020603050405020304" pitchFamily="18" charset="0"/>
              </a:rPr>
              <a:t>PSVT with block: occurs with dig toxicity</a:t>
            </a:r>
          </a:p>
          <a:p>
            <a:pPr eaLnBrk="1" hangingPunct="1"/>
            <a:r>
              <a:rPr lang="en-US" dirty="0">
                <a:latin typeface="Times New Roman" panose="02020603050405020304" pitchFamily="18" charset="0"/>
                <a:cs typeface="Times New Roman" panose="02020603050405020304" pitchFamily="18" charset="0"/>
              </a:rPr>
              <a:t>PSVT:</a:t>
            </a:r>
          </a:p>
          <a:p>
            <a:pPr lvl="1"/>
            <a:r>
              <a:rPr lang="en-US" dirty="0">
                <a:latin typeface="Times New Roman" panose="02020603050405020304" pitchFamily="18" charset="0"/>
                <a:cs typeface="Times New Roman" panose="02020603050405020304" pitchFamily="18" charset="0"/>
              </a:rPr>
              <a:t>Starts and ends abruptly</a:t>
            </a:r>
          </a:p>
          <a:p>
            <a:pPr lvl="1"/>
            <a:r>
              <a:rPr lang="en-US" dirty="0">
                <a:latin typeface="Times New Roman" panose="02020603050405020304" pitchFamily="18" charset="0"/>
                <a:cs typeface="Times New Roman" panose="02020603050405020304" pitchFamily="18" charset="0"/>
              </a:rPr>
              <a:t>PAC often initiate the rhythm</a:t>
            </a:r>
          </a:p>
          <a:p>
            <a:pPr lvl="1"/>
            <a:r>
              <a:rPr lang="en-US" dirty="0">
                <a:latin typeface="Times New Roman" panose="02020603050405020304" pitchFamily="18" charset="0"/>
                <a:cs typeface="Times New Roman" panose="02020603050405020304" pitchFamily="18" charset="0"/>
              </a:rPr>
              <a:t>Rate: faster than S. Tachy</a:t>
            </a:r>
          </a:p>
          <a:p>
            <a:pPr lvl="1"/>
            <a:r>
              <a:rPr lang="en-US" dirty="0">
                <a:latin typeface="Times New Roman" panose="02020603050405020304" pitchFamily="18" charset="0"/>
                <a:cs typeface="Times New Roman" panose="02020603050405020304" pitchFamily="18" charset="0"/>
              </a:rPr>
              <a:t>Vagal stimulation: no response or returns to normal</a:t>
            </a:r>
          </a:p>
          <a:p>
            <a:pPr lvl="2"/>
            <a:r>
              <a:rPr lang="en-US" dirty="0">
                <a:latin typeface="Times New Roman" panose="02020603050405020304" pitchFamily="18" charset="0"/>
                <a:cs typeface="Times New Roman" panose="02020603050405020304" pitchFamily="18" charset="0"/>
              </a:rPr>
              <a:t>S. Tachy slows down slightly</a:t>
            </a:r>
          </a:p>
          <a:p>
            <a:pPr eaLnBrk="1" hangingPunct="1"/>
            <a:r>
              <a:rPr lang="en-US" dirty="0">
                <a:latin typeface="Times New Roman" panose="02020603050405020304" pitchFamily="18" charset="0"/>
                <a:cs typeface="Times New Roman" panose="02020603050405020304" pitchFamily="18" charset="0"/>
              </a:rPr>
              <a:t>Causes:</a:t>
            </a:r>
          </a:p>
          <a:p>
            <a:pPr lvl="1"/>
            <a:r>
              <a:rPr lang="en-US" dirty="0">
                <a:latin typeface="Times New Roman" panose="02020603050405020304" pitchFamily="18" charset="0"/>
                <a:cs typeface="Times New Roman" panose="02020603050405020304" pitchFamily="18" charset="0"/>
              </a:rPr>
              <a:t>Same as PAC</a:t>
            </a:r>
          </a:p>
          <a:p>
            <a:pPr eaLnBrk="1" hangingPunct="1"/>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Paroxysmal supraventricular tachycardia (PSVT)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22</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18479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Paroxysmal supraventricular tachycardia (PSVT)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23</a:t>
            </a:fld>
            <a:endParaRPr lang="en-US" sz="1000">
              <a:latin typeface="Times New Roman" pitchFamily="18" charset="0"/>
              <a:ea typeface="ＭＳ Ｐゴシック" pitchFamily="-107"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2802" b="9763"/>
          <a:stretch/>
        </p:blipFill>
        <p:spPr>
          <a:xfrm>
            <a:off x="838200" y="2448233"/>
            <a:ext cx="10032283" cy="2905432"/>
          </a:xfrm>
          <a:prstGeom prst="rect">
            <a:avLst/>
          </a:prstGeom>
        </p:spPr>
      </p:pic>
    </p:spTree>
    <p:extLst>
      <p:ext uri="{BB962C8B-B14F-4D97-AF65-F5344CB8AC3E}">
        <p14:creationId xmlns:p14="http://schemas.microsoft.com/office/powerpoint/2010/main" xmlns="" val="58730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a:bodyPr>
          <a:lstStyle/>
          <a:p>
            <a:pPr eaLnBrk="1" hangingPunct="1"/>
            <a:r>
              <a:rPr lang="en-US" dirty="0">
                <a:latin typeface="Times New Roman" panose="02020603050405020304" pitchFamily="18" charset="0"/>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Sx</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Palpitations</a:t>
            </a:r>
          </a:p>
          <a:p>
            <a:pPr lvl="1"/>
            <a:r>
              <a:rPr lang="en-US" dirty="0">
                <a:latin typeface="Times New Roman" panose="02020603050405020304" pitchFamily="18" charset="0"/>
                <a:cs typeface="Times New Roman" panose="02020603050405020304" pitchFamily="18" charset="0"/>
              </a:rPr>
              <a:t>Light headedness</a:t>
            </a:r>
          </a:p>
          <a:p>
            <a:pPr lvl="1"/>
            <a:r>
              <a:rPr lang="en-US" dirty="0">
                <a:latin typeface="Times New Roman" panose="02020603050405020304" pitchFamily="18" charset="0"/>
                <a:cs typeface="Times New Roman" panose="02020603050405020304" pitchFamily="18" charset="0"/>
              </a:rPr>
              <a:t>Dyspnea</a:t>
            </a:r>
          </a:p>
          <a:p>
            <a:pPr marL="236538" indent="-236538"/>
            <a:r>
              <a:rPr lang="en-US" dirty="0" err="1">
                <a:latin typeface="Times New Roman" panose="02020603050405020304" pitchFamily="18" charset="0"/>
                <a:cs typeface="Times New Roman" panose="02020603050405020304" pitchFamily="18" charset="0"/>
              </a:rPr>
              <a:t>Tx</a:t>
            </a:r>
            <a:r>
              <a:rPr lang="en-US" dirty="0">
                <a:latin typeface="Times New Roman" panose="02020603050405020304" pitchFamily="18" charset="0"/>
                <a:cs typeface="Times New Roman" panose="02020603050405020304" pitchFamily="18" charset="0"/>
              </a:rPr>
              <a:t>:</a:t>
            </a:r>
          </a:p>
          <a:p>
            <a:pPr marL="693738" lvl="1" indent="-236538"/>
            <a:r>
              <a:rPr lang="en-US" dirty="0">
                <a:latin typeface="Times New Roman" panose="02020603050405020304" pitchFamily="18" charset="0"/>
                <a:cs typeface="Times New Roman" panose="02020603050405020304" pitchFamily="18" charset="0"/>
              </a:rPr>
              <a:t>Carotid massage</a:t>
            </a:r>
          </a:p>
          <a:p>
            <a:pPr marL="693738" lvl="1" indent="-236538"/>
            <a:r>
              <a:rPr lang="en-US" dirty="0">
                <a:latin typeface="Times New Roman" panose="02020603050405020304" pitchFamily="18" charset="0"/>
                <a:cs typeface="Times New Roman" panose="02020603050405020304" pitchFamily="18" charset="0"/>
              </a:rPr>
              <a:t>Valsalva maneuver</a:t>
            </a:r>
          </a:p>
          <a:p>
            <a:pPr marL="693738" lvl="1" indent="-236538"/>
            <a:r>
              <a:rPr lang="en-US" dirty="0">
                <a:latin typeface="Times New Roman" panose="02020603050405020304" pitchFamily="18" charset="0"/>
                <a:cs typeface="Times New Roman" panose="02020603050405020304" pitchFamily="18" charset="0"/>
              </a:rPr>
              <a:t>Adenosine</a:t>
            </a:r>
          </a:p>
          <a:p>
            <a:pPr marL="693738" lvl="1" indent="-236538"/>
            <a:r>
              <a:rPr lang="en-US" dirty="0">
                <a:latin typeface="Times New Roman" panose="02020603050405020304" pitchFamily="18" charset="0"/>
                <a:cs typeface="Times New Roman" panose="02020603050405020304" pitchFamily="18" charset="0"/>
              </a:rPr>
              <a:t>Cardioversion</a:t>
            </a:r>
          </a:p>
        </p:txBody>
      </p:sp>
      <p:sp>
        <p:nvSpPr>
          <p:cNvPr id="3" name="Title 2"/>
          <p:cNvSpPr>
            <a:spLocks noGrp="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Paroxysmal supraventricular tachycardia (PSVT)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24</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16297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Atrial tachydysrhythmia identified by recurring, regular, </a:t>
            </a:r>
            <a:r>
              <a:rPr lang="en-US" dirty="0" err="1">
                <a:latin typeface="Times New Roman" panose="02020603050405020304" pitchFamily="18" charset="0"/>
                <a:cs typeface="Times New Roman" panose="02020603050405020304" pitchFamily="18" charset="0"/>
              </a:rPr>
              <a:t>sawtooth</a:t>
            </a:r>
            <a:r>
              <a:rPr lang="en-US" dirty="0">
                <a:latin typeface="Times New Roman" panose="02020603050405020304" pitchFamily="18" charset="0"/>
                <a:cs typeface="Times New Roman" panose="02020603050405020304" pitchFamily="18" charset="0"/>
              </a:rPr>
              <a:t>-shaped flutter waves</a:t>
            </a:r>
          </a:p>
          <a:p>
            <a:r>
              <a:rPr lang="en-US" dirty="0">
                <a:latin typeface="Times New Roman" panose="02020603050405020304" pitchFamily="18" charset="0"/>
                <a:cs typeface="Times New Roman" panose="02020603050405020304" pitchFamily="18" charset="0"/>
              </a:rPr>
              <a:t>Atrial rate: 250-350</a:t>
            </a:r>
          </a:p>
          <a:p>
            <a:r>
              <a:rPr lang="en-US" dirty="0">
                <a:latin typeface="Times New Roman" panose="02020603050405020304" pitchFamily="18" charset="0"/>
                <a:cs typeface="Times New Roman" panose="02020603050405020304" pitchFamily="18" charset="0"/>
              </a:rPr>
              <a:t>Originates from a single ectopic focus</a:t>
            </a:r>
          </a:p>
          <a:p>
            <a:r>
              <a:rPr lang="en-US" dirty="0">
                <a:latin typeface="Times New Roman" panose="02020603050405020304" pitchFamily="18" charset="0"/>
                <a:cs typeface="Times New Roman" panose="02020603050405020304" pitchFamily="18" charset="0"/>
              </a:rPr>
              <a:t>AV node is the gatekeeper</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Atrial Flutter</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25</a:t>
            </a:fld>
            <a:endParaRPr lang="en-US" sz="1000">
              <a:latin typeface="Times New Roman" pitchFamily="18" charset="0"/>
              <a:ea typeface="ＭＳ Ｐゴシック" pitchFamily="-107"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52920" y="4414837"/>
            <a:ext cx="9086159" cy="2062163"/>
          </a:xfrm>
          <a:prstGeom prst="rect">
            <a:avLst/>
          </a:prstGeom>
        </p:spPr>
      </p:pic>
    </p:spTree>
    <p:extLst>
      <p:ext uri="{BB962C8B-B14F-4D97-AF65-F5344CB8AC3E}">
        <p14:creationId xmlns:p14="http://schemas.microsoft.com/office/powerpoint/2010/main" xmlns="" val="3999566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Causes:</a:t>
            </a:r>
          </a:p>
          <a:p>
            <a:pPr lvl="1"/>
            <a:r>
              <a:rPr lang="en-US" dirty="0">
                <a:latin typeface="Times New Roman" panose="02020603050405020304" pitchFamily="18" charset="0"/>
                <a:cs typeface="Times New Roman" panose="02020603050405020304" pitchFamily="18" charset="0"/>
              </a:rPr>
              <a:t>Heart disease</a:t>
            </a:r>
          </a:p>
          <a:p>
            <a:r>
              <a:rPr lang="en-US" dirty="0">
                <a:latin typeface="Times New Roman" panose="02020603050405020304" pitchFamily="18" charset="0"/>
                <a:cs typeface="Times New Roman" panose="02020603050405020304" pitchFamily="18" charset="0"/>
              </a:rPr>
              <a:t>Decrease in CO</a:t>
            </a:r>
          </a:p>
          <a:p>
            <a:pPr lvl="1"/>
            <a:r>
              <a:rPr lang="en-US" dirty="0">
                <a:latin typeface="Times New Roman" panose="02020603050405020304" pitchFamily="18" charset="0"/>
                <a:cs typeface="Times New Roman" panose="02020603050405020304" pitchFamily="18" charset="0"/>
              </a:rPr>
              <a:t>Loss of atrial kick</a:t>
            </a:r>
          </a:p>
          <a:p>
            <a:r>
              <a:rPr lang="en-US" dirty="0">
                <a:latin typeface="Times New Roman" panose="02020603050405020304" pitchFamily="18" charset="0"/>
                <a:cs typeface="Times New Roman" panose="02020603050405020304" pitchFamily="18" charset="0"/>
              </a:rPr>
              <a:t>Risk for thrombus formation</a:t>
            </a:r>
          </a:p>
          <a:p>
            <a:r>
              <a:rPr lang="en-US" dirty="0" err="1">
                <a:latin typeface="Times New Roman" panose="02020603050405020304" pitchFamily="18" charset="0"/>
                <a:cs typeface="Times New Roman" panose="02020603050405020304" pitchFamily="18" charset="0"/>
              </a:rPr>
              <a:t>Tx</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Same as A Fib</a:t>
            </a:r>
          </a:p>
        </p:txBody>
      </p:sp>
      <p:sp>
        <p:nvSpPr>
          <p:cNvPr id="3" name="Title 2"/>
          <p:cNvSpPr>
            <a:spLocks noGrp="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Atrial Flutter</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E32199A0-77F1-4B23-B761-08901455EABC}" type="slidenum">
              <a:rPr lang="en-US" sz="1000">
                <a:ea typeface="ＭＳ Ｐゴシック" pitchFamily="-107" charset="-128"/>
              </a:rPr>
              <a:pPr algn="ctr" eaLnBrk="0" hangingPunct="0"/>
              <a:t>26</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74645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p:txBody>
          <a:bodyPr/>
          <a:lstStyle/>
          <a:p>
            <a:pPr>
              <a:spcBef>
                <a:spcPts val="600"/>
              </a:spcBef>
              <a:spcAft>
                <a:spcPts val="600"/>
              </a:spcAft>
            </a:pPr>
            <a:r>
              <a:rPr lang="en-US" dirty="0">
                <a:latin typeface="Times New Roman" panose="02020603050405020304" pitchFamily="18" charset="0"/>
                <a:cs typeface="Times New Roman" panose="02020603050405020304" pitchFamily="18" charset="0"/>
              </a:rPr>
              <a:t>Atrial rate: 350-500bpm</a:t>
            </a:r>
          </a:p>
          <a:p>
            <a:pPr>
              <a:spcBef>
                <a:spcPts val="600"/>
              </a:spcBef>
              <a:spcAft>
                <a:spcPts val="600"/>
              </a:spcAft>
            </a:pPr>
            <a:r>
              <a:rPr lang="en-US" dirty="0">
                <a:latin typeface="Times New Roman" panose="02020603050405020304" pitchFamily="18" charset="0"/>
                <a:cs typeface="Times New Roman" panose="02020603050405020304" pitchFamily="18" charset="0"/>
              </a:rPr>
              <a:t>Most common dysrhythmia</a:t>
            </a:r>
          </a:p>
          <a:p>
            <a:pPr>
              <a:spcBef>
                <a:spcPts val="600"/>
              </a:spcBef>
              <a:spcAft>
                <a:spcPts val="600"/>
              </a:spcAft>
            </a:pPr>
            <a:r>
              <a:rPr lang="en-US" dirty="0">
                <a:latin typeface="Times New Roman" panose="02020603050405020304" pitchFamily="18" charset="0"/>
                <a:cs typeface="Times New Roman" panose="02020603050405020304" pitchFamily="18" charset="0"/>
              </a:rPr>
              <a:t>Total disorganization of atrial electrical activity due to multiple ectopic foci</a:t>
            </a:r>
          </a:p>
          <a:p>
            <a:pPr>
              <a:spcBef>
                <a:spcPts val="600"/>
              </a:spcBef>
              <a:spcAft>
                <a:spcPts val="600"/>
              </a:spcAft>
            </a:pPr>
            <a:r>
              <a:rPr lang="en-US" dirty="0">
                <a:latin typeface="Times New Roman" panose="02020603050405020304" pitchFamily="18" charset="0"/>
                <a:cs typeface="Times New Roman" panose="02020603050405020304" pitchFamily="18" charset="0"/>
              </a:rPr>
              <a:t>No definable P waves</a:t>
            </a:r>
          </a:p>
          <a:p>
            <a:pPr>
              <a:spcBef>
                <a:spcPts val="600"/>
              </a:spcBef>
              <a:spcAft>
                <a:spcPts val="600"/>
              </a:spcAft>
            </a:pPr>
            <a:r>
              <a:rPr lang="en-US" dirty="0">
                <a:latin typeface="Times New Roman" panose="02020603050405020304" pitchFamily="18" charset="0"/>
                <a:cs typeface="Times New Roman" panose="02020603050405020304" pitchFamily="18" charset="0"/>
              </a:rPr>
              <a:t>Results in loss of effective atrial contraction </a:t>
            </a:r>
          </a:p>
          <a:p>
            <a:pPr lvl="1">
              <a:spcBef>
                <a:spcPts val="600"/>
              </a:spcBef>
              <a:spcAft>
                <a:spcPts val="600"/>
              </a:spcAft>
            </a:pPr>
            <a:r>
              <a:rPr lang="en-US" dirty="0">
                <a:latin typeface="Times New Roman" panose="02020603050405020304" pitchFamily="18" charset="0"/>
                <a:cs typeface="Times New Roman" panose="02020603050405020304" pitchFamily="18" charset="0"/>
              </a:rPr>
              <a:t>Loss of atrial kick</a:t>
            </a:r>
          </a:p>
          <a:p>
            <a:pPr>
              <a:spcBef>
                <a:spcPts val="600"/>
              </a:spcBef>
              <a:spcAft>
                <a:spcPts val="600"/>
              </a:spcAft>
            </a:pPr>
            <a:r>
              <a:rPr lang="en-US" dirty="0">
                <a:latin typeface="Times New Roman" panose="02020603050405020304" pitchFamily="18" charset="0"/>
                <a:cs typeface="Times New Roman" panose="02020603050405020304" pitchFamily="18" charset="0"/>
              </a:rPr>
              <a:t>Prevalence increases with age </a:t>
            </a:r>
          </a:p>
        </p:txBody>
      </p:sp>
      <p:sp>
        <p:nvSpPr>
          <p:cNvPr id="201730" name="Rectangle 2"/>
          <p:cNvSpPr>
            <a:spLocks noGrp="1" noChangeArrowheads="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Atrial Fibrillation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02A28413-652F-4CA1-A1E6-F0EDD6654EA9}" type="slidenum">
              <a:rPr lang="en-US" sz="1000">
                <a:ea typeface="ＭＳ Ｐゴシック" pitchFamily="-107" charset="-128"/>
              </a:rPr>
              <a:pPr algn="ctr" eaLnBrk="0" hangingPunct="0"/>
              <a:t>27</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35750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Footer Placeholder 2"/>
          <p:cNvSpPr>
            <a:spLocks noGrp="1"/>
          </p:cNvSpPr>
          <p:nvPr>
            <p:ph type="ftr" sz="quarter" idx="10"/>
          </p:nvPr>
        </p:nvSpPr>
        <p:spPr bwMode="auto">
          <a:xfrm>
            <a:off x="3810000" y="5867400"/>
            <a:ext cx="6400800" cy="457200"/>
          </a:xfrm>
          <a:ln>
            <a:miter lim="800000"/>
            <a:headEnd/>
            <a:tailEnd/>
          </a:ln>
        </p:spPr>
        <p:txBody>
          <a:bodyPr/>
          <a:lstStyle/>
          <a:p>
            <a:pPr algn="ctr"/>
            <a:r>
              <a:rPr lang="en-US" b="0"/>
              <a:t>Copyright © 2011, 2007 by Mosby, Inc., an affiliate of Elsevier Inc.</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C5056071-4E6C-4785-BB1A-C719D892A35B}" type="slidenum">
              <a:rPr lang="en-US" sz="1000">
                <a:ea typeface="ＭＳ Ｐゴシック" pitchFamily="-107" charset="-128"/>
              </a:rPr>
              <a:pPr algn="ctr" eaLnBrk="0" hangingPunct="0"/>
              <a:t>28</a:t>
            </a:fld>
            <a:endParaRPr lang="en-US" sz="1000">
              <a:latin typeface="Times New Roman" pitchFamily="18" charset="0"/>
              <a:ea typeface="ＭＳ Ｐゴシック" pitchFamily="-107"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61327" y="684209"/>
            <a:ext cx="7528339" cy="5640391"/>
          </a:xfrm>
          <a:prstGeom prst="rect">
            <a:avLst/>
          </a:prstGeom>
        </p:spPr>
      </p:pic>
    </p:spTree>
    <p:extLst>
      <p:ext uri="{BB962C8B-B14F-4D97-AF65-F5344CB8AC3E}">
        <p14:creationId xmlns:p14="http://schemas.microsoft.com/office/powerpoint/2010/main" xmlns="" val="4248274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Atrial Fibrillation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88EC9D59-F4C9-4564-A279-CD7858AE6828}" type="slidenum">
              <a:rPr lang="en-US" sz="1400">
                <a:ea typeface="ＭＳ Ｐゴシック" pitchFamily="-107" charset="-128"/>
              </a:rPr>
              <a:pPr algn="ctr" eaLnBrk="0" hangingPunct="0"/>
              <a:t>29</a:t>
            </a:fld>
            <a:endParaRPr lang="en-US" sz="1400">
              <a:latin typeface="Times New Roman" pitchFamily="18" charset="0"/>
              <a:ea typeface="ＭＳ Ｐゴシック" pitchFamily="-107"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76096" y="2188609"/>
            <a:ext cx="8439807" cy="3247697"/>
          </a:xfrm>
          <a:prstGeom prst="rect">
            <a:avLst/>
          </a:prstGeom>
        </p:spPr>
      </p:pic>
    </p:spTree>
    <p:extLst>
      <p:ext uri="{BB962C8B-B14F-4D97-AF65-F5344CB8AC3E}">
        <p14:creationId xmlns:p14="http://schemas.microsoft.com/office/powerpoint/2010/main" xmlns="" val="156151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7"/>
          <p:cNvSpPr>
            <a:spLocks noGrp="1" noChangeArrowheads="1"/>
          </p:cNvSpPr>
          <p:nvPr>
            <p:ph idx="1"/>
          </p:nvPr>
        </p:nvSpPr>
        <p:spPr/>
        <p:txBody>
          <a:bodyPr/>
          <a:lstStyle/>
          <a:p>
            <a:pPr eaLnBrk="1" hangingPunct="1">
              <a:lnSpc>
                <a:spcPct val="150000"/>
              </a:lnSpc>
            </a:pPr>
            <a:r>
              <a:rPr lang="en-US" dirty="0">
                <a:latin typeface="Times New Roman" panose="02020603050405020304" pitchFamily="18" charset="0"/>
                <a:cs typeface="Times New Roman" panose="02020603050405020304" pitchFamily="18" charset="0"/>
              </a:rPr>
              <a:t>Automaticity</a:t>
            </a:r>
          </a:p>
          <a:p>
            <a:pPr eaLnBrk="1" hangingPunct="1">
              <a:lnSpc>
                <a:spcPct val="150000"/>
              </a:lnSpc>
            </a:pPr>
            <a:r>
              <a:rPr lang="en-US" dirty="0">
                <a:latin typeface="Times New Roman" panose="02020603050405020304" pitchFamily="18" charset="0"/>
                <a:cs typeface="Times New Roman" panose="02020603050405020304" pitchFamily="18" charset="0"/>
              </a:rPr>
              <a:t>Excitability</a:t>
            </a:r>
          </a:p>
          <a:p>
            <a:pPr eaLnBrk="1" hangingPunct="1">
              <a:lnSpc>
                <a:spcPct val="150000"/>
              </a:lnSpc>
            </a:pPr>
            <a:r>
              <a:rPr lang="en-US" dirty="0">
                <a:latin typeface="Times New Roman" panose="02020603050405020304" pitchFamily="18" charset="0"/>
                <a:cs typeface="Times New Roman" panose="02020603050405020304" pitchFamily="18" charset="0"/>
              </a:rPr>
              <a:t>Conductivity</a:t>
            </a:r>
          </a:p>
          <a:p>
            <a:pPr eaLnBrk="1" hangingPunct="1">
              <a:lnSpc>
                <a:spcPct val="150000"/>
              </a:lnSpc>
            </a:pPr>
            <a:r>
              <a:rPr lang="en-US" dirty="0">
                <a:latin typeface="Times New Roman" panose="02020603050405020304" pitchFamily="18" charset="0"/>
                <a:cs typeface="Times New Roman" panose="02020603050405020304" pitchFamily="18" charset="0"/>
              </a:rPr>
              <a:t>Contractility </a:t>
            </a:r>
          </a:p>
        </p:txBody>
      </p:sp>
      <p:sp>
        <p:nvSpPr>
          <p:cNvPr id="416770" name="Rectangle 1026"/>
          <p:cNvSpPr>
            <a:spLocks noGrp="1" noChangeArrowheads="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Properties of Cardiac Cells</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A3F523C7-7B4B-46A0-8BBD-08ACF354617B}" type="slidenum">
              <a:rPr lang="en-US" sz="1000">
                <a:ea typeface="ＭＳ Ｐゴシック" pitchFamily="-107" charset="-128"/>
              </a:rPr>
              <a:pPr algn="ctr" eaLnBrk="0" hangingPunct="0"/>
              <a:t>3</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818949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Atrial Fibrillation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88EC9D59-F4C9-4564-A279-CD7858AE6828}" type="slidenum">
              <a:rPr lang="en-US" sz="1400">
                <a:ea typeface="ＭＳ Ｐゴシック" pitchFamily="-107" charset="-128"/>
              </a:rPr>
              <a:pPr algn="ctr" eaLnBrk="0" hangingPunct="0"/>
              <a:t>30</a:t>
            </a:fld>
            <a:endParaRPr lang="en-US" sz="1400">
              <a:latin typeface="Times New Roman" pitchFamily="18" charset="0"/>
              <a:ea typeface="ＭＳ Ｐゴシック" pitchFamily="-107" charset="-128"/>
            </a:endParaRPr>
          </a:p>
        </p:txBody>
      </p:sp>
      <p:sp>
        <p:nvSpPr>
          <p:cNvPr id="5" name="Rectangle 3"/>
          <p:cNvSpPr>
            <a:spLocks noGrp="1" noChangeArrowheads="1"/>
          </p:cNvSpPr>
          <p:nvPr>
            <p:ph idx="1"/>
          </p:nvPr>
        </p:nvSpPr>
        <p:spPr>
          <a:xfrm>
            <a:off x="1914832" y="1600201"/>
            <a:ext cx="8676968" cy="4876799"/>
          </a:xfrm>
        </p:spPr>
        <p:txBody>
          <a:bodyPr/>
          <a:lstStyle/>
          <a:p>
            <a:pPr>
              <a:spcBef>
                <a:spcPts val="600"/>
              </a:spcBef>
              <a:spcAft>
                <a:spcPts val="600"/>
              </a:spcAft>
            </a:pPr>
            <a:r>
              <a:rPr lang="en-US" dirty="0">
                <a:latin typeface="Times New Roman" panose="02020603050405020304" pitchFamily="18" charset="0"/>
                <a:cs typeface="Times New Roman" panose="02020603050405020304" pitchFamily="18" charset="0"/>
              </a:rPr>
              <a:t>Ventricular rate:</a:t>
            </a:r>
          </a:p>
          <a:p>
            <a:pPr lvl="1">
              <a:spcBef>
                <a:spcPts val="600"/>
              </a:spcBef>
              <a:spcAft>
                <a:spcPts val="600"/>
              </a:spcAft>
            </a:pPr>
            <a:r>
              <a:rPr lang="en-US" dirty="0">
                <a:latin typeface="Times New Roman" panose="02020603050405020304" pitchFamily="18" charset="0"/>
                <a:cs typeface="Times New Roman" panose="02020603050405020304" pitchFamily="18" charset="0"/>
              </a:rPr>
              <a:t>Controlled ventricular response = 60-100</a:t>
            </a:r>
          </a:p>
          <a:p>
            <a:pPr lvl="1">
              <a:spcBef>
                <a:spcPts val="600"/>
              </a:spcBef>
              <a:spcAft>
                <a:spcPts val="600"/>
              </a:spcAft>
            </a:pPr>
            <a:r>
              <a:rPr lang="en-US" dirty="0">
                <a:latin typeface="Times New Roman" panose="02020603050405020304" pitchFamily="18" charset="0"/>
                <a:cs typeface="Times New Roman" panose="02020603050405020304" pitchFamily="18" charset="0"/>
              </a:rPr>
              <a:t>Slow ventricular response &lt; 60</a:t>
            </a:r>
          </a:p>
          <a:p>
            <a:pPr lvl="1">
              <a:spcBef>
                <a:spcPts val="600"/>
              </a:spcBef>
              <a:spcAft>
                <a:spcPts val="600"/>
              </a:spcAft>
            </a:pPr>
            <a:r>
              <a:rPr lang="en-US" dirty="0">
                <a:latin typeface="Times New Roman" panose="02020603050405020304" pitchFamily="18" charset="0"/>
                <a:cs typeface="Times New Roman" panose="02020603050405020304" pitchFamily="18" charset="0"/>
              </a:rPr>
              <a:t>Rapid ventricular response &gt; 100</a:t>
            </a:r>
          </a:p>
          <a:p>
            <a:pPr lvl="1">
              <a:spcBef>
                <a:spcPts val="600"/>
              </a:spcBef>
              <a:spcAft>
                <a:spcPts val="600"/>
              </a:spcAft>
            </a:pPr>
            <a:endParaRPr lang="en-US" dirty="0">
              <a:latin typeface="Times New Roman" panose="02020603050405020304" pitchFamily="18" charset="0"/>
              <a:cs typeface="Times New Roman" panose="02020603050405020304" pitchFamily="18" charset="0"/>
            </a:endParaRPr>
          </a:p>
          <a:p>
            <a:pPr marL="236538" indent="-236538">
              <a:spcBef>
                <a:spcPts val="600"/>
              </a:spcBef>
              <a:spcAft>
                <a:spcPts val="600"/>
              </a:spcAft>
            </a:pPr>
            <a:r>
              <a:rPr lang="en-US" dirty="0">
                <a:latin typeface="Times New Roman" panose="02020603050405020304" pitchFamily="18" charset="0"/>
                <a:cs typeface="Times New Roman" panose="02020603050405020304" pitchFamily="18" charset="0"/>
              </a:rPr>
              <a:t>Causes:</a:t>
            </a:r>
          </a:p>
          <a:p>
            <a:pPr marL="693738" lvl="1" indent="-236538">
              <a:spcBef>
                <a:spcPts val="600"/>
              </a:spcBef>
              <a:spcAft>
                <a:spcPts val="600"/>
              </a:spcAft>
            </a:pPr>
            <a:r>
              <a:rPr lang="en-US" dirty="0">
                <a:latin typeface="Times New Roman" panose="02020603050405020304" pitchFamily="18" charset="0"/>
                <a:cs typeface="Times New Roman" panose="02020603050405020304" pitchFamily="18" charset="0"/>
              </a:rPr>
              <a:t>Ischemic heart disease</a:t>
            </a:r>
          </a:p>
          <a:p>
            <a:pPr marL="693738" lvl="1" indent="-236538">
              <a:spcBef>
                <a:spcPts val="600"/>
              </a:spcBef>
              <a:spcAft>
                <a:spcPts val="600"/>
              </a:spcAft>
            </a:pPr>
            <a:r>
              <a:rPr lang="en-US" dirty="0">
                <a:latin typeface="Times New Roman" panose="02020603050405020304" pitchFamily="18" charset="0"/>
                <a:cs typeface="Times New Roman" panose="02020603050405020304" pitchFamily="18" charset="0"/>
              </a:rPr>
              <a:t>Heart failure</a:t>
            </a:r>
          </a:p>
          <a:p>
            <a:pPr marL="693738" lvl="1" indent="-236538">
              <a:spcBef>
                <a:spcPts val="600"/>
              </a:spcBef>
              <a:spcAft>
                <a:spcPts val="600"/>
              </a:spcAft>
            </a:pPr>
            <a:r>
              <a:rPr lang="en-US" dirty="0">
                <a:latin typeface="Times New Roman" panose="02020603050405020304" pitchFamily="18" charset="0"/>
                <a:cs typeface="Times New Roman" panose="02020603050405020304" pitchFamily="18" charset="0"/>
              </a:rPr>
              <a:t>Congenital </a:t>
            </a:r>
          </a:p>
          <a:p>
            <a:pPr marL="693738" lvl="1" indent="-236538">
              <a:spcBef>
                <a:spcPts val="600"/>
              </a:spcBef>
              <a:spcAft>
                <a:spcPts val="600"/>
              </a:spcAft>
            </a:pPr>
            <a:r>
              <a:rPr lang="en-US" dirty="0">
                <a:latin typeface="Times New Roman" panose="02020603050405020304" pitchFamily="18" charset="0"/>
                <a:cs typeface="Times New Roman" panose="02020603050405020304" pitchFamily="18" charset="0"/>
              </a:rPr>
              <a:t>Caffeine, </a:t>
            </a:r>
            <a:r>
              <a:rPr lang="en-US" dirty="0" err="1">
                <a:latin typeface="Times New Roman" panose="02020603050405020304" pitchFamily="18" charset="0"/>
                <a:cs typeface="Times New Roman" panose="02020603050405020304" pitchFamily="18" charset="0"/>
              </a:rPr>
              <a:t>Thyrotexosis</a:t>
            </a:r>
            <a:r>
              <a:rPr lang="en-US" dirty="0">
                <a:latin typeface="Times New Roman" panose="02020603050405020304" pitchFamily="18" charset="0"/>
                <a:cs typeface="Times New Roman" panose="02020603050405020304" pitchFamily="18" charset="0"/>
              </a:rPr>
              <a:t>, Heart surgeries</a:t>
            </a:r>
          </a:p>
        </p:txBody>
      </p:sp>
    </p:spTree>
    <p:extLst>
      <p:ext uri="{BB962C8B-B14F-4D97-AF65-F5344CB8AC3E}">
        <p14:creationId xmlns:p14="http://schemas.microsoft.com/office/powerpoint/2010/main" xmlns="" val="3605208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pPr eaLnBrk="1" hangingPunct="1"/>
            <a:r>
              <a:rPr lang="en-US" dirty="0">
                <a:latin typeface="Times New Roman" panose="02020603050405020304" pitchFamily="18" charset="0"/>
                <a:cs typeface="Times New Roman" panose="02020603050405020304" pitchFamily="18" charset="0"/>
              </a:rPr>
              <a:t>Thrombi may form in the atria</a:t>
            </a:r>
          </a:p>
          <a:p>
            <a:pPr lvl="1"/>
            <a:r>
              <a:rPr lang="en-US" dirty="0">
                <a:latin typeface="Times New Roman" panose="02020603050405020304" pitchFamily="18" charset="0"/>
                <a:cs typeface="Times New Roman" panose="02020603050405020304" pitchFamily="18" charset="0"/>
              </a:rPr>
              <a:t>High risk for stroke</a:t>
            </a:r>
          </a:p>
          <a:p>
            <a:pPr eaLnBrk="1" hangingPunct="1"/>
            <a:endParaRPr lang="en-US" dirty="0">
              <a:latin typeface="Times New Roman" panose="02020603050405020304" pitchFamily="18" charset="0"/>
              <a:cs typeface="Times New Roman" panose="02020603050405020304" pitchFamily="18" charset="0"/>
            </a:endParaRPr>
          </a:p>
          <a:p>
            <a:pPr eaLnBrk="1" hangingPunct="1"/>
            <a:r>
              <a:rPr lang="en-US" dirty="0" err="1">
                <a:latin typeface="Times New Roman" panose="02020603050405020304" pitchFamily="18" charset="0"/>
                <a:cs typeface="Times New Roman" panose="02020603050405020304" pitchFamily="18" charset="0"/>
              </a:rPr>
              <a:t>Tx</a:t>
            </a:r>
            <a:r>
              <a:rPr lang="en-US" dirty="0">
                <a:latin typeface="Times New Roman" panose="02020603050405020304" pitchFamily="18" charset="0"/>
                <a:cs typeface="Times New Roman" panose="02020603050405020304" pitchFamily="18" charset="0"/>
              </a:rPr>
              <a:t>:</a:t>
            </a:r>
          </a:p>
          <a:p>
            <a:pPr lvl="1" eaLnBrk="1" hangingPunct="1"/>
            <a:r>
              <a:rPr lang="en-US" dirty="0">
                <a:latin typeface="Times New Roman" panose="02020603050405020304" pitchFamily="18" charset="0"/>
                <a:cs typeface="Times New Roman" panose="02020603050405020304" pitchFamily="18" charset="0"/>
              </a:rPr>
              <a:t>Drugs for rate control: Digoxin, </a:t>
            </a:r>
            <a:r>
              <a:rPr lang="en-US" dirty="0">
                <a:latin typeface="Times New Roman" panose="02020603050405020304" pitchFamily="18" charset="0"/>
                <a:cs typeface="Times New Roman" panose="02020603050405020304" pitchFamily="18" charset="0"/>
                <a:sym typeface="Symbol" pitchFamily="18" charset="2"/>
              </a:rPr>
              <a:t>-adrenergic blockers, calcium channel blockers</a:t>
            </a:r>
          </a:p>
          <a:p>
            <a:pPr lvl="1" eaLnBrk="1" hangingPunct="1"/>
            <a:r>
              <a:rPr lang="en-US" dirty="0">
                <a:latin typeface="Times New Roman" panose="02020603050405020304" pitchFamily="18" charset="0"/>
                <a:cs typeface="Times New Roman" panose="02020603050405020304" pitchFamily="18" charset="0"/>
                <a:sym typeface="Symbol" pitchFamily="18" charset="2"/>
              </a:rPr>
              <a:t>Long-term anticoagulation: Coumadin </a:t>
            </a:r>
          </a:p>
          <a:p>
            <a:pPr lvl="1" eaLnBrk="1" hangingPunct="1"/>
            <a:r>
              <a:rPr lang="en-US" dirty="0">
                <a:latin typeface="Times New Roman" panose="02020603050405020304" pitchFamily="18" charset="0"/>
                <a:cs typeface="Times New Roman" panose="02020603050405020304" pitchFamily="18" charset="0"/>
                <a:sym typeface="Symbol" pitchFamily="18" charset="2"/>
              </a:rPr>
              <a:t>Cardioversion</a:t>
            </a:r>
          </a:p>
          <a:p>
            <a:pPr lvl="1" eaLnBrk="1" hangingPunct="1"/>
            <a:r>
              <a:rPr lang="en-US" dirty="0">
                <a:latin typeface="Times New Roman" panose="02020603050405020304" pitchFamily="18" charset="0"/>
                <a:cs typeface="Times New Roman" panose="02020603050405020304" pitchFamily="18" charset="0"/>
                <a:sym typeface="Symbol" pitchFamily="18" charset="2"/>
              </a:rPr>
              <a:t>Ablation</a:t>
            </a:r>
          </a:p>
          <a:p>
            <a:pPr lvl="1" eaLnBrk="1" hangingPunct="1"/>
            <a:r>
              <a:rPr lang="en-US" dirty="0">
                <a:latin typeface="Times New Roman" panose="02020603050405020304" pitchFamily="18" charset="0"/>
                <a:cs typeface="Times New Roman" panose="02020603050405020304" pitchFamily="18" charset="0"/>
                <a:sym typeface="Symbol" pitchFamily="18" charset="2"/>
              </a:rPr>
              <a:t>Pacing </a:t>
            </a:r>
          </a:p>
        </p:txBody>
      </p:sp>
      <p:sp>
        <p:nvSpPr>
          <p:cNvPr id="209922" name="Rectangle 2"/>
          <p:cNvSpPr>
            <a:spLocks noGrp="1" noChangeArrowheads="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Atrial Fibrillation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5C42A7D9-F14B-4F26-BA07-FBA97934B79D}" type="slidenum">
              <a:rPr lang="en-US" sz="1000">
                <a:ea typeface="ＭＳ Ｐゴシック" pitchFamily="-107" charset="-128"/>
              </a:rPr>
              <a:pPr algn="ctr" eaLnBrk="0" hangingPunct="0"/>
              <a:t>31</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315304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838200" y="1487706"/>
            <a:ext cx="10515600" cy="4351338"/>
          </a:xfrm>
        </p:spPr>
        <p:txBody>
          <a:bodyPr/>
          <a:lstStyle/>
          <a:p>
            <a:pPr eaLnBrk="1" hangingPunct="1"/>
            <a:r>
              <a:rPr lang="en-US" dirty="0">
                <a:latin typeface="Times New Roman" panose="02020603050405020304" pitchFamily="18" charset="0"/>
                <a:cs typeface="Times New Roman" panose="02020603050405020304" pitchFamily="18" charset="0"/>
              </a:rPr>
              <a:t>Rapid atrial rate: &gt;100 bpm</a:t>
            </a:r>
          </a:p>
          <a:p>
            <a:pPr eaLnBrk="1" hangingPunct="1"/>
            <a:r>
              <a:rPr lang="en-US" dirty="0">
                <a:latin typeface="Times New Roman" panose="02020603050405020304" pitchFamily="18" charset="0"/>
                <a:cs typeface="Times New Roman" panose="02020603050405020304" pitchFamily="18" charset="0"/>
              </a:rPr>
              <a:t>Various shapes of P waves</a:t>
            </a:r>
          </a:p>
          <a:p>
            <a:pPr lvl="1"/>
            <a:r>
              <a:rPr lang="en-US" dirty="0">
                <a:latin typeface="Times New Roman" panose="02020603050405020304" pitchFamily="18" charset="0"/>
                <a:cs typeface="Times New Roman" panose="02020603050405020304" pitchFamily="18" charset="0"/>
              </a:rPr>
              <a:t>Three or more shapes</a:t>
            </a:r>
          </a:p>
          <a:p>
            <a:pPr eaLnBrk="1" hangingPunct="1"/>
            <a:r>
              <a:rPr lang="en-US" dirty="0">
                <a:latin typeface="Times New Roman" panose="02020603050405020304" pitchFamily="18" charset="0"/>
                <a:cs typeface="Times New Roman" panose="02020603050405020304" pitchFamily="18" charset="0"/>
              </a:rPr>
              <a:t>Usually asymptomatic</a:t>
            </a:r>
          </a:p>
          <a:p>
            <a:pPr eaLnBrk="1" hangingPunct="1"/>
            <a:r>
              <a:rPr lang="en-US" dirty="0" err="1">
                <a:latin typeface="Times New Roman" panose="02020603050405020304" pitchFamily="18" charset="0"/>
                <a:cs typeface="Times New Roman" panose="02020603050405020304" pitchFamily="18" charset="0"/>
              </a:rPr>
              <a:t>Tx</a:t>
            </a:r>
            <a:r>
              <a:rPr lang="en-US" dirty="0">
                <a:latin typeface="Times New Roman" panose="02020603050405020304" pitchFamily="18" charset="0"/>
                <a:cs typeface="Times New Roman" panose="02020603050405020304" pitchFamily="18" charset="0"/>
              </a:rPr>
              <a:t>:</a:t>
            </a:r>
          </a:p>
          <a:p>
            <a:pPr lvl="1" eaLnBrk="1" hangingPunct="1"/>
            <a:r>
              <a:rPr lang="en-US" dirty="0">
                <a:latin typeface="Times New Roman" panose="02020603050405020304" pitchFamily="18" charset="0"/>
                <a:cs typeface="Times New Roman" panose="02020603050405020304" pitchFamily="18" charset="0"/>
                <a:sym typeface="Symbol" pitchFamily="18" charset="2"/>
              </a:rPr>
              <a:t>Slow down the atrial rate  </a:t>
            </a:r>
          </a:p>
        </p:txBody>
      </p:sp>
      <p:sp>
        <p:nvSpPr>
          <p:cNvPr id="209922" name="Rectangle 2"/>
          <p:cNvSpPr>
            <a:spLocks noGrp="1" noChangeArrowheads="1"/>
          </p:cNvSpPr>
          <p:nvPr>
            <p:ph type="title"/>
          </p:nvPr>
        </p:nvSpPr>
        <p:spPr/>
        <p:txBody>
          <a:bodyPr/>
          <a:lstStyle/>
          <a:p>
            <a:pPr algn="ctr">
              <a:defRPr/>
            </a:pPr>
            <a:r>
              <a:rPr lang="en-US" dirty="0">
                <a:solidFill>
                  <a:schemeClr val="tx1"/>
                </a:solidFill>
                <a:latin typeface="Times New Roman" panose="02020603050405020304" pitchFamily="18" charset="0"/>
                <a:cs typeface="Times New Roman" panose="02020603050405020304" pitchFamily="18" charset="0"/>
              </a:rPr>
              <a:t>Multifocal Atrial Tachycardia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5C42A7D9-F14B-4F26-BA07-FBA97934B79D}" type="slidenum">
              <a:rPr lang="en-US" sz="1000">
                <a:ea typeface="ＭＳ Ｐゴシック" pitchFamily="-107" charset="-128"/>
              </a:rPr>
              <a:pPr algn="ctr" eaLnBrk="0" hangingPunct="0"/>
              <a:t>32</a:t>
            </a:fld>
            <a:endParaRPr lang="en-US" sz="1000">
              <a:latin typeface="Times New Roman" pitchFamily="18" charset="0"/>
              <a:ea typeface="ＭＳ Ｐゴシック" pitchFamily="-107"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2987" t="16498" r="3086" b="8818"/>
          <a:stretch/>
        </p:blipFill>
        <p:spPr>
          <a:xfrm>
            <a:off x="1185843" y="4375589"/>
            <a:ext cx="9177357" cy="2234761"/>
          </a:xfrm>
          <a:prstGeom prst="rect">
            <a:avLst/>
          </a:prstGeom>
        </p:spPr>
      </p:pic>
    </p:spTree>
    <p:extLst>
      <p:ext uri="{BB962C8B-B14F-4D97-AF65-F5344CB8AC3E}">
        <p14:creationId xmlns:p14="http://schemas.microsoft.com/office/powerpoint/2010/main" xmlns="" val="1354840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pPr eaLnBrk="1" hangingPunct="1"/>
            <a:r>
              <a:rPr lang="en-US" dirty="0">
                <a:latin typeface="Times New Roman" panose="02020603050405020304" pitchFamily="18" charset="0"/>
                <a:cs typeface="Times New Roman" panose="02020603050405020304" pitchFamily="18" charset="0"/>
                <a:sym typeface="Symbol" pitchFamily="18" charset="2"/>
              </a:rPr>
              <a:t>AKA nodal rhythm</a:t>
            </a:r>
          </a:p>
          <a:p>
            <a:pPr eaLnBrk="1" hangingPunct="1"/>
            <a:r>
              <a:rPr lang="en-US" dirty="0">
                <a:latin typeface="Times New Roman" panose="02020603050405020304" pitchFamily="18" charset="0"/>
                <a:cs typeface="Times New Roman" panose="02020603050405020304" pitchFamily="18" charset="0"/>
                <a:sym typeface="Symbol" pitchFamily="18" charset="2"/>
              </a:rPr>
              <a:t>The SA node fails to fire and the AV node becomes the pacemaker</a:t>
            </a:r>
          </a:p>
          <a:p>
            <a:pPr lvl="1"/>
            <a:r>
              <a:rPr lang="en-US" dirty="0">
                <a:latin typeface="Times New Roman" panose="02020603050405020304" pitchFamily="18" charset="0"/>
                <a:cs typeface="Times New Roman" panose="02020603050405020304" pitchFamily="18" charset="0"/>
                <a:sym typeface="Symbol" pitchFamily="18" charset="2"/>
              </a:rPr>
              <a:t>Slower rate</a:t>
            </a:r>
          </a:p>
          <a:p>
            <a:pPr eaLnBrk="1" hangingPunct="1"/>
            <a:r>
              <a:rPr lang="en-US" dirty="0">
                <a:latin typeface="Times New Roman" panose="02020603050405020304" pitchFamily="18" charset="0"/>
                <a:cs typeface="Times New Roman" panose="02020603050405020304" pitchFamily="18" charset="0"/>
                <a:sym typeface="Symbol" pitchFamily="18" charset="2"/>
              </a:rPr>
              <a:t>P wave:</a:t>
            </a:r>
          </a:p>
          <a:p>
            <a:pPr lvl="1"/>
            <a:r>
              <a:rPr lang="en-US" dirty="0">
                <a:latin typeface="Times New Roman" panose="02020603050405020304" pitchFamily="18" charset="0"/>
                <a:cs typeface="Times New Roman" panose="02020603050405020304" pitchFamily="18" charset="0"/>
                <a:sym typeface="Symbol" pitchFamily="18" charset="2"/>
              </a:rPr>
              <a:t>Inverted: retrograde conduction before the conduction thru ventricles</a:t>
            </a:r>
          </a:p>
          <a:p>
            <a:pPr lvl="1"/>
            <a:r>
              <a:rPr lang="en-US" dirty="0">
                <a:latin typeface="Times New Roman" panose="02020603050405020304" pitchFamily="18" charset="0"/>
                <a:cs typeface="Times New Roman" panose="02020603050405020304" pitchFamily="18" charset="0"/>
                <a:sym typeface="Symbol" pitchFamily="18" charset="2"/>
              </a:rPr>
              <a:t>Buried: retrograde conduction at the same time of ventricular conduction</a:t>
            </a:r>
          </a:p>
          <a:p>
            <a:pPr lvl="1"/>
            <a:r>
              <a:rPr lang="en-US" dirty="0">
                <a:latin typeface="Times New Roman" panose="02020603050405020304" pitchFamily="18" charset="0"/>
                <a:cs typeface="Times New Roman" panose="02020603050405020304" pitchFamily="18" charset="0"/>
                <a:sym typeface="Symbol" pitchFamily="18" charset="2"/>
              </a:rPr>
              <a:t>Inverted after the QRS: retrograde conduction after ventricular conduction</a:t>
            </a:r>
          </a:p>
          <a:p>
            <a:pPr eaLnBrk="1" hangingPunct="1"/>
            <a:endParaRPr lang="en-US" dirty="0">
              <a:latin typeface="Times New Roman" panose="02020603050405020304" pitchFamily="18" charset="0"/>
              <a:cs typeface="Times New Roman" panose="02020603050405020304" pitchFamily="18" charset="0"/>
              <a:sym typeface="Symbol" pitchFamily="18" charset="2"/>
            </a:endParaRPr>
          </a:p>
        </p:txBody>
      </p:sp>
      <p:sp>
        <p:nvSpPr>
          <p:cNvPr id="209922" name="Rectangle 2"/>
          <p:cNvSpPr>
            <a:spLocks noGrp="1" noChangeArrowheads="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Junctional Rhythm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5C42A7D9-F14B-4F26-BA07-FBA97934B79D}" type="slidenum">
              <a:rPr lang="en-US" sz="1000">
                <a:ea typeface="ＭＳ Ｐゴシック" pitchFamily="-107" charset="-128"/>
              </a:rPr>
              <a:pPr algn="ctr" eaLnBrk="0" hangingPunct="0"/>
              <a:t>33</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413836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60784"/>
            <a:ext cx="10515600" cy="1325563"/>
          </a:xfrm>
        </p:spPr>
        <p:txBody>
          <a:bodyPr/>
          <a:lstStyle/>
          <a:p>
            <a:pPr algn="ctr">
              <a:defRPr/>
            </a:pPr>
            <a:r>
              <a:rPr lang="en-US" dirty="0">
                <a:latin typeface="Times New Roman" panose="02020603050405020304" pitchFamily="18" charset="0"/>
                <a:cs typeface="Times New Roman" panose="02020603050405020304" pitchFamily="18" charset="0"/>
              </a:rPr>
              <a:t>Junctional Rhythm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88EC9D59-F4C9-4564-A279-CD7858AE6828}" type="slidenum">
              <a:rPr lang="en-US" sz="1400">
                <a:ea typeface="ＭＳ Ｐゴシック" pitchFamily="-107" charset="-128"/>
              </a:rPr>
              <a:pPr algn="ctr" eaLnBrk="0" hangingPunct="0"/>
              <a:t>34</a:t>
            </a:fld>
            <a:endParaRPr lang="en-US" sz="1400">
              <a:latin typeface="Times New Roman" pitchFamily="18" charset="0"/>
              <a:ea typeface="ＭＳ Ｐゴシック" pitchFamily="-107" charset="-128"/>
            </a:endParaRPr>
          </a:p>
        </p:txBody>
      </p:sp>
      <p:pic>
        <p:nvPicPr>
          <p:cNvPr id="2" name="Picture 1"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20928" t="18879" r="34436" b="-501"/>
          <a:stretch/>
        </p:blipFill>
        <p:spPr>
          <a:xfrm>
            <a:off x="1839246" y="1091381"/>
            <a:ext cx="8513506" cy="5652319"/>
          </a:xfrm>
          <a:prstGeom prst="rect">
            <a:avLst/>
          </a:prstGeom>
        </p:spPr>
      </p:pic>
    </p:spTree>
    <p:extLst>
      <p:ext uri="{BB962C8B-B14F-4D97-AF65-F5344CB8AC3E}">
        <p14:creationId xmlns:p14="http://schemas.microsoft.com/office/powerpoint/2010/main" xmlns="" val="2498919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pPr eaLnBrk="1" hangingPunct="1"/>
            <a:r>
              <a:rPr lang="en-US" dirty="0">
                <a:latin typeface="Times New Roman" panose="02020603050405020304" pitchFamily="18" charset="0"/>
                <a:cs typeface="Times New Roman" panose="02020603050405020304" pitchFamily="18" charset="0"/>
                <a:sym typeface="Symbol" pitchFamily="18" charset="2"/>
              </a:rPr>
              <a:t>Causes:</a:t>
            </a:r>
          </a:p>
          <a:p>
            <a:pPr lvl="1"/>
            <a:r>
              <a:rPr lang="en-US" dirty="0">
                <a:latin typeface="Times New Roman" panose="02020603050405020304" pitchFamily="18" charset="0"/>
                <a:cs typeface="Times New Roman" panose="02020603050405020304" pitchFamily="18" charset="0"/>
                <a:sym typeface="Symbol" pitchFamily="18" charset="2"/>
              </a:rPr>
              <a:t>SA node dysfunction</a:t>
            </a:r>
          </a:p>
          <a:p>
            <a:pPr lvl="1"/>
            <a:r>
              <a:rPr lang="en-US" dirty="0">
                <a:latin typeface="Times New Roman" panose="02020603050405020304" pitchFamily="18" charset="0"/>
                <a:cs typeface="Times New Roman" panose="02020603050405020304" pitchFamily="18" charset="0"/>
                <a:sym typeface="Symbol" pitchFamily="18" charset="2"/>
              </a:rPr>
              <a:t>E.g. Hypoxia, hyperkalemia, &amp; MI</a:t>
            </a:r>
          </a:p>
          <a:p>
            <a:pPr marL="236538" lvl="1" indent="-236538"/>
            <a:r>
              <a:rPr lang="en-US" sz="2800" dirty="0">
                <a:latin typeface="Times New Roman" panose="02020603050405020304" pitchFamily="18" charset="0"/>
                <a:cs typeface="Times New Roman" panose="02020603050405020304" pitchFamily="18" charset="0"/>
                <a:sym typeface="Symbol" pitchFamily="18" charset="2"/>
              </a:rPr>
              <a:t>S/</a:t>
            </a:r>
            <a:r>
              <a:rPr lang="en-US" sz="2800" dirty="0" err="1">
                <a:latin typeface="Times New Roman" panose="02020603050405020304" pitchFamily="18" charset="0"/>
                <a:cs typeface="Times New Roman" panose="02020603050405020304" pitchFamily="18" charset="0"/>
                <a:sym typeface="Symbol" pitchFamily="18" charset="2"/>
              </a:rPr>
              <a:t>Sx</a:t>
            </a:r>
            <a:r>
              <a:rPr lang="en-US" sz="2800" dirty="0">
                <a:latin typeface="Times New Roman" panose="02020603050405020304" pitchFamily="18" charset="0"/>
                <a:cs typeface="Times New Roman" panose="02020603050405020304" pitchFamily="18" charset="0"/>
                <a:sym typeface="Symbol" pitchFamily="18" charset="2"/>
              </a:rPr>
              <a:t>:</a:t>
            </a:r>
          </a:p>
          <a:p>
            <a:pPr marL="693738" lvl="2" indent="-236538"/>
            <a:r>
              <a:rPr lang="en-US" sz="2400" dirty="0">
                <a:latin typeface="Times New Roman" panose="02020603050405020304" pitchFamily="18" charset="0"/>
                <a:cs typeface="Times New Roman" panose="02020603050405020304" pitchFamily="18" charset="0"/>
                <a:sym typeface="Symbol" pitchFamily="18" charset="2"/>
              </a:rPr>
              <a:t>Hypotension</a:t>
            </a:r>
          </a:p>
          <a:p>
            <a:pPr marL="693738" lvl="2" indent="-236538"/>
            <a:r>
              <a:rPr lang="en-US" sz="2400" dirty="0">
                <a:latin typeface="Times New Roman" panose="02020603050405020304" pitchFamily="18" charset="0"/>
                <a:cs typeface="Times New Roman" panose="02020603050405020304" pitchFamily="18" charset="0"/>
                <a:sym typeface="Symbol" pitchFamily="18" charset="2"/>
              </a:rPr>
              <a:t>Decreased CO</a:t>
            </a:r>
          </a:p>
          <a:p>
            <a:pPr marL="693738" lvl="2" indent="-236538"/>
            <a:r>
              <a:rPr lang="en-US" sz="2400" dirty="0">
                <a:latin typeface="Times New Roman" panose="02020603050405020304" pitchFamily="18" charset="0"/>
                <a:cs typeface="Times New Roman" panose="02020603050405020304" pitchFamily="18" charset="0"/>
                <a:sym typeface="Symbol" pitchFamily="18" charset="2"/>
              </a:rPr>
              <a:t>Decreased perfusion</a:t>
            </a:r>
          </a:p>
          <a:p>
            <a:pPr marL="236538" lvl="1" indent="-236538"/>
            <a:r>
              <a:rPr lang="en-US" sz="2800" dirty="0" err="1">
                <a:latin typeface="Times New Roman" panose="02020603050405020304" pitchFamily="18" charset="0"/>
                <a:cs typeface="Times New Roman" panose="02020603050405020304" pitchFamily="18" charset="0"/>
                <a:sym typeface="Symbol" pitchFamily="18" charset="2"/>
              </a:rPr>
              <a:t>Tx</a:t>
            </a:r>
            <a:r>
              <a:rPr lang="en-US" sz="2800" dirty="0">
                <a:latin typeface="Times New Roman" panose="02020603050405020304" pitchFamily="18" charset="0"/>
                <a:cs typeface="Times New Roman" panose="02020603050405020304" pitchFamily="18" charset="0"/>
                <a:sym typeface="Symbol" pitchFamily="18" charset="2"/>
              </a:rPr>
              <a:t>:</a:t>
            </a:r>
          </a:p>
          <a:p>
            <a:pPr marL="693738" lvl="2" indent="-236538"/>
            <a:r>
              <a:rPr lang="en-US" sz="2400" dirty="0">
                <a:latin typeface="Times New Roman" panose="02020603050405020304" pitchFamily="18" charset="0"/>
                <a:cs typeface="Times New Roman" panose="02020603050405020304" pitchFamily="18" charset="0"/>
                <a:sym typeface="Symbol" pitchFamily="18" charset="2"/>
              </a:rPr>
              <a:t>Treat the cause</a:t>
            </a:r>
          </a:p>
          <a:p>
            <a:pPr marL="693738" lvl="2" indent="-236538"/>
            <a:r>
              <a:rPr lang="en-US" sz="2400" dirty="0">
                <a:latin typeface="Times New Roman" panose="02020603050405020304" pitchFamily="18" charset="0"/>
                <a:cs typeface="Times New Roman" panose="02020603050405020304" pitchFamily="18" charset="0"/>
                <a:sym typeface="Symbol" pitchFamily="18" charset="2"/>
              </a:rPr>
              <a:t>Atropine or pacemaker </a:t>
            </a:r>
          </a:p>
        </p:txBody>
      </p:sp>
      <p:sp>
        <p:nvSpPr>
          <p:cNvPr id="209922" name="Rectangle 2"/>
          <p:cNvSpPr>
            <a:spLocks noGrp="1" noChangeArrowheads="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Junctional Rhythm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5C42A7D9-F14B-4F26-BA07-FBA97934B79D}" type="slidenum">
              <a:rPr lang="en-US" sz="1000">
                <a:ea typeface="ＭＳ Ｐゴシック" pitchFamily="-107" charset="-128"/>
              </a:rPr>
              <a:pPr algn="ctr" eaLnBrk="0" hangingPunct="0"/>
              <a:t>35</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478044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pPr eaLnBrk="1" hangingPunct="1"/>
            <a:r>
              <a:rPr lang="en-US" dirty="0">
                <a:latin typeface="Times New Roman" panose="02020603050405020304" pitchFamily="18" charset="0"/>
                <a:cs typeface="Times New Roman" panose="02020603050405020304" pitchFamily="18" charset="0"/>
                <a:sym typeface="Symbol" pitchFamily="18" charset="2"/>
              </a:rPr>
              <a:t>Ectopic impulse from the AV junction</a:t>
            </a:r>
          </a:p>
          <a:p>
            <a:pPr marL="236538" lvl="1" indent="-236538"/>
            <a:r>
              <a:rPr lang="en-US" sz="2800" dirty="0">
                <a:latin typeface="Times New Roman" panose="02020603050405020304" pitchFamily="18" charset="0"/>
                <a:cs typeface="Times New Roman" panose="02020603050405020304" pitchFamily="18" charset="0"/>
                <a:sym typeface="Symbol" pitchFamily="18" charset="2"/>
              </a:rPr>
              <a:t>QRS complex:</a:t>
            </a:r>
          </a:p>
          <a:p>
            <a:pPr marL="693738" lvl="2" indent="-236538"/>
            <a:r>
              <a:rPr lang="en-US" sz="2400" dirty="0">
                <a:latin typeface="Times New Roman" panose="02020603050405020304" pitchFamily="18" charset="0"/>
                <a:cs typeface="Times New Roman" panose="02020603050405020304" pitchFamily="18" charset="0"/>
                <a:sym typeface="Symbol" pitchFamily="18" charset="2"/>
              </a:rPr>
              <a:t>Narrow</a:t>
            </a:r>
          </a:p>
          <a:p>
            <a:pPr marL="693738" lvl="2" indent="-236538"/>
            <a:endParaRPr lang="en-US" sz="2400" dirty="0">
              <a:latin typeface="Times New Roman" panose="02020603050405020304" pitchFamily="18" charset="0"/>
              <a:cs typeface="Times New Roman" panose="02020603050405020304" pitchFamily="18" charset="0"/>
              <a:sym typeface="Symbol" pitchFamily="18" charset="2"/>
            </a:endParaRPr>
          </a:p>
          <a:p>
            <a:pPr marL="236538" lvl="1" indent="-236538"/>
            <a:r>
              <a:rPr lang="en-US" sz="2800" dirty="0">
                <a:latin typeface="Times New Roman" panose="02020603050405020304" pitchFamily="18" charset="0"/>
                <a:cs typeface="Times New Roman" panose="02020603050405020304" pitchFamily="18" charset="0"/>
                <a:sym typeface="Symbol" pitchFamily="18" charset="2"/>
              </a:rPr>
              <a:t>Atrial depolarization occurs before, during, or after ventricular conduction</a:t>
            </a:r>
          </a:p>
          <a:p>
            <a:pPr marL="236538" lvl="1" indent="-236538"/>
            <a:r>
              <a:rPr lang="en-US" sz="2800" dirty="0">
                <a:latin typeface="Times New Roman" panose="02020603050405020304" pitchFamily="18" charset="0"/>
                <a:cs typeface="Times New Roman" panose="02020603050405020304" pitchFamily="18" charset="0"/>
                <a:sym typeface="Symbol" pitchFamily="18" charset="2"/>
              </a:rPr>
              <a:t>Frequent PJC  </a:t>
            </a:r>
            <a:r>
              <a:rPr lang="en-US" sz="2800" dirty="0">
                <a:latin typeface="Times New Roman" panose="02020603050405020304" pitchFamily="18" charset="0"/>
                <a:cs typeface="Times New Roman" panose="02020603050405020304" pitchFamily="18" charset="0"/>
                <a:sym typeface="Wingdings" panose="05000000000000000000" pitchFamily="2" charset="2"/>
              </a:rPr>
              <a:t> junctional rhythm</a:t>
            </a:r>
          </a:p>
          <a:p>
            <a:pPr marL="236538" lvl="1" indent="-236538"/>
            <a:r>
              <a:rPr lang="en-US" sz="2800" dirty="0">
                <a:latin typeface="Times New Roman" panose="02020603050405020304" pitchFamily="18" charset="0"/>
                <a:cs typeface="Times New Roman" panose="02020603050405020304" pitchFamily="18" charset="0"/>
                <a:sym typeface="Wingdings" panose="05000000000000000000" pitchFamily="2" charset="2"/>
              </a:rPr>
              <a:t>S/</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Sx</a:t>
            </a:r>
            <a:r>
              <a:rPr lang="en-US" sz="2800" dirty="0">
                <a:latin typeface="Times New Roman" panose="02020603050405020304" pitchFamily="18" charset="0"/>
                <a:cs typeface="Times New Roman" panose="02020603050405020304" pitchFamily="18" charset="0"/>
                <a:sym typeface="Wingdings" panose="05000000000000000000" pitchFamily="2" charset="2"/>
              </a:rPr>
              <a:t>: skipping a beat</a:t>
            </a:r>
          </a:p>
          <a:p>
            <a:pPr marL="236538" lvl="1" indent="-236538"/>
            <a:r>
              <a:rPr lang="en-US" sz="2800" dirty="0" err="1">
                <a:latin typeface="Times New Roman" panose="02020603050405020304" pitchFamily="18" charset="0"/>
                <a:cs typeface="Times New Roman" panose="02020603050405020304" pitchFamily="18" charset="0"/>
                <a:sym typeface="Wingdings" panose="05000000000000000000" pitchFamily="2" charset="2"/>
              </a:rPr>
              <a:t>Tx</a:t>
            </a:r>
            <a:r>
              <a:rPr lang="en-US" sz="2800" dirty="0">
                <a:latin typeface="Times New Roman" panose="02020603050405020304" pitchFamily="18" charset="0"/>
                <a:cs typeface="Times New Roman" panose="02020603050405020304" pitchFamily="18" charset="0"/>
                <a:sym typeface="Wingdings" panose="05000000000000000000" pitchFamily="2" charset="2"/>
              </a:rPr>
              <a:t>: not necessary</a:t>
            </a:r>
            <a:r>
              <a:rPr lang="en-US" sz="2400" dirty="0">
                <a:latin typeface="Times New Roman" panose="02020603050405020304" pitchFamily="18" charset="0"/>
                <a:cs typeface="Times New Roman" panose="02020603050405020304" pitchFamily="18" charset="0"/>
                <a:sym typeface="Symbol" pitchFamily="18" charset="2"/>
              </a:rPr>
              <a:t> </a:t>
            </a:r>
          </a:p>
        </p:txBody>
      </p:sp>
      <p:sp>
        <p:nvSpPr>
          <p:cNvPr id="209922" name="Rectangle 2"/>
          <p:cNvSpPr>
            <a:spLocks noGrp="1" noChangeArrowheads="1"/>
          </p:cNvSpPr>
          <p:nvPr>
            <p:ph type="title"/>
          </p:nvPr>
        </p:nvSpPr>
        <p:spPr/>
        <p:txBody>
          <a:bodyPr/>
          <a:lstStyle/>
          <a:p>
            <a:pPr algn="ctr">
              <a:defRPr/>
            </a:pPr>
            <a:r>
              <a:rPr lang="en-US" dirty="0">
                <a:latin typeface="Times New Roman" panose="02020603050405020304" pitchFamily="18" charset="0"/>
                <a:cs typeface="Times New Roman" panose="02020603050405020304" pitchFamily="18" charset="0"/>
              </a:rPr>
              <a:t>Premature Junctional Contraction (PJC)</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5C42A7D9-F14B-4F26-BA07-FBA97934B79D}" type="slidenum">
              <a:rPr lang="en-US" sz="1000">
                <a:ea typeface="ＭＳ Ｐゴシック" pitchFamily="-107" charset="-128"/>
              </a:rPr>
              <a:pPr algn="ctr" eaLnBrk="0" hangingPunct="0"/>
              <a:t>36</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1632708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60784"/>
            <a:ext cx="10515600" cy="1325563"/>
          </a:xfrm>
        </p:spPr>
        <p:txBody>
          <a:bodyPr/>
          <a:lstStyle/>
          <a:p>
            <a:pPr algn="ctr">
              <a:defRPr/>
            </a:pPr>
            <a:r>
              <a:rPr lang="en-US" dirty="0">
                <a:latin typeface="Times New Roman" panose="02020603050405020304" pitchFamily="18" charset="0"/>
                <a:cs typeface="Times New Roman" panose="02020603050405020304" pitchFamily="18" charset="0"/>
              </a:rPr>
              <a:t>Premature Junctional Contraction (PJC)</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88EC9D59-F4C9-4564-A279-CD7858AE6828}" type="slidenum">
              <a:rPr lang="en-US" sz="1400">
                <a:ea typeface="ＭＳ Ｐゴシック" pitchFamily="-107" charset="-128"/>
              </a:rPr>
              <a:pPr algn="ctr" eaLnBrk="0" hangingPunct="0"/>
              <a:t>37</a:t>
            </a:fld>
            <a:endParaRPr lang="en-US" sz="1400">
              <a:latin typeface="Times New Roman" pitchFamily="18" charset="0"/>
              <a:ea typeface="ＭＳ Ｐゴシック" pitchFamily="-107" charset="-128"/>
            </a:endParaRPr>
          </a:p>
        </p:txBody>
      </p:sp>
      <p:pic>
        <p:nvPicPr>
          <p:cNvPr id="4" name="Picture 3"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6210" t="69661" r="58387" b="7644"/>
          <a:stretch/>
        </p:blipFill>
        <p:spPr>
          <a:xfrm>
            <a:off x="1533834" y="1563330"/>
            <a:ext cx="9630696" cy="3830439"/>
          </a:xfrm>
          <a:prstGeom prst="rect">
            <a:avLst/>
          </a:prstGeom>
        </p:spPr>
      </p:pic>
    </p:spTree>
    <p:extLst>
      <p:ext uri="{BB962C8B-B14F-4D97-AF65-F5344CB8AC3E}">
        <p14:creationId xmlns:p14="http://schemas.microsoft.com/office/powerpoint/2010/main" xmlns="" val="3184684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1607574" y="1600201"/>
            <a:ext cx="9217742" cy="4525963"/>
          </a:xfrm>
        </p:spPr>
        <p:txBody>
          <a:bodyPr/>
          <a:lstStyle/>
          <a:p>
            <a:pPr eaLnBrk="1" hangingPunct="1"/>
            <a:r>
              <a:rPr lang="en-US" sz="2800" dirty="0">
                <a:latin typeface="Times New Roman" panose="02020603050405020304" pitchFamily="18" charset="0"/>
                <a:cs typeface="Times New Roman" panose="02020603050405020304" pitchFamily="18" charset="0"/>
              </a:rPr>
              <a:t>Contraction originating in ectopic focus of the ventricles</a:t>
            </a:r>
          </a:p>
          <a:p>
            <a:pPr eaLnBrk="1" hangingPunct="1"/>
            <a:r>
              <a:rPr lang="en-US" sz="2800" dirty="0">
                <a:latin typeface="Times New Roman" panose="02020603050405020304" pitchFamily="18" charset="0"/>
                <a:cs typeface="Times New Roman" panose="02020603050405020304" pitchFamily="18" charset="0"/>
              </a:rPr>
              <a:t>Premature occurrence of a wide and distorted QRS complex</a:t>
            </a:r>
          </a:p>
          <a:p>
            <a:pPr eaLnBrk="1" hangingPunct="1"/>
            <a:r>
              <a:rPr lang="en-US" sz="2800" dirty="0">
                <a:latin typeface="Times New Roman" panose="02020603050405020304" pitchFamily="18" charset="0"/>
                <a:cs typeface="Times New Roman" panose="02020603050405020304" pitchFamily="18" charset="0"/>
              </a:rPr>
              <a:t>No P wave</a:t>
            </a:r>
          </a:p>
          <a:p>
            <a:pPr eaLnBrk="1" hangingPunct="1"/>
            <a:r>
              <a:rPr lang="en-US" sz="2800" dirty="0">
                <a:latin typeface="Times New Roman" panose="02020603050405020304" pitchFamily="18" charset="0"/>
                <a:cs typeface="Times New Roman" panose="02020603050405020304" pitchFamily="18" charset="0"/>
              </a:rPr>
              <a:t>Considered a precursor of V Tach/V Fib</a:t>
            </a:r>
          </a:p>
          <a:p>
            <a:pPr eaLnBrk="1" hangingPunct="1"/>
            <a:r>
              <a:rPr lang="en-US" sz="2800" dirty="0">
                <a:latin typeface="Times New Roman" panose="02020603050405020304" pitchFamily="18" charset="0"/>
                <a:cs typeface="Times New Roman" panose="02020603050405020304" pitchFamily="18" charset="0"/>
              </a:rPr>
              <a:t>QRS description:</a:t>
            </a:r>
          </a:p>
          <a:p>
            <a:pPr lvl="1"/>
            <a:r>
              <a:rPr lang="en-US" sz="2400" dirty="0">
                <a:latin typeface="Times New Roman" panose="02020603050405020304" pitchFamily="18" charset="0"/>
                <a:cs typeface="Times New Roman" panose="02020603050405020304" pitchFamily="18" charset="0"/>
              </a:rPr>
              <a:t>Shape/pattern</a:t>
            </a:r>
          </a:p>
          <a:p>
            <a:pPr lvl="1"/>
            <a:r>
              <a:rPr lang="en-US" sz="2400" dirty="0">
                <a:latin typeface="Times New Roman" panose="02020603050405020304" pitchFamily="18" charset="0"/>
                <a:cs typeface="Times New Roman" panose="02020603050405020304" pitchFamily="18" charset="0"/>
              </a:rPr>
              <a:t>Frequency </a:t>
            </a:r>
          </a:p>
          <a:p>
            <a:pPr lvl="1"/>
            <a:endParaRPr lang="en-US" sz="2400" dirty="0">
              <a:latin typeface="Times New Roman" panose="02020603050405020304" pitchFamily="18" charset="0"/>
              <a:cs typeface="Times New Roman" panose="02020603050405020304" pitchFamily="18" charset="0"/>
            </a:endParaRPr>
          </a:p>
        </p:txBody>
      </p:sp>
      <p:sp>
        <p:nvSpPr>
          <p:cNvPr id="239618" name="Rectangle 2"/>
          <p:cNvSpPr>
            <a:spLocks noGrp="1" noChangeArrowheads="1"/>
          </p:cNvSpPr>
          <p:nvPr>
            <p:ph type="title"/>
          </p:nvPr>
        </p:nvSpPr>
        <p:spPr/>
        <p:txBody>
          <a:bodyPr/>
          <a:lstStyle/>
          <a:p>
            <a:pPr>
              <a:defRPr/>
            </a:pPr>
            <a:r>
              <a:rPr lang="en-US" dirty="0">
                <a:solidFill>
                  <a:schemeClr val="tx1"/>
                </a:solidFill>
                <a:latin typeface="Times New Roman" panose="02020603050405020304" pitchFamily="18" charset="0"/>
                <a:cs typeface="Times New Roman" panose="02020603050405020304" pitchFamily="18" charset="0"/>
              </a:rPr>
              <a:t>Premature Ventricular Contractions</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A132C4D9-516E-457A-9B7A-D0B761A9FCE1}" type="slidenum">
              <a:rPr lang="en-US" sz="1000" kern="0">
                <a:solidFill>
                  <a:sysClr val="windowText" lastClr="000000"/>
                </a:solidFill>
                <a:ea typeface="ＭＳ Ｐゴシック" pitchFamily="-107" charset="-128"/>
              </a:rPr>
              <a:pPr algn="ctr" eaLnBrk="0" hangingPunct="0"/>
              <a:t>38</a:t>
            </a:fld>
            <a:endParaRPr lang="en-US" sz="1000" kern="0">
              <a:solidFill>
                <a:sysClr val="windowText" lastClr="000000"/>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739078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76200"/>
            <a:ext cx="8229600" cy="1143000"/>
          </a:xfrm>
        </p:spPr>
        <p:txBody>
          <a:bodyPr/>
          <a:lstStyle/>
          <a:p>
            <a:pPr>
              <a:defRPr/>
            </a:pPr>
            <a:r>
              <a:rPr lang="en-US" dirty="0">
                <a:latin typeface="Times New Roman" panose="02020603050405020304" pitchFamily="18" charset="0"/>
                <a:cs typeface="Times New Roman" panose="02020603050405020304" pitchFamily="18" charset="0"/>
              </a:rPr>
              <a:t>Premature Ventricular Contractions</a:t>
            </a:r>
          </a:p>
        </p:txBody>
      </p:sp>
      <p:pic>
        <p:nvPicPr>
          <p:cNvPr id="97283" name="Picture 6" descr="F36-17-A03690"/>
          <p:cNvPicPr>
            <a:picLocks noChangeAspect="1" noChangeArrowheads="1"/>
          </p:cNvPicPr>
          <p:nvPr/>
        </p:nvPicPr>
        <p:blipFill>
          <a:blip r:embed="rId3" cstate="print"/>
          <a:srcRect/>
          <a:stretch>
            <a:fillRect/>
          </a:stretch>
        </p:blipFill>
        <p:spPr bwMode="auto">
          <a:xfrm>
            <a:off x="2667000" y="838201"/>
            <a:ext cx="6705600" cy="5891203"/>
          </a:xfrm>
          <a:prstGeom prst="rect">
            <a:avLst/>
          </a:prstGeom>
          <a:noFill/>
          <a:ln w="12700" cap="sq">
            <a:noFill/>
            <a:miter lim="800000"/>
            <a:headEnd type="none" w="sm" len="sm"/>
            <a:tailEnd type="none" w="sm" len="sm"/>
          </a:ln>
        </p:spPr>
      </p:pic>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AEF3E6EE-8C00-4DD3-9108-B0F3B4EC3153}" type="slidenum">
              <a:rPr lang="en-US" sz="1000">
                <a:ea typeface="ＭＳ Ｐゴシック" pitchFamily="-107" charset="-128"/>
              </a:rPr>
              <a:pPr algn="ctr" eaLnBrk="0" hangingPunct="0"/>
              <a:t>39</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276866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ECG Strip</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Reflects the electrical activity in the heart</a:t>
            </a:r>
          </a:p>
          <a:p>
            <a:r>
              <a:rPr lang="en-US" dirty="0">
                <a:latin typeface="Times New Roman" panose="02020603050405020304" pitchFamily="18" charset="0"/>
                <a:cs typeface="Times New Roman" panose="02020603050405020304" pitchFamily="18" charset="0"/>
              </a:rPr>
              <a:t>Small (0.05sec) &amp; large (0.2sec) boxes </a:t>
            </a:r>
          </a:p>
          <a:p>
            <a:r>
              <a:rPr lang="en-US" dirty="0">
                <a:latin typeface="Times New Roman" panose="02020603050405020304" pitchFamily="18" charset="0"/>
                <a:cs typeface="Times New Roman" panose="02020603050405020304" pitchFamily="18" charset="0"/>
              </a:rPr>
              <a:t>Slash marks </a:t>
            </a:r>
          </a:p>
          <a:p>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1600" y="3421625"/>
            <a:ext cx="9232490" cy="3113139"/>
          </a:xfrm>
          <a:prstGeom prst="rect">
            <a:avLst/>
          </a:prstGeom>
        </p:spPr>
      </p:pic>
    </p:spTree>
    <p:extLst>
      <p:ext uri="{BB962C8B-B14F-4D97-AF65-F5344CB8AC3E}">
        <p14:creationId xmlns:p14="http://schemas.microsoft.com/office/powerpoint/2010/main" xmlns="" val="23428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76200"/>
            <a:ext cx="8229600" cy="1143000"/>
          </a:xfrm>
        </p:spPr>
        <p:txBody>
          <a:bodyPr/>
          <a:lstStyle/>
          <a:p>
            <a:pPr>
              <a:defRPr/>
            </a:pPr>
            <a:r>
              <a:rPr lang="en-US" dirty="0">
                <a:latin typeface="Times New Roman" panose="02020603050405020304" pitchFamily="18" charset="0"/>
                <a:cs typeface="Times New Roman" panose="02020603050405020304" pitchFamily="18" charset="0"/>
              </a:rPr>
              <a:t>Premature Ventricular Contractions</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AEF3E6EE-8C00-4DD3-9108-B0F3B4EC3153}" type="slidenum">
              <a:rPr lang="en-US" sz="1000">
                <a:ea typeface="ＭＳ Ｐゴシック" pitchFamily="-107" charset="-128"/>
              </a:rPr>
              <a:pPr algn="ctr" eaLnBrk="0" hangingPunct="0"/>
              <a:t>40</a:t>
            </a:fld>
            <a:endParaRPr lang="en-US" sz="1000">
              <a:latin typeface="Times New Roman" pitchFamily="18" charset="0"/>
              <a:ea typeface="ＭＳ Ｐゴシック" pitchFamily="-107" charset="-128"/>
            </a:endParaRPr>
          </a:p>
        </p:txBody>
      </p:sp>
      <p:pic>
        <p:nvPicPr>
          <p:cNvPr id="4" name="Picture 3"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22500" t="18654" r="36976" b="1802"/>
          <a:stretch/>
        </p:blipFill>
        <p:spPr>
          <a:xfrm>
            <a:off x="1474839" y="870155"/>
            <a:ext cx="8735961" cy="5722375"/>
          </a:xfrm>
          <a:prstGeom prst="rect">
            <a:avLst/>
          </a:prstGeom>
        </p:spPr>
      </p:pic>
    </p:spTree>
    <p:extLst>
      <p:ext uri="{BB962C8B-B14F-4D97-AF65-F5344CB8AC3E}">
        <p14:creationId xmlns:p14="http://schemas.microsoft.com/office/powerpoint/2010/main" xmlns="" val="2376158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1607574" y="1600201"/>
            <a:ext cx="9217742" cy="4525963"/>
          </a:xfrm>
        </p:spPr>
        <p:txBody>
          <a:bodyPr/>
          <a:lstStyle/>
          <a:p>
            <a:pPr eaLnBrk="1" hangingPunct="1"/>
            <a:r>
              <a:rPr lang="en-US" sz="2800" dirty="0">
                <a:latin typeface="Times New Roman" panose="02020603050405020304" pitchFamily="18" charset="0"/>
                <a:cs typeface="Times New Roman" panose="02020603050405020304" pitchFamily="18" charset="0"/>
              </a:rPr>
              <a:t>Causes:</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Ischemic heart disease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Irritation of the heart</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Hypokalemia</a:t>
            </a:r>
          </a:p>
          <a:p>
            <a:pPr lvl="1"/>
            <a:endParaRPr lang="en-US" sz="2400" dirty="0">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Significance</a:t>
            </a:r>
            <a:r>
              <a:rPr lang="en-US" sz="2400" dirty="0">
                <a:latin typeface="Times New Roman" panose="02020603050405020304" pitchFamily="18" charset="0"/>
                <a:cs typeface="Times New Roman" panose="02020603050405020304" pitchFamily="18" charset="0"/>
              </a:rPr>
              <a:t>:</a:t>
            </a:r>
          </a:p>
          <a:p>
            <a:pPr marL="742950" lvl="2" indent="-342900"/>
            <a:r>
              <a:rPr lang="en-US" dirty="0">
                <a:latin typeface="Times New Roman" panose="02020603050405020304" pitchFamily="18" charset="0"/>
                <a:cs typeface="Times New Roman" panose="02020603050405020304" pitchFamily="18" charset="0"/>
              </a:rPr>
              <a:t>Usually requires no treatment</a:t>
            </a:r>
          </a:p>
          <a:p>
            <a:pPr marL="742950" lvl="2" indent="-342900"/>
            <a:r>
              <a:rPr lang="en-US" dirty="0">
                <a:latin typeface="Times New Roman" panose="02020603050405020304" pitchFamily="18" charset="0"/>
                <a:cs typeface="Times New Roman" panose="02020603050405020304" pitchFamily="18" charset="0"/>
              </a:rPr>
              <a:t>Report any R-on-T</a:t>
            </a:r>
          </a:p>
          <a:p>
            <a:pPr marL="742950" lvl="2" indent="-342900"/>
            <a:endParaRPr lang="en-US" sz="20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p:txBody>
      </p:sp>
      <p:sp>
        <p:nvSpPr>
          <p:cNvPr id="239618" name="Rectangle 2"/>
          <p:cNvSpPr>
            <a:spLocks noGrp="1" noChangeArrowheads="1"/>
          </p:cNvSpPr>
          <p:nvPr>
            <p:ph type="title"/>
          </p:nvPr>
        </p:nvSpPr>
        <p:spPr/>
        <p:txBody>
          <a:bodyPr/>
          <a:lstStyle/>
          <a:p>
            <a:pPr>
              <a:defRPr/>
            </a:pPr>
            <a:r>
              <a:rPr lang="en-US" dirty="0">
                <a:solidFill>
                  <a:schemeClr val="tx1"/>
                </a:solidFill>
                <a:latin typeface="Times New Roman" panose="02020603050405020304" pitchFamily="18" charset="0"/>
                <a:cs typeface="Times New Roman" panose="02020603050405020304" pitchFamily="18" charset="0"/>
              </a:rPr>
              <a:t>Premature Ventricular Contractions</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A132C4D9-516E-457A-9B7A-D0B761A9FCE1}" type="slidenum">
              <a:rPr lang="en-US" sz="1000" kern="0">
                <a:solidFill>
                  <a:sysClr val="windowText" lastClr="000000"/>
                </a:solidFill>
                <a:ea typeface="ＭＳ Ｐゴシック" pitchFamily="-107" charset="-128"/>
              </a:rPr>
              <a:pPr algn="ctr" eaLnBrk="0" hangingPunct="0"/>
              <a:t>41</a:t>
            </a:fld>
            <a:endParaRPr lang="en-US" sz="1000" kern="0">
              <a:solidFill>
                <a:sysClr val="windowText" lastClr="000000"/>
              </a:solidFill>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48451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76200"/>
            <a:ext cx="8229600" cy="1143000"/>
          </a:xfrm>
        </p:spPr>
        <p:txBody>
          <a:bodyPr/>
          <a:lstStyle/>
          <a:p>
            <a:pPr>
              <a:defRPr/>
            </a:pPr>
            <a:r>
              <a:rPr lang="en-US" dirty="0">
                <a:latin typeface="Times New Roman" panose="02020603050405020304" pitchFamily="18" charset="0"/>
                <a:cs typeface="Times New Roman" panose="02020603050405020304" pitchFamily="18" charset="0"/>
              </a:rPr>
              <a:t>Premature Ventricular Contractions</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AEF3E6EE-8C00-4DD3-9108-B0F3B4EC3153}" type="slidenum">
              <a:rPr lang="en-US" sz="1000">
                <a:ea typeface="ＭＳ Ｐゴシック" pitchFamily="-107" charset="-128"/>
              </a:rPr>
              <a:pPr algn="ctr" eaLnBrk="0" hangingPunct="0"/>
              <a:t>42</a:t>
            </a:fld>
            <a:endParaRPr lang="en-US" sz="1000">
              <a:latin typeface="Times New Roman" pitchFamily="18" charset="0"/>
              <a:ea typeface="ＭＳ Ｐゴシック" pitchFamily="-107" charset="-128"/>
            </a:endParaRPr>
          </a:p>
        </p:txBody>
      </p:sp>
      <p:pic>
        <p:nvPicPr>
          <p:cNvPr id="2" name="Picture 1"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4032" t="25395" r="28266" b="42472"/>
          <a:stretch/>
        </p:blipFill>
        <p:spPr>
          <a:xfrm>
            <a:off x="1176435" y="1961535"/>
            <a:ext cx="9839130" cy="2949677"/>
          </a:xfrm>
          <a:prstGeom prst="rect">
            <a:avLst/>
          </a:prstGeom>
        </p:spPr>
      </p:pic>
    </p:spTree>
    <p:extLst>
      <p:ext uri="{BB962C8B-B14F-4D97-AF65-F5344CB8AC3E}">
        <p14:creationId xmlns:p14="http://schemas.microsoft.com/office/powerpoint/2010/main" xmlns="" val="77417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2057400" y="1951038"/>
            <a:ext cx="8229600" cy="4525963"/>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Run of three or more PVCs </a:t>
            </a:r>
          </a:p>
          <a:p>
            <a:r>
              <a:rPr lang="en-US" sz="2800" dirty="0">
                <a:latin typeface="Times New Roman" panose="02020603050405020304" pitchFamily="18" charset="0"/>
                <a:cs typeface="Times New Roman" panose="02020603050405020304" pitchFamily="18" charset="0"/>
              </a:rPr>
              <a:t>Ventricular rate &gt; 100 bpm</a:t>
            </a:r>
          </a:p>
          <a:p>
            <a:pPr lvl="1"/>
            <a:r>
              <a:rPr lang="en-US" sz="2400" dirty="0">
                <a:latin typeface="Times New Roman" panose="02020603050405020304" pitchFamily="18" charset="0"/>
                <a:cs typeface="Times New Roman" panose="02020603050405020304" pitchFamily="18" charset="0"/>
              </a:rPr>
              <a:t>Usually 150 to 250</a:t>
            </a:r>
          </a:p>
          <a:p>
            <a:r>
              <a:rPr lang="en-US" sz="2800" dirty="0">
                <a:latin typeface="Times New Roman" panose="02020603050405020304" pitchFamily="18" charset="0"/>
                <a:cs typeface="Times New Roman" panose="02020603050405020304" pitchFamily="18" charset="0"/>
              </a:rPr>
              <a:t>Rhythm may be regular or irregular</a:t>
            </a:r>
          </a:p>
          <a:p>
            <a:pPr eaLnBrk="1" hangingPunct="1"/>
            <a:r>
              <a:rPr lang="en-US" sz="2800" dirty="0">
                <a:latin typeface="Times New Roman" panose="02020603050405020304" pitchFamily="18" charset="0"/>
                <a:cs typeface="Times New Roman" panose="02020603050405020304" pitchFamily="18" charset="0"/>
              </a:rPr>
              <a:t>Life-threatening because of decreased CO and the possibility of deterioration to ventricular fibrillation</a:t>
            </a:r>
          </a:p>
          <a:p>
            <a:pPr eaLnBrk="1" hangingPunct="1"/>
            <a:r>
              <a:rPr lang="en-US" sz="2800" dirty="0">
                <a:latin typeface="Times New Roman" panose="02020603050405020304" pitchFamily="18" charset="0"/>
                <a:cs typeface="Times New Roman" panose="02020603050405020304" pitchFamily="18" charset="0"/>
              </a:rPr>
              <a:t>No P wave</a:t>
            </a:r>
          </a:p>
          <a:p>
            <a:pPr eaLnBrk="1" hangingPunct="1"/>
            <a:r>
              <a:rPr lang="en-US" sz="2800" dirty="0">
                <a:latin typeface="Times New Roman" panose="02020603050405020304" pitchFamily="18" charset="0"/>
                <a:cs typeface="Times New Roman" panose="02020603050405020304" pitchFamily="18" charset="0"/>
              </a:rPr>
              <a:t>Precursor of V Fib</a:t>
            </a:r>
          </a:p>
        </p:txBody>
      </p:sp>
      <p:sp>
        <p:nvSpPr>
          <p:cNvPr id="245762" name="Rectangle 2"/>
          <p:cNvSpPr>
            <a:spLocks noGrp="1" noChangeArrowheads="1"/>
          </p:cNvSpPr>
          <p:nvPr>
            <p:ph type="title"/>
          </p:nvPr>
        </p:nvSpPr>
        <p:spPr/>
        <p:txBody>
          <a:bodyPr/>
          <a:lstStyle/>
          <a:p>
            <a:pPr>
              <a:defRPr/>
            </a:pPr>
            <a:r>
              <a:rPr lang="en-US" dirty="0">
                <a:solidFill>
                  <a:schemeClr val="tx1"/>
                </a:solidFill>
                <a:latin typeface="Times New Roman" panose="02020603050405020304" pitchFamily="18" charset="0"/>
                <a:cs typeface="Times New Roman" panose="02020603050405020304" pitchFamily="18" charset="0"/>
              </a:rPr>
              <a:t>Ventricular Tachycardia</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67E10261-203C-4F3B-ACD3-32EC92801AAB}" type="slidenum">
              <a:rPr lang="en-US" sz="1000">
                <a:ea typeface="ＭＳ Ｐゴシック" pitchFamily="-107" charset="-128"/>
              </a:rPr>
              <a:pPr algn="ctr" eaLnBrk="0" hangingPunct="0"/>
              <a:t>43</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928904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18767"/>
            <a:ext cx="8229600" cy="1143000"/>
          </a:xfrm>
        </p:spPr>
        <p:txBody>
          <a:bodyPr/>
          <a:lstStyle/>
          <a:p>
            <a:pPr>
              <a:defRPr/>
            </a:pPr>
            <a:r>
              <a:rPr lang="en-US" dirty="0">
                <a:latin typeface="Times New Roman" panose="02020603050405020304" pitchFamily="18" charset="0"/>
                <a:cs typeface="Times New Roman" panose="02020603050405020304" pitchFamily="18" charset="0"/>
              </a:rPr>
              <a:t>Ventricular Tachycardia</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AEF3E6EE-8C00-4DD3-9108-B0F3B4EC3153}" type="slidenum">
              <a:rPr lang="en-US" sz="1000">
                <a:ea typeface="ＭＳ Ｐゴシック" pitchFamily="-107" charset="-128"/>
              </a:rPr>
              <a:pPr algn="ctr" eaLnBrk="0" hangingPunct="0"/>
              <a:t>44</a:t>
            </a:fld>
            <a:endParaRPr lang="en-US" sz="1000">
              <a:latin typeface="Times New Roman" pitchFamily="18" charset="0"/>
              <a:ea typeface="ＭＳ Ｐゴシック" pitchFamily="-107" charset="-128"/>
            </a:endParaRPr>
          </a:p>
        </p:txBody>
      </p:sp>
      <p:pic>
        <p:nvPicPr>
          <p:cNvPr id="4" name="Picture 3"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4879" t="22474" r="28145" b="1352"/>
          <a:stretch/>
        </p:blipFill>
        <p:spPr>
          <a:xfrm>
            <a:off x="1398639" y="1154061"/>
            <a:ext cx="9394722" cy="5530645"/>
          </a:xfrm>
          <a:prstGeom prst="rect">
            <a:avLst/>
          </a:prstGeom>
        </p:spPr>
      </p:pic>
    </p:spTree>
    <p:extLst>
      <p:ext uri="{BB962C8B-B14F-4D97-AF65-F5344CB8AC3E}">
        <p14:creationId xmlns:p14="http://schemas.microsoft.com/office/powerpoint/2010/main" xmlns="" val="2908411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18767"/>
            <a:ext cx="8229600" cy="1143000"/>
          </a:xfrm>
        </p:spPr>
        <p:txBody>
          <a:bodyPr/>
          <a:lstStyle/>
          <a:p>
            <a:pPr>
              <a:defRPr/>
            </a:pPr>
            <a:r>
              <a:rPr lang="en-US" dirty="0">
                <a:latin typeface="Times New Roman" panose="02020603050405020304" pitchFamily="18" charset="0"/>
                <a:cs typeface="Times New Roman" panose="02020603050405020304" pitchFamily="18" charset="0"/>
              </a:rPr>
              <a:t>Ventricular Tachycardia</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AEF3E6EE-8C00-4DD3-9108-B0F3B4EC3153}" type="slidenum">
              <a:rPr lang="en-US" sz="1000">
                <a:ea typeface="ＭＳ Ｐゴシック" pitchFamily="-107" charset="-128"/>
              </a:rPr>
              <a:pPr algn="ctr" eaLnBrk="0" hangingPunct="0"/>
              <a:t>45</a:t>
            </a:fld>
            <a:endParaRPr lang="en-US" sz="1000">
              <a:latin typeface="Times New Roman" pitchFamily="18" charset="0"/>
              <a:ea typeface="ＭＳ Ｐゴシック" pitchFamily="-107" charset="-128"/>
            </a:endParaRPr>
          </a:p>
        </p:txBody>
      </p:sp>
      <p:pic>
        <p:nvPicPr>
          <p:cNvPr id="5" name="Picture 2" descr="http://coursewareobjects.elsevier.com/objects/elr/Lewis/medsurg8e/IC/jpg/Chapter36/036018ab.jpg"/>
          <p:cNvPicPr>
            <a:picLocks noChangeAspect="1" noChangeArrowheads="1"/>
          </p:cNvPicPr>
          <p:nvPr/>
        </p:nvPicPr>
        <p:blipFill>
          <a:blip r:embed="rId3" cstate="print"/>
          <a:srcRect/>
          <a:stretch>
            <a:fillRect/>
          </a:stretch>
        </p:blipFill>
        <p:spPr bwMode="auto">
          <a:xfrm>
            <a:off x="2133600" y="1452789"/>
            <a:ext cx="7924800" cy="4933188"/>
          </a:xfrm>
          <a:prstGeom prst="rect">
            <a:avLst/>
          </a:prstGeom>
          <a:noFill/>
        </p:spPr>
      </p:pic>
    </p:spTree>
    <p:extLst>
      <p:ext uri="{BB962C8B-B14F-4D97-AF65-F5344CB8AC3E}">
        <p14:creationId xmlns:p14="http://schemas.microsoft.com/office/powerpoint/2010/main" xmlns="" val="939549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2057400" y="1951038"/>
            <a:ext cx="8229600" cy="4525963"/>
          </a:xfrm>
        </p:spPr>
        <p:txBody>
          <a:bodyPr>
            <a:normAutofit/>
          </a:bodyPr>
          <a:lstStyle/>
          <a:p>
            <a:r>
              <a:rPr lang="en-US" sz="2800" dirty="0">
                <a:latin typeface="Times New Roman" panose="02020603050405020304" pitchFamily="18" charset="0"/>
                <a:cs typeface="Times New Roman" panose="02020603050405020304" pitchFamily="18" charset="0"/>
              </a:rPr>
              <a:t>Causes:</a:t>
            </a:r>
          </a:p>
          <a:p>
            <a:pPr lvl="1"/>
            <a:r>
              <a:rPr lang="en-US" sz="2400" dirty="0">
                <a:latin typeface="Times New Roman" panose="02020603050405020304" pitchFamily="18" charset="0"/>
                <a:cs typeface="Times New Roman" panose="02020603050405020304" pitchFamily="18" charset="0"/>
              </a:rPr>
              <a:t>Same as PVC’s</a:t>
            </a:r>
          </a:p>
          <a:p>
            <a:r>
              <a:rPr lang="en-US" sz="2800" dirty="0">
                <a:latin typeface="Times New Roman" panose="02020603050405020304" pitchFamily="18" charset="0"/>
                <a:cs typeface="Times New Roman" panose="02020603050405020304" pitchFamily="18" charset="0"/>
              </a:rPr>
              <a:t>Un/stable…. Pulse/less</a:t>
            </a:r>
          </a:p>
          <a:p>
            <a:r>
              <a:rPr lang="en-US" sz="2800" dirty="0" err="1">
                <a:latin typeface="Times New Roman" panose="02020603050405020304" pitchFamily="18" charset="0"/>
                <a:cs typeface="Times New Roman" panose="02020603050405020304" pitchFamily="18" charset="0"/>
              </a:rPr>
              <a:t>Tx</a:t>
            </a:r>
            <a:r>
              <a:rPr lang="en-US" sz="2800" dirty="0">
                <a:latin typeface="Times New Roman" panose="02020603050405020304" pitchFamily="18" charset="0"/>
                <a:cs typeface="Times New Roman" panose="02020603050405020304" pitchFamily="18" charset="0"/>
              </a:rPr>
              <a:t>:</a:t>
            </a:r>
          </a:p>
          <a:p>
            <a:pPr lvl="1"/>
            <a:r>
              <a:rPr lang="en-US" sz="2400" dirty="0">
                <a:latin typeface="Times New Roman" panose="02020603050405020304" pitchFamily="18" charset="0"/>
                <a:cs typeface="Times New Roman" panose="02020603050405020304" pitchFamily="18" charset="0"/>
              </a:rPr>
              <a:t>Hemodynamically stable: lidocaine</a:t>
            </a:r>
          </a:p>
          <a:p>
            <a:pPr lvl="1"/>
            <a:r>
              <a:rPr lang="en-US" sz="2400" dirty="0">
                <a:latin typeface="Times New Roman" panose="02020603050405020304" pitchFamily="18" charset="0"/>
                <a:cs typeface="Times New Roman" panose="02020603050405020304" pitchFamily="18" charset="0"/>
              </a:rPr>
              <a:t>Unstable: cardioversion</a:t>
            </a:r>
          </a:p>
          <a:p>
            <a:pPr lvl="1"/>
            <a:r>
              <a:rPr lang="en-US" sz="2400" dirty="0">
                <a:latin typeface="Times New Roman" panose="02020603050405020304" pitchFamily="18" charset="0"/>
                <a:cs typeface="Times New Roman" panose="02020603050405020304" pitchFamily="18" charset="0"/>
              </a:rPr>
              <a:t>Start CPR and </a:t>
            </a:r>
            <a:r>
              <a:rPr lang="en-US" sz="2400" dirty="0" err="1">
                <a:latin typeface="Times New Roman" panose="02020603050405020304" pitchFamily="18" charset="0"/>
                <a:cs typeface="Times New Roman" panose="02020603050405020304" pitchFamily="18" charset="0"/>
              </a:rPr>
              <a:t>defib</a:t>
            </a:r>
            <a:r>
              <a:rPr lang="en-US" sz="2400" dirty="0">
                <a:latin typeface="Times New Roman" panose="02020603050405020304" pitchFamily="18" charset="0"/>
                <a:cs typeface="Times New Roman" panose="02020603050405020304" pitchFamily="18" charset="0"/>
              </a:rPr>
              <a:t> if pulseless</a:t>
            </a:r>
          </a:p>
          <a:p>
            <a:pPr lvl="1"/>
            <a:r>
              <a:rPr lang="en-US" sz="2400" dirty="0">
                <a:latin typeface="Times New Roman" panose="02020603050405020304" pitchFamily="18" charset="0"/>
                <a:cs typeface="Times New Roman" panose="02020603050405020304" pitchFamily="18" charset="0"/>
              </a:rPr>
              <a:t>Implantable cardioverter-defibrillator (ICD)</a:t>
            </a:r>
          </a:p>
        </p:txBody>
      </p:sp>
      <p:sp>
        <p:nvSpPr>
          <p:cNvPr id="245762" name="Rectangle 2"/>
          <p:cNvSpPr>
            <a:spLocks noGrp="1" noChangeArrowheads="1"/>
          </p:cNvSpPr>
          <p:nvPr>
            <p:ph type="title"/>
          </p:nvPr>
        </p:nvSpPr>
        <p:spPr/>
        <p:txBody>
          <a:bodyPr/>
          <a:lstStyle/>
          <a:p>
            <a:pPr>
              <a:defRPr/>
            </a:pPr>
            <a:r>
              <a:rPr lang="en-US" dirty="0">
                <a:solidFill>
                  <a:schemeClr val="tx1"/>
                </a:solidFill>
                <a:latin typeface="Times New Roman" panose="02020603050405020304" pitchFamily="18" charset="0"/>
                <a:cs typeface="Times New Roman" panose="02020603050405020304" pitchFamily="18" charset="0"/>
              </a:rPr>
              <a:t>Ventricular Tachycardia</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67E10261-203C-4F3B-ACD3-32EC92801AAB}" type="slidenum">
              <a:rPr lang="en-US" sz="1000">
                <a:ea typeface="ＭＳ Ｐゴシック" pitchFamily="-107" charset="-128"/>
              </a:rPr>
              <a:pPr algn="ctr" eaLnBrk="0" hangingPunct="0"/>
              <a:t>46</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638214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1379537"/>
            <a:ext cx="8229600" cy="4983163"/>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Unresponsive, pulseless, and apneic state</a:t>
            </a:r>
          </a:p>
          <a:p>
            <a:pPr eaLnBrk="1" hangingPunct="1"/>
            <a:r>
              <a:rPr lang="en-US" sz="2800" dirty="0">
                <a:latin typeface="Times New Roman" panose="02020603050405020304" pitchFamily="18" charset="0"/>
                <a:cs typeface="Times New Roman" panose="02020603050405020304" pitchFamily="18" charset="0"/>
              </a:rPr>
              <a:t>If not treated rapidly, death will result</a:t>
            </a:r>
          </a:p>
          <a:p>
            <a:pPr eaLnBrk="1" hangingPunct="1"/>
            <a:r>
              <a:rPr lang="en-US" sz="2800" dirty="0">
                <a:latin typeface="Times New Roman" panose="02020603050405020304" pitchFamily="18" charset="0"/>
                <a:cs typeface="Times New Roman" panose="02020603050405020304" pitchFamily="18" charset="0"/>
              </a:rPr>
              <a:t>Heart unable to pump blood effectively</a:t>
            </a:r>
          </a:p>
          <a:p>
            <a:r>
              <a:rPr lang="en-US" sz="2800" dirty="0">
                <a:latin typeface="Times New Roman" panose="02020603050405020304" pitchFamily="18" charset="0"/>
                <a:cs typeface="Times New Roman" panose="02020603050405020304" pitchFamily="18" charset="0"/>
              </a:rPr>
              <a:t>HR is not measurable</a:t>
            </a:r>
          </a:p>
          <a:p>
            <a:r>
              <a:rPr lang="en-US" sz="2800" dirty="0">
                <a:latin typeface="Times New Roman" panose="02020603050405020304" pitchFamily="18" charset="0"/>
                <a:cs typeface="Times New Roman" panose="02020603050405020304" pitchFamily="18" charset="0"/>
              </a:rPr>
              <a:t>Rhythm is irregular and chaotic</a:t>
            </a:r>
          </a:p>
        </p:txBody>
      </p:sp>
      <p:sp>
        <p:nvSpPr>
          <p:cNvPr id="259074" name="Rectangle 2"/>
          <p:cNvSpPr>
            <a:spLocks noGrp="1" noChangeArrowheads="1"/>
          </p:cNvSpPr>
          <p:nvPr>
            <p:ph type="title"/>
          </p:nvPr>
        </p:nvSpPr>
        <p:spPr/>
        <p:txBody>
          <a:bodyPr/>
          <a:lstStyle/>
          <a:p>
            <a:pPr>
              <a:defRPr/>
            </a:pPr>
            <a:r>
              <a:rPr lang="en-US" dirty="0">
                <a:solidFill>
                  <a:schemeClr val="tx1"/>
                </a:solidFill>
                <a:latin typeface="Times New Roman" panose="02020603050405020304" pitchFamily="18" charset="0"/>
                <a:cs typeface="Times New Roman" panose="02020603050405020304" pitchFamily="18" charset="0"/>
              </a:rPr>
              <a:t>Ventricular Fibrillation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47</a:t>
            </a:fld>
            <a:endParaRPr lang="en-US" sz="1000">
              <a:latin typeface="Times New Roman" pitchFamily="18" charset="0"/>
              <a:ea typeface="ＭＳ Ｐゴシック" pitchFamily="-107" charset="-128"/>
            </a:endParaRPr>
          </a:p>
        </p:txBody>
      </p:sp>
      <p:pic>
        <p:nvPicPr>
          <p:cNvPr id="5" name="Picture 7" descr="036019"/>
          <p:cNvPicPr>
            <a:picLocks noChangeAspect="1" noChangeArrowheads="1"/>
          </p:cNvPicPr>
          <p:nvPr/>
        </p:nvPicPr>
        <p:blipFill>
          <a:blip r:embed="rId3" cstate="print"/>
          <a:srcRect/>
          <a:stretch>
            <a:fillRect/>
          </a:stretch>
        </p:blipFill>
        <p:spPr bwMode="auto">
          <a:xfrm>
            <a:off x="3064131" y="4282563"/>
            <a:ext cx="7070469" cy="2575437"/>
          </a:xfrm>
          <a:prstGeom prst="rect">
            <a:avLst/>
          </a:prstGeom>
          <a:noFill/>
          <a:ln w="9525">
            <a:noFill/>
            <a:miter lim="800000"/>
            <a:headEnd/>
            <a:tailEnd/>
          </a:ln>
        </p:spPr>
      </p:pic>
    </p:spTree>
    <p:extLst>
      <p:ext uri="{BB962C8B-B14F-4D97-AF65-F5344CB8AC3E}">
        <p14:creationId xmlns:p14="http://schemas.microsoft.com/office/powerpoint/2010/main" xmlns="" val="121712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1379537"/>
            <a:ext cx="8229600" cy="4983163"/>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Causes:</a:t>
            </a:r>
          </a:p>
          <a:p>
            <a:pPr lvl="1"/>
            <a:r>
              <a:rPr lang="en-US" sz="2400" dirty="0">
                <a:latin typeface="Times New Roman" panose="02020603050405020304" pitchFamily="18" charset="0"/>
                <a:cs typeface="Times New Roman" panose="02020603050405020304" pitchFamily="18" charset="0"/>
              </a:rPr>
              <a:t>Same as PVC’s</a:t>
            </a:r>
          </a:p>
          <a:p>
            <a:pPr lvl="1"/>
            <a:r>
              <a:rPr lang="en-US" sz="2400" dirty="0">
                <a:latin typeface="Times New Roman" panose="02020603050405020304" pitchFamily="18" charset="0"/>
                <a:cs typeface="Times New Roman" panose="02020603050405020304" pitchFamily="18" charset="0"/>
              </a:rPr>
              <a:t>Prolonged QT interval</a:t>
            </a:r>
          </a:p>
          <a:p>
            <a:pPr eaLnBrk="1" hangingPunct="1"/>
            <a:endParaRPr lang="en-US" sz="2800" dirty="0">
              <a:latin typeface="Times New Roman" panose="02020603050405020304" pitchFamily="18" charset="0"/>
              <a:cs typeface="Times New Roman" panose="02020603050405020304" pitchFamily="18" charset="0"/>
            </a:endParaRPr>
          </a:p>
          <a:p>
            <a:pPr eaLnBrk="1" hangingPunct="1"/>
            <a:r>
              <a:rPr lang="en-US" sz="2800" dirty="0" err="1">
                <a:latin typeface="Times New Roman" panose="02020603050405020304" pitchFamily="18" charset="0"/>
                <a:cs typeface="Times New Roman" panose="02020603050405020304" pitchFamily="18" charset="0"/>
              </a:rPr>
              <a:t>Tx</a:t>
            </a:r>
            <a:r>
              <a:rPr lang="en-US" sz="2800"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CPR</a:t>
            </a:r>
          </a:p>
          <a:p>
            <a:pPr lvl="1"/>
            <a:r>
              <a:rPr lang="en-US" sz="2400" dirty="0" err="1">
                <a:latin typeface="Times New Roman" panose="02020603050405020304" pitchFamily="18" charset="0"/>
                <a:cs typeface="Times New Roman" panose="02020603050405020304" pitchFamily="18" charset="0"/>
              </a:rPr>
              <a:t>Defib</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ICD</a:t>
            </a:r>
          </a:p>
        </p:txBody>
      </p:sp>
      <p:sp>
        <p:nvSpPr>
          <p:cNvPr id="259074" name="Rectangle 2"/>
          <p:cNvSpPr>
            <a:spLocks noGrp="1" noChangeArrowheads="1"/>
          </p:cNvSpPr>
          <p:nvPr>
            <p:ph type="title"/>
          </p:nvPr>
        </p:nvSpPr>
        <p:spPr/>
        <p:txBody>
          <a:bodyPr/>
          <a:lstStyle/>
          <a:p>
            <a:pPr>
              <a:defRPr/>
            </a:pPr>
            <a:r>
              <a:rPr lang="en-US" dirty="0">
                <a:solidFill>
                  <a:schemeClr val="tx1"/>
                </a:solidFill>
                <a:latin typeface="Times New Roman" panose="02020603050405020304" pitchFamily="18" charset="0"/>
                <a:cs typeface="Times New Roman" panose="02020603050405020304" pitchFamily="18" charset="0"/>
              </a:rPr>
              <a:t>Ventricular Fibrillation </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48</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1631424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1628980"/>
            <a:ext cx="8229600" cy="4983163"/>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Speeding up of ventricular pacemaker cells</a:t>
            </a:r>
          </a:p>
          <a:p>
            <a:pPr lvl="1"/>
            <a:r>
              <a:rPr lang="en-US" sz="2400" dirty="0">
                <a:latin typeface="Times New Roman" panose="02020603050405020304" pitchFamily="18" charset="0"/>
                <a:cs typeface="Times New Roman" panose="02020603050405020304" pitchFamily="18" charset="0"/>
              </a:rPr>
              <a:t>They become the lead pacemaker</a:t>
            </a:r>
          </a:p>
          <a:p>
            <a:pPr eaLnBrk="1" hangingPunct="1"/>
            <a:r>
              <a:rPr lang="en-US" sz="2800" dirty="0">
                <a:latin typeface="Times New Roman" panose="02020603050405020304" pitchFamily="18" charset="0"/>
                <a:cs typeface="Times New Roman" panose="02020603050405020304" pitchFamily="18" charset="0"/>
              </a:rPr>
              <a:t>Causes:</a:t>
            </a:r>
          </a:p>
          <a:p>
            <a:pPr lvl="1"/>
            <a:r>
              <a:rPr lang="en-US" sz="2400" dirty="0">
                <a:latin typeface="Times New Roman" panose="02020603050405020304" pitchFamily="18" charset="0"/>
                <a:cs typeface="Times New Roman" panose="02020603050405020304" pitchFamily="18" charset="0"/>
              </a:rPr>
              <a:t>CAD</a:t>
            </a:r>
          </a:p>
          <a:p>
            <a:pPr lvl="1"/>
            <a:r>
              <a:rPr lang="en-US" sz="2400" dirty="0">
                <a:latin typeface="Times New Roman" panose="02020603050405020304" pitchFamily="18" charset="0"/>
                <a:cs typeface="Times New Roman" panose="02020603050405020304" pitchFamily="18" charset="0"/>
              </a:rPr>
              <a:t>Reperfusion after </a:t>
            </a:r>
            <a:r>
              <a:rPr lang="en-US" sz="2400" dirty="0" err="1">
                <a:latin typeface="Times New Roman" panose="02020603050405020304" pitchFamily="18" charset="0"/>
                <a:cs typeface="Times New Roman" panose="02020603050405020304" pitchFamily="18" charset="0"/>
              </a:rPr>
              <a:t>thrombolytics</a:t>
            </a:r>
            <a:endParaRPr lang="en-US" sz="2400" dirty="0">
              <a:latin typeface="Times New Roman" panose="02020603050405020304" pitchFamily="18" charset="0"/>
              <a:cs typeface="Times New Roman" panose="02020603050405020304" pitchFamily="18" charset="0"/>
            </a:endParaRPr>
          </a:p>
          <a:p>
            <a:pPr eaLnBrk="1" hangingPunct="1"/>
            <a:r>
              <a:rPr lang="en-US" sz="2800" dirty="0" err="1">
                <a:latin typeface="Times New Roman" panose="02020603050405020304" pitchFamily="18" charset="0"/>
                <a:cs typeface="Times New Roman" panose="02020603050405020304" pitchFamily="18" charset="0"/>
              </a:rPr>
              <a:t>Tx</a:t>
            </a:r>
            <a:r>
              <a:rPr lang="en-US" sz="2800"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Usually </a:t>
            </a:r>
            <a:r>
              <a:rPr lang="en-US" sz="2400" dirty="0" err="1">
                <a:latin typeface="Times New Roman" panose="02020603050405020304" pitchFamily="18" charset="0"/>
                <a:cs typeface="Times New Roman" panose="02020603050405020304" pitchFamily="18" charset="0"/>
              </a:rPr>
              <a:t>pt</a:t>
            </a:r>
            <a:r>
              <a:rPr lang="en-US" sz="2400" dirty="0">
                <a:latin typeface="Times New Roman" panose="02020603050405020304" pitchFamily="18" charset="0"/>
                <a:cs typeface="Times New Roman" panose="02020603050405020304" pitchFamily="18" charset="0"/>
              </a:rPr>
              <a:t> remains stable</a:t>
            </a:r>
          </a:p>
          <a:p>
            <a:pPr lvl="1"/>
            <a:r>
              <a:rPr lang="en-US" sz="2400" dirty="0">
                <a:latin typeface="Times New Roman" panose="02020603050405020304" pitchFamily="18" charset="0"/>
                <a:cs typeface="Times New Roman" panose="02020603050405020304" pitchFamily="18" charset="0"/>
              </a:rPr>
              <a:t>Rarely develops into a V Tach</a:t>
            </a:r>
          </a:p>
        </p:txBody>
      </p:sp>
      <p:sp>
        <p:nvSpPr>
          <p:cNvPr id="259074" name="Rectangle 2"/>
          <p:cNvSpPr>
            <a:spLocks noGrp="1" noChangeArrowheads="1"/>
          </p:cNvSpPr>
          <p:nvPr>
            <p:ph type="title"/>
          </p:nvPr>
        </p:nvSpPr>
        <p:spPr/>
        <p:txBody>
          <a:bodyPr/>
          <a:lstStyle/>
          <a:p>
            <a:pPr>
              <a:defRPr/>
            </a:pPr>
            <a:r>
              <a:rPr lang="en-US" dirty="0">
                <a:latin typeface="Times New Roman" panose="02020603050405020304" pitchFamily="18" charset="0"/>
                <a:cs typeface="Times New Roman" panose="02020603050405020304" pitchFamily="18" charset="0"/>
              </a:rPr>
              <a:t>Accelerated </a:t>
            </a:r>
            <a:r>
              <a:rPr lang="en-US" dirty="0" err="1">
                <a:latin typeface="Times New Roman" panose="02020603050405020304" pitchFamily="18" charset="0"/>
                <a:cs typeface="Times New Roman" panose="02020603050405020304" pitchFamily="18" charset="0"/>
              </a:rPr>
              <a:t>Idioventricular</a:t>
            </a:r>
            <a:r>
              <a:rPr lang="en-US" dirty="0">
                <a:latin typeface="Times New Roman" panose="02020603050405020304" pitchFamily="18" charset="0"/>
                <a:cs typeface="Times New Roman" panose="02020603050405020304" pitchFamily="18" charset="0"/>
              </a:rPr>
              <a:t> Rhythm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49</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07252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ECG Waveform</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P wave: depolarization of the atria</a:t>
            </a:r>
          </a:p>
          <a:p>
            <a:r>
              <a:rPr lang="en-US" dirty="0">
                <a:latin typeface="Times New Roman" panose="02020603050405020304" pitchFamily="18" charset="0"/>
                <a:cs typeface="Times New Roman" panose="02020603050405020304" pitchFamily="18" charset="0"/>
              </a:rPr>
              <a:t>PR interval</a:t>
            </a:r>
          </a:p>
          <a:p>
            <a:pPr lvl="1"/>
            <a:r>
              <a:rPr lang="en-US" dirty="0">
                <a:latin typeface="Times New Roman" panose="02020603050405020304" pitchFamily="18" charset="0"/>
                <a:cs typeface="Times New Roman" panose="02020603050405020304" pitchFamily="18" charset="0"/>
              </a:rPr>
              <a:t>AV delay</a:t>
            </a:r>
          </a:p>
          <a:p>
            <a:pPr lvl="1"/>
            <a:r>
              <a:rPr lang="en-US" dirty="0">
                <a:latin typeface="Times New Roman" panose="02020603050405020304" pitchFamily="18" charset="0"/>
                <a:cs typeface="Times New Roman" panose="02020603050405020304" pitchFamily="18" charset="0"/>
              </a:rPr>
              <a:t>0.12-0.2 sec</a:t>
            </a:r>
          </a:p>
          <a:p>
            <a:r>
              <a:rPr lang="en-US" dirty="0">
                <a:latin typeface="Times New Roman" panose="02020603050405020304" pitchFamily="18" charset="0"/>
                <a:cs typeface="Times New Roman" panose="02020603050405020304" pitchFamily="18" charset="0"/>
              </a:rPr>
              <a:t>QRS complex</a:t>
            </a:r>
          </a:p>
          <a:p>
            <a:pPr lvl="1"/>
            <a:r>
              <a:rPr lang="en-US" dirty="0">
                <a:latin typeface="Times New Roman" panose="02020603050405020304" pitchFamily="18" charset="0"/>
                <a:cs typeface="Times New Roman" panose="02020603050405020304" pitchFamily="18" charset="0"/>
              </a:rPr>
              <a:t>0.06-0.11 sec</a:t>
            </a:r>
          </a:p>
          <a:p>
            <a:r>
              <a:rPr lang="en-US" dirty="0">
                <a:latin typeface="Times New Roman" panose="02020603050405020304" pitchFamily="18" charset="0"/>
                <a:cs typeface="Times New Roman" panose="02020603050405020304" pitchFamily="18" charset="0"/>
              </a:rPr>
              <a:t>ST segment: isoelectric</a:t>
            </a:r>
          </a:p>
          <a:p>
            <a:r>
              <a:rPr lang="en-US" dirty="0">
                <a:latin typeface="Times New Roman" panose="02020603050405020304" pitchFamily="18" charset="0"/>
                <a:cs typeface="Times New Roman" panose="02020603050405020304" pitchFamily="18" charset="0"/>
              </a:rPr>
              <a:t>T wave: repolarization of ventricles</a:t>
            </a:r>
          </a:p>
          <a:p>
            <a:r>
              <a:rPr lang="en-US" dirty="0">
                <a:latin typeface="Times New Roman" panose="02020603050405020304" pitchFamily="18" charset="0"/>
                <a:cs typeface="Times New Roman" panose="02020603050405020304" pitchFamily="18" charset="0"/>
              </a:rPr>
              <a:t>U wave: hypokalemia?</a:t>
            </a:r>
          </a:p>
          <a:p>
            <a:r>
              <a:rPr lang="en-US" dirty="0">
                <a:latin typeface="Times New Roman" panose="02020603050405020304" pitchFamily="18" charset="0"/>
                <a:cs typeface="Times New Roman" panose="02020603050405020304" pitchFamily="18" charset="0"/>
              </a:rPr>
              <a:t>QT interval</a:t>
            </a:r>
          </a:p>
        </p:txBody>
      </p:sp>
    </p:spTree>
    <p:extLst>
      <p:ext uri="{BB962C8B-B14F-4D97-AF65-F5344CB8AC3E}">
        <p14:creationId xmlns:p14="http://schemas.microsoft.com/office/powerpoint/2010/main" xmlns="" val="2757603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1628980"/>
            <a:ext cx="8229600" cy="4983163"/>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Sinus impulses are delayed or blocked by the AV</a:t>
            </a:r>
          </a:p>
          <a:p>
            <a:pPr eaLnBrk="1" hangingPunct="1"/>
            <a:endParaRPr lang="en-US" sz="2800" dirty="0">
              <a:latin typeface="Times New Roman" panose="02020603050405020304" pitchFamily="18" charset="0"/>
              <a:cs typeface="Times New Roman" panose="02020603050405020304" pitchFamily="18" charset="0"/>
            </a:endParaRPr>
          </a:p>
          <a:p>
            <a:pPr eaLnBrk="1" hangingPunct="1"/>
            <a:r>
              <a:rPr lang="en-US" sz="2800" dirty="0">
                <a:latin typeface="Times New Roman" panose="02020603050405020304" pitchFamily="18" charset="0"/>
                <a:cs typeface="Times New Roman" panose="02020603050405020304" pitchFamily="18" charset="0"/>
              </a:rPr>
              <a:t>Block at:</a:t>
            </a:r>
          </a:p>
          <a:p>
            <a:pPr lvl="1"/>
            <a:r>
              <a:rPr lang="en-US" sz="2400" dirty="0">
                <a:latin typeface="Times New Roman" panose="02020603050405020304" pitchFamily="18" charset="0"/>
                <a:cs typeface="Times New Roman" panose="02020603050405020304" pitchFamily="18" charset="0"/>
              </a:rPr>
              <a:t>AV node</a:t>
            </a:r>
          </a:p>
          <a:p>
            <a:pPr lvl="1"/>
            <a:r>
              <a:rPr lang="en-US" sz="2400" dirty="0">
                <a:latin typeface="Times New Roman" panose="02020603050405020304" pitchFamily="18" charset="0"/>
                <a:cs typeface="Times New Roman" panose="02020603050405020304" pitchFamily="18" charset="0"/>
              </a:rPr>
              <a:t>Bundle of His</a:t>
            </a:r>
          </a:p>
          <a:p>
            <a:pPr lvl="1"/>
            <a:r>
              <a:rPr lang="en-US" sz="2400" dirty="0">
                <a:latin typeface="Times New Roman" panose="02020603050405020304" pitchFamily="18" charset="0"/>
                <a:cs typeface="Times New Roman" panose="02020603050405020304" pitchFamily="18" charset="0"/>
              </a:rPr>
              <a:t>Branches</a:t>
            </a:r>
          </a:p>
        </p:txBody>
      </p:sp>
      <p:sp>
        <p:nvSpPr>
          <p:cNvPr id="259074" name="Rectangle 2"/>
          <p:cNvSpPr>
            <a:spLocks noGrp="1" noChangeArrowheads="1"/>
          </p:cNvSpPr>
          <p:nvPr>
            <p:ph type="title"/>
          </p:nvPr>
        </p:nvSpPr>
        <p:spPr/>
        <p:txBody>
          <a:bodyPr/>
          <a:lstStyle/>
          <a:p>
            <a:pPr>
              <a:defRPr/>
            </a:pPr>
            <a:r>
              <a:rPr lang="en-US" dirty="0">
                <a:latin typeface="Times New Roman" panose="02020603050405020304" pitchFamily="18" charset="0"/>
                <a:cs typeface="Times New Roman" panose="02020603050405020304" pitchFamily="18" charset="0"/>
              </a:rPr>
              <a:t>Atrioventricular (AV) Blocks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50</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1220796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1628980"/>
            <a:ext cx="8229600" cy="4983163"/>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Not a complete block</a:t>
            </a:r>
          </a:p>
          <a:p>
            <a:pPr lvl="1"/>
            <a:r>
              <a:rPr lang="en-US" sz="2400" dirty="0">
                <a:latin typeface="Times New Roman" panose="02020603050405020304" pitchFamily="18" charset="0"/>
                <a:cs typeface="Times New Roman" panose="02020603050405020304" pitchFamily="18" charset="0"/>
              </a:rPr>
              <a:t>Rather, a delay in conduction</a:t>
            </a:r>
          </a:p>
          <a:p>
            <a:pPr lvl="1"/>
            <a:r>
              <a:rPr lang="en-US" sz="2400" dirty="0">
                <a:latin typeface="Times New Roman" panose="02020603050405020304" pitchFamily="18" charset="0"/>
                <a:cs typeface="Times New Roman" panose="02020603050405020304" pitchFamily="18" charset="0"/>
              </a:rPr>
              <a:t>“Lazy” AV node</a:t>
            </a:r>
          </a:p>
          <a:p>
            <a:pPr eaLnBrk="1" hangingPunct="1"/>
            <a:r>
              <a:rPr lang="en-US" sz="2800" dirty="0">
                <a:latin typeface="Times New Roman" panose="02020603050405020304" pitchFamily="18" charset="0"/>
                <a:cs typeface="Times New Roman" panose="02020603050405020304" pitchFamily="18" charset="0"/>
              </a:rPr>
              <a:t>P Wave:</a:t>
            </a:r>
          </a:p>
          <a:p>
            <a:pPr lvl="1"/>
            <a:r>
              <a:rPr lang="en-US" sz="2400" dirty="0">
                <a:latin typeface="Times New Roman" panose="02020603050405020304" pitchFamily="18" charset="0"/>
                <a:cs typeface="Times New Roman" panose="02020603050405020304" pitchFamily="18" charset="0"/>
              </a:rPr>
              <a:t>Normal pattern</a:t>
            </a:r>
          </a:p>
          <a:p>
            <a:pPr lvl="1"/>
            <a:r>
              <a:rPr lang="en-US" sz="2400" dirty="0">
                <a:latin typeface="Times New Roman" panose="02020603050405020304" pitchFamily="18" charset="0"/>
                <a:cs typeface="Times New Roman" panose="02020603050405020304" pitchFamily="18" charset="0"/>
              </a:rPr>
              <a:t>1 P for 1 QRS</a:t>
            </a:r>
          </a:p>
          <a:p>
            <a:pPr lvl="1"/>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 interval prolonged &gt; 0.2 sec (more than one large box)</a:t>
            </a:r>
          </a:p>
        </p:txBody>
      </p:sp>
      <p:sp>
        <p:nvSpPr>
          <p:cNvPr id="259074" name="Rectangle 2"/>
          <p:cNvSpPr>
            <a:spLocks noGrp="1" noChangeArrowheads="1"/>
          </p:cNvSpPr>
          <p:nvPr>
            <p:ph type="title"/>
          </p:nvPr>
        </p:nvSpPr>
        <p:spPr/>
        <p:txBody>
          <a:bodyPr/>
          <a:lstStyle/>
          <a:p>
            <a:pPr>
              <a:defRPr/>
            </a:pPr>
            <a:r>
              <a:rPr lang="en-US" dirty="0">
                <a:latin typeface="Times New Roman" panose="02020603050405020304" pitchFamily="18" charset="0"/>
                <a:cs typeface="Times New Roman" panose="02020603050405020304" pitchFamily="18" charset="0"/>
              </a:rPr>
              <a:t>AV Blocks- First Degree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51</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933089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US" dirty="0">
                <a:latin typeface="Times New Roman" panose="02020603050405020304" pitchFamily="18" charset="0"/>
                <a:cs typeface="Times New Roman" panose="02020603050405020304" pitchFamily="18" charset="0"/>
              </a:rPr>
              <a:t>AV Blocks- First Degree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52</a:t>
            </a:fld>
            <a:endParaRPr lang="en-US" sz="1000">
              <a:latin typeface="Times New Roman" pitchFamily="18" charset="0"/>
              <a:ea typeface="ＭＳ Ｐゴシック" pitchFamily="-107" charset="-128"/>
            </a:endParaRPr>
          </a:p>
        </p:txBody>
      </p:sp>
      <p:pic>
        <p:nvPicPr>
          <p:cNvPr id="6" name="Picture 5" descr="F36-16A-A03690"/>
          <p:cNvPicPr>
            <a:picLocks noChangeAspect="1" noChangeArrowheads="1"/>
          </p:cNvPicPr>
          <p:nvPr/>
        </p:nvPicPr>
        <p:blipFill>
          <a:blip r:embed="rId3" cstate="print"/>
          <a:srcRect/>
          <a:stretch>
            <a:fillRect/>
          </a:stretch>
        </p:blipFill>
        <p:spPr bwMode="auto">
          <a:xfrm>
            <a:off x="2635203" y="4458596"/>
            <a:ext cx="6921593" cy="2018404"/>
          </a:xfrm>
          <a:prstGeom prst="rect">
            <a:avLst/>
          </a:prstGeom>
          <a:noFill/>
          <a:ln w="12700" cap="sq">
            <a:noFill/>
            <a:miter lim="800000"/>
            <a:headEnd type="none" w="sm" len="sm"/>
            <a:tailEnd type="none" w="sm" len="sm"/>
          </a:ln>
        </p:spPr>
      </p:pic>
      <p:pic>
        <p:nvPicPr>
          <p:cNvPr id="3" name="Picture 2" descr="critical_book.pdf - Adobe Acrobat Reader DC"/>
          <p:cNvPicPr>
            <a:picLocks noChangeAspect="1"/>
          </p:cNvPicPr>
          <p:nvPr/>
        </p:nvPicPr>
        <p:blipFill rotWithShape="1">
          <a:blip r:embed="rId4">
            <a:extLst>
              <a:ext uri="{28A0092B-C50C-407E-A947-70E740481C1C}">
                <a14:useLocalDpi xmlns:a14="http://schemas.microsoft.com/office/drawing/2010/main" xmlns="" val="0"/>
              </a:ext>
            </a:extLst>
          </a:blip>
          <a:srcRect l="15605" t="26968" r="29596" b="42922"/>
          <a:stretch/>
        </p:blipFill>
        <p:spPr>
          <a:xfrm>
            <a:off x="2635203" y="1858296"/>
            <a:ext cx="6921593" cy="1976285"/>
          </a:xfrm>
          <a:prstGeom prst="rect">
            <a:avLst/>
          </a:prstGeom>
        </p:spPr>
      </p:pic>
    </p:spTree>
    <p:extLst>
      <p:ext uri="{BB962C8B-B14F-4D97-AF65-F5344CB8AC3E}">
        <p14:creationId xmlns:p14="http://schemas.microsoft.com/office/powerpoint/2010/main" xmlns="" val="2747683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1628980"/>
            <a:ext cx="8229600" cy="4983163"/>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Causes</a:t>
            </a:r>
          </a:p>
          <a:p>
            <a:pPr lvl="1"/>
            <a:r>
              <a:rPr lang="en-US" sz="2400" dirty="0">
                <a:latin typeface="Times New Roman" panose="02020603050405020304" pitchFamily="18" charset="0"/>
                <a:cs typeface="Times New Roman" panose="02020603050405020304" pitchFamily="18" charset="0"/>
              </a:rPr>
              <a:t>Meds: dig, B &amp; Ca blockers</a:t>
            </a:r>
          </a:p>
          <a:p>
            <a:pPr lvl="1"/>
            <a:r>
              <a:rPr lang="en-US" sz="2400" dirty="0">
                <a:latin typeface="Times New Roman" panose="02020603050405020304" pitchFamily="18" charset="0"/>
                <a:cs typeface="Times New Roman" panose="02020603050405020304" pitchFamily="18" charset="0"/>
              </a:rPr>
              <a:t>CAD</a:t>
            </a:r>
          </a:p>
          <a:p>
            <a:pPr eaLnBrk="1" hangingPunct="1"/>
            <a:r>
              <a:rPr lang="en-US" sz="2800" dirty="0">
                <a:latin typeface="Times New Roman" panose="02020603050405020304" pitchFamily="18" charset="0"/>
                <a:cs typeface="Times New Roman" panose="02020603050405020304" pitchFamily="18" charset="0"/>
              </a:rPr>
              <a:t>May develop into 2</a:t>
            </a:r>
            <a:r>
              <a:rPr lang="en-US" sz="2800" baseline="30000" dirty="0">
                <a:latin typeface="Times New Roman" panose="02020603050405020304" pitchFamily="18" charset="0"/>
                <a:cs typeface="Times New Roman" panose="02020603050405020304" pitchFamily="18" charset="0"/>
              </a:rPr>
              <a:t>nd</a:t>
            </a:r>
            <a:r>
              <a:rPr lang="en-US" sz="2800" dirty="0">
                <a:latin typeface="Times New Roman" panose="02020603050405020304" pitchFamily="18" charset="0"/>
                <a:cs typeface="Times New Roman" panose="02020603050405020304" pitchFamily="18" charset="0"/>
              </a:rPr>
              <a:t> or 3</a:t>
            </a:r>
            <a:r>
              <a:rPr lang="en-US" sz="2800" baseline="30000" dirty="0">
                <a:latin typeface="Times New Roman" panose="02020603050405020304" pitchFamily="18" charset="0"/>
                <a:cs typeface="Times New Roman" panose="02020603050405020304" pitchFamily="18" charset="0"/>
              </a:rPr>
              <a:t>rd</a:t>
            </a:r>
            <a:r>
              <a:rPr lang="en-US" sz="2800" dirty="0">
                <a:latin typeface="Times New Roman" panose="02020603050405020304" pitchFamily="18" charset="0"/>
                <a:cs typeface="Times New Roman" panose="02020603050405020304" pitchFamily="18" charset="0"/>
              </a:rPr>
              <a:t> degree block</a:t>
            </a: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 treatment</a:t>
            </a:r>
          </a:p>
          <a:p>
            <a:pPr lvl="1"/>
            <a:r>
              <a:rPr lang="en-US" sz="2400" dirty="0">
                <a:latin typeface="Times New Roman" panose="02020603050405020304" pitchFamily="18" charset="0"/>
                <a:cs typeface="Times New Roman" panose="02020603050405020304" pitchFamily="18" charset="0"/>
              </a:rPr>
              <a:t>monitoring</a:t>
            </a:r>
          </a:p>
        </p:txBody>
      </p:sp>
      <p:sp>
        <p:nvSpPr>
          <p:cNvPr id="259074" name="Rectangle 2"/>
          <p:cNvSpPr>
            <a:spLocks noGrp="1" noChangeArrowheads="1"/>
          </p:cNvSpPr>
          <p:nvPr>
            <p:ph type="title"/>
          </p:nvPr>
        </p:nvSpPr>
        <p:spPr/>
        <p:txBody>
          <a:bodyPr/>
          <a:lstStyle/>
          <a:p>
            <a:pPr>
              <a:defRPr/>
            </a:pPr>
            <a:r>
              <a:rPr lang="en-US" dirty="0">
                <a:latin typeface="Times New Roman" panose="02020603050405020304" pitchFamily="18" charset="0"/>
                <a:cs typeface="Times New Roman" panose="02020603050405020304" pitchFamily="18" charset="0"/>
              </a:rPr>
              <a:t>AV Blocks- First Degree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53</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123674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2006394"/>
            <a:ext cx="8229600" cy="4603956"/>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Progressive delay until conduction is blocked</a:t>
            </a:r>
          </a:p>
          <a:p>
            <a:pPr eaLnBrk="1" hangingPunct="1"/>
            <a:r>
              <a:rPr lang="en-US" sz="2800" dirty="0">
                <a:latin typeface="Times New Roman" panose="02020603050405020304" pitchFamily="18" charset="0"/>
                <a:cs typeface="Times New Roman" panose="02020603050405020304" pitchFamily="18" charset="0"/>
              </a:rPr>
              <a:t>Repeatable cycle</a:t>
            </a: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 wave:</a:t>
            </a:r>
          </a:p>
          <a:p>
            <a:pPr lvl="1"/>
            <a:r>
              <a:rPr lang="en-US" sz="2400" dirty="0">
                <a:latin typeface="Times New Roman" panose="02020603050405020304" pitchFamily="18" charset="0"/>
                <a:cs typeface="Times New Roman" panose="02020603050405020304" pitchFamily="18" charset="0"/>
              </a:rPr>
              <a:t>Normal pattern</a:t>
            </a:r>
          </a:p>
          <a:p>
            <a:pPr lvl="1"/>
            <a:r>
              <a:rPr lang="en-US" sz="2400" dirty="0">
                <a:latin typeface="Times New Roman" panose="02020603050405020304" pitchFamily="18" charset="0"/>
                <a:cs typeface="Times New Roman" panose="02020603050405020304" pitchFamily="18" charset="0"/>
              </a:rPr>
              <a:t>1 P to 0 QRS preceded by a series of 1 P to 1 QRS</a:t>
            </a:r>
          </a:p>
          <a:p>
            <a:pPr lvl="1"/>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 interval progressively longer till block</a:t>
            </a:r>
          </a:p>
          <a:p>
            <a:pPr lvl="1"/>
            <a:r>
              <a:rPr lang="en-US" sz="2400" dirty="0">
                <a:latin typeface="Times New Roman" panose="02020603050405020304" pitchFamily="18" charset="0"/>
                <a:cs typeface="Times New Roman" panose="02020603050405020304" pitchFamily="18" charset="0"/>
              </a:rPr>
              <a:t>Atrial rate is different from ventricular</a:t>
            </a:r>
          </a:p>
        </p:txBody>
      </p:sp>
      <p:sp>
        <p:nvSpPr>
          <p:cNvPr id="259074" name="Rectangle 2"/>
          <p:cNvSpPr>
            <a:spLocks noGrp="1" noChangeArrowheads="1"/>
          </p:cNvSpPr>
          <p:nvPr>
            <p:ph type="title"/>
          </p:nvPr>
        </p:nvSpPr>
        <p:spPr>
          <a:xfrm>
            <a:off x="609600" y="274637"/>
            <a:ext cx="10972800" cy="1598407"/>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Second Degree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Mobitz</a:t>
            </a:r>
            <a:r>
              <a:rPr lang="en-US" dirty="0">
                <a:latin typeface="Times New Roman" panose="02020603050405020304" pitchFamily="18" charset="0"/>
                <a:cs typeface="Times New Roman" panose="02020603050405020304" pitchFamily="18" charset="0"/>
              </a:rPr>
              <a:t> Type I (</a:t>
            </a:r>
            <a:r>
              <a:rPr lang="en-US" dirty="0" err="1">
                <a:latin typeface="Times New Roman" panose="02020603050405020304" pitchFamily="18" charset="0"/>
                <a:cs typeface="Times New Roman" panose="02020603050405020304" pitchFamily="18" charset="0"/>
              </a:rPr>
              <a:t>Wenckebach</a:t>
            </a:r>
            <a:r>
              <a:rPr lang="en-US" dirty="0">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54</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2452722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09600" y="274638"/>
            <a:ext cx="10972800" cy="1922872"/>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Second Degree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Mobitz</a:t>
            </a:r>
            <a:r>
              <a:rPr lang="en-US" dirty="0">
                <a:latin typeface="Times New Roman" panose="02020603050405020304" pitchFamily="18" charset="0"/>
                <a:cs typeface="Times New Roman" panose="02020603050405020304" pitchFamily="18" charset="0"/>
              </a:rPr>
              <a:t> Type I (</a:t>
            </a:r>
            <a:r>
              <a:rPr lang="en-US" dirty="0" err="1">
                <a:latin typeface="Times New Roman" panose="02020603050405020304" pitchFamily="18" charset="0"/>
                <a:cs typeface="Times New Roman" panose="02020603050405020304" pitchFamily="18" charset="0"/>
              </a:rPr>
              <a:t>Wenckebach</a:t>
            </a:r>
            <a:r>
              <a:rPr lang="en-US" dirty="0">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55</a:t>
            </a:fld>
            <a:endParaRPr lang="en-US" sz="1000">
              <a:latin typeface="Times New Roman" pitchFamily="18" charset="0"/>
              <a:ea typeface="ＭＳ Ｐゴシック" pitchFamily="-107" charset="-128"/>
            </a:endParaRPr>
          </a:p>
        </p:txBody>
      </p:sp>
      <p:pic>
        <p:nvPicPr>
          <p:cNvPr id="2" name="Picture 1"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5847" t="41574" r="30081" b="28541"/>
          <a:stretch/>
        </p:blipFill>
        <p:spPr>
          <a:xfrm>
            <a:off x="2285999" y="2109022"/>
            <a:ext cx="7620000" cy="1961536"/>
          </a:xfrm>
          <a:prstGeom prst="rect">
            <a:avLst/>
          </a:prstGeom>
        </p:spPr>
      </p:pic>
      <p:pic>
        <p:nvPicPr>
          <p:cNvPr id="5" name="Picture 9" descr="F36-16B-A03690"/>
          <p:cNvPicPr>
            <a:picLocks noChangeAspect="1" noChangeArrowheads="1"/>
          </p:cNvPicPr>
          <p:nvPr/>
        </p:nvPicPr>
        <p:blipFill>
          <a:blip r:embed="rId4" cstate="print"/>
          <a:srcRect/>
          <a:stretch>
            <a:fillRect/>
          </a:stretch>
        </p:blipFill>
        <p:spPr bwMode="auto">
          <a:xfrm>
            <a:off x="2285999" y="4248150"/>
            <a:ext cx="7620000" cy="2228850"/>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xmlns="" val="4074460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2006394"/>
            <a:ext cx="8229600" cy="4603956"/>
          </a:xfrm>
        </p:spPr>
        <p:txBody>
          <a:bodyPr>
            <a:normAutofit/>
          </a:bodyPr>
          <a:lstStyle/>
          <a:p>
            <a:r>
              <a:rPr lang="en-US" sz="2800" dirty="0">
                <a:latin typeface="Times New Roman" panose="02020603050405020304" pitchFamily="18" charset="0"/>
                <a:cs typeface="Times New Roman" panose="02020603050405020304" pitchFamily="18" charset="0"/>
              </a:rPr>
              <a:t>Causes</a:t>
            </a:r>
          </a:p>
          <a:p>
            <a:pPr lvl="1"/>
            <a:r>
              <a:rPr lang="en-US" sz="2400" dirty="0">
                <a:latin typeface="Times New Roman" panose="02020603050405020304" pitchFamily="18" charset="0"/>
                <a:cs typeface="Times New Roman" panose="02020603050405020304" pitchFamily="18" charset="0"/>
              </a:rPr>
              <a:t>Meds: dig</a:t>
            </a:r>
          </a:p>
          <a:p>
            <a:pPr lvl="1"/>
            <a:r>
              <a:rPr lang="en-US" sz="2400" dirty="0">
                <a:latin typeface="Times New Roman" panose="02020603050405020304" pitchFamily="18" charset="0"/>
                <a:cs typeface="Times New Roman" panose="02020603050405020304" pitchFamily="18" charset="0"/>
              </a:rPr>
              <a:t>Inferior wall MI</a:t>
            </a:r>
          </a:p>
          <a:p>
            <a:r>
              <a:rPr lang="en-US" sz="2800" dirty="0">
                <a:latin typeface="Times New Roman" panose="02020603050405020304" pitchFamily="18" charset="0"/>
                <a:cs typeface="Times New Roman" panose="02020603050405020304" pitchFamily="18" charset="0"/>
              </a:rPr>
              <a:t>Rarely symptomatic</a:t>
            </a: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Tx</a:t>
            </a:r>
            <a:endParaRPr lang="en-US" sz="2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Monitoring</a:t>
            </a:r>
          </a:p>
          <a:p>
            <a:pPr lvl="1"/>
            <a:r>
              <a:rPr lang="en-US" sz="2400" dirty="0">
                <a:latin typeface="Times New Roman" panose="02020603050405020304" pitchFamily="18" charset="0"/>
                <a:cs typeface="Times New Roman" panose="02020603050405020304" pitchFamily="18" charset="0"/>
              </a:rPr>
              <a:t>Treat the cause</a:t>
            </a:r>
          </a:p>
        </p:txBody>
      </p:sp>
      <p:sp>
        <p:nvSpPr>
          <p:cNvPr id="259074" name="Rectangle 2"/>
          <p:cNvSpPr>
            <a:spLocks noGrp="1" noChangeArrowheads="1"/>
          </p:cNvSpPr>
          <p:nvPr>
            <p:ph type="title"/>
          </p:nvPr>
        </p:nvSpPr>
        <p:spPr>
          <a:xfrm>
            <a:off x="609600" y="274637"/>
            <a:ext cx="10972800" cy="1598407"/>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Second Degree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Mobitz</a:t>
            </a:r>
            <a:r>
              <a:rPr lang="en-US" dirty="0">
                <a:latin typeface="Times New Roman" panose="02020603050405020304" pitchFamily="18" charset="0"/>
                <a:cs typeface="Times New Roman" panose="02020603050405020304" pitchFamily="18" charset="0"/>
              </a:rPr>
              <a:t> Type I (</a:t>
            </a:r>
            <a:r>
              <a:rPr lang="en-US" dirty="0" err="1">
                <a:latin typeface="Times New Roman" panose="02020603050405020304" pitchFamily="18" charset="0"/>
                <a:cs typeface="Times New Roman" panose="02020603050405020304" pitchFamily="18" charset="0"/>
              </a:rPr>
              <a:t>Wenckebach</a:t>
            </a:r>
            <a:r>
              <a:rPr lang="en-US" dirty="0">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56</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586654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2006394"/>
            <a:ext cx="8229600" cy="4603956"/>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Intermittent block in the AV node</a:t>
            </a:r>
          </a:p>
          <a:p>
            <a:pPr lvl="1"/>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 wave:</a:t>
            </a:r>
          </a:p>
          <a:p>
            <a:pPr lvl="1"/>
            <a:r>
              <a:rPr lang="en-US" sz="2400" dirty="0">
                <a:latin typeface="Times New Roman" panose="02020603050405020304" pitchFamily="18" charset="0"/>
                <a:cs typeface="Times New Roman" panose="02020603050405020304" pitchFamily="18" charset="0"/>
              </a:rPr>
              <a:t>Normal pattern</a:t>
            </a:r>
          </a:p>
          <a:p>
            <a:pPr lvl="1"/>
            <a:r>
              <a:rPr lang="en-US" sz="2400" dirty="0">
                <a:latin typeface="Times New Roman" panose="02020603050405020304" pitchFamily="18" charset="0"/>
                <a:cs typeface="Times New Roman" panose="02020603050405020304" pitchFamily="18" charset="0"/>
              </a:rPr>
              <a:t>Variant P to QRS ratio</a:t>
            </a:r>
          </a:p>
          <a:p>
            <a:pPr lvl="1"/>
            <a:endParaRPr lang="en-US" sz="24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PR interval fixed </a:t>
            </a:r>
            <a:r>
              <a:rPr lang="en-US" sz="2800" i="1" dirty="0">
                <a:latin typeface="Times New Roman" panose="02020603050405020304" pitchFamily="18" charset="0"/>
                <a:cs typeface="Times New Roman" panose="02020603050405020304" pitchFamily="18" charset="0"/>
              </a:rPr>
              <a:t>when the AV conduction takes place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Often a permanent problem</a:t>
            </a:r>
          </a:p>
        </p:txBody>
      </p:sp>
      <p:sp>
        <p:nvSpPr>
          <p:cNvPr id="259074" name="Rectangle 2"/>
          <p:cNvSpPr>
            <a:spLocks noGrp="1" noChangeArrowheads="1"/>
          </p:cNvSpPr>
          <p:nvPr>
            <p:ph type="title"/>
          </p:nvPr>
        </p:nvSpPr>
        <p:spPr>
          <a:xfrm>
            <a:off x="609600" y="274637"/>
            <a:ext cx="10972800" cy="1598407"/>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Second Degree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Mobitz</a:t>
            </a:r>
            <a:r>
              <a:rPr lang="en-US" dirty="0">
                <a:latin typeface="Times New Roman" panose="02020603050405020304" pitchFamily="18" charset="0"/>
                <a:cs typeface="Times New Roman" panose="02020603050405020304" pitchFamily="18" charset="0"/>
              </a:rPr>
              <a:t> Type II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57</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357562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09600" y="274638"/>
            <a:ext cx="10972800" cy="1922872"/>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Second Degree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Mobitz</a:t>
            </a:r>
            <a:r>
              <a:rPr lang="en-US" dirty="0">
                <a:latin typeface="Times New Roman" panose="02020603050405020304" pitchFamily="18" charset="0"/>
                <a:cs typeface="Times New Roman" panose="02020603050405020304" pitchFamily="18" charset="0"/>
              </a:rPr>
              <a:t> Type II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58</a:t>
            </a:fld>
            <a:endParaRPr lang="en-US" sz="1000">
              <a:latin typeface="Times New Roman" pitchFamily="18" charset="0"/>
              <a:ea typeface="ＭＳ Ｐゴシック" pitchFamily="-107" charset="-128"/>
            </a:endParaRPr>
          </a:p>
        </p:txBody>
      </p:sp>
      <p:pic>
        <p:nvPicPr>
          <p:cNvPr id="3" name="Picture 2"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5484" t="37080" r="30081" b="32810"/>
          <a:stretch/>
        </p:blipFill>
        <p:spPr>
          <a:xfrm>
            <a:off x="1887793" y="1858296"/>
            <a:ext cx="8018205" cy="1976285"/>
          </a:xfrm>
          <a:prstGeom prst="rect">
            <a:avLst/>
          </a:prstGeom>
        </p:spPr>
      </p:pic>
      <p:pic>
        <p:nvPicPr>
          <p:cNvPr id="7" name="Picture 6" descr="F36-16C-A03690"/>
          <p:cNvPicPr>
            <a:picLocks noChangeAspect="1" noChangeArrowheads="1"/>
          </p:cNvPicPr>
          <p:nvPr/>
        </p:nvPicPr>
        <p:blipFill>
          <a:blip r:embed="rId4" cstate="print"/>
          <a:srcRect/>
          <a:stretch>
            <a:fillRect/>
          </a:stretch>
        </p:blipFill>
        <p:spPr bwMode="auto">
          <a:xfrm>
            <a:off x="1887794" y="4336026"/>
            <a:ext cx="8018204" cy="1996613"/>
          </a:xfrm>
          <a:prstGeom prst="rect">
            <a:avLst/>
          </a:prstGeom>
          <a:noFill/>
          <a:ln w="12700" cap="sq">
            <a:noFill/>
            <a:miter lim="800000"/>
            <a:headEnd type="none" w="sm" len="sm"/>
            <a:tailEnd type="none" w="sm" len="sm"/>
          </a:ln>
        </p:spPr>
      </p:pic>
    </p:spTree>
    <p:extLst>
      <p:ext uri="{BB962C8B-B14F-4D97-AF65-F5344CB8AC3E}">
        <p14:creationId xmlns:p14="http://schemas.microsoft.com/office/powerpoint/2010/main" xmlns="" val="2866552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2006394"/>
            <a:ext cx="8229600" cy="4603956"/>
          </a:xfrm>
        </p:spPr>
        <p:txBody>
          <a:bodyPr>
            <a:normAutofit/>
          </a:bodyPr>
          <a:lstStyle/>
          <a:p>
            <a:r>
              <a:rPr lang="en-US" sz="2800" dirty="0">
                <a:latin typeface="Times New Roman" panose="02020603050405020304" pitchFamily="18" charset="0"/>
                <a:cs typeface="Times New Roman" panose="02020603050405020304" pitchFamily="18" charset="0"/>
              </a:rPr>
              <a:t>Causes</a:t>
            </a:r>
          </a:p>
          <a:p>
            <a:pPr lvl="1"/>
            <a:r>
              <a:rPr lang="en-US" sz="2400" dirty="0">
                <a:latin typeface="Times New Roman" panose="02020603050405020304" pitchFamily="18" charset="0"/>
                <a:cs typeface="Times New Roman" panose="02020603050405020304" pitchFamily="18" charset="0"/>
              </a:rPr>
              <a:t>Fibrotic disease</a:t>
            </a:r>
          </a:p>
          <a:p>
            <a:pPr lvl="1"/>
            <a:r>
              <a:rPr lang="en-US" sz="2400" dirty="0">
                <a:latin typeface="Times New Roman" panose="02020603050405020304" pitchFamily="18" charset="0"/>
                <a:cs typeface="Times New Roman" panose="02020603050405020304" pitchFamily="18" charset="0"/>
              </a:rPr>
              <a:t>Anterior wall MI</a:t>
            </a:r>
          </a:p>
          <a:p>
            <a:r>
              <a:rPr lang="en-US" sz="2800" dirty="0">
                <a:latin typeface="Times New Roman" panose="02020603050405020304" pitchFamily="18" charset="0"/>
                <a:cs typeface="Times New Roman" panose="02020603050405020304" pitchFamily="18" charset="0"/>
              </a:rPr>
              <a:t>3</a:t>
            </a:r>
            <a:r>
              <a:rPr lang="en-US" sz="2800" baseline="30000" dirty="0">
                <a:latin typeface="Times New Roman" panose="02020603050405020304" pitchFamily="18" charset="0"/>
                <a:cs typeface="Times New Roman" panose="02020603050405020304" pitchFamily="18" charset="0"/>
              </a:rPr>
              <a:t>rd</a:t>
            </a:r>
            <a:r>
              <a:rPr lang="en-US" sz="2800" dirty="0">
                <a:latin typeface="Times New Roman" panose="02020603050405020304" pitchFamily="18" charset="0"/>
                <a:cs typeface="Times New Roman" panose="02020603050405020304" pitchFamily="18" charset="0"/>
              </a:rPr>
              <a:t> degree block is likely</a:t>
            </a: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Tx</a:t>
            </a:r>
            <a:endParaRPr lang="en-US" sz="2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Monitoring</a:t>
            </a:r>
          </a:p>
          <a:p>
            <a:pPr lvl="1"/>
            <a:r>
              <a:rPr lang="en-US" sz="2400" dirty="0">
                <a:latin typeface="Times New Roman" panose="02020603050405020304" pitchFamily="18" charset="0"/>
                <a:cs typeface="Times New Roman" panose="02020603050405020304" pitchFamily="18" charset="0"/>
              </a:rPr>
              <a:t>Atropine</a:t>
            </a:r>
          </a:p>
          <a:p>
            <a:pPr lvl="1"/>
            <a:r>
              <a:rPr lang="en-US" sz="2400" dirty="0">
                <a:latin typeface="Times New Roman" panose="02020603050405020304" pitchFamily="18" charset="0"/>
                <a:cs typeface="Times New Roman" panose="02020603050405020304" pitchFamily="18" charset="0"/>
              </a:rPr>
              <a:t>Pacing </a:t>
            </a:r>
          </a:p>
        </p:txBody>
      </p:sp>
      <p:sp>
        <p:nvSpPr>
          <p:cNvPr id="259074" name="Rectangle 2"/>
          <p:cNvSpPr>
            <a:spLocks noGrp="1" noChangeArrowheads="1"/>
          </p:cNvSpPr>
          <p:nvPr>
            <p:ph type="title"/>
          </p:nvPr>
        </p:nvSpPr>
        <p:spPr>
          <a:xfrm>
            <a:off x="609600" y="274637"/>
            <a:ext cx="10972800" cy="1598407"/>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Second Degree</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Mobitz</a:t>
            </a:r>
            <a:r>
              <a:rPr lang="en-US" dirty="0">
                <a:latin typeface="Times New Roman" panose="02020603050405020304" pitchFamily="18" charset="0"/>
                <a:cs typeface="Times New Roman" panose="02020603050405020304" pitchFamily="18" charset="0"/>
              </a:rPr>
              <a:t> Type II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59</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91062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ECG Waveform</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0542" y="1793927"/>
            <a:ext cx="9910916" cy="4621212"/>
          </a:xfrm>
          <a:prstGeom prst="rect">
            <a:avLst/>
          </a:prstGeom>
        </p:spPr>
      </p:pic>
    </p:spTree>
    <p:extLst>
      <p:ext uri="{BB962C8B-B14F-4D97-AF65-F5344CB8AC3E}">
        <p14:creationId xmlns:p14="http://schemas.microsoft.com/office/powerpoint/2010/main" xmlns="" val="2017181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2006394"/>
            <a:ext cx="8229600" cy="4603956"/>
          </a:xfrm>
        </p:spPr>
        <p:txBody>
          <a:bodyPr>
            <a:normAutofit/>
          </a:bodyPr>
          <a:lstStyle/>
          <a:p>
            <a:pPr eaLnBrk="1" hangingPunct="1"/>
            <a:r>
              <a:rPr lang="en-US" sz="2800" dirty="0">
                <a:latin typeface="Times New Roman" panose="02020603050405020304" pitchFamily="18" charset="0"/>
                <a:cs typeface="Times New Roman" panose="02020603050405020304" pitchFamily="18" charset="0"/>
              </a:rPr>
              <a:t>AKA complete AV Block</a:t>
            </a:r>
          </a:p>
          <a:p>
            <a:pPr eaLnBrk="1" hangingPunct="1"/>
            <a:r>
              <a:rPr lang="en-US" sz="2800" dirty="0">
                <a:latin typeface="Times New Roman" panose="02020603050405020304" pitchFamily="18" charset="0"/>
                <a:cs typeface="Times New Roman" panose="02020603050405020304" pitchFamily="18" charset="0"/>
              </a:rPr>
              <a:t>No SA node impulses transmitted to the ventricles</a:t>
            </a:r>
          </a:p>
          <a:p>
            <a:pPr lvl="1"/>
            <a:r>
              <a:rPr lang="en-US" sz="2400" dirty="0">
                <a:latin typeface="Times New Roman" panose="02020603050405020304" pitchFamily="18" charset="0"/>
                <a:cs typeface="Times New Roman" panose="02020603050405020304" pitchFamily="18" charset="0"/>
              </a:rPr>
              <a:t>Ventricular pacemaker at the junction or ventricles</a:t>
            </a:r>
          </a:p>
          <a:p>
            <a:r>
              <a:rPr lang="en-US" sz="2800" dirty="0">
                <a:latin typeface="Times New Roman" panose="02020603050405020304" pitchFamily="18" charset="0"/>
                <a:cs typeface="Times New Roman" panose="02020603050405020304" pitchFamily="18" charset="0"/>
              </a:rPr>
              <a:t>No relationship between the P waves and QRS complexes</a:t>
            </a:r>
          </a:p>
          <a:p>
            <a:r>
              <a:rPr lang="en-US" sz="2800" dirty="0">
                <a:latin typeface="Times New Roman" panose="02020603050405020304" pitchFamily="18" charset="0"/>
                <a:cs typeface="Times New Roman" panose="02020603050405020304" pitchFamily="18" charset="0"/>
              </a:rPr>
              <a:t>Both PP and RR intervals are regular</a:t>
            </a:r>
          </a:p>
          <a:p>
            <a:r>
              <a:rPr lang="en-US" sz="2800" dirty="0">
                <a:latin typeface="Times New Roman" panose="02020603050405020304" pitchFamily="18" charset="0"/>
                <a:cs typeface="Times New Roman" panose="02020603050405020304" pitchFamily="18" charset="0"/>
              </a:rPr>
              <a:t>QRS:</a:t>
            </a:r>
          </a:p>
          <a:p>
            <a:pPr lvl="1"/>
            <a:r>
              <a:rPr lang="en-US" sz="2400" dirty="0">
                <a:latin typeface="Times New Roman" panose="02020603050405020304" pitchFamily="18" charset="0"/>
                <a:cs typeface="Times New Roman" panose="02020603050405020304" pitchFamily="18" charset="0"/>
              </a:rPr>
              <a:t>Narrow: junctional pace</a:t>
            </a:r>
          </a:p>
          <a:p>
            <a:pPr lvl="1"/>
            <a:r>
              <a:rPr lang="en-US" sz="2400" dirty="0">
                <a:latin typeface="Times New Roman" panose="02020603050405020304" pitchFamily="18" charset="0"/>
                <a:cs typeface="Times New Roman" panose="02020603050405020304" pitchFamily="18" charset="0"/>
              </a:rPr>
              <a:t>Wide: ventricular pace</a:t>
            </a:r>
          </a:p>
        </p:txBody>
      </p:sp>
      <p:sp>
        <p:nvSpPr>
          <p:cNvPr id="259074" name="Rectangle 2"/>
          <p:cNvSpPr>
            <a:spLocks noGrp="1" noChangeArrowheads="1"/>
          </p:cNvSpPr>
          <p:nvPr>
            <p:ph type="title"/>
          </p:nvPr>
        </p:nvSpPr>
        <p:spPr>
          <a:xfrm>
            <a:off x="609600" y="274637"/>
            <a:ext cx="10972800" cy="1598407"/>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Third Degree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60</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40996932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39098" y="132735"/>
            <a:ext cx="10972800" cy="1504335"/>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Third Degree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61</a:t>
            </a:fld>
            <a:endParaRPr lang="en-US" sz="1000">
              <a:latin typeface="Times New Roman" pitchFamily="18" charset="0"/>
              <a:ea typeface="ＭＳ Ｐゴシック" pitchFamily="-107" charset="-128"/>
            </a:endParaRPr>
          </a:p>
        </p:txBody>
      </p:sp>
      <p:pic>
        <p:nvPicPr>
          <p:cNvPr id="2" name="Picture 1"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5484" t="62246" r="30322" b="8318"/>
          <a:stretch/>
        </p:blipFill>
        <p:spPr>
          <a:xfrm>
            <a:off x="1887794" y="1297858"/>
            <a:ext cx="8018203" cy="2271251"/>
          </a:xfrm>
          <a:prstGeom prst="rect">
            <a:avLst/>
          </a:prstGeom>
        </p:spPr>
      </p:pic>
      <p:pic>
        <p:nvPicPr>
          <p:cNvPr id="8" name="Picture 10" descr="036016D"/>
          <p:cNvPicPr>
            <a:picLocks noChangeAspect="1" noChangeArrowheads="1"/>
          </p:cNvPicPr>
          <p:nvPr/>
        </p:nvPicPr>
        <p:blipFill>
          <a:blip r:embed="rId4" cstate="print"/>
          <a:srcRect/>
          <a:stretch>
            <a:fillRect/>
          </a:stretch>
        </p:blipFill>
        <p:spPr bwMode="auto">
          <a:xfrm>
            <a:off x="1887794" y="4109270"/>
            <a:ext cx="8018203" cy="2190750"/>
          </a:xfrm>
          <a:prstGeom prst="rect">
            <a:avLst/>
          </a:prstGeom>
          <a:noFill/>
          <a:ln w="9525">
            <a:noFill/>
            <a:miter lim="800000"/>
            <a:headEnd/>
            <a:tailEnd/>
          </a:ln>
        </p:spPr>
      </p:pic>
    </p:spTree>
    <p:extLst>
      <p:ext uri="{BB962C8B-B14F-4D97-AF65-F5344CB8AC3E}">
        <p14:creationId xmlns:p14="http://schemas.microsoft.com/office/powerpoint/2010/main" xmlns="" val="1062474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981200" y="2006394"/>
            <a:ext cx="8229600" cy="4603956"/>
          </a:xfrm>
        </p:spPr>
        <p:txBody>
          <a:bodyPr>
            <a:normAutofit/>
          </a:bodyPr>
          <a:lstStyle/>
          <a:p>
            <a:r>
              <a:rPr lang="en-US" sz="2800" dirty="0">
                <a:latin typeface="Times New Roman" panose="02020603050405020304" pitchFamily="18" charset="0"/>
                <a:cs typeface="Times New Roman" panose="02020603050405020304" pitchFamily="18" charset="0"/>
              </a:rPr>
              <a:t>Causes</a:t>
            </a:r>
          </a:p>
          <a:p>
            <a:pPr lvl="1"/>
            <a:r>
              <a:rPr lang="en-US" sz="2400" dirty="0">
                <a:latin typeface="Times New Roman" panose="02020603050405020304" pitchFamily="18" charset="0"/>
                <a:cs typeface="Times New Roman" panose="02020603050405020304" pitchFamily="18" charset="0"/>
              </a:rPr>
              <a:t>Same as other AV blocks</a:t>
            </a:r>
          </a:p>
          <a:p>
            <a:r>
              <a:rPr lang="en-US" sz="2800" dirty="0">
                <a:latin typeface="Times New Roman" panose="02020603050405020304" pitchFamily="18" charset="0"/>
                <a:cs typeface="Times New Roman" panose="02020603050405020304" pitchFamily="18" charset="0"/>
              </a:rPr>
              <a:t>Pt shows S/</a:t>
            </a:r>
            <a:r>
              <a:rPr lang="en-US" sz="2800" dirty="0" err="1">
                <a:latin typeface="Times New Roman" panose="02020603050405020304" pitchFamily="18" charset="0"/>
                <a:cs typeface="Times New Roman" panose="02020603050405020304" pitchFamily="18" charset="0"/>
              </a:rPr>
              <a:t>Sx</a:t>
            </a:r>
            <a:r>
              <a:rPr lang="en-US" sz="2800" dirty="0">
                <a:latin typeface="Times New Roman" panose="02020603050405020304" pitchFamily="18" charset="0"/>
                <a:cs typeface="Times New Roman" panose="02020603050405020304" pitchFamily="18" charset="0"/>
              </a:rPr>
              <a:t> of low CO and/or bradycardia</a:t>
            </a: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Asymptomatic if normal CO</a:t>
            </a:r>
          </a:p>
          <a:p>
            <a:r>
              <a:rPr lang="en-US" sz="2800" dirty="0" err="1">
                <a:latin typeface="Times New Roman" panose="02020603050405020304" pitchFamily="18" charset="0"/>
                <a:cs typeface="Times New Roman" panose="02020603050405020304" pitchFamily="18" charset="0"/>
              </a:rPr>
              <a:t>Tx</a:t>
            </a:r>
            <a:endParaRPr lang="en-US" sz="28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Monitoring</a:t>
            </a:r>
          </a:p>
          <a:p>
            <a:pPr lvl="1"/>
            <a:r>
              <a:rPr lang="en-US" sz="2400" dirty="0">
                <a:latin typeface="Times New Roman" panose="02020603050405020304" pitchFamily="18" charset="0"/>
                <a:cs typeface="Times New Roman" panose="02020603050405020304" pitchFamily="18" charset="0"/>
              </a:rPr>
              <a:t>Permanent pacing </a:t>
            </a:r>
          </a:p>
        </p:txBody>
      </p:sp>
      <p:sp>
        <p:nvSpPr>
          <p:cNvPr id="259074" name="Rectangle 2"/>
          <p:cNvSpPr>
            <a:spLocks noGrp="1" noChangeArrowheads="1"/>
          </p:cNvSpPr>
          <p:nvPr>
            <p:ph type="title"/>
          </p:nvPr>
        </p:nvSpPr>
        <p:spPr>
          <a:xfrm>
            <a:off x="609600" y="274637"/>
            <a:ext cx="10972800" cy="1332937"/>
          </a:xfrm>
        </p:spPr>
        <p:txBody>
          <a:bodyPr>
            <a:normAutofit/>
          </a:bodyPr>
          <a:lstStyle/>
          <a:p>
            <a:pPr>
              <a:defRPr/>
            </a:pPr>
            <a:r>
              <a:rPr lang="en-US" dirty="0">
                <a:latin typeface="Times New Roman" panose="02020603050405020304" pitchFamily="18" charset="0"/>
                <a:cs typeface="Times New Roman" panose="02020603050405020304" pitchFamily="18" charset="0"/>
              </a:rPr>
              <a:t>AV Blocks- Third Degree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62</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1423884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39098" y="132735"/>
            <a:ext cx="10972800" cy="1504335"/>
          </a:xfrm>
        </p:spPr>
        <p:txBody>
          <a:bodyPr>
            <a:normAutofit/>
          </a:bodyPr>
          <a:lstStyle/>
          <a:p>
            <a:pPr>
              <a:defRPr/>
            </a:pPr>
            <a:r>
              <a:rPr lang="en-US" dirty="0">
                <a:latin typeface="Times New Roman" panose="02020603050405020304" pitchFamily="18" charset="0"/>
                <a:cs typeface="Times New Roman" panose="02020603050405020304" pitchFamily="18" charset="0"/>
              </a:rPr>
              <a:t>Electrolytes Effects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63</a:t>
            </a:fld>
            <a:endParaRPr lang="en-US" sz="1000">
              <a:latin typeface="Times New Roman" pitchFamily="18" charset="0"/>
              <a:ea typeface="ＭＳ Ｐゴシック" pitchFamily="-107" charset="-128"/>
            </a:endParaRPr>
          </a:p>
        </p:txBody>
      </p:sp>
      <p:pic>
        <p:nvPicPr>
          <p:cNvPr id="3" name="Picture 2"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4516" t="65841" r="28629" b="8767"/>
          <a:stretch/>
        </p:blipFill>
        <p:spPr>
          <a:xfrm>
            <a:off x="781665" y="1637070"/>
            <a:ext cx="10943302" cy="4515466"/>
          </a:xfrm>
          <a:prstGeom prst="rect">
            <a:avLst/>
          </a:prstGeom>
        </p:spPr>
      </p:pic>
    </p:spTree>
    <p:extLst>
      <p:ext uri="{BB962C8B-B14F-4D97-AF65-F5344CB8AC3E}">
        <p14:creationId xmlns:p14="http://schemas.microsoft.com/office/powerpoint/2010/main" xmlns="" val="3665376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39098" y="132735"/>
            <a:ext cx="10972800" cy="1504335"/>
          </a:xfrm>
        </p:spPr>
        <p:txBody>
          <a:bodyPr>
            <a:normAutofit/>
          </a:bodyPr>
          <a:lstStyle/>
          <a:p>
            <a:pPr>
              <a:defRPr/>
            </a:pPr>
            <a:r>
              <a:rPr lang="en-US" dirty="0">
                <a:latin typeface="Times New Roman" panose="02020603050405020304" pitchFamily="18" charset="0"/>
                <a:cs typeface="Times New Roman" panose="02020603050405020304" pitchFamily="18" charset="0"/>
              </a:rPr>
              <a:t>Hyperkalemia</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64</a:t>
            </a:fld>
            <a:endParaRPr lang="en-US" sz="1000">
              <a:latin typeface="Times New Roman" pitchFamily="18" charset="0"/>
              <a:ea typeface="ＭＳ Ｐゴシック" pitchFamily="-107" charset="-128"/>
            </a:endParaRPr>
          </a:p>
        </p:txBody>
      </p:sp>
      <p:pic>
        <p:nvPicPr>
          <p:cNvPr id="2" name="Picture 1"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21412" t="22698" r="37096" b="11913"/>
          <a:stretch/>
        </p:blipFill>
        <p:spPr>
          <a:xfrm>
            <a:off x="1548581" y="1363330"/>
            <a:ext cx="8586019" cy="5380370"/>
          </a:xfrm>
          <a:prstGeom prst="rect">
            <a:avLst/>
          </a:prstGeom>
        </p:spPr>
      </p:pic>
    </p:spTree>
    <p:extLst>
      <p:ext uri="{BB962C8B-B14F-4D97-AF65-F5344CB8AC3E}">
        <p14:creationId xmlns:p14="http://schemas.microsoft.com/office/powerpoint/2010/main" xmlns="" val="2586432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39098" y="132735"/>
            <a:ext cx="10972800" cy="1504335"/>
          </a:xfrm>
        </p:spPr>
        <p:txBody>
          <a:bodyPr>
            <a:normAutofit/>
          </a:bodyPr>
          <a:lstStyle/>
          <a:p>
            <a:pPr>
              <a:defRPr/>
            </a:pPr>
            <a:r>
              <a:rPr lang="en-US" dirty="0">
                <a:latin typeface="Times New Roman" panose="02020603050405020304" pitchFamily="18" charset="0"/>
                <a:cs typeface="Times New Roman" panose="02020603050405020304" pitchFamily="18" charset="0"/>
              </a:rPr>
              <a:t>Hypokalemia</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65</a:t>
            </a:fld>
            <a:endParaRPr lang="en-US" sz="1000">
              <a:latin typeface="Times New Roman" pitchFamily="18" charset="0"/>
              <a:ea typeface="ＭＳ Ｐゴシック" pitchFamily="-107" charset="-128"/>
            </a:endParaRPr>
          </a:p>
        </p:txBody>
      </p:sp>
      <p:pic>
        <p:nvPicPr>
          <p:cNvPr id="3" name="Picture 2"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4395" t="49888" r="29355" b="7419"/>
          <a:stretch/>
        </p:blipFill>
        <p:spPr>
          <a:xfrm>
            <a:off x="1180518" y="1637071"/>
            <a:ext cx="9889959" cy="4440494"/>
          </a:xfrm>
          <a:prstGeom prst="rect">
            <a:avLst/>
          </a:prstGeom>
        </p:spPr>
      </p:pic>
    </p:spTree>
    <p:extLst>
      <p:ext uri="{BB962C8B-B14F-4D97-AF65-F5344CB8AC3E}">
        <p14:creationId xmlns:p14="http://schemas.microsoft.com/office/powerpoint/2010/main" xmlns="" val="3541914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39098" y="132735"/>
            <a:ext cx="10972800" cy="1504335"/>
          </a:xfrm>
        </p:spPr>
        <p:txBody>
          <a:bodyPr>
            <a:normAutofit/>
          </a:bodyPr>
          <a:lstStyle/>
          <a:p>
            <a:pPr>
              <a:defRPr/>
            </a:pPr>
            <a:r>
              <a:rPr lang="en-US" dirty="0">
                <a:latin typeface="Times New Roman" panose="02020603050405020304" pitchFamily="18" charset="0"/>
                <a:cs typeface="Times New Roman" panose="02020603050405020304" pitchFamily="18" charset="0"/>
              </a:rPr>
              <a:t>Hypo- &amp; Hypercalcemia</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66</a:t>
            </a:fld>
            <a:endParaRPr lang="en-US" sz="1000">
              <a:latin typeface="Times New Roman" pitchFamily="18" charset="0"/>
              <a:ea typeface="ＭＳ Ｐゴシック" pitchFamily="-107" charset="-128"/>
            </a:endParaRPr>
          </a:p>
        </p:txBody>
      </p:sp>
      <p:pic>
        <p:nvPicPr>
          <p:cNvPr id="2" name="Picture 1" descr="critical_book.pdf - Adobe Acrobat Reader DC"/>
          <p:cNvPicPr>
            <a:picLocks noChangeAspect="1"/>
          </p:cNvPicPr>
          <p:nvPr/>
        </p:nvPicPr>
        <p:blipFill rotWithShape="1">
          <a:blip r:embed="rId3">
            <a:extLst>
              <a:ext uri="{28A0092B-C50C-407E-A947-70E740481C1C}">
                <a14:useLocalDpi xmlns:a14="http://schemas.microsoft.com/office/drawing/2010/main" xmlns="" val="0"/>
              </a:ext>
            </a:extLst>
          </a:blip>
          <a:srcRect l="13548" t="56853" r="58025" b="11015"/>
          <a:stretch/>
        </p:blipFill>
        <p:spPr>
          <a:xfrm>
            <a:off x="1391265" y="1637070"/>
            <a:ext cx="9468466" cy="4765489"/>
          </a:xfrm>
          <a:prstGeom prst="rect">
            <a:avLst/>
          </a:prstGeom>
        </p:spPr>
      </p:pic>
    </p:spTree>
    <p:extLst>
      <p:ext uri="{BB962C8B-B14F-4D97-AF65-F5344CB8AC3E}">
        <p14:creationId xmlns:p14="http://schemas.microsoft.com/office/powerpoint/2010/main" xmlns="" val="4118153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a:defRPr/>
            </a:pPr>
            <a:r>
              <a:rPr lang="en-US" dirty="0">
                <a:solidFill>
                  <a:schemeClr val="tx1"/>
                </a:solidFill>
                <a:latin typeface="Times New Roman" panose="02020603050405020304" pitchFamily="18" charset="0"/>
                <a:cs typeface="Times New Roman" panose="02020603050405020304" pitchFamily="18" charset="0"/>
              </a:rPr>
              <a:t>Changes Associated With Ischemia</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F34269A9-D059-4F0B-A5E2-6558A2554889}" type="slidenum">
              <a:rPr lang="en-US" sz="1000">
                <a:ea typeface="ＭＳ Ｐゴシック" pitchFamily="-107" charset="-128"/>
              </a:rPr>
              <a:pPr algn="ctr" eaLnBrk="0" hangingPunct="0"/>
              <a:t>67</a:t>
            </a:fld>
            <a:endParaRPr lang="en-US" sz="1000">
              <a:latin typeface="Times New Roman" pitchFamily="18" charset="0"/>
              <a:ea typeface="ＭＳ Ｐゴシック" pitchFamily="-107" charset="-128"/>
            </a:endParaRPr>
          </a:p>
        </p:txBody>
      </p:sp>
      <p:graphicFrame>
        <p:nvGraphicFramePr>
          <p:cNvPr id="160776" name="Object 8"/>
          <p:cNvGraphicFramePr>
            <a:graphicFrameLocks noChangeAspect="1"/>
          </p:cNvGraphicFramePr>
          <p:nvPr/>
        </p:nvGraphicFramePr>
        <p:xfrm>
          <a:off x="1833350" y="2552700"/>
          <a:ext cx="8529851" cy="2857500"/>
        </p:xfrm>
        <a:graphic>
          <a:graphicData uri="http://schemas.openxmlformats.org/presentationml/2006/ole">
            <p:oleObj spid="_x0000_s1028" name="Image" r:id="rId4" imgW="10158730" imgH="3403175" progId="">
              <p:embed/>
            </p:oleObj>
          </a:graphicData>
        </a:graphic>
      </p:graphicFrame>
    </p:spTree>
    <p:extLst>
      <p:ext uri="{BB962C8B-B14F-4D97-AF65-F5344CB8AC3E}">
        <p14:creationId xmlns:p14="http://schemas.microsoft.com/office/powerpoint/2010/main" xmlns="" val="1729798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latin typeface="Times New Roman" panose="02020603050405020304" pitchFamily="18" charset="0"/>
                <a:cs typeface="Times New Roman" panose="02020603050405020304" pitchFamily="18" charset="0"/>
              </a:rPr>
              <a:t>Changes Associated With Infarction</a:t>
            </a: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87807C7C-4F22-4C23-9B3D-9B39B4EF0BD2}" type="slidenum">
              <a:rPr lang="en-US" sz="1000">
                <a:ea typeface="ＭＳ Ｐゴシック" pitchFamily="-107" charset="-128"/>
              </a:rPr>
              <a:pPr algn="ctr" eaLnBrk="0" hangingPunct="0"/>
              <a:t>68</a:t>
            </a:fld>
            <a:endParaRPr lang="en-US" sz="1000">
              <a:latin typeface="Times New Roman" pitchFamily="18" charset="0"/>
              <a:ea typeface="ＭＳ Ｐゴシック" pitchFamily="-107" charset="-128"/>
            </a:endParaRPr>
          </a:p>
        </p:txBody>
      </p:sp>
      <p:graphicFrame>
        <p:nvGraphicFramePr>
          <p:cNvPr id="165896" name="Object 8"/>
          <p:cNvGraphicFramePr>
            <a:graphicFrameLocks noChangeAspect="1"/>
          </p:cNvGraphicFramePr>
          <p:nvPr>
            <p:extLst>
              <p:ext uri="{D42A27DB-BD31-4B8C-83A1-F6EECF244321}">
                <p14:modId xmlns:p14="http://schemas.microsoft.com/office/powerpoint/2010/main" xmlns="" val="2274715095"/>
              </p:ext>
            </p:extLst>
          </p:nvPr>
        </p:nvGraphicFramePr>
        <p:xfrm>
          <a:off x="2986087" y="2170675"/>
          <a:ext cx="6219825" cy="3841750"/>
        </p:xfrm>
        <a:graphic>
          <a:graphicData uri="http://schemas.openxmlformats.org/presentationml/2006/ole">
            <p:oleObj spid="_x0000_s2052" name="Image" r:id="rId4" imgW="5079365" imgH="3136508" progId="">
              <p:embed/>
            </p:oleObj>
          </a:graphicData>
        </a:graphic>
      </p:graphicFrame>
    </p:spTree>
    <p:extLst>
      <p:ext uri="{BB962C8B-B14F-4D97-AF65-F5344CB8AC3E}">
        <p14:creationId xmlns:p14="http://schemas.microsoft.com/office/powerpoint/2010/main" xmlns="" val="3456703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32620" y="1991032"/>
            <a:ext cx="10972800" cy="2079523"/>
          </a:xfrm>
        </p:spPr>
        <p:txBody>
          <a:bodyPr>
            <a:normAutofit/>
          </a:bodyPr>
          <a:lstStyle/>
          <a:p>
            <a:pPr>
              <a:defRPr/>
            </a:pPr>
            <a:r>
              <a:rPr lang="en-US" dirty="0">
                <a:latin typeface="Times New Roman" panose="02020603050405020304" pitchFamily="18" charset="0"/>
                <a:cs typeface="Times New Roman" panose="02020603050405020304" pitchFamily="18" charset="0"/>
              </a:rPr>
              <a:t>Questions?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Slide Number Placeholder 8"/>
          <p:cNvSpPr>
            <a:spLocks/>
          </p:cNvSpPr>
          <p:nvPr/>
        </p:nvSpPr>
        <p:spPr bwMode="auto">
          <a:xfrm>
            <a:off x="10134600" y="6477000"/>
            <a:ext cx="457200" cy="266700"/>
          </a:xfrm>
          <a:prstGeom prst="rect">
            <a:avLst/>
          </a:prstGeom>
          <a:noFill/>
          <a:ln w="9525">
            <a:noFill/>
            <a:miter lim="800000"/>
            <a:headEnd/>
            <a:tailEnd/>
          </a:ln>
        </p:spPr>
        <p:txBody>
          <a:bodyPr anchor="b"/>
          <a:lstStyle/>
          <a:p>
            <a:pPr algn="ctr" eaLnBrk="0" hangingPunct="0"/>
            <a:fld id="{D99091B6-D946-4F14-9608-DE70C62A0CEE}" type="slidenum">
              <a:rPr lang="en-US" sz="1000">
                <a:ea typeface="ＭＳ Ｐゴシック" pitchFamily="-107" charset="-128"/>
              </a:rPr>
              <a:pPr algn="ctr" eaLnBrk="0" hangingPunct="0"/>
              <a:t>69</a:t>
            </a:fld>
            <a:endParaRPr lang="en-US" sz="1000">
              <a:latin typeface="Times New Roman" pitchFamily="18" charset="0"/>
              <a:ea typeface="ＭＳ Ｐゴシック" pitchFamily="-107" charset="-128"/>
            </a:endParaRPr>
          </a:p>
        </p:txBody>
      </p:sp>
    </p:spTree>
    <p:extLst>
      <p:ext uri="{BB962C8B-B14F-4D97-AF65-F5344CB8AC3E}">
        <p14:creationId xmlns:p14="http://schemas.microsoft.com/office/powerpoint/2010/main" xmlns="" val="362273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itical_book.pdf - Adobe Acrobat Reader DC"/>
          <p:cNvPicPr>
            <a:picLocks noChangeAspect="1"/>
          </p:cNvPicPr>
          <p:nvPr/>
        </p:nvPicPr>
        <p:blipFill rotWithShape="1">
          <a:blip r:embed="rId2">
            <a:extLst>
              <a:ext uri="{28A0092B-C50C-407E-A947-70E740481C1C}">
                <a14:useLocalDpi xmlns:a14="http://schemas.microsoft.com/office/drawing/2010/main" xmlns="" val="0"/>
              </a:ext>
            </a:extLst>
          </a:blip>
          <a:srcRect l="43186" t="27417" r="28387" b="5172"/>
          <a:stretch/>
        </p:blipFill>
        <p:spPr>
          <a:xfrm>
            <a:off x="3170904" y="309090"/>
            <a:ext cx="5129980" cy="6548910"/>
          </a:xfrm>
          <a:prstGeom prst="rect">
            <a:avLst/>
          </a:prstGeom>
        </p:spPr>
      </p:pic>
    </p:spTree>
    <p:extLst>
      <p:ext uri="{BB962C8B-B14F-4D97-AF65-F5344CB8AC3E}">
        <p14:creationId xmlns:p14="http://schemas.microsoft.com/office/powerpoint/2010/main" xmlns="" val="43876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Calculating Heart Rate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Ventricular rate</a:t>
            </a:r>
          </a:p>
          <a:p>
            <a:r>
              <a:rPr lang="en-US" dirty="0">
                <a:latin typeface="Times New Roman" panose="02020603050405020304" pitchFamily="18" charset="0"/>
                <a:cs typeface="Times New Roman" panose="02020603050405020304" pitchFamily="18" charset="0"/>
              </a:rPr>
              <a:t>Atrial rate</a:t>
            </a:r>
          </a:p>
          <a:p>
            <a:r>
              <a:rPr lang="en-US" dirty="0">
                <a:latin typeface="Times New Roman" panose="02020603050405020304" pitchFamily="18" charset="0"/>
                <a:cs typeface="Times New Roman" panose="02020603050405020304" pitchFamily="18" charset="0"/>
              </a:rPr>
              <a:t>Regular/irregular HR:</a:t>
            </a:r>
          </a:p>
          <a:p>
            <a:pPr marL="457200" lvl="1" indent="0">
              <a:buNone/>
            </a:pPr>
            <a:r>
              <a:rPr lang="en-US" dirty="0">
                <a:latin typeface="Times New Roman" panose="02020603050405020304" pitchFamily="18" charset="0"/>
                <a:cs typeface="Times New Roman" panose="02020603050405020304" pitchFamily="18" charset="0"/>
              </a:rPr>
              <a:t>                                # of QRS’s in 6 seconds </a:t>
            </a:r>
            <a:r>
              <a:rPr lang="en-US" b="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10</a:t>
            </a:r>
          </a:p>
          <a:p>
            <a:pPr marL="457200" lvl="1" indent="0">
              <a:buNone/>
            </a:pPr>
            <a:endParaRPr lang="en-US" dirty="0">
              <a:latin typeface="Times New Roman" panose="02020603050405020304" pitchFamily="18" charset="0"/>
              <a:cs typeface="Times New Roman" panose="02020603050405020304" pitchFamily="18" charset="0"/>
            </a:endParaRPr>
          </a:p>
          <a:p>
            <a:pPr marL="236538" lvl="1" indent="-236538"/>
            <a:r>
              <a:rPr lang="en-US" sz="2800" dirty="0">
                <a:latin typeface="Times New Roman" panose="02020603050405020304" pitchFamily="18" charset="0"/>
                <a:cs typeface="Times New Roman" panose="02020603050405020304" pitchFamily="18" charset="0"/>
              </a:rPr>
              <a:t>Regular rhythm:</a:t>
            </a:r>
          </a:p>
          <a:p>
            <a:pPr marL="0" lvl="1" indent="0">
              <a:buNone/>
            </a:pPr>
            <a:r>
              <a:rPr lang="en-US" dirty="0">
                <a:latin typeface="Times New Roman" panose="02020603050405020304" pitchFamily="18" charset="0"/>
                <a:cs typeface="Times New Roman" panose="02020603050405020304" pitchFamily="18" charset="0"/>
              </a:rPr>
              <a:t>	                         300</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of large boxes between 2 R’s</a:t>
            </a:r>
          </a:p>
          <a:p>
            <a:pPr marL="0" lvl="1" indent="0">
              <a:buNone/>
            </a:pPr>
            <a:r>
              <a:rPr lang="en-US" dirty="0">
                <a:latin typeface="Times New Roman" panose="02020603050405020304" pitchFamily="18" charset="0"/>
                <a:cs typeface="Times New Roman" panose="02020603050405020304" pitchFamily="18" charset="0"/>
              </a:rPr>
              <a:t>	                         1500/# of small boxes between 2 R’s</a:t>
            </a:r>
          </a:p>
          <a:p>
            <a:pPr marL="236538" lvl="1" indent="-236538"/>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1190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Calculating Heart Rate</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Counting QRS’s vs counting R-R intervals</a:t>
            </a:r>
          </a:p>
          <a:p>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96764" y="2728451"/>
            <a:ext cx="8998471" cy="3013961"/>
          </a:xfrm>
          <a:prstGeom prst="rect">
            <a:avLst/>
          </a:prstGeom>
        </p:spPr>
      </p:pic>
    </p:spTree>
    <p:extLst>
      <p:ext uri="{BB962C8B-B14F-4D97-AF65-F5344CB8AC3E}">
        <p14:creationId xmlns:p14="http://schemas.microsoft.com/office/powerpoint/2010/main" xmlns="" val="2560150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2275</Words>
  <Application>Microsoft Office PowerPoint</Application>
  <PresentationFormat>Custom</PresentationFormat>
  <Paragraphs>532</Paragraphs>
  <Slides>69</Slides>
  <Notes>59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69</vt:i4>
      </vt:variant>
    </vt:vector>
  </HeadingPairs>
  <TitlesOfParts>
    <vt:vector size="72" baseType="lpstr">
      <vt:lpstr>Office Theme</vt:lpstr>
      <vt:lpstr>1_Office Theme</vt:lpstr>
      <vt:lpstr>Image</vt:lpstr>
      <vt:lpstr>Dysrhythmias   Dr. Jehad Rababah </vt:lpstr>
      <vt:lpstr>Cardiac Conduction System</vt:lpstr>
      <vt:lpstr>Properties of Cardiac Cells</vt:lpstr>
      <vt:lpstr>ECG Strip</vt:lpstr>
      <vt:lpstr>ECG Waveform</vt:lpstr>
      <vt:lpstr>ECG Waveform</vt:lpstr>
      <vt:lpstr>Slide 7</vt:lpstr>
      <vt:lpstr>Calculating Heart Rate</vt:lpstr>
      <vt:lpstr>Calculating Heart Rate</vt:lpstr>
      <vt:lpstr>Calculating Heart Rate</vt:lpstr>
      <vt:lpstr>Analysis of ECG Rhythm</vt:lpstr>
      <vt:lpstr>Normal Sinus Rhythm</vt:lpstr>
      <vt:lpstr>Dysrhythmias Classification</vt:lpstr>
      <vt:lpstr>Sinus Tachycardia</vt:lpstr>
      <vt:lpstr>Sinus Bradycardia </vt:lpstr>
      <vt:lpstr>Sinus Dysrhythmia </vt:lpstr>
      <vt:lpstr>Sinus Arrest &amp; SA Block </vt:lpstr>
      <vt:lpstr>Sinus Arrest &amp; SA Block </vt:lpstr>
      <vt:lpstr>Sick Sinus Syndrome</vt:lpstr>
      <vt:lpstr>Premature Atrial Contraction (PAC)</vt:lpstr>
      <vt:lpstr>Premature Atrial Contraction (PAC)</vt:lpstr>
      <vt:lpstr>Paroxysmal supraventricular tachycardia (PSVT)</vt:lpstr>
      <vt:lpstr>Paroxysmal supraventricular tachycardia (PSVT)</vt:lpstr>
      <vt:lpstr>Paroxysmal supraventricular tachycardia (PSVT)</vt:lpstr>
      <vt:lpstr>Atrial Flutter</vt:lpstr>
      <vt:lpstr>Atrial Flutter</vt:lpstr>
      <vt:lpstr>Atrial Fibrillation </vt:lpstr>
      <vt:lpstr>Slide 28</vt:lpstr>
      <vt:lpstr>Atrial Fibrillation </vt:lpstr>
      <vt:lpstr>Atrial Fibrillation </vt:lpstr>
      <vt:lpstr>Atrial Fibrillation </vt:lpstr>
      <vt:lpstr>Multifocal Atrial Tachycardia </vt:lpstr>
      <vt:lpstr>Junctional Rhythm</vt:lpstr>
      <vt:lpstr>Junctional Rhythm</vt:lpstr>
      <vt:lpstr>Junctional Rhythm</vt:lpstr>
      <vt:lpstr>Premature Junctional Contraction (PJC)</vt:lpstr>
      <vt:lpstr>Premature Junctional Contraction (PJC)</vt:lpstr>
      <vt:lpstr>Premature Ventricular Contractions</vt:lpstr>
      <vt:lpstr>Premature Ventricular Contractions</vt:lpstr>
      <vt:lpstr>Premature Ventricular Contractions</vt:lpstr>
      <vt:lpstr>Premature Ventricular Contractions</vt:lpstr>
      <vt:lpstr>Premature Ventricular Contractions</vt:lpstr>
      <vt:lpstr>Ventricular Tachycardia</vt:lpstr>
      <vt:lpstr>Ventricular Tachycardia</vt:lpstr>
      <vt:lpstr>Ventricular Tachycardia</vt:lpstr>
      <vt:lpstr>Ventricular Tachycardia</vt:lpstr>
      <vt:lpstr>Ventricular Fibrillation </vt:lpstr>
      <vt:lpstr>Ventricular Fibrillation </vt:lpstr>
      <vt:lpstr>Accelerated Idioventricular Rhythm</vt:lpstr>
      <vt:lpstr>Atrioventricular (AV) Blocks</vt:lpstr>
      <vt:lpstr>AV Blocks- First Degree</vt:lpstr>
      <vt:lpstr>AV Blocks- First Degree</vt:lpstr>
      <vt:lpstr>AV Blocks- First Degree</vt:lpstr>
      <vt:lpstr>AV Blocks- Second Degree Mobitz Type I (Wenckebach)</vt:lpstr>
      <vt:lpstr>AV Blocks- Second Degree Mobitz Type I (Wenckebach)</vt:lpstr>
      <vt:lpstr>AV Blocks- Second Degree Mobitz Type I (Wenckebach)</vt:lpstr>
      <vt:lpstr>AV Blocks- Second Degree Mobitz Type II</vt:lpstr>
      <vt:lpstr>AV Blocks- Second Degree Mobitz Type II</vt:lpstr>
      <vt:lpstr>AV Blocks- Second Degree Mobitz Type II</vt:lpstr>
      <vt:lpstr>AV Blocks- Third Degree</vt:lpstr>
      <vt:lpstr>AV Blocks- Third Degree</vt:lpstr>
      <vt:lpstr>AV Blocks- Third Degree</vt:lpstr>
      <vt:lpstr>Electrolytes Effects</vt:lpstr>
      <vt:lpstr>Hyperkalemia</vt:lpstr>
      <vt:lpstr>Hypokalemia</vt:lpstr>
      <vt:lpstr>Hypo- &amp; Hypercalcemia</vt:lpstr>
      <vt:lpstr>Changes Associated With Ischemia</vt:lpstr>
      <vt:lpstr>Changes Associated With Infarction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Dysrhythmias   Dr. Jehad Rababah</dc:title>
  <dc:creator>Jehad Rababah</dc:creator>
  <cp:lastModifiedBy>Jehad</cp:lastModifiedBy>
  <cp:revision>43</cp:revision>
  <dcterms:created xsi:type="dcterms:W3CDTF">2016-10-22T16:35:26Z</dcterms:created>
  <dcterms:modified xsi:type="dcterms:W3CDTF">2016-10-26T05:39:25Z</dcterms:modified>
</cp:coreProperties>
</file>