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F1EA-8028-4742-BA04-1770D4C75D1B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27118-8F88-46FF-AD3A-B5A729278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3C1D2-8A48-40AE-899D-68700E826D1E}" type="slidenum">
              <a:rPr lang="en-US" sz="1200" baseline="0" smtClean="0">
                <a:latin typeface="Times New Roman" charset="0"/>
              </a:rPr>
              <a:pPr/>
              <a:t>1</a:t>
            </a:fld>
            <a:endParaRPr lang="en-US" sz="1200" baseline="0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609725" y="3260725"/>
            <a:ext cx="6010275" cy="1920875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Chapter 59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Assessment and Management of Patients With Hearing and </a:t>
            </a:r>
            <a:br>
              <a:rPr lang="en-US" smtClean="0"/>
            </a:br>
            <a:r>
              <a:rPr lang="en-US" smtClean="0"/>
              <a:t>Balance Disorders </a:t>
            </a: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9388"/>
            <a:ext cx="6400800" cy="5016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1200" smtClean="0"/>
          </a:p>
          <a:p>
            <a:pPr eaLnBrk="1" hangingPunct="1">
              <a:lnSpc>
                <a:spcPct val="70000"/>
              </a:lnSpc>
            </a:pPr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3473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4875" cy="1314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Manifestations</a:t>
            </a:r>
            <a:endParaRPr lang="en-US" b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Early symptoms include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Tinnitus:</a:t>
            </a:r>
            <a:r>
              <a:rPr lang="en-US" b="1" i="1" smtClean="0"/>
              <a:t> </a:t>
            </a:r>
            <a:r>
              <a:rPr lang="en-US" smtClean="0"/>
              <a:t>perception of sound; often “ringing in the ears”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Increased inability to hear in a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Turning up the volume on the TV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Impairment may be gradual and not recognized by the person experiencing the loss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As hearing loss increases, person may experience deterioration of speech, fatigue, indifference, social isolation or withdrawal, and other symptoms</a:t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306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5800"/>
            <a:ext cx="8524875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Guidelines for Communicating with the Hearing-Impaired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Use a low-tone, normal voice</a:t>
            </a:r>
          </a:p>
          <a:p>
            <a:pPr eaLnBrk="1" hangingPunct="1"/>
            <a:r>
              <a:rPr lang="en-US" smtClean="0"/>
              <a:t>Speak slowly and distinctly</a:t>
            </a:r>
          </a:p>
          <a:p>
            <a:pPr eaLnBrk="1" hangingPunct="1"/>
            <a:r>
              <a:rPr lang="en-US" smtClean="0"/>
              <a:t>Reduce background noise and distractions</a:t>
            </a:r>
          </a:p>
          <a:p>
            <a:pPr eaLnBrk="1" hangingPunct="1"/>
            <a:r>
              <a:rPr lang="en-US" smtClean="0"/>
              <a:t>Face the person and get his or her attention</a:t>
            </a:r>
          </a:p>
          <a:p>
            <a:pPr eaLnBrk="1" hangingPunct="1"/>
            <a:r>
              <a:rPr lang="en-US" smtClean="0"/>
              <a:t>Speak into the less-impaired ear</a:t>
            </a:r>
          </a:p>
          <a:p>
            <a:pPr eaLnBrk="1" hangingPunct="1"/>
            <a:r>
              <a:rPr lang="en-US" smtClean="0"/>
              <a:t>Use gestures and facial expressions</a:t>
            </a:r>
          </a:p>
          <a:p>
            <a:pPr eaLnBrk="1" hangingPunct="1"/>
            <a:r>
              <a:rPr lang="en-US" smtClean="0"/>
              <a:t>If necessary, write out information or obtain a sign language translator</a:t>
            </a:r>
          </a:p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17484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3823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Conditions of the External Ear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825625"/>
            <a:ext cx="8613775" cy="4521200"/>
          </a:xfrm>
        </p:spPr>
        <p:txBody>
          <a:bodyPr/>
          <a:lstStyle/>
          <a:p>
            <a:pPr eaLnBrk="1" hangingPunct="1"/>
            <a:r>
              <a:rPr lang="en-US" sz="2000" smtClean="0"/>
              <a:t>Cerumen impaction </a:t>
            </a:r>
          </a:p>
          <a:p>
            <a:pPr lvl="1" eaLnBrk="1" hangingPunct="1"/>
            <a:r>
              <a:rPr lang="en-US" sz="2000" smtClean="0"/>
              <a:t>Removal may be by irrigation, suction, or instrumentation</a:t>
            </a:r>
          </a:p>
          <a:p>
            <a:pPr lvl="1" eaLnBrk="1" hangingPunct="1"/>
            <a:r>
              <a:rPr lang="en-US" sz="2000" smtClean="0"/>
              <a:t>Gentle irrigation should be used with lowest pressure, directing stream behind the obstruction. Glycerin, mineral oil, ½ strength H</a:t>
            </a:r>
            <a:r>
              <a:rPr lang="en-US" sz="2000" baseline="-25000" smtClean="0"/>
              <a:t>2</a:t>
            </a:r>
            <a:r>
              <a:rPr lang="en-US" sz="2000" smtClean="0"/>
              <a:t>O</a:t>
            </a:r>
            <a:r>
              <a:rPr lang="en-US" sz="2000" baseline="-25000" smtClean="0"/>
              <a:t>2</a:t>
            </a:r>
            <a:r>
              <a:rPr lang="en-US" sz="2000" smtClean="0"/>
              <a:t>, or peroxide in glyceryl may help soften cerumen</a:t>
            </a:r>
          </a:p>
          <a:p>
            <a:pPr eaLnBrk="1" hangingPunct="1"/>
            <a:r>
              <a:rPr lang="en-US" sz="2000" smtClean="0"/>
              <a:t>Foreign bodies</a:t>
            </a:r>
          </a:p>
          <a:p>
            <a:pPr lvl="1" eaLnBrk="1" hangingPunct="1"/>
            <a:r>
              <a:rPr lang="en-US" sz="2000" smtClean="0"/>
              <a:t>Removal may be by irrigation, suction, or instrumentation</a:t>
            </a:r>
          </a:p>
          <a:p>
            <a:pPr lvl="1" eaLnBrk="1" hangingPunct="1"/>
            <a:r>
              <a:rPr lang="en-US" sz="2000" smtClean="0"/>
              <a:t>Objects that may swell (such as vegetables or insects) should not be irrigated</a:t>
            </a:r>
          </a:p>
          <a:p>
            <a:pPr lvl="1" eaLnBrk="1" hangingPunct="1"/>
            <a:r>
              <a:rPr lang="en-US" sz="2000" smtClean="0"/>
              <a:t>Foreign body removal can be dangerous and may require extraction in the operating room</a:t>
            </a:r>
          </a:p>
        </p:txBody>
      </p:sp>
    </p:spTree>
    <p:extLst>
      <p:ext uri="{BB962C8B-B14F-4D97-AF65-F5344CB8AC3E}">
        <p14:creationId xmlns:p14="http://schemas.microsoft.com/office/powerpoint/2010/main" val="348128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1128713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Conditions of the External Ear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35125"/>
            <a:ext cx="8613775" cy="4991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External otitis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Inflammation most commonly due to bacteria </a:t>
            </a:r>
            <a:r>
              <a:rPr lang="en-US" i="1" smtClean="0"/>
              <a:t>Staphylococcus</a:t>
            </a:r>
            <a:r>
              <a:rPr lang="en-US" smtClean="0"/>
              <a:t> or </a:t>
            </a:r>
            <a:r>
              <a:rPr lang="en-US" i="1" smtClean="0"/>
              <a:t>Pseudomonas</a:t>
            </a:r>
            <a:r>
              <a:rPr lang="en-US" smtClean="0"/>
              <a:t>, or fungal infection due to </a:t>
            </a:r>
            <a:r>
              <a:rPr lang="en-US" i="1" smtClean="0"/>
              <a:t>Aspergillus.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Manifestations include pain and tenderness, discharge, edema, erythema, pruritis, hearing loss, feelings of fullness in the ear.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Therapy is aimed at reducing discomfort, reducing edema, and treating the infection.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 wick may be inserted in the canal to keep it open and facilitate medication administration.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Malignant external otitis: rare, progressive infection that effects the external auditory canal, surrounding tissue, and the skull. </a:t>
            </a:r>
          </a:p>
        </p:txBody>
      </p:sp>
    </p:spTree>
    <p:extLst>
      <p:ext uri="{BB962C8B-B14F-4D97-AF65-F5344CB8AC3E}">
        <p14:creationId xmlns:p14="http://schemas.microsoft.com/office/powerpoint/2010/main" val="163497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2712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Conditions of the Middle Ear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57363"/>
            <a:ext cx="8613775" cy="43719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Tympanic membrane perforation</a:t>
            </a:r>
          </a:p>
          <a:p>
            <a:pPr eaLnBrk="1" hangingPunct="1"/>
            <a:r>
              <a:rPr lang="en-US" sz="2000" dirty="0" smtClean="0"/>
              <a:t>Acute otitis media</a:t>
            </a:r>
          </a:p>
          <a:p>
            <a:pPr lvl="1" eaLnBrk="1" hangingPunct="1"/>
            <a:r>
              <a:rPr lang="en-US" sz="2000" dirty="0" smtClean="0"/>
              <a:t>Most frequently seen in children</a:t>
            </a:r>
          </a:p>
          <a:p>
            <a:pPr lvl="1" eaLnBrk="1" hangingPunct="1"/>
            <a:r>
              <a:rPr lang="en-US" sz="2000" dirty="0" smtClean="0"/>
              <a:t>Pathogens are most commonly </a:t>
            </a:r>
            <a:r>
              <a:rPr lang="en-US" sz="2000" i="1" dirty="0" smtClean="0"/>
              <a:t>Streptococcus </a:t>
            </a:r>
            <a:r>
              <a:rPr lang="en-US" sz="2000" dirty="0" smtClean="0"/>
              <a:t>pneumonia, </a:t>
            </a:r>
            <a:r>
              <a:rPr lang="en-US" sz="2000" i="1" dirty="0" err="1" smtClean="0"/>
              <a:t>Haemophilus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influenzae</a:t>
            </a:r>
            <a:endParaRPr lang="en-US" sz="2000" i="1" dirty="0" smtClean="0"/>
          </a:p>
          <a:p>
            <a:pPr lvl="1" eaLnBrk="1" hangingPunct="1"/>
            <a:r>
              <a:rPr lang="en-US" sz="2000" dirty="0" smtClean="0"/>
              <a:t>Manifestations </a:t>
            </a:r>
            <a:r>
              <a:rPr lang="en-US" sz="2000" dirty="0" smtClean="0"/>
              <a:t>include </a:t>
            </a:r>
            <a:r>
              <a:rPr lang="en-US" sz="2000" b="1" i="1" dirty="0" err="1" smtClean="0"/>
              <a:t>otalgia</a:t>
            </a:r>
            <a:r>
              <a:rPr lang="en-US" sz="2000" dirty="0" smtClean="0"/>
              <a:t> (ear pain), fever, and hearing loss </a:t>
            </a:r>
          </a:p>
          <a:p>
            <a:pPr lvl="1" eaLnBrk="1" hangingPunct="1"/>
            <a:r>
              <a:rPr lang="en-US" sz="2000" dirty="0" smtClean="0"/>
              <a:t>Treatment</a:t>
            </a:r>
          </a:p>
          <a:p>
            <a:pPr lvl="2" eaLnBrk="1" hangingPunct="1"/>
            <a:r>
              <a:rPr lang="en-US" sz="2000" dirty="0" smtClean="0"/>
              <a:t>Antibiotic therapy</a:t>
            </a:r>
          </a:p>
          <a:p>
            <a:pPr lvl="2" eaLnBrk="1" hangingPunct="1"/>
            <a:r>
              <a:rPr lang="en-US" sz="2000" dirty="0" err="1" smtClean="0"/>
              <a:t>Myringotomy</a:t>
            </a:r>
            <a:r>
              <a:rPr lang="en-US" sz="2000" dirty="0" smtClean="0"/>
              <a:t> or </a:t>
            </a:r>
            <a:r>
              <a:rPr lang="en-US" sz="2000" dirty="0" err="1" smtClean="0"/>
              <a:t>tympanotomy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8369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Conditions of the Middle Ear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925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Serous otitis media: fluid in the middle ear without evidence of infection</a:t>
            </a:r>
          </a:p>
          <a:p>
            <a:pPr eaLnBrk="1" hangingPunct="1"/>
            <a:r>
              <a:rPr lang="en-US" dirty="0" smtClean="0"/>
              <a:t>Chronic otitis media</a:t>
            </a:r>
          </a:p>
          <a:p>
            <a:pPr lvl="1" eaLnBrk="1" hangingPunct="1"/>
            <a:r>
              <a:rPr lang="en-US" dirty="0" smtClean="0"/>
              <a:t>Result of recurrent acute otitis media</a:t>
            </a:r>
          </a:p>
          <a:p>
            <a:pPr lvl="1" eaLnBrk="1" hangingPunct="1"/>
            <a:r>
              <a:rPr lang="en-US" dirty="0" smtClean="0"/>
              <a:t>Chronic infection damages the tympanic membrane, </a:t>
            </a:r>
            <a:r>
              <a:rPr lang="en-US" dirty="0" err="1" smtClean="0"/>
              <a:t>ossicle</a:t>
            </a:r>
            <a:r>
              <a:rPr lang="en-US" dirty="0" smtClean="0"/>
              <a:t>, and involves the mastoid</a:t>
            </a:r>
          </a:p>
          <a:p>
            <a:pPr lvl="1" eaLnBrk="1" hangingPunct="1"/>
            <a:r>
              <a:rPr lang="en-US" dirty="0" smtClean="0"/>
              <a:t>Treatment</a:t>
            </a:r>
          </a:p>
          <a:p>
            <a:pPr lvl="2" eaLnBrk="1" hangingPunct="1"/>
            <a:r>
              <a:rPr lang="en-US" dirty="0" smtClean="0"/>
              <a:t>Prevent by treatment of acute otitis</a:t>
            </a:r>
          </a:p>
          <a:p>
            <a:pPr lvl="2" eaLnBrk="1" hangingPunct="1"/>
            <a:r>
              <a:rPr lang="en-US" dirty="0" err="1" smtClean="0"/>
              <a:t>Tympanoplasty</a:t>
            </a:r>
            <a:r>
              <a:rPr lang="en-US" dirty="0" smtClean="0"/>
              <a:t>, </a:t>
            </a:r>
            <a:r>
              <a:rPr lang="en-US" dirty="0" err="1" smtClean="0"/>
              <a:t>ossiculoplasty</a:t>
            </a:r>
            <a:r>
              <a:rPr lang="en-US" dirty="0" smtClean="0"/>
              <a:t>, or </a:t>
            </a:r>
            <a:r>
              <a:rPr lang="en-US" dirty="0" err="1" smtClean="0"/>
              <a:t>mastoidectomy</a:t>
            </a:r>
            <a:r>
              <a:rPr lang="en-US" dirty="0" smtClean="0"/>
              <a:t> 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974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5728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Middle Ear Surgical Procedures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887538"/>
            <a:ext cx="8813800" cy="4595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Tympanoplasty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Reconstruction of the tympanic membrane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Ossiculoplasty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Reconstruction of the bones of the middle 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Prostheses are used to reconnect the ossicles to reestablish sound conduction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Mastoidectomy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Removal of diseased bone, mastoid air cells, and </a:t>
            </a:r>
            <a:r>
              <a:rPr lang="en-US" sz="2000" b="1" i="1" smtClean="0"/>
              <a:t>cholesteatoma</a:t>
            </a:r>
            <a:r>
              <a:rPr lang="en-US" sz="2000" smtClean="0"/>
              <a:t> to create a noninfected, healthy 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i="1" smtClean="0"/>
              <a:t>Cholesteatoma:</a:t>
            </a:r>
            <a:r>
              <a:rPr lang="en-US" sz="2000" smtClean="0"/>
              <a:t> benign tumor, an ingrowth of skin that causes persistently high pressure in the middle ear, which cause hearing loss, neurologic disorders, and destroys structures</a:t>
            </a:r>
            <a:endParaRPr lang="en-US" sz="2000" b="1" i="1" smtClean="0"/>
          </a:p>
        </p:txBody>
      </p:sp>
    </p:spTree>
    <p:extLst>
      <p:ext uri="{BB962C8B-B14F-4D97-AF65-F5344CB8AC3E}">
        <p14:creationId xmlns:p14="http://schemas.microsoft.com/office/powerpoint/2010/main" val="414918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477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Stapedectomy for Otosclerosis</a:t>
            </a:r>
          </a:p>
        </p:txBody>
      </p:sp>
      <p:pic>
        <p:nvPicPr>
          <p:cNvPr id="23556" name="Picture 4" descr="E:\Suvarna\Connection\CD\Smeltzer IRDVD\Input\Images from VT\Image\jpg\jpg chap 37 to 72\figure_59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84363"/>
            <a:ext cx="62484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8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0"/>
            <a:ext cx="8524875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Process: Patient Undergoing Mastoid Surgery—Assessment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 History</a:t>
            </a:r>
          </a:p>
          <a:p>
            <a:pPr eaLnBrk="1" hangingPunct="1"/>
            <a:r>
              <a:rPr lang="en-US" smtClean="0"/>
              <a:t>Include data related to the ear disorder, hearing loss, otalgia, otorhea, and vertigo</a:t>
            </a:r>
          </a:p>
          <a:p>
            <a:pPr eaLnBrk="1" hangingPunct="1"/>
            <a:r>
              <a:rPr lang="en-US" smtClean="0"/>
              <a:t>Medications </a:t>
            </a:r>
          </a:p>
        </p:txBody>
      </p:sp>
    </p:spTree>
    <p:extLst>
      <p:ext uri="{BB962C8B-B14F-4D97-AF65-F5344CB8AC3E}">
        <p14:creationId xmlns:p14="http://schemas.microsoft.com/office/powerpoint/2010/main" val="14551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Process: Patient Undergoing Mastoid Surgery—Diagnoses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613775" cy="42799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Anxiety</a:t>
            </a:r>
          </a:p>
          <a:p>
            <a:pPr eaLnBrk="1" hangingPunct="1"/>
            <a:r>
              <a:rPr lang="en-US" smtClean="0"/>
              <a:t>Acute pain</a:t>
            </a:r>
          </a:p>
          <a:p>
            <a:pPr eaLnBrk="1" hangingPunct="1"/>
            <a:r>
              <a:rPr lang="en-US" smtClean="0"/>
              <a:t>Risk for infection</a:t>
            </a:r>
          </a:p>
          <a:p>
            <a:pPr eaLnBrk="1" hangingPunct="1"/>
            <a:r>
              <a:rPr lang="en-US" smtClean="0"/>
              <a:t>Disturbed auditory sensory perception</a:t>
            </a:r>
          </a:p>
          <a:p>
            <a:pPr eaLnBrk="1" hangingPunct="1"/>
            <a:r>
              <a:rPr lang="en-US" smtClean="0"/>
              <a:t>Risk for trauma related to imbalance  or vertigo</a:t>
            </a:r>
          </a:p>
          <a:p>
            <a:pPr eaLnBrk="1" hangingPunct="1"/>
            <a:r>
              <a:rPr lang="en-US" smtClean="0"/>
              <a:t>Disturbed sensory perception related to damage to facial nerve</a:t>
            </a:r>
          </a:p>
          <a:p>
            <a:pPr eaLnBrk="1" hangingPunct="1"/>
            <a:r>
              <a:rPr lang="en-US" smtClean="0"/>
              <a:t>Impaired skin integrity</a:t>
            </a:r>
          </a:p>
          <a:p>
            <a:pPr eaLnBrk="1" hangingPunct="1"/>
            <a:r>
              <a:rPr lang="en-US" smtClean="0"/>
              <a:t>Deficient knowledge</a:t>
            </a:r>
          </a:p>
        </p:txBody>
      </p:sp>
    </p:spTree>
    <p:extLst>
      <p:ext uri="{BB962C8B-B14F-4D97-AF65-F5344CB8AC3E}">
        <p14:creationId xmlns:p14="http://schemas.microsoft.com/office/powerpoint/2010/main" val="97986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62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Anatomy of the Ear</a:t>
            </a:r>
          </a:p>
        </p:txBody>
      </p:sp>
      <p:pic>
        <p:nvPicPr>
          <p:cNvPr id="6148" name="Picture 4" descr="E:\Suvarna\Connection\CD\Smeltzer IRDVD\Input\Images from VT\Image\jpg\jpg chap 37 to 72\figure_59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7250"/>
            <a:ext cx="868680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2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0"/>
            <a:ext cx="85248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Process: Patient Undergoing Mastoid Surgery—Planning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Major goals include: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Reduction of anxiety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Freedom from pain and discomfort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Prevention of infection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Stable or improved hearing and communication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Absence of vertigo and injury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Absence of or adjustment to altered sensory perception, return of skin integrity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Increased knowledge of disease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Surgical procedure and postoperative care  </a:t>
            </a:r>
          </a:p>
        </p:txBody>
      </p:sp>
    </p:spTree>
    <p:extLst>
      <p:ext uri="{BB962C8B-B14F-4D97-AF65-F5344CB8AC3E}">
        <p14:creationId xmlns:p14="http://schemas.microsoft.com/office/powerpoint/2010/main" val="59275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3188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Interventions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89100"/>
            <a:ext cx="8613775" cy="4681538"/>
          </a:xfrm>
        </p:spPr>
        <p:txBody>
          <a:bodyPr/>
          <a:lstStyle/>
          <a:p>
            <a:pPr eaLnBrk="1" hangingPunct="1"/>
            <a:r>
              <a:rPr lang="en-US" sz="2000" smtClean="0"/>
              <a:t>Reduction of anxiety</a:t>
            </a:r>
          </a:p>
          <a:p>
            <a:pPr lvl="1" eaLnBrk="1" hangingPunct="1"/>
            <a:r>
              <a:rPr lang="en-US" sz="2000" smtClean="0"/>
              <a:t>Reinforce information and patient teaching  </a:t>
            </a:r>
          </a:p>
          <a:p>
            <a:pPr lvl="1" eaLnBrk="1" hangingPunct="1"/>
            <a:r>
              <a:rPr lang="en-US" sz="2000" smtClean="0"/>
              <a:t>Provide support and allow to discuss anxieties</a:t>
            </a:r>
          </a:p>
          <a:p>
            <a:pPr eaLnBrk="1" hangingPunct="1"/>
            <a:r>
              <a:rPr lang="en-US" sz="2000" smtClean="0"/>
              <a:t>Relieving pain</a:t>
            </a:r>
          </a:p>
          <a:p>
            <a:pPr lvl="1" eaLnBrk="1" hangingPunct="1"/>
            <a:r>
              <a:rPr lang="en-US" sz="2000" smtClean="0"/>
              <a:t>Medicate with analgesics for ear discomfort</a:t>
            </a:r>
          </a:p>
          <a:p>
            <a:pPr lvl="1" eaLnBrk="1" hangingPunct="1"/>
            <a:r>
              <a:rPr lang="en-US" sz="2000" smtClean="0"/>
              <a:t>Note: Occasional sharp shooting pans may occur as the eustachian tube opens and allows air into the middle ear. Constant throbbing pain and fever may indicate infection</a:t>
            </a:r>
          </a:p>
          <a:p>
            <a:pPr eaLnBrk="1" hangingPunct="1"/>
            <a:r>
              <a:rPr lang="en-US" sz="2000" smtClean="0"/>
              <a:t>Preventing injury</a:t>
            </a:r>
          </a:p>
          <a:p>
            <a:pPr lvl="1" eaLnBrk="1" hangingPunct="1"/>
            <a:r>
              <a:rPr lang="en-US" sz="2000" smtClean="0"/>
              <a:t>Safety measures such as assisting with ambulation</a:t>
            </a:r>
          </a:p>
          <a:p>
            <a:pPr lvl="1" eaLnBrk="1" hangingPunct="1"/>
            <a:r>
              <a:rPr lang="en-US" sz="2000" smtClean="0"/>
              <a:t>Provide antiemetics or antivertigo medications</a:t>
            </a:r>
          </a:p>
        </p:txBody>
      </p:sp>
    </p:spTree>
    <p:extLst>
      <p:ext uri="{BB962C8B-B14F-4D97-AF65-F5344CB8AC3E}">
        <p14:creationId xmlns:p14="http://schemas.microsoft.com/office/powerpoint/2010/main" val="141170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12096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Interventions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76400"/>
            <a:ext cx="8613775" cy="4949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Improving communication and hearing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Note: hearing may reduced for several weeks following surgery due to edema, accumulation of blood and fluid in the middle ear, and due to dressings and packings.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Use measures to improve hearing and communication and discussed in “Communicating with the Hearing Impaired.”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Preventing 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Monitor for signs and symptoms of infection.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Administer antibiotics as ordered.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Prevent contamination of ear with water from showers, washing hair, etc.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88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334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Patient Teaching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24025"/>
            <a:ext cx="8613775" cy="4725988"/>
          </a:xfrm>
        </p:spPr>
        <p:txBody>
          <a:bodyPr/>
          <a:lstStyle/>
          <a:p>
            <a:pPr eaLnBrk="1" hangingPunct="1"/>
            <a:r>
              <a:rPr lang="en-US" sz="2000" smtClean="0"/>
              <a:t>Medications teaching; analgesics, antivertigo medications</a:t>
            </a:r>
          </a:p>
          <a:p>
            <a:pPr eaLnBrk="1" hangingPunct="1"/>
            <a:r>
              <a:rPr lang="en-US" sz="2000" smtClean="0"/>
              <a:t>Activity restrictions</a:t>
            </a:r>
          </a:p>
          <a:p>
            <a:pPr eaLnBrk="1" hangingPunct="1"/>
            <a:r>
              <a:rPr lang="en-US" sz="2000" smtClean="0"/>
              <a:t>Gently blow nose only one side at a time, and sneeze and cough with mouth open</a:t>
            </a:r>
          </a:p>
          <a:p>
            <a:pPr eaLnBrk="1" hangingPunct="1"/>
            <a:r>
              <a:rPr lang="en-US" sz="2000" b="1" smtClean="0"/>
              <a:t>Note:</a:t>
            </a:r>
            <a:r>
              <a:rPr lang="en-US" sz="2000" smtClean="0"/>
              <a:t> patient may need instruction to avoid heavy lifting, exertion, and nose blowing to prevent dislodgement of grafts or prostheses</a:t>
            </a:r>
          </a:p>
          <a:p>
            <a:pPr eaLnBrk="1" hangingPunct="1"/>
            <a:r>
              <a:rPr lang="en-US" sz="2000" smtClean="0"/>
              <a:t>Safety issues related to potential vertigo</a:t>
            </a:r>
          </a:p>
          <a:p>
            <a:pPr eaLnBrk="1" hangingPunct="1"/>
            <a:r>
              <a:rPr lang="en-US" sz="2000" smtClean="0"/>
              <a:t>Instruction regarding potential complications and reporting of problems  </a:t>
            </a:r>
          </a:p>
          <a:p>
            <a:pPr eaLnBrk="1" hangingPunct="1"/>
            <a:r>
              <a:rPr lang="en-US" sz="2000" smtClean="0"/>
              <a:t>Avoid getting water in ear</a:t>
            </a:r>
          </a:p>
          <a:p>
            <a:pPr eaLnBrk="1" hangingPunct="1"/>
            <a:r>
              <a:rPr lang="en-US" sz="2000" smtClean="0"/>
              <a:t>Follow-up care</a:t>
            </a:r>
          </a:p>
        </p:txBody>
      </p:sp>
    </p:spTree>
    <p:extLst>
      <p:ext uri="{BB962C8B-B14F-4D97-AF65-F5344CB8AC3E}">
        <p14:creationId xmlns:p14="http://schemas.microsoft.com/office/powerpoint/2010/main" val="60770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62001"/>
            <a:ext cx="8524875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Conditions of the Inner Ear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Disorders of the vestibular system affect more than 30 million in the U.S. and falls resulting from these disorders result in 100,000 hip fractures a year. </a:t>
            </a:r>
          </a:p>
          <a:p>
            <a:pPr eaLnBrk="1" hangingPunct="1"/>
            <a:r>
              <a:rPr lang="en-US" b="1" smtClean="0"/>
              <a:t>Dizziness</a:t>
            </a:r>
            <a:r>
              <a:rPr lang="en-US" smtClean="0"/>
              <a:t>: any altered sense of orientation in space </a:t>
            </a:r>
          </a:p>
          <a:p>
            <a:pPr eaLnBrk="1" hangingPunct="1"/>
            <a:r>
              <a:rPr lang="en-US" b="1" smtClean="0"/>
              <a:t>Vertigo</a:t>
            </a:r>
            <a:r>
              <a:rPr lang="en-US" smtClean="0"/>
              <a:t>: the illusion of motion or a spinning sensation</a:t>
            </a:r>
          </a:p>
          <a:p>
            <a:pPr eaLnBrk="1" hangingPunct="1"/>
            <a:r>
              <a:rPr lang="en-US" b="1" smtClean="0"/>
              <a:t>Nystagmus:</a:t>
            </a:r>
            <a:r>
              <a:rPr lang="en-US" smtClean="0"/>
              <a:t> involuntary rhythmic movement of the eyes.  This is associated with vestibular dysfunction.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792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Conditions of the Inner Ear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Tinnitus</a:t>
            </a:r>
          </a:p>
          <a:p>
            <a:pPr eaLnBrk="1" hangingPunct="1"/>
            <a:r>
              <a:rPr lang="en-US" smtClean="0"/>
              <a:t>Labyrinthitis</a:t>
            </a:r>
          </a:p>
          <a:p>
            <a:pPr eaLnBrk="1" hangingPunct="1"/>
            <a:r>
              <a:rPr lang="en-US" smtClean="0"/>
              <a:t>Benign positional vertigo (BBPV)</a:t>
            </a:r>
          </a:p>
          <a:p>
            <a:pPr eaLnBrk="1" hangingPunct="1"/>
            <a:r>
              <a:rPr lang="en-US" smtClean="0"/>
              <a:t>Ototoxicity</a:t>
            </a:r>
            <a:endParaRPr lang="en-US" b="1" smtClean="0"/>
          </a:p>
          <a:p>
            <a:pPr eaLnBrk="1" hangingPunct="1"/>
            <a:r>
              <a:rPr lang="en-US" smtClean="0"/>
              <a:t>Acoustic neuroma: tumor of the VIII cranial nerve </a:t>
            </a:r>
          </a:p>
        </p:txBody>
      </p:sp>
    </p:spTree>
    <p:extLst>
      <p:ext uri="{BB962C8B-B14F-4D97-AF65-F5344CB8AC3E}">
        <p14:creationId xmlns:p14="http://schemas.microsoft.com/office/powerpoint/2010/main" val="315466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5093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</a:t>
            </a:r>
            <a:r>
              <a:rPr lang="en-US" b="0" dirty="0" smtClean="0"/>
              <a:t>é</a:t>
            </a:r>
            <a:r>
              <a:rPr lang="en-US" dirty="0" smtClean="0"/>
              <a:t>nière’s Disease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95450"/>
            <a:ext cx="8613775" cy="49307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Abnormal inner ear fluid balance cause by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endolymphatic</a:t>
            </a:r>
            <a:r>
              <a:rPr lang="en-US" sz="2000" dirty="0" smtClean="0"/>
              <a:t> sac or blockage of the </a:t>
            </a:r>
            <a:r>
              <a:rPr lang="en-US" sz="2000" dirty="0" err="1" smtClean="0"/>
              <a:t>endolymphatic</a:t>
            </a:r>
            <a:r>
              <a:rPr lang="en-US" sz="2000" dirty="0" smtClean="0"/>
              <a:t> duct</a:t>
            </a:r>
          </a:p>
          <a:p>
            <a:pPr eaLnBrk="1" hangingPunct="1"/>
            <a:r>
              <a:rPr lang="en-US" sz="2000" dirty="0" smtClean="0"/>
              <a:t>Manifestations include fluctuating, progressive hearing loss; tinnitus; feeling of pressure or fullness; and </a:t>
            </a:r>
            <a:r>
              <a:rPr lang="en-US" sz="2000" b="1" dirty="0" smtClean="0"/>
              <a:t>episodic, incapacitating vertigo</a:t>
            </a:r>
            <a:r>
              <a:rPr lang="en-US" sz="2000" dirty="0" smtClean="0"/>
              <a:t> that may be accompanied by nausea and vomiting</a:t>
            </a:r>
          </a:p>
          <a:p>
            <a:pPr eaLnBrk="1" hangingPunct="1"/>
            <a:r>
              <a:rPr lang="en-US" sz="2000" dirty="0" smtClean="0"/>
              <a:t>Treatment</a:t>
            </a:r>
          </a:p>
          <a:p>
            <a:pPr lvl="1" eaLnBrk="1" hangingPunct="1"/>
            <a:r>
              <a:rPr lang="en-US" sz="2000" dirty="0" smtClean="0"/>
              <a:t>Low-sodium diet, 2000 mg a day</a:t>
            </a:r>
          </a:p>
          <a:p>
            <a:pPr lvl="1" eaLnBrk="1" hangingPunct="1"/>
            <a:r>
              <a:rPr lang="en-US" sz="2000" dirty="0" smtClean="0"/>
              <a:t>Meclizine (</a:t>
            </a:r>
            <a:r>
              <a:rPr lang="en-US" sz="2000" dirty="0" err="1" smtClean="0"/>
              <a:t>Antivert</a:t>
            </a:r>
            <a:r>
              <a:rPr lang="en-US" sz="2000" dirty="0" smtClean="0"/>
              <a:t>); also tranquilizers, </a:t>
            </a:r>
            <a:r>
              <a:rPr lang="en-US" sz="2000" dirty="0" err="1" smtClean="0"/>
              <a:t>antiemetics</a:t>
            </a:r>
            <a:r>
              <a:rPr lang="en-US" sz="2000" dirty="0" smtClean="0"/>
              <a:t>, and diuretics may be used</a:t>
            </a:r>
          </a:p>
          <a:p>
            <a:pPr lvl="1" eaLnBrk="1" hangingPunct="1"/>
            <a:r>
              <a:rPr lang="en-US" sz="2000" dirty="0" smtClean="0"/>
              <a:t>Surgical management to eliminate attacks of vertigo; </a:t>
            </a:r>
            <a:r>
              <a:rPr lang="en-US" sz="2000" dirty="0" err="1" smtClean="0"/>
              <a:t>endolymphatic</a:t>
            </a:r>
            <a:r>
              <a:rPr lang="en-US" sz="2000" dirty="0" smtClean="0"/>
              <a:t> sac decompression, middle and inner ear perfusion, and vestibular nerve sectioning  </a:t>
            </a:r>
          </a:p>
        </p:txBody>
      </p:sp>
    </p:spTree>
    <p:extLst>
      <p:ext uri="{BB962C8B-B14F-4D97-AF65-F5344CB8AC3E}">
        <p14:creationId xmlns:p14="http://schemas.microsoft.com/office/powerpoint/2010/main" val="213808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985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Anatomy of the Inner Ear</a:t>
            </a:r>
          </a:p>
        </p:txBody>
      </p:sp>
      <p:pic>
        <p:nvPicPr>
          <p:cNvPr id="7172" name="Picture 4" descr="E:\Suvarna\Connection\CD\Smeltzer IRDVD\Input\Images from VT\Image\jpg\jpg chap 37 to 72\figure_59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124075"/>
            <a:ext cx="6821487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31900"/>
            <a:ext cx="8775700" cy="768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Bone Conduction Compared to Air Conduction</a:t>
            </a:r>
          </a:p>
        </p:txBody>
      </p:sp>
      <p:pic>
        <p:nvPicPr>
          <p:cNvPr id="8196" name="Picture 4" descr="E:\Suvarna\Connection\CD\Smeltzer IRDVD\Input\Images from VT\Image\jpg\jpg chap 37 to 72\figure_59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120900"/>
            <a:ext cx="38417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0"/>
            <a:ext cx="8524875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Assessment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221163"/>
          </a:xfrm>
        </p:spPr>
        <p:txBody>
          <a:bodyPr/>
          <a:lstStyle/>
          <a:p>
            <a:pPr eaLnBrk="1" hangingPunct="1"/>
            <a:r>
              <a:rPr lang="en-US" dirty="0" smtClean="0"/>
              <a:t>Inspection of the external ear</a:t>
            </a:r>
          </a:p>
          <a:p>
            <a:pPr eaLnBrk="1" hangingPunct="1"/>
            <a:r>
              <a:rPr lang="en-US" dirty="0" err="1" smtClean="0"/>
              <a:t>Otoscopic</a:t>
            </a:r>
            <a:r>
              <a:rPr lang="en-US" dirty="0" smtClean="0"/>
              <a:t> examination</a:t>
            </a:r>
          </a:p>
          <a:p>
            <a:pPr eaLnBrk="1" hangingPunct="1"/>
            <a:r>
              <a:rPr lang="en-US" dirty="0" smtClean="0"/>
              <a:t>Gross auditory acuity</a:t>
            </a:r>
          </a:p>
          <a:p>
            <a:pPr eaLnBrk="1" hangingPunct="1"/>
            <a:r>
              <a:rPr lang="en-US" dirty="0" smtClean="0"/>
              <a:t>Whisper test</a:t>
            </a:r>
          </a:p>
          <a:p>
            <a:pPr eaLnBrk="1" hangingPunct="1"/>
            <a:r>
              <a:rPr lang="en-US" dirty="0" smtClean="0"/>
              <a:t>Weber test</a:t>
            </a:r>
          </a:p>
          <a:p>
            <a:pPr eaLnBrk="1" hangingPunct="1"/>
            <a:r>
              <a:rPr lang="en-US" dirty="0" err="1" smtClean="0"/>
              <a:t>Rinne</a:t>
            </a:r>
            <a:r>
              <a:rPr lang="en-US" dirty="0" smtClean="0"/>
              <a:t> test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6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604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Technique for Using Otoscope </a:t>
            </a:r>
          </a:p>
        </p:txBody>
      </p:sp>
      <p:pic>
        <p:nvPicPr>
          <p:cNvPr id="12292" name="Picture 4" descr="E:\Suvarna\Connection\CD\Smeltzer IRDVD\Input\Images from VT\Image\jpg\jpg chap 37 to 72\figure_59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866900"/>
            <a:ext cx="31623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112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Weber Test</a:t>
            </a:r>
          </a:p>
        </p:txBody>
      </p:sp>
      <p:pic>
        <p:nvPicPr>
          <p:cNvPr id="13316" name="Picture 4" descr="E:\Suvarna\Connection\CD\Smeltzer IRDVD\Input\Images from VT\Image\jpg\jpg chap 37 to 72\figure_5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1663"/>
            <a:ext cx="6245225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Diagnostic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Audiometry</a:t>
            </a:r>
          </a:p>
          <a:p>
            <a:pPr eaLnBrk="1" hangingPunct="1"/>
            <a:r>
              <a:rPr lang="en-US" dirty="0" err="1" smtClean="0"/>
              <a:t>Tympanogram</a:t>
            </a:r>
            <a:endParaRPr lang="en-US" dirty="0" smtClean="0"/>
          </a:p>
          <a:p>
            <a:pPr eaLnBrk="1" hangingPunct="1"/>
            <a:r>
              <a:rPr lang="en-US" dirty="0" smtClean="0"/>
              <a:t>Auditory Brainstem response</a:t>
            </a:r>
          </a:p>
          <a:p>
            <a:pPr eaLnBrk="1" hangingPunct="1"/>
            <a:r>
              <a:rPr lang="en-US" dirty="0" smtClean="0"/>
              <a:t>Electronystagmography</a:t>
            </a:r>
          </a:p>
          <a:p>
            <a:pPr eaLnBrk="1" hangingPunct="1"/>
            <a:r>
              <a:rPr lang="en-US" dirty="0" smtClean="0"/>
              <a:t>Platform </a:t>
            </a:r>
            <a:r>
              <a:rPr lang="en-US" dirty="0" err="1" smtClean="0"/>
              <a:t>posturography</a:t>
            </a:r>
            <a:endParaRPr lang="en-US" dirty="0" smtClean="0"/>
          </a:p>
          <a:p>
            <a:pPr eaLnBrk="1" hangingPunct="1"/>
            <a:r>
              <a:rPr lang="en-US" dirty="0" smtClean="0"/>
              <a:t>Sinusoidal harmonic acceleration</a:t>
            </a:r>
          </a:p>
          <a:p>
            <a:pPr eaLnBrk="1" hangingPunct="1"/>
            <a:r>
              <a:rPr lang="en-US" dirty="0" smtClean="0"/>
              <a:t>Middle ear endoscopy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27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62001"/>
            <a:ext cx="8524875" cy="838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Hearing Loss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Affects more than 28 million people in U.S.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Increased incidence with age—</a:t>
            </a:r>
            <a:r>
              <a:rPr lang="en-US" b="1" i="1" dirty="0" err="1" smtClean="0"/>
              <a:t>presbycussis</a:t>
            </a:r>
            <a:r>
              <a:rPr lang="en-US" b="1" i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Risk factors include exposure to excessive noise levels</a:t>
            </a: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Conductive; due to external of middle ear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Sensorineural</a:t>
            </a:r>
            <a:r>
              <a:rPr lang="en-US" dirty="0" smtClean="0"/>
              <a:t>; due to damage to the cochlea or </a:t>
            </a:r>
            <a:r>
              <a:rPr lang="en-US" dirty="0" err="1" smtClean="0"/>
              <a:t>vestibulocochlear</a:t>
            </a:r>
            <a:r>
              <a:rPr lang="en-US" dirty="0" smtClean="0"/>
              <a:t> nerve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Mixed; both conductive and </a:t>
            </a:r>
            <a:r>
              <a:rPr lang="en-US" dirty="0" err="1" smtClean="0"/>
              <a:t>sensorineural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Functional (psychogenic); due to emotional problem </a:t>
            </a:r>
          </a:p>
        </p:txBody>
      </p:sp>
    </p:spTree>
    <p:extLst>
      <p:ext uri="{BB962C8B-B14F-4D97-AF65-F5344CB8AC3E}">
        <p14:creationId xmlns:p14="http://schemas.microsoft.com/office/powerpoint/2010/main" val="418703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1131</Words>
  <Application>Microsoft Office PowerPoint</Application>
  <PresentationFormat>On-screen Show (4:3)</PresentationFormat>
  <Paragraphs>156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Chapter 59   Assessment and Management of Patients With Hearing and  Balance Disorders </vt:lpstr>
      <vt:lpstr>Anatomy of the Ear</vt:lpstr>
      <vt:lpstr>Anatomy of the Inner Ear</vt:lpstr>
      <vt:lpstr>Bone Conduction Compared to Air Conduction</vt:lpstr>
      <vt:lpstr>Assessment  </vt:lpstr>
      <vt:lpstr>Technique for Using Otoscope </vt:lpstr>
      <vt:lpstr>Weber Test</vt:lpstr>
      <vt:lpstr>Diagnostic Evaluation</vt:lpstr>
      <vt:lpstr>Hearing Loss</vt:lpstr>
      <vt:lpstr>Manifestations</vt:lpstr>
      <vt:lpstr>Guidelines for Communicating with the Hearing-Impaired</vt:lpstr>
      <vt:lpstr>Conditions of the External Ear</vt:lpstr>
      <vt:lpstr>Conditions of the External Ear</vt:lpstr>
      <vt:lpstr>Conditions of the Middle Ear</vt:lpstr>
      <vt:lpstr>Conditions of the Middle Ear</vt:lpstr>
      <vt:lpstr>Middle Ear Surgical Procedures</vt:lpstr>
      <vt:lpstr>Stapedectomy for Otosclerosis</vt:lpstr>
      <vt:lpstr>Nursing Process: Patient Undergoing Mastoid Surgery—Assessment</vt:lpstr>
      <vt:lpstr>Nursing Process: Patient Undergoing Mastoid Surgery—Diagnoses</vt:lpstr>
      <vt:lpstr>Nursing Process: Patient Undergoing Mastoid Surgery—Planning</vt:lpstr>
      <vt:lpstr>Interventions</vt:lpstr>
      <vt:lpstr>Interventions</vt:lpstr>
      <vt:lpstr>Patient Teaching</vt:lpstr>
      <vt:lpstr>Conditions of the Inner Ear</vt:lpstr>
      <vt:lpstr>Conditions of the Inner Ear</vt:lpstr>
      <vt:lpstr>Ménière’s Disease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59   Assessment and Management of Patients With Hearing and  Balance Disorders </dc:title>
  <dc:creator>Hp</dc:creator>
  <cp:lastModifiedBy>Hp</cp:lastModifiedBy>
  <cp:revision>3</cp:revision>
  <dcterms:created xsi:type="dcterms:W3CDTF">2006-08-16T00:00:00Z</dcterms:created>
  <dcterms:modified xsi:type="dcterms:W3CDTF">2012-04-24T19:01:17Z</dcterms:modified>
</cp:coreProperties>
</file>