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313" r:id="rId6"/>
    <p:sldId id="260" r:id="rId7"/>
    <p:sldId id="315" r:id="rId8"/>
    <p:sldId id="295" r:id="rId9"/>
    <p:sldId id="261" r:id="rId10"/>
    <p:sldId id="262" r:id="rId11"/>
    <p:sldId id="263" r:id="rId12"/>
    <p:sldId id="301" r:id="rId13"/>
    <p:sldId id="264" r:id="rId14"/>
    <p:sldId id="302" r:id="rId15"/>
    <p:sldId id="266" r:id="rId16"/>
    <p:sldId id="303" r:id="rId17"/>
    <p:sldId id="296" r:id="rId18"/>
    <p:sldId id="267" r:id="rId19"/>
    <p:sldId id="297" r:id="rId20"/>
    <p:sldId id="298" r:id="rId21"/>
    <p:sldId id="268" r:id="rId22"/>
    <p:sldId id="316" r:id="rId23"/>
    <p:sldId id="317" r:id="rId24"/>
    <p:sldId id="304" r:id="rId25"/>
    <p:sldId id="269" r:id="rId26"/>
    <p:sldId id="318" r:id="rId27"/>
    <p:sldId id="319" r:id="rId28"/>
    <p:sldId id="305" r:id="rId29"/>
    <p:sldId id="270" r:id="rId30"/>
    <p:sldId id="271" r:id="rId31"/>
    <p:sldId id="299" r:id="rId32"/>
    <p:sldId id="300" r:id="rId33"/>
    <p:sldId id="274" r:id="rId34"/>
    <p:sldId id="275" r:id="rId35"/>
    <p:sldId id="276" r:id="rId36"/>
    <p:sldId id="277" r:id="rId37"/>
    <p:sldId id="278" r:id="rId38"/>
    <p:sldId id="281" r:id="rId39"/>
    <p:sldId id="306" r:id="rId40"/>
    <p:sldId id="307" r:id="rId41"/>
    <p:sldId id="314" r:id="rId42"/>
    <p:sldId id="282" r:id="rId43"/>
    <p:sldId id="283" r:id="rId44"/>
    <p:sldId id="308" r:id="rId45"/>
    <p:sldId id="309" r:id="rId46"/>
    <p:sldId id="310" r:id="rId47"/>
    <p:sldId id="311" r:id="rId48"/>
    <p:sldId id="312" r:id="rId49"/>
    <p:sldId id="284" r:id="rId50"/>
    <p:sldId id="285" r:id="rId51"/>
    <p:sldId id="286" r:id="rId52"/>
    <p:sldId id="287" r:id="rId53"/>
    <p:sldId id="288" r:id="rId54"/>
    <p:sldId id="289" r:id="rId55"/>
    <p:sldId id="290" r:id="rId56"/>
    <p:sldId id="291" r:id="rId57"/>
    <p:sldId id="292" r:id="rId58"/>
    <p:sldId id="293" r:id="rId59"/>
    <p:sldId id="29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2905B-4B42-4CD9-944F-4B51DF16BB73}" type="datetimeFigureOut">
              <a:rPr lang="en-US" smtClean="0"/>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61E79-0A95-492E-A8DC-A5CD42CC5E45}" type="slidenum">
              <a:rPr lang="en-US" smtClean="0"/>
              <a:t>‹#›</a:t>
            </a:fld>
            <a:endParaRPr lang="en-US"/>
          </a:p>
        </p:txBody>
      </p:sp>
    </p:spTree>
    <p:extLst>
      <p:ext uri="{BB962C8B-B14F-4D97-AF65-F5344CB8AC3E}">
        <p14:creationId xmlns:p14="http://schemas.microsoft.com/office/powerpoint/2010/main" val="391212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2783400B-A8E9-43F8-A62C-34743768EB20}" type="slidenum">
              <a:rPr lang="en-US" sz="1200" smtClean="0">
                <a:latin typeface="Times New Roman" charset="0"/>
              </a:rPr>
              <a:pPr/>
              <a:t>1</a:t>
            </a:fld>
            <a:endParaRPr lang="en-US" sz="1200" smtClean="0">
              <a:latin typeface="Times New Roman"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6631E-84D0-4C8B-8B20-2E215E9469A7}" type="slidenum">
              <a:rPr lang="en-CA" altLang="en-US"/>
              <a:pPr/>
              <a:t>5</a:t>
            </a:fld>
            <a:endParaRPr lang="en-CA" alt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sz="400" b="1"/>
              <a:t>Figure 18–2</a:t>
            </a:r>
            <a:r>
              <a:rPr lang="en-US" altLang="en-US" sz="400"/>
              <a:t> Location of the pituitary gland.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A4275-C152-472E-877C-A5E3F3D1378A}" type="slidenum">
              <a:rPr lang="en-CA" altLang="en-US"/>
              <a:pPr/>
              <a:t>7</a:t>
            </a:fld>
            <a:endParaRPr lang="en-CA"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sz="400" b="1"/>
              <a:t>Figure 18–7</a:t>
            </a:r>
            <a:r>
              <a:rPr lang="en-US" altLang="en-US" sz="400"/>
              <a:t> Examples of three mechanisms of hormone release: </a:t>
            </a:r>
            <a:r>
              <a:rPr lang="en-US" altLang="en-US" sz="400" i="1"/>
              <a:t>A</a:t>
            </a:r>
            <a:r>
              <a:rPr lang="en-US" altLang="en-US" sz="400"/>
              <a:t>, hormonal; </a:t>
            </a:r>
            <a:r>
              <a:rPr lang="en-US" altLang="en-US" sz="400" i="1"/>
              <a:t>B</a:t>
            </a:r>
            <a:r>
              <a:rPr lang="en-US" altLang="en-US" sz="400"/>
              <a:t>, humoral; or </a:t>
            </a:r>
            <a:r>
              <a:rPr lang="en-US" altLang="en-US" sz="400" i="1"/>
              <a:t>C</a:t>
            </a:r>
            <a:r>
              <a:rPr lang="en-US" altLang="en-US" sz="400"/>
              <a:t>, neural.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42077-AE34-4044-BC42-079EBBB32924}" type="slidenum">
              <a:rPr lang="en-CA" altLang="en-US"/>
              <a:pPr/>
              <a:t>22</a:t>
            </a:fld>
            <a:endParaRPr lang="en-CA" alt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sz="400" b="1"/>
              <a:t>Figure 19–1</a:t>
            </a:r>
            <a:r>
              <a:rPr lang="en-US" altLang="en-US" sz="400"/>
              <a:t> Exophthalmos in a client with Graves’ disease. The disease causes edema of fat deposits behind the eyes and inflammation of the extraocular muscles. The accumulating pressure forces the eyes outward from their orbits.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BE25B-21C8-4F43-B3C3-8A12304A9CE5}" type="slidenum">
              <a:rPr lang="en-CA" altLang="en-US"/>
              <a:pPr/>
              <a:t>23</a:t>
            </a:fld>
            <a:endParaRPr lang="en-CA" alt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sz="400" b="1"/>
              <a:t>Figure 19–2 </a:t>
            </a:r>
            <a:r>
              <a:rPr lang="en-US" altLang="en-US" sz="400"/>
              <a:t>Toxic multinodular goiter. The formation and growth of numerous nodules in the thyroid gland cause the characteristic massive enlargement of the neck.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9F446-9E45-4EA6-A6AD-AB6EAC1D9801}" type="slidenum">
              <a:rPr lang="en-CA" altLang="en-US"/>
              <a:pPr/>
              <a:t>26</a:t>
            </a:fld>
            <a:endParaRPr lang="en-CA"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ABFC4-2270-4248-B665-80E73EA8E142}" type="slidenum">
              <a:rPr lang="en-CA" altLang="en-US"/>
              <a:pPr/>
              <a:t>27</a:t>
            </a:fld>
            <a:endParaRPr lang="en-CA" alt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81144-303B-467A-B9A6-6478CBCB6174}" type="slidenum">
              <a:rPr lang="en-CA" altLang="en-US"/>
              <a:pPr/>
              <a:t>41</a:t>
            </a:fld>
            <a:endParaRPr lang="en-CA" alt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sz="400" b="1"/>
              <a:t>Figure 18–5</a:t>
            </a:r>
            <a:r>
              <a:rPr lang="en-US" altLang="en-US" sz="400"/>
              <a:t> Location of the adrenal glands.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533525" y="1447801"/>
            <a:ext cx="6162675" cy="3949700"/>
          </a:xfrm>
          <a:effectLst>
            <a:outerShdw dist="17961" dir="2700000" algn="ctr" rotWithShape="0">
              <a:schemeClr val="bg2"/>
            </a:outerShdw>
          </a:effectLst>
        </p:spPr>
        <p:txBody>
          <a:bodyPr/>
          <a:lstStyle/>
          <a:p>
            <a:pPr eaLnBrk="1" hangingPunct="1"/>
            <a:r>
              <a:rPr lang="en-US" dirty="0" smtClean="0"/>
              <a:t>Chapter 42</a:t>
            </a:r>
            <a:br>
              <a:rPr lang="en-US" dirty="0" smtClean="0"/>
            </a:br>
            <a:r>
              <a:rPr lang="en-US" dirty="0" smtClean="0"/>
              <a:t/>
            </a:r>
            <a:br>
              <a:rPr lang="en-US" dirty="0" smtClean="0"/>
            </a:br>
            <a:r>
              <a:rPr lang="en-US" dirty="0" smtClean="0"/>
              <a:t>Assessment and Management of Patients With Endocrine Disorders </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sz="1200" smtClean="0"/>
          </a:p>
          <a:p>
            <a:pPr eaLnBrk="1" hangingPunct="1">
              <a:lnSpc>
                <a:spcPct val="70000"/>
              </a:lnSpc>
            </a:pPr>
            <a:endParaRPr lang="en-US" sz="1200" smtClean="0"/>
          </a:p>
        </p:txBody>
      </p:sp>
    </p:spTree>
    <p:extLst>
      <p:ext uri="{BB962C8B-B14F-4D97-AF65-F5344CB8AC3E}">
        <p14:creationId xmlns:p14="http://schemas.microsoft.com/office/powerpoint/2010/main" val="15512877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30213" y="1374775"/>
            <a:ext cx="8524875" cy="384175"/>
          </a:xfrm>
        </p:spPr>
        <p:txBody>
          <a:bodyPr>
            <a:normAutofit fontScale="90000"/>
          </a:bodyPr>
          <a:lstStyle/>
          <a:p>
            <a:pPr eaLnBrk="1" hangingPunct="1">
              <a:defRPr/>
            </a:pPr>
            <a:r>
              <a:rPr lang="en-US" dirty="0" smtClean="0"/>
              <a:t>Thyroid Gland </a:t>
            </a:r>
          </a:p>
        </p:txBody>
      </p:sp>
      <p:pic>
        <p:nvPicPr>
          <p:cNvPr id="9220" name="Picture 4" descr="E:\Suvarna\Connection\CD\Smeltzer IRDVD\Input\Images from VT\Image\jpg\jpg chap 37 to 72\figure_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838" y="2105025"/>
            <a:ext cx="6156325" cy="432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5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30213" y="1336675"/>
            <a:ext cx="8524875" cy="384175"/>
          </a:xfrm>
        </p:spPr>
        <p:txBody>
          <a:bodyPr>
            <a:normAutofit fontScale="90000"/>
          </a:bodyPr>
          <a:lstStyle/>
          <a:p>
            <a:pPr eaLnBrk="1" hangingPunct="1">
              <a:defRPr/>
            </a:pPr>
            <a:r>
              <a:rPr lang="en-US" dirty="0" smtClean="0"/>
              <a:t>Hypothalamic-Pituitary-Thyroid Axis </a:t>
            </a:r>
          </a:p>
        </p:txBody>
      </p:sp>
      <p:pic>
        <p:nvPicPr>
          <p:cNvPr id="10244" name="Picture 4" descr="E:\Suvarna\Connection\CD\Smeltzer IRDVD\Input\Images from VT\Image\jpg\jpg chap 37 to 72\figure_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5963"/>
            <a:ext cx="4724400" cy="428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4675" y="304800"/>
            <a:ext cx="8001000" cy="904875"/>
          </a:xfrm>
        </p:spPr>
        <p:txBody>
          <a:bodyPr/>
          <a:lstStyle/>
          <a:p>
            <a:pPr rtl="0"/>
            <a:r>
              <a:rPr lang="en-US" sz="2800" b="1"/>
              <a:t>Assessment and diagnostic findings:</a:t>
            </a:r>
          </a:p>
        </p:txBody>
      </p:sp>
      <p:sp>
        <p:nvSpPr>
          <p:cNvPr id="7171" name="Rectangle 3"/>
          <p:cNvSpPr>
            <a:spLocks noGrp="1" noChangeArrowheads="1"/>
          </p:cNvSpPr>
          <p:nvPr>
            <p:ph type="body" idx="1"/>
          </p:nvPr>
        </p:nvSpPr>
        <p:spPr>
          <a:xfrm>
            <a:off x="457200" y="1916113"/>
            <a:ext cx="8147050" cy="4033837"/>
          </a:xfrm>
        </p:spPr>
        <p:txBody>
          <a:bodyPr/>
          <a:lstStyle/>
          <a:p>
            <a:pPr marL="457200" indent="-457200" algn="l" rtl="0"/>
            <a:r>
              <a:rPr lang="en-US" sz="2600" dirty="0"/>
              <a:t>Physical Exam of the thyroid gland:</a:t>
            </a:r>
          </a:p>
          <a:p>
            <a:pPr marL="457200" indent="-457200" algn="l" rtl="0">
              <a:buFont typeface="Wingdings" pitchFamily="2" charset="2"/>
              <a:buNone/>
            </a:pPr>
            <a:r>
              <a:rPr lang="en-US" sz="2600" dirty="0"/>
              <a:t>    1. Inspection for swelling and symmetry</a:t>
            </a:r>
          </a:p>
          <a:p>
            <a:pPr marL="457200" indent="-457200" algn="l" rtl="0">
              <a:buFont typeface="Wingdings" pitchFamily="2" charset="2"/>
              <a:buNone/>
            </a:pPr>
            <a:r>
              <a:rPr lang="en-US" sz="2600" dirty="0"/>
              <a:t>    2. Palpation for size, shape, consistency, </a:t>
            </a:r>
            <a:r>
              <a:rPr lang="en-US" sz="2600" dirty="0" smtClean="0"/>
              <a:t>symmetry</a:t>
            </a:r>
            <a:r>
              <a:rPr lang="en-US" sz="2600" dirty="0"/>
              <a:t>, and tenderness</a:t>
            </a:r>
          </a:p>
          <a:p>
            <a:pPr marL="457200" indent="-457200" algn="l" rtl="0">
              <a:buFont typeface="Wingdings" pitchFamily="2" charset="2"/>
              <a:buNone/>
            </a:pPr>
            <a:r>
              <a:rPr lang="en-US" sz="2600" dirty="0"/>
              <a:t>    3. Auscultation for bruits which indicate high blood flow to the thyroid gland ( should be reported)</a:t>
            </a:r>
          </a:p>
          <a:p>
            <a:pPr marL="457200" indent="-457200" algn="l" rtl="0"/>
            <a:r>
              <a:rPr lang="en-US" sz="2600" dirty="0"/>
              <a:t> See table 42-2 for findings on physical examination of TG</a:t>
            </a:r>
          </a:p>
          <a:p>
            <a:pPr marL="457200" indent="-457200" algn="l" rtl="0">
              <a:buFont typeface="Wingdings" pitchFamily="2" charset="2"/>
              <a:buNone/>
            </a:pPr>
            <a:endParaRPr lang="en-US" sz="2600" dirty="0"/>
          </a:p>
          <a:p>
            <a:pPr marL="457200" indent="-457200" algn="l" rtl="0"/>
            <a:endParaRPr lang="en-US" sz="2600" dirty="0"/>
          </a:p>
        </p:txBody>
      </p:sp>
    </p:spTree>
    <p:extLst>
      <p:ext uri="{BB962C8B-B14F-4D97-AF65-F5344CB8AC3E}">
        <p14:creationId xmlns:p14="http://schemas.microsoft.com/office/powerpoint/2010/main" val="227231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30213" y="1311275"/>
            <a:ext cx="8524875" cy="384175"/>
          </a:xfrm>
        </p:spPr>
        <p:txBody>
          <a:bodyPr>
            <a:normAutofit fontScale="90000"/>
          </a:bodyPr>
          <a:lstStyle/>
          <a:p>
            <a:pPr eaLnBrk="1" hangingPunct="1">
              <a:defRPr/>
            </a:pPr>
            <a:r>
              <a:rPr lang="en-US" dirty="0" smtClean="0"/>
              <a:t>Thyroid Diagnostic Tests</a:t>
            </a:r>
          </a:p>
        </p:txBody>
      </p:sp>
      <p:sp>
        <p:nvSpPr>
          <p:cNvPr id="11267" name="Rectangle 3"/>
          <p:cNvSpPr>
            <a:spLocks noGrp="1" noChangeArrowheads="1"/>
          </p:cNvSpPr>
          <p:nvPr>
            <p:ph type="body" idx="1"/>
          </p:nvPr>
        </p:nvSpPr>
        <p:spPr>
          <a:xfrm>
            <a:off x="330200" y="2041525"/>
            <a:ext cx="8613775" cy="4279900"/>
          </a:xfrm>
        </p:spPr>
        <p:txBody>
          <a:bodyPr>
            <a:normAutofit fontScale="92500" lnSpcReduction="20000"/>
          </a:bodyPr>
          <a:lstStyle/>
          <a:p>
            <a:pPr eaLnBrk="1" hangingPunct="1">
              <a:lnSpc>
                <a:spcPct val="80000"/>
              </a:lnSpc>
            </a:pPr>
            <a:r>
              <a:rPr lang="en-US" dirty="0" smtClean="0"/>
              <a:t>TSH</a:t>
            </a:r>
          </a:p>
          <a:p>
            <a:pPr>
              <a:lnSpc>
                <a:spcPct val="80000"/>
              </a:lnSpc>
            </a:pPr>
            <a:r>
              <a:rPr lang="en-US" dirty="0" smtClean="0"/>
              <a:t>Serum free </a:t>
            </a:r>
            <a:r>
              <a:rPr lang="en-US" dirty="0"/>
              <a:t>T4 to confirm abnormal TSH</a:t>
            </a:r>
            <a:endParaRPr lang="en-US" dirty="0" smtClean="0"/>
          </a:p>
          <a:p>
            <a:pPr eaLnBrk="1" hangingPunct="1">
              <a:lnSpc>
                <a:spcPct val="80000"/>
              </a:lnSpc>
            </a:pPr>
            <a:r>
              <a:rPr lang="en-US" dirty="0" smtClean="0"/>
              <a:t>T3 and T4</a:t>
            </a:r>
          </a:p>
          <a:p>
            <a:pPr>
              <a:lnSpc>
                <a:spcPct val="80000"/>
              </a:lnSpc>
            </a:pPr>
            <a:r>
              <a:rPr lang="en-US" dirty="0" smtClean="0"/>
              <a:t>T4 resin uptake</a:t>
            </a:r>
            <a:r>
              <a:rPr lang="en-US" dirty="0"/>
              <a:t>: </a:t>
            </a:r>
            <a:r>
              <a:rPr lang="en-US" dirty="0" smtClean="0"/>
              <a:t> </a:t>
            </a:r>
            <a:r>
              <a:rPr lang="en-US" sz="2600" dirty="0" smtClean="0"/>
              <a:t>to </a:t>
            </a:r>
            <a:r>
              <a:rPr lang="en-US" sz="2600" dirty="0"/>
              <a:t>determine the amount of thyroid hormone bound to </a:t>
            </a:r>
            <a:r>
              <a:rPr lang="en-US" sz="2600" dirty="0" err="1"/>
              <a:t>thyroxine</a:t>
            </a:r>
            <a:r>
              <a:rPr lang="en-US" sz="2600" dirty="0"/>
              <a:t>-binding globulin (TBG) and the number of available binding </a:t>
            </a:r>
            <a:r>
              <a:rPr lang="en-US" sz="2600" dirty="0" smtClean="0"/>
              <a:t>sites</a:t>
            </a:r>
            <a:endParaRPr lang="en-US" dirty="0" smtClean="0"/>
          </a:p>
          <a:p>
            <a:pPr eaLnBrk="1" hangingPunct="1">
              <a:lnSpc>
                <a:spcPct val="80000"/>
              </a:lnSpc>
            </a:pPr>
            <a:r>
              <a:rPr lang="en-US" dirty="0" smtClean="0"/>
              <a:t>Thyroid antibodies</a:t>
            </a:r>
          </a:p>
          <a:p>
            <a:pPr eaLnBrk="1" hangingPunct="1">
              <a:lnSpc>
                <a:spcPct val="80000"/>
              </a:lnSpc>
            </a:pPr>
            <a:r>
              <a:rPr lang="en-US" dirty="0" smtClean="0"/>
              <a:t>Radioactive iodine uptake</a:t>
            </a:r>
          </a:p>
          <a:p>
            <a:pPr eaLnBrk="1" hangingPunct="1">
              <a:lnSpc>
                <a:spcPct val="80000"/>
              </a:lnSpc>
            </a:pPr>
            <a:r>
              <a:rPr lang="en-US" dirty="0" smtClean="0"/>
              <a:t>Fine-needle biopsy</a:t>
            </a:r>
          </a:p>
          <a:p>
            <a:pPr eaLnBrk="1" hangingPunct="1">
              <a:lnSpc>
                <a:spcPct val="80000"/>
              </a:lnSpc>
            </a:pPr>
            <a:r>
              <a:rPr lang="en-US" dirty="0" smtClean="0"/>
              <a:t>Thyroid scan, </a:t>
            </a:r>
            <a:r>
              <a:rPr lang="en-US" dirty="0" err="1" smtClean="0"/>
              <a:t>radioscan</a:t>
            </a:r>
            <a:r>
              <a:rPr lang="en-US" dirty="0" smtClean="0"/>
              <a:t>, or </a:t>
            </a:r>
            <a:r>
              <a:rPr lang="en-US" dirty="0" err="1" smtClean="0"/>
              <a:t>scintiscan</a:t>
            </a:r>
            <a:endParaRPr lang="en-US" dirty="0" smtClean="0"/>
          </a:p>
          <a:p>
            <a:pPr>
              <a:lnSpc>
                <a:spcPct val="80000"/>
              </a:lnSpc>
            </a:pPr>
            <a:r>
              <a:rPr lang="en-US" dirty="0" smtClean="0"/>
              <a:t>Serum thyroglobulin  to </a:t>
            </a:r>
            <a:r>
              <a:rPr lang="en-US" dirty="0"/>
              <a:t>detect persistence or recurrence of thyroid </a:t>
            </a:r>
            <a:r>
              <a:rPr lang="en-US" dirty="0" err="1"/>
              <a:t>carcinom</a:t>
            </a:r>
            <a:endParaRPr lang="en-US" dirty="0"/>
          </a:p>
          <a:p>
            <a:pPr eaLnBrk="1" hangingPunct="1">
              <a:lnSpc>
                <a:spcPct val="80000"/>
              </a:lnSpc>
            </a:pPr>
            <a:endParaRPr lang="en-US" dirty="0" smtClean="0"/>
          </a:p>
        </p:txBody>
      </p:sp>
    </p:spTree>
    <p:extLst>
      <p:ext uri="{BB962C8B-B14F-4D97-AF65-F5344CB8AC3E}">
        <p14:creationId xmlns:p14="http://schemas.microsoft.com/office/powerpoint/2010/main" val="339226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4675" y="304800"/>
            <a:ext cx="8001000" cy="598488"/>
          </a:xfrm>
        </p:spPr>
        <p:txBody>
          <a:bodyPr/>
          <a:lstStyle/>
          <a:p>
            <a:pPr rtl="0"/>
            <a:r>
              <a:rPr lang="en-US" sz="1500"/>
              <a:t>Cont</a:t>
            </a:r>
            <a:r>
              <a:rPr lang="en-US" sz="1500">
                <a:latin typeface="Arial"/>
              </a:rPr>
              <a:t>……</a:t>
            </a:r>
            <a:endParaRPr lang="en-US" sz="1500"/>
          </a:p>
        </p:txBody>
      </p:sp>
      <p:sp>
        <p:nvSpPr>
          <p:cNvPr id="8195" name="Rectangle 3"/>
          <p:cNvSpPr>
            <a:spLocks noGrp="1" noChangeArrowheads="1"/>
          </p:cNvSpPr>
          <p:nvPr>
            <p:ph type="body" idx="1"/>
          </p:nvPr>
        </p:nvSpPr>
        <p:spPr>
          <a:xfrm>
            <a:off x="457200" y="1844675"/>
            <a:ext cx="8229600" cy="4281488"/>
          </a:xfrm>
        </p:spPr>
        <p:txBody>
          <a:bodyPr/>
          <a:lstStyle/>
          <a:p>
            <a:pPr marL="609600" indent="-609600" algn="l" rtl="0">
              <a:buFontTx/>
              <a:buAutoNum type="arabicPeriod" startAt="2"/>
            </a:pPr>
            <a:r>
              <a:rPr lang="en-US" sz="1900"/>
              <a:t>Fine-Needle Aspiration</a:t>
            </a:r>
          </a:p>
          <a:p>
            <a:pPr marL="609600" indent="-609600" algn="l" rtl="0">
              <a:buFontTx/>
              <a:buAutoNum type="arabicPeriod" startAt="2"/>
            </a:pPr>
            <a:r>
              <a:rPr lang="en-US" sz="1900"/>
              <a:t>Thyroid scan, Radioscan, or Scintiscan</a:t>
            </a:r>
          </a:p>
          <a:p>
            <a:pPr marL="609600" indent="-609600" algn="l" rtl="0">
              <a:buFontTx/>
              <a:buAutoNum type="arabicPeriod" startAt="2"/>
            </a:pPr>
            <a:r>
              <a:rPr lang="en-US" sz="1900"/>
              <a:t>Ultrasonography, CT and MRI </a:t>
            </a:r>
          </a:p>
          <a:p>
            <a:pPr marL="609600" indent="-609600" algn="l" rtl="0">
              <a:buFontTx/>
              <a:buAutoNum type="arabicPeriod" startAt="2"/>
            </a:pPr>
            <a:r>
              <a:rPr lang="en-US" sz="1900"/>
              <a:t>Other secondary Lab. Test such as ALT, SGPT, and LDH, ECG</a:t>
            </a:r>
          </a:p>
          <a:p>
            <a:pPr marL="609600" indent="-609600" algn="l" rtl="0">
              <a:buFontTx/>
              <a:buNone/>
            </a:pPr>
            <a:endParaRPr lang="en-US" sz="1900"/>
          </a:p>
          <a:p>
            <a:pPr marL="609600" indent="-609600" algn="l" rtl="0"/>
            <a:r>
              <a:rPr lang="en-US" sz="1900"/>
              <a:t>Nursing implication to thyroid tests:</a:t>
            </a:r>
          </a:p>
          <a:p>
            <a:pPr marL="609600" indent="-609600" algn="l" rtl="0">
              <a:buFont typeface="Wingdings" pitchFamily="2" charset="2"/>
              <a:buNone/>
            </a:pPr>
            <a:r>
              <a:rPr lang="en-US" sz="1900"/>
              <a:t>    - Nursing role is to assess the patient if taken medication or agents that may contain Iodine and thus affect test results. ( Chart 42-1 shows list of medications that may alter thyroid test results) </a:t>
            </a:r>
          </a:p>
        </p:txBody>
      </p:sp>
    </p:spTree>
    <p:extLst>
      <p:ext uri="{BB962C8B-B14F-4D97-AF65-F5344CB8AC3E}">
        <p14:creationId xmlns:p14="http://schemas.microsoft.com/office/powerpoint/2010/main" val="602036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30213" y="1114425"/>
            <a:ext cx="8524875" cy="384175"/>
          </a:xfrm>
        </p:spPr>
        <p:txBody>
          <a:bodyPr>
            <a:normAutofit fontScale="90000"/>
          </a:bodyPr>
          <a:lstStyle/>
          <a:p>
            <a:pPr eaLnBrk="1" hangingPunct="1">
              <a:defRPr/>
            </a:pPr>
            <a:r>
              <a:rPr lang="en-US" dirty="0" smtClean="0"/>
              <a:t>Hypothyroidism</a:t>
            </a:r>
          </a:p>
        </p:txBody>
      </p:sp>
      <p:sp>
        <p:nvSpPr>
          <p:cNvPr id="13315" name="Rectangle 3"/>
          <p:cNvSpPr>
            <a:spLocks noGrp="1" noChangeArrowheads="1"/>
          </p:cNvSpPr>
          <p:nvPr>
            <p:ph type="body" idx="1"/>
          </p:nvPr>
        </p:nvSpPr>
        <p:spPr>
          <a:xfrm>
            <a:off x="330200" y="1558925"/>
            <a:ext cx="8613775" cy="4818063"/>
          </a:xfrm>
        </p:spPr>
        <p:txBody>
          <a:bodyPr>
            <a:normAutofit/>
          </a:bodyPr>
          <a:lstStyle/>
          <a:p>
            <a:pPr eaLnBrk="1" hangingPunct="1"/>
            <a:r>
              <a:rPr lang="en-US" sz="2100" dirty="0" smtClean="0"/>
              <a:t>Causes: Autoimmune thyroiditis; Hashimoto’s disease (most common cause)</a:t>
            </a:r>
            <a:br>
              <a:rPr lang="en-US" sz="2100" dirty="0" smtClean="0"/>
            </a:br>
            <a:r>
              <a:rPr lang="en-US" sz="2100" dirty="0" smtClean="0"/>
              <a:t>(See Chart 42-2)</a:t>
            </a:r>
          </a:p>
          <a:p>
            <a:pPr eaLnBrk="1" hangingPunct="1"/>
            <a:r>
              <a:rPr lang="en-US" sz="2100" dirty="0" smtClean="0"/>
              <a:t>Affects women 5X more frequently than men</a:t>
            </a:r>
          </a:p>
          <a:p>
            <a:pPr marL="609600" indent="-609600">
              <a:lnSpc>
                <a:spcPct val="90000"/>
              </a:lnSpc>
            </a:pPr>
            <a:r>
              <a:rPr lang="en-US" sz="2400" dirty="0"/>
              <a:t>Types of hypothyroidism:</a:t>
            </a:r>
          </a:p>
          <a:p>
            <a:pPr marL="609600" indent="-609600">
              <a:lnSpc>
                <a:spcPct val="90000"/>
              </a:lnSpc>
              <a:buFontTx/>
              <a:buAutoNum type="arabicPeriod"/>
            </a:pPr>
            <a:r>
              <a:rPr lang="en-US" sz="2400" dirty="0"/>
              <a:t>Primary or thyroidal hypothyroidism: dysfunction of thyroid it self (decreased T3,T4, Increased TSH, Goiter)</a:t>
            </a:r>
          </a:p>
          <a:p>
            <a:pPr marL="609600" indent="-609600">
              <a:lnSpc>
                <a:spcPct val="90000"/>
              </a:lnSpc>
              <a:buFontTx/>
              <a:buAutoNum type="arabicPeriod"/>
            </a:pPr>
            <a:r>
              <a:rPr lang="en-US" sz="2400" dirty="0"/>
              <a:t>Central Hypothyroidism : or hypothalamic hypothyroidism (tertiary) or pituitary hypothyroidism (Secondary) or both ( Decreased T3, T4 Results from decreased TRH and /or Decreased TSH, No goiter</a:t>
            </a:r>
            <a:r>
              <a:rPr lang="en-US" sz="2400" dirty="0" smtClean="0"/>
              <a:t>)</a:t>
            </a:r>
            <a:endParaRPr lang="en-US" sz="2400" dirty="0"/>
          </a:p>
        </p:txBody>
      </p:sp>
    </p:spTree>
    <p:extLst>
      <p:ext uri="{BB962C8B-B14F-4D97-AF65-F5344CB8AC3E}">
        <p14:creationId xmlns:p14="http://schemas.microsoft.com/office/powerpoint/2010/main" val="918654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Manifestations:</a:t>
            </a:r>
            <a:br>
              <a:rPr lang="en-US" dirty="0"/>
            </a:br>
            <a:endParaRPr lang="en-US" dirty="0"/>
          </a:p>
        </p:txBody>
      </p:sp>
      <p:sp>
        <p:nvSpPr>
          <p:cNvPr id="3" name="Content Placeholder 2"/>
          <p:cNvSpPr>
            <a:spLocks noGrp="1"/>
          </p:cNvSpPr>
          <p:nvPr>
            <p:ph idx="1"/>
          </p:nvPr>
        </p:nvSpPr>
        <p:spPr/>
        <p:txBody>
          <a:bodyPr/>
          <a:lstStyle/>
          <a:p>
            <a:endParaRPr lang="en-US" sz="2100" dirty="0"/>
          </a:p>
          <a:p>
            <a:pPr lvl="1"/>
            <a:r>
              <a:rPr lang="en-US" sz="2400" dirty="0" smtClean="0"/>
              <a:t>Early </a:t>
            </a:r>
            <a:r>
              <a:rPr lang="en-US" sz="2400" dirty="0"/>
              <a:t>symptoms may be nonspecific</a:t>
            </a:r>
          </a:p>
          <a:p>
            <a:pPr lvl="1"/>
            <a:r>
              <a:rPr lang="en-US" sz="2400" dirty="0"/>
              <a:t>Fatigue; hair, skin and nail changes; numbness and tingling of fingers; menstrual disturbances, subnormal temperature and pulse; weight gain; subdued emotional and mental responses; slow speech; tongue, hands, and feet may enlarge; personality and cognitive changes; cardiac and respiratory complications </a:t>
            </a:r>
          </a:p>
          <a:p>
            <a:pPr lvl="1"/>
            <a:r>
              <a:rPr lang="en-US" sz="2400" b="1" dirty="0"/>
              <a:t>Myxedema</a:t>
            </a:r>
            <a:r>
              <a:rPr lang="en-US" sz="2400" dirty="0"/>
              <a:t> may progress to stupor, coma, and death</a:t>
            </a:r>
          </a:p>
        </p:txBody>
      </p:sp>
    </p:spTree>
    <p:extLst>
      <p:ext uri="{BB962C8B-B14F-4D97-AF65-F5344CB8AC3E}">
        <p14:creationId xmlns:p14="http://schemas.microsoft.com/office/powerpoint/2010/main" val="29391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74675" y="304800"/>
            <a:ext cx="8001000" cy="603250"/>
          </a:xfrm>
        </p:spPr>
        <p:txBody>
          <a:bodyPr>
            <a:normAutofit fontScale="90000"/>
          </a:bodyPr>
          <a:lstStyle/>
          <a:p>
            <a:r>
              <a:rPr lang="en-US" sz="3400"/>
              <a:t>Cont. manifestations</a:t>
            </a:r>
          </a:p>
        </p:txBody>
      </p:sp>
      <p:sp>
        <p:nvSpPr>
          <p:cNvPr id="38915" name="Rectangle 3"/>
          <p:cNvSpPr>
            <a:spLocks noGrp="1" noChangeArrowheads="1"/>
          </p:cNvSpPr>
          <p:nvPr>
            <p:ph type="body" idx="1"/>
          </p:nvPr>
        </p:nvSpPr>
        <p:spPr/>
        <p:txBody>
          <a:bodyPr/>
          <a:lstStyle/>
          <a:p>
            <a:pPr algn="l" rtl="0">
              <a:lnSpc>
                <a:spcPct val="90000"/>
              </a:lnSpc>
            </a:pPr>
            <a:r>
              <a:rPr lang="en-US" sz="2100"/>
              <a:t>Edema caused by infiltration of the skin with complex retaining carbohydrate molecules as a result of altered metabolism ( </a:t>
            </a:r>
            <a:r>
              <a:rPr lang="en-US" sz="2100" b="1"/>
              <a:t>Myxedema</a:t>
            </a:r>
            <a:r>
              <a:rPr lang="en-US" sz="2100" b="1">
                <a:latin typeface="Arial"/>
              </a:rPr>
              <a:t>…</a:t>
            </a:r>
            <a:r>
              <a:rPr lang="en-US" sz="2100" b="1"/>
              <a:t>.. Sever degree of hypothyroidism) </a:t>
            </a:r>
            <a:r>
              <a:rPr lang="en-US" sz="2100"/>
              <a:t>cause thickening of the skin  enlarged tongue, hands, and feet , hairs fall from the eye brows, facemask, usually patient complaining of cold even in warm environment, frequently complain of constipation, Deafness may occur</a:t>
            </a:r>
          </a:p>
          <a:p>
            <a:pPr algn="l" rtl="0">
              <a:lnSpc>
                <a:spcPct val="90000"/>
              </a:lnSpc>
            </a:pPr>
            <a:r>
              <a:rPr lang="en-US" sz="2100"/>
              <a:t>Sever hypothyroidism is associated with elevated cholesterol, atherosclerosis, coronary artery disease, and poor left ventricular function </a:t>
            </a:r>
          </a:p>
          <a:p>
            <a:pPr algn="l" rtl="0">
              <a:lnSpc>
                <a:spcPct val="90000"/>
              </a:lnSpc>
            </a:pPr>
            <a:r>
              <a:rPr lang="en-US" sz="2100"/>
              <a:t>Myxedema Coma: most extreme hypothyroidism ( Hypothermic and unconscious), coma following lethargy which progress to stupor and then coma</a:t>
            </a:r>
            <a:endParaRPr lang="en-US" sz="2100" b="1"/>
          </a:p>
          <a:p>
            <a:pPr>
              <a:lnSpc>
                <a:spcPct val="90000"/>
              </a:lnSpc>
            </a:pPr>
            <a:endParaRPr lang="en-US" sz="2100"/>
          </a:p>
        </p:txBody>
      </p:sp>
    </p:spTree>
    <p:extLst>
      <p:ext uri="{BB962C8B-B14F-4D97-AF65-F5344CB8AC3E}">
        <p14:creationId xmlns:p14="http://schemas.microsoft.com/office/powerpoint/2010/main" val="3127669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30213" y="762001"/>
            <a:ext cx="8524875" cy="761999"/>
          </a:xfrm>
        </p:spPr>
        <p:txBody>
          <a:bodyPr>
            <a:normAutofit fontScale="90000"/>
          </a:bodyPr>
          <a:lstStyle/>
          <a:p>
            <a:pPr eaLnBrk="1" hangingPunct="1">
              <a:defRPr/>
            </a:pPr>
            <a:r>
              <a:rPr lang="en-US" dirty="0" smtClean="0"/>
              <a:t>Medical Management of Hypothyroidism</a:t>
            </a:r>
          </a:p>
        </p:txBody>
      </p:sp>
      <p:sp>
        <p:nvSpPr>
          <p:cNvPr id="14339" name="Rectangle 3"/>
          <p:cNvSpPr>
            <a:spLocks noGrp="1" noChangeArrowheads="1"/>
          </p:cNvSpPr>
          <p:nvPr>
            <p:ph type="body" idx="1"/>
          </p:nvPr>
        </p:nvSpPr>
        <p:spPr>
          <a:xfrm>
            <a:off x="330200" y="1905000"/>
            <a:ext cx="8613775" cy="4800599"/>
          </a:xfrm>
        </p:spPr>
        <p:txBody>
          <a:bodyPr>
            <a:normAutofit fontScale="92500"/>
          </a:bodyPr>
          <a:lstStyle/>
          <a:p>
            <a:pPr marL="609600" indent="-609600">
              <a:lnSpc>
                <a:spcPct val="80000"/>
              </a:lnSpc>
              <a:buNone/>
            </a:pPr>
            <a:r>
              <a:rPr lang="en-US" b="1" dirty="0" smtClean="0"/>
              <a:t>Synthetic levothyroxine-replacement therapy </a:t>
            </a:r>
          </a:p>
          <a:p>
            <a:pPr marL="609600" indent="-609600">
              <a:lnSpc>
                <a:spcPct val="80000"/>
              </a:lnSpc>
              <a:buNone/>
            </a:pPr>
            <a:r>
              <a:rPr lang="en-US" sz="2600" dirty="0" smtClean="0"/>
              <a:t>Dosage </a:t>
            </a:r>
            <a:r>
              <a:rPr lang="en-US" sz="2600" dirty="0"/>
              <a:t>is based on the level TSH</a:t>
            </a:r>
          </a:p>
          <a:p>
            <a:pPr marL="609600" indent="-609600">
              <a:lnSpc>
                <a:spcPct val="80000"/>
              </a:lnSpc>
              <a:buNone/>
            </a:pPr>
            <a:r>
              <a:rPr lang="en-US" sz="2600" dirty="0"/>
              <a:t> </a:t>
            </a:r>
            <a:r>
              <a:rPr lang="en-US" sz="2600" dirty="0" smtClean="0"/>
              <a:t>- </a:t>
            </a:r>
            <a:r>
              <a:rPr lang="en-US" sz="2600" dirty="0"/>
              <a:t>monitor of TSH level is </a:t>
            </a:r>
            <a:r>
              <a:rPr lang="en-US" sz="2600" dirty="0" smtClean="0"/>
              <a:t>essential</a:t>
            </a:r>
          </a:p>
          <a:p>
            <a:pPr marL="609600" indent="-609600">
              <a:lnSpc>
                <a:spcPct val="80000"/>
              </a:lnSpc>
              <a:buNone/>
            </a:pPr>
            <a:r>
              <a:rPr lang="en-US" sz="2600" dirty="0" smtClean="0"/>
              <a:t> </a:t>
            </a:r>
            <a:r>
              <a:rPr lang="en-US" sz="2600" dirty="0"/>
              <a:t>- Life long therapy</a:t>
            </a:r>
          </a:p>
          <a:p>
            <a:pPr marL="609600" indent="-609600">
              <a:lnSpc>
                <a:spcPct val="80000"/>
              </a:lnSpc>
              <a:buNone/>
            </a:pPr>
            <a:r>
              <a:rPr lang="en-US" sz="2600" dirty="0"/>
              <a:t> </a:t>
            </a:r>
            <a:r>
              <a:rPr lang="en-US" sz="2600" dirty="0" smtClean="0"/>
              <a:t>-</a:t>
            </a:r>
            <a:r>
              <a:rPr lang="en-US" sz="2600" dirty="0"/>
              <a:t>Teach the patient S/S of low and over dose of </a:t>
            </a:r>
            <a:r>
              <a:rPr lang="en-US" sz="2600" dirty="0" smtClean="0"/>
              <a:t>medication</a:t>
            </a:r>
            <a:endParaRPr lang="en-US" b="1" dirty="0" smtClean="0"/>
          </a:p>
          <a:p>
            <a:pPr eaLnBrk="1" hangingPunct="1"/>
            <a:r>
              <a:rPr lang="en-US" dirty="0" smtClean="0"/>
              <a:t>Medication interactions</a:t>
            </a:r>
          </a:p>
          <a:p>
            <a:pPr eaLnBrk="1" hangingPunct="1"/>
            <a:r>
              <a:rPr lang="en-US" dirty="0" smtClean="0"/>
              <a:t>Effects of hypnotic and sedative agents; reduce dosage</a:t>
            </a:r>
          </a:p>
          <a:p>
            <a:pPr eaLnBrk="1" hangingPunct="1"/>
            <a:r>
              <a:rPr lang="en-US" dirty="0" smtClean="0"/>
              <a:t>Support of cardiac function and respiratory function</a:t>
            </a:r>
          </a:p>
          <a:p>
            <a:pPr eaLnBrk="1" hangingPunct="1"/>
            <a:r>
              <a:rPr lang="en-US" dirty="0" smtClean="0"/>
              <a:t>Prevention of complications</a:t>
            </a:r>
          </a:p>
          <a:p>
            <a:pPr eaLnBrk="1" hangingPunct="1"/>
            <a:endParaRPr lang="en-US" dirty="0" smtClean="0"/>
          </a:p>
        </p:txBody>
      </p:sp>
    </p:spTree>
    <p:extLst>
      <p:ext uri="{BB962C8B-B14F-4D97-AF65-F5344CB8AC3E}">
        <p14:creationId xmlns:p14="http://schemas.microsoft.com/office/powerpoint/2010/main" val="101277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4675" y="304800"/>
            <a:ext cx="8001000" cy="750888"/>
          </a:xfrm>
        </p:spPr>
        <p:txBody>
          <a:bodyPr/>
          <a:lstStyle/>
          <a:p>
            <a:pPr rtl="0"/>
            <a:r>
              <a:rPr lang="en-US" sz="2400" b="1"/>
              <a:t>4. Medication Interactions:</a:t>
            </a:r>
          </a:p>
        </p:txBody>
      </p:sp>
      <p:sp>
        <p:nvSpPr>
          <p:cNvPr id="14339" name="Rectangle 3"/>
          <p:cNvSpPr>
            <a:spLocks noGrp="1" noChangeArrowheads="1"/>
          </p:cNvSpPr>
          <p:nvPr>
            <p:ph type="body" idx="1"/>
          </p:nvPr>
        </p:nvSpPr>
        <p:spPr>
          <a:xfrm>
            <a:off x="457200" y="1773238"/>
            <a:ext cx="8229600" cy="4352925"/>
          </a:xfrm>
        </p:spPr>
        <p:txBody>
          <a:bodyPr/>
          <a:lstStyle/>
          <a:p>
            <a:pPr algn="l" rtl="0"/>
            <a:r>
              <a:rPr lang="en-US" sz="1900"/>
              <a:t>Thyroid hormones increases blood glucose level: require adjustment of insulin and oral hypoglycemic agents.</a:t>
            </a:r>
          </a:p>
          <a:p>
            <a:pPr algn="l" rtl="0"/>
            <a:r>
              <a:rPr lang="en-US" sz="1900"/>
              <a:t>Thyroid hormone action may increased by phenytoin and tricyclic antidepressants</a:t>
            </a:r>
          </a:p>
          <a:p>
            <a:pPr algn="l" rtl="0"/>
            <a:r>
              <a:rPr lang="en-US" sz="1900"/>
              <a:t>Thyroid hormone may increase the effect of digitalis glycosides, anti coagulants, and indomethacin.</a:t>
            </a:r>
          </a:p>
          <a:p>
            <a:pPr algn="l" rtl="0"/>
            <a:r>
              <a:rPr lang="en-US" sz="1900"/>
              <a:t>Bone loss may also occur</a:t>
            </a:r>
          </a:p>
          <a:p>
            <a:pPr algn="l" rtl="0"/>
            <a:r>
              <a:rPr lang="en-US" sz="1900"/>
              <a:t>Hypothyroidism increases the effect of hypnotics and sedative agents (monitoring of the patient taking this meds is important for respiratory distress). </a:t>
            </a:r>
          </a:p>
        </p:txBody>
      </p:sp>
    </p:spTree>
    <p:extLst>
      <p:ext uri="{BB962C8B-B14F-4D97-AF65-F5344CB8AC3E}">
        <p14:creationId xmlns:p14="http://schemas.microsoft.com/office/powerpoint/2010/main" val="747860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30213" y="1247775"/>
            <a:ext cx="8524875" cy="384175"/>
          </a:xfrm>
        </p:spPr>
        <p:txBody>
          <a:bodyPr>
            <a:normAutofit fontScale="90000"/>
          </a:bodyPr>
          <a:lstStyle/>
          <a:p>
            <a:pPr eaLnBrk="1" hangingPunct="1">
              <a:defRPr/>
            </a:pPr>
            <a:r>
              <a:rPr lang="en-US" dirty="0" smtClean="0"/>
              <a:t>Endocrine System</a:t>
            </a:r>
          </a:p>
        </p:txBody>
      </p:sp>
      <p:sp>
        <p:nvSpPr>
          <p:cNvPr id="4099" name="Rectangle 3"/>
          <p:cNvSpPr>
            <a:spLocks noGrp="1" noChangeArrowheads="1"/>
          </p:cNvSpPr>
          <p:nvPr>
            <p:ph type="body" idx="1"/>
          </p:nvPr>
        </p:nvSpPr>
        <p:spPr>
          <a:xfrm>
            <a:off x="330200" y="1978025"/>
            <a:ext cx="8613775" cy="4279900"/>
          </a:xfrm>
        </p:spPr>
        <p:txBody>
          <a:bodyPr>
            <a:normAutofit fontScale="92500" lnSpcReduction="20000"/>
          </a:bodyPr>
          <a:lstStyle/>
          <a:p>
            <a:pPr eaLnBrk="1" hangingPunct="1"/>
            <a:r>
              <a:rPr lang="en-US" smtClean="0"/>
              <a:t>Effects almost every cell, organ, and function of the body </a:t>
            </a:r>
          </a:p>
          <a:p>
            <a:pPr eaLnBrk="1" hangingPunct="1"/>
            <a:r>
              <a:rPr lang="en-US" smtClean="0"/>
              <a:t>The endocrine system is closely linked with the nervous system and the immune system</a:t>
            </a:r>
          </a:p>
          <a:p>
            <a:pPr eaLnBrk="1" hangingPunct="1"/>
            <a:r>
              <a:rPr lang="en-US" smtClean="0"/>
              <a:t>Negative feedback mechanism</a:t>
            </a:r>
          </a:p>
          <a:p>
            <a:pPr eaLnBrk="1" hangingPunct="1"/>
            <a:r>
              <a:rPr lang="en-US" smtClean="0"/>
              <a:t>Hormones</a:t>
            </a:r>
          </a:p>
          <a:p>
            <a:pPr lvl="1" eaLnBrk="1" hangingPunct="1"/>
            <a:r>
              <a:rPr lang="en-US" smtClean="0"/>
              <a:t>Steroid: act inside the cell</a:t>
            </a:r>
          </a:p>
          <a:p>
            <a:pPr lvl="1" eaLnBrk="1" hangingPunct="1"/>
            <a:r>
              <a:rPr lang="en-US" smtClean="0"/>
              <a:t>Peptide (protein): act on cell surface</a:t>
            </a:r>
          </a:p>
          <a:p>
            <a:pPr lvl="1" eaLnBrk="1" hangingPunct="1"/>
            <a:r>
              <a:rPr lang="en-US" smtClean="0"/>
              <a:t>Amine</a:t>
            </a:r>
          </a:p>
          <a:p>
            <a:pPr lvl="1" eaLnBrk="1" hangingPunct="1"/>
            <a:r>
              <a:rPr lang="en-US" smtClean="0"/>
              <a:t>Fatty acid derivative</a:t>
            </a:r>
          </a:p>
        </p:txBody>
      </p:sp>
    </p:spTree>
    <p:extLst>
      <p:ext uri="{BB962C8B-B14F-4D97-AF65-F5344CB8AC3E}">
        <p14:creationId xmlns:p14="http://schemas.microsoft.com/office/powerpoint/2010/main" val="3651767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4675" y="369888"/>
            <a:ext cx="8001000" cy="827087"/>
          </a:xfrm>
        </p:spPr>
        <p:txBody>
          <a:bodyPr/>
          <a:lstStyle/>
          <a:p>
            <a:pPr rtl="0"/>
            <a:r>
              <a:rPr lang="en-US" sz="2400" b="1"/>
              <a:t>Nursing Management:</a:t>
            </a:r>
          </a:p>
        </p:txBody>
      </p:sp>
      <p:sp>
        <p:nvSpPr>
          <p:cNvPr id="15363" name="Rectangle 3"/>
          <p:cNvSpPr>
            <a:spLocks noGrp="1" noChangeArrowheads="1"/>
          </p:cNvSpPr>
          <p:nvPr>
            <p:ph type="body" idx="1"/>
          </p:nvPr>
        </p:nvSpPr>
        <p:spPr>
          <a:xfrm>
            <a:off x="457200" y="1844675"/>
            <a:ext cx="8229600" cy="4281488"/>
          </a:xfrm>
        </p:spPr>
        <p:txBody>
          <a:bodyPr/>
          <a:lstStyle/>
          <a:p>
            <a:pPr marL="609600" indent="-609600" algn="l" rtl="0">
              <a:buFontTx/>
              <a:buAutoNum type="arabicPeriod"/>
            </a:pPr>
            <a:r>
              <a:rPr lang="en-US" sz="1900"/>
              <a:t>Modifying activity: Assisting with care and hygiene because the patient energy levels are low and the pt is having a problem cardiac and respiratory function</a:t>
            </a:r>
          </a:p>
          <a:p>
            <a:pPr marL="609600" indent="-609600" algn="l" rtl="0">
              <a:buFontTx/>
              <a:buAutoNum type="arabicPeriod"/>
            </a:pPr>
            <a:r>
              <a:rPr lang="en-US" sz="1900"/>
              <a:t>Monitoring of vital signs and cognitive level: detect deterioration in mental status, s/s indicating that medication has increased metabolic rate beyond the body</a:t>
            </a:r>
            <a:r>
              <a:rPr lang="en-US" sz="1900">
                <a:latin typeface="Arial"/>
              </a:rPr>
              <a:t>’</a:t>
            </a:r>
            <a:r>
              <a:rPr lang="en-US" sz="1900"/>
              <a:t>s capacity to response( cardiac and respiratory) and limitation and decrease the complication of myxedema</a:t>
            </a:r>
          </a:p>
          <a:p>
            <a:pPr marL="609600" indent="-609600" algn="l" rtl="0">
              <a:buFontTx/>
              <a:buAutoNum type="arabicPeriod"/>
            </a:pPr>
            <a:r>
              <a:rPr lang="en-US" sz="1900"/>
              <a:t>Promoting physical comfort: such as cold intolerance by providing patient with extra clothing and blankets</a:t>
            </a:r>
          </a:p>
          <a:p>
            <a:pPr marL="609600" indent="-609600" algn="l" rtl="0">
              <a:buFontTx/>
              <a:buAutoNum type="arabicPeriod"/>
            </a:pPr>
            <a:r>
              <a:rPr lang="en-US" sz="1900"/>
              <a:t>Provide emotional support: changes in body image and appearance, feeling of guilt and depression</a:t>
            </a:r>
          </a:p>
          <a:p>
            <a:pPr marL="609600" indent="-609600" algn="l" rtl="0">
              <a:buFontTx/>
              <a:buAutoNum type="arabicPeriod"/>
            </a:pPr>
            <a:r>
              <a:rPr lang="en-US" sz="1900"/>
              <a:t>Promoting home and community-Based care: By teaching patient self-care </a:t>
            </a:r>
          </a:p>
        </p:txBody>
      </p:sp>
    </p:spTree>
    <p:extLst>
      <p:ext uri="{BB962C8B-B14F-4D97-AF65-F5344CB8AC3E}">
        <p14:creationId xmlns:p14="http://schemas.microsoft.com/office/powerpoint/2010/main" val="108638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Hyperthyroidism</a:t>
            </a:r>
          </a:p>
        </p:txBody>
      </p:sp>
      <p:sp>
        <p:nvSpPr>
          <p:cNvPr id="15363" name="Rectangle 3"/>
          <p:cNvSpPr>
            <a:spLocks noGrp="1" noChangeArrowheads="1"/>
          </p:cNvSpPr>
          <p:nvPr>
            <p:ph type="body" idx="1"/>
          </p:nvPr>
        </p:nvSpPr>
        <p:spPr>
          <a:xfrm>
            <a:off x="330200" y="2346325"/>
            <a:ext cx="8613775" cy="3952875"/>
          </a:xfrm>
        </p:spPr>
        <p:txBody>
          <a:bodyPr>
            <a:normAutofit fontScale="85000" lnSpcReduction="20000"/>
          </a:bodyPr>
          <a:lstStyle/>
          <a:p>
            <a:pPr eaLnBrk="1" hangingPunct="1"/>
            <a:r>
              <a:rPr lang="en-US" smtClean="0"/>
              <a:t>The second most prevalent endocrine disorder</a:t>
            </a:r>
          </a:p>
          <a:p>
            <a:pPr eaLnBrk="1" hangingPunct="1"/>
            <a:r>
              <a:rPr lang="en-US" smtClean="0"/>
              <a:t>Excessive output of thyroid hormone</a:t>
            </a:r>
          </a:p>
          <a:p>
            <a:pPr eaLnBrk="1" hangingPunct="1"/>
            <a:r>
              <a:rPr lang="en-US" smtClean="0"/>
              <a:t>Graves disease (most common cause)</a:t>
            </a:r>
          </a:p>
          <a:p>
            <a:pPr eaLnBrk="1" hangingPunct="1"/>
            <a:r>
              <a:rPr lang="en-US" smtClean="0"/>
              <a:t>Affects women 8X more frequently than men</a:t>
            </a:r>
          </a:p>
          <a:p>
            <a:pPr eaLnBrk="1" hangingPunct="1"/>
            <a:r>
              <a:rPr lang="en-US" smtClean="0"/>
              <a:t>Manifestations—</a:t>
            </a:r>
            <a:r>
              <a:rPr lang="en-US" b="1" smtClean="0"/>
              <a:t>thyrotoxicosis</a:t>
            </a:r>
            <a:r>
              <a:rPr lang="en-US" smtClean="0"/>
              <a:t>—nervousness; palpitations; rapid pulse; tolerate heat poorly; tremors; skin is flushed, warm, soft, and moist; however, elders’ skin may be dry and pruritic; exophthalmos, increased appetite and dietary intake; weight loss; elevated systolic BP; may progress to cardiac dysrhythmias and failure</a:t>
            </a:r>
          </a:p>
        </p:txBody>
      </p:sp>
    </p:spTree>
    <p:extLst>
      <p:ext uri="{BB962C8B-B14F-4D97-AF65-F5344CB8AC3E}">
        <p14:creationId xmlns:p14="http://schemas.microsoft.com/office/powerpoint/2010/main" val="1424147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altLang="en-US"/>
              <a:t>  Hyperfunction and </a:t>
            </a:r>
            <a:br>
              <a:rPr lang="en-US" altLang="en-US"/>
            </a:br>
            <a:r>
              <a:rPr lang="en-US" altLang="en-US"/>
              <a:t>Hypofunction Disorders</a:t>
            </a:r>
            <a:r>
              <a:rPr lang="en-CA" altLang="en-US"/>
              <a:t> </a:t>
            </a:r>
          </a:p>
        </p:txBody>
      </p:sp>
      <p:pic>
        <p:nvPicPr>
          <p:cNvPr id="117766" name="AAFVYQA0.jpg" descr="AAFVYQA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275" y="1517650"/>
            <a:ext cx="654685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32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n-US" altLang="en-US"/>
              <a:t>  Hyperfunction and </a:t>
            </a:r>
            <a:br>
              <a:rPr lang="en-US" altLang="en-US"/>
            </a:br>
            <a:r>
              <a:rPr lang="en-US" altLang="en-US"/>
              <a:t>Hypofunction Disorders</a:t>
            </a:r>
            <a:r>
              <a:rPr lang="en-CA" altLang="en-US"/>
              <a:t> </a:t>
            </a:r>
          </a:p>
        </p:txBody>
      </p:sp>
      <p:pic>
        <p:nvPicPr>
          <p:cNvPr id="119813" name="AAFVYPZ0.jpg" descr="AAFVYPZ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1517650"/>
            <a:ext cx="5102225" cy="47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8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4675" y="304800"/>
            <a:ext cx="8001000" cy="904875"/>
          </a:xfrm>
        </p:spPr>
        <p:txBody>
          <a:bodyPr>
            <a:normAutofit/>
          </a:bodyPr>
          <a:lstStyle/>
          <a:p>
            <a:pPr rtl="0"/>
            <a:r>
              <a:rPr lang="en-US" sz="4000" dirty="0"/>
              <a:t>Assessment and diagnostic findings</a:t>
            </a:r>
            <a:r>
              <a:rPr lang="ar-JO" sz="4000" dirty="0"/>
              <a:t>:</a:t>
            </a:r>
            <a:endParaRPr lang="en-US" sz="4000" dirty="0"/>
          </a:p>
        </p:txBody>
      </p:sp>
      <p:sp>
        <p:nvSpPr>
          <p:cNvPr id="17411" name="Rectangle 3"/>
          <p:cNvSpPr>
            <a:spLocks noGrp="1" noChangeArrowheads="1"/>
          </p:cNvSpPr>
          <p:nvPr>
            <p:ph type="body" idx="1"/>
          </p:nvPr>
        </p:nvSpPr>
        <p:spPr/>
        <p:txBody>
          <a:bodyPr>
            <a:normAutofit/>
          </a:bodyPr>
          <a:lstStyle/>
          <a:p>
            <a:pPr algn="l" rtl="0"/>
            <a:r>
              <a:rPr lang="en-US" dirty="0"/>
              <a:t>Enlarged, soft, pulsate thrill, bruit heard over thyroid arteries</a:t>
            </a:r>
          </a:p>
          <a:p>
            <a:pPr algn="l" rtl="0"/>
            <a:r>
              <a:rPr lang="en-US" dirty="0"/>
              <a:t>S/S</a:t>
            </a:r>
          </a:p>
          <a:p>
            <a:pPr algn="l" rtl="0"/>
            <a:r>
              <a:rPr lang="en-US" dirty="0"/>
              <a:t>Increased T4, and increased Iodine uptake by the thyroid gland in excess of 50%</a:t>
            </a:r>
          </a:p>
        </p:txBody>
      </p:sp>
    </p:spTree>
    <p:extLst>
      <p:ext uri="{BB962C8B-B14F-4D97-AF65-F5344CB8AC3E}">
        <p14:creationId xmlns:p14="http://schemas.microsoft.com/office/powerpoint/2010/main" val="325384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30213" y="1273175"/>
            <a:ext cx="8524875" cy="384175"/>
          </a:xfrm>
        </p:spPr>
        <p:txBody>
          <a:bodyPr>
            <a:normAutofit fontScale="90000"/>
          </a:bodyPr>
          <a:lstStyle/>
          <a:p>
            <a:pPr eaLnBrk="1" hangingPunct="1">
              <a:defRPr/>
            </a:pPr>
            <a:r>
              <a:rPr lang="en-US" dirty="0" smtClean="0"/>
              <a:t>Medical Management of Hyperthyroidism</a:t>
            </a:r>
          </a:p>
        </p:txBody>
      </p:sp>
      <p:sp>
        <p:nvSpPr>
          <p:cNvPr id="16387" name="Rectangle 3"/>
          <p:cNvSpPr>
            <a:spLocks noGrp="1" noChangeArrowheads="1"/>
          </p:cNvSpPr>
          <p:nvPr>
            <p:ph type="body" idx="1"/>
          </p:nvPr>
        </p:nvSpPr>
        <p:spPr>
          <a:xfrm>
            <a:off x="330200" y="2003425"/>
            <a:ext cx="8613775" cy="4279900"/>
          </a:xfrm>
        </p:spPr>
        <p:txBody>
          <a:bodyPr>
            <a:normAutofit/>
          </a:bodyPr>
          <a:lstStyle/>
          <a:p>
            <a:pPr eaLnBrk="1" hangingPunct="1">
              <a:lnSpc>
                <a:spcPct val="80000"/>
              </a:lnSpc>
            </a:pPr>
            <a:r>
              <a:rPr lang="en-US" sz="2800" dirty="0" smtClean="0"/>
              <a:t>Radioactive </a:t>
            </a:r>
            <a:r>
              <a:rPr lang="en-US" sz="2800" baseline="30000" dirty="0" smtClean="0"/>
              <a:t>131</a:t>
            </a:r>
            <a:r>
              <a:rPr lang="en-US" sz="2800" dirty="0" smtClean="0"/>
              <a:t>I therapy </a:t>
            </a:r>
          </a:p>
          <a:p>
            <a:pPr eaLnBrk="1" hangingPunct="1">
              <a:lnSpc>
                <a:spcPct val="80000"/>
              </a:lnSpc>
            </a:pPr>
            <a:r>
              <a:rPr lang="en-US" sz="2800" dirty="0" smtClean="0"/>
              <a:t>Medications</a:t>
            </a:r>
            <a:br>
              <a:rPr lang="en-US" sz="2800" dirty="0" smtClean="0"/>
            </a:br>
            <a:r>
              <a:rPr lang="en-US" sz="2800" dirty="0" smtClean="0"/>
              <a:t>(See Table 42-3)</a:t>
            </a:r>
          </a:p>
          <a:p>
            <a:pPr lvl="1" eaLnBrk="1" hangingPunct="1">
              <a:lnSpc>
                <a:spcPct val="80000"/>
              </a:lnSpc>
            </a:pPr>
            <a:r>
              <a:rPr lang="en-US" dirty="0" err="1" smtClean="0"/>
              <a:t>Propylthiouracil</a:t>
            </a:r>
            <a:r>
              <a:rPr lang="en-US" dirty="0" smtClean="0"/>
              <a:t> and </a:t>
            </a:r>
            <a:r>
              <a:rPr lang="en-US" dirty="0" err="1" smtClean="0"/>
              <a:t>methimazole</a:t>
            </a:r>
            <a:endParaRPr lang="en-US" dirty="0" smtClean="0"/>
          </a:p>
          <a:p>
            <a:pPr lvl="1" eaLnBrk="1" hangingPunct="1">
              <a:lnSpc>
                <a:spcPct val="80000"/>
              </a:lnSpc>
            </a:pPr>
            <a:r>
              <a:rPr lang="en-US" dirty="0" smtClean="0"/>
              <a:t>Sodium or potassium iodine solutions</a:t>
            </a:r>
          </a:p>
          <a:p>
            <a:pPr lvl="1" eaLnBrk="1" hangingPunct="1">
              <a:lnSpc>
                <a:spcPct val="80000"/>
              </a:lnSpc>
            </a:pPr>
            <a:r>
              <a:rPr lang="en-US" dirty="0" smtClean="0"/>
              <a:t>Dexamethasone</a:t>
            </a:r>
          </a:p>
          <a:p>
            <a:pPr lvl="1" eaLnBrk="1" hangingPunct="1">
              <a:lnSpc>
                <a:spcPct val="80000"/>
              </a:lnSpc>
            </a:pPr>
            <a:r>
              <a:rPr lang="en-US" dirty="0" smtClean="0"/>
              <a:t>Beta-blockers</a:t>
            </a:r>
          </a:p>
          <a:p>
            <a:pPr eaLnBrk="1" hangingPunct="1">
              <a:lnSpc>
                <a:spcPct val="80000"/>
              </a:lnSpc>
            </a:pPr>
            <a:r>
              <a:rPr lang="en-US" sz="2800" dirty="0" smtClean="0"/>
              <a:t>Surgery; subtotal thyroidectomy </a:t>
            </a:r>
          </a:p>
          <a:p>
            <a:pPr eaLnBrk="1" hangingPunct="1">
              <a:lnSpc>
                <a:spcPct val="80000"/>
              </a:lnSpc>
            </a:pPr>
            <a:r>
              <a:rPr lang="en-US" sz="2800" dirty="0" smtClean="0"/>
              <a:t>Relapse of disorder is common</a:t>
            </a:r>
          </a:p>
          <a:p>
            <a:pPr eaLnBrk="1" hangingPunct="1">
              <a:lnSpc>
                <a:spcPct val="80000"/>
              </a:lnSpc>
            </a:pPr>
            <a:r>
              <a:rPr lang="en-US" sz="2800" dirty="0" smtClean="0"/>
              <a:t>Disease or treatment may result in hypothyroidism </a:t>
            </a:r>
          </a:p>
        </p:txBody>
      </p:sp>
    </p:spTree>
    <p:extLst>
      <p:ext uri="{BB962C8B-B14F-4D97-AF65-F5344CB8AC3E}">
        <p14:creationId xmlns:p14="http://schemas.microsoft.com/office/powerpoint/2010/main" val="416006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altLang="en-US"/>
              <a:t>  </a:t>
            </a:r>
            <a:r>
              <a:rPr lang="en-US" altLang="en-US" sz="4000"/>
              <a:t>Nursing Implications for </a:t>
            </a:r>
            <a:br>
              <a:rPr lang="en-US" altLang="en-US" sz="4000"/>
            </a:br>
            <a:r>
              <a:rPr lang="en-US" altLang="en-US" sz="4000"/>
              <a:t>    Selected Endocrine Medications</a:t>
            </a:r>
            <a:r>
              <a:rPr lang="en-CA" altLang="en-US"/>
              <a:t> </a:t>
            </a:r>
          </a:p>
        </p:txBody>
      </p:sp>
      <p:sp>
        <p:nvSpPr>
          <p:cNvPr id="97283" name="Rectangle 3"/>
          <p:cNvSpPr>
            <a:spLocks noGrp="1" noChangeArrowheads="1"/>
          </p:cNvSpPr>
          <p:nvPr>
            <p:ph type="body" idx="1"/>
          </p:nvPr>
        </p:nvSpPr>
        <p:spPr/>
        <p:txBody>
          <a:bodyPr/>
          <a:lstStyle/>
          <a:p>
            <a:r>
              <a:rPr lang="en-US" altLang="en-US"/>
              <a:t>Hyperthyroidism Medications: assess for hypersensitivity to iodine or shellfish prior to giving medication</a:t>
            </a:r>
          </a:p>
          <a:p>
            <a:r>
              <a:rPr lang="en-US" altLang="en-US"/>
              <a:t>Antithyroid Drugs: monitor for side effects such as pruritis rash, elevated temperature, anorexia, loss of taste, menstrual changes, fatigue, and weight gain</a:t>
            </a:r>
          </a:p>
        </p:txBody>
      </p:sp>
    </p:spTree>
    <p:extLst>
      <p:ext uri="{BB962C8B-B14F-4D97-AF65-F5344CB8AC3E}">
        <p14:creationId xmlns:p14="http://schemas.microsoft.com/office/powerpoint/2010/main" val="274442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ltLang="en-US"/>
              <a:t>  </a:t>
            </a:r>
            <a:r>
              <a:rPr lang="en-US" altLang="en-US" sz="4000"/>
              <a:t>Nursing Implications for </a:t>
            </a:r>
            <a:br>
              <a:rPr lang="en-US" altLang="en-US" sz="4000"/>
            </a:br>
            <a:r>
              <a:rPr lang="en-US" altLang="en-US" sz="4000"/>
              <a:t>    Selected Endocrine Medications</a:t>
            </a:r>
            <a:r>
              <a:rPr lang="en-CA" altLang="en-US"/>
              <a:t> </a:t>
            </a:r>
          </a:p>
        </p:txBody>
      </p:sp>
      <p:sp>
        <p:nvSpPr>
          <p:cNvPr id="113667" name="Rectangle 3"/>
          <p:cNvSpPr>
            <a:spLocks noGrp="1" noChangeArrowheads="1"/>
          </p:cNvSpPr>
          <p:nvPr>
            <p:ph type="body" idx="1"/>
          </p:nvPr>
        </p:nvSpPr>
        <p:spPr/>
        <p:txBody>
          <a:bodyPr/>
          <a:lstStyle/>
          <a:p>
            <a:pPr>
              <a:lnSpc>
                <a:spcPct val="90000"/>
              </a:lnSpc>
            </a:pPr>
            <a:r>
              <a:rPr lang="en-US" altLang="en-US"/>
              <a:t>Hypothyroidism Treatments</a:t>
            </a:r>
          </a:p>
          <a:p>
            <a:pPr lvl="1">
              <a:lnSpc>
                <a:spcPct val="90000"/>
              </a:lnSpc>
            </a:pPr>
            <a:r>
              <a:rPr lang="en-US" altLang="en-US"/>
              <a:t>Administer 1 hour prior to eating or at least 2 hours after eating</a:t>
            </a:r>
          </a:p>
          <a:p>
            <a:pPr lvl="1">
              <a:lnSpc>
                <a:spcPct val="90000"/>
              </a:lnSpc>
            </a:pPr>
            <a:r>
              <a:rPr lang="en-US" altLang="en-US"/>
              <a:t>Monitor for minor bruising, bleeding gums, and blood in the urine</a:t>
            </a:r>
          </a:p>
          <a:p>
            <a:pPr lvl="1">
              <a:lnSpc>
                <a:spcPct val="90000"/>
              </a:lnSpc>
            </a:pPr>
            <a:r>
              <a:rPr lang="en-US" altLang="en-US"/>
              <a:t>Monitor for coronary insufficiency, chest pain, dyspnea, and tachycardia</a:t>
            </a:r>
          </a:p>
          <a:p>
            <a:pPr>
              <a:lnSpc>
                <a:spcPct val="90000"/>
              </a:lnSpc>
            </a:pPr>
            <a:r>
              <a:rPr lang="en-US" altLang="en-US"/>
              <a:t>Hyperparathyroidism Therapy</a:t>
            </a:r>
          </a:p>
          <a:p>
            <a:pPr lvl="1">
              <a:lnSpc>
                <a:spcPct val="90000"/>
              </a:lnSpc>
            </a:pPr>
            <a:r>
              <a:rPr lang="en-US" altLang="en-US"/>
              <a:t>Education to avoid OTC medications with calcium, drink fluids, and remain active</a:t>
            </a:r>
          </a:p>
        </p:txBody>
      </p:sp>
    </p:spTree>
    <p:extLst>
      <p:ext uri="{BB962C8B-B14F-4D97-AF65-F5344CB8AC3E}">
        <p14:creationId xmlns:p14="http://schemas.microsoft.com/office/powerpoint/2010/main" val="1267942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001000" cy="981075"/>
          </a:xfrm>
        </p:spPr>
        <p:txBody>
          <a:bodyPr/>
          <a:lstStyle/>
          <a:p>
            <a:pPr rtl="0"/>
            <a:r>
              <a:rPr lang="en-US" sz="2400" b="1"/>
              <a:t>Surgical management:</a:t>
            </a:r>
          </a:p>
        </p:txBody>
      </p:sp>
      <p:sp>
        <p:nvSpPr>
          <p:cNvPr id="19459" name="Rectangle 3"/>
          <p:cNvSpPr>
            <a:spLocks noGrp="1" noChangeArrowheads="1"/>
          </p:cNvSpPr>
          <p:nvPr>
            <p:ph type="body" idx="1"/>
          </p:nvPr>
        </p:nvSpPr>
        <p:spPr>
          <a:xfrm>
            <a:off x="457200" y="1844675"/>
            <a:ext cx="8229600" cy="4281488"/>
          </a:xfrm>
        </p:spPr>
        <p:txBody>
          <a:bodyPr>
            <a:normAutofit/>
          </a:bodyPr>
          <a:lstStyle/>
          <a:p>
            <a:pPr algn="l" rtl="0">
              <a:lnSpc>
                <a:spcPct val="90000"/>
              </a:lnSpc>
            </a:pPr>
            <a:r>
              <a:rPr lang="en-US" sz="2000" dirty="0"/>
              <a:t>Before surgery: </a:t>
            </a:r>
            <a:r>
              <a:rPr lang="en-US" sz="2000" dirty="0" err="1"/>
              <a:t>Propylthiouracil</a:t>
            </a:r>
            <a:r>
              <a:rPr lang="en-US" sz="2000" dirty="0"/>
              <a:t> is given to relieve signs of hyperthyroidism</a:t>
            </a:r>
          </a:p>
          <a:p>
            <a:pPr algn="l" rtl="0">
              <a:lnSpc>
                <a:spcPct val="90000"/>
              </a:lnSpc>
            </a:pPr>
            <a:r>
              <a:rPr lang="en-US" sz="2000" dirty="0"/>
              <a:t>Beta-blockers (propranolol used to reduce heart rate)</a:t>
            </a:r>
          </a:p>
          <a:p>
            <a:pPr algn="l" rtl="0">
              <a:lnSpc>
                <a:spcPct val="90000"/>
              </a:lnSpc>
            </a:pPr>
            <a:r>
              <a:rPr lang="en-US" sz="2000" dirty="0"/>
              <a:t>Deep breathing and coughing with splinting of neck ( support neck and avoid strain on suture line)</a:t>
            </a:r>
          </a:p>
          <a:p>
            <a:pPr algn="l" rtl="0">
              <a:lnSpc>
                <a:spcPct val="90000"/>
              </a:lnSpc>
            </a:pPr>
            <a:r>
              <a:rPr lang="en-US" sz="2000" dirty="0"/>
              <a:t>Observe signs of respiratory distress and laryngeal stridor causes by tracheal edema ( keep tracheostomy set available)</a:t>
            </a:r>
          </a:p>
          <a:p>
            <a:pPr algn="l" rtl="0">
              <a:lnSpc>
                <a:spcPct val="90000"/>
              </a:lnSpc>
            </a:pPr>
            <a:r>
              <a:rPr lang="en-US" sz="2000" dirty="0"/>
              <a:t>Semi-fowler without pillows</a:t>
            </a:r>
          </a:p>
          <a:p>
            <a:pPr algn="l" rtl="0">
              <a:lnSpc>
                <a:spcPct val="90000"/>
              </a:lnSpc>
            </a:pPr>
            <a:r>
              <a:rPr lang="en-US" sz="2000" dirty="0"/>
              <a:t>Observe dressing at operative site and back of neck and shoulders for signs of hemorrhage.</a:t>
            </a:r>
          </a:p>
          <a:p>
            <a:pPr algn="l" rtl="0">
              <a:lnSpc>
                <a:spcPct val="90000"/>
              </a:lnSpc>
            </a:pPr>
            <a:endParaRPr lang="en-US" sz="2000" dirty="0"/>
          </a:p>
          <a:p>
            <a:pPr algn="l" rtl="0">
              <a:lnSpc>
                <a:spcPct val="90000"/>
              </a:lnSpc>
            </a:pPr>
            <a:r>
              <a:rPr lang="en-US" sz="2000" dirty="0"/>
              <a:t>Potential complications: </a:t>
            </a:r>
            <a:r>
              <a:rPr lang="en-US" sz="2000" dirty="0" err="1"/>
              <a:t>Hypoparathyroidism</a:t>
            </a:r>
            <a:r>
              <a:rPr lang="en-US" sz="2000" dirty="0"/>
              <a:t>, Vocal cord paralysis result from tracheal intubation or laryngeal nerve damage. </a:t>
            </a:r>
          </a:p>
        </p:txBody>
      </p:sp>
    </p:spTree>
    <p:extLst>
      <p:ext uri="{BB962C8B-B14F-4D97-AF65-F5344CB8AC3E}">
        <p14:creationId xmlns:p14="http://schemas.microsoft.com/office/powerpoint/2010/main" val="1427128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30213" y="1260475"/>
            <a:ext cx="8524875" cy="384175"/>
          </a:xfrm>
        </p:spPr>
        <p:txBody>
          <a:bodyPr>
            <a:normAutofit fontScale="90000"/>
          </a:bodyPr>
          <a:lstStyle/>
          <a:p>
            <a:pPr eaLnBrk="1" hangingPunct="1">
              <a:defRPr/>
            </a:pPr>
            <a:r>
              <a:rPr lang="en-US" dirty="0" smtClean="0"/>
              <a:t>Thyroidectomy</a:t>
            </a:r>
          </a:p>
        </p:txBody>
      </p:sp>
      <p:sp>
        <p:nvSpPr>
          <p:cNvPr id="17411" name="Rectangle 3"/>
          <p:cNvSpPr>
            <a:spLocks noGrp="1" noChangeArrowheads="1"/>
          </p:cNvSpPr>
          <p:nvPr>
            <p:ph type="body" idx="1"/>
          </p:nvPr>
        </p:nvSpPr>
        <p:spPr>
          <a:xfrm>
            <a:off x="330200" y="1990725"/>
            <a:ext cx="8613775" cy="4279900"/>
          </a:xfrm>
        </p:spPr>
        <p:txBody>
          <a:bodyPr>
            <a:normAutofit fontScale="85000" lnSpcReduction="20000"/>
          </a:bodyPr>
          <a:lstStyle/>
          <a:p>
            <a:pPr eaLnBrk="1" hangingPunct="1"/>
            <a:r>
              <a:rPr lang="en-US" smtClean="0"/>
              <a:t>Treatment of choice for thyroid cancer</a:t>
            </a:r>
          </a:p>
          <a:p>
            <a:pPr eaLnBrk="1" hangingPunct="1"/>
            <a:r>
              <a:rPr lang="en-US" smtClean="0"/>
              <a:t>Cancer surgery may include modified or radical neck dissection, and may include treatment with radioactive iodine to minimize metastasis</a:t>
            </a:r>
          </a:p>
          <a:p>
            <a:pPr eaLnBrk="1" hangingPunct="1"/>
            <a:r>
              <a:rPr lang="en-US" smtClean="0"/>
              <a:t>Preoperative goals include the reduction of stress and anxiety to avoid precipitation of thyroid storm</a:t>
            </a:r>
          </a:p>
          <a:p>
            <a:pPr eaLnBrk="1" hangingPunct="1"/>
            <a:r>
              <a:rPr lang="en-US" smtClean="0"/>
              <a:t>Preoperative teaching includes dietary guidance to meet patient metabolic needs and avoidance of caffeinated beverages and other stimulants, explanation of tests and procedures, and demonstration of support of head to be used postoperatively </a:t>
            </a:r>
          </a:p>
        </p:txBody>
      </p:sp>
    </p:spTree>
    <p:extLst>
      <p:ext uri="{BB962C8B-B14F-4D97-AF65-F5344CB8AC3E}">
        <p14:creationId xmlns:p14="http://schemas.microsoft.com/office/powerpoint/2010/main" val="8451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30213" y="1231900"/>
            <a:ext cx="8524875" cy="768350"/>
          </a:xfrm>
        </p:spPr>
        <p:txBody>
          <a:bodyPr>
            <a:normAutofit fontScale="90000"/>
          </a:bodyPr>
          <a:lstStyle/>
          <a:p>
            <a:pPr eaLnBrk="1" hangingPunct="1">
              <a:defRPr/>
            </a:pPr>
            <a:r>
              <a:rPr lang="en-US" dirty="0" smtClean="0"/>
              <a:t>Major Hormone Secreting Glands of the Endocrine System</a:t>
            </a:r>
          </a:p>
        </p:txBody>
      </p:sp>
      <p:pic>
        <p:nvPicPr>
          <p:cNvPr id="5124" name="Picture 4" descr="E:\Suvarna\Connection\CD\Smeltzer IRDVD\Input\Images from VT\Image\jpg\jpg chap 37 to 72\figure_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60588"/>
            <a:ext cx="5635625" cy="43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07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30213" y="1235075"/>
            <a:ext cx="8524875" cy="384175"/>
          </a:xfrm>
        </p:spPr>
        <p:txBody>
          <a:bodyPr>
            <a:normAutofit fontScale="90000"/>
          </a:bodyPr>
          <a:lstStyle/>
          <a:p>
            <a:pPr eaLnBrk="1" hangingPunct="1">
              <a:defRPr/>
            </a:pPr>
            <a:r>
              <a:rPr lang="en-US" dirty="0" smtClean="0"/>
              <a:t>Postoperative Care</a:t>
            </a:r>
          </a:p>
        </p:txBody>
      </p:sp>
      <p:sp>
        <p:nvSpPr>
          <p:cNvPr id="18435" name="Rectangle 3"/>
          <p:cNvSpPr>
            <a:spLocks noGrp="1" noChangeArrowheads="1"/>
          </p:cNvSpPr>
          <p:nvPr>
            <p:ph type="body" idx="1"/>
          </p:nvPr>
        </p:nvSpPr>
        <p:spPr>
          <a:xfrm>
            <a:off x="330200" y="1965325"/>
            <a:ext cx="8613775" cy="4279900"/>
          </a:xfrm>
        </p:spPr>
        <p:txBody>
          <a:bodyPr>
            <a:normAutofit fontScale="92500" lnSpcReduction="10000"/>
          </a:bodyPr>
          <a:lstStyle/>
          <a:p>
            <a:pPr eaLnBrk="1" hangingPunct="1"/>
            <a:r>
              <a:rPr lang="en-US" smtClean="0"/>
              <a:t>Monitor dressing for potential bleeding and hematoma formation; check posterior dressing</a:t>
            </a:r>
          </a:p>
          <a:p>
            <a:pPr eaLnBrk="1" hangingPunct="1"/>
            <a:r>
              <a:rPr lang="en-US" smtClean="0"/>
              <a:t>Monitor respirations; potential airway impairment</a:t>
            </a:r>
          </a:p>
          <a:p>
            <a:pPr eaLnBrk="1" hangingPunct="1"/>
            <a:r>
              <a:rPr lang="en-US" smtClean="0"/>
              <a:t>Assess pain and provide pain relief measures</a:t>
            </a:r>
          </a:p>
          <a:p>
            <a:pPr eaLnBrk="1" hangingPunct="1"/>
            <a:r>
              <a:rPr lang="en-US" smtClean="0"/>
              <a:t>Semi-Fowler’s position, support head</a:t>
            </a:r>
          </a:p>
          <a:p>
            <a:pPr eaLnBrk="1" hangingPunct="1"/>
            <a:r>
              <a:rPr lang="en-US" smtClean="0"/>
              <a:t>Assess voice but discourage talking </a:t>
            </a:r>
          </a:p>
          <a:p>
            <a:pPr eaLnBrk="1" hangingPunct="1"/>
            <a:r>
              <a:rPr lang="en-US" smtClean="0"/>
              <a:t>Potential hypocalcaemia related to injury or removal of parathyroid glands; monitor for hypocalcaemia</a:t>
            </a:r>
          </a:p>
        </p:txBody>
      </p:sp>
    </p:spTree>
    <p:extLst>
      <p:ext uri="{BB962C8B-B14F-4D97-AF65-F5344CB8AC3E}">
        <p14:creationId xmlns:p14="http://schemas.microsoft.com/office/powerpoint/2010/main" val="106779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4675" y="304800"/>
            <a:ext cx="8001000" cy="827088"/>
          </a:xfrm>
        </p:spPr>
        <p:txBody>
          <a:bodyPr/>
          <a:lstStyle/>
          <a:p>
            <a:pPr rtl="0"/>
            <a:r>
              <a:rPr lang="en-US" sz="2400" b="1"/>
              <a:t>Thyroid Storm:</a:t>
            </a:r>
          </a:p>
        </p:txBody>
      </p:sp>
      <p:sp>
        <p:nvSpPr>
          <p:cNvPr id="20483" name="Rectangle 3"/>
          <p:cNvSpPr>
            <a:spLocks noGrp="1" noChangeArrowheads="1"/>
          </p:cNvSpPr>
          <p:nvPr>
            <p:ph type="body" idx="1"/>
          </p:nvPr>
        </p:nvSpPr>
        <p:spPr>
          <a:xfrm>
            <a:off x="457200" y="1773238"/>
            <a:ext cx="8229600" cy="4352925"/>
          </a:xfrm>
        </p:spPr>
        <p:txBody>
          <a:bodyPr/>
          <a:lstStyle/>
          <a:p>
            <a:pPr algn="l" rtl="0">
              <a:lnSpc>
                <a:spcPct val="90000"/>
              </a:lnSpc>
            </a:pPr>
            <a:r>
              <a:rPr lang="en-US" sz="1900"/>
              <a:t>Thyrotoxicosis: Sever hyperthyroidism of abrupt onset. And it is fatal if not treated</a:t>
            </a:r>
          </a:p>
          <a:p>
            <a:pPr algn="l" rtl="0">
              <a:lnSpc>
                <a:spcPct val="90000"/>
              </a:lnSpc>
            </a:pPr>
            <a:r>
              <a:rPr lang="en-US" sz="1900"/>
              <a:t>Causes: due to stress result from injury, infection, thyroid and non-thyroid surgery, tooth extraction, insulin reaction, diabetes acidosis, pregnancy, abrupt antithyroid medication, extreme emotional stress, vigorous palpation of the thyroid.</a:t>
            </a:r>
          </a:p>
          <a:p>
            <a:pPr algn="l" rtl="0">
              <a:lnSpc>
                <a:spcPct val="90000"/>
              </a:lnSpc>
            </a:pPr>
            <a:r>
              <a:rPr lang="en-US" sz="2400" b="1"/>
              <a:t>Manifestations:</a:t>
            </a:r>
          </a:p>
          <a:p>
            <a:pPr algn="l" rtl="0">
              <a:lnSpc>
                <a:spcPct val="90000"/>
              </a:lnSpc>
              <a:buFont typeface="Wingdings" pitchFamily="2" charset="2"/>
              <a:buNone/>
            </a:pPr>
            <a:r>
              <a:rPr lang="en-US" sz="1900"/>
              <a:t>    - High fever above 38.5</a:t>
            </a:r>
          </a:p>
          <a:p>
            <a:pPr algn="l" rtl="0">
              <a:lnSpc>
                <a:spcPct val="90000"/>
              </a:lnSpc>
              <a:buFont typeface="Wingdings" pitchFamily="2" charset="2"/>
              <a:buNone/>
            </a:pPr>
            <a:r>
              <a:rPr lang="en-US" sz="1900"/>
              <a:t>    - Extreme tachycardia &gt; 130 bpm</a:t>
            </a:r>
          </a:p>
          <a:p>
            <a:pPr algn="l" rtl="0">
              <a:lnSpc>
                <a:spcPct val="90000"/>
              </a:lnSpc>
              <a:buFont typeface="Wingdings" pitchFamily="2" charset="2"/>
              <a:buNone/>
            </a:pPr>
            <a:r>
              <a:rPr lang="en-US" sz="1900"/>
              <a:t>    - Exaggerated symptoms of hyperthyroidism: irritability with disturbances of a major system ( GI: Wt loss, diarrhea, abd pain; cardiac: edema, chest pain, dyspnea, palpitation )</a:t>
            </a:r>
          </a:p>
          <a:p>
            <a:pPr algn="l" rtl="0">
              <a:lnSpc>
                <a:spcPct val="90000"/>
              </a:lnSpc>
              <a:buFont typeface="Wingdings" pitchFamily="2" charset="2"/>
              <a:buNone/>
            </a:pPr>
            <a:r>
              <a:rPr lang="en-US" sz="1900"/>
              <a:t>    - Altered neurological or mental state, as delirium, psychosis, and coma</a:t>
            </a:r>
          </a:p>
        </p:txBody>
      </p:sp>
    </p:spTree>
    <p:extLst>
      <p:ext uri="{BB962C8B-B14F-4D97-AF65-F5344CB8AC3E}">
        <p14:creationId xmlns:p14="http://schemas.microsoft.com/office/powerpoint/2010/main" val="959157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4675" y="304800"/>
            <a:ext cx="8001000" cy="981075"/>
          </a:xfrm>
        </p:spPr>
        <p:txBody>
          <a:bodyPr/>
          <a:lstStyle/>
          <a:p>
            <a:pPr rtl="0"/>
            <a:r>
              <a:rPr lang="en-US" sz="2400" b="1"/>
              <a:t>Medical management:</a:t>
            </a:r>
          </a:p>
        </p:txBody>
      </p:sp>
      <p:sp>
        <p:nvSpPr>
          <p:cNvPr id="21507" name="Rectangle 3"/>
          <p:cNvSpPr>
            <a:spLocks noGrp="1" noChangeArrowheads="1"/>
          </p:cNvSpPr>
          <p:nvPr>
            <p:ph type="body" idx="1"/>
          </p:nvPr>
        </p:nvSpPr>
        <p:spPr>
          <a:xfrm>
            <a:off x="457200" y="1773238"/>
            <a:ext cx="8229600" cy="4352925"/>
          </a:xfrm>
        </p:spPr>
        <p:txBody>
          <a:bodyPr/>
          <a:lstStyle/>
          <a:p>
            <a:pPr algn="l" rtl="0"/>
            <a:r>
              <a:rPr lang="en-US" sz="1900"/>
              <a:t>Reduce body temperature</a:t>
            </a:r>
          </a:p>
          <a:p>
            <a:pPr algn="l" rtl="0"/>
            <a:r>
              <a:rPr lang="en-US" sz="1900"/>
              <a:t>Reduce heart rate and prevent vascular collapse</a:t>
            </a:r>
          </a:p>
          <a:p>
            <a:pPr algn="l" rtl="0"/>
            <a:r>
              <a:rPr lang="en-US" sz="1900"/>
              <a:t>O2 administration to improve tissue oxygenation</a:t>
            </a:r>
          </a:p>
          <a:p>
            <a:pPr algn="l" rtl="0"/>
            <a:r>
              <a:rPr lang="en-US" sz="1900"/>
              <a:t>Monitoring O2 saturation and blood gases to assess respiratory status.</a:t>
            </a:r>
          </a:p>
          <a:p>
            <a:pPr algn="l" rtl="0"/>
            <a:r>
              <a:rPr lang="en-US" sz="1900"/>
              <a:t>IVF containing glucose to replace liver glycogen</a:t>
            </a:r>
          </a:p>
          <a:p>
            <a:pPr algn="l" rtl="0"/>
            <a:r>
              <a:rPr lang="en-US" sz="1900"/>
              <a:t>Antithyroid medications</a:t>
            </a:r>
          </a:p>
          <a:p>
            <a:pPr algn="l" rtl="0"/>
            <a:r>
              <a:rPr lang="en-US" sz="1900"/>
              <a:t>Hydrocortisone to treat shock or adrenal insufficiency. </a:t>
            </a:r>
          </a:p>
        </p:txBody>
      </p:sp>
    </p:spTree>
    <p:extLst>
      <p:ext uri="{BB962C8B-B14F-4D97-AF65-F5344CB8AC3E}">
        <p14:creationId xmlns:p14="http://schemas.microsoft.com/office/powerpoint/2010/main" val="1744238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30213" y="457201"/>
            <a:ext cx="8524875" cy="685799"/>
          </a:xfrm>
        </p:spPr>
        <p:txBody>
          <a:bodyPr>
            <a:normAutofit fontScale="90000"/>
          </a:bodyPr>
          <a:lstStyle/>
          <a:p>
            <a:pPr eaLnBrk="1" hangingPunct="1">
              <a:defRPr/>
            </a:pPr>
            <a:r>
              <a:rPr lang="en-US" dirty="0" smtClean="0"/>
              <a:t>Parathyroid </a:t>
            </a:r>
          </a:p>
        </p:txBody>
      </p:sp>
      <p:sp>
        <p:nvSpPr>
          <p:cNvPr id="21507" name="Rectangle 3"/>
          <p:cNvSpPr>
            <a:spLocks noGrp="1" noChangeArrowheads="1"/>
          </p:cNvSpPr>
          <p:nvPr>
            <p:ph type="body" idx="1"/>
          </p:nvPr>
        </p:nvSpPr>
        <p:spPr>
          <a:xfrm>
            <a:off x="457200" y="1295400"/>
            <a:ext cx="8229600" cy="4830763"/>
          </a:xfrm>
        </p:spPr>
        <p:txBody>
          <a:bodyPr/>
          <a:lstStyle/>
          <a:p>
            <a:pPr eaLnBrk="1" hangingPunct="1"/>
            <a:r>
              <a:rPr lang="en-US" dirty="0" smtClean="0"/>
              <a:t>Four glands on the posterior thyroid gland</a:t>
            </a:r>
          </a:p>
          <a:p>
            <a:pPr eaLnBrk="1" hangingPunct="1"/>
            <a:r>
              <a:rPr lang="en-US" dirty="0" err="1" smtClean="0"/>
              <a:t>Parathormone</a:t>
            </a:r>
            <a:r>
              <a:rPr lang="en-US" dirty="0" smtClean="0"/>
              <a:t> regulates calcium and phosphorus balance</a:t>
            </a:r>
          </a:p>
          <a:p>
            <a:pPr lvl="1" eaLnBrk="1" hangingPunct="1"/>
            <a:r>
              <a:rPr lang="en-US" dirty="0" smtClean="0"/>
              <a:t>Increased </a:t>
            </a:r>
            <a:r>
              <a:rPr lang="en-US" dirty="0" err="1" smtClean="0"/>
              <a:t>parathormone</a:t>
            </a:r>
            <a:r>
              <a:rPr lang="en-US" dirty="0" smtClean="0"/>
              <a:t> elevates blood calcium by increasing calcium absorption from the kidney, intestine, and bone.</a:t>
            </a:r>
          </a:p>
          <a:p>
            <a:pPr lvl="1" eaLnBrk="1" hangingPunct="1"/>
            <a:r>
              <a:rPr lang="en-US" dirty="0" err="1" smtClean="0"/>
              <a:t>Parathormone</a:t>
            </a:r>
            <a:r>
              <a:rPr lang="en-US" dirty="0" smtClean="0"/>
              <a:t> lowers phosphorus level. </a:t>
            </a:r>
          </a:p>
        </p:txBody>
      </p:sp>
    </p:spTree>
    <p:extLst>
      <p:ext uri="{BB962C8B-B14F-4D97-AF65-F5344CB8AC3E}">
        <p14:creationId xmlns:p14="http://schemas.microsoft.com/office/powerpoint/2010/main" val="471499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30213" y="1235075"/>
            <a:ext cx="8524875" cy="384175"/>
          </a:xfrm>
        </p:spPr>
        <p:txBody>
          <a:bodyPr>
            <a:normAutofit fontScale="90000"/>
          </a:bodyPr>
          <a:lstStyle/>
          <a:p>
            <a:pPr eaLnBrk="1" hangingPunct="1">
              <a:defRPr/>
            </a:pPr>
            <a:r>
              <a:rPr lang="en-US" dirty="0" smtClean="0"/>
              <a:t>Parathyroid Glands</a:t>
            </a:r>
          </a:p>
        </p:txBody>
      </p:sp>
      <p:pic>
        <p:nvPicPr>
          <p:cNvPr id="22532" name="Picture 4" descr="E:\Suvarna\Connection\CD\Smeltzer IRDVD\Input\Images from VT\Image\jpg\jpg chap 37 to 72\figure_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790700"/>
            <a:ext cx="517525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17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30213" y="1138238"/>
            <a:ext cx="8524875" cy="384175"/>
          </a:xfrm>
        </p:spPr>
        <p:txBody>
          <a:bodyPr>
            <a:normAutofit fontScale="90000"/>
          </a:bodyPr>
          <a:lstStyle/>
          <a:p>
            <a:pPr eaLnBrk="1" hangingPunct="1">
              <a:defRPr/>
            </a:pPr>
            <a:r>
              <a:rPr lang="en-US" dirty="0" smtClean="0"/>
              <a:t>Hyperparathyroidism</a:t>
            </a:r>
          </a:p>
        </p:txBody>
      </p:sp>
      <p:sp>
        <p:nvSpPr>
          <p:cNvPr id="23555" name="Rectangle 3"/>
          <p:cNvSpPr>
            <a:spLocks noGrp="1" noChangeArrowheads="1"/>
          </p:cNvSpPr>
          <p:nvPr>
            <p:ph type="body" idx="1"/>
          </p:nvPr>
        </p:nvSpPr>
        <p:spPr>
          <a:xfrm>
            <a:off x="330200" y="1782763"/>
            <a:ext cx="8613775" cy="4448175"/>
          </a:xfrm>
        </p:spPr>
        <p:txBody>
          <a:bodyPr/>
          <a:lstStyle/>
          <a:p>
            <a:pPr eaLnBrk="1" hangingPunct="1"/>
            <a:r>
              <a:rPr lang="en-US" sz="2000" smtClean="0"/>
              <a:t>Primary hyperparathyroidism is 2–4X more frequent in women.</a:t>
            </a:r>
          </a:p>
          <a:p>
            <a:pPr eaLnBrk="1" hangingPunct="1"/>
            <a:r>
              <a:rPr lang="en-US" sz="2000" smtClean="0"/>
              <a:t>Manifestations include elevated serum calcium, bone decalcification, renal calculi, apathy, fatigue, muscle weakness, nausea, vomiting, constipation, hypertension, cardiac dysrhythmias, psychological manifestations </a:t>
            </a:r>
          </a:p>
          <a:p>
            <a:pPr eaLnBrk="1" hangingPunct="1"/>
            <a:r>
              <a:rPr lang="en-US" sz="2000" smtClean="0"/>
              <a:t>Treatment</a:t>
            </a:r>
          </a:p>
          <a:p>
            <a:pPr lvl="1" eaLnBrk="1" hangingPunct="1"/>
            <a:r>
              <a:rPr lang="en-US" sz="2000" smtClean="0"/>
              <a:t>Parathyroidectomy</a:t>
            </a:r>
          </a:p>
          <a:p>
            <a:pPr lvl="1" eaLnBrk="1" hangingPunct="1"/>
            <a:r>
              <a:rPr lang="en-US" sz="2000" smtClean="0"/>
              <a:t>Hydration therapy</a:t>
            </a:r>
          </a:p>
          <a:p>
            <a:pPr lvl="1" eaLnBrk="1" hangingPunct="1"/>
            <a:r>
              <a:rPr lang="en-US" sz="2000" smtClean="0"/>
              <a:t>Encourage mobility reduce calcium excretion</a:t>
            </a:r>
          </a:p>
          <a:p>
            <a:pPr lvl="1" eaLnBrk="1" hangingPunct="1"/>
            <a:r>
              <a:rPr lang="en-US" sz="2000" smtClean="0"/>
              <a:t>Diet: encourage fluid, avoid excess or restricted calcium</a:t>
            </a:r>
          </a:p>
          <a:p>
            <a:pPr eaLnBrk="1" hangingPunct="1"/>
            <a:r>
              <a:rPr lang="en-US" sz="2000" smtClean="0"/>
              <a:t>Hypercalcemic crisis</a:t>
            </a:r>
          </a:p>
        </p:txBody>
      </p:sp>
    </p:spTree>
    <p:extLst>
      <p:ext uri="{BB962C8B-B14F-4D97-AF65-F5344CB8AC3E}">
        <p14:creationId xmlns:p14="http://schemas.microsoft.com/office/powerpoint/2010/main" val="3460234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30213" y="533401"/>
            <a:ext cx="8524875" cy="838199"/>
          </a:xfrm>
        </p:spPr>
        <p:txBody>
          <a:bodyPr>
            <a:normAutofit/>
          </a:bodyPr>
          <a:lstStyle/>
          <a:p>
            <a:pPr eaLnBrk="1" hangingPunct="1">
              <a:defRPr/>
            </a:pPr>
            <a:r>
              <a:rPr lang="en-US" dirty="0" smtClean="0"/>
              <a:t>Hypoparathryoidism</a:t>
            </a:r>
          </a:p>
        </p:txBody>
      </p:sp>
      <p:sp>
        <p:nvSpPr>
          <p:cNvPr id="24579" name="Rectangle 3"/>
          <p:cNvSpPr>
            <a:spLocks noGrp="1" noChangeArrowheads="1"/>
          </p:cNvSpPr>
          <p:nvPr>
            <p:ph type="body" idx="1"/>
          </p:nvPr>
        </p:nvSpPr>
        <p:spPr>
          <a:xfrm>
            <a:off x="457200" y="1524000"/>
            <a:ext cx="8229600" cy="4602163"/>
          </a:xfrm>
        </p:spPr>
        <p:txBody>
          <a:bodyPr>
            <a:normAutofit fontScale="85000" lnSpcReduction="10000"/>
          </a:bodyPr>
          <a:lstStyle/>
          <a:p>
            <a:pPr eaLnBrk="1" hangingPunct="1"/>
            <a:r>
              <a:rPr lang="en-US" dirty="0" smtClean="0"/>
              <a:t>Deficiency of </a:t>
            </a:r>
            <a:r>
              <a:rPr lang="en-US" dirty="0" err="1" smtClean="0"/>
              <a:t>parathormone</a:t>
            </a:r>
            <a:r>
              <a:rPr lang="en-US" dirty="0" smtClean="0"/>
              <a:t> usually due to surgery— thyroidectomy, </a:t>
            </a:r>
            <a:r>
              <a:rPr lang="en-US" dirty="0" err="1" smtClean="0"/>
              <a:t>parathyroidectomy</a:t>
            </a:r>
            <a:r>
              <a:rPr lang="en-US" dirty="0" smtClean="0"/>
              <a:t>, or radical neck dissection</a:t>
            </a:r>
          </a:p>
          <a:p>
            <a:pPr eaLnBrk="1" hangingPunct="1"/>
            <a:r>
              <a:rPr lang="en-US" dirty="0" smtClean="0"/>
              <a:t>Results in hypocalcaemia and </a:t>
            </a:r>
            <a:r>
              <a:rPr lang="en-US" dirty="0" err="1" smtClean="0"/>
              <a:t>hyperphosphatemia</a:t>
            </a:r>
            <a:endParaRPr lang="en-US" dirty="0" smtClean="0"/>
          </a:p>
          <a:p>
            <a:pPr eaLnBrk="1" hangingPunct="1"/>
            <a:r>
              <a:rPr lang="en-US" dirty="0" smtClean="0"/>
              <a:t>Manifestations include </a:t>
            </a:r>
            <a:r>
              <a:rPr lang="en-US" dirty="0" err="1" smtClean="0"/>
              <a:t>tetany</a:t>
            </a:r>
            <a:r>
              <a:rPr lang="en-US" dirty="0" smtClean="0"/>
              <a:t>, numbness and tingling in extremities, stiffness of hands and feet, bronchospasm, laryngeal spasm, </a:t>
            </a:r>
            <a:r>
              <a:rPr lang="en-US" dirty="0" err="1" smtClean="0"/>
              <a:t>carpopedal</a:t>
            </a:r>
            <a:r>
              <a:rPr lang="en-US" dirty="0" smtClean="0"/>
              <a:t> spasm, anxiety, irritability, depression, delirium, ECG changes</a:t>
            </a:r>
          </a:p>
          <a:p>
            <a:pPr lvl="1" eaLnBrk="1" hangingPunct="1"/>
            <a:r>
              <a:rPr lang="en-US" dirty="0" err="1" smtClean="0"/>
              <a:t>Chvostek’s</a:t>
            </a:r>
            <a:r>
              <a:rPr lang="en-US" dirty="0" smtClean="0"/>
              <a:t> sign</a:t>
            </a:r>
          </a:p>
          <a:p>
            <a:pPr lvl="1" eaLnBrk="1" hangingPunct="1"/>
            <a:r>
              <a:rPr lang="en-US" dirty="0" smtClean="0"/>
              <a:t>Trousseau’s sign </a:t>
            </a:r>
          </a:p>
        </p:txBody>
      </p:sp>
    </p:spTree>
    <p:extLst>
      <p:ext uri="{BB962C8B-B14F-4D97-AF65-F5344CB8AC3E}">
        <p14:creationId xmlns:p14="http://schemas.microsoft.com/office/powerpoint/2010/main" val="2925183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30213" y="304801"/>
            <a:ext cx="8524875" cy="914399"/>
          </a:xfrm>
        </p:spPr>
        <p:txBody>
          <a:bodyPr>
            <a:normAutofit fontScale="90000"/>
          </a:bodyPr>
          <a:lstStyle/>
          <a:p>
            <a:pPr eaLnBrk="1" hangingPunct="1">
              <a:defRPr/>
            </a:pPr>
            <a:r>
              <a:rPr lang="en-US" dirty="0" smtClean="0"/>
              <a:t>Management of Hypoparathyroidism</a:t>
            </a:r>
          </a:p>
        </p:txBody>
      </p:sp>
      <p:sp>
        <p:nvSpPr>
          <p:cNvPr id="25603" name="Rectangle 3"/>
          <p:cNvSpPr>
            <a:spLocks noGrp="1" noChangeArrowheads="1"/>
          </p:cNvSpPr>
          <p:nvPr>
            <p:ph type="body" idx="1"/>
          </p:nvPr>
        </p:nvSpPr>
        <p:spPr>
          <a:xfrm>
            <a:off x="457200" y="1371600"/>
            <a:ext cx="8229600" cy="4754563"/>
          </a:xfrm>
        </p:spPr>
        <p:txBody>
          <a:bodyPr>
            <a:normAutofit/>
          </a:bodyPr>
          <a:lstStyle/>
          <a:p>
            <a:pPr eaLnBrk="1" hangingPunct="1">
              <a:lnSpc>
                <a:spcPct val="80000"/>
              </a:lnSpc>
            </a:pPr>
            <a:r>
              <a:rPr lang="en-US" dirty="0" smtClean="0"/>
              <a:t>Increase serum calcium level to 9—10 mg/</a:t>
            </a:r>
            <a:r>
              <a:rPr lang="en-US" dirty="0" err="1" smtClean="0"/>
              <a:t>dL</a:t>
            </a:r>
            <a:r>
              <a:rPr lang="en-US" dirty="0" smtClean="0"/>
              <a:t> </a:t>
            </a:r>
          </a:p>
          <a:p>
            <a:pPr eaLnBrk="1" hangingPunct="1">
              <a:lnSpc>
                <a:spcPct val="80000"/>
              </a:lnSpc>
            </a:pPr>
            <a:r>
              <a:rPr lang="en-US" dirty="0" smtClean="0"/>
              <a:t>Calcium </a:t>
            </a:r>
            <a:r>
              <a:rPr lang="en-US" dirty="0" err="1" smtClean="0"/>
              <a:t>gluconate</a:t>
            </a:r>
            <a:r>
              <a:rPr lang="en-US" dirty="0" smtClean="0"/>
              <a:t> IV</a:t>
            </a:r>
          </a:p>
          <a:p>
            <a:pPr eaLnBrk="1" hangingPunct="1">
              <a:lnSpc>
                <a:spcPct val="80000"/>
              </a:lnSpc>
            </a:pPr>
            <a:r>
              <a:rPr lang="en-US" dirty="0" smtClean="0"/>
              <a:t>May also use sedatives such as pentobarbital to decrease neuromuscular irritability</a:t>
            </a:r>
          </a:p>
          <a:p>
            <a:pPr eaLnBrk="1" hangingPunct="1">
              <a:lnSpc>
                <a:spcPct val="80000"/>
              </a:lnSpc>
            </a:pPr>
            <a:r>
              <a:rPr lang="en-US" dirty="0" err="1" smtClean="0"/>
              <a:t>Parathormone</a:t>
            </a:r>
            <a:r>
              <a:rPr lang="en-US" dirty="0" smtClean="0"/>
              <a:t> may be administered; potential allergic reactions</a:t>
            </a:r>
          </a:p>
          <a:p>
            <a:pPr eaLnBrk="1" hangingPunct="1">
              <a:lnSpc>
                <a:spcPct val="80000"/>
              </a:lnSpc>
            </a:pPr>
            <a:r>
              <a:rPr lang="en-US" dirty="0" smtClean="0"/>
              <a:t>Environment free of noise, drafts, bright lights, sudden movement</a:t>
            </a:r>
          </a:p>
          <a:p>
            <a:pPr eaLnBrk="1" hangingPunct="1">
              <a:lnSpc>
                <a:spcPct val="80000"/>
              </a:lnSpc>
            </a:pPr>
            <a:r>
              <a:rPr lang="en-US" dirty="0" smtClean="0"/>
              <a:t>Diet high in calcium and low in phosphorus</a:t>
            </a:r>
          </a:p>
          <a:p>
            <a:pPr eaLnBrk="1" hangingPunct="1">
              <a:lnSpc>
                <a:spcPct val="80000"/>
              </a:lnSpc>
            </a:pPr>
            <a:r>
              <a:rPr lang="en-US" dirty="0" smtClean="0"/>
              <a:t>Vitamin D </a:t>
            </a:r>
          </a:p>
        </p:txBody>
      </p:sp>
    </p:spTree>
    <p:extLst>
      <p:ext uri="{BB962C8B-B14F-4D97-AF65-F5344CB8AC3E}">
        <p14:creationId xmlns:p14="http://schemas.microsoft.com/office/powerpoint/2010/main" val="46566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28600" y="34636"/>
            <a:ext cx="8524875" cy="1847850"/>
          </a:xfrm>
        </p:spPr>
        <p:txBody>
          <a:bodyPr>
            <a:normAutofit/>
          </a:bodyPr>
          <a:lstStyle/>
          <a:p>
            <a:pPr eaLnBrk="1" hangingPunct="1">
              <a:defRPr/>
            </a:pPr>
            <a:r>
              <a:rPr lang="en-US" dirty="0" smtClean="0"/>
              <a:t>Adrenal Glands</a:t>
            </a:r>
          </a:p>
        </p:txBody>
      </p:sp>
      <p:sp>
        <p:nvSpPr>
          <p:cNvPr id="28675" name="Rectangle 3"/>
          <p:cNvSpPr>
            <a:spLocks noGrp="1" noChangeArrowheads="1"/>
          </p:cNvSpPr>
          <p:nvPr>
            <p:ph type="body" idx="1"/>
          </p:nvPr>
        </p:nvSpPr>
        <p:spPr>
          <a:xfrm>
            <a:off x="457200" y="1524000"/>
            <a:ext cx="8229600" cy="4602163"/>
          </a:xfrm>
        </p:spPr>
        <p:txBody>
          <a:bodyPr>
            <a:normAutofit/>
          </a:bodyPr>
          <a:lstStyle/>
          <a:p>
            <a:pPr eaLnBrk="1" hangingPunct="1"/>
            <a:r>
              <a:rPr lang="en-US" dirty="0" smtClean="0"/>
              <a:t>Adrenal medulla</a:t>
            </a:r>
          </a:p>
          <a:p>
            <a:pPr lvl="1" eaLnBrk="1" hangingPunct="1"/>
            <a:r>
              <a:rPr lang="en-US" dirty="0" smtClean="0"/>
              <a:t>Functions as part of the autonomic nervous system</a:t>
            </a:r>
          </a:p>
          <a:p>
            <a:pPr lvl="1" eaLnBrk="1" hangingPunct="1"/>
            <a:r>
              <a:rPr lang="en-US" dirty="0" err="1" smtClean="0"/>
              <a:t>Catecholamines</a:t>
            </a:r>
            <a:r>
              <a:rPr lang="en-US" dirty="0" smtClean="0"/>
              <a:t>; epinephrine and norepinephrine</a:t>
            </a:r>
          </a:p>
          <a:p>
            <a:pPr eaLnBrk="1" hangingPunct="1"/>
            <a:r>
              <a:rPr lang="en-US" dirty="0" smtClean="0"/>
              <a:t>Adrenal cortex</a:t>
            </a:r>
          </a:p>
          <a:p>
            <a:pPr lvl="1" eaLnBrk="1" hangingPunct="1"/>
            <a:r>
              <a:rPr lang="en-US" dirty="0" smtClean="0"/>
              <a:t>Glucocorticoids</a:t>
            </a:r>
          </a:p>
          <a:p>
            <a:pPr lvl="1" eaLnBrk="1" hangingPunct="1"/>
            <a:r>
              <a:rPr lang="en-US" dirty="0" smtClean="0"/>
              <a:t>Mineralocorticoids</a:t>
            </a:r>
          </a:p>
          <a:p>
            <a:pPr lvl="1" eaLnBrk="1" hangingPunct="1"/>
            <a:r>
              <a:rPr lang="en-US" dirty="0" smtClean="0"/>
              <a:t>Androgens</a:t>
            </a:r>
          </a:p>
        </p:txBody>
      </p:sp>
    </p:spTree>
    <p:extLst>
      <p:ext uri="{BB962C8B-B14F-4D97-AF65-F5344CB8AC3E}">
        <p14:creationId xmlns:p14="http://schemas.microsoft.com/office/powerpoint/2010/main" val="570335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74675" y="304800"/>
            <a:ext cx="8001000" cy="827088"/>
          </a:xfrm>
        </p:spPr>
        <p:txBody>
          <a:bodyPr/>
          <a:lstStyle/>
          <a:p>
            <a:pPr rtl="0"/>
            <a:r>
              <a:rPr lang="en-US" sz="2800" b="1"/>
              <a:t>The Adrenal Glands:</a:t>
            </a:r>
          </a:p>
        </p:txBody>
      </p:sp>
      <p:sp>
        <p:nvSpPr>
          <p:cNvPr id="22531" name="Rectangle 3"/>
          <p:cNvSpPr>
            <a:spLocks noGrp="1" noChangeArrowheads="1"/>
          </p:cNvSpPr>
          <p:nvPr>
            <p:ph type="body" idx="1"/>
          </p:nvPr>
        </p:nvSpPr>
        <p:spPr>
          <a:xfrm>
            <a:off x="457200" y="1143000"/>
            <a:ext cx="8229600" cy="4983163"/>
          </a:xfrm>
        </p:spPr>
        <p:txBody>
          <a:bodyPr/>
          <a:lstStyle/>
          <a:p>
            <a:pPr marL="609600" indent="-609600" algn="l" rtl="0">
              <a:lnSpc>
                <a:spcPct val="80000"/>
              </a:lnSpc>
              <a:buFontTx/>
              <a:buAutoNum type="arabicPeriod"/>
            </a:pPr>
            <a:r>
              <a:rPr lang="en-US" sz="2400" b="1" dirty="0" smtClean="0"/>
              <a:t>glucocorticoids </a:t>
            </a:r>
            <a:r>
              <a:rPr lang="en-US" sz="2400" b="1" dirty="0"/>
              <a:t>(</a:t>
            </a:r>
            <a:r>
              <a:rPr lang="en-US" sz="2400" b="1" dirty="0" err="1"/>
              <a:t>cortisole</a:t>
            </a:r>
            <a:r>
              <a:rPr lang="en-US" sz="2400" b="1" dirty="0"/>
              <a:t>):</a:t>
            </a:r>
          </a:p>
          <a:p>
            <a:pPr marL="609600" indent="-609600" algn="l" rtl="0">
              <a:lnSpc>
                <a:spcPct val="80000"/>
              </a:lnSpc>
              <a:buFontTx/>
              <a:buNone/>
            </a:pPr>
            <a:r>
              <a:rPr lang="en-US" sz="2000" dirty="0"/>
              <a:t>     - play important role in glucose, protein, and fat metabolism and have role in stress adaptation</a:t>
            </a:r>
          </a:p>
          <a:p>
            <a:pPr marL="609600" indent="-609600" algn="l" rtl="0">
              <a:lnSpc>
                <a:spcPct val="80000"/>
              </a:lnSpc>
              <a:buFontTx/>
              <a:buNone/>
            </a:pPr>
            <a:r>
              <a:rPr lang="en-US" sz="2000" dirty="0"/>
              <a:t>     - Elevate blood glucose level  - inhibit the inflammatory response to tissue injury</a:t>
            </a:r>
          </a:p>
          <a:p>
            <a:pPr marL="609600" indent="-609600" algn="l" rtl="0">
              <a:lnSpc>
                <a:spcPct val="80000"/>
              </a:lnSpc>
              <a:buFontTx/>
              <a:buNone/>
            </a:pPr>
            <a:r>
              <a:rPr lang="en-US" sz="2000" dirty="0"/>
              <a:t>     - Suppress allergic reaction    - </a:t>
            </a:r>
          </a:p>
          <a:p>
            <a:pPr marL="609600" indent="-609600" algn="l" rtl="0">
              <a:lnSpc>
                <a:spcPct val="80000"/>
              </a:lnSpc>
              <a:buFontTx/>
              <a:buNone/>
            </a:pPr>
            <a:r>
              <a:rPr lang="en-US" sz="2000" dirty="0"/>
              <a:t>     - Side effects: Develop DM, Osteoporosis, Peptic ulcer, Muscle wasting, poor wound healing, Redistribution of body fat and increase body Wt.</a:t>
            </a:r>
          </a:p>
          <a:p>
            <a:pPr marL="609600" indent="-609600" algn="l" rtl="0">
              <a:lnSpc>
                <a:spcPct val="80000"/>
              </a:lnSpc>
              <a:buFontTx/>
              <a:buNone/>
            </a:pPr>
            <a:r>
              <a:rPr lang="en-US" sz="2000" dirty="0"/>
              <a:t>     - Large amount of exogenous </a:t>
            </a:r>
            <a:r>
              <a:rPr lang="en-US" sz="2000" dirty="0" err="1"/>
              <a:t>cortisole</a:t>
            </a:r>
            <a:r>
              <a:rPr lang="en-US" sz="2000" dirty="0"/>
              <a:t> inhibit release of ACTH and endogenous </a:t>
            </a:r>
            <a:r>
              <a:rPr lang="en-US" sz="2000" dirty="0" err="1"/>
              <a:t>cortisole</a:t>
            </a:r>
            <a:r>
              <a:rPr lang="en-US" sz="2000" dirty="0"/>
              <a:t>, lead to adrenal atrophy and sudden withdrawal of </a:t>
            </a:r>
            <a:r>
              <a:rPr lang="en-US" sz="2000" dirty="0" err="1"/>
              <a:t>cortisole</a:t>
            </a:r>
            <a:r>
              <a:rPr lang="en-US" sz="2000" dirty="0"/>
              <a:t> leads to adrenal insufficiency </a:t>
            </a:r>
          </a:p>
          <a:p>
            <a:pPr marL="609600" indent="-609600" algn="l" rtl="0">
              <a:lnSpc>
                <a:spcPct val="80000"/>
              </a:lnSpc>
              <a:buFontTx/>
              <a:buNone/>
            </a:pPr>
            <a:endParaRPr lang="en-US" sz="2000" dirty="0"/>
          </a:p>
        </p:txBody>
      </p:sp>
    </p:spTree>
    <p:extLst>
      <p:ext uri="{BB962C8B-B14F-4D97-AF65-F5344CB8AC3E}">
        <p14:creationId xmlns:p14="http://schemas.microsoft.com/office/powerpoint/2010/main" val="2177201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30213" y="152401"/>
            <a:ext cx="8524875" cy="1142999"/>
          </a:xfrm>
        </p:spPr>
        <p:txBody>
          <a:bodyPr>
            <a:normAutofit/>
          </a:bodyPr>
          <a:lstStyle/>
          <a:p>
            <a:pPr eaLnBrk="1" hangingPunct="1">
              <a:defRPr/>
            </a:pPr>
            <a:r>
              <a:rPr lang="en-US" dirty="0" smtClean="0"/>
              <a:t>Hypothalamus</a:t>
            </a:r>
          </a:p>
        </p:txBody>
      </p:sp>
      <p:sp>
        <p:nvSpPr>
          <p:cNvPr id="6147" name="Rectangle 3"/>
          <p:cNvSpPr>
            <a:spLocks noGrp="1" noChangeArrowheads="1"/>
          </p:cNvSpPr>
          <p:nvPr>
            <p:ph type="body" idx="1"/>
          </p:nvPr>
        </p:nvSpPr>
        <p:spPr>
          <a:xfrm>
            <a:off x="457200" y="1295400"/>
            <a:ext cx="8229600" cy="4830763"/>
          </a:xfrm>
        </p:spPr>
        <p:txBody>
          <a:bodyPr>
            <a:normAutofit/>
          </a:bodyPr>
          <a:lstStyle/>
          <a:p>
            <a:pPr eaLnBrk="1" hangingPunct="1"/>
            <a:r>
              <a:rPr lang="en-US" dirty="0" smtClean="0"/>
              <a:t>Hormones</a:t>
            </a:r>
          </a:p>
          <a:p>
            <a:pPr lvl="1" eaLnBrk="1" hangingPunct="1"/>
            <a:r>
              <a:rPr lang="en-US" dirty="0" smtClean="0"/>
              <a:t>CRH</a:t>
            </a:r>
          </a:p>
          <a:p>
            <a:pPr lvl="1" eaLnBrk="1" hangingPunct="1"/>
            <a:r>
              <a:rPr lang="en-US" dirty="0" smtClean="0"/>
              <a:t>TRH</a:t>
            </a:r>
          </a:p>
          <a:p>
            <a:pPr lvl="1" eaLnBrk="1" hangingPunct="1"/>
            <a:r>
              <a:rPr lang="en-US" dirty="0" smtClean="0"/>
              <a:t>GHRH</a:t>
            </a:r>
          </a:p>
          <a:p>
            <a:pPr lvl="1" eaLnBrk="1" hangingPunct="1"/>
            <a:r>
              <a:rPr lang="en-US" dirty="0" err="1" smtClean="0"/>
              <a:t>GnRH</a:t>
            </a:r>
            <a:endParaRPr lang="en-US" dirty="0" smtClean="0"/>
          </a:p>
          <a:p>
            <a:pPr lvl="1" eaLnBrk="1" hangingPunct="1"/>
            <a:r>
              <a:rPr lang="en-US" dirty="0" err="1" smtClean="0"/>
              <a:t>Somatostatin</a:t>
            </a:r>
            <a:endParaRPr lang="en-US" dirty="0" smtClean="0"/>
          </a:p>
          <a:p>
            <a:pPr eaLnBrk="1" hangingPunct="1"/>
            <a:r>
              <a:rPr lang="en-US" dirty="0" smtClean="0"/>
              <a:t>Control the release pituitary hormones</a:t>
            </a:r>
          </a:p>
        </p:txBody>
      </p:sp>
    </p:spTree>
    <p:extLst>
      <p:ext uri="{BB962C8B-B14F-4D97-AF65-F5344CB8AC3E}">
        <p14:creationId xmlns:p14="http://schemas.microsoft.com/office/powerpoint/2010/main" val="2786577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Cont</a:t>
            </a:r>
            <a:r>
              <a:rPr lang="en-US">
                <a:latin typeface="Arial"/>
              </a:rPr>
              <a:t>…</a:t>
            </a:r>
            <a:r>
              <a:rPr lang="en-US"/>
              <a:t>.</a:t>
            </a:r>
          </a:p>
        </p:txBody>
      </p:sp>
      <p:sp>
        <p:nvSpPr>
          <p:cNvPr id="44035" name="Rectangle 3"/>
          <p:cNvSpPr>
            <a:spLocks noGrp="1" noChangeArrowheads="1"/>
          </p:cNvSpPr>
          <p:nvPr>
            <p:ph type="body" idx="1"/>
          </p:nvPr>
        </p:nvSpPr>
        <p:spPr/>
        <p:txBody>
          <a:bodyPr/>
          <a:lstStyle/>
          <a:p>
            <a:pPr algn="l" rtl="0">
              <a:lnSpc>
                <a:spcPct val="90000"/>
              </a:lnSpc>
              <a:buFontTx/>
              <a:buNone/>
            </a:pPr>
            <a:r>
              <a:rPr lang="en-US" sz="2900"/>
              <a:t>2. </a:t>
            </a:r>
            <a:r>
              <a:rPr lang="en-US" sz="2900" b="1"/>
              <a:t>Mineralocoticoids (Aldosterone):</a:t>
            </a:r>
          </a:p>
          <a:p>
            <a:pPr algn="l" rtl="0">
              <a:lnSpc>
                <a:spcPct val="90000"/>
              </a:lnSpc>
              <a:buFontTx/>
              <a:buNone/>
            </a:pPr>
            <a:r>
              <a:rPr lang="en-US" sz="2100"/>
              <a:t>    - Influence electrolyte balance and blood pressure hmeostasis.</a:t>
            </a:r>
          </a:p>
          <a:p>
            <a:pPr algn="l" rtl="0">
              <a:lnSpc>
                <a:spcPct val="90000"/>
              </a:lnSpc>
              <a:buFontTx/>
              <a:buNone/>
            </a:pPr>
            <a:r>
              <a:rPr lang="en-US" sz="2100"/>
              <a:t>    - Retain sodium and excrete potassium and hydrogen ions</a:t>
            </a:r>
          </a:p>
          <a:p>
            <a:pPr algn="l" rtl="0">
              <a:lnSpc>
                <a:spcPct val="90000"/>
              </a:lnSpc>
              <a:buFontTx/>
              <a:buNone/>
            </a:pPr>
            <a:r>
              <a:rPr lang="en-US" sz="2900"/>
              <a:t>3. </a:t>
            </a:r>
            <a:r>
              <a:rPr lang="en-US" sz="2900" b="1"/>
              <a:t>Adrenal Sex hormones: (</a:t>
            </a:r>
            <a:r>
              <a:rPr lang="en-US" sz="2900" b="1">
                <a:sym typeface="Wingdings" pitchFamily="2" charset="2"/>
              </a:rPr>
              <a:t>Androgens) (Male sex hormones)</a:t>
            </a:r>
          </a:p>
          <a:p>
            <a:pPr algn="l" rtl="0">
              <a:lnSpc>
                <a:spcPct val="90000"/>
              </a:lnSpc>
              <a:buFontTx/>
              <a:buNone/>
            </a:pPr>
            <a:r>
              <a:rPr lang="en-US" sz="2100"/>
              <a:t>     - May secret small amount of female sex hormones (Estrogen)</a:t>
            </a:r>
          </a:p>
          <a:p>
            <a:pPr algn="l" rtl="0">
              <a:lnSpc>
                <a:spcPct val="90000"/>
              </a:lnSpc>
              <a:buFontTx/>
              <a:buNone/>
            </a:pPr>
            <a:r>
              <a:rPr lang="en-US" sz="2100"/>
              <a:t>     - Excess secretion can lead to Masculinization (adrenogenetal syndrome)</a:t>
            </a:r>
          </a:p>
        </p:txBody>
      </p:sp>
    </p:spTree>
    <p:extLst>
      <p:ext uri="{BB962C8B-B14F-4D97-AF65-F5344CB8AC3E}">
        <p14:creationId xmlns:p14="http://schemas.microsoft.com/office/powerpoint/2010/main" val="553461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  Endocrine Glands </a:t>
            </a:r>
            <a:r>
              <a:rPr lang="en-CA" altLang="en-US"/>
              <a:t> </a:t>
            </a:r>
          </a:p>
        </p:txBody>
      </p:sp>
      <p:pic>
        <p:nvPicPr>
          <p:cNvPr id="128005" name="75428.jpg" descr="754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1517650"/>
            <a:ext cx="7751763" cy="478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42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Adrenal Glands</a:t>
            </a:r>
          </a:p>
        </p:txBody>
      </p:sp>
      <p:pic>
        <p:nvPicPr>
          <p:cNvPr id="29701" name="Picture 5" descr="C:\Documents and Settings\Suvarna.Arun\Desktop\figure_42-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722563"/>
            <a:ext cx="4311650" cy="275590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C:\Documents and Settings\Suvarna.Arun\Desktop\figure_42-6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600" y="3305175"/>
            <a:ext cx="3486150" cy="1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02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30213" y="1273175"/>
            <a:ext cx="8524875" cy="384175"/>
          </a:xfrm>
        </p:spPr>
        <p:txBody>
          <a:bodyPr>
            <a:normAutofit fontScale="90000"/>
          </a:bodyPr>
          <a:lstStyle/>
          <a:p>
            <a:pPr eaLnBrk="1" hangingPunct="1">
              <a:defRPr/>
            </a:pPr>
            <a:r>
              <a:rPr lang="en-US" dirty="0" smtClean="0"/>
              <a:t>Adrenocortical Insufficiency</a:t>
            </a:r>
          </a:p>
        </p:txBody>
      </p:sp>
      <p:sp>
        <p:nvSpPr>
          <p:cNvPr id="30723" name="Rectangle 3"/>
          <p:cNvSpPr>
            <a:spLocks noGrp="1" noChangeArrowheads="1"/>
          </p:cNvSpPr>
          <p:nvPr>
            <p:ph type="body" idx="1"/>
          </p:nvPr>
        </p:nvSpPr>
        <p:spPr>
          <a:xfrm>
            <a:off x="330200" y="2003425"/>
            <a:ext cx="8613775" cy="4279900"/>
          </a:xfrm>
        </p:spPr>
        <p:txBody>
          <a:bodyPr>
            <a:normAutofit fontScale="70000" lnSpcReduction="20000"/>
          </a:bodyPr>
          <a:lstStyle/>
          <a:p>
            <a:pPr eaLnBrk="1" hangingPunct="1"/>
            <a:r>
              <a:rPr lang="en-US" dirty="0" smtClean="0"/>
              <a:t>Addison’s disease</a:t>
            </a:r>
          </a:p>
          <a:p>
            <a:pPr>
              <a:lnSpc>
                <a:spcPct val="90000"/>
              </a:lnSpc>
              <a:buNone/>
            </a:pPr>
            <a:r>
              <a:rPr lang="en-US" dirty="0" smtClean="0"/>
              <a:t>May be the result of adrenal suppression by exogenous steroid </a:t>
            </a:r>
            <a:r>
              <a:rPr lang="en-US" dirty="0"/>
              <a:t>use- Autoimmune or idiopathic atrophy of the adrenal gland (Cortex) (80%)</a:t>
            </a:r>
          </a:p>
          <a:p>
            <a:pPr>
              <a:lnSpc>
                <a:spcPct val="90000"/>
              </a:lnSpc>
              <a:buNone/>
            </a:pPr>
            <a:r>
              <a:rPr lang="en-US" dirty="0"/>
              <a:t>     - Surgical remove of both glands</a:t>
            </a:r>
          </a:p>
          <a:p>
            <a:pPr>
              <a:lnSpc>
                <a:spcPct val="90000"/>
              </a:lnSpc>
              <a:buNone/>
            </a:pPr>
            <a:r>
              <a:rPr lang="en-US" dirty="0"/>
              <a:t>     - Infection including TB and </a:t>
            </a:r>
            <a:r>
              <a:rPr lang="en-US" dirty="0" err="1"/>
              <a:t>histoplasmosis</a:t>
            </a:r>
            <a:endParaRPr lang="en-US" dirty="0"/>
          </a:p>
          <a:p>
            <a:pPr>
              <a:lnSpc>
                <a:spcPct val="90000"/>
              </a:lnSpc>
              <a:buNone/>
            </a:pPr>
            <a:r>
              <a:rPr lang="en-US" dirty="0"/>
              <a:t>     - Sudden cessation of exogenous adrenocortical hormone </a:t>
            </a:r>
            <a:r>
              <a:rPr lang="en-US" dirty="0" smtClean="0"/>
              <a:t>therapy</a:t>
            </a:r>
          </a:p>
          <a:p>
            <a:pPr eaLnBrk="1" hangingPunct="1"/>
            <a:r>
              <a:rPr lang="en-US" dirty="0" smtClean="0"/>
              <a:t>Manifestations include muscle weakness, anorexia, GI symptoms, fatigue, dark pigmentation of skin and mucosa, hypotension, low blood glucose, low serum sodium, high serum potassium, mental changes, apathy, emotional </a:t>
            </a:r>
            <a:r>
              <a:rPr lang="en-US" dirty="0" err="1" smtClean="0"/>
              <a:t>lability</a:t>
            </a:r>
            <a:r>
              <a:rPr lang="en-US" dirty="0" smtClean="0"/>
              <a:t>, confusion</a:t>
            </a:r>
          </a:p>
          <a:p>
            <a:pPr eaLnBrk="1" hangingPunct="1"/>
            <a:r>
              <a:rPr lang="en-US" b="1" dirty="0" err="1" smtClean="0"/>
              <a:t>Addisonian</a:t>
            </a:r>
            <a:r>
              <a:rPr lang="en-US" b="1" dirty="0" smtClean="0"/>
              <a:t> crisis</a:t>
            </a:r>
          </a:p>
          <a:p>
            <a:pPr eaLnBrk="1" hangingPunct="1"/>
            <a:r>
              <a:rPr lang="en-US" dirty="0" smtClean="0"/>
              <a:t>Diagnostic tests; adrenocortical hormone levels, ACTH levels, ACTH stimulation test </a:t>
            </a:r>
          </a:p>
        </p:txBody>
      </p:sp>
    </p:spTree>
    <p:extLst>
      <p:ext uri="{BB962C8B-B14F-4D97-AF65-F5344CB8AC3E}">
        <p14:creationId xmlns:p14="http://schemas.microsoft.com/office/powerpoint/2010/main" val="3697788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4675" y="304800"/>
            <a:ext cx="8001000" cy="827088"/>
          </a:xfrm>
        </p:spPr>
        <p:txBody>
          <a:bodyPr/>
          <a:lstStyle/>
          <a:p>
            <a:pPr rtl="0"/>
            <a:r>
              <a:rPr lang="en-US" sz="2800" b="1"/>
              <a:t>Addisonian Crisis: (hypotensive crisis)</a:t>
            </a:r>
          </a:p>
        </p:txBody>
      </p:sp>
      <p:sp>
        <p:nvSpPr>
          <p:cNvPr id="24579" name="Rectangle 3"/>
          <p:cNvSpPr>
            <a:spLocks noGrp="1" noChangeArrowheads="1"/>
          </p:cNvSpPr>
          <p:nvPr>
            <p:ph type="body" idx="1"/>
          </p:nvPr>
        </p:nvSpPr>
        <p:spPr>
          <a:xfrm>
            <a:off x="457200" y="1844675"/>
            <a:ext cx="8229600" cy="4281488"/>
          </a:xfrm>
        </p:spPr>
        <p:txBody>
          <a:bodyPr/>
          <a:lstStyle/>
          <a:p>
            <a:pPr algn="l" rtl="0"/>
            <a:r>
              <a:rPr lang="en-US" sz="1900"/>
              <a:t>Cyanosis and classic signs of circulatory shock: pallor, hypotension, rapid, weak pulse, rapid respiration</a:t>
            </a:r>
          </a:p>
          <a:p>
            <a:pPr algn="l" rtl="0">
              <a:buFont typeface="Wingdings" pitchFamily="2" charset="2"/>
              <a:buNone/>
            </a:pPr>
            <a:endParaRPr lang="en-US" sz="1900"/>
          </a:p>
          <a:p>
            <a:pPr algn="l" rtl="0"/>
            <a:r>
              <a:rPr lang="en-US" sz="1900"/>
              <a:t>Headache, nausea, abdominal pain and diarrhea</a:t>
            </a:r>
          </a:p>
          <a:p>
            <a:pPr algn="l" rtl="0">
              <a:buFont typeface="Wingdings" pitchFamily="2" charset="2"/>
              <a:buNone/>
            </a:pPr>
            <a:endParaRPr lang="en-US" sz="1900"/>
          </a:p>
          <a:p>
            <a:pPr algn="l" rtl="0"/>
            <a:r>
              <a:rPr lang="en-US" sz="1900"/>
              <a:t>slight overexertion, exposure to cold, acute infection or decreased salt intake can lead to circulatory collapse</a:t>
            </a:r>
          </a:p>
          <a:p>
            <a:pPr algn="l" rtl="0">
              <a:buFont typeface="Wingdings" pitchFamily="2" charset="2"/>
              <a:buNone/>
            </a:pPr>
            <a:endParaRPr lang="en-US" sz="1900"/>
          </a:p>
          <a:p>
            <a:pPr algn="l" rtl="0"/>
            <a:r>
              <a:rPr lang="en-US" sz="1900"/>
              <a:t>Sign of confusion and restlessness.</a:t>
            </a:r>
          </a:p>
          <a:p>
            <a:pPr algn="l" rtl="0"/>
            <a:endParaRPr lang="en-US" sz="1900"/>
          </a:p>
          <a:p>
            <a:pPr algn="l" rtl="0"/>
            <a:r>
              <a:rPr lang="en-US" sz="1900"/>
              <a:t>Stress or surgery or dehydration and preparation for diagnostic tests can precipitate crisis. </a:t>
            </a:r>
          </a:p>
        </p:txBody>
      </p:sp>
    </p:spTree>
    <p:extLst>
      <p:ext uri="{BB962C8B-B14F-4D97-AF65-F5344CB8AC3E}">
        <p14:creationId xmlns:p14="http://schemas.microsoft.com/office/powerpoint/2010/main" val="2964445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4675" y="304800"/>
            <a:ext cx="8001000" cy="904875"/>
          </a:xfrm>
        </p:spPr>
        <p:txBody>
          <a:bodyPr/>
          <a:lstStyle/>
          <a:p>
            <a:pPr rtl="0"/>
            <a:r>
              <a:rPr lang="en-US" sz="2800" b="1"/>
              <a:t>Assessment and diagnostic Findings:</a:t>
            </a:r>
          </a:p>
        </p:txBody>
      </p:sp>
      <p:sp>
        <p:nvSpPr>
          <p:cNvPr id="25603" name="Rectangle 3"/>
          <p:cNvSpPr>
            <a:spLocks noGrp="1" noChangeArrowheads="1"/>
          </p:cNvSpPr>
          <p:nvPr>
            <p:ph type="body" idx="1"/>
          </p:nvPr>
        </p:nvSpPr>
        <p:spPr>
          <a:xfrm>
            <a:off x="457200" y="1844675"/>
            <a:ext cx="8229600" cy="4281488"/>
          </a:xfrm>
        </p:spPr>
        <p:txBody>
          <a:bodyPr/>
          <a:lstStyle/>
          <a:p>
            <a:pPr algn="l" rtl="0">
              <a:lnSpc>
                <a:spcPct val="90000"/>
              </a:lnSpc>
            </a:pPr>
            <a:r>
              <a:rPr lang="en-US" sz="2100"/>
              <a:t>Hypoglycemia and hyponatremia and hyperkalemia</a:t>
            </a:r>
          </a:p>
          <a:p>
            <a:pPr algn="l" rtl="0">
              <a:lnSpc>
                <a:spcPct val="90000"/>
              </a:lnSpc>
            </a:pPr>
            <a:r>
              <a:rPr lang="en-US" sz="2100"/>
              <a:t>Increased WBC</a:t>
            </a:r>
            <a:r>
              <a:rPr lang="en-US" sz="2100">
                <a:latin typeface="Arial"/>
              </a:rPr>
              <a:t>’</a:t>
            </a:r>
            <a:r>
              <a:rPr lang="en-US" sz="2100"/>
              <a:t>s ( leukocytosis)</a:t>
            </a:r>
          </a:p>
          <a:p>
            <a:pPr algn="l" rtl="0">
              <a:lnSpc>
                <a:spcPct val="90000"/>
              </a:lnSpc>
            </a:pPr>
            <a:r>
              <a:rPr lang="en-US" sz="2100"/>
              <a:t>Diagnosis confirmed with low levels of:</a:t>
            </a:r>
          </a:p>
          <a:p>
            <a:pPr algn="l" rtl="0">
              <a:lnSpc>
                <a:spcPct val="90000"/>
              </a:lnSpc>
              <a:buFont typeface="Wingdings" pitchFamily="2" charset="2"/>
              <a:buNone/>
            </a:pPr>
            <a:r>
              <a:rPr lang="en-US" sz="2100"/>
              <a:t>    - Adrenocortical hormones in the blood or urine</a:t>
            </a:r>
          </a:p>
          <a:p>
            <a:pPr algn="l" rtl="0">
              <a:lnSpc>
                <a:spcPct val="90000"/>
              </a:lnSpc>
              <a:buFont typeface="Wingdings" pitchFamily="2" charset="2"/>
              <a:buNone/>
            </a:pPr>
            <a:r>
              <a:rPr lang="en-US" sz="2100"/>
              <a:t>    - Decreased serum cortisol levels</a:t>
            </a:r>
          </a:p>
          <a:p>
            <a:pPr algn="l" rtl="0">
              <a:lnSpc>
                <a:spcPct val="90000"/>
              </a:lnSpc>
              <a:buFont typeface="Wingdings" pitchFamily="2" charset="2"/>
              <a:buNone/>
            </a:pPr>
            <a:r>
              <a:rPr lang="en-US" sz="2100"/>
              <a:t>Medical management:</a:t>
            </a:r>
          </a:p>
          <a:p>
            <a:pPr algn="l" rtl="0">
              <a:lnSpc>
                <a:spcPct val="90000"/>
              </a:lnSpc>
            </a:pPr>
            <a:r>
              <a:rPr lang="en-US" sz="2100"/>
              <a:t>Combat shock ( addisonian crisis) by:</a:t>
            </a:r>
          </a:p>
          <a:p>
            <a:pPr algn="l" rtl="0">
              <a:lnSpc>
                <a:spcPct val="90000"/>
              </a:lnSpc>
              <a:buFont typeface="Wingdings" pitchFamily="2" charset="2"/>
              <a:buNone/>
            </a:pPr>
            <a:r>
              <a:rPr lang="en-US" sz="1900"/>
              <a:t>    - Restoring blood circulation</a:t>
            </a:r>
          </a:p>
          <a:p>
            <a:pPr algn="l" rtl="0">
              <a:lnSpc>
                <a:spcPct val="90000"/>
              </a:lnSpc>
              <a:buFont typeface="Wingdings" pitchFamily="2" charset="2"/>
              <a:buNone/>
            </a:pPr>
            <a:r>
              <a:rPr lang="en-US" sz="1900"/>
              <a:t>    - Administering fluids and corticosteroids</a:t>
            </a:r>
          </a:p>
          <a:p>
            <a:pPr algn="l" rtl="0">
              <a:lnSpc>
                <a:spcPct val="90000"/>
              </a:lnSpc>
              <a:buFont typeface="Wingdings" pitchFamily="2" charset="2"/>
              <a:buNone/>
            </a:pPr>
            <a:r>
              <a:rPr lang="en-US" sz="1900"/>
              <a:t>    - monitoring vital signs</a:t>
            </a:r>
          </a:p>
          <a:p>
            <a:pPr algn="l" rtl="0">
              <a:lnSpc>
                <a:spcPct val="90000"/>
              </a:lnSpc>
              <a:buFont typeface="Wingdings" pitchFamily="2" charset="2"/>
              <a:buNone/>
            </a:pPr>
            <a:r>
              <a:rPr lang="en-US" sz="1900"/>
              <a:t>    = placing the patient in recumbent position with leg elevated</a:t>
            </a:r>
          </a:p>
          <a:p>
            <a:pPr algn="l" rtl="0">
              <a:lnSpc>
                <a:spcPct val="90000"/>
              </a:lnSpc>
            </a:pPr>
            <a:endParaRPr lang="en-US" sz="2100"/>
          </a:p>
        </p:txBody>
      </p:sp>
    </p:spTree>
    <p:extLst>
      <p:ext uri="{BB962C8B-B14F-4D97-AF65-F5344CB8AC3E}">
        <p14:creationId xmlns:p14="http://schemas.microsoft.com/office/powerpoint/2010/main" val="1617048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Cont</a:t>
            </a:r>
            <a:r>
              <a:rPr lang="en-US">
                <a:latin typeface="Arial"/>
              </a:rPr>
              <a:t>…</a:t>
            </a:r>
            <a:endParaRPr lang="en-US"/>
          </a:p>
        </p:txBody>
      </p:sp>
      <p:sp>
        <p:nvSpPr>
          <p:cNvPr id="47107" name="Rectangle 3"/>
          <p:cNvSpPr>
            <a:spLocks noGrp="1" noChangeArrowheads="1"/>
          </p:cNvSpPr>
          <p:nvPr>
            <p:ph type="body" idx="1"/>
          </p:nvPr>
        </p:nvSpPr>
        <p:spPr/>
        <p:txBody>
          <a:bodyPr/>
          <a:lstStyle/>
          <a:p>
            <a:pPr algn="l" rtl="0">
              <a:lnSpc>
                <a:spcPct val="90000"/>
              </a:lnSpc>
            </a:pPr>
            <a:r>
              <a:rPr lang="en-US"/>
              <a:t>Administering Hydrocortisone ( solu-cortef) followed by D5NS.</a:t>
            </a:r>
          </a:p>
          <a:p>
            <a:pPr algn="l" rtl="0">
              <a:lnSpc>
                <a:spcPct val="90000"/>
              </a:lnSpc>
            </a:pPr>
            <a:r>
              <a:rPr lang="en-US"/>
              <a:t>Vasopressor amines for hypotention</a:t>
            </a:r>
          </a:p>
          <a:p>
            <a:pPr algn="l" rtl="0">
              <a:lnSpc>
                <a:spcPct val="90000"/>
              </a:lnSpc>
            </a:pPr>
            <a:r>
              <a:rPr lang="en-US"/>
              <a:t>Antibiotic if infection presented</a:t>
            </a:r>
          </a:p>
          <a:p>
            <a:pPr algn="l" rtl="0">
              <a:lnSpc>
                <a:spcPct val="90000"/>
              </a:lnSpc>
            </a:pPr>
            <a:r>
              <a:rPr lang="en-US"/>
              <a:t>Oral intake as tolerated</a:t>
            </a:r>
          </a:p>
          <a:p>
            <a:pPr algn="l" rtl="0">
              <a:lnSpc>
                <a:spcPct val="90000"/>
              </a:lnSpc>
            </a:pPr>
            <a:r>
              <a:rPr lang="en-US"/>
              <a:t>Replacement of cortical hormones if gland doesn</a:t>
            </a:r>
            <a:r>
              <a:rPr lang="en-US">
                <a:latin typeface="Arial"/>
              </a:rPr>
              <a:t>’</a:t>
            </a:r>
            <a:r>
              <a:rPr lang="en-US"/>
              <a:t>t regain function</a:t>
            </a:r>
          </a:p>
          <a:p>
            <a:pPr algn="l" rtl="0">
              <a:lnSpc>
                <a:spcPct val="90000"/>
              </a:lnSpc>
            </a:pPr>
            <a:r>
              <a:rPr lang="en-US"/>
              <a:t>Salts and fluid supplement during GI losses </a:t>
            </a:r>
          </a:p>
          <a:p>
            <a:pPr algn="l" rtl="0">
              <a:lnSpc>
                <a:spcPct val="90000"/>
              </a:lnSpc>
            </a:pPr>
            <a:endParaRPr lang="en-US"/>
          </a:p>
        </p:txBody>
      </p:sp>
    </p:spTree>
    <p:extLst>
      <p:ext uri="{BB962C8B-B14F-4D97-AF65-F5344CB8AC3E}">
        <p14:creationId xmlns:p14="http://schemas.microsoft.com/office/powerpoint/2010/main" val="17899702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74675" y="304800"/>
            <a:ext cx="8001000" cy="673100"/>
          </a:xfrm>
        </p:spPr>
        <p:txBody>
          <a:bodyPr/>
          <a:lstStyle/>
          <a:p>
            <a:pPr rtl="0"/>
            <a:r>
              <a:rPr lang="en-US" sz="2800" b="1"/>
              <a:t>Nursing Management:</a:t>
            </a:r>
          </a:p>
        </p:txBody>
      </p:sp>
      <p:sp>
        <p:nvSpPr>
          <p:cNvPr id="26627" name="Rectangle 3"/>
          <p:cNvSpPr>
            <a:spLocks noGrp="1" noChangeArrowheads="1"/>
          </p:cNvSpPr>
          <p:nvPr>
            <p:ph type="body" idx="1"/>
          </p:nvPr>
        </p:nvSpPr>
        <p:spPr>
          <a:xfrm>
            <a:off x="457200" y="1700213"/>
            <a:ext cx="8229600" cy="4425950"/>
          </a:xfrm>
        </p:spPr>
        <p:txBody>
          <a:bodyPr/>
          <a:lstStyle/>
          <a:p>
            <a:pPr algn="l" rtl="0">
              <a:lnSpc>
                <a:spcPct val="90000"/>
              </a:lnSpc>
            </a:pPr>
            <a:r>
              <a:rPr lang="en-US" sz="2600"/>
              <a:t>Monitor vital signs and signs of infection, dehydration</a:t>
            </a:r>
          </a:p>
          <a:p>
            <a:pPr algn="l" rtl="0">
              <a:lnSpc>
                <a:spcPct val="90000"/>
              </a:lnSpc>
            </a:pPr>
            <a:r>
              <a:rPr lang="en-US" sz="2600"/>
              <a:t>Monitor signs of electrolyte imbalance</a:t>
            </a:r>
          </a:p>
          <a:p>
            <a:pPr algn="l" rtl="0">
              <a:lnSpc>
                <a:spcPct val="90000"/>
              </a:lnSpc>
            </a:pPr>
            <a:r>
              <a:rPr lang="en-US" sz="2600"/>
              <a:t>I/O daily, assess skin turgor</a:t>
            </a:r>
          </a:p>
          <a:p>
            <a:pPr algn="l" rtl="0">
              <a:lnSpc>
                <a:spcPct val="90000"/>
              </a:lnSpc>
            </a:pPr>
            <a:r>
              <a:rPr lang="en-US" sz="2600"/>
              <a:t>Administer steroids with milk or antacids to prevent ulcer </a:t>
            </a:r>
          </a:p>
          <a:p>
            <a:pPr algn="l" rtl="0">
              <a:lnSpc>
                <a:spcPct val="90000"/>
              </a:lnSpc>
            </a:pPr>
            <a:r>
              <a:rPr lang="en-US" sz="2600"/>
              <a:t>Prevent contact with other patient who have infection, limit visitors</a:t>
            </a:r>
          </a:p>
          <a:p>
            <a:pPr algn="l" rtl="0">
              <a:lnSpc>
                <a:spcPct val="90000"/>
              </a:lnSpc>
            </a:pPr>
            <a:r>
              <a:rPr lang="en-US" sz="2600"/>
              <a:t>Monitor for Addison's crisis: ( shock , hypotension, rapid weak pulse, rapid respiration, pallor, extreme weakness:</a:t>
            </a:r>
          </a:p>
        </p:txBody>
      </p:sp>
    </p:spTree>
    <p:extLst>
      <p:ext uri="{BB962C8B-B14F-4D97-AF65-F5344CB8AC3E}">
        <p14:creationId xmlns:p14="http://schemas.microsoft.com/office/powerpoint/2010/main" val="2317935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Cont</a:t>
            </a:r>
            <a:r>
              <a:rPr lang="en-US">
                <a:latin typeface="Arial"/>
              </a:rPr>
              <a:t>…</a:t>
            </a:r>
            <a:endParaRPr lang="en-US"/>
          </a:p>
        </p:txBody>
      </p:sp>
      <p:sp>
        <p:nvSpPr>
          <p:cNvPr id="48131" name="Rectangle 3"/>
          <p:cNvSpPr>
            <a:spLocks noGrp="1" noChangeArrowheads="1"/>
          </p:cNvSpPr>
          <p:nvPr>
            <p:ph type="body" idx="1"/>
          </p:nvPr>
        </p:nvSpPr>
        <p:spPr/>
        <p:txBody>
          <a:bodyPr/>
          <a:lstStyle/>
          <a:p>
            <a:pPr algn="l" rtl="0">
              <a:lnSpc>
                <a:spcPct val="90000"/>
              </a:lnSpc>
            </a:pPr>
            <a:r>
              <a:rPr lang="en-US" sz="2100"/>
              <a:t>Avoid physical and psychological stressors to prevent circulatory collapse</a:t>
            </a:r>
          </a:p>
          <a:p>
            <a:pPr algn="l" rtl="0">
              <a:lnSpc>
                <a:spcPct val="90000"/>
              </a:lnSpc>
            </a:pPr>
            <a:r>
              <a:rPr lang="en-US" sz="2100"/>
              <a:t>Improving activity tolerance ( avoid unnecessary activity and stress, maintain quit, non stressful environment, assist in daily activity)</a:t>
            </a:r>
          </a:p>
          <a:p>
            <a:pPr algn="l" rtl="0">
              <a:lnSpc>
                <a:spcPct val="90000"/>
              </a:lnSpc>
            </a:pPr>
            <a:r>
              <a:rPr lang="en-US" sz="2100"/>
              <a:t>Restoring fluid balance:</a:t>
            </a:r>
          </a:p>
          <a:p>
            <a:pPr algn="l" rtl="0">
              <a:lnSpc>
                <a:spcPct val="90000"/>
              </a:lnSpc>
              <a:buFont typeface="Wingdings" pitchFamily="2" charset="2"/>
              <a:buNone/>
            </a:pPr>
            <a:r>
              <a:rPr lang="en-US" sz="2100"/>
              <a:t>    - instruct pt. to report increased thirst, monitor signs of dehydration</a:t>
            </a:r>
          </a:p>
          <a:p>
            <a:pPr algn="l" rtl="0">
              <a:lnSpc>
                <a:spcPct val="90000"/>
              </a:lnSpc>
              <a:buFont typeface="Wingdings" pitchFamily="2" charset="2"/>
              <a:buNone/>
            </a:pPr>
            <a:r>
              <a:rPr lang="en-US" sz="2100"/>
              <a:t>     - Lying, sitting, and standing BP: decreased systolic pressure of 20mmHg may indicate fluid depletion</a:t>
            </a:r>
          </a:p>
          <a:p>
            <a:pPr algn="l" rtl="0">
              <a:lnSpc>
                <a:spcPct val="90000"/>
              </a:lnSpc>
              <a:buFont typeface="Wingdings" pitchFamily="2" charset="2"/>
              <a:buNone/>
            </a:pPr>
            <a:r>
              <a:rPr lang="en-US" sz="2100"/>
              <a:t>     - Encourage foods and fruits that restore F and E balance</a:t>
            </a:r>
          </a:p>
          <a:p>
            <a:pPr algn="l" rtl="0">
              <a:lnSpc>
                <a:spcPct val="90000"/>
              </a:lnSpc>
              <a:buFont typeface="Wingdings" pitchFamily="2" charset="2"/>
              <a:buNone/>
            </a:pPr>
            <a:r>
              <a:rPr lang="en-US" sz="2100"/>
              <a:t>     - Administer hormonal replacement as ordered</a:t>
            </a:r>
          </a:p>
          <a:p>
            <a:pPr algn="l" rtl="0">
              <a:lnSpc>
                <a:spcPct val="90000"/>
              </a:lnSpc>
            </a:pPr>
            <a:endParaRPr lang="en-US" sz="2100"/>
          </a:p>
        </p:txBody>
      </p:sp>
    </p:spTree>
    <p:extLst>
      <p:ext uri="{BB962C8B-B14F-4D97-AF65-F5344CB8AC3E}">
        <p14:creationId xmlns:p14="http://schemas.microsoft.com/office/powerpoint/2010/main" val="4250354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30213" y="609601"/>
            <a:ext cx="8524875" cy="1371599"/>
          </a:xfrm>
        </p:spPr>
        <p:txBody>
          <a:bodyPr>
            <a:normAutofit fontScale="90000"/>
          </a:bodyPr>
          <a:lstStyle/>
          <a:p>
            <a:pPr eaLnBrk="1" hangingPunct="1">
              <a:defRPr/>
            </a:pPr>
            <a:r>
              <a:rPr lang="en-US" dirty="0" smtClean="0"/>
              <a:t>Nursing Process: The Care of the Patient with </a:t>
            </a:r>
            <a:r>
              <a:rPr lang="en-US" dirty="0" err="1" smtClean="0"/>
              <a:t>Adrenocortical</a:t>
            </a:r>
            <a:r>
              <a:rPr lang="en-US" dirty="0" smtClean="0"/>
              <a:t> Insufficiency— Assessment</a:t>
            </a:r>
          </a:p>
        </p:txBody>
      </p:sp>
      <p:sp>
        <p:nvSpPr>
          <p:cNvPr id="31747" name="Rectangle 3"/>
          <p:cNvSpPr>
            <a:spLocks noGrp="1" noChangeArrowheads="1"/>
          </p:cNvSpPr>
          <p:nvPr>
            <p:ph type="body" idx="1"/>
          </p:nvPr>
        </p:nvSpPr>
        <p:spPr>
          <a:xfrm>
            <a:off x="330200" y="2473325"/>
            <a:ext cx="8613775" cy="3875088"/>
          </a:xfrm>
        </p:spPr>
        <p:txBody>
          <a:bodyPr>
            <a:normAutofit fontScale="92500" lnSpcReduction="20000"/>
          </a:bodyPr>
          <a:lstStyle/>
          <a:p>
            <a:pPr eaLnBrk="1" hangingPunct="1"/>
            <a:r>
              <a:rPr lang="en-US" smtClean="0"/>
              <a:t>Level of stress; note any illness or stressors that may precipitate problems</a:t>
            </a:r>
          </a:p>
          <a:p>
            <a:pPr eaLnBrk="1" hangingPunct="1"/>
            <a:r>
              <a:rPr lang="en-US" smtClean="0"/>
              <a:t>Fluid and electrolyte status </a:t>
            </a:r>
          </a:p>
          <a:p>
            <a:pPr eaLnBrk="1" hangingPunct="1"/>
            <a:r>
              <a:rPr lang="en-US" smtClean="0"/>
              <a:t>VS and postural blood pressures</a:t>
            </a:r>
          </a:p>
          <a:p>
            <a:pPr eaLnBrk="1" hangingPunct="1"/>
            <a:r>
              <a:rPr lang="en-US" smtClean="0"/>
              <a:t>Note signs and symptoms related to adrenocortical insufficiency such as weight changes, muscle weakness, and fatigue</a:t>
            </a:r>
          </a:p>
          <a:p>
            <a:pPr eaLnBrk="1" hangingPunct="1"/>
            <a:r>
              <a:rPr lang="en-US" smtClean="0"/>
              <a:t>Medications</a:t>
            </a:r>
          </a:p>
          <a:p>
            <a:pPr eaLnBrk="1" hangingPunct="1"/>
            <a:r>
              <a:rPr lang="en-US" smtClean="0"/>
              <a:t>Monitor for signs and symptoms of Addisonian crisis</a:t>
            </a:r>
          </a:p>
          <a:p>
            <a:pPr eaLnBrk="1" hangingPunct="1"/>
            <a:endParaRPr lang="en-US" smtClean="0"/>
          </a:p>
        </p:txBody>
      </p:sp>
    </p:spTree>
    <p:extLst>
      <p:ext uri="{BB962C8B-B14F-4D97-AF65-F5344CB8AC3E}">
        <p14:creationId xmlns:p14="http://schemas.microsoft.com/office/powerpoint/2010/main" val="244952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p:txBody>
          <a:bodyPr/>
          <a:lstStyle/>
          <a:p>
            <a:r>
              <a:rPr lang="en-US" altLang="en-US"/>
              <a:t>  Endocrine Glands </a:t>
            </a:r>
            <a:r>
              <a:rPr lang="en-CA" altLang="en-US"/>
              <a:t> </a:t>
            </a:r>
          </a:p>
        </p:txBody>
      </p:sp>
      <p:pic>
        <p:nvPicPr>
          <p:cNvPr id="121861" name="AAFUCWH0.jpg" descr="AAFUCWH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1517650"/>
            <a:ext cx="410051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0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30213" y="762001"/>
            <a:ext cx="8524875" cy="1720850"/>
          </a:xfrm>
        </p:spPr>
        <p:txBody>
          <a:bodyPr>
            <a:normAutofit fontScale="90000"/>
          </a:bodyPr>
          <a:lstStyle/>
          <a:p>
            <a:pPr eaLnBrk="1" hangingPunct="1">
              <a:defRPr/>
            </a:pPr>
            <a:r>
              <a:rPr lang="en-US" dirty="0" smtClean="0"/>
              <a:t>Nursing Process: The Care of the Patient with </a:t>
            </a:r>
            <a:r>
              <a:rPr lang="en-US" dirty="0" err="1" smtClean="0"/>
              <a:t>Adrenocortical</a:t>
            </a:r>
            <a:r>
              <a:rPr lang="en-US" dirty="0" smtClean="0"/>
              <a:t> Insufficiency— Diagnoses</a:t>
            </a:r>
          </a:p>
        </p:txBody>
      </p:sp>
      <p:sp>
        <p:nvSpPr>
          <p:cNvPr id="32771" name="Rectangle 3"/>
          <p:cNvSpPr>
            <a:spLocks noGrp="1" noChangeArrowheads="1"/>
          </p:cNvSpPr>
          <p:nvPr>
            <p:ph type="body" idx="1"/>
          </p:nvPr>
        </p:nvSpPr>
        <p:spPr>
          <a:xfrm>
            <a:off x="330200" y="2587625"/>
            <a:ext cx="8613775" cy="1536700"/>
          </a:xfrm>
        </p:spPr>
        <p:txBody>
          <a:bodyPr>
            <a:normAutofit fontScale="92500" lnSpcReduction="10000"/>
          </a:bodyPr>
          <a:lstStyle/>
          <a:p>
            <a:pPr eaLnBrk="1" hangingPunct="1"/>
            <a:r>
              <a:rPr lang="en-US" smtClean="0"/>
              <a:t>Risk for fluid volume deficit</a:t>
            </a:r>
          </a:p>
          <a:p>
            <a:pPr eaLnBrk="1" hangingPunct="1"/>
            <a:r>
              <a:rPr lang="en-US" smtClean="0"/>
              <a:t>Activity intolerance and fatigue</a:t>
            </a:r>
          </a:p>
          <a:p>
            <a:pPr eaLnBrk="1" hangingPunct="1"/>
            <a:r>
              <a:rPr lang="en-US" smtClean="0"/>
              <a:t>Knowledge deficit</a:t>
            </a:r>
          </a:p>
        </p:txBody>
      </p:sp>
    </p:spTree>
    <p:extLst>
      <p:ext uri="{BB962C8B-B14F-4D97-AF65-F5344CB8AC3E}">
        <p14:creationId xmlns:p14="http://schemas.microsoft.com/office/powerpoint/2010/main" val="1201177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Interventions</a:t>
            </a:r>
          </a:p>
        </p:txBody>
      </p:sp>
      <p:sp>
        <p:nvSpPr>
          <p:cNvPr id="33795" name="Rectangle 3"/>
          <p:cNvSpPr>
            <a:spLocks noGrp="1" noChangeArrowheads="1"/>
          </p:cNvSpPr>
          <p:nvPr>
            <p:ph type="body" idx="1"/>
          </p:nvPr>
        </p:nvSpPr>
        <p:spPr>
          <a:xfrm>
            <a:off x="330200" y="2346325"/>
            <a:ext cx="8613775" cy="3613150"/>
          </a:xfrm>
        </p:spPr>
        <p:txBody>
          <a:bodyPr>
            <a:normAutofit fontScale="85000" lnSpcReduction="20000"/>
          </a:bodyPr>
          <a:lstStyle/>
          <a:p>
            <a:pPr eaLnBrk="1" hangingPunct="1"/>
            <a:r>
              <a:rPr lang="en-US" smtClean="0"/>
              <a:t>Risk for fluid deficit; monitor for signs and symptoms of fluid volume deficit, encourage fluids and foods, select foods high in sodium, administer hormone replacement as prescribed</a:t>
            </a:r>
          </a:p>
          <a:p>
            <a:pPr eaLnBrk="1" hangingPunct="1"/>
            <a:r>
              <a:rPr lang="en-US" smtClean="0"/>
              <a:t>Activity intolerance; avoid stress and activity until stable, perform all activities for patient when in crisis, maintain a quiet nonstressful environment, measures to reduce anxiety</a:t>
            </a:r>
          </a:p>
          <a:p>
            <a:pPr eaLnBrk="1" hangingPunct="1"/>
            <a:r>
              <a:rPr lang="en-US" smtClean="0"/>
              <a:t>Teaching</a:t>
            </a:r>
            <a:br>
              <a:rPr lang="en-US" smtClean="0"/>
            </a:br>
            <a:r>
              <a:rPr lang="en-US" smtClean="0"/>
              <a:t>(See Chart 42-10) </a:t>
            </a:r>
          </a:p>
        </p:txBody>
      </p:sp>
    </p:spTree>
    <p:extLst>
      <p:ext uri="{BB962C8B-B14F-4D97-AF65-F5344CB8AC3E}">
        <p14:creationId xmlns:p14="http://schemas.microsoft.com/office/powerpoint/2010/main" val="4276398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Cushing’s Syndrome</a:t>
            </a:r>
          </a:p>
        </p:txBody>
      </p:sp>
      <p:sp>
        <p:nvSpPr>
          <p:cNvPr id="34819" name="Rectangle 3"/>
          <p:cNvSpPr>
            <a:spLocks noGrp="1" noChangeArrowheads="1"/>
          </p:cNvSpPr>
          <p:nvPr>
            <p:ph type="body" idx="1"/>
          </p:nvPr>
        </p:nvSpPr>
        <p:spPr>
          <a:xfrm>
            <a:off x="330200" y="2346325"/>
            <a:ext cx="8613775" cy="4032250"/>
          </a:xfrm>
        </p:spPr>
        <p:txBody>
          <a:bodyPr>
            <a:normAutofit fontScale="85000" lnSpcReduction="10000"/>
          </a:bodyPr>
          <a:lstStyle/>
          <a:p>
            <a:pPr eaLnBrk="1" hangingPunct="1">
              <a:lnSpc>
                <a:spcPct val="80000"/>
              </a:lnSpc>
            </a:pPr>
            <a:r>
              <a:rPr lang="en-US" smtClean="0"/>
              <a:t>Due to excessive adrenocortical activity or corticosteroid medications</a:t>
            </a:r>
          </a:p>
          <a:p>
            <a:pPr eaLnBrk="1" hangingPunct="1">
              <a:lnSpc>
                <a:spcPct val="80000"/>
              </a:lnSpc>
            </a:pPr>
            <a:r>
              <a:rPr lang="en-US" smtClean="0"/>
              <a:t>Manifestations include hyperglycemia which may develop into diabetes, weight gain, central type obesity with “buffalo hump,” heavy trunk and thin extremities, fragile thin skin, ecchymosis, striae, weakness, lassitude, sleep disturbances, osteoporosis, muscle wasting, hypertension, “moon-face”, acne, increased susceptibility to infection, slow healing, virilization in women, loss of libido, mood changes, increased serum sodium, decreased serum potassium</a:t>
            </a:r>
            <a:br>
              <a:rPr lang="en-US" smtClean="0"/>
            </a:br>
            <a:r>
              <a:rPr lang="en-US" smtClean="0"/>
              <a:t>(See Chart 42-11)</a:t>
            </a:r>
          </a:p>
          <a:p>
            <a:pPr eaLnBrk="1" hangingPunct="1">
              <a:lnSpc>
                <a:spcPct val="80000"/>
              </a:lnSpc>
            </a:pPr>
            <a:r>
              <a:rPr lang="en-US" smtClean="0"/>
              <a:t>Dexamethasone suppression test </a:t>
            </a:r>
          </a:p>
        </p:txBody>
      </p:sp>
    </p:spTree>
    <p:extLst>
      <p:ext uri="{BB962C8B-B14F-4D97-AF65-F5344CB8AC3E}">
        <p14:creationId xmlns:p14="http://schemas.microsoft.com/office/powerpoint/2010/main" val="14713677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30213" y="1616075"/>
            <a:ext cx="8524875" cy="384175"/>
          </a:xfrm>
        </p:spPr>
        <p:txBody>
          <a:bodyPr>
            <a:normAutofit fontScale="90000"/>
          </a:bodyPr>
          <a:lstStyle/>
          <a:p>
            <a:pPr eaLnBrk="1" hangingPunct="1">
              <a:defRPr/>
            </a:pPr>
            <a:r>
              <a:rPr lang="en-US" dirty="0" smtClean="0"/>
              <a:t>Cushing’s Syndrome</a:t>
            </a:r>
          </a:p>
        </p:txBody>
      </p:sp>
      <p:pic>
        <p:nvPicPr>
          <p:cNvPr id="35844" name="Picture 4" descr="C:\Documents and Settings\Suvarna.Arun\Desktop\chart 4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76475"/>
            <a:ext cx="45720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8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30213" y="304800"/>
            <a:ext cx="8524875" cy="1295400"/>
          </a:xfrm>
        </p:spPr>
        <p:txBody>
          <a:bodyPr>
            <a:normAutofit fontScale="90000"/>
          </a:bodyPr>
          <a:lstStyle/>
          <a:p>
            <a:pPr eaLnBrk="1" hangingPunct="1">
              <a:defRPr/>
            </a:pPr>
            <a:r>
              <a:rPr lang="en-US" dirty="0" smtClean="0"/>
              <a:t>Nursing Process: The Care of the Patient with Cushing’s Syndrome—Assessment</a:t>
            </a:r>
          </a:p>
        </p:txBody>
      </p:sp>
      <p:sp>
        <p:nvSpPr>
          <p:cNvPr id="36867" name="Rectangle 3"/>
          <p:cNvSpPr>
            <a:spLocks noGrp="1" noChangeArrowheads="1"/>
          </p:cNvSpPr>
          <p:nvPr>
            <p:ph type="body" idx="1"/>
          </p:nvPr>
        </p:nvSpPr>
        <p:spPr/>
        <p:txBody>
          <a:bodyPr/>
          <a:lstStyle/>
          <a:p>
            <a:pPr eaLnBrk="1" hangingPunct="1"/>
            <a:r>
              <a:rPr lang="en-US" smtClean="0"/>
              <a:t>Activity level and ability to carry out self-care</a:t>
            </a:r>
          </a:p>
          <a:p>
            <a:pPr eaLnBrk="1" hangingPunct="1"/>
            <a:r>
              <a:rPr lang="en-US" smtClean="0"/>
              <a:t>Skin assessment</a:t>
            </a:r>
          </a:p>
          <a:p>
            <a:pPr eaLnBrk="1" hangingPunct="1"/>
            <a:r>
              <a:rPr lang="en-US" smtClean="0"/>
              <a:t>Changes in physical appearance and patient responses to these changes</a:t>
            </a:r>
          </a:p>
          <a:p>
            <a:pPr eaLnBrk="1" hangingPunct="1"/>
            <a:r>
              <a:rPr lang="en-US" smtClean="0"/>
              <a:t>Mental function</a:t>
            </a:r>
          </a:p>
          <a:p>
            <a:pPr eaLnBrk="1" hangingPunct="1"/>
            <a:r>
              <a:rPr lang="en-US" smtClean="0"/>
              <a:t>Emotional status</a:t>
            </a:r>
          </a:p>
          <a:p>
            <a:pPr eaLnBrk="1" hangingPunct="1"/>
            <a:r>
              <a:rPr lang="en-US" smtClean="0"/>
              <a:t>Medications</a:t>
            </a:r>
          </a:p>
        </p:txBody>
      </p:sp>
    </p:spTree>
    <p:extLst>
      <p:ext uri="{BB962C8B-B14F-4D97-AF65-F5344CB8AC3E}">
        <p14:creationId xmlns:p14="http://schemas.microsoft.com/office/powerpoint/2010/main" val="6628753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30213" y="228600"/>
            <a:ext cx="8524875" cy="1371600"/>
          </a:xfrm>
        </p:spPr>
        <p:txBody>
          <a:bodyPr>
            <a:normAutofit fontScale="90000"/>
          </a:bodyPr>
          <a:lstStyle/>
          <a:p>
            <a:pPr eaLnBrk="1" hangingPunct="1">
              <a:defRPr/>
            </a:pPr>
            <a:r>
              <a:rPr lang="en-US" dirty="0" smtClean="0"/>
              <a:t>Nursing Process: The Care of the Patient with Cushing’s Syndrome—Diagnoses</a:t>
            </a:r>
          </a:p>
        </p:txBody>
      </p:sp>
      <p:sp>
        <p:nvSpPr>
          <p:cNvPr id="37891" name="Rectangle 3"/>
          <p:cNvSpPr>
            <a:spLocks noGrp="1" noChangeArrowheads="1"/>
          </p:cNvSpPr>
          <p:nvPr>
            <p:ph type="body" idx="1"/>
          </p:nvPr>
        </p:nvSpPr>
        <p:spPr/>
        <p:txBody>
          <a:bodyPr/>
          <a:lstStyle/>
          <a:p>
            <a:pPr eaLnBrk="1" hangingPunct="1"/>
            <a:r>
              <a:rPr lang="en-US" smtClean="0"/>
              <a:t>Risk for injury</a:t>
            </a:r>
          </a:p>
          <a:p>
            <a:pPr eaLnBrk="1" hangingPunct="1"/>
            <a:r>
              <a:rPr lang="en-US" smtClean="0"/>
              <a:t>Risk for infection</a:t>
            </a:r>
          </a:p>
          <a:p>
            <a:pPr eaLnBrk="1" hangingPunct="1"/>
            <a:r>
              <a:rPr lang="en-US" smtClean="0"/>
              <a:t>Self-care deficit</a:t>
            </a:r>
          </a:p>
          <a:p>
            <a:pPr eaLnBrk="1" hangingPunct="1"/>
            <a:r>
              <a:rPr lang="en-US" smtClean="0"/>
              <a:t>Impaired skin integrity</a:t>
            </a:r>
          </a:p>
          <a:p>
            <a:pPr eaLnBrk="1" hangingPunct="1"/>
            <a:r>
              <a:rPr lang="en-US" smtClean="0"/>
              <a:t>Disturbed body image</a:t>
            </a:r>
          </a:p>
          <a:p>
            <a:pPr eaLnBrk="1" hangingPunct="1"/>
            <a:r>
              <a:rPr lang="en-US" smtClean="0"/>
              <a:t>Disturbed thought processes</a:t>
            </a:r>
          </a:p>
        </p:txBody>
      </p:sp>
    </p:spTree>
    <p:extLst>
      <p:ext uri="{BB962C8B-B14F-4D97-AF65-F5344CB8AC3E}">
        <p14:creationId xmlns:p14="http://schemas.microsoft.com/office/powerpoint/2010/main" val="2688224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30213" y="533400"/>
            <a:ext cx="8524875" cy="1143000"/>
          </a:xfrm>
        </p:spPr>
        <p:txBody>
          <a:bodyPr>
            <a:normAutofit fontScale="90000"/>
          </a:bodyPr>
          <a:lstStyle/>
          <a:p>
            <a:pPr eaLnBrk="1" hangingPunct="1">
              <a:defRPr/>
            </a:pPr>
            <a:r>
              <a:rPr lang="en-US" dirty="0" smtClean="0"/>
              <a:t>Collaborative Problems/Potential Complications</a:t>
            </a:r>
          </a:p>
        </p:txBody>
      </p:sp>
      <p:sp>
        <p:nvSpPr>
          <p:cNvPr id="38915" name="Rectangle 3"/>
          <p:cNvSpPr>
            <a:spLocks noGrp="1" noChangeArrowheads="1"/>
          </p:cNvSpPr>
          <p:nvPr>
            <p:ph type="body" idx="1"/>
          </p:nvPr>
        </p:nvSpPr>
        <p:spPr/>
        <p:txBody>
          <a:bodyPr/>
          <a:lstStyle/>
          <a:p>
            <a:pPr eaLnBrk="1" hangingPunct="1"/>
            <a:r>
              <a:rPr lang="en-US" smtClean="0"/>
              <a:t>Addisonian crisis</a:t>
            </a:r>
          </a:p>
          <a:p>
            <a:pPr eaLnBrk="1" hangingPunct="1"/>
            <a:r>
              <a:rPr lang="en-US" smtClean="0"/>
              <a:t>Adverse effects of adrenocortical activity</a:t>
            </a:r>
          </a:p>
        </p:txBody>
      </p:sp>
    </p:spTree>
    <p:extLst>
      <p:ext uri="{BB962C8B-B14F-4D97-AF65-F5344CB8AC3E}">
        <p14:creationId xmlns:p14="http://schemas.microsoft.com/office/powerpoint/2010/main" val="3269507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430213" y="457200"/>
            <a:ext cx="8524875" cy="1066800"/>
          </a:xfrm>
        </p:spPr>
        <p:txBody>
          <a:bodyPr>
            <a:normAutofit fontScale="90000"/>
          </a:bodyPr>
          <a:lstStyle/>
          <a:p>
            <a:pPr eaLnBrk="1" hangingPunct="1">
              <a:defRPr/>
            </a:pPr>
            <a:r>
              <a:rPr lang="en-US" dirty="0" smtClean="0"/>
              <a:t>Nursing Process: The Care of the Patient with Cushing’s Syndrome—Planning</a:t>
            </a:r>
          </a:p>
        </p:txBody>
      </p:sp>
      <p:sp>
        <p:nvSpPr>
          <p:cNvPr id="39939" name="Rectangle 3"/>
          <p:cNvSpPr>
            <a:spLocks noGrp="1" noChangeArrowheads="1"/>
          </p:cNvSpPr>
          <p:nvPr>
            <p:ph type="body" idx="1"/>
          </p:nvPr>
        </p:nvSpPr>
        <p:spPr/>
        <p:txBody>
          <a:bodyPr/>
          <a:lstStyle/>
          <a:p>
            <a:pPr eaLnBrk="1" hangingPunct="1"/>
            <a:r>
              <a:rPr lang="en-US" smtClean="0"/>
              <a:t>Goals may include decreased risk of injury, decreased risk of infection, increased ability to carry out self-care activities, improved skin integrity, improved body image, improved mental function, and absence of complications</a:t>
            </a:r>
          </a:p>
        </p:txBody>
      </p:sp>
    </p:spTree>
    <p:extLst>
      <p:ext uri="{BB962C8B-B14F-4D97-AF65-F5344CB8AC3E}">
        <p14:creationId xmlns:p14="http://schemas.microsoft.com/office/powerpoint/2010/main" val="1494030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30213" y="533401"/>
            <a:ext cx="8524875" cy="685799"/>
          </a:xfrm>
        </p:spPr>
        <p:txBody>
          <a:bodyPr>
            <a:normAutofit fontScale="90000"/>
          </a:bodyPr>
          <a:lstStyle/>
          <a:p>
            <a:pPr eaLnBrk="1" hangingPunct="1">
              <a:defRPr/>
            </a:pPr>
            <a:r>
              <a:rPr lang="en-US" dirty="0" smtClean="0"/>
              <a:t>Interventions</a:t>
            </a:r>
          </a:p>
        </p:txBody>
      </p:sp>
      <p:sp>
        <p:nvSpPr>
          <p:cNvPr id="40963" name="Rectangle 3"/>
          <p:cNvSpPr>
            <a:spLocks noGrp="1" noChangeArrowheads="1"/>
          </p:cNvSpPr>
          <p:nvPr>
            <p:ph type="body" idx="1"/>
          </p:nvPr>
        </p:nvSpPr>
        <p:spPr>
          <a:xfrm>
            <a:off x="330200" y="1797050"/>
            <a:ext cx="8613775" cy="4829175"/>
          </a:xfrm>
        </p:spPr>
        <p:txBody>
          <a:bodyPr>
            <a:normAutofit fontScale="92500" lnSpcReduction="10000"/>
          </a:bodyPr>
          <a:lstStyle/>
          <a:p>
            <a:pPr eaLnBrk="1" hangingPunct="1">
              <a:lnSpc>
                <a:spcPct val="80000"/>
              </a:lnSpc>
            </a:pPr>
            <a:r>
              <a:rPr lang="en-US" smtClean="0"/>
              <a:t>Decrease risk of injury; establish a protective environment; assist as needed; encourage diet high in protein, calcium, and vitamin D. </a:t>
            </a:r>
          </a:p>
          <a:p>
            <a:pPr eaLnBrk="1" hangingPunct="1">
              <a:lnSpc>
                <a:spcPct val="80000"/>
              </a:lnSpc>
            </a:pPr>
            <a:r>
              <a:rPr lang="en-US" smtClean="0"/>
              <a:t>Decrease risk of infection; avoid exposure to infections, assess patient carefully as corticosteroids mask signs of infection.</a:t>
            </a:r>
          </a:p>
          <a:p>
            <a:pPr eaLnBrk="1" hangingPunct="1">
              <a:lnSpc>
                <a:spcPct val="80000"/>
              </a:lnSpc>
            </a:pPr>
            <a:r>
              <a:rPr lang="en-US" smtClean="0"/>
              <a:t>Plan and space rest and activity.</a:t>
            </a:r>
          </a:p>
          <a:p>
            <a:pPr eaLnBrk="1" hangingPunct="1">
              <a:lnSpc>
                <a:spcPct val="80000"/>
              </a:lnSpc>
            </a:pPr>
            <a:r>
              <a:rPr lang="en-US" smtClean="0"/>
              <a:t>Meticulous skin care and frequent, careful skin assessment.</a:t>
            </a:r>
          </a:p>
          <a:p>
            <a:pPr eaLnBrk="1" hangingPunct="1">
              <a:lnSpc>
                <a:spcPct val="80000"/>
              </a:lnSpc>
            </a:pPr>
            <a:r>
              <a:rPr lang="en-US" smtClean="0"/>
              <a:t>Explanation to the patient and family about causes of emotional instability. </a:t>
            </a:r>
          </a:p>
          <a:p>
            <a:pPr eaLnBrk="1" hangingPunct="1">
              <a:lnSpc>
                <a:spcPct val="80000"/>
              </a:lnSpc>
            </a:pPr>
            <a:r>
              <a:rPr lang="en-US" smtClean="0"/>
              <a:t>Patient teaching.</a:t>
            </a:r>
            <a:br>
              <a:rPr lang="en-US" smtClean="0"/>
            </a:br>
            <a:r>
              <a:rPr lang="en-US" smtClean="0"/>
              <a:t>(See Chart 42-12)</a:t>
            </a:r>
          </a:p>
        </p:txBody>
      </p:sp>
    </p:spTree>
    <p:extLst>
      <p:ext uri="{BB962C8B-B14F-4D97-AF65-F5344CB8AC3E}">
        <p14:creationId xmlns:p14="http://schemas.microsoft.com/office/powerpoint/2010/main" val="3141850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30213" y="685801"/>
            <a:ext cx="8524875" cy="761999"/>
          </a:xfrm>
        </p:spPr>
        <p:txBody>
          <a:bodyPr>
            <a:normAutofit fontScale="90000"/>
          </a:bodyPr>
          <a:lstStyle/>
          <a:p>
            <a:pPr eaLnBrk="1" hangingPunct="1">
              <a:defRPr/>
            </a:pPr>
            <a:r>
              <a:rPr lang="en-US" dirty="0" smtClean="0"/>
              <a:t>Corticosteroid Therapy</a:t>
            </a:r>
          </a:p>
        </p:txBody>
      </p:sp>
      <p:sp>
        <p:nvSpPr>
          <p:cNvPr id="41987" name="Rectangle 3"/>
          <p:cNvSpPr>
            <a:spLocks noGrp="1" noChangeArrowheads="1"/>
          </p:cNvSpPr>
          <p:nvPr>
            <p:ph type="body" idx="1"/>
          </p:nvPr>
        </p:nvSpPr>
        <p:spPr/>
        <p:txBody>
          <a:bodyPr/>
          <a:lstStyle/>
          <a:p>
            <a:pPr eaLnBrk="1" hangingPunct="1">
              <a:lnSpc>
                <a:spcPct val="80000"/>
              </a:lnSpc>
            </a:pPr>
            <a:r>
              <a:rPr lang="en-US" sz="2000" dirty="0" smtClean="0"/>
              <a:t>Widely used drugs to treat adrenal insufficiency, suppress inflammation and autoimmune response, control allergic reactions, and reduce transplant rejection</a:t>
            </a:r>
          </a:p>
          <a:p>
            <a:pPr eaLnBrk="1" hangingPunct="1">
              <a:lnSpc>
                <a:spcPct val="80000"/>
              </a:lnSpc>
            </a:pPr>
            <a:r>
              <a:rPr lang="en-US" sz="2000" dirty="0" smtClean="0"/>
              <a:t>Common corticosteroids</a:t>
            </a:r>
            <a:br>
              <a:rPr lang="en-US" sz="2000" dirty="0" smtClean="0"/>
            </a:br>
            <a:r>
              <a:rPr lang="en-US" sz="2000" dirty="0" smtClean="0"/>
              <a:t>(See Table 42-5)</a:t>
            </a:r>
          </a:p>
          <a:p>
            <a:pPr eaLnBrk="1" hangingPunct="1">
              <a:lnSpc>
                <a:spcPct val="80000"/>
              </a:lnSpc>
            </a:pPr>
            <a:r>
              <a:rPr lang="en-US" sz="2000" dirty="0" smtClean="0"/>
              <a:t>Patient teaching</a:t>
            </a:r>
          </a:p>
          <a:p>
            <a:pPr lvl="1" eaLnBrk="1" hangingPunct="1">
              <a:lnSpc>
                <a:spcPct val="80000"/>
              </a:lnSpc>
            </a:pPr>
            <a:r>
              <a:rPr lang="en-US" sz="2000" dirty="0" smtClean="0"/>
              <a:t>Timing of doses</a:t>
            </a:r>
          </a:p>
          <a:p>
            <a:pPr lvl="1" eaLnBrk="1" hangingPunct="1">
              <a:lnSpc>
                <a:spcPct val="80000"/>
              </a:lnSpc>
            </a:pPr>
            <a:r>
              <a:rPr lang="en-US" sz="2000" dirty="0" smtClean="0"/>
              <a:t>Need to take as prescribed, tapering required to discontinue or reduce therapy</a:t>
            </a:r>
          </a:p>
          <a:p>
            <a:pPr lvl="1" eaLnBrk="1" hangingPunct="1">
              <a:lnSpc>
                <a:spcPct val="80000"/>
              </a:lnSpc>
            </a:pPr>
            <a:r>
              <a:rPr lang="en-US" sz="2000" dirty="0" smtClean="0"/>
              <a:t>Potential side-effects and measures to reduction of side-effects</a:t>
            </a:r>
            <a:br>
              <a:rPr lang="en-US" sz="2000" dirty="0" smtClean="0"/>
            </a:br>
            <a:r>
              <a:rPr lang="en-US" sz="2000" dirty="0" smtClean="0"/>
              <a:t>(See Table 42-6)</a:t>
            </a:r>
          </a:p>
        </p:txBody>
      </p:sp>
    </p:spTree>
    <p:extLst>
      <p:ext uri="{BB962C8B-B14F-4D97-AF65-F5344CB8AC3E}">
        <p14:creationId xmlns:p14="http://schemas.microsoft.com/office/powerpoint/2010/main" val="116002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430213" y="533401"/>
            <a:ext cx="8524875" cy="761999"/>
          </a:xfrm>
        </p:spPr>
        <p:txBody>
          <a:bodyPr>
            <a:normAutofit fontScale="90000"/>
          </a:bodyPr>
          <a:lstStyle/>
          <a:p>
            <a:pPr eaLnBrk="1" hangingPunct="1">
              <a:defRPr/>
            </a:pPr>
            <a:r>
              <a:rPr lang="en-US" dirty="0" smtClean="0"/>
              <a:t>Pituitary Gland and Its Hormones</a:t>
            </a:r>
          </a:p>
        </p:txBody>
      </p:sp>
      <p:pic>
        <p:nvPicPr>
          <p:cNvPr id="7172" name="Picture 4" descr="E:\Suvarna\Connection\CD\Smeltzer IRDVD\Input\Images from VT\Image\jpg\jpg chap 37 to 72\figure_4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371600"/>
            <a:ext cx="5562600" cy="503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30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  Endocrine Glands </a:t>
            </a:r>
            <a:r>
              <a:rPr lang="en-CA" altLang="en-US"/>
              <a:t> </a:t>
            </a:r>
          </a:p>
        </p:txBody>
      </p:sp>
      <p:pic>
        <p:nvPicPr>
          <p:cNvPr id="132101" name="AAFVYPU0.jpg" descr="AAFVYPU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517650"/>
            <a:ext cx="8297863" cy="488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1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4675" y="304800"/>
            <a:ext cx="8001000" cy="827088"/>
          </a:xfrm>
        </p:spPr>
        <p:txBody>
          <a:bodyPr/>
          <a:lstStyle/>
          <a:p>
            <a:pPr rtl="0"/>
            <a:r>
              <a:rPr lang="en-US" sz="1900"/>
              <a:t>Assessment:</a:t>
            </a:r>
          </a:p>
        </p:txBody>
      </p:sp>
      <p:sp>
        <p:nvSpPr>
          <p:cNvPr id="5123" name="Rectangle 3"/>
          <p:cNvSpPr>
            <a:spLocks noGrp="1" noChangeArrowheads="1"/>
          </p:cNvSpPr>
          <p:nvPr>
            <p:ph type="body" idx="1"/>
          </p:nvPr>
        </p:nvSpPr>
        <p:spPr>
          <a:xfrm>
            <a:off x="457200" y="1844675"/>
            <a:ext cx="8229600" cy="4537075"/>
          </a:xfrm>
        </p:spPr>
        <p:txBody>
          <a:bodyPr/>
          <a:lstStyle/>
          <a:p>
            <a:pPr marL="609600" indent="-609600" algn="l" rtl="0">
              <a:lnSpc>
                <a:spcPct val="80000"/>
              </a:lnSpc>
              <a:buFontTx/>
              <a:buAutoNum type="arabicPeriod"/>
            </a:pPr>
            <a:r>
              <a:rPr lang="en-US" sz="1900"/>
              <a:t>Health history:</a:t>
            </a:r>
            <a:endParaRPr lang="en-US" sz="1500"/>
          </a:p>
          <a:p>
            <a:pPr marL="609600" indent="-609600" algn="l" rtl="0">
              <a:lnSpc>
                <a:spcPct val="80000"/>
              </a:lnSpc>
            </a:pPr>
            <a:r>
              <a:rPr lang="en-US" sz="1500"/>
              <a:t>Fatigue and changes in the energy level and its effect on the daily activity</a:t>
            </a:r>
          </a:p>
          <a:p>
            <a:pPr marL="609600" indent="-609600" algn="l" rtl="0">
              <a:lnSpc>
                <a:spcPct val="80000"/>
              </a:lnSpc>
            </a:pPr>
            <a:r>
              <a:rPr lang="en-US" sz="1500"/>
              <a:t>Changes in the heat and cold tolerance</a:t>
            </a:r>
          </a:p>
          <a:p>
            <a:pPr marL="609600" indent="-609600" algn="l" rtl="0">
              <a:lnSpc>
                <a:spcPct val="80000"/>
              </a:lnSpc>
            </a:pPr>
            <a:r>
              <a:rPr lang="en-US" sz="1500"/>
              <a:t>Recent changes in Weight ( increase or decrease)</a:t>
            </a:r>
          </a:p>
          <a:p>
            <a:pPr marL="609600" indent="-609600" algn="l" rtl="0">
              <a:lnSpc>
                <a:spcPct val="80000"/>
              </a:lnSpc>
            </a:pPr>
            <a:r>
              <a:rPr lang="en-US" sz="1500"/>
              <a:t>Fluid loss or retention</a:t>
            </a:r>
          </a:p>
          <a:p>
            <a:pPr marL="609600" indent="-609600" algn="l" rtl="0">
              <a:lnSpc>
                <a:spcPct val="80000"/>
              </a:lnSpc>
            </a:pPr>
            <a:r>
              <a:rPr lang="en-US" sz="1500"/>
              <a:t>Changes in sexual functions</a:t>
            </a:r>
          </a:p>
          <a:p>
            <a:pPr marL="609600" indent="-609600" algn="l" rtl="0">
              <a:lnSpc>
                <a:spcPct val="80000"/>
              </a:lnSpc>
            </a:pPr>
            <a:r>
              <a:rPr lang="en-US" sz="1500"/>
              <a:t>Changes in mood, memory, ability to concentrate and alteration in sleep</a:t>
            </a:r>
          </a:p>
          <a:p>
            <a:pPr marL="609600" indent="-609600" algn="l" rtl="0">
              <a:lnSpc>
                <a:spcPct val="80000"/>
              </a:lnSpc>
              <a:buFontTx/>
              <a:buAutoNum type="arabicPeriod" startAt="2"/>
            </a:pPr>
            <a:r>
              <a:rPr lang="en-US" sz="1700"/>
              <a:t>Physical assessment:</a:t>
            </a:r>
          </a:p>
          <a:p>
            <a:pPr marL="609600" indent="-609600" algn="l" rtl="0">
              <a:lnSpc>
                <a:spcPct val="80000"/>
              </a:lnSpc>
            </a:pPr>
            <a:r>
              <a:rPr lang="en-US" sz="1500"/>
              <a:t>Skin changes (texture)</a:t>
            </a:r>
          </a:p>
          <a:p>
            <a:pPr marL="609600" indent="-609600" algn="l" rtl="0">
              <a:lnSpc>
                <a:spcPct val="80000"/>
              </a:lnSpc>
            </a:pPr>
            <a:r>
              <a:rPr lang="en-US" sz="1500"/>
              <a:t>Eye changes (exophthalmos)</a:t>
            </a:r>
          </a:p>
          <a:p>
            <a:pPr marL="609600" indent="-609600" algn="l" rtl="0">
              <a:lnSpc>
                <a:spcPct val="80000"/>
              </a:lnSpc>
            </a:pPr>
            <a:r>
              <a:rPr lang="en-US" sz="1500"/>
              <a:t>Changes in phyical appearance ( such as facial hear in women, moon face, buffalo hump, increase size of the hand and the feet)</a:t>
            </a:r>
          </a:p>
          <a:p>
            <a:pPr marL="609600" indent="-609600" algn="l" rtl="0">
              <a:lnSpc>
                <a:spcPct val="80000"/>
              </a:lnSpc>
            </a:pPr>
            <a:r>
              <a:rPr lang="en-US" sz="1500"/>
              <a:t>Vital signs ( hypertension in hyperfunction of adrenal gland)</a:t>
            </a:r>
          </a:p>
          <a:p>
            <a:pPr marL="609600" indent="-609600" algn="l" rtl="0">
              <a:lnSpc>
                <a:spcPct val="80000"/>
              </a:lnSpc>
              <a:buFontTx/>
              <a:buAutoNum type="arabicPeriod" startAt="3"/>
            </a:pPr>
            <a:r>
              <a:rPr lang="en-US" sz="1700"/>
              <a:t>Diagnostic Evaluation:</a:t>
            </a:r>
          </a:p>
          <a:p>
            <a:pPr marL="609600" indent="-609600" algn="l" rtl="0">
              <a:lnSpc>
                <a:spcPct val="80000"/>
              </a:lnSpc>
            </a:pPr>
            <a:r>
              <a:rPr lang="en-US" sz="1500"/>
              <a:t>Hormonal levels</a:t>
            </a:r>
          </a:p>
          <a:p>
            <a:pPr marL="609600" indent="-609600" algn="l" rtl="0">
              <a:lnSpc>
                <a:spcPct val="80000"/>
              </a:lnSpc>
            </a:pPr>
            <a:r>
              <a:rPr lang="en-US" sz="1500"/>
              <a:t>Urine test for the presence of hormones such as epinephrine and norepinephrine in the tumor of adrenal gland</a:t>
            </a:r>
          </a:p>
          <a:p>
            <a:pPr marL="609600" indent="-609600" algn="l" rtl="0">
              <a:lnSpc>
                <a:spcPct val="80000"/>
              </a:lnSpc>
            </a:pPr>
            <a:r>
              <a:rPr lang="en-US" sz="1500"/>
              <a:t>Stimulation and suppression test </a:t>
            </a:r>
          </a:p>
        </p:txBody>
      </p:sp>
    </p:spTree>
    <p:extLst>
      <p:ext uri="{BB962C8B-B14F-4D97-AF65-F5344CB8AC3E}">
        <p14:creationId xmlns:p14="http://schemas.microsoft.com/office/powerpoint/2010/main" val="303626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430213" y="1323975"/>
            <a:ext cx="8524875" cy="384175"/>
          </a:xfrm>
        </p:spPr>
        <p:txBody>
          <a:bodyPr>
            <a:normAutofit fontScale="90000"/>
          </a:bodyPr>
          <a:lstStyle/>
          <a:p>
            <a:pPr eaLnBrk="1" hangingPunct="1">
              <a:defRPr/>
            </a:pPr>
            <a:r>
              <a:rPr lang="en-US" dirty="0" smtClean="0"/>
              <a:t>Thyroid </a:t>
            </a:r>
          </a:p>
        </p:txBody>
      </p:sp>
      <p:sp>
        <p:nvSpPr>
          <p:cNvPr id="8195" name="Rectangle 3"/>
          <p:cNvSpPr>
            <a:spLocks noGrp="1" noChangeArrowheads="1"/>
          </p:cNvSpPr>
          <p:nvPr>
            <p:ph type="body" idx="1"/>
          </p:nvPr>
        </p:nvSpPr>
        <p:spPr>
          <a:xfrm>
            <a:off x="330200" y="2054225"/>
            <a:ext cx="8613775" cy="4279900"/>
          </a:xfrm>
        </p:spPr>
        <p:txBody>
          <a:bodyPr>
            <a:normAutofit fontScale="85000" lnSpcReduction="10000"/>
          </a:bodyPr>
          <a:lstStyle/>
          <a:p>
            <a:pPr eaLnBrk="1" hangingPunct="1"/>
            <a:r>
              <a:rPr lang="en-US" smtClean="0"/>
              <a:t>Thyroid hormones: T</a:t>
            </a:r>
            <a:r>
              <a:rPr lang="en-US" baseline="-25000" smtClean="0"/>
              <a:t>3</a:t>
            </a:r>
            <a:r>
              <a:rPr lang="en-US" smtClean="0"/>
              <a:t>, T</a:t>
            </a:r>
            <a:r>
              <a:rPr lang="en-US" baseline="-25000" smtClean="0"/>
              <a:t>4 </a:t>
            </a:r>
            <a:r>
              <a:rPr lang="en-US" smtClean="0"/>
              <a:t>also produces calcitonin</a:t>
            </a:r>
          </a:p>
          <a:p>
            <a:pPr eaLnBrk="1" hangingPunct="1"/>
            <a:r>
              <a:rPr lang="en-US" smtClean="0"/>
              <a:t>Iodine is contained in thyroid hormone</a:t>
            </a:r>
          </a:p>
          <a:p>
            <a:pPr eaLnBrk="1" hangingPunct="1"/>
            <a:r>
              <a:rPr lang="en-US" smtClean="0"/>
              <a:t>TSH from the anterior pituitary controls the release of thyroid hormone </a:t>
            </a:r>
          </a:p>
          <a:p>
            <a:pPr eaLnBrk="1" hangingPunct="1"/>
            <a:r>
              <a:rPr lang="en-US" smtClean="0"/>
              <a:t>TRH from the hypothalamus controls the release of TSH</a:t>
            </a:r>
          </a:p>
          <a:p>
            <a:pPr eaLnBrk="1" hangingPunct="1"/>
            <a:r>
              <a:rPr lang="en-US" smtClean="0"/>
              <a:t>Thyroid hormone controls cellular metabolic activity </a:t>
            </a:r>
          </a:p>
          <a:p>
            <a:pPr eaLnBrk="1" hangingPunct="1"/>
            <a:r>
              <a:rPr lang="en-US" smtClean="0"/>
              <a:t>T</a:t>
            </a:r>
            <a:r>
              <a:rPr lang="en-US" baseline="-25000" smtClean="0"/>
              <a:t>3</a:t>
            </a:r>
            <a:r>
              <a:rPr lang="en-US" smtClean="0"/>
              <a:t> is more potent and more rapid-acting than T</a:t>
            </a:r>
            <a:r>
              <a:rPr lang="en-US" baseline="-25000" smtClean="0"/>
              <a:t>4 </a:t>
            </a:r>
          </a:p>
          <a:p>
            <a:pPr eaLnBrk="1" hangingPunct="1"/>
            <a:r>
              <a:rPr lang="en-US" smtClean="0"/>
              <a:t>Calcitonin is secreted in response to high plasma calcium level and increases calcium deposition in bone</a:t>
            </a:r>
          </a:p>
        </p:txBody>
      </p:sp>
    </p:spTree>
    <p:extLst>
      <p:ext uri="{BB962C8B-B14F-4D97-AF65-F5344CB8AC3E}">
        <p14:creationId xmlns:p14="http://schemas.microsoft.com/office/powerpoint/2010/main" val="353845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3005</Words>
  <Application>Microsoft Office PowerPoint</Application>
  <PresentationFormat>On-screen Show (4:3)</PresentationFormat>
  <Paragraphs>351</Paragraphs>
  <Slides>59</Slides>
  <Notes>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Chapter 42  Assessment and Management of Patients With Endocrine Disorders </vt:lpstr>
      <vt:lpstr>Endocrine System</vt:lpstr>
      <vt:lpstr>Major Hormone Secreting Glands of the Endocrine System</vt:lpstr>
      <vt:lpstr>Hypothalamus</vt:lpstr>
      <vt:lpstr>  Endocrine Glands  </vt:lpstr>
      <vt:lpstr>Pituitary Gland and Its Hormones</vt:lpstr>
      <vt:lpstr>  Endocrine Glands  </vt:lpstr>
      <vt:lpstr>Assessment:</vt:lpstr>
      <vt:lpstr>Thyroid </vt:lpstr>
      <vt:lpstr>Thyroid Gland </vt:lpstr>
      <vt:lpstr>Hypothalamic-Pituitary-Thyroid Axis </vt:lpstr>
      <vt:lpstr>Assessment and diagnostic findings:</vt:lpstr>
      <vt:lpstr>Thyroid Diagnostic Tests</vt:lpstr>
      <vt:lpstr>Cont……</vt:lpstr>
      <vt:lpstr>Hypothyroidism</vt:lpstr>
      <vt:lpstr>Manifestations: </vt:lpstr>
      <vt:lpstr>Cont. manifestations</vt:lpstr>
      <vt:lpstr>Medical Management of Hypothyroidism</vt:lpstr>
      <vt:lpstr>4. Medication Interactions:</vt:lpstr>
      <vt:lpstr>Nursing Management:</vt:lpstr>
      <vt:lpstr>Hyperthyroidism</vt:lpstr>
      <vt:lpstr>  Hyperfunction and  Hypofunction Disorders </vt:lpstr>
      <vt:lpstr>  Hyperfunction and  Hypofunction Disorders </vt:lpstr>
      <vt:lpstr>Assessment and diagnostic findings:</vt:lpstr>
      <vt:lpstr>Medical Management of Hyperthyroidism</vt:lpstr>
      <vt:lpstr>  Nursing Implications for      Selected Endocrine Medications </vt:lpstr>
      <vt:lpstr>  Nursing Implications for      Selected Endocrine Medications </vt:lpstr>
      <vt:lpstr>Surgical management:</vt:lpstr>
      <vt:lpstr>Thyroidectomy</vt:lpstr>
      <vt:lpstr>Postoperative Care</vt:lpstr>
      <vt:lpstr>Thyroid Storm:</vt:lpstr>
      <vt:lpstr>Medical management:</vt:lpstr>
      <vt:lpstr>Parathyroid </vt:lpstr>
      <vt:lpstr>Parathyroid Glands</vt:lpstr>
      <vt:lpstr>Hyperparathyroidism</vt:lpstr>
      <vt:lpstr>Hypoparathryoidism</vt:lpstr>
      <vt:lpstr>Management of Hypoparathyroidism</vt:lpstr>
      <vt:lpstr>Adrenal Glands</vt:lpstr>
      <vt:lpstr>The Adrenal Glands:</vt:lpstr>
      <vt:lpstr>Cont….</vt:lpstr>
      <vt:lpstr>  Endocrine Glands  </vt:lpstr>
      <vt:lpstr>Adrenal Glands</vt:lpstr>
      <vt:lpstr>Adrenocortical Insufficiency</vt:lpstr>
      <vt:lpstr>Addisonian Crisis: (hypotensive crisis)</vt:lpstr>
      <vt:lpstr>Assessment and diagnostic Findings:</vt:lpstr>
      <vt:lpstr>Cont…</vt:lpstr>
      <vt:lpstr>Nursing Management:</vt:lpstr>
      <vt:lpstr>Cont…</vt:lpstr>
      <vt:lpstr>Nursing Process: The Care of the Patient with Adrenocortical Insufficiency— Assessment</vt:lpstr>
      <vt:lpstr>Nursing Process: The Care of the Patient with Adrenocortical Insufficiency— Diagnoses</vt:lpstr>
      <vt:lpstr>Interventions</vt:lpstr>
      <vt:lpstr>Cushing’s Syndrome</vt:lpstr>
      <vt:lpstr>Cushing’s Syndrome</vt:lpstr>
      <vt:lpstr>Nursing Process: The Care of the Patient with Cushing’s Syndrome—Assessment</vt:lpstr>
      <vt:lpstr>Nursing Process: The Care of the Patient with Cushing’s Syndrome—Diagnoses</vt:lpstr>
      <vt:lpstr>Collaborative Problems/Potential Complications</vt:lpstr>
      <vt:lpstr>Nursing Process: The Care of the Patient with Cushing’s Syndrome—Planning</vt:lpstr>
      <vt:lpstr>Interventions</vt:lpstr>
      <vt:lpstr>Corticosteroid Therapy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42  Assessment and Management of Patients With Endocrine Disorders </dc:title>
  <dc:creator>Hp</dc:creator>
  <cp:lastModifiedBy>Hp</cp:lastModifiedBy>
  <cp:revision>9</cp:revision>
  <dcterms:created xsi:type="dcterms:W3CDTF">2006-08-16T00:00:00Z</dcterms:created>
  <dcterms:modified xsi:type="dcterms:W3CDTF">2015-02-20T06:44:12Z</dcterms:modified>
</cp:coreProperties>
</file>