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2"/>
  </p:notesMasterIdLst>
  <p:handoutMasterIdLst>
    <p:handoutMasterId r:id="rId103"/>
  </p:handoutMasterIdLst>
  <p:sldIdLst>
    <p:sldId id="256" r:id="rId2"/>
    <p:sldId id="270" r:id="rId3"/>
    <p:sldId id="257" r:id="rId4"/>
    <p:sldId id="348" r:id="rId5"/>
    <p:sldId id="271" r:id="rId6"/>
    <p:sldId id="272" r:id="rId7"/>
    <p:sldId id="291" r:id="rId8"/>
    <p:sldId id="273" r:id="rId9"/>
    <p:sldId id="349" r:id="rId10"/>
    <p:sldId id="350" r:id="rId11"/>
    <p:sldId id="292" r:id="rId12"/>
    <p:sldId id="293" r:id="rId13"/>
    <p:sldId id="351" r:id="rId14"/>
    <p:sldId id="275" r:id="rId15"/>
    <p:sldId id="294" r:id="rId16"/>
    <p:sldId id="276" r:id="rId17"/>
    <p:sldId id="277" r:id="rId18"/>
    <p:sldId id="266" r:id="rId19"/>
    <p:sldId id="262" r:id="rId20"/>
    <p:sldId id="278" r:id="rId21"/>
    <p:sldId id="296" r:id="rId22"/>
    <p:sldId id="297" r:id="rId23"/>
    <p:sldId id="298" r:id="rId24"/>
    <p:sldId id="365" r:id="rId25"/>
    <p:sldId id="368" r:id="rId26"/>
    <p:sldId id="366" r:id="rId27"/>
    <p:sldId id="295" r:id="rId28"/>
    <p:sldId id="279" r:id="rId29"/>
    <p:sldId id="362" r:id="rId30"/>
    <p:sldId id="364" r:id="rId31"/>
    <p:sldId id="352" r:id="rId32"/>
    <p:sldId id="280" r:id="rId33"/>
    <p:sldId id="369" r:id="rId34"/>
    <p:sldId id="363" r:id="rId35"/>
    <p:sldId id="299" r:id="rId36"/>
    <p:sldId id="300" r:id="rId37"/>
    <p:sldId id="301" r:id="rId38"/>
    <p:sldId id="302" r:id="rId39"/>
    <p:sldId id="281" r:id="rId40"/>
    <p:sldId id="367" r:id="rId41"/>
    <p:sldId id="303" r:id="rId42"/>
    <p:sldId id="304" r:id="rId43"/>
    <p:sldId id="355" r:id="rId44"/>
    <p:sldId id="282" r:id="rId45"/>
    <p:sldId id="305" r:id="rId46"/>
    <p:sldId id="283" r:id="rId47"/>
    <p:sldId id="306" r:id="rId48"/>
    <p:sldId id="307" r:id="rId49"/>
    <p:sldId id="356" r:id="rId50"/>
    <p:sldId id="284" r:id="rId51"/>
    <p:sldId id="353" r:id="rId52"/>
    <p:sldId id="285" r:id="rId53"/>
    <p:sldId id="357" r:id="rId54"/>
    <p:sldId id="286" r:id="rId55"/>
    <p:sldId id="287" r:id="rId56"/>
    <p:sldId id="288" r:id="rId57"/>
    <p:sldId id="289" r:id="rId58"/>
    <p:sldId id="308" r:id="rId59"/>
    <p:sldId id="358" r:id="rId60"/>
    <p:sldId id="290" r:id="rId61"/>
    <p:sldId id="309" r:id="rId62"/>
    <p:sldId id="310" r:id="rId63"/>
    <p:sldId id="311" r:id="rId64"/>
    <p:sldId id="312" r:id="rId65"/>
    <p:sldId id="313" r:id="rId66"/>
    <p:sldId id="314" r:id="rId67"/>
    <p:sldId id="315" r:id="rId68"/>
    <p:sldId id="336" r:id="rId69"/>
    <p:sldId id="316" r:id="rId70"/>
    <p:sldId id="317" r:id="rId71"/>
    <p:sldId id="359" r:id="rId72"/>
    <p:sldId id="318" r:id="rId73"/>
    <p:sldId id="319" r:id="rId74"/>
    <p:sldId id="320" r:id="rId75"/>
    <p:sldId id="321" r:id="rId76"/>
    <p:sldId id="325" r:id="rId77"/>
    <p:sldId id="322" r:id="rId78"/>
    <p:sldId id="323" r:id="rId79"/>
    <p:sldId id="324" r:id="rId80"/>
    <p:sldId id="360" r:id="rId81"/>
    <p:sldId id="326" r:id="rId82"/>
    <p:sldId id="327" r:id="rId83"/>
    <p:sldId id="328" r:id="rId84"/>
    <p:sldId id="329" r:id="rId85"/>
    <p:sldId id="330" r:id="rId86"/>
    <p:sldId id="354" r:id="rId87"/>
    <p:sldId id="331" r:id="rId88"/>
    <p:sldId id="332" r:id="rId89"/>
    <p:sldId id="337" r:id="rId90"/>
    <p:sldId id="333" r:id="rId91"/>
    <p:sldId id="334" r:id="rId92"/>
    <p:sldId id="335" r:id="rId93"/>
    <p:sldId id="361" r:id="rId94"/>
    <p:sldId id="338" r:id="rId95"/>
    <p:sldId id="346" r:id="rId96"/>
    <p:sldId id="345" r:id="rId97"/>
    <p:sldId id="344" r:id="rId98"/>
    <p:sldId id="343" r:id="rId99"/>
    <p:sldId id="342" r:id="rId100"/>
    <p:sldId id="341" r:id="rId10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123F5-95D1-483A-87D4-086CE7042E68}" type="datetimeFigureOut">
              <a:rPr lang="en-US" smtClean="0"/>
              <a:pPr/>
              <a:t>10/4/2015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1020C3-F860-474A-947A-6F3A230559CE}" type="slidenum">
              <a:rPr lang="en-US" smtClean="0"/>
              <a:pPr/>
              <a:t>‹#›</a:t>
            </a:fld>
            <a:endParaRPr lang="en-US"/>
          </a:p>
        </p:txBody>
      </p:sp>
    </p:spTree>
    <p:extLst>
      <p:ext uri="{BB962C8B-B14F-4D97-AF65-F5344CB8AC3E}">
        <p14:creationId xmlns:p14="http://schemas.microsoft.com/office/powerpoint/2010/main" val="391643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DDDEAEC-541D-4D28-8FEE-967392F1B04A}" type="datetimeFigureOut">
              <a:rPr lang="en-US"/>
              <a:pPr>
                <a:defRPr/>
              </a:pPr>
              <a:t>10/4/2015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C26EE4B-6FC0-4787-B27A-A652EF5BBC95}" type="slidenum">
              <a:rPr lang="en-US"/>
              <a:pPr>
                <a:defRPr/>
              </a:pPr>
              <a:t>‹#›</a:t>
            </a:fld>
            <a:endParaRPr lang="en-US"/>
          </a:p>
        </p:txBody>
      </p:sp>
    </p:spTree>
    <p:extLst>
      <p:ext uri="{BB962C8B-B14F-4D97-AF65-F5344CB8AC3E}">
        <p14:creationId xmlns:p14="http://schemas.microsoft.com/office/powerpoint/2010/main" val="30941972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children.webmd.com/tc/measles-rubeola-topic-overview" TargetMode="External"/><Relationship Id="rId3" Type="http://schemas.openxmlformats.org/officeDocument/2006/relationships/hyperlink" Target="http://www.webmd.com/skin-problems-and-treatments/shingles/default.htm" TargetMode="External"/><Relationship Id="rId7" Type="http://schemas.openxmlformats.org/officeDocument/2006/relationships/hyperlink" Target="http://www.webmd.com/migraines-headaches/default.ht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webmd.com/skin-problems-and-treatments/guide/default.htm" TargetMode="External"/><Relationship Id="rId5" Type="http://schemas.openxmlformats.org/officeDocument/2006/relationships/hyperlink" Target="http://www.webmd.com/parenting/tc/choosing-child-care-topic-overview" TargetMode="External"/><Relationship Id="rId4" Type="http://schemas.openxmlformats.org/officeDocument/2006/relationships/hyperlink" Target="http://www.webmd.com/cold-and-flu/tc/coughs-topic-overview" TargetMode="External"/><Relationship Id="rId9" Type="http://schemas.openxmlformats.org/officeDocument/2006/relationships/hyperlink" Target="http://children.webmd.com/tc/mumps-topic-overview"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A8B269-37D0-41A5-B401-5A4BF3A6EB85}"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100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EB7FC8-729D-4FA9-A4C2-5F00391CABAE}" type="slidenum">
              <a:rPr lang="en-US"/>
              <a:pPr fontAlgn="base">
                <a:spcBef>
                  <a:spcPct val="0"/>
                </a:spcBef>
                <a:spcAft>
                  <a:spcPct val="0"/>
                </a:spcAft>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EB7FC8-729D-4FA9-A4C2-5F00391CABAE}" type="slidenum">
              <a:rPr lang="en-US"/>
              <a:pPr fontAlgn="base">
                <a:spcBef>
                  <a:spcPct val="0"/>
                </a:spcBef>
                <a:spcAft>
                  <a:spcPct val="0"/>
                </a:spcAft>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EB7FC8-729D-4FA9-A4C2-5F00391CABAE}" type="slidenum">
              <a:rPr lang="en-US"/>
              <a:pPr fontAlgn="base">
                <a:spcBef>
                  <a:spcPct val="0"/>
                </a:spcBef>
                <a:spcAft>
                  <a:spcPct val="0"/>
                </a:spcAft>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ffectLst/>
              </a:rPr>
              <a:t>at Is the Chickenpox Vaccine?</a:t>
            </a:r>
          </a:p>
          <a:p>
            <a:r>
              <a:rPr lang="en-US" dirty="0" smtClean="0">
                <a:effectLst/>
              </a:rPr>
              <a:t>The chickenpox vaccine is a shot that can protect nearly everyone who gets it from catching chickenpox. It's also called the varicella vaccine because chickenpox is caused by the varicella-</a:t>
            </a:r>
            <a:r>
              <a:rPr lang="en-US" dirty="0" smtClean="0">
                <a:effectLst/>
                <a:hlinkClick r:id="rId3"/>
              </a:rPr>
              <a:t>zoster virus</a:t>
            </a:r>
            <a:r>
              <a:rPr lang="en-US" dirty="0" smtClean="0">
                <a:effectLst/>
              </a:rPr>
              <a:t>. The vaccine is made from a live but weakened, or attenuated, virus.</a:t>
            </a:r>
          </a:p>
          <a:p>
            <a:r>
              <a:rPr lang="en-US" dirty="0" smtClean="0">
                <a:effectLst/>
              </a:rPr>
              <a:t>Viruses that have been attenuated are less virulent than viruses that are not. Although the virus in the chickenpox vaccine is generally incapable of causing a disease, it still stimulates a response from the body's immune system. That response is what gives someone who's had a shot for chickenpox immunity from the illness.</a:t>
            </a:r>
          </a:p>
          <a:p>
            <a:r>
              <a:rPr lang="en-US" b="1" dirty="0" smtClean="0">
                <a:effectLst/>
              </a:rPr>
              <a:t>Why Do People Need a Chickenpox Vaccine?</a:t>
            </a:r>
          </a:p>
          <a:p>
            <a:r>
              <a:rPr lang="en-US" dirty="0" smtClean="0">
                <a:effectLst/>
              </a:rPr>
              <a:t>Most cases of chickenpox are relatively mild and run their course in five to 10 days. But it can be very serious, even life threatening, in a small percentage of people. Before the varicella vaccine was licensed in the U.S. in 1995, there were approximately 100 deaths and more than 11,000 hospitalizations a year from chickenpox. Most of the people who died were healthy before they got chickenpox.</a:t>
            </a:r>
          </a:p>
          <a:p>
            <a:r>
              <a:rPr lang="en-US" dirty="0" smtClean="0">
                <a:effectLst/>
              </a:rPr>
              <a:t>The risk of serious, life-threatening complications is greatest among infants, adults, and people with weakened immune systems. But anyone can develop serious complications and there is no way to predict who will.</a:t>
            </a:r>
          </a:p>
          <a:p>
            <a:r>
              <a:rPr lang="en-US" dirty="0" smtClean="0">
                <a:effectLst/>
              </a:rPr>
              <a:t>There's another reason for getting a shot for chickenpox. The illness is highly contagious and can be spread by direct contact or through the air by sneezing or </a:t>
            </a:r>
            <a:r>
              <a:rPr lang="en-US" dirty="0" smtClean="0">
                <a:effectLst/>
                <a:hlinkClick r:id="rId4"/>
              </a:rPr>
              <a:t>coughing</a:t>
            </a:r>
            <a:r>
              <a:rPr lang="en-US" dirty="0" smtClean="0">
                <a:effectLst/>
              </a:rPr>
              <a:t>. Also, someone can get it by coming in contact with fluid from chickenpox blisters. For that reason, children with chickenpox need to be kept out of school or </a:t>
            </a:r>
            <a:r>
              <a:rPr lang="en-US" dirty="0" smtClean="0">
                <a:effectLst/>
                <a:hlinkClick r:id="rId5"/>
              </a:rPr>
              <a:t>day care</a:t>
            </a:r>
            <a:r>
              <a:rPr lang="en-US" dirty="0" smtClean="0">
                <a:effectLst/>
              </a:rPr>
              <a:t> for about a week or more. Also, the illness causes an </a:t>
            </a:r>
            <a:r>
              <a:rPr lang="en-US" dirty="0" smtClean="0">
                <a:effectLst/>
                <a:hlinkClick r:id="rId6"/>
              </a:rPr>
              <a:t>itchy</a:t>
            </a:r>
            <a:r>
              <a:rPr lang="en-US" dirty="0" smtClean="0">
                <a:effectLst/>
              </a:rPr>
              <a:t> rash that usually forms between 200 and 500 blisters over the entire body, </a:t>
            </a:r>
            <a:r>
              <a:rPr lang="en-US" dirty="0" smtClean="0">
                <a:effectLst/>
                <a:hlinkClick r:id="rId7"/>
              </a:rPr>
              <a:t>headaches</a:t>
            </a:r>
            <a:r>
              <a:rPr lang="en-US" dirty="0" smtClean="0">
                <a:effectLst/>
              </a:rPr>
              <a:t>, coughing, and fussiness. So even if the illness is mild, it still means five to 10 days of being uncomfortable.</a:t>
            </a:r>
          </a:p>
          <a:p>
            <a:r>
              <a:rPr lang="en-US" sz="1200" kern="1200" dirty="0" smtClean="0">
                <a:solidFill>
                  <a:schemeClr val="tx1"/>
                </a:solidFill>
                <a:effectLst/>
                <a:latin typeface="+mn-lt"/>
                <a:ea typeface="+mn-ea"/>
                <a:cs typeface="+mn-cs"/>
              </a:rPr>
              <a:t>Continue reading below...</a:t>
            </a:r>
          </a:p>
          <a:p>
            <a:r>
              <a:rPr lang="en-US" b="1" dirty="0" smtClean="0">
                <a:effectLst/>
              </a:rPr>
              <a:t>Are Children Required to Get a Chickenpox Vaccination?</a:t>
            </a:r>
          </a:p>
          <a:p>
            <a:r>
              <a:rPr lang="en-US" dirty="0" smtClean="0">
                <a:effectLst/>
              </a:rPr>
              <a:t>Most states require that children entering child care and school show evidence of immunity to chickenpox or evidence of having been given the chickenpox vaccine.</a:t>
            </a:r>
          </a:p>
          <a:p>
            <a:r>
              <a:rPr lang="en-US" b="1" dirty="0" smtClean="0">
                <a:effectLst/>
              </a:rPr>
              <a:t>Who Should Get Vaccinated With the Chickenpox Vaccine?</a:t>
            </a:r>
          </a:p>
          <a:p>
            <a:r>
              <a:rPr lang="en-US" dirty="0" smtClean="0">
                <a:effectLst/>
              </a:rPr>
              <a:t>The chickenpox vaccine is recommended for all children under the age of 13 who have not had chickenpox. It is also recommended for all adolescents and adults who have not been vaccinated and have not had chickenpox.</a:t>
            </a:r>
          </a:p>
          <a:p>
            <a:r>
              <a:rPr lang="en-US" dirty="0" smtClean="0">
                <a:effectLst/>
              </a:rPr>
              <a:t>If you have had chickenpox there is no need for you to get the vaccine.</a:t>
            </a:r>
          </a:p>
          <a:p>
            <a:r>
              <a:rPr lang="en-US" dirty="0" smtClean="0">
                <a:effectLst/>
              </a:rPr>
              <a:t>Since 2005, the vaccine has also been available as part of a combination vaccine called MMRV, which offers protection against </a:t>
            </a:r>
            <a:r>
              <a:rPr lang="en-US" dirty="0" smtClean="0">
                <a:effectLst/>
                <a:hlinkClick r:id="rId8"/>
              </a:rPr>
              <a:t>measles</a:t>
            </a:r>
            <a:r>
              <a:rPr lang="en-US" dirty="0" smtClean="0">
                <a:effectLst/>
              </a:rPr>
              <a:t>, </a:t>
            </a:r>
            <a:r>
              <a:rPr lang="en-US" dirty="0" smtClean="0">
                <a:effectLst/>
                <a:hlinkClick r:id="rId9"/>
              </a:rPr>
              <a:t>mumps</a:t>
            </a:r>
            <a:r>
              <a:rPr lang="en-US" dirty="0" smtClean="0">
                <a:effectLst/>
              </a:rPr>
              <a:t>, rubella, and varicella</a:t>
            </a:r>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GB" sz="2400" dirty="0" smtClean="0">
                <a:latin typeface="Constantia" pitchFamily="18" charset="0"/>
              </a:rPr>
              <a:t>Children </a:t>
            </a:r>
            <a:r>
              <a:rPr lang="ar-SA" sz="2400" dirty="0" smtClean="0">
                <a:latin typeface="Constantia" pitchFamily="18" charset="0"/>
              </a:rPr>
              <a:t>	</a:t>
            </a:r>
            <a:r>
              <a:rPr lang="en-GB" sz="2400" dirty="0" smtClean="0">
                <a:latin typeface="Constantia" pitchFamily="18" charset="0"/>
              </a:rPr>
              <a:t>younger than 5 years should not be offered popcorn or peanuts.</a:t>
            </a:r>
            <a:endParaRPr lang="en-US" sz="2400" dirty="0" smtClean="0">
              <a:latin typeface="Constantia" pitchFamily="18" charset="0"/>
            </a:endParaRPr>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83AD2-8E60-487B-994D-F69C94B04F2D}" type="slidenum">
              <a:rPr lang="en-US"/>
              <a:pPr fontAlgn="base">
                <a:spcBef>
                  <a:spcPct val="0"/>
                </a:spcBef>
                <a:spcAft>
                  <a:spcPct val="0"/>
                </a:spcAft>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927C9-496E-41E8-8908-DEAC2A371C82}" type="slidenum">
              <a:rPr lang="en-US"/>
              <a:pPr fontAlgn="base">
                <a:spcBef>
                  <a:spcPct val="0"/>
                </a:spcBef>
                <a:spcAft>
                  <a:spcPct val="0"/>
                </a:spcAft>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8C41A5A0-9E8F-4C2A-A1C4-BDBA36D14F83}" type="datetimeFigureOut">
              <a:rPr lang="en-US"/>
              <a:pPr>
                <a:defRPr/>
              </a:pPr>
              <a:t>10/4/2015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B1E5C6AA-C08F-4544-9B82-3A2357BE38A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FFC17F6-FAD6-43A9-BF4B-AE07244BB416}" type="datetimeFigureOut">
              <a:rPr lang="en-US"/>
              <a:pPr>
                <a:defRPr/>
              </a:pPr>
              <a:t>10/4/2015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B2C89BC-2A5F-4F29-B591-80365525DCA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66AA29-9BEA-4D93-ABDA-65B01077B074}" type="datetimeFigureOut">
              <a:rPr lang="en-US"/>
              <a:pPr>
                <a:defRPr/>
              </a:pPr>
              <a:t>10/4/2015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8B9927A-6CA5-4BDF-A2A7-F799A7D319D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E1797D-2B9E-43BE-8079-F174C24F84A1}" type="datetimeFigureOut">
              <a:rPr lang="en-US"/>
              <a:pPr>
                <a:defRPr/>
              </a:pPr>
              <a:t>10/4/2015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96C36B-18FC-4FB6-8251-544CCAD2F81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AB060620-962F-4FB0-8701-0486C608EA06}" type="datetimeFigureOut">
              <a:rPr lang="en-US"/>
              <a:pPr>
                <a:defRPr/>
              </a:pPr>
              <a:t>10/4/2015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E985AC5C-B636-46F2-A6FB-CE638D47537E}"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C6BCA09F-1A87-4239-BDEE-503E3EDAC0BE}" type="datetimeFigureOut">
              <a:rPr lang="en-US"/>
              <a:pPr>
                <a:defRPr/>
              </a:pPr>
              <a:t>10/4/2015</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D64E6C6F-9643-4163-A706-BD68013ECB77}"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00785C3-DD34-4636-8CEB-33BEFD405F28}" type="datetimeFigureOut">
              <a:rPr lang="en-US"/>
              <a:pPr>
                <a:defRPr/>
              </a:pPr>
              <a:t>10/4/2015</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6596799E-702D-4731-97AD-ABE9BC8DDA9C}"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B34AA25-07B0-4E8B-AE22-34BB9A4D0874}" type="datetimeFigureOut">
              <a:rPr lang="en-US"/>
              <a:pPr>
                <a:defRPr/>
              </a:pPr>
              <a:t>10/4/2015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C2D8F28-66E9-4688-B47B-64C31FCF145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CEC75C6-807E-4899-BEE2-B8313DFBE276}" type="datetimeFigureOut">
              <a:rPr lang="en-US"/>
              <a:pPr>
                <a:defRPr/>
              </a:pPr>
              <a:t>10/4/2015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553E54E3-6EE5-41A7-91AE-B9970892318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13D0E5D-50AA-4A72-9BF6-50708294868B}" type="datetimeFigureOut">
              <a:rPr lang="en-US"/>
              <a:pPr>
                <a:defRPr/>
              </a:pPr>
              <a:t>10/4/2015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190D8FB-1D8B-426A-8597-E24F698991A6}"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BBF22C4-EC67-4820-8F74-716A692FA888}" type="datetimeFigureOut">
              <a:rPr lang="en-US"/>
              <a:pPr>
                <a:defRPr/>
              </a:pPr>
              <a:t>10/4/2015</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A52B294B-0547-43A5-AC74-2DD6EA6EE34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178AFE63-72C2-4E01-BF66-BB107B9D6C3F}" type="datetimeFigureOut">
              <a:rPr lang="en-US"/>
              <a:pPr>
                <a:defRPr/>
              </a:pPr>
              <a:t>10/4/2015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5D549AB5-1CC2-4A10-81FB-F6FE9B0DF3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6" r:id="rId4"/>
    <p:sldLayoutId id="2147483687" r:id="rId5"/>
    <p:sldLayoutId id="2147483682" r:id="rId6"/>
    <p:sldLayoutId id="2147483688" r:id="rId7"/>
    <p:sldLayoutId id="2147483681" r:id="rId8"/>
    <p:sldLayoutId id="2147483689" r:id="rId9"/>
    <p:sldLayoutId id="2147483680" r:id="rId10"/>
    <p:sldLayoutId id="2147483690" r:id="rId11"/>
  </p:sldLayoutIdLst>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United_Natio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229600" cy="1147763"/>
          </a:xfrm>
        </p:spPr>
        <p:txBody>
          <a:bodyPr>
            <a:normAutofit fontScale="90000"/>
          </a:bodyPr>
          <a:lstStyle/>
          <a:p>
            <a:pPr algn="ctr" fontAlgn="auto">
              <a:spcAft>
                <a:spcPts val="0"/>
              </a:spcAft>
              <a:defRPr/>
            </a:pPr>
            <a:r>
              <a:rPr b="1" dirty="0" smtClean="0"/>
              <a:t/>
            </a:r>
            <a:br>
              <a:rPr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3100" b="1" dirty="0" smtClean="0"/>
              <a:t/>
            </a:r>
            <a:br>
              <a:rPr lang="en-US" sz="3100" b="1" dirty="0" smtClean="0"/>
            </a:br>
            <a:r>
              <a:rPr lang="en-US" sz="3100" dirty="0" smtClean="0">
                <a:latin typeface="Courier 10cpi" charset="0"/>
              </a:rPr>
              <a:t> </a:t>
            </a:r>
            <a:r>
              <a:rPr lang="en-US" sz="3100" b="1" dirty="0" smtClean="0">
                <a:latin typeface="Adobe Caslon Pro" pitchFamily="18" charset="0"/>
              </a:rPr>
              <a:t>health promotion </a:t>
            </a:r>
            <a:r>
              <a:rPr lang="en-US" sz="4000" b="1" dirty="0" smtClean="0">
                <a:latin typeface="Adobe Caslon Pro" pitchFamily="18" charset="0"/>
                <a:ea typeface="Batang" pitchFamily="18" charset="-127"/>
              </a:rPr>
              <a:t/>
            </a:r>
            <a:br>
              <a:rPr lang="en-US" sz="4000" b="1" dirty="0" smtClean="0">
                <a:latin typeface="Adobe Caslon Pro" pitchFamily="18" charset="0"/>
                <a:ea typeface="Batang" pitchFamily="18" charset="-127"/>
              </a:rPr>
            </a:br>
            <a:r>
              <a:rPr lang="en-US" sz="4000" b="1" dirty="0" smtClean="0">
                <a:latin typeface="Adobe Caslon Pro" pitchFamily="18" charset="0"/>
                <a:ea typeface="Batang" pitchFamily="18" charset="-127"/>
              </a:rPr>
              <a:t>  </a:t>
            </a:r>
            <a:endParaRPr lang="en-US" sz="3100" dirty="0">
              <a:latin typeface="Adobe Caslon Pro" pitchFamily="18" charset="0"/>
            </a:endParaRPr>
          </a:p>
        </p:txBody>
      </p:sp>
      <p:sp>
        <p:nvSpPr>
          <p:cNvPr id="3" name="Subtitle 2"/>
          <p:cNvSpPr>
            <a:spLocks noGrp="1"/>
          </p:cNvSpPr>
          <p:nvPr>
            <p:ph type="subTitle" idx="1"/>
          </p:nvPr>
        </p:nvSpPr>
        <p:spPr>
          <a:xfrm>
            <a:off x="2362200" y="6049963"/>
            <a:ext cx="6705600" cy="685800"/>
          </a:xfrm>
        </p:spPr>
        <p:txBody>
          <a:bodyPr>
            <a:normAutofit fontScale="77500" lnSpcReduction="20000"/>
          </a:bodyPr>
          <a:lstStyle/>
          <a:p>
            <a:pPr fontAlgn="auto">
              <a:spcAft>
                <a:spcPts val="0"/>
              </a:spcAft>
              <a:buFont typeface="Wingdings"/>
              <a:buNone/>
              <a:defRPr/>
            </a:pPr>
            <a:endParaRPr lang="en-US" b="1" dirty="0" smtClean="0"/>
          </a:p>
          <a:p>
            <a:pPr fontAlgn="auto">
              <a:spcAft>
                <a:spcPts val="0"/>
              </a:spcAft>
              <a:buFont typeface="Wingdings"/>
              <a:buNone/>
              <a:defRPr/>
            </a:pPr>
            <a:r>
              <a:rPr lang="en-US" b="1" dirty="0" smtClean="0">
                <a:latin typeface="Cooper Black" pitchFamily="18" charset="0"/>
              </a:rPr>
              <a:t>Spring Semester </a:t>
            </a:r>
            <a:r>
              <a:rPr lang="en-US" b="1" dirty="0" smtClean="0">
                <a:latin typeface="Cooper Black" pitchFamily="18" charset="0"/>
              </a:rPr>
              <a:t>2015-2016</a:t>
            </a:r>
            <a:endParaRPr lang="en-US" dirty="0" smtClean="0">
              <a:latin typeface="Cooper Black" pitchFamily="18" charset="0"/>
            </a:endParaRPr>
          </a:p>
          <a:p>
            <a:pPr fontAlgn="auto">
              <a:spcAft>
                <a:spcPts val="0"/>
              </a:spcAft>
              <a:buFont typeface="Wingdings"/>
              <a:buNone/>
              <a:defRPr/>
            </a:pPr>
            <a:endParaRPr lang="en-US" dirty="0"/>
          </a:p>
        </p:txBody>
      </p:sp>
      <p:pic>
        <p:nvPicPr>
          <p:cNvPr id="193538" name="Picture 2" descr="http://t0.gstatic.com/images?q=tbn:ANd9GcRlzkYRC94lWs3QPXdwfnPlYl5lv-1NUCnpeHbdbr_dYHIVNTAL"/>
          <p:cNvPicPr>
            <a:picLocks noChangeAspect="1" noChangeArrowheads="1"/>
          </p:cNvPicPr>
          <p:nvPr/>
        </p:nvPicPr>
        <p:blipFill>
          <a:blip r:embed="rId3" cstate="print"/>
          <a:srcRect/>
          <a:stretch>
            <a:fillRect/>
          </a:stretch>
        </p:blipFill>
        <p:spPr bwMode="auto">
          <a:xfrm>
            <a:off x="2057400" y="1219200"/>
            <a:ext cx="5410200" cy="3581400"/>
          </a:xfrm>
          <a:prstGeom prst="rect">
            <a:avLst/>
          </a:prstGeom>
          <a:noFill/>
        </p:spPr>
      </p:pic>
      <p:sp>
        <p:nvSpPr>
          <p:cNvPr id="7" name="Subtitle 2"/>
          <p:cNvSpPr txBox="1">
            <a:spLocks/>
          </p:cNvSpPr>
          <p:nvPr/>
        </p:nvSpPr>
        <p:spPr bwMode="auto">
          <a:xfrm>
            <a:off x="3352800" y="4953000"/>
            <a:ext cx="289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75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600" b="1"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100" b="1" i="0" u="none" strike="noStrike" kern="1200" cap="none" spc="0" normalizeH="0" baseline="0" noProof="0" dirty="0" smtClean="0">
                <a:ln>
                  <a:noFill/>
                </a:ln>
                <a:solidFill>
                  <a:srgbClr val="FFFFFF"/>
                </a:solidFill>
                <a:effectLst/>
                <a:uLnTx/>
                <a:uFillTx/>
                <a:latin typeface="Cooper Black" pitchFamily="18" charset="0"/>
                <a:ea typeface="+mn-ea"/>
                <a:cs typeface="+mn-cs"/>
              </a:rPr>
              <a:t>Dr. Reem Ali</a:t>
            </a:r>
            <a:endParaRPr kumimoji="0" lang="en-US" sz="4100" b="0" i="0" u="none" strike="noStrike" kern="1200" cap="none" spc="0" normalizeH="0" baseline="0" noProof="0" dirty="0" smtClean="0">
              <a:ln>
                <a:noFill/>
              </a:ln>
              <a:solidFill>
                <a:srgbClr val="FFFFFF"/>
              </a:solidFill>
              <a:effectLst/>
              <a:uLnTx/>
              <a:uFillTx/>
              <a:latin typeface="Cooper Black" pitchFamily="18" charset="0"/>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6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lvl="1" algn="ctr"/>
            <a:r>
              <a:rPr lang="en-US" sz="2800" b="1" dirty="0" smtClean="0">
                <a:latin typeface="Cooper Black"/>
              </a:rPr>
              <a:t>Infant &amp; Toddler Response Hospitalization</a:t>
            </a:r>
          </a:p>
        </p:txBody>
      </p:sp>
      <p:sp>
        <p:nvSpPr>
          <p:cNvPr id="3" name="Content Placeholder 2"/>
          <p:cNvSpPr>
            <a:spLocks noGrp="1"/>
          </p:cNvSpPr>
          <p:nvPr>
            <p:ph sz="quarter" idx="1"/>
          </p:nvPr>
        </p:nvSpPr>
        <p:spPr>
          <a:xfrm>
            <a:off x="228600" y="1676400"/>
            <a:ext cx="8686800" cy="4876800"/>
          </a:xfrm>
        </p:spPr>
        <p:txBody>
          <a:bodyPr>
            <a:normAutofit fontScale="85000" lnSpcReduction="20000"/>
          </a:bodyPr>
          <a:lstStyle/>
          <a:p>
            <a:r>
              <a:rPr lang="en-US" sz="4700" dirty="0" smtClean="0">
                <a:latin typeface="Constantia" pitchFamily="18" charset="0"/>
              </a:rPr>
              <a:t> </a:t>
            </a:r>
            <a:r>
              <a:rPr lang="en-US" sz="4200" dirty="0">
                <a:latin typeface="Constantia" pitchFamily="18" charset="0"/>
              </a:rPr>
              <a:t>Loss of control </a:t>
            </a:r>
          </a:p>
          <a:p>
            <a:pPr lvl="1"/>
            <a:r>
              <a:rPr lang="en-US" sz="3000" dirty="0" smtClean="0">
                <a:latin typeface="Constantia" pitchFamily="18" charset="0"/>
              </a:rPr>
              <a:t>Toddlers are striving for autonomy </a:t>
            </a:r>
          </a:p>
          <a:p>
            <a:pPr lvl="1"/>
            <a:endParaRPr lang="en-US" sz="3000" dirty="0" smtClean="0">
              <a:latin typeface="Constantia" pitchFamily="18" charset="0"/>
            </a:endParaRPr>
          </a:p>
          <a:p>
            <a:pPr lvl="1"/>
            <a:r>
              <a:rPr lang="en-US" sz="3000" dirty="0" smtClean="0">
                <a:latin typeface="Constantia" pitchFamily="18" charset="0"/>
              </a:rPr>
              <a:t>When their needs for autonomy meet with obstacles toddlers react with </a:t>
            </a:r>
            <a:r>
              <a:rPr lang="en-US" sz="3000" b="1" dirty="0" smtClean="0">
                <a:latin typeface="Constantia" pitchFamily="18" charset="0"/>
              </a:rPr>
              <a:t>negativism</a:t>
            </a:r>
            <a:r>
              <a:rPr lang="en-US" sz="3000" dirty="0" smtClean="0">
                <a:latin typeface="Constantia" pitchFamily="18" charset="0"/>
              </a:rPr>
              <a:t> (temper tantrums)</a:t>
            </a:r>
          </a:p>
          <a:p>
            <a:pPr lvl="1"/>
            <a:endParaRPr lang="en-US" sz="3000" dirty="0" smtClean="0">
              <a:latin typeface="Constantia" pitchFamily="18" charset="0"/>
            </a:endParaRPr>
          </a:p>
          <a:p>
            <a:pPr lvl="1"/>
            <a:r>
              <a:rPr lang="en-US" sz="3000" dirty="0" smtClean="0">
                <a:latin typeface="Constantia" pitchFamily="18" charset="0"/>
              </a:rPr>
              <a:t>Stress imposed by hospitalization as manifested by physical restriction, limited movement altered routine increases child’s perception of threat and affect his coping skills.</a:t>
            </a:r>
          </a:p>
          <a:p>
            <a:pPr lvl="2"/>
            <a:endParaRPr lang="en-US" sz="2400" dirty="0" smtClean="0">
              <a:latin typeface="Constantia" pitchFamily="18" charset="0"/>
            </a:endParaRPr>
          </a:p>
          <a:p>
            <a:pPr lvl="1"/>
            <a:r>
              <a:rPr lang="en-US" sz="3900" dirty="0" smtClean="0">
                <a:latin typeface="Constantia" pitchFamily="18" charset="0"/>
              </a:rPr>
              <a:t>Fears: Fears of bodily injury and pain</a:t>
            </a:r>
          </a:p>
        </p:txBody>
      </p:sp>
    </p:spTree>
    <p:extLst>
      <p:ext uri="{BB962C8B-B14F-4D97-AF65-F5344CB8AC3E}">
        <p14:creationId xmlns:p14="http://schemas.microsoft.com/office/powerpoint/2010/main" val="185298168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610600" cy="2438400"/>
          </a:xfrm>
        </p:spPr>
        <p:txBody>
          <a:bodyPr/>
          <a:lstStyle/>
          <a:p>
            <a:r>
              <a:rPr lang="en-GB" sz="2400" b="1" dirty="0" smtClean="0">
                <a:latin typeface="Constantia" pitchFamily="18" charset="0"/>
              </a:rPr>
              <a:t>Scoliosis</a:t>
            </a:r>
            <a:endParaRPr lang="en-US" sz="2400" dirty="0" smtClean="0">
              <a:latin typeface="Constantia" pitchFamily="18" charset="0"/>
            </a:endParaRPr>
          </a:p>
          <a:p>
            <a:pPr lvl="0"/>
            <a:r>
              <a:rPr lang="en-GB" sz="2000" dirty="0" smtClean="0">
                <a:latin typeface="Constantia" pitchFamily="18" charset="0"/>
              </a:rPr>
              <a:t>Is a lateral curvature of the spine usually associated with a rotary deformity that eventually causes cosmetic and physiologic alterations in the spine, chest, and pelvis.</a:t>
            </a:r>
            <a:endParaRPr lang="en-US" sz="2000" dirty="0" smtClean="0">
              <a:latin typeface="Constantia" pitchFamily="18" charset="0"/>
            </a:endParaRPr>
          </a:p>
          <a:p>
            <a:pPr lvl="0"/>
            <a:r>
              <a:rPr lang="en-GB" sz="2000" dirty="0" smtClean="0">
                <a:latin typeface="Constantia" pitchFamily="18" charset="0"/>
              </a:rPr>
              <a:t> It can appear at any age but is more frequent in adolescent girls.</a:t>
            </a:r>
            <a:endParaRPr lang="en-US" sz="2000" dirty="0" smtClean="0">
              <a:latin typeface="Constantia" pitchFamily="18" charset="0"/>
            </a:endParaRPr>
          </a:p>
          <a:p>
            <a:pPr lvl="0"/>
            <a:r>
              <a:rPr lang="en-GB" sz="2000" dirty="0" smtClean="0">
                <a:latin typeface="Constantia" pitchFamily="18" charset="0"/>
              </a:rPr>
              <a:t>May occur spontaneously or in association with other diseases or deformities.</a:t>
            </a:r>
            <a:endParaRPr lang="en-US" sz="2000" dirty="0" smtClean="0">
              <a:latin typeface="Constantia" pitchFamily="18" charset="0"/>
            </a:endParaRPr>
          </a:p>
          <a:p>
            <a:pPr lvl="0">
              <a:buNone/>
            </a:pPr>
            <a:r>
              <a:rPr lang="en-US" sz="2000" dirty="0" smtClean="0"/>
              <a:t> </a:t>
            </a:r>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r>
              <a:rPr lang="en-US" b="1" dirty="0" smtClean="0">
                <a:latin typeface="Constantia" pitchFamily="18" charset="0"/>
              </a:rPr>
              <a:t> </a:t>
            </a:r>
            <a:endParaRPr lang="en-US" b="1" dirty="0">
              <a:latin typeface="Constantia" pitchFamily="18" charset="0"/>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4337" name="Picture 1" descr="master_56"/>
          <p:cNvPicPr>
            <a:picLocks noChangeAspect="1" noChangeArrowheads="1"/>
          </p:cNvPicPr>
          <p:nvPr/>
        </p:nvPicPr>
        <p:blipFill>
          <a:blip r:embed="rId3" cstate="print"/>
          <a:srcRect/>
          <a:stretch>
            <a:fillRect/>
          </a:stretch>
        </p:blipFill>
        <p:spPr bwMode="auto">
          <a:xfrm>
            <a:off x="2133600" y="4114800"/>
            <a:ext cx="5410200" cy="24733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lvl="1" algn="ctr"/>
            <a:r>
              <a:rPr lang="en-US" sz="2800" b="1" dirty="0" smtClean="0">
                <a:latin typeface="Cooper Black"/>
              </a:rPr>
              <a:t>Preschoolers’ Response Hospitalization</a:t>
            </a:r>
          </a:p>
        </p:txBody>
      </p:sp>
      <p:sp>
        <p:nvSpPr>
          <p:cNvPr id="3" name="Content Placeholder 2"/>
          <p:cNvSpPr>
            <a:spLocks noGrp="1"/>
          </p:cNvSpPr>
          <p:nvPr>
            <p:ph sz="quarter" idx="1"/>
          </p:nvPr>
        </p:nvSpPr>
        <p:spPr>
          <a:xfrm>
            <a:off x="228600" y="1676400"/>
            <a:ext cx="8610600" cy="4953000"/>
          </a:xfrm>
        </p:spPr>
        <p:txBody>
          <a:bodyPr>
            <a:normAutofit fontScale="62500" lnSpcReduction="20000"/>
          </a:bodyPr>
          <a:lstStyle/>
          <a:p>
            <a:r>
              <a:rPr lang="en-US" sz="4700" dirty="0" smtClean="0">
                <a:latin typeface="Constantia" pitchFamily="18" charset="0"/>
              </a:rPr>
              <a:t> Fears of hospitalization includes</a:t>
            </a:r>
          </a:p>
          <a:p>
            <a:pPr lvl="2"/>
            <a:r>
              <a:rPr lang="en-US" sz="4100" dirty="0" smtClean="0">
                <a:latin typeface="Constantia" pitchFamily="18" charset="0"/>
              </a:rPr>
              <a:t>Separation anxiety</a:t>
            </a:r>
          </a:p>
          <a:p>
            <a:pPr lvl="2"/>
            <a:r>
              <a:rPr lang="en-US" sz="4100" dirty="0" smtClean="0">
                <a:latin typeface="Constantia" pitchFamily="18" charset="0"/>
              </a:rPr>
              <a:t>Loss of control</a:t>
            </a:r>
          </a:p>
          <a:p>
            <a:pPr lvl="2"/>
            <a:r>
              <a:rPr lang="en-US" sz="4100" dirty="0" smtClean="0">
                <a:latin typeface="Constantia" pitchFamily="18" charset="0"/>
              </a:rPr>
              <a:t>Bodily injury and pain from intrusive procedures </a:t>
            </a:r>
          </a:p>
          <a:p>
            <a:pPr lvl="2"/>
            <a:endParaRPr lang="en-US" sz="4100" dirty="0" smtClean="0">
              <a:latin typeface="Constantia" pitchFamily="18" charset="0"/>
            </a:endParaRPr>
          </a:p>
          <a:p>
            <a:r>
              <a:rPr lang="en-US" sz="4700" dirty="0" smtClean="0">
                <a:latin typeface="Constantia" pitchFamily="18" charset="0"/>
              </a:rPr>
              <a:t>Preschooler’s ability to understand the reason for hospitalization is </a:t>
            </a:r>
            <a:r>
              <a:rPr lang="en-US" sz="4700" b="1" dirty="0" smtClean="0">
                <a:latin typeface="Constantia" pitchFamily="18" charset="0"/>
              </a:rPr>
              <a:t>limited </a:t>
            </a:r>
            <a:r>
              <a:rPr lang="en-US" sz="4700" dirty="0" smtClean="0">
                <a:latin typeface="Constantia" pitchFamily="18" charset="0"/>
              </a:rPr>
              <a:t> by </a:t>
            </a:r>
            <a:r>
              <a:rPr lang="en-US" sz="4700" b="1" dirty="0" smtClean="0">
                <a:latin typeface="Constantia" pitchFamily="18" charset="0"/>
              </a:rPr>
              <a:t>egocentricity</a:t>
            </a:r>
            <a:r>
              <a:rPr lang="en-US" sz="4700" dirty="0" smtClean="0">
                <a:latin typeface="Constantia" pitchFamily="18" charset="0"/>
              </a:rPr>
              <a:t> and </a:t>
            </a:r>
            <a:r>
              <a:rPr lang="en-US" sz="4700" b="1" dirty="0" smtClean="0">
                <a:latin typeface="Constantia" pitchFamily="18" charset="0"/>
              </a:rPr>
              <a:t>magical thinking..</a:t>
            </a:r>
          </a:p>
          <a:p>
            <a:pPr lvl="1"/>
            <a:endParaRPr lang="en-US" sz="4400" dirty="0" smtClean="0">
              <a:latin typeface="Constantia" pitchFamily="18" charset="0"/>
            </a:endParaRPr>
          </a:p>
          <a:p>
            <a:r>
              <a:rPr lang="en-US" sz="4700" dirty="0" smtClean="0">
                <a:latin typeface="Constantia" pitchFamily="18" charset="0"/>
              </a:rPr>
              <a:t>Common behaviors in response to hospitalization</a:t>
            </a:r>
          </a:p>
          <a:p>
            <a:pPr lvl="2"/>
            <a:r>
              <a:rPr lang="en-US" sz="4100" dirty="0" smtClean="0">
                <a:latin typeface="Constantia" pitchFamily="18" charset="0"/>
              </a:rPr>
              <a:t>Aggression</a:t>
            </a:r>
          </a:p>
          <a:p>
            <a:pPr lvl="2"/>
            <a:r>
              <a:rPr lang="en-US" sz="4100" dirty="0" smtClean="0">
                <a:latin typeface="Constantia" pitchFamily="18" charset="0"/>
              </a:rPr>
              <a:t>Regression ( withdraw, dependency)</a:t>
            </a:r>
          </a:p>
          <a:p>
            <a:pPr rtl="1"/>
            <a:endParaRPr lang="en-US" sz="20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763000" cy="990600"/>
          </a:xfrm>
        </p:spPr>
        <p:txBody>
          <a:bodyPr/>
          <a:lstStyle/>
          <a:p>
            <a:pPr lvl="1" algn="ctr"/>
            <a:r>
              <a:rPr lang="en-US" sz="3200" b="1" dirty="0" smtClean="0">
                <a:latin typeface="Cooper Black"/>
              </a:rPr>
              <a:t>School-age children’s   Response to Hospitalization</a:t>
            </a:r>
          </a:p>
        </p:txBody>
      </p:sp>
      <p:sp>
        <p:nvSpPr>
          <p:cNvPr id="3" name="Content Placeholder 2"/>
          <p:cNvSpPr>
            <a:spLocks noGrp="1"/>
          </p:cNvSpPr>
          <p:nvPr>
            <p:ph sz="quarter" idx="1"/>
          </p:nvPr>
        </p:nvSpPr>
        <p:spPr>
          <a:xfrm>
            <a:off x="228600" y="1676400"/>
            <a:ext cx="8382000" cy="4648200"/>
          </a:xfrm>
        </p:spPr>
        <p:txBody>
          <a:bodyPr>
            <a:normAutofit fontScale="77500" lnSpcReduction="20000"/>
          </a:bodyPr>
          <a:lstStyle/>
          <a:p>
            <a:r>
              <a:rPr lang="en-US" sz="5400" dirty="0" smtClean="0">
                <a:latin typeface="Constantia" pitchFamily="18" charset="0"/>
              </a:rPr>
              <a:t> </a:t>
            </a:r>
            <a:r>
              <a:rPr lang="en-US" sz="4400" dirty="0" smtClean="0">
                <a:latin typeface="Constantia" pitchFamily="18" charset="0"/>
              </a:rPr>
              <a:t> Common fears includes;</a:t>
            </a:r>
          </a:p>
          <a:p>
            <a:pPr lvl="1"/>
            <a:r>
              <a:rPr lang="en-US" sz="4400" dirty="0" smtClean="0">
                <a:latin typeface="Constantia" pitchFamily="18" charset="0"/>
              </a:rPr>
              <a:t> Disability</a:t>
            </a:r>
          </a:p>
          <a:p>
            <a:pPr lvl="1"/>
            <a:r>
              <a:rPr lang="en-US" sz="4400" dirty="0">
                <a:latin typeface="Constantia" pitchFamily="18" charset="0"/>
              </a:rPr>
              <a:t> D</a:t>
            </a:r>
            <a:r>
              <a:rPr lang="en-US" sz="4400" dirty="0" smtClean="0">
                <a:latin typeface="Constantia" pitchFamily="18" charset="0"/>
              </a:rPr>
              <a:t>eath, </a:t>
            </a:r>
          </a:p>
          <a:p>
            <a:pPr lvl="1"/>
            <a:r>
              <a:rPr lang="en-US" sz="4400" dirty="0" smtClean="0">
                <a:latin typeface="Constantia" pitchFamily="18" charset="0"/>
              </a:rPr>
              <a:t>Unknown</a:t>
            </a:r>
          </a:p>
          <a:p>
            <a:pPr lvl="1"/>
            <a:r>
              <a:rPr lang="en-US" sz="4400" dirty="0">
                <a:latin typeface="Constantia" pitchFamily="18" charset="0"/>
              </a:rPr>
              <a:t> L</a:t>
            </a:r>
            <a:r>
              <a:rPr lang="en-US" sz="4400" dirty="0" smtClean="0">
                <a:latin typeface="Constantia" pitchFamily="18" charset="0"/>
              </a:rPr>
              <a:t>oss of control and independence</a:t>
            </a:r>
          </a:p>
          <a:p>
            <a:pPr lvl="1"/>
            <a:r>
              <a:rPr lang="en-US" sz="4400" dirty="0">
                <a:latin typeface="Constantia" pitchFamily="18" charset="0"/>
              </a:rPr>
              <a:t> S</a:t>
            </a:r>
            <a:r>
              <a:rPr lang="en-US" sz="4400" dirty="0" smtClean="0">
                <a:latin typeface="Constantia" pitchFamily="18" charset="0"/>
              </a:rPr>
              <a:t>eparation from peers  </a:t>
            </a:r>
          </a:p>
          <a:p>
            <a:pPr lvl="1"/>
            <a:endParaRPr lang="en-US" sz="4400" dirty="0" smtClean="0">
              <a:latin typeface="Constantia" pitchFamily="18" charset="0"/>
            </a:endParaRPr>
          </a:p>
          <a:p>
            <a:r>
              <a:rPr lang="en-US" sz="4700" dirty="0" smtClean="0">
                <a:latin typeface="Constantia" pitchFamily="18" charset="0"/>
              </a:rPr>
              <a:t> Interruption of daily routine</a:t>
            </a:r>
          </a:p>
          <a:p>
            <a:pPr rtl="1">
              <a:buNone/>
            </a:pPr>
            <a:r>
              <a:rPr lang="en-US" dirty="0" smtClean="0"/>
              <a:t> </a:t>
            </a:r>
            <a:r>
              <a:rPr lang="en-US" sz="4400" dirty="0" smtClean="0">
                <a:latin typeface="Constantia" pitchFamily="18" charset="0"/>
              </a:rPr>
              <a:t> </a:t>
            </a:r>
            <a:endParaRPr lang="en-US" sz="2000" dirty="0" smtClean="0"/>
          </a:p>
          <a:p>
            <a:pPr rtl="1"/>
            <a:endParaRPr lang="en-US" sz="20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228600"/>
            <a:ext cx="8537575" cy="990600"/>
          </a:xfrm>
        </p:spPr>
        <p:txBody>
          <a:bodyPr/>
          <a:lstStyle/>
          <a:p>
            <a:pPr lvl="1" algn="ctr"/>
            <a:r>
              <a:rPr lang="en-US" sz="2800" b="1" dirty="0" smtClean="0">
                <a:latin typeface="Cooper Black"/>
              </a:rPr>
              <a:t> </a:t>
            </a:r>
            <a:r>
              <a:rPr lang="en-US" sz="3600" b="1" dirty="0" smtClean="0">
                <a:latin typeface="Cooper Black"/>
              </a:rPr>
              <a:t>Adolescent’s  Response to Hospitalization</a:t>
            </a:r>
          </a:p>
        </p:txBody>
      </p:sp>
      <p:sp>
        <p:nvSpPr>
          <p:cNvPr id="3" name="Content Placeholder 2"/>
          <p:cNvSpPr>
            <a:spLocks noGrp="1"/>
          </p:cNvSpPr>
          <p:nvPr>
            <p:ph sz="quarter" idx="1"/>
          </p:nvPr>
        </p:nvSpPr>
        <p:spPr>
          <a:xfrm>
            <a:off x="228600" y="1676400"/>
            <a:ext cx="8763000" cy="5029200"/>
          </a:xfrm>
        </p:spPr>
        <p:txBody>
          <a:bodyPr>
            <a:normAutofit fontScale="70000" lnSpcReduction="20000"/>
          </a:bodyPr>
          <a:lstStyle/>
          <a:p>
            <a:r>
              <a:rPr lang="en-US" sz="5400" dirty="0" smtClean="0">
                <a:latin typeface="Constantia" pitchFamily="18" charset="0"/>
              </a:rPr>
              <a:t> </a:t>
            </a:r>
            <a:r>
              <a:rPr lang="en-US" sz="4700" dirty="0" smtClean="0">
                <a:latin typeface="Constantia" pitchFamily="18" charset="0"/>
              </a:rPr>
              <a:t>Common fears includes</a:t>
            </a:r>
          </a:p>
          <a:p>
            <a:pPr lvl="2"/>
            <a:r>
              <a:rPr lang="en-US" sz="4100" dirty="0" smtClean="0">
                <a:latin typeface="Constantia" pitchFamily="18" charset="0"/>
              </a:rPr>
              <a:t> </a:t>
            </a:r>
            <a:r>
              <a:rPr lang="en-US" sz="3800" dirty="0" smtClean="0">
                <a:latin typeface="Constantia" pitchFamily="18" charset="0"/>
              </a:rPr>
              <a:t>loss of control</a:t>
            </a:r>
          </a:p>
          <a:p>
            <a:pPr lvl="2"/>
            <a:r>
              <a:rPr lang="en-US" sz="3800" dirty="0" smtClean="0">
                <a:latin typeface="Constantia" pitchFamily="18" charset="0"/>
              </a:rPr>
              <a:t>  pain</a:t>
            </a:r>
          </a:p>
          <a:p>
            <a:pPr lvl="2"/>
            <a:r>
              <a:rPr lang="en-US" sz="3800" dirty="0" smtClean="0">
                <a:latin typeface="Constantia" pitchFamily="18" charset="0"/>
              </a:rPr>
              <a:t>  sexual changes</a:t>
            </a:r>
          </a:p>
          <a:p>
            <a:pPr lvl="2"/>
            <a:r>
              <a:rPr lang="en-US" sz="3800" dirty="0" smtClean="0">
                <a:latin typeface="Constantia" pitchFamily="18" charset="0"/>
              </a:rPr>
              <a:t> separation from peer group</a:t>
            </a:r>
          </a:p>
          <a:p>
            <a:pPr lvl="2"/>
            <a:endParaRPr lang="en-US" sz="4100" dirty="0" smtClean="0">
              <a:latin typeface="Constantia" pitchFamily="18" charset="0"/>
            </a:endParaRPr>
          </a:p>
          <a:p>
            <a:r>
              <a:rPr lang="en-US" sz="4700" dirty="0" smtClean="0">
                <a:latin typeface="Constantia" pitchFamily="18" charset="0"/>
              </a:rPr>
              <a:t>Common behaviors in hospital</a:t>
            </a:r>
          </a:p>
          <a:p>
            <a:pPr lvl="2"/>
            <a:r>
              <a:rPr lang="en-US" sz="4100" dirty="0" smtClean="0">
                <a:latin typeface="Constantia" pitchFamily="18" charset="0"/>
              </a:rPr>
              <a:t> </a:t>
            </a:r>
            <a:r>
              <a:rPr lang="en-US" sz="3800" dirty="0" smtClean="0">
                <a:latin typeface="Constantia" pitchFamily="18" charset="0"/>
              </a:rPr>
              <a:t>Rejection and uncooperative</a:t>
            </a:r>
          </a:p>
          <a:p>
            <a:pPr lvl="2"/>
            <a:r>
              <a:rPr lang="en-US" sz="3800" dirty="0" smtClean="0">
                <a:latin typeface="Constantia" pitchFamily="18" charset="0"/>
              </a:rPr>
              <a:t> self-assertion; self control</a:t>
            </a:r>
          </a:p>
          <a:p>
            <a:pPr lvl="2"/>
            <a:r>
              <a:rPr lang="en-US" sz="3800" dirty="0" smtClean="0">
                <a:latin typeface="Constantia" pitchFamily="18" charset="0"/>
              </a:rPr>
              <a:t> cooperation then he may change to anxiety</a:t>
            </a:r>
          </a:p>
          <a:p>
            <a:pPr lvl="2"/>
            <a:r>
              <a:rPr lang="en-US" sz="3800" dirty="0" smtClean="0">
                <a:latin typeface="Constantia" pitchFamily="18" charset="0"/>
              </a:rPr>
              <a:t>depression, loneliness or overconfidence and manipulation.  </a:t>
            </a:r>
            <a:endParaRPr lang="en-US" sz="1700" dirty="0" smtClean="0"/>
          </a:p>
          <a:p>
            <a:pPr rtl="1"/>
            <a:endParaRPr lang="en-US" sz="2000" dirty="0" smtClean="0"/>
          </a:p>
        </p:txBody>
      </p:sp>
    </p:spTree>
    <p:extLst>
      <p:ext uri="{BB962C8B-B14F-4D97-AF65-F5344CB8AC3E}">
        <p14:creationId xmlns:p14="http://schemas.microsoft.com/office/powerpoint/2010/main" val="378820286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lvl="1" algn="ctr"/>
            <a:r>
              <a:rPr lang="en-US" sz="2800" b="1" dirty="0" smtClean="0">
                <a:latin typeface="Cooper Black"/>
              </a:rPr>
              <a:t>Family’s response to the child’s illness and hospitalization</a:t>
            </a:r>
          </a:p>
        </p:txBody>
      </p:sp>
      <p:sp>
        <p:nvSpPr>
          <p:cNvPr id="3" name="Content Placeholder 2"/>
          <p:cNvSpPr>
            <a:spLocks noGrp="1"/>
          </p:cNvSpPr>
          <p:nvPr>
            <p:ph sz="quarter" idx="1"/>
          </p:nvPr>
        </p:nvSpPr>
        <p:spPr>
          <a:xfrm>
            <a:off x="228600" y="1676400"/>
            <a:ext cx="8382000" cy="4648200"/>
          </a:xfrm>
        </p:spPr>
        <p:txBody>
          <a:bodyPr>
            <a:normAutofit fontScale="92500" lnSpcReduction="10000"/>
          </a:bodyPr>
          <a:lstStyle/>
          <a:p>
            <a:r>
              <a:rPr lang="en-US" sz="3100" dirty="0" smtClean="0">
                <a:latin typeface="Constantia" pitchFamily="18" charset="0"/>
              </a:rPr>
              <a:t>Parents’ reaction s includes:</a:t>
            </a:r>
          </a:p>
          <a:p>
            <a:pPr lvl="2"/>
            <a:r>
              <a:rPr lang="en-US" sz="2500" dirty="0" smtClean="0">
                <a:latin typeface="Constantia" pitchFamily="18" charset="0"/>
              </a:rPr>
              <a:t>Disbelief</a:t>
            </a:r>
          </a:p>
          <a:p>
            <a:pPr lvl="2"/>
            <a:r>
              <a:rPr lang="en-US" sz="2500" dirty="0" smtClean="0">
                <a:latin typeface="Constantia" pitchFamily="18" charset="0"/>
              </a:rPr>
              <a:t>Guilt</a:t>
            </a:r>
          </a:p>
          <a:p>
            <a:pPr lvl="2"/>
            <a:r>
              <a:rPr lang="en-US" sz="2500" dirty="0" smtClean="0">
                <a:latin typeface="Constantia" pitchFamily="18" charset="0"/>
              </a:rPr>
              <a:t>Anger</a:t>
            </a:r>
          </a:p>
          <a:p>
            <a:pPr lvl="2"/>
            <a:r>
              <a:rPr lang="en-US" sz="2500" dirty="0" smtClean="0">
                <a:latin typeface="Constantia" pitchFamily="18" charset="0"/>
              </a:rPr>
              <a:t>Fears</a:t>
            </a:r>
          </a:p>
          <a:p>
            <a:pPr lvl="2"/>
            <a:r>
              <a:rPr lang="en-US" sz="2500" dirty="0" smtClean="0">
                <a:latin typeface="Constantia" pitchFamily="18" charset="0"/>
              </a:rPr>
              <a:t>anxiety and frustration </a:t>
            </a:r>
          </a:p>
          <a:p>
            <a:pPr lvl="2"/>
            <a:endParaRPr lang="en-US" sz="2500" dirty="0" smtClean="0">
              <a:latin typeface="Constantia" pitchFamily="18" charset="0"/>
            </a:endParaRPr>
          </a:p>
          <a:p>
            <a:r>
              <a:rPr lang="en-US" sz="3100" dirty="0" smtClean="0">
                <a:latin typeface="Constantia" pitchFamily="18" charset="0"/>
              </a:rPr>
              <a:t>Siblings' reaction includes:</a:t>
            </a:r>
          </a:p>
          <a:p>
            <a:pPr lvl="2"/>
            <a:r>
              <a:rPr lang="en-US" sz="2500" dirty="0" smtClean="0">
                <a:latin typeface="Constantia" pitchFamily="18" charset="0"/>
              </a:rPr>
              <a:t>Fear</a:t>
            </a:r>
          </a:p>
          <a:p>
            <a:pPr lvl="2"/>
            <a:r>
              <a:rPr lang="en-US" sz="2500" dirty="0" smtClean="0">
                <a:latin typeface="Constantia" pitchFamily="18" charset="0"/>
              </a:rPr>
              <a:t> jealous</a:t>
            </a:r>
          </a:p>
          <a:p>
            <a:pPr lvl="2"/>
            <a:r>
              <a:rPr lang="en-US" sz="2500" dirty="0" smtClean="0">
                <a:latin typeface="Constantia" pitchFamily="18" charset="0"/>
              </a:rPr>
              <a:t>guilt  </a:t>
            </a:r>
          </a:p>
          <a:p>
            <a:pPr lvl="1"/>
            <a:endParaRPr lang="en-US" sz="2800" dirty="0" smtClean="0">
              <a:latin typeface="Constantia" pitchFamily="18" charset="0"/>
            </a:endParaRPr>
          </a:p>
          <a:p>
            <a:pPr lvl="1"/>
            <a:endParaRPr lang="en-US" sz="2800" dirty="0" smtClean="0"/>
          </a:p>
          <a:p>
            <a:pPr marL="320040" indent="-320040" fontAlgn="auto">
              <a:spcAft>
                <a:spcPts val="0"/>
              </a:spcAft>
              <a:buFont typeface="Wingdings"/>
              <a:buChar char=""/>
              <a:defRPr/>
            </a:pPr>
            <a:endParaRPr lang="en-US" dirty="0" smtClean="0">
              <a:latin typeface="Book Antiqua" pitchFamily="18" charset="0"/>
            </a:endParaRPr>
          </a:p>
          <a:p>
            <a:pPr marL="320040" indent="-320040" fontAlgn="auto">
              <a:spcAft>
                <a:spcPts val="0"/>
              </a:spcAft>
              <a:buFont typeface="Wingdings"/>
              <a:buChar char=""/>
              <a:defRPr/>
            </a:pPr>
            <a:endParaRPr lang="en-US" b="1" dirty="0" smtClean="0">
              <a:latin typeface="Book Antiqua" pitchFamily="18" charset="0"/>
            </a:endParaRPr>
          </a:p>
          <a:p>
            <a:pPr marL="320040" indent="-320040" fontAlgn="auto">
              <a:spcAft>
                <a:spcPts val="0"/>
              </a:spcAft>
              <a:buFont typeface="Wingdings"/>
              <a:buChar char=""/>
              <a:defRPr/>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lvl="1" algn="ctr"/>
            <a:r>
              <a:rPr lang="en-US" sz="2800" b="1" dirty="0" smtClean="0">
                <a:latin typeface="Cooper Black"/>
              </a:rPr>
              <a:t>Nursing Diagnosis  </a:t>
            </a:r>
          </a:p>
        </p:txBody>
      </p:sp>
      <p:sp>
        <p:nvSpPr>
          <p:cNvPr id="3" name="Content Placeholder 2"/>
          <p:cNvSpPr>
            <a:spLocks noGrp="1"/>
          </p:cNvSpPr>
          <p:nvPr>
            <p:ph sz="quarter" idx="1"/>
          </p:nvPr>
        </p:nvSpPr>
        <p:spPr>
          <a:xfrm>
            <a:off x="228600" y="1676400"/>
            <a:ext cx="8610600" cy="4648200"/>
          </a:xfrm>
        </p:spPr>
        <p:txBody>
          <a:bodyPr>
            <a:normAutofit fontScale="77500" lnSpcReduction="20000"/>
          </a:bodyPr>
          <a:lstStyle/>
          <a:p>
            <a:pPr lvl="1"/>
            <a:r>
              <a:rPr lang="en-GB" sz="2800" dirty="0" smtClean="0">
                <a:latin typeface="Constantia" pitchFamily="18" charset="0"/>
              </a:rPr>
              <a:t>Anxiety/ fear R/T distressing procedures and events</a:t>
            </a:r>
          </a:p>
          <a:p>
            <a:pPr lvl="1">
              <a:buNone/>
            </a:pPr>
            <a:r>
              <a:rPr lang="en-GB" sz="2800" dirty="0" smtClean="0">
                <a:latin typeface="Constantia" pitchFamily="18" charset="0"/>
              </a:rPr>
              <a:t> </a:t>
            </a:r>
          </a:p>
          <a:p>
            <a:pPr lvl="1"/>
            <a:r>
              <a:rPr lang="en-GB" sz="2800" dirty="0" smtClean="0">
                <a:latin typeface="Constantia" pitchFamily="18" charset="0"/>
              </a:rPr>
              <a:t>Anxiety /fear related to separation from accustomed routine and support</a:t>
            </a:r>
          </a:p>
          <a:p>
            <a:pPr lvl="1">
              <a:buNone/>
            </a:pPr>
            <a:r>
              <a:rPr lang="en-GB" sz="2800" dirty="0" smtClean="0">
                <a:latin typeface="Constantia" pitchFamily="18" charset="0"/>
              </a:rPr>
              <a:t> </a:t>
            </a:r>
          </a:p>
          <a:p>
            <a:pPr lvl="1"/>
            <a:r>
              <a:rPr lang="en-GB" sz="2800" dirty="0" smtClean="0">
                <a:latin typeface="Constantia" pitchFamily="18" charset="0"/>
              </a:rPr>
              <a:t>Activity intolerance R/T generalized weakness and fatigue </a:t>
            </a:r>
          </a:p>
          <a:p>
            <a:pPr lvl="1"/>
            <a:endParaRPr lang="en-US" sz="2800" dirty="0" smtClean="0">
              <a:latin typeface="Constantia" pitchFamily="18" charset="0"/>
            </a:endParaRPr>
          </a:p>
          <a:p>
            <a:pPr lvl="1"/>
            <a:r>
              <a:rPr lang="en-GB" sz="2800" dirty="0" smtClean="0">
                <a:latin typeface="Constantia" pitchFamily="18" charset="0"/>
              </a:rPr>
              <a:t>Potential for injury R/T trauma of unfamiliar environment, therapy and hazardous equipment</a:t>
            </a:r>
          </a:p>
          <a:p>
            <a:pPr lvl="1"/>
            <a:endParaRPr lang="en-GB" sz="2800" dirty="0" smtClean="0">
              <a:latin typeface="Constantia" pitchFamily="18" charset="0"/>
            </a:endParaRPr>
          </a:p>
          <a:p>
            <a:pPr lvl="1"/>
            <a:r>
              <a:rPr lang="en-GB" sz="2800" dirty="0" smtClean="0">
                <a:latin typeface="Constantia" pitchFamily="18" charset="0"/>
              </a:rPr>
              <a:t>Self- care deficit R/T mechanical restrictions or bed rest</a:t>
            </a:r>
          </a:p>
          <a:p>
            <a:pPr lvl="1"/>
            <a:endParaRPr lang="en-GB" sz="2800" dirty="0" smtClean="0">
              <a:latin typeface="Constantia" pitchFamily="18" charset="0"/>
            </a:endParaRPr>
          </a:p>
          <a:p>
            <a:pPr lvl="1"/>
            <a:r>
              <a:rPr lang="en-GB" sz="2800" dirty="0" smtClean="0">
                <a:latin typeface="Constantia" pitchFamily="18" charset="0"/>
              </a:rPr>
              <a:t>Altered parenting R/T lack of knowledge ; change in family unite (new child)</a:t>
            </a:r>
          </a:p>
          <a:p>
            <a:pPr lvl="1"/>
            <a:endParaRPr lang="en-US" sz="2000" dirty="0" smtClean="0"/>
          </a:p>
          <a:p>
            <a:pPr lvl="1"/>
            <a:endParaRPr lang="en-US" sz="2800" b="1" dirty="0" smtClean="0">
              <a:latin typeface="Constantia" pitchFamily="18" charset="0"/>
            </a:endParaRPr>
          </a:p>
          <a:p>
            <a:pPr lvl="1"/>
            <a:endParaRPr lang="en-US" sz="2800" dirty="0" smtClean="0">
              <a:latin typeface="Constantia" pitchFamily="18" charset="0"/>
            </a:endParaRPr>
          </a:p>
          <a:p>
            <a:pPr lvl="1"/>
            <a:endParaRPr lang="en-US" sz="2800" dirty="0" smtClean="0"/>
          </a:p>
          <a:p>
            <a:pPr marL="320040" indent="-320040" fontAlgn="auto">
              <a:spcAft>
                <a:spcPts val="0"/>
              </a:spcAft>
              <a:buFont typeface="Wingdings"/>
              <a:buChar char=""/>
              <a:defRPr/>
            </a:pPr>
            <a:endParaRPr lang="en-US" dirty="0" smtClean="0">
              <a:latin typeface="Book Antiqua" pitchFamily="18" charset="0"/>
            </a:endParaRPr>
          </a:p>
          <a:p>
            <a:pPr marL="320040" indent="-320040" fontAlgn="auto">
              <a:spcAft>
                <a:spcPts val="0"/>
              </a:spcAft>
              <a:buFont typeface="Wingdings"/>
              <a:buChar char=""/>
              <a:defRPr/>
            </a:pPr>
            <a:endParaRPr lang="en-US" b="1" dirty="0" smtClean="0">
              <a:latin typeface="Book Antiqua" pitchFamily="18" charset="0"/>
            </a:endParaRPr>
          </a:p>
          <a:p>
            <a:pPr marL="320040" indent="-320040" fontAlgn="auto">
              <a:spcAft>
                <a:spcPts val="0"/>
              </a:spcAft>
              <a:buFont typeface="Wingdings"/>
              <a:buChar char=""/>
              <a:defRPr/>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lvl="1" algn="ctr"/>
            <a:r>
              <a:rPr lang="en-US" sz="2800" b="1" dirty="0" smtClean="0">
                <a:latin typeface="Cooper Black"/>
              </a:rPr>
              <a:t>Promoting Healthy Parenting</a:t>
            </a:r>
          </a:p>
        </p:txBody>
      </p:sp>
      <p:sp>
        <p:nvSpPr>
          <p:cNvPr id="3" name="Content Placeholder 2"/>
          <p:cNvSpPr>
            <a:spLocks noGrp="1"/>
          </p:cNvSpPr>
          <p:nvPr>
            <p:ph sz="quarter" idx="1"/>
          </p:nvPr>
        </p:nvSpPr>
        <p:spPr>
          <a:xfrm>
            <a:off x="228600" y="1676400"/>
            <a:ext cx="8382000" cy="4648200"/>
          </a:xfrm>
        </p:spPr>
        <p:txBody>
          <a:bodyPr>
            <a:normAutofit fontScale="77500" lnSpcReduction="20000"/>
          </a:bodyPr>
          <a:lstStyle/>
          <a:p>
            <a:pPr lvl="0"/>
            <a:r>
              <a:rPr lang="en-GB" sz="3200" dirty="0" smtClean="0">
                <a:latin typeface="Constantia" pitchFamily="18" charset="0"/>
              </a:rPr>
              <a:t>Provide parenting and child care </a:t>
            </a:r>
            <a:r>
              <a:rPr lang="en-GB" sz="3200" b="1" dirty="0" smtClean="0">
                <a:latin typeface="Constantia" pitchFamily="18" charset="0"/>
              </a:rPr>
              <a:t>education</a:t>
            </a:r>
          </a:p>
          <a:p>
            <a:pPr lvl="0"/>
            <a:endParaRPr lang="en-US" sz="2000" dirty="0" smtClean="0">
              <a:latin typeface="Constantia" pitchFamily="18" charset="0"/>
            </a:endParaRPr>
          </a:p>
          <a:p>
            <a:pPr lvl="0"/>
            <a:r>
              <a:rPr lang="en-GB" sz="3200" dirty="0" smtClean="0">
                <a:latin typeface="Constantia" pitchFamily="18" charset="0"/>
              </a:rPr>
              <a:t>Empathize with parent’s sense of responsibilities and offer </a:t>
            </a:r>
            <a:r>
              <a:rPr lang="en-GB" sz="3200" b="1" dirty="0" smtClean="0">
                <a:latin typeface="Constantia" pitchFamily="18" charset="0"/>
              </a:rPr>
              <a:t>reassurance and support </a:t>
            </a:r>
            <a:r>
              <a:rPr lang="en-GB" sz="3200" dirty="0" smtClean="0">
                <a:latin typeface="Constantia" pitchFamily="18" charset="0"/>
              </a:rPr>
              <a:t>that the parent can </a:t>
            </a:r>
            <a:r>
              <a:rPr lang="en-GB" sz="3200" b="1" dirty="0" smtClean="0">
                <a:latin typeface="Constantia" pitchFamily="18" charset="0"/>
              </a:rPr>
              <a:t>learn </a:t>
            </a:r>
            <a:r>
              <a:rPr lang="en-GB" sz="3200" dirty="0" smtClean="0">
                <a:latin typeface="Constantia" pitchFamily="18" charset="0"/>
              </a:rPr>
              <a:t>to know the child’s needs.</a:t>
            </a:r>
          </a:p>
          <a:p>
            <a:pPr lvl="0"/>
            <a:endParaRPr lang="en-US" sz="2000" dirty="0" smtClean="0">
              <a:latin typeface="Constantia" pitchFamily="18" charset="0"/>
            </a:endParaRPr>
          </a:p>
          <a:p>
            <a:pPr lvl="0"/>
            <a:r>
              <a:rPr lang="en-GB" sz="3200" dirty="0" smtClean="0">
                <a:latin typeface="Constantia" pitchFamily="18" charset="0"/>
              </a:rPr>
              <a:t>  Provide positive </a:t>
            </a:r>
            <a:r>
              <a:rPr lang="en-GB" sz="3200" b="1" dirty="0" smtClean="0">
                <a:latin typeface="Constantia" pitchFamily="18" charset="0"/>
              </a:rPr>
              <a:t>reinforcement </a:t>
            </a:r>
            <a:r>
              <a:rPr lang="en-GB" sz="3200" dirty="0" smtClean="0">
                <a:latin typeface="Constantia" pitchFamily="18" charset="0"/>
              </a:rPr>
              <a:t>for appropriate behaviour..</a:t>
            </a:r>
          </a:p>
          <a:p>
            <a:pPr lvl="0"/>
            <a:endParaRPr lang="en-US" sz="2000" dirty="0" smtClean="0">
              <a:latin typeface="Constantia" pitchFamily="18" charset="0"/>
            </a:endParaRPr>
          </a:p>
          <a:p>
            <a:pPr lvl="0"/>
            <a:r>
              <a:rPr lang="en-GB" sz="3200" dirty="0" smtClean="0">
                <a:latin typeface="Constantia" pitchFamily="18" charset="0"/>
              </a:rPr>
              <a:t>Teach parents the importance of </a:t>
            </a:r>
            <a:r>
              <a:rPr lang="en-GB" sz="3200" b="1" dirty="0" smtClean="0">
                <a:latin typeface="Constantia" pitchFamily="18" charset="0"/>
              </a:rPr>
              <a:t>balance</a:t>
            </a:r>
            <a:r>
              <a:rPr lang="en-GB" sz="3200" dirty="0" smtClean="0">
                <a:latin typeface="Constantia" pitchFamily="18" charset="0"/>
              </a:rPr>
              <a:t> between the infants needs and needs of other members</a:t>
            </a:r>
          </a:p>
          <a:p>
            <a:pPr lvl="0"/>
            <a:endParaRPr lang="en-US" sz="2000" dirty="0" smtClean="0">
              <a:latin typeface="Constantia" pitchFamily="18" charset="0"/>
            </a:endParaRPr>
          </a:p>
          <a:p>
            <a:pPr lvl="0"/>
            <a:r>
              <a:rPr lang="en-GB" sz="3200" dirty="0" smtClean="0">
                <a:latin typeface="Constantia" pitchFamily="18" charset="0"/>
              </a:rPr>
              <a:t>Help family identify and utilize personal and community </a:t>
            </a:r>
            <a:r>
              <a:rPr lang="en-GB" sz="3200" b="1" dirty="0" smtClean="0">
                <a:latin typeface="Constantia" pitchFamily="18" charset="0"/>
              </a:rPr>
              <a:t>resources</a:t>
            </a:r>
            <a:endParaRPr lang="en-US" sz="2000" b="1" dirty="0" smtClean="0">
              <a:latin typeface="Constantia" pitchFamily="18" charset="0"/>
            </a:endParaRPr>
          </a:p>
          <a:p>
            <a:pPr lvl="1"/>
            <a:endParaRPr lang="en-US" sz="3100" b="1" dirty="0" smtClean="0">
              <a:latin typeface="Constantia" pitchFamily="18" charset="0"/>
            </a:endParaRPr>
          </a:p>
          <a:p>
            <a:pPr lvl="1"/>
            <a:endParaRPr lang="en-US" sz="2800" dirty="0" smtClean="0"/>
          </a:p>
          <a:p>
            <a:pPr marL="320040" indent="-320040" fontAlgn="auto">
              <a:spcAft>
                <a:spcPts val="0"/>
              </a:spcAft>
              <a:buFont typeface="Wingdings"/>
              <a:buChar char=""/>
              <a:defRPr/>
            </a:pPr>
            <a:endParaRPr lang="en-US" dirty="0" smtClean="0">
              <a:latin typeface="Book Antiqua" pitchFamily="18" charset="0"/>
            </a:endParaRPr>
          </a:p>
          <a:p>
            <a:pPr marL="320040" indent="-320040" fontAlgn="auto">
              <a:spcAft>
                <a:spcPts val="0"/>
              </a:spcAft>
              <a:buFont typeface="Wingdings"/>
              <a:buChar char=""/>
              <a:defRPr/>
            </a:pPr>
            <a:endParaRPr lang="en-US" b="1" dirty="0" smtClean="0">
              <a:latin typeface="Book Antiqua" pitchFamily="18" charset="0"/>
            </a:endParaRPr>
          </a:p>
          <a:p>
            <a:pPr marL="320040" indent="-320040" fontAlgn="auto">
              <a:spcAft>
                <a:spcPts val="0"/>
              </a:spcAft>
              <a:buFont typeface="Wingdings"/>
              <a:buChar char=""/>
              <a:defRPr/>
            </a:pP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pPr lvl="0" algn="ctr"/>
            <a:r>
              <a:rPr lang="en-US" sz="3600" b="1" dirty="0" smtClean="0">
                <a:latin typeface="Cooper Black"/>
              </a:rPr>
              <a:t>Child Health</a:t>
            </a:r>
            <a:endParaRPr lang="en-US" sz="3600" b="1" dirty="0">
              <a:latin typeface="Cooper Black"/>
            </a:endParaRPr>
          </a:p>
        </p:txBody>
      </p:sp>
      <p:sp>
        <p:nvSpPr>
          <p:cNvPr id="20482" name="Content Placeholder 2"/>
          <p:cNvSpPr>
            <a:spLocks noGrp="1"/>
          </p:cNvSpPr>
          <p:nvPr>
            <p:ph sz="quarter" idx="1"/>
          </p:nvPr>
        </p:nvSpPr>
        <p:spPr>
          <a:xfrm>
            <a:off x="228600" y="1676400"/>
            <a:ext cx="8763000" cy="4572000"/>
          </a:xfrm>
        </p:spPr>
        <p:txBody>
          <a:bodyPr/>
          <a:lstStyle/>
          <a:p>
            <a:pPr lvl="1"/>
            <a:r>
              <a:rPr lang="en-GB" sz="2400" dirty="0" smtClean="0">
                <a:latin typeface="Constantia" pitchFamily="18" charset="0"/>
              </a:rPr>
              <a:t>Traditionally, health is assessed by observing </a:t>
            </a:r>
            <a:r>
              <a:rPr lang="en-GB" sz="2400" b="1" i="1" dirty="0" smtClean="0">
                <a:latin typeface="Constantia" pitchFamily="18" charset="0"/>
              </a:rPr>
              <a:t>mortality</a:t>
            </a:r>
            <a:r>
              <a:rPr lang="en-GB" sz="2400" dirty="0" smtClean="0">
                <a:latin typeface="Constantia" pitchFamily="18" charset="0"/>
              </a:rPr>
              <a:t> (death) and </a:t>
            </a:r>
            <a:r>
              <a:rPr lang="en-GB" sz="2400" b="1" i="1" dirty="0" smtClean="0">
                <a:latin typeface="Constantia" pitchFamily="18" charset="0"/>
              </a:rPr>
              <a:t>morbidity</a:t>
            </a:r>
            <a:r>
              <a:rPr lang="en-GB" sz="2400" dirty="0" smtClean="0">
                <a:latin typeface="Constantia" pitchFamily="18" charset="0"/>
              </a:rPr>
              <a:t> (illness) rates over time. </a:t>
            </a:r>
          </a:p>
          <a:p>
            <a:pPr lvl="1"/>
            <a:endParaRPr lang="en-GB" sz="2400" dirty="0" smtClean="0">
              <a:latin typeface="Constantia" pitchFamily="18" charset="0"/>
            </a:endParaRPr>
          </a:p>
          <a:p>
            <a:pPr lvl="1"/>
            <a:r>
              <a:rPr lang="en-US" sz="2400" dirty="0" smtClean="0">
                <a:latin typeface="Constantia" pitchFamily="18" charset="0"/>
              </a:rPr>
              <a:t>Health is defined as </a:t>
            </a:r>
            <a:r>
              <a:rPr lang="en-GB" sz="2400" dirty="0" smtClean="0">
                <a:latin typeface="Constantia" pitchFamily="18" charset="0"/>
              </a:rPr>
              <a:t>" a state of complete physical, mental, and social well-being and not merely the absence of disease” (WHO). </a:t>
            </a:r>
            <a:r>
              <a:rPr lang="en-US" sz="2400" dirty="0" smtClean="0">
                <a:latin typeface="Constantia" pitchFamily="18" charset="0"/>
              </a:rPr>
              <a:t> </a:t>
            </a:r>
          </a:p>
          <a:p>
            <a:pPr lvl="1"/>
            <a:endParaRPr lang="en-US" sz="2400" dirty="0" smtClean="0">
              <a:latin typeface="Constantia" pitchFamily="18" charset="0"/>
            </a:endParaRPr>
          </a:p>
          <a:p>
            <a:pPr lvl="1"/>
            <a:r>
              <a:rPr lang="en-US" sz="2400" dirty="0" smtClean="0">
                <a:latin typeface="Constantia" pitchFamily="18" charset="0"/>
              </a:rPr>
              <a:t>According to ANA health is “ </a:t>
            </a:r>
            <a:r>
              <a:rPr lang="en-US" sz="2400" b="1" i="1" dirty="0" smtClean="0">
                <a:latin typeface="Constantia" pitchFamily="18" charset="0"/>
              </a:rPr>
              <a:t>a dynamic </a:t>
            </a:r>
            <a:r>
              <a:rPr lang="en-US" sz="2400" dirty="0" smtClean="0">
                <a:latin typeface="Constantia" pitchFamily="18" charset="0"/>
              </a:rPr>
              <a:t>state of being in which the developmental and behavioral potential</a:t>
            </a:r>
            <a:r>
              <a:rPr lang="en-US" sz="2400" dirty="0" smtClean="0"/>
              <a:t> </a:t>
            </a:r>
            <a:r>
              <a:rPr lang="en-US" sz="2400" dirty="0" smtClean="0">
                <a:latin typeface="Constantia" pitchFamily="18" charset="0"/>
              </a:rPr>
              <a:t>of an individual is realized to the fullest extent possible……. [Health  is] an experience that  may occur in the presence or absence of disease or injury” </a:t>
            </a:r>
            <a:endParaRPr lang="en-US" sz="24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pPr lvl="0" algn="ctr"/>
            <a:r>
              <a:rPr lang="en-US" sz="3600" b="1" dirty="0" smtClean="0">
                <a:latin typeface="Cooper Black"/>
              </a:rPr>
              <a:t>Child Health: pre-conception health</a:t>
            </a:r>
            <a:endParaRPr lang="en-US" sz="3600" b="1" dirty="0">
              <a:latin typeface="Cooper Black"/>
            </a:endParaRPr>
          </a:p>
        </p:txBody>
      </p:sp>
      <p:sp>
        <p:nvSpPr>
          <p:cNvPr id="20482" name="Content Placeholder 2"/>
          <p:cNvSpPr>
            <a:spLocks noGrp="1"/>
          </p:cNvSpPr>
          <p:nvPr>
            <p:ph sz="quarter" idx="1"/>
          </p:nvPr>
        </p:nvSpPr>
        <p:spPr>
          <a:xfrm>
            <a:off x="381000" y="1676400"/>
            <a:ext cx="914400" cy="4572000"/>
          </a:xfrm>
        </p:spPr>
        <p:txBody>
          <a:bodyPr/>
          <a:lstStyle/>
          <a:p>
            <a:pPr lvl="1"/>
            <a:endParaRPr lang="en-US" sz="1800" b="1" dirty="0" smtClean="0">
              <a:latin typeface="Constantia" pitchFamily="18" charset="0"/>
            </a:endParaRPr>
          </a:p>
          <a:p>
            <a:endParaRPr lang="en-US" sz="2800" dirty="0" smtClean="0"/>
          </a:p>
          <a:p>
            <a:endParaRPr lang="en-US" sz="2800" dirty="0" smtClean="0"/>
          </a:p>
          <a:p>
            <a:endParaRPr lang="en-US" sz="2800" b="1" dirty="0" smtClean="0"/>
          </a:p>
          <a:p>
            <a:endParaRPr lang="en-US" dirty="0" smtClean="0"/>
          </a:p>
        </p:txBody>
      </p:sp>
      <p:pic>
        <p:nvPicPr>
          <p:cNvPr id="1026" name="Picture 2" descr="scan0011"/>
          <p:cNvPicPr>
            <a:picLocks noChangeAspect="1" noChangeArrowheads="1"/>
          </p:cNvPicPr>
          <p:nvPr/>
        </p:nvPicPr>
        <p:blipFill>
          <a:blip r:embed="rId3" cstate="print"/>
          <a:srcRect/>
          <a:stretch>
            <a:fillRect/>
          </a:stretch>
        </p:blipFill>
        <p:spPr bwMode="auto">
          <a:xfrm>
            <a:off x="457200" y="1524000"/>
            <a:ext cx="8458200" cy="5105400"/>
          </a:xfrm>
          <a:prstGeom prst="rect">
            <a:avLst/>
          </a:prstGeom>
          <a:noFill/>
          <a:ln w="9525">
            <a:noFill/>
            <a:miter lim="800000"/>
            <a:headEnd/>
            <a:tailEnd/>
          </a:ln>
        </p:spPr>
      </p:pic>
      <p:sp>
        <p:nvSpPr>
          <p:cNvPr id="2" name="Rectangle 1"/>
          <p:cNvSpPr/>
          <p:nvPr/>
        </p:nvSpPr>
        <p:spPr>
          <a:xfrm>
            <a:off x="6248400" y="6019800"/>
            <a:ext cx="2438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OTC: Over The Counter</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Communication</a:t>
            </a:r>
            <a:endParaRPr lang="en-US" sz="3200" b="1" dirty="0">
              <a:latin typeface="Cooper Black"/>
            </a:endParaRPr>
          </a:p>
        </p:txBody>
      </p:sp>
      <p:sp>
        <p:nvSpPr>
          <p:cNvPr id="26626" name="Content Placeholder 2"/>
          <p:cNvSpPr>
            <a:spLocks noGrp="1"/>
          </p:cNvSpPr>
          <p:nvPr>
            <p:ph sz="quarter" idx="1"/>
          </p:nvPr>
        </p:nvSpPr>
        <p:spPr>
          <a:xfrm>
            <a:off x="381000" y="1600200"/>
            <a:ext cx="8305800" cy="4953000"/>
          </a:xfrm>
        </p:spPr>
        <p:txBody>
          <a:bodyPr/>
          <a:lstStyle/>
          <a:p>
            <a:pPr lvl="1"/>
            <a:r>
              <a:rPr lang="en-GB" sz="2800" dirty="0" smtClean="0">
                <a:latin typeface="Constantia" pitchFamily="18" charset="0"/>
              </a:rPr>
              <a:t>Communication is a complex process that includes the perceptions and judgments of all individual involved</a:t>
            </a:r>
          </a:p>
          <a:p>
            <a:pPr lvl="1"/>
            <a:endParaRPr lang="en-GB" sz="2800" dirty="0" smtClean="0">
              <a:latin typeface="Constantia" pitchFamily="18" charset="0"/>
            </a:endParaRPr>
          </a:p>
          <a:p>
            <a:pPr lvl="1"/>
            <a:r>
              <a:rPr lang="en-GB" sz="2800" dirty="0" smtClean="0">
                <a:latin typeface="Constantia" pitchFamily="18" charset="0"/>
              </a:rPr>
              <a:t>Communication may be verbal, nonverbal, or abstract</a:t>
            </a:r>
          </a:p>
          <a:p>
            <a:pPr lvl="1"/>
            <a:endParaRPr lang="en-GB" sz="2800" dirty="0" smtClean="0">
              <a:latin typeface="Constantia" pitchFamily="18" charset="0"/>
            </a:endParaRPr>
          </a:p>
          <a:p>
            <a:pPr lvl="1"/>
            <a:r>
              <a:rPr lang="en-GB" sz="2800" dirty="0" smtClean="0">
                <a:latin typeface="Constantia" pitchFamily="18" charset="0"/>
              </a:rPr>
              <a:t>Successful communication must be appropriate to the situation, properly timed, and clearly delivered. Verbal and nonverbal messages must be congruous</a:t>
            </a:r>
            <a:endParaRPr lang="en-US" sz="2700" b="1" dirty="0">
              <a:latin typeface="Constanti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algn="ctr"/>
            <a:r>
              <a:rPr lang="en-US" sz="3600" b="1" dirty="0" smtClean="0">
                <a:latin typeface="Cooper Black" pitchFamily="18" charset="0"/>
              </a:rPr>
              <a:t>Pediatric Nursing</a:t>
            </a:r>
          </a:p>
        </p:txBody>
      </p:sp>
      <p:sp>
        <p:nvSpPr>
          <p:cNvPr id="3" name="Content Placeholder 2"/>
          <p:cNvSpPr>
            <a:spLocks noGrp="1"/>
          </p:cNvSpPr>
          <p:nvPr>
            <p:ph sz="quarter" idx="1"/>
          </p:nvPr>
        </p:nvSpPr>
        <p:spPr>
          <a:xfrm>
            <a:off x="457200" y="1524000"/>
            <a:ext cx="8458200" cy="5105400"/>
          </a:xfrm>
        </p:spPr>
        <p:txBody>
          <a:bodyPr>
            <a:normAutofit fontScale="77500" lnSpcReduction="20000"/>
          </a:bodyPr>
          <a:lstStyle/>
          <a:p>
            <a:pPr>
              <a:buNone/>
            </a:pPr>
            <a:endParaRPr lang="en-US" sz="2000" dirty="0" smtClean="0"/>
          </a:p>
          <a:p>
            <a:r>
              <a:rPr lang="en-US" dirty="0" smtClean="0"/>
              <a:t> </a:t>
            </a:r>
            <a:r>
              <a:rPr lang="en-US" sz="3400" dirty="0">
                <a:latin typeface="Constantia" pitchFamily="18" charset="0"/>
              </a:rPr>
              <a:t>Concerns with care of infants and children</a:t>
            </a:r>
          </a:p>
          <a:p>
            <a:pPr lvl="1"/>
            <a:r>
              <a:rPr lang="en-US" sz="3100" dirty="0">
                <a:latin typeface="Constantia" pitchFamily="18" charset="0"/>
              </a:rPr>
              <a:t>Preventing disease or injury</a:t>
            </a:r>
          </a:p>
          <a:p>
            <a:pPr lvl="1"/>
            <a:r>
              <a:rPr lang="en-US" sz="3100" dirty="0">
                <a:latin typeface="Constantia" pitchFamily="18" charset="0"/>
              </a:rPr>
              <a:t>Assisting children, including those with permanent disability or health problems to achieve and maintain an optimum level of health and development</a:t>
            </a:r>
          </a:p>
          <a:p>
            <a:pPr lvl="1"/>
            <a:r>
              <a:rPr lang="en-US" sz="3100" dirty="0">
                <a:latin typeface="Constantia" pitchFamily="18" charset="0"/>
              </a:rPr>
              <a:t>Treating or rehabilitating children with health deviations</a:t>
            </a:r>
          </a:p>
          <a:p>
            <a:pPr lvl="1"/>
            <a:endParaRPr lang="en-US" sz="3100" dirty="0">
              <a:latin typeface="Constantia" pitchFamily="18" charset="0"/>
            </a:endParaRPr>
          </a:p>
          <a:p>
            <a:r>
              <a:rPr lang="en-US" sz="3400" dirty="0">
                <a:latin typeface="Constantia" pitchFamily="18" charset="0"/>
              </a:rPr>
              <a:t> Requires the knowledge of:</a:t>
            </a:r>
          </a:p>
          <a:p>
            <a:pPr lvl="1"/>
            <a:r>
              <a:rPr lang="en-US" sz="3100" dirty="0">
                <a:latin typeface="Constantia" pitchFamily="18" charset="0"/>
              </a:rPr>
              <a:t> normal psychomotor, psychosocial, and cognitive growth and development</a:t>
            </a:r>
          </a:p>
          <a:p>
            <a:pPr lvl="1"/>
            <a:r>
              <a:rPr lang="en-US" sz="3100" dirty="0">
                <a:latin typeface="Constantia" pitchFamily="18" charset="0"/>
              </a:rPr>
              <a:t>Pediatric health problems and needs  </a:t>
            </a:r>
          </a:p>
          <a:p>
            <a:pPr lvl="1"/>
            <a:r>
              <a:rPr lang="en-US" sz="3100" dirty="0">
                <a:latin typeface="Constantia" pitchFamily="18" charset="0"/>
              </a:rPr>
              <a:t>Preventive care and anticipatory guidance  </a:t>
            </a:r>
          </a:p>
          <a:p>
            <a:pPr lvl="1"/>
            <a:endParaRPr lang="en-US" sz="2800" dirty="0" smtClean="0"/>
          </a:p>
          <a:p>
            <a:pPr marL="320040" indent="-320040" fontAlgn="auto">
              <a:spcAft>
                <a:spcPts val="0"/>
              </a:spcAft>
              <a:buFont typeface="Wingdings"/>
              <a:buChar char=""/>
              <a:defRPr/>
            </a:pPr>
            <a:endParaRPr lang="en-US" dirty="0" smtClean="0">
              <a:latin typeface="Book Antiqua" pitchFamily="18" charset="0"/>
            </a:endParaRPr>
          </a:p>
          <a:p>
            <a:pPr marL="320040" indent="-320040" fontAlgn="auto">
              <a:spcAft>
                <a:spcPts val="0"/>
              </a:spcAft>
              <a:buFont typeface="Wingdings"/>
              <a:buChar char=""/>
              <a:defRPr/>
            </a:pPr>
            <a:endParaRPr lang="en-US" b="1" dirty="0" smtClean="0">
              <a:latin typeface="Book Antiqua" pitchFamily="18" charset="0"/>
            </a:endParaRPr>
          </a:p>
          <a:p>
            <a:pPr marL="320040" indent="-320040" fontAlgn="auto">
              <a:spcAft>
                <a:spcPts val="0"/>
              </a:spcAft>
              <a:buFont typeface="Wingdings"/>
              <a:buChar char=""/>
              <a:defRPr/>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Guideline for Effective Communication (interview) </a:t>
            </a:r>
            <a:endParaRPr lang="en-US" sz="3200" b="1" dirty="0">
              <a:latin typeface="Cooper Black"/>
            </a:endParaRPr>
          </a:p>
        </p:txBody>
      </p:sp>
      <p:sp>
        <p:nvSpPr>
          <p:cNvPr id="26626" name="Content Placeholder 2"/>
          <p:cNvSpPr>
            <a:spLocks noGrp="1"/>
          </p:cNvSpPr>
          <p:nvPr>
            <p:ph sz="quarter" idx="1"/>
          </p:nvPr>
        </p:nvSpPr>
        <p:spPr>
          <a:xfrm>
            <a:off x="381000" y="1600200"/>
            <a:ext cx="8534400" cy="5029200"/>
          </a:xfrm>
        </p:spPr>
        <p:txBody>
          <a:bodyPr/>
          <a:lstStyle/>
          <a:p>
            <a:pPr lvl="0"/>
            <a:r>
              <a:rPr lang="en-GB" sz="2400" dirty="0" smtClean="0">
                <a:latin typeface="Constantia" pitchFamily="18" charset="0"/>
              </a:rPr>
              <a:t>During interview pay attention to infants and younger children through play. Older children may be 	active participants.</a:t>
            </a:r>
          </a:p>
          <a:p>
            <a:pPr lvl="0"/>
            <a:r>
              <a:rPr lang="en-GB" sz="2400" dirty="0" smtClean="0">
                <a:latin typeface="Constantia" pitchFamily="18" charset="0"/>
              </a:rPr>
              <a:t>Pay attention to children non-verbal communication.</a:t>
            </a:r>
          </a:p>
          <a:p>
            <a:pPr lvl="0">
              <a:buNone/>
            </a:pPr>
            <a:r>
              <a:rPr lang="en-GB" sz="2400" dirty="0" smtClean="0">
                <a:latin typeface="Constantia" pitchFamily="18" charset="0"/>
              </a:rPr>
              <a:t>  Allow children time to feel comfortable.</a:t>
            </a:r>
          </a:p>
          <a:p>
            <a:pPr lvl="0"/>
            <a:r>
              <a:rPr lang="en-GB" sz="2400" dirty="0" smtClean="0">
                <a:latin typeface="Constantia" pitchFamily="18" charset="0"/>
              </a:rPr>
              <a:t>Avoid sudden or rapid advances, broad smiles, and extended eye contact.</a:t>
            </a:r>
          </a:p>
          <a:p>
            <a:pPr lvl="0"/>
            <a:r>
              <a:rPr lang="en-GB" sz="2400" dirty="0" smtClean="0">
                <a:latin typeface="Constantia" pitchFamily="18" charset="0"/>
              </a:rPr>
              <a:t>Talk to parents if child is initially shy</a:t>
            </a:r>
          </a:p>
          <a:p>
            <a:pPr lvl="0"/>
            <a:r>
              <a:rPr lang="en-GB" sz="2400" dirty="0" smtClean="0">
                <a:latin typeface="Constantia" pitchFamily="18" charset="0"/>
              </a:rPr>
              <a:t>Communicate through </a:t>
            </a:r>
            <a:r>
              <a:rPr lang="en-GB" sz="2400" b="1" dirty="0" smtClean="0">
                <a:latin typeface="Constantia" pitchFamily="18" charset="0"/>
              </a:rPr>
              <a:t>transition objects </a:t>
            </a:r>
            <a:r>
              <a:rPr lang="en-GB" sz="2400" dirty="0" smtClean="0">
                <a:latin typeface="Constantia" pitchFamily="18" charset="0"/>
              </a:rPr>
              <a:t>such as dolls, before questioning a young child directly</a:t>
            </a:r>
            <a:endParaRPr lang="en-US" sz="2400"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Guideline for Effective Communication (interview) </a:t>
            </a:r>
            <a:endParaRPr lang="en-US" sz="3200" b="1" dirty="0">
              <a:latin typeface="Cooper Black"/>
            </a:endParaRPr>
          </a:p>
        </p:txBody>
      </p:sp>
      <p:sp>
        <p:nvSpPr>
          <p:cNvPr id="26626" name="Content Placeholder 2"/>
          <p:cNvSpPr>
            <a:spLocks noGrp="1"/>
          </p:cNvSpPr>
          <p:nvPr>
            <p:ph sz="quarter" idx="1"/>
          </p:nvPr>
        </p:nvSpPr>
        <p:spPr>
          <a:xfrm>
            <a:off x="381000" y="1600200"/>
            <a:ext cx="8305800" cy="4419600"/>
          </a:xfrm>
        </p:spPr>
        <p:txBody>
          <a:bodyPr/>
          <a:lstStyle/>
          <a:p>
            <a:pPr lvl="0"/>
            <a:r>
              <a:rPr lang="en-GB" sz="2400" dirty="0" smtClean="0">
                <a:latin typeface="Constantia" pitchFamily="18" charset="0"/>
              </a:rPr>
              <a:t>Assume a position that is at eye level with child.</a:t>
            </a:r>
            <a:endParaRPr lang="en-US" sz="2400" dirty="0" smtClean="0">
              <a:latin typeface="Constantia" pitchFamily="18" charset="0"/>
            </a:endParaRPr>
          </a:p>
          <a:p>
            <a:pPr lvl="0"/>
            <a:r>
              <a:rPr lang="en-GB" sz="2400" dirty="0" smtClean="0">
                <a:latin typeface="Constantia" pitchFamily="18" charset="0"/>
              </a:rPr>
              <a:t>Speak in a quiet, confident voice</a:t>
            </a:r>
            <a:endParaRPr lang="en-US" sz="2400" dirty="0" smtClean="0">
              <a:latin typeface="Constantia" pitchFamily="18" charset="0"/>
            </a:endParaRPr>
          </a:p>
          <a:p>
            <a:pPr lvl="0"/>
            <a:r>
              <a:rPr lang="en-GB" sz="2400" dirty="0" smtClean="0">
                <a:latin typeface="Constantia" pitchFamily="18" charset="0"/>
              </a:rPr>
              <a:t>Use simple words and short sentences.</a:t>
            </a:r>
            <a:endParaRPr lang="en-US" sz="2400" dirty="0" smtClean="0">
              <a:latin typeface="Constantia" pitchFamily="18" charset="0"/>
            </a:endParaRPr>
          </a:p>
          <a:p>
            <a:pPr lvl="0"/>
            <a:r>
              <a:rPr lang="en-GB" sz="2400" dirty="0" smtClean="0">
                <a:latin typeface="Constantia" pitchFamily="18" charset="0"/>
              </a:rPr>
              <a:t>Be honest with children.</a:t>
            </a:r>
            <a:endParaRPr lang="en-US" sz="2400" dirty="0" smtClean="0">
              <a:latin typeface="Constantia" pitchFamily="18" charset="0"/>
            </a:endParaRPr>
          </a:p>
          <a:p>
            <a:pPr lvl="0"/>
            <a:r>
              <a:rPr lang="en-GB" sz="2400" dirty="0" smtClean="0">
                <a:latin typeface="Constantia" pitchFamily="18" charset="0"/>
              </a:rPr>
              <a:t>Allow children to express their concerns and fears.</a:t>
            </a:r>
            <a:endParaRPr lang="en-US" sz="2400" dirty="0" smtClean="0">
              <a:latin typeface="Constantia" pitchFamily="18" charset="0"/>
            </a:endParaRPr>
          </a:p>
          <a:p>
            <a:pPr lvl="0"/>
            <a:r>
              <a:rPr lang="en-GB" sz="2400" dirty="0" smtClean="0">
                <a:latin typeface="Constantia" pitchFamily="18" charset="0"/>
              </a:rPr>
              <a:t>Younger school-age children want explanation and reasons for everything</a:t>
            </a:r>
          </a:p>
          <a:p>
            <a:pPr lvl="0"/>
            <a:r>
              <a:rPr lang="en-GB" sz="2400" dirty="0" smtClean="0">
                <a:latin typeface="Constantia" pitchFamily="18" charset="0"/>
              </a:rPr>
              <a:t>Children younger than 5 years are egocentric, therefore focus communication on them.</a:t>
            </a:r>
            <a:endParaRPr lang="en-US" sz="2400" dirty="0" smtClean="0">
              <a:latin typeface="Constantia" pitchFamily="18" charset="0"/>
            </a:endParaRPr>
          </a:p>
          <a:p>
            <a:pPr lvl="0"/>
            <a:r>
              <a:rPr lang="en-GB" sz="2400" dirty="0" smtClean="0">
                <a:latin typeface="Constantia" pitchFamily="18" charset="0"/>
              </a:rPr>
              <a:t>Experiences of other children do not interest them.</a:t>
            </a:r>
            <a:endParaRPr lang="en-US" sz="2400" dirty="0" smtClean="0">
              <a:latin typeface="Constantia" pitchFamily="18" charset="0"/>
            </a:endParaRPr>
          </a:p>
          <a:p>
            <a:pPr lvl="0">
              <a:buNone/>
            </a:pPr>
            <a:r>
              <a:rPr lang="en-US" sz="2400" dirty="0" smtClean="0"/>
              <a:t> </a:t>
            </a:r>
          </a:p>
          <a:p>
            <a:pPr>
              <a:buNone/>
            </a:pPr>
            <a:r>
              <a:rPr lang="en-GB" sz="2400" b="1" dirty="0" smtClean="0"/>
              <a:t> </a:t>
            </a:r>
            <a:endParaRPr lang="en-US" sz="2400" dirty="0" smtClean="0"/>
          </a:p>
          <a:p>
            <a:pPr lvl="0">
              <a:buNone/>
            </a:pPr>
            <a:r>
              <a:rPr lang="en-GB" sz="3200" dirty="0" smtClean="0"/>
              <a:t>	</a:t>
            </a:r>
            <a:r>
              <a:rPr lang="en-US" sz="3200" dirty="0" smtClean="0"/>
              <a:t> </a:t>
            </a:r>
            <a:endParaRPr lang="en-US" sz="2000" dirty="0" smtClean="0"/>
          </a:p>
          <a:p>
            <a:pPr lvl="2"/>
            <a:endParaRPr lang="en-US" sz="24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Guideline for Effective Communication (interview) </a:t>
            </a:r>
            <a:endParaRPr lang="en-US" sz="3200" b="1" dirty="0">
              <a:latin typeface="Cooper Black"/>
            </a:endParaRPr>
          </a:p>
        </p:txBody>
      </p:sp>
      <p:sp>
        <p:nvSpPr>
          <p:cNvPr id="26626" name="Content Placeholder 2"/>
          <p:cNvSpPr>
            <a:spLocks noGrp="1"/>
          </p:cNvSpPr>
          <p:nvPr>
            <p:ph sz="quarter" idx="1"/>
          </p:nvPr>
        </p:nvSpPr>
        <p:spPr>
          <a:xfrm>
            <a:off x="381000" y="1600200"/>
            <a:ext cx="8305800" cy="4419600"/>
          </a:xfrm>
        </p:spPr>
        <p:txBody>
          <a:bodyPr/>
          <a:lstStyle/>
          <a:p>
            <a:pPr lvl="0"/>
            <a:r>
              <a:rPr lang="en-GB" sz="2400" dirty="0" smtClean="0">
                <a:latin typeface="Constantia" pitchFamily="18" charset="0"/>
              </a:rPr>
              <a:t>Nonverbal messages should be consistent with words and actions ( do not smile while doing something painful)</a:t>
            </a:r>
          </a:p>
          <a:p>
            <a:pPr lvl="0"/>
            <a:endParaRPr lang="en-US" sz="2400" dirty="0" smtClean="0">
              <a:latin typeface="Constantia" pitchFamily="18" charset="0"/>
            </a:endParaRPr>
          </a:p>
          <a:p>
            <a:pPr lvl="0"/>
            <a:r>
              <a:rPr lang="en-GB" sz="2400" dirty="0" smtClean="0">
                <a:latin typeface="Constantia" pitchFamily="18" charset="0"/>
              </a:rPr>
              <a:t>Older children have an adequate and satisfactory use of language thus they require simple explanation. Allow them to touch and examine articles that will 	come in contact with them.</a:t>
            </a:r>
          </a:p>
          <a:p>
            <a:pPr lvl="0"/>
            <a:endParaRPr lang="en-US" sz="2400" dirty="0" smtClean="0">
              <a:latin typeface="Constantia" pitchFamily="18" charset="0"/>
            </a:endParaRPr>
          </a:p>
          <a:p>
            <a:pPr lvl="0"/>
            <a:r>
              <a:rPr lang="en-GB" sz="2400" dirty="0" smtClean="0">
                <a:latin typeface="Constantia" pitchFamily="18" charset="0"/>
              </a:rPr>
              <a:t>Give older children the opportunity to talk without the parents’ present.</a:t>
            </a:r>
            <a:endParaRPr lang="en-US" sz="2400" dirty="0" smtClean="0">
              <a:latin typeface="Constantia" pitchFamily="18" charset="0"/>
            </a:endParaRPr>
          </a:p>
          <a:p>
            <a:pPr>
              <a:buNone/>
            </a:pPr>
            <a:r>
              <a:rPr lang="en-GB" sz="3200" dirty="0" smtClean="0"/>
              <a:t>	</a:t>
            </a:r>
            <a:r>
              <a:rPr lang="en-US" sz="3200" dirty="0" smtClean="0"/>
              <a:t> </a:t>
            </a:r>
            <a:endParaRPr lang="en-US" sz="2000" dirty="0" smtClean="0"/>
          </a:p>
          <a:p>
            <a:pPr lvl="2"/>
            <a:endParaRPr lang="en-US" sz="24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Guideline for Effective Communication with Adolescents</a:t>
            </a:r>
            <a:endParaRPr lang="en-US" sz="3200" b="1" dirty="0">
              <a:latin typeface="Cooper Black"/>
            </a:endParaRPr>
          </a:p>
        </p:txBody>
      </p:sp>
      <p:sp>
        <p:nvSpPr>
          <p:cNvPr id="26626" name="Content Placeholder 2"/>
          <p:cNvSpPr>
            <a:spLocks noGrp="1"/>
          </p:cNvSpPr>
          <p:nvPr>
            <p:ph sz="quarter" idx="1"/>
          </p:nvPr>
        </p:nvSpPr>
        <p:spPr>
          <a:xfrm>
            <a:off x="381000" y="1600200"/>
            <a:ext cx="8305800" cy="4419600"/>
          </a:xfrm>
        </p:spPr>
        <p:txBody>
          <a:bodyPr/>
          <a:lstStyle/>
          <a:p>
            <a:pPr lvl="0"/>
            <a:r>
              <a:rPr lang="en-US" sz="2400" dirty="0" smtClean="0">
                <a:latin typeface="Constantia" pitchFamily="18" charset="0"/>
              </a:rPr>
              <a:t> </a:t>
            </a:r>
            <a:r>
              <a:rPr lang="en-GB" sz="2400" dirty="0" smtClean="0">
                <a:latin typeface="Constantia" pitchFamily="18" charset="0"/>
              </a:rPr>
              <a:t>They are willing to discuss their concerns with an adult outside the family</a:t>
            </a:r>
          </a:p>
          <a:p>
            <a:pPr lvl="0"/>
            <a:endParaRPr lang="en-US" sz="2400" dirty="0" smtClean="0">
              <a:latin typeface="Constantia" pitchFamily="18" charset="0"/>
            </a:endParaRPr>
          </a:p>
          <a:p>
            <a:pPr lvl="0"/>
            <a:r>
              <a:rPr lang="en-GB" sz="2400" dirty="0" smtClean="0">
                <a:latin typeface="Constantia" pitchFamily="18" charset="0"/>
              </a:rPr>
              <a:t>They are quick </a:t>
            </a:r>
            <a:r>
              <a:rPr lang="en-GB" sz="2400" b="1" dirty="0" smtClean="0">
                <a:latin typeface="Constantia" pitchFamily="18" charset="0"/>
              </a:rPr>
              <a:t>to reject </a:t>
            </a:r>
            <a:r>
              <a:rPr lang="en-GB" sz="2400" dirty="0" smtClean="0">
                <a:latin typeface="Constantia" pitchFamily="18" charset="0"/>
              </a:rPr>
              <a:t>persons who attempt to </a:t>
            </a:r>
            <a:r>
              <a:rPr lang="en-GB" sz="2400" b="1" i="1" dirty="0" smtClean="0">
                <a:latin typeface="Constantia" pitchFamily="18" charset="0"/>
              </a:rPr>
              <a:t>impose their values </a:t>
            </a:r>
            <a:r>
              <a:rPr lang="en-GB" sz="2400" dirty="0" smtClean="0">
                <a:latin typeface="Constantia" pitchFamily="18" charset="0"/>
              </a:rPr>
              <a:t>on them or 	who appear to have </a:t>
            </a:r>
            <a:r>
              <a:rPr lang="en-GB" sz="2400" b="1" i="1" dirty="0" smtClean="0">
                <a:latin typeface="Constantia" pitchFamily="18" charset="0"/>
              </a:rPr>
              <a:t>little respect </a:t>
            </a:r>
            <a:r>
              <a:rPr lang="en-GB" sz="2400" dirty="0" smtClean="0">
                <a:latin typeface="Constantia" pitchFamily="18" charset="0"/>
              </a:rPr>
              <a:t>for who they are and what they think or say</a:t>
            </a:r>
          </a:p>
          <a:p>
            <a:pPr lvl="0"/>
            <a:endParaRPr lang="en-US" sz="2400" dirty="0" smtClean="0">
              <a:latin typeface="Constantia" pitchFamily="18" charset="0"/>
            </a:endParaRPr>
          </a:p>
          <a:p>
            <a:pPr lvl="0"/>
            <a:r>
              <a:rPr lang="en-GB" sz="2400" dirty="0" smtClean="0">
                <a:latin typeface="Constantia" pitchFamily="18" charset="0"/>
              </a:rPr>
              <a:t>Listen to them, don’t interrupt, and avoid comments or expressions that convey disapproval or surprise. </a:t>
            </a:r>
          </a:p>
          <a:p>
            <a:pPr lvl="0"/>
            <a:r>
              <a:rPr lang="en-GB" sz="2400" dirty="0" smtClean="0">
                <a:latin typeface="Constantia" pitchFamily="18" charset="0"/>
              </a:rPr>
              <a:t>Maintain  privacy </a:t>
            </a:r>
            <a:endParaRPr lang="en-US" sz="2400" dirty="0" smtClean="0">
              <a:latin typeface="Constantia" pitchFamily="18" charset="0"/>
            </a:endParaRPr>
          </a:p>
          <a:p>
            <a:pPr>
              <a:buNone/>
            </a:pPr>
            <a:r>
              <a:rPr lang="en-GB" sz="3200" dirty="0" smtClean="0"/>
              <a:t>	</a:t>
            </a:r>
            <a:r>
              <a:rPr lang="en-US" sz="3200" dirty="0" smtClean="0"/>
              <a:t> </a:t>
            </a:r>
            <a:endParaRPr lang="en-US" sz="2000" dirty="0" smtClean="0"/>
          </a:p>
          <a:p>
            <a:pPr lvl="2"/>
            <a:endParaRPr lang="en-US" sz="24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 infancy</a:t>
            </a:r>
            <a:endParaRPr lang="en-US" sz="3200" b="1" dirty="0">
              <a:latin typeface="Cooper Black"/>
            </a:endParaRPr>
          </a:p>
        </p:txBody>
      </p:sp>
      <p:sp>
        <p:nvSpPr>
          <p:cNvPr id="26626" name="Content Placeholder 2"/>
          <p:cNvSpPr>
            <a:spLocks noGrp="1"/>
          </p:cNvSpPr>
          <p:nvPr>
            <p:ph sz="quarter" idx="1"/>
          </p:nvPr>
        </p:nvSpPr>
        <p:spPr>
          <a:xfrm>
            <a:off x="228600" y="1600200"/>
            <a:ext cx="8686800" cy="4419600"/>
          </a:xfrm>
        </p:spPr>
        <p:txBody>
          <a:bodyPr/>
          <a:lstStyle/>
          <a:p>
            <a:pPr lvl="1" eaLnBrk="1" hangingPunct="1">
              <a:buNone/>
            </a:pPr>
            <a:endParaRPr lang="en-US" sz="3200" dirty="0" smtClean="0">
              <a:latin typeface="Adobe Caslon Pro" pitchFamily="18" charset="0"/>
            </a:endParaRPr>
          </a:p>
          <a:p>
            <a:pPr lvl="1">
              <a:defRPr/>
            </a:pPr>
            <a:endParaRPr lang="en-US" sz="2800" dirty="0" smtClean="0">
              <a:latin typeface="Adobe Caslon Pro" pitchFamily="18" charset="0"/>
            </a:endParaRPr>
          </a:p>
          <a:p>
            <a:pPr lvl="1">
              <a:defRPr/>
            </a:pPr>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2"/>
            <a:endParaRPr lang="en-US" sz="2400" b="1" dirty="0"/>
          </a:p>
        </p:txBody>
      </p:sp>
      <p:pic>
        <p:nvPicPr>
          <p:cNvPr id="8194" name="Picture 2" descr="http://www.findmycostumes.com/pimages/large/baby-blossom-infant-costume.jpg"/>
          <p:cNvPicPr>
            <a:picLocks noChangeAspect="1" noChangeArrowheads="1"/>
          </p:cNvPicPr>
          <p:nvPr/>
        </p:nvPicPr>
        <p:blipFill>
          <a:blip r:embed="rId3" cstate="print"/>
          <a:srcRect/>
          <a:stretch>
            <a:fillRect/>
          </a:stretch>
        </p:blipFill>
        <p:spPr bwMode="auto">
          <a:xfrm>
            <a:off x="1981200" y="1600200"/>
            <a:ext cx="4953000" cy="52578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Definitions</a:t>
            </a:r>
            <a:endParaRPr lang="en-US" sz="3200" b="1" dirty="0">
              <a:latin typeface="Cooper Black"/>
            </a:endParaRPr>
          </a:p>
        </p:txBody>
      </p:sp>
      <p:sp>
        <p:nvSpPr>
          <p:cNvPr id="26626" name="Content Placeholder 2"/>
          <p:cNvSpPr>
            <a:spLocks noGrp="1"/>
          </p:cNvSpPr>
          <p:nvPr>
            <p:ph sz="quarter" idx="1"/>
          </p:nvPr>
        </p:nvSpPr>
        <p:spPr>
          <a:xfrm>
            <a:off x="228600" y="1600200"/>
            <a:ext cx="8686800" cy="4419600"/>
          </a:xfrm>
        </p:spPr>
        <p:txBody>
          <a:bodyPr/>
          <a:lstStyle/>
          <a:p>
            <a:pPr lvl="1" eaLnBrk="1" hangingPunct="1"/>
            <a:r>
              <a:rPr lang="en-US" sz="3200" dirty="0" smtClean="0">
                <a:latin typeface="Adobe Caslon Pro" pitchFamily="18" charset="0"/>
              </a:rPr>
              <a:t>Newborn: f</a:t>
            </a:r>
            <a:r>
              <a:rPr lang="en-US" altLang="ar-SA" sz="3200" dirty="0" smtClean="0">
                <a:latin typeface="Adobe Caslon Pro" pitchFamily="18" charset="0"/>
              </a:rPr>
              <a:t>irst few hours of life</a:t>
            </a:r>
          </a:p>
          <a:p>
            <a:pPr lvl="1" eaLnBrk="1" hangingPunct="1"/>
            <a:endParaRPr lang="en-US" altLang="ar-SA" sz="3200" dirty="0" smtClean="0">
              <a:latin typeface="Adobe Caslon Pro" pitchFamily="18" charset="0"/>
            </a:endParaRPr>
          </a:p>
          <a:p>
            <a:pPr lvl="1" eaLnBrk="1" hangingPunct="1"/>
            <a:r>
              <a:rPr lang="en-US" sz="3200" dirty="0" smtClean="0">
                <a:latin typeface="Adobe Caslon Pro" pitchFamily="18" charset="0"/>
              </a:rPr>
              <a:t>Neonatal period is defined as the first month of life</a:t>
            </a:r>
          </a:p>
          <a:p>
            <a:pPr lvl="1" eaLnBrk="1" hangingPunct="1"/>
            <a:r>
              <a:rPr lang="en-US" sz="3200" dirty="0" smtClean="0">
                <a:latin typeface="Adobe Caslon Pro" pitchFamily="18" charset="0"/>
              </a:rPr>
              <a:t>Infancy is the whole first year of life</a:t>
            </a:r>
          </a:p>
          <a:p>
            <a:pPr lvl="1" eaLnBrk="1" hangingPunct="1"/>
            <a:endParaRPr lang="en-US" sz="3200" dirty="0" smtClean="0">
              <a:latin typeface="Adobe Caslon Pro" pitchFamily="18" charset="0"/>
            </a:endParaRPr>
          </a:p>
          <a:p>
            <a:pPr lvl="1" eaLnBrk="1" hangingPunct="1"/>
            <a:r>
              <a:rPr lang="en-US" sz="3200" dirty="0" smtClean="0">
                <a:latin typeface="Adobe Caslon Pro" pitchFamily="18" charset="0"/>
              </a:rPr>
              <a:t>Perinatal period: period around birth it may extend from 28 wks of gestation to first week after birth</a:t>
            </a:r>
          </a:p>
          <a:p>
            <a:pPr lvl="1">
              <a:defRPr/>
            </a:pPr>
            <a:endParaRPr lang="en-US" sz="2800" dirty="0" smtClean="0">
              <a:latin typeface="Adobe Caslon Pro" pitchFamily="18" charset="0"/>
            </a:endParaRPr>
          </a:p>
          <a:p>
            <a:pPr lvl="1">
              <a:defRPr/>
            </a:pPr>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Definitions</a:t>
            </a:r>
            <a:endParaRPr lang="en-US" sz="3200" b="1" dirty="0">
              <a:latin typeface="Cooper Black"/>
            </a:endParaRPr>
          </a:p>
        </p:txBody>
      </p:sp>
      <p:sp>
        <p:nvSpPr>
          <p:cNvPr id="26626" name="Content Placeholder 2"/>
          <p:cNvSpPr>
            <a:spLocks noGrp="1"/>
          </p:cNvSpPr>
          <p:nvPr>
            <p:ph sz="quarter" idx="1"/>
          </p:nvPr>
        </p:nvSpPr>
        <p:spPr>
          <a:xfrm>
            <a:off x="228600" y="1600200"/>
            <a:ext cx="8686800" cy="4419600"/>
          </a:xfrm>
        </p:spPr>
        <p:txBody>
          <a:bodyPr/>
          <a:lstStyle/>
          <a:p>
            <a:pPr lvl="1" eaLnBrk="1" hangingPunct="1"/>
            <a:r>
              <a:rPr lang="en-US" sz="3200" dirty="0" smtClean="0">
                <a:latin typeface="Adobe Caslon Pro" pitchFamily="18" charset="0"/>
              </a:rPr>
              <a:t> Live birth:  all babies born with any signs of life</a:t>
            </a:r>
          </a:p>
          <a:p>
            <a:pPr lvl="1" eaLnBrk="1" hangingPunct="1"/>
            <a:endParaRPr lang="en-US" sz="3200" dirty="0" smtClean="0">
              <a:latin typeface="Adobe Caslon Pro" pitchFamily="18" charset="0"/>
            </a:endParaRPr>
          </a:p>
          <a:p>
            <a:pPr lvl="1">
              <a:defRPr/>
            </a:pPr>
            <a:r>
              <a:rPr lang="en-US" sz="3200" dirty="0" smtClean="0">
                <a:latin typeface="Adobe Caslon Pro" pitchFamily="18" charset="0"/>
              </a:rPr>
              <a:t>Preterm baby: is one born before 37 weeks of gestation</a:t>
            </a:r>
          </a:p>
          <a:p>
            <a:pPr lvl="1">
              <a:defRPr/>
            </a:pPr>
            <a:endParaRPr lang="en-US" sz="3200" dirty="0" smtClean="0">
              <a:latin typeface="Adobe Caslon Pro" pitchFamily="18" charset="0"/>
            </a:endParaRPr>
          </a:p>
          <a:p>
            <a:pPr lvl="1">
              <a:defRPr/>
            </a:pPr>
            <a:r>
              <a:rPr lang="en-US" sz="3200" dirty="0" smtClean="0">
                <a:latin typeface="Adobe Caslon Pro" pitchFamily="18" charset="0"/>
              </a:rPr>
              <a:t>Term baby: is one born between 37-41 wks</a:t>
            </a:r>
          </a:p>
          <a:p>
            <a:pPr lvl="1">
              <a:defRPr/>
            </a:pPr>
            <a:r>
              <a:rPr lang="en-US" sz="3200" dirty="0" smtClean="0">
                <a:latin typeface="Adobe Caslon Pro" pitchFamily="18" charset="0"/>
              </a:rPr>
              <a:t>Low birth weight:  newborn less or equal 2500 g at birth despite his maturity</a:t>
            </a:r>
          </a:p>
          <a:p>
            <a:pPr lvl="1">
              <a:defRPr/>
            </a:pPr>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1"/>
            <a:endParaRPr lang="en-US" sz="2800" dirty="0" smtClean="0">
              <a:latin typeface="Adobe Caslon Pro"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12775" y="228600"/>
            <a:ext cx="8153400" cy="990600"/>
          </a:xfrm>
        </p:spPr>
        <p:txBody>
          <a:bodyPr/>
          <a:lstStyle/>
          <a:p>
            <a:pPr lvl="0" algn="ctr"/>
            <a:r>
              <a:rPr lang="en-US" sz="3600" b="1" dirty="0" smtClean="0">
                <a:latin typeface="Cooper Black"/>
              </a:rPr>
              <a:t>Child Health: mortality</a:t>
            </a:r>
            <a:endParaRPr lang="en-US" sz="3600" b="1" dirty="0">
              <a:latin typeface="Cooper Black"/>
            </a:endParaRPr>
          </a:p>
        </p:txBody>
      </p:sp>
      <p:sp>
        <p:nvSpPr>
          <p:cNvPr id="20482" name="Content Placeholder 2"/>
          <p:cNvSpPr>
            <a:spLocks noGrp="1"/>
          </p:cNvSpPr>
          <p:nvPr>
            <p:ph sz="quarter" idx="1"/>
          </p:nvPr>
        </p:nvSpPr>
        <p:spPr>
          <a:xfrm>
            <a:off x="381000" y="1676400"/>
            <a:ext cx="8458200" cy="4572000"/>
          </a:xfrm>
        </p:spPr>
        <p:txBody>
          <a:bodyPr/>
          <a:lstStyle/>
          <a:p>
            <a:r>
              <a:rPr lang="en-GB" sz="2400" dirty="0" smtClean="0">
                <a:latin typeface="Constantia" pitchFamily="18" charset="0"/>
              </a:rPr>
              <a:t>The </a:t>
            </a:r>
            <a:r>
              <a:rPr lang="en-GB" sz="2400" b="1" i="1" dirty="0" smtClean="0">
                <a:latin typeface="Constantia" pitchFamily="18" charset="0"/>
              </a:rPr>
              <a:t>infant mortality rate</a:t>
            </a:r>
            <a:r>
              <a:rPr lang="en-GB" sz="2400" dirty="0" smtClean="0">
                <a:latin typeface="Constantia" pitchFamily="18" charset="0"/>
              </a:rPr>
              <a:t> is the number of deaths during the first year of life per 1000 live births. It may be further divided into neonatal mortality (&lt;28 days of life) and post-neonatal mortality (28 days to 11 months). </a:t>
            </a:r>
          </a:p>
          <a:p>
            <a:endParaRPr lang="en-GB" sz="2400" dirty="0" smtClean="0">
              <a:latin typeface="Constantia" pitchFamily="18" charset="0"/>
            </a:endParaRPr>
          </a:p>
          <a:p>
            <a:r>
              <a:rPr lang="en-GB" sz="2400" dirty="0" smtClean="0">
                <a:latin typeface="Constantia" pitchFamily="18" charset="0"/>
              </a:rPr>
              <a:t>Birth weight is considered the major determinant of neonatal death in technologically developed countries and is closely related to gestational age. </a:t>
            </a:r>
          </a:p>
          <a:p>
            <a:endParaRPr lang="en-GB" sz="2400" dirty="0" smtClean="0">
              <a:latin typeface="Constantia" pitchFamily="18" charset="0"/>
            </a:endParaRPr>
          </a:p>
          <a:p>
            <a:r>
              <a:rPr lang="en-GB" sz="2400" dirty="0" smtClean="0">
                <a:latin typeface="Constantia" pitchFamily="18" charset="0"/>
              </a:rPr>
              <a:t>The relationship between birth weight and mortality shows that the lower the birth weight, the higher the mortality.</a:t>
            </a:r>
            <a:endParaRPr lang="en-US" sz="2400" dirty="0" smtClean="0">
              <a:latin typeface="Constantia" pitchFamily="18" charset="0"/>
            </a:endParaRPr>
          </a:p>
          <a:p>
            <a:pPr lvl="2">
              <a:buNone/>
            </a:pP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Jordanian Statistics</a:t>
            </a:r>
            <a:endParaRPr lang="en-US" sz="3200" b="1" dirty="0">
              <a:latin typeface="Cooper Black"/>
            </a:endParaRPr>
          </a:p>
        </p:txBody>
      </p:sp>
      <p:sp>
        <p:nvSpPr>
          <p:cNvPr id="26626" name="Content Placeholder 2"/>
          <p:cNvSpPr>
            <a:spLocks noGrp="1"/>
          </p:cNvSpPr>
          <p:nvPr>
            <p:ph sz="quarter" idx="1"/>
          </p:nvPr>
        </p:nvSpPr>
        <p:spPr>
          <a:xfrm>
            <a:off x="228600" y="1600200"/>
            <a:ext cx="8686800" cy="4419600"/>
          </a:xfrm>
        </p:spPr>
        <p:txBody>
          <a:bodyPr/>
          <a:lstStyle/>
          <a:p>
            <a:r>
              <a:rPr lang="en-US" sz="3100" dirty="0" smtClean="0">
                <a:latin typeface="Constantia" pitchFamily="18" charset="0"/>
              </a:rPr>
              <a:t>Neonatal mortality: deaths (per 1000 live birth) occur during the first months of life. </a:t>
            </a:r>
            <a:r>
              <a:rPr lang="en-US" sz="3100" b="1" u="sng" dirty="0" smtClean="0">
                <a:latin typeface="Constantia" pitchFamily="18" charset="0"/>
              </a:rPr>
              <a:t>Jordan neonatal mortality rate is 14.9 (HPC; 2012)</a:t>
            </a:r>
          </a:p>
          <a:p>
            <a:endParaRPr lang="en-US" sz="3100" dirty="0" smtClean="0">
              <a:latin typeface="Constantia" pitchFamily="18" charset="0"/>
            </a:endParaRPr>
          </a:p>
          <a:p>
            <a:pPr eaLnBrk="1" hangingPunct="1"/>
            <a:r>
              <a:rPr lang="en-US" sz="3100" dirty="0" smtClean="0">
                <a:latin typeface="Constantia" pitchFamily="18" charset="0"/>
              </a:rPr>
              <a:t>Infant mortality: deaths in the whole of the first year. 2/3 of infant deaths occurs between the end of first month to  12 months. </a:t>
            </a:r>
            <a:r>
              <a:rPr lang="en-US" sz="3100" b="1" u="sng" dirty="0" smtClean="0">
                <a:latin typeface="Constantia" pitchFamily="18" charset="0"/>
              </a:rPr>
              <a:t>Jordan infant mortality rate is 20.93</a:t>
            </a:r>
            <a:r>
              <a:rPr lang="en-US" sz="3100" dirty="0" smtClean="0">
                <a:latin typeface="Constantia" pitchFamily="18" charset="0"/>
              </a:rPr>
              <a:t> (List by the </a:t>
            </a:r>
            <a:r>
              <a:rPr lang="en-US" sz="3100" dirty="0" smtClean="0">
                <a:latin typeface="Constantia" pitchFamily="18" charset="0"/>
                <a:hlinkClick r:id="rId3" action="ppaction://hlinkfile" tooltip="United Nations"/>
              </a:rPr>
              <a:t>United Nations</a:t>
            </a:r>
            <a:r>
              <a:rPr lang="en-US" sz="3100" dirty="0" smtClean="0">
                <a:latin typeface="Constantia" pitchFamily="18" charset="0"/>
              </a:rPr>
              <a:t> Population Division; 2005-2010)  </a:t>
            </a:r>
          </a:p>
          <a:p>
            <a:endParaRPr lang="en-GB" dirty="0" smtClean="0">
              <a:latin typeface="Constantia" pitchFamily="18" charset="0"/>
            </a:endParaRPr>
          </a:p>
          <a:p>
            <a:pPr lvl="1"/>
            <a:endParaRPr lang="en-GB" sz="2400" dirty="0" smtClean="0">
              <a:latin typeface="Constantia" pitchFamily="18" charset="0"/>
            </a:endParaRPr>
          </a:p>
          <a:p>
            <a:pPr lvl="1"/>
            <a:endParaRPr lang="en-US" sz="1800" dirty="0" smtClean="0">
              <a:latin typeface="Constantia" pitchFamily="18" charset="0"/>
            </a:endParaRPr>
          </a:p>
          <a:p>
            <a:pPr lvl="2"/>
            <a:endParaRPr lang="en-US" sz="2400" dirty="0" smtClean="0">
              <a:latin typeface="Constantia" pitchFamily="18" charset="0"/>
            </a:endParaRPr>
          </a:p>
          <a:p>
            <a:pPr lvl="2"/>
            <a:endParaRPr lang="en-US" sz="2400" b="1" dirty="0" smtClean="0">
              <a:latin typeface="Constantia" pitchFamily="18" charset="0"/>
            </a:endParaRPr>
          </a:p>
          <a:p>
            <a:pPr lvl="1"/>
            <a:endParaRPr lang="en-US" sz="2800" b="1" dirty="0" smtClean="0"/>
          </a:p>
          <a:p>
            <a:pPr lvl="1"/>
            <a:endParaRPr lang="en-US" sz="2800" b="1" dirty="0" smtClean="0"/>
          </a:p>
          <a:p>
            <a:pPr lvl="2"/>
            <a:endParaRPr lang="en-US" sz="2400" b="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26626" name="Content Placeholder 2"/>
          <p:cNvSpPr>
            <a:spLocks noGrp="1"/>
          </p:cNvSpPr>
          <p:nvPr>
            <p:ph sz="quarter" idx="1"/>
          </p:nvPr>
        </p:nvSpPr>
        <p:spPr>
          <a:xfrm>
            <a:off x="228600" y="1600200"/>
            <a:ext cx="8686800" cy="4419600"/>
          </a:xfrm>
        </p:spPr>
        <p:txBody>
          <a:bodyPr/>
          <a:lstStyle/>
          <a:p>
            <a:r>
              <a:rPr lang="en-US" sz="2800" dirty="0" smtClean="0">
                <a:latin typeface="Constantia" pitchFamily="18" charset="0"/>
              </a:rPr>
              <a:t> </a:t>
            </a:r>
            <a:r>
              <a:rPr lang="en-GB" sz="2800" dirty="0" smtClean="0">
                <a:latin typeface="Constantia" pitchFamily="18" charset="0"/>
              </a:rPr>
              <a:t>Areas of focus in  well-baby health visits (6 times during infancy) are:</a:t>
            </a:r>
            <a:endParaRPr lang="en-US" sz="2800" dirty="0" smtClean="0">
              <a:latin typeface="Constantia" pitchFamily="18" charset="0"/>
            </a:endParaRPr>
          </a:p>
          <a:p>
            <a:pPr lvl="2"/>
            <a:r>
              <a:rPr lang="en-GB" sz="2100" dirty="0" smtClean="0">
                <a:latin typeface="Constantia" pitchFamily="18" charset="0"/>
              </a:rPr>
              <a:t>Growth milestones: Ht., Wt., H.C. </a:t>
            </a:r>
            <a:endParaRPr lang="en-US" sz="2100" dirty="0" smtClean="0">
              <a:latin typeface="Constantia" pitchFamily="18" charset="0"/>
            </a:endParaRPr>
          </a:p>
          <a:p>
            <a:pPr lvl="2"/>
            <a:r>
              <a:rPr lang="en-GB" sz="2100" dirty="0" smtClean="0">
                <a:latin typeface="Constantia" pitchFamily="18" charset="0"/>
              </a:rPr>
              <a:t>Developmental milestones.</a:t>
            </a:r>
            <a:endParaRPr lang="en-US" sz="2100" dirty="0" smtClean="0">
              <a:latin typeface="Constantia" pitchFamily="18" charset="0"/>
            </a:endParaRPr>
          </a:p>
          <a:p>
            <a:pPr lvl="2"/>
            <a:r>
              <a:rPr lang="en-GB" sz="2100" dirty="0" smtClean="0">
                <a:latin typeface="Constantia" pitchFamily="18" charset="0"/>
              </a:rPr>
              <a:t>Dental health.</a:t>
            </a:r>
            <a:endParaRPr lang="en-US" sz="2100" dirty="0" smtClean="0">
              <a:latin typeface="Constantia" pitchFamily="18" charset="0"/>
            </a:endParaRPr>
          </a:p>
          <a:p>
            <a:pPr lvl="2"/>
            <a:r>
              <a:rPr lang="en-GB" sz="2100" dirty="0" smtClean="0">
                <a:latin typeface="Constantia" pitchFamily="18" charset="0"/>
              </a:rPr>
              <a:t>Nutritional adequacy.</a:t>
            </a:r>
            <a:endParaRPr lang="en-US" sz="2100" dirty="0" smtClean="0">
              <a:latin typeface="Constantia" pitchFamily="18" charset="0"/>
            </a:endParaRPr>
          </a:p>
          <a:p>
            <a:pPr lvl="2"/>
            <a:r>
              <a:rPr lang="en-GB" sz="2100" dirty="0" smtClean="0">
                <a:latin typeface="Constantia" pitchFamily="18" charset="0"/>
              </a:rPr>
              <a:t>Parent-child relationship.</a:t>
            </a:r>
            <a:endParaRPr lang="en-US" sz="2100" dirty="0" smtClean="0">
              <a:latin typeface="Constantia" pitchFamily="18" charset="0"/>
            </a:endParaRPr>
          </a:p>
          <a:p>
            <a:pPr lvl="2"/>
            <a:r>
              <a:rPr lang="en-GB" sz="2100" dirty="0" smtClean="0">
                <a:latin typeface="Constantia" pitchFamily="18" charset="0"/>
              </a:rPr>
              <a:t>Vision &amp; hearing assessments. </a:t>
            </a:r>
            <a:endParaRPr lang="en-US" sz="2100" dirty="0" smtClean="0">
              <a:latin typeface="Constantia" pitchFamily="18" charset="0"/>
            </a:endParaRPr>
          </a:p>
          <a:p>
            <a:pPr lvl="2"/>
            <a:r>
              <a:rPr lang="en-GB" sz="2100" dirty="0" smtClean="0">
                <a:latin typeface="Constantia" pitchFamily="18" charset="0"/>
              </a:rPr>
              <a:t>Immunization</a:t>
            </a:r>
            <a:endParaRPr lang="en-US" sz="2100" dirty="0" smtClean="0">
              <a:latin typeface="Constantia" pitchFamily="18" charset="0"/>
            </a:endParaRPr>
          </a:p>
          <a:p>
            <a:pPr lvl="2"/>
            <a:endParaRPr lang="en-US" sz="2400" dirty="0" smtClean="0">
              <a:latin typeface="Constantia" pitchFamily="18" charset="0"/>
            </a:endParaRPr>
          </a:p>
          <a:p>
            <a:pPr lvl="2"/>
            <a:endParaRPr lang="en-US" sz="2400" b="1" dirty="0" smtClean="0">
              <a:latin typeface="Constantia" pitchFamily="18" charset="0"/>
            </a:endParaRPr>
          </a:p>
          <a:p>
            <a:pPr lvl="1"/>
            <a:endParaRPr lang="en-US" sz="2800" b="1" dirty="0" smtClean="0"/>
          </a:p>
          <a:p>
            <a:pPr lvl="1"/>
            <a:endParaRPr lang="en-US" sz="2800" b="1" dirty="0" smtClean="0"/>
          </a:p>
          <a:p>
            <a:pPr lvl="2"/>
            <a:endParaRPr lang="en-US" sz="24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algn="ctr"/>
            <a:r>
              <a:rPr lang="en-US" sz="3200" b="1" dirty="0" smtClean="0">
                <a:latin typeface="Cooper Black" pitchFamily="18" charset="0"/>
              </a:rPr>
              <a:t>Characteristics of a Pediatric Nurse</a:t>
            </a:r>
          </a:p>
        </p:txBody>
      </p:sp>
      <p:sp>
        <p:nvSpPr>
          <p:cNvPr id="3" name="Content Placeholder 2"/>
          <p:cNvSpPr>
            <a:spLocks noGrp="1"/>
          </p:cNvSpPr>
          <p:nvPr>
            <p:ph sz="quarter" idx="1"/>
          </p:nvPr>
        </p:nvSpPr>
        <p:spPr>
          <a:xfrm>
            <a:off x="304800" y="1676400"/>
            <a:ext cx="8610600" cy="5105400"/>
          </a:xfrm>
        </p:spPr>
        <p:txBody>
          <a:bodyPr>
            <a:normAutofit fontScale="92500" lnSpcReduction="10000"/>
          </a:bodyPr>
          <a:lstStyle/>
          <a:p>
            <a:pPr lvl="1">
              <a:lnSpc>
                <a:spcPct val="90000"/>
              </a:lnSpc>
            </a:pPr>
            <a:r>
              <a:rPr lang="en-US" sz="2800" dirty="0">
                <a:latin typeface="Constantia" pitchFamily="18" charset="0"/>
              </a:rPr>
              <a:t>Communicate well with children</a:t>
            </a:r>
          </a:p>
          <a:p>
            <a:pPr lvl="1">
              <a:lnSpc>
                <a:spcPct val="90000"/>
              </a:lnSpc>
            </a:pPr>
            <a:endParaRPr lang="en-US" sz="2800" dirty="0">
              <a:latin typeface="Constantia" pitchFamily="18" charset="0"/>
            </a:endParaRPr>
          </a:p>
          <a:p>
            <a:pPr lvl="1">
              <a:lnSpc>
                <a:spcPct val="90000"/>
              </a:lnSpc>
            </a:pPr>
            <a:r>
              <a:rPr lang="en-US" sz="2800" dirty="0">
                <a:latin typeface="Constantia" pitchFamily="18" charset="0"/>
              </a:rPr>
              <a:t>Be honest</a:t>
            </a:r>
          </a:p>
          <a:p>
            <a:pPr lvl="1">
              <a:lnSpc>
                <a:spcPct val="90000"/>
              </a:lnSpc>
            </a:pPr>
            <a:endParaRPr lang="en-US" sz="2800" dirty="0">
              <a:latin typeface="Constantia" pitchFamily="18" charset="0"/>
            </a:endParaRPr>
          </a:p>
          <a:p>
            <a:pPr lvl="1">
              <a:lnSpc>
                <a:spcPct val="90000"/>
              </a:lnSpc>
            </a:pPr>
            <a:r>
              <a:rPr lang="en-US" sz="2800" dirty="0">
                <a:latin typeface="Constantia" pitchFamily="18" charset="0"/>
              </a:rPr>
              <a:t>Establish a trust relationship with children &amp; their parents</a:t>
            </a:r>
          </a:p>
          <a:p>
            <a:pPr lvl="1">
              <a:lnSpc>
                <a:spcPct val="90000"/>
              </a:lnSpc>
            </a:pPr>
            <a:endParaRPr lang="en-US" sz="2800" dirty="0">
              <a:latin typeface="Constantia" pitchFamily="18" charset="0"/>
            </a:endParaRPr>
          </a:p>
          <a:p>
            <a:pPr lvl="1">
              <a:lnSpc>
                <a:spcPct val="90000"/>
              </a:lnSpc>
            </a:pPr>
            <a:r>
              <a:rPr lang="en-US" sz="2800" dirty="0">
                <a:latin typeface="Constantia" pitchFamily="18" charset="0"/>
              </a:rPr>
              <a:t>Altruistic (acting of the good/concern for the welfare of others)  able to support children through difficult/ painful procedures</a:t>
            </a:r>
          </a:p>
          <a:p>
            <a:pPr lvl="1">
              <a:lnSpc>
                <a:spcPct val="90000"/>
              </a:lnSpc>
            </a:pPr>
            <a:endParaRPr lang="en-US" sz="2800" dirty="0">
              <a:latin typeface="Constantia" pitchFamily="18" charset="0"/>
            </a:endParaRPr>
          </a:p>
          <a:p>
            <a:pPr lvl="1">
              <a:lnSpc>
                <a:spcPct val="90000"/>
              </a:lnSpc>
            </a:pPr>
            <a:r>
              <a:rPr lang="en-US" sz="2800" dirty="0">
                <a:latin typeface="Constantia" pitchFamily="18" charset="0"/>
              </a:rPr>
              <a:t>Knowledgeable about diseases and medication (teacher)</a:t>
            </a:r>
          </a:p>
          <a:p>
            <a:pPr lvl="0"/>
            <a:endParaRPr lang="en-US" sz="3100" dirty="0" smtClean="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26626" name="Content Placeholder 2"/>
          <p:cNvSpPr>
            <a:spLocks noGrp="1"/>
          </p:cNvSpPr>
          <p:nvPr>
            <p:ph sz="quarter" idx="1"/>
          </p:nvPr>
        </p:nvSpPr>
        <p:spPr>
          <a:xfrm>
            <a:off x="228600" y="1600200"/>
            <a:ext cx="8686800" cy="4419600"/>
          </a:xfrm>
        </p:spPr>
        <p:txBody>
          <a:bodyPr/>
          <a:lstStyle/>
          <a:p>
            <a:r>
              <a:rPr lang="en-US" sz="3100" dirty="0" smtClean="0">
                <a:latin typeface="Constantia" pitchFamily="18" charset="0"/>
              </a:rPr>
              <a:t>Growth &amp; Development.. </a:t>
            </a:r>
          </a:p>
          <a:p>
            <a:pPr lvl="1"/>
            <a:r>
              <a:rPr lang="en-US" dirty="0" smtClean="0">
                <a:latin typeface="Constantia" pitchFamily="18" charset="0"/>
              </a:rPr>
              <a:t> physical parameters are</a:t>
            </a:r>
            <a:r>
              <a:rPr lang="en-GB" dirty="0" smtClean="0">
                <a:latin typeface="Constantia" pitchFamily="18" charset="0"/>
              </a:rPr>
              <a:t> monitored by plotting measurements on a standardized growth charts </a:t>
            </a:r>
            <a:r>
              <a:rPr lang="en-US" dirty="0" smtClean="0">
                <a:latin typeface="Constantia" pitchFamily="18" charset="0"/>
              </a:rPr>
              <a:t>:</a:t>
            </a:r>
          </a:p>
          <a:p>
            <a:pPr lvl="2"/>
            <a:r>
              <a:rPr lang="en-US" dirty="0" smtClean="0">
                <a:latin typeface="Constantia" pitchFamily="18" charset="0"/>
              </a:rPr>
              <a:t>Weight</a:t>
            </a:r>
          </a:p>
          <a:p>
            <a:pPr lvl="2"/>
            <a:r>
              <a:rPr lang="en-US" dirty="0" smtClean="0">
                <a:latin typeface="Constantia" pitchFamily="18" charset="0"/>
              </a:rPr>
              <a:t>Height </a:t>
            </a:r>
          </a:p>
          <a:p>
            <a:pPr lvl="2"/>
            <a:r>
              <a:rPr lang="en-US" dirty="0" smtClean="0">
                <a:latin typeface="Constantia" pitchFamily="18" charset="0"/>
              </a:rPr>
              <a:t>Head circumference</a:t>
            </a:r>
          </a:p>
          <a:p>
            <a:pPr lvl="1"/>
            <a:r>
              <a:rPr lang="en-GB" dirty="0" smtClean="0">
                <a:latin typeface="Constantia" pitchFamily="18" charset="0"/>
              </a:rPr>
              <a:t>Assess developmental milestone</a:t>
            </a:r>
          </a:p>
          <a:p>
            <a:r>
              <a:rPr lang="en-GB" dirty="0" smtClean="0">
                <a:latin typeface="Constantia" pitchFamily="18" charset="0"/>
              </a:rPr>
              <a:t>Immunization</a:t>
            </a:r>
          </a:p>
          <a:p>
            <a:pPr lvl="1"/>
            <a:endParaRPr lang="en-GB" sz="2400" dirty="0" smtClean="0">
              <a:latin typeface="Constantia" pitchFamily="18" charset="0"/>
            </a:endParaRPr>
          </a:p>
          <a:p>
            <a:pPr lvl="1"/>
            <a:endParaRPr lang="en-US" sz="1800" dirty="0" smtClean="0">
              <a:latin typeface="Constantia" pitchFamily="18" charset="0"/>
            </a:endParaRPr>
          </a:p>
          <a:p>
            <a:pPr lvl="2"/>
            <a:endParaRPr lang="en-US" sz="2400" dirty="0" smtClean="0">
              <a:latin typeface="Constantia" pitchFamily="18" charset="0"/>
            </a:endParaRPr>
          </a:p>
          <a:p>
            <a:pPr lvl="2"/>
            <a:endParaRPr lang="en-US" sz="2400" b="1" dirty="0" smtClean="0">
              <a:latin typeface="Constantia" pitchFamily="18" charset="0"/>
            </a:endParaRPr>
          </a:p>
          <a:p>
            <a:pPr lvl="1"/>
            <a:endParaRPr lang="en-US" sz="2800" b="1" dirty="0" smtClean="0"/>
          </a:p>
          <a:p>
            <a:pPr lvl="1"/>
            <a:endParaRPr lang="en-US" sz="2800" b="1" dirty="0" smtClean="0"/>
          </a:p>
          <a:p>
            <a:pPr lvl="2"/>
            <a:endParaRPr lang="en-US" sz="2400" b="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4294967295"/>
          </p:nvPr>
        </p:nvSpPr>
        <p:spPr>
          <a:xfrm>
            <a:off x="0" y="1600200"/>
            <a:ext cx="8305800" cy="4419600"/>
          </a:xfrm>
        </p:spPr>
        <p:txBody>
          <a:bodyPr/>
          <a:lstStyle/>
          <a:p>
            <a:pPr lvl="1"/>
            <a:endParaRPr lang="en-US" sz="2800" b="1" dirty="0" smtClean="0">
              <a:latin typeface="Constantia" pitchFamily="18" charset="0"/>
            </a:endParaRPr>
          </a:p>
          <a:p>
            <a:pPr lvl="2"/>
            <a:endParaRPr lang="en-US" sz="2400" b="1" dirty="0"/>
          </a:p>
        </p:txBody>
      </p:sp>
      <p:pic>
        <p:nvPicPr>
          <p:cNvPr id="1026" name="Picture 2" descr="growthchartspi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800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91806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4294967295"/>
          </p:nvPr>
        </p:nvSpPr>
        <p:spPr>
          <a:xfrm>
            <a:off x="0" y="1600200"/>
            <a:ext cx="8305800" cy="4419600"/>
          </a:xfrm>
        </p:spPr>
        <p:txBody>
          <a:bodyPr/>
          <a:lstStyle/>
          <a:p>
            <a:pPr lvl="1"/>
            <a:endParaRPr lang="en-US" sz="2800" b="1" dirty="0" smtClean="0">
              <a:latin typeface="Constantia" pitchFamily="18" charset="0"/>
            </a:endParaRPr>
          </a:p>
          <a:p>
            <a:pPr lvl="2"/>
            <a:endParaRPr lang="en-US" sz="2400" b="1" dirty="0"/>
          </a:p>
        </p:txBody>
      </p:sp>
      <p:pic>
        <p:nvPicPr>
          <p:cNvPr id="2050" name="Picture 2" descr="growthchartspic1"/>
          <p:cNvPicPr>
            <a:picLocks noChangeAspect="1" noChangeArrowheads="1"/>
          </p:cNvPicPr>
          <p:nvPr/>
        </p:nvPicPr>
        <p:blipFill>
          <a:blip r:embed="rId3" cstate="print"/>
          <a:srcRect/>
          <a:stretch>
            <a:fillRect/>
          </a:stretch>
        </p:blipFill>
        <p:spPr bwMode="auto">
          <a:xfrm>
            <a:off x="381000" y="228599"/>
            <a:ext cx="8229600" cy="66294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r>
              <a:rPr lang="en-GB" sz="2800" b="1" i="1" dirty="0" smtClean="0">
                <a:latin typeface="Constantia" pitchFamily="18" charset="0"/>
              </a:rPr>
              <a:t>Management of scoliosis</a:t>
            </a:r>
          </a:p>
          <a:p>
            <a:endParaRPr lang="en-GB" sz="2800" b="1" i="1" dirty="0" smtClean="0">
              <a:latin typeface="Constantia" pitchFamily="18" charset="0"/>
            </a:endParaRPr>
          </a:p>
          <a:p>
            <a:r>
              <a:rPr lang="en-GB" sz="2400" dirty="0" smtClean="0">
                <a:latin typeface="Constantia" pitchFamily="18" charset="0"/>
              </a:rPr>
              <a:t>Involves straightening and realignment of the vertebrae by </a:t>
            </a:r>
          </a:p>
          <a:p>
            <a:pPr lvl="1"/>
            <a:r>
              <a:rPr lang="en-GB" sz="2100" dirty="0" smtClean="0">
                <a:latin typeface="Constantia" pitchFamily="18" charset="0"/>
              </a:rPr>
              <a:t>either external (bracing) </a:t>
            </a:r>
          </a:p>
          <a:p>
            <a:pPr lvl="1"/>
            <a:r>
              <a:rPr lang="en-GB" sz="2100" dirty="0" smtClean="0">
                <a:latin typeface="Constantia" pitchFamily="18" charset="0"/>
              </a:rPr>
              <a:t>internal (surgical) fixation techniques.  </a:t>
            </a:r>
            <a:endParaRPr lang="en-US" sz="21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9" y="96982"/>
            <a:ext cx="9144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15868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4294967295"/>
          </p:nvPr>
        </p:nvSpPr>
        <p:spPr>
          <a:xfrm>
            <a:off x="0" y="1600200"/>
            <a:ext cx="8305800" cy="4419600"/>
          </a:xfrm>
        </p:spPr>
        <p:txBody>
          <a:bodyPr/>
          <a:lstStyle/>
          <a:p>
            <a:pPr lvl="1"/>
            <a:endParaRPr lang="en-US" sz="2800" b="1" dirty="0" smtClean="0">
              <a:latin typeface="Constantia" pitchFamily="18" charset="0"/>
            </a:endParaRPr>
          </a:p>
          <a:p>
            <a:pPr lvl="2"/>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3164346190"/>
              </p:ext>
            </p:extLst>
          </p:nvPr>
        </p:nvGraphicFramePr>
        <p:xfrm>
          <a:off x="304800" y="838200"/>
          <a:ext cx="8381997" cy="5959832"/>
        </p:xfrm>
        <a:graphic>
          <a:graphicData uri="http://schemas.openxmlformats.org/drawingml/2006/table">
            <a:tbl>
              <a:tblPr firstRow="1" bandRow="1">
                <a:tableStyleId>{5C22544A-7EE6-4342-B048-85BDC9FD1C3A}</a:tableStyleId>
              </a:tblPr>
              <a:tblGrid>
                <a:gridCol w="1128346"/>
                <a:gridCol w="734320"/>
                <a:gridCol w="804334"/>
                <a:gridCol w="1143000"/>
                <a:gridCol w="846665"/>
                <a:gridCol w="931333"/>
                <a:gridCol w="931333"/>
                <a:gridCol w="931333"/>
                <a:gridCol w="931333"/>
              </a:tblGrid>
              <a:tr h="584344">
                <a:tc>
                  <a:txBody>
                    <a:bodyPr/>
                    <a:lstStyle/>
                    <a:p>
                      <a:r>
                        <a:rPr lang="en-US" dirty="0" smtClean="0"/>
                        <a:t>Age</a:t>
                      </a:r>
                      <a:endParaRPr lang="en-US" dirty="0"/>
                    </a:p>
                  </a:txBody>
                  <a:tcPr/>
                </a:tc>
                <a:tc rowSpan="2">
                  <a:txBody>
                    <a:bodyPr/>
                    <a:lstStyle/>
                    <a:p>
                      <a:r>
                        <a:rPr lang="en-US" dirty="0" smtClean="0"/>
                        <a:t>1 </a:t>
                      </a:r>
                      <a:r>
                        <a:rPr lang="en-US" dirty="0" err="1" smtClean="0"/>
                        <a:t>mon</a:t>
                      </a:r>
                      <a:endParaRPr lang="en-US" dirty="0"/>
                    </a:p>
                  </a:txBody>
                  <a:tcPr/>
                </a:tc>
                <a:tc rowSpan="2">
                  <a:txBody>
                    <a:bodyPr/>
                    <a:lstStyle/>
                    <a:p>
                      <a:r>
                        <a:rPr lang="en-US" dirty="0" smtClean="0"/>
                        <a:t>61 days</a:t>
                      </a:r>
                      <a:endParaRPr lang="en-US" dirty="0"/>
                    </a:p>
                  </a:txBody>
                  <a:tcPr/>
                </a:tc>
                <a:tc rowSpan="2">
                  <a:txBody>
                    <a:bodyPr/>
                    <a:lstStyle/>
                    <a:p>
                      <a:r>
                        <a:rPr lang="en-US" dirty="0" smtClean="0"/>
                        <a:t>91 days</a:t>
                      </a:r>
                      <a:endParaRPr lang="en-US" dirty="0"/>
                    </a:p>
                  </a:txBody>
                  <a:tcPr/>
                </a:tc>
                <a:tc rowSpan="2">
                  <a:txBody>
                    <a:bodyPr/>
                    <a:lstStyle/>
                    <a:p>
                      <a:r>
                        <a:rPr lang="en-US" dirty="0" smtClean="0"/>
                        <a:t>121 days</a:t>
                      </a:r>
                      <a:endParaRPr lang="en-US" dirty="0"/>
                    </a:p>
                  </a:txBody>
                  <a:tcPr/>
                </a:tc>
                <a:tc rowSpan="2">
                  <a:txBody>
                    <a:bodyPr/>
                    <a:lstStyle/>
                    <a:p>
                      <a:r>
                        <a:rPr lang="en-US" dirty="0" smtClean="0"/>
                        <a:t>10 m</a:t>
                      </a:r>
                      <a:endParaRPr lang="en-US" dirty="0"/>
                    </a:p>
                  </a:txBody>
                  <a:tcPr/>
                </a:tc>
                <a:tc rowSpan="2">
                  <a:txBody>
                    <a:bodyPr/>
                    <a:lstStyle/>
                    <a:p>
                      <a:r>
                        <a:rPr lang="en-US" dirty="0" smtClean="0"/>
                        <a:t>12 m</a:t>
                      </a:r>
                      <a:endParaRPr lang="en-US" dirty="0"/>
                    </a:p>
                  </a:txBody>
                  <a:tcPr/>
                </a:tc>
                <a:tc rowSpan="2">
                  <a:txBody>
                    <a:bodyPr/>
                    <a:lstStyle/>
                    <a:p>
                      <a:r>
                        <a:rPr lang="en-US" dirty="0" smtClean="0"/>
                        <a:t>18-24 m</a:t>
                      </a:r>
                      <a:endParaRPr lang="en-US" dirty="0"/>
                    </a:p>
                  </a:txBody>
                  <a:tcPr/>
                </a:tc>
                <a:tc rowSpan="2">
                  <a:txBody>
                    <a:bodyPr/>
                    <a:lstStyle/>
                    <a:p>
                      <a:r>
                        <a:rPr lang="en-US" dirty="0" smtClean="0"/>
                        <a:t>6 yrs</a:t>
                      </a:r>
                      <a:endParaRPr lang="en-US" dirty="0"/>
                    </a:p>
                  </a:txBody>
                  <a:tcPr/>
                </a:tc>
              </a:tr>
              <a:tr h="584344">
                <a:tc>
                  <a:txBody>
                    <a:bodyPr/>
                    <a:lstStyle/>
                    <a:p>
                      <a:r>
                        <a:rPr lang="en-US" dirty="0" smtClean="0"/>
                        <a:t>Vaccine</a:t>
                      </a:r>
                      <a:endParaRPr lang="en-US"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92460">
                <a:tc>
                  <a:txBody>
                    <a:bodyPr/>
                    <a:lstStyle/>
                    <a:p>
                      <a:r>
                        <a:rPr lang="en-US" dirty="0" smtClean="0"/>
                        <a:t>BCG</a:t>
                      </a:r>
                      <a:endParaRPr lang="en-US" dirty="0"/>
                    </a:p>
                  </a:txBody>
                  <a:tcPr/>
                </a:tc>
                <a:tc>
                  <a:txBody>
                    <a:bodyPr/>
                    <a:lstStyle/>
                    <a:p>
                      <a:r>
                        <a:rPr kumimoji="0" lang="en-US" sz="1800" kern="1200" baseline="0" dirty="0" smtClean="0">
                          <a:solidFill>
                            <a:schemeClr val="dk1"/>
                          </a:solidFill>
                          <a:latin typeface="+mn-lt"/>
                          <a:ea typeface="+mn-ea"/>
                          <a:cs typeface="+mn-cs"/>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92460">
                <a:tc>
                  <a:txBody>
                    <a:bodyPr/>
                    <a:lstStyle/>
                    <a:p>
                      <a:r>
                        <a:rPr lang="en-US" dirty="0" smtClean="0"/>
                        <a:t>DTP</a:t>
                      </a:r>
                      <a:endParaRPr lang="en-US" dirty="0"/>
                    </a:p>
                  </a:txBody>
                  <a:tcPr/>
                </a:tc>
                <a:tc>
                  <a:txBody>
                    <a:bodyPr/>
                    <a:lstStyle/>
                    <a:p>
                      <a:endParaRPr lang="en-US"/>
                    </a:p>
                  </a:txBody>
                  <a:tcPr/>
                </a:tc>
                <a:tc>
                  <a:txBody>
                    <a:bodyPr/>
                    <a:lstStyle/>
                    <a:p>
                      <a:r>
                        <a:rPr lang="en-US" sz="2400" baseline="0" dirty="0" smtClean="0">
                          <a:latin typeface="TimesNewRoman"/>
                        </a:rPr>
                        <a:t>☻</a:t>
                      </a:r>
                      <a:endParaRPr lang="en-US" dirty="0"/>
                    </a:p>
                  </a:txBody>
                  <a:tcPr/>
                </a:tc>
                <a:tc>
                  <a:txBody>
                    <a:bodyPr/>
                    <a:lstStyle/>
                    <a:p>
                      <a:r>
                        <a:rPr lang="en-US" sz="2400" baseline="0" smtClean="0">
                          <a:latin typeface="TimesNewRoman"/>
                        </a:rPr>
                        <a:t>☻</a:t>
                      </a:r>
                      <a:endParaRPr lang="en-US" dirty="0"/>
                    </a:p>
                  </a:txBody>
                  <a:tcPr/>
                </a:tc>
                <a:tc>
                  <a:txBody>
                    <a:bodyPr/>
                    <a:lstStyle/>
                    <a:p>
                      <a:r>
                        <a:rPr lang="en-US" sz="2400" baseline="0" dirty="0" smtClean="0">
                          <a:latin typeface="TimesNewRoman"/>
                        </a:rPr>
                        <a:t>☻</a:t>
                      </a:r>
                      <a:endParaRPr lang="en-US" dirty="0"/>
                    </a:p>
                  </a:txBody>
                  <a:tcPr/>
                </a:tc>
                <a:tc>
                  <a:txBody>
                    <a:bodyPr/>
                    <a:lstStyle/>
                    <a:p>
                      <a:endParaRPr lang="en-US"/>
                    </a:p>
                  </a:txBody>
                  <a:tcPr/>
                </a:tc>
                <a:tc>
                  <a:txBody>
                    <a:bodyPr/>
                    <a:lstStyle/>
                    <a:p>
                      <a:endParaRPr lang="en-US"/>
                    </a:p>
                  </a:txBody>
                  <a:tcPr/>
                </a:tc>
                <a:tc>
                  <a:txBody>
                    <a:bodyPr/>
                    <a:lstStyle/>
                    <a:p>
                      <a:r>
                        <a:rPr kumimoji="0" lang="en-US" sz="1800" kern="1200" baseline="0" dirty="0" smtClean="0">
                          <a:solidFill>
                            <a:schemeClr val="dk1"/>
                          </a:solidFill>
                          <a:latin typeface="+mn-lt"/>
                          <a:ea typeface="+mn-ea"/>
                          <a:cs typeface="+mn-cs"/>
                        </a:rPr>
                        <a:t>☻</a:t>
                      </a:r>
                      <a:endParaRPr lang="en-US" dirty="0"/>
                    </a:p>
                  </a:txBody>
                  <a:tcPr/>
                </a:tc>
                <a:tc>
                  <a:txBody>
                    <a:bodyPr/>
                    <a:lstStyle/>
                    <a:p>
                      <a:r>
                        <a:rPr lang="en-US" dirty="0" err="1" smtClean="0"/>
                        <a:t>dT</a:t>
                      </a:r>
                      <a:endParaRPr lang="en-US" dirty="0"/>
                    </a:p>
                  </a:txBody>
                  <a:tcPr/>
                </a:tc>
              </a:tr>
              <a:tr h="618192">
                <a:tc>
                  <a:txBody>
                    <a:bodyPr/>
                    <a:lstStyle/>
                    <a:p>
                      <a:r>
                        <a:rPr lang="en-US" dirty="0" smtClean="0"/>
                        <a:t>PCV</a:t>
                      </a:r>
                      <a:endParaRPr lang="en-US" dirty="0"/>
                    </a:p>
                  </a:txBody>
                  <a:tcPr/>
                </a:tc>
                <a:tc>
                  <a:txBody>
                    <a:bodyPr/>
                    <a:lstStyle/>
                    <a:p>
                      <a:endParaRPr lang="en-US"/>
                    </a:p>
                  </a:txBody>
                  <a:tcPr/>
                </a:tc>
                <a:tc>
                  <a:txBody>
                    <a:bodyPr/>
                    <a:lstStyle/>
                    <a:p>
                      <a:r>
                        <a:rPr lang="en-US" sz="2400" baseline="0" smtClean="0">
                          <a:latin typeface="TimesNewRoman"/>
                        </a:rPr>
                        <a:t>☻</a:t>
                      </a:r>
                      <a:endParaRPr lang="en-US" dirty="0"/>
                    </a:p>
                  </a:txBody>
                  <a:tcPr/>
                </a:tc>
                <a:tc>
                  <a:txBody>
                    <a:bodyPr/>
                    <a:lstStyle/>
                    <a:p>
                      <a:r>
                        <a:rPr lang="en-US" sz="2400" baseline="0" smtClean="0">
                          <a:latin typeface="TimesNewRoman"/>
                        </a:rPr>
                        <a:t>☻</a:t>
                      </a:r>
                      <a:endParaRPr lang="en-US" dirty="0"/>
                    </a:p>
                  </a:txBody>
                  <a:tcPr/>
                </a:tc>
                <a:tc>
                  <a:txBody>
                    <a:bodyPr/>
                    <a:lstStyle/>
                    <a:p>
                      <a:r>
                        <a:rPr lang="en-US" sz="2400" baseline="0" dirty="0" smtClean="0">
                          <a:latin typeface="TimesNewRoman"/>
                        </a:rPr>
                        <a:t>☻</a:t>
                      </a:r>
                      <a:endParaRPr lang="en-US" dirty="0"/>
                    </a:p>
                  </a:txBody>
                  <a:tcPr/>
                </a:tc>
                <a:tc>
                  <a:txBody>
                    <a:bodyPr/>
                    <a:lstStyle/>
                    <a:p>
                      <a:endParaRPr lang="en-US" dirty="0"/>
                    </a:p>
                  </a:txBody>
                  <a:tcPr/>
                </a:tc>
                <a:tc>
                  <a:txBody>
                    <a:bodyPr/>
                    <a:lstStyle/>
                    <a:p>
                      <a:r>
                        <a:rPr lang="en-US" sz="2400" baseline="0" smtClean="0">
                          <a:latin typeface="TimesNewRoman"/>
                        </a:rPr>
                        <a:t>☻</a:t>
                      </a:r>
                      <a:endParaRPr lang="en-US" dirty="0"/>
                    </a:p>
                  </a:txBody>
                  <a:tcPr/>
                </a:tc>
                <a:tc>
                  <a:txBody>
                    <a:bodyPr/>
                    <a:lstStyle/>
                    <a:p>
                      <a:r>
                        <a:rPr lang="en-US" sz="2400" baseline="0" dirty="0" smtClean="0">
                          <a:latin typeface="TimesNewRoman"/>
                        </a:rPr>
                        <a:t>☻</a:t>
                      </a:r>
                      <a:endParaRPr lang="en-US" dirty="0"/>
                    </a:p>
                  </a:txBody>
                  <a:tcPr/>
                </a:tc>
                <a:tc>
                  <a:txBody>
                    <a:bodyPr/>
                    <a:lstStyle/>
                    <a:p>
                      <a:endParaRPr lang="en-US" dirty="0"/>
                    </a:p>
                  </a:txBody>
                  <a:tcPr/>
                </a:tc>
              </a:tr>
              <a:tr h="618192">
                <a:tc>
                  <a:txBody>
                    <a:bodyPr/>
                    <a:lstStyle/>
                    <a:p>
                      <a:r>
                        <a:rPr lang="en-US" dirty="0" smtClean="0"/>
                        <a:t>Polio. V</a:t>
                      </a:r>
                      <a:endParaRPr lang="en-US" dirty="0"/>
                    </a:p>
                  </a:txBody>
                  <a:tcPr/>
                </a:tc>
                <a:tc>
                  <a:txBody>
                    <a:bodyPr/>
                    <a:lstStyle/>
                    <a:p>
                      <a:endParaRPr lang="en-US"/>
                    </a:p>
                  </a:txBody>
                  <a:tcPr/>
                </a:tc>
                <a:tc>
                  <a:txBody>
                    <a:bodyPr/>
                    <a:lstStyle/>
                    <a:p>
                      <a:r>
                        <a:rPr lang="en-US" sz="1800" baseline="0" dirty="0" smtClean="0">
                          <a:latin typeface="HoboStd"/>
                        </a:rPr>
                        <a:t>IPV</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HoboStd"/>
                        </a:rPr>
                        <a:t>IPV/OPV</a:t>
                      </a:r>
                      <a:endParaRPr lang="en-US" sz="1400" dirty="0" smtClean="0"/>
                    </a:p>
                    <a:p>
                      <a:endParaRPr lang="en-US" dirty="0"/>
                    </a:p>
                  </a:txBody>
                  <a:tcPr/>
                </a:tc>
                <a:tc>
                  <a:txBody>
                    <a:bodyPr/>
                    <a:lstStyle/>
                    <a:p>
                      <a:r>
                        <a:rPr lang="en-US" dirty="0" smtClean="0"/>
                        <a:t>OPV</a:t>
                      </a:r>
                      <a:endParaRPr lang="en-US" dirty="0"/>
                    </a:p>
                  </a:txBody>
                  <a:tcPr/>
                </a:tc>
                <a:tc>
                  <a:txBody>
                    <a:bodyPr/>
                    <a:lstStyle/>
                    <a:p>
                      <a:r>
                        <a:rPr lang="en-US" sz="1500" baseline="0" dirty="0" smtClean="0">
                          <a:latin typeface="HoboStd"/>
                        </a:rPr>
                        <a:t>OPV</a:t>
                      </a:r>
                      <a:endParaRPr lang="en-US" dirty="0"/>
                    </a:p>
                  </a:txBody>
                  <a:tcPr/>
                </a:tc>
                <a:tc>
                  <a:txBody>
                    <a:bodyPr/>
                    <a:lstStyle/>
                    <a:p>
                      <a:endParaRPr lang="en-US" dirty="0"/>
                    </a:p>
                  </a:txBody>
                  <a:tcPr/>
                </a:tc>
                <a:tc>
                  <a:txBody>
                    <a:bodyPr/>
                    <a:lstStyle/>
                    <a:p>
                      <a:r>
                        <a:rPr lang="en-US" sz="1500" baseline="0" smtClean="0">
                          <a:latin typeface="HoboStd"/>
                        </a:rPr>
                        <a:t>OPV</a:t>
                      </a:r>
                      <a:endParaRPr lang="en-US" dirty="0"/>
                    </a:p>
                  </a:txBody>
                  <a:tcPr/>
                </a:tc>
                <a:tc>
                  <a:txBody>
                    <a:bodyPr/>
                    <a:lstStyle/>
                    <a:p>
                      <a:r>
                        <a:rPr lang="en-US" sz="1500" baseline="0" dirty="0" smtClean="0">
                          <a:latin typeface="HoboStd"/>
                        </a:rPr>
                        <a:t>OPV</a:t>
                      </a:r>
                      <a:endParaRPr lang="en-US" dirty="0"/>
                    </a:p>
                  </a:txBody>
                  <a:tcPr/>
                </a:tc>
              </a:tr>
              <a:tr h="592460">
                <a:tc>
                  <a:txBody>
                    <a:bodyPr/>
                    <a:lstStyle/>
                    <a:p>
                      <a:r>
                        <a:rPr lang="en-US" dirty="0" smtClean="0"/>
                        <a:t>HIB</a:t>
                      </a:r>
                      <a:endParaRPr lang="en-US" dirty="0"/>
                    </a:p>
                  </a:txBody>
                  <a:tcPr/>
                </a:tc>
                <a:tc>
                  <a:txBody>
                    <a:bodyPr/>
                    <a:lstStyle/>
                    <a:p>
                      <a:endParaRPr lang="en-US"/>
                    </a:p>
                  </a:txBody>
                  <a:tcPr/>
                </a:tc>
                <a:tc>
                  <a:txBody>
                    <a:bodyPr/>
                    <a:lstStyle/>
                    <a:p>
                      <a:r>
                        <a:rPr lang="en-US" sz="2400" baseline="0" smtClean="0">
                          <a:latin typeface="TimesNewRoman"/>
                        </a:rPr>
                        <a:t>☻</a:t>
                      </a:r>
                      <a:endParaRPr lang="en-US" dirty="0"/>
                    </a:p>
                  </a:txBody>
                  <a:tcPr/>
                </a:tc>
                <a:tc>
                  <a:txBody>
                    <a:bodyPr/>
                    <a:lstStyle/>
                    <a:p>
                      <a:r>
                        <a:rPr lang="en-US" sz="2400" baseline="0" smtClean="0">
                          <a:latin typeface="TimesNewRoman"/>
                        </a:rPr>
                        <a:t>☻</a:t>
                      </a:r>
                      <a:endParaRPr lang="en-US" dirty="0"/>
                    </a:p>
                  </a:txBody>
                  <a:tcPr/>
                </a:tc>
                <a:tc>
                  <a:txBody>
                    <a:bodyPr/>
                    <a:lstStyle/>
                    <a:p>
                      <a:r>
                        <a:rPr lang="en-US" sz="2400" baseline="0" smtClean="0">
                          <a:latin typeface="TimesNewRoman"/>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92460">
                <a:tc>
                  <a:txBody>
                    <a:bodyPr/>
                    <a:lstStyle/>
                    <a:p>
                      <a:r>
                        <a:rPr lang="en-US" dirty="0" smtClean="0"/>
                        <a:t>HBV</a:t>
                      </a:r>
                      <a:endParaRPr lang="en-US" dirty="0"/>
                    </a:p>
                  </a:txBody>
                  <a:tcPr/>
                </a:tc>
                <a:tc>
                  <a:txBody>
                    <a:bodyPr/>
                    <a:lstStyle/>
                    <a:p>
                      <a:endParaRPr lang="en-US"/>
                    </a:p>
                  </a:txBody>
                  <a:tcPr/>
                </a:tc>
                <a:tc>
                  <a:txBody>
                    <a:bodyPr/>
                    <a:lstStyle/>
                    <a:p>
                      <a:r>
                        <a:rPr lang="en-US" sz="2400" baseline="0" smtClean="0">
                          <a:latin typeface="TimesNewRoman"/>
                        </a:rPr>
                        <a:t>☻</a:t>
                      </a:r>
                      <a:endParaRPr lang="en-US"/>
                    </a:p>
                  </a:txBody>
                  <a:tcPr/>
                </a:tc>
                <a:tc>
                  <a:txBody>
                    <a:bodyPr/>
                    <a:lstStyle/>
                    <a:p>
                      <a:r>
                        <a:rPr lang="en-US" sz="2400" baseline="0" smtClean="0">
                          <a:latin typeface="TimesNewRoman"/>
                        </a:rPr>
                        <a:t>☻</a:t>
                      </a:r>
                      <a:endParaRPr lang="en-US"/>
                    </a:p>
                  </a:txBody>
                  <a:tcPr/>
                </a:tc>
                <a:tc>
                  <a:txBody>
                    <a:bodyPr/>
                    <a:lstStyle/>
                    <a:p>
                      <a:r>
                        <a:rPr lang="en-US" sz="2400" baseline="0" dirty="0" smtClean="0">
                          <a:latin typeface="TimesNewRoman"/>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92460">
                <a:tc>
                  <a:txBody>
                    <a:bodyPr/>
                    <a:lstStyle/>
                    <a:p>
                      <a:r>
                        <a:rPr lang="en-US" dirty="0" smtClean="0"/>
                        <a:t>Measles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kumimoji="0" lang="en-US" sz="1800" kern="1200" baseline="0" dirty="0" smtClean="0">
                          <a:solidFill>
                            <a:schemeClr val="dk1"/>
                          </a:solidFill>
                          <a:latin typeface="+mn-lt"/>
                          <a:ea typeface="+mn-ea"/>
                          <a:cs typeface="+mn-cs"/>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92460">
                <a:tc>
                  <a:txBody>
                    <a:bodyPr/>
                    <a:lstStyle/>
                    <a:p>
                      <a:r>
                        <a:rPr lang="en-US" dirty="0" smtClean="0"/>
                        <a:t>MMR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kumimoji="0" lang="en-US" sz="1800" kern="1200" baseline="0" dirty="0" smtClean="0">
                          <a:solidFill>
                            <a:schemeClr val="dk1"/>
                          </a:solidFill>
                          <a:latin typeface="+mn-lt"/>
                          <a:ea typeface="+mn-ea"/>
                          <a:cs typeface="+mn-cs"/>
                        </a:rPr>
                        <a:t>☻</a:t>
                      </a:r>
                      <a:endParaRPr lang="en-US" dirty="0"/>
                    </a:p>
                  </a:txBody>
                  <a:tcPr/>
                </a:tc>
                <a:tc>
                  <a:txBody>
                    <a:bodyPr/>
                    <a:lstStyle/>
                    <a:p>
                      <a:r>
                        <a:rPr kumimoji="0" lang="en-US" sz="1800" kern="1200" baseline="0" dirty="0" smtClean="0">
                          <a:solidFill>
                            <a:schemeClr val="dk1"/>
                          </a:solidFill>
                          <a:latin typeface="+mn-lt"/>
                          <a:ea typeface="+mn-ea"/>
                          <a:cs typeface="+mn-cs"/>
                        </a:rPr>
                        <a:t>☻</a:t>
                      </a:r>
                      <a:endParaRPr lang="en-US" dirty="0"/>
                    </a:p>
                  </a:txBody>
                  <a:tcPr/>
                </a:tc>
                <a:tc>
                  <a:txBody>
                    <a:bodyPr/>
                    <a:lstStyle/>
                    <a:p>
                      <a:endParaRPr lang="en-US" dirty="0"/>
                    </a:p>
                  </a:txBody>
                  <a:tcPr/>
                </a:tc>
              </a:tr>
            </a:tbl>
          </a:graphicData>
        </a:graphic>
      </p:graphicFrame>
      <p:sp>
        <p:nvSpPr>
          <p:cNvPr id="6" name="Rectangle 5"/>
          <p:cNvSpPr/>
          <p:nvPr/>
        </p:nvSpPr>
        <p:spPr>
          <a:xfrm>
            <a:off x="304800" y="228600"/>
            <a:ext cx="8610600" cy="523220"/>
          </a:xfrm>
          <a:prstGeom prst="rect">
            <a:avLst/>
          </a:prstGeom>
        </p:spPr>
        <p:txBody>
          <a:bodyPr wrap="square">
            <a:spAutoFit/>
          </a:bodyPr>
          <a:lstStyle/>
          <a:p>
            <a:pPr algn="ctr"/>
            <a:r>
              <a:rPr lang="en-US" sz="2800" dirty="0" smtClean="0">
                <a:latin typeface="Adobe Caslon Pro Bold" pitchFamily="18" charset="0"/>
              </a:rPr>
              <a:t>National Jordanian Vaccination Program</a:t>
            </a:r>
            <a:endParaRPr lang="en-US" sz="2800" dirty="0">
              <a:latin typeface="Adobe Caslon Pro Bold"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26626" name="Content Placeholder 2"/>
          <p:cNvSpPr>
            <a:spLocks noGrp="1"/>
          </p:cNvSpPr>
          <p:nvPr>
            <p:ph sz="quarter" idx="1"/>
          </p:nvPr>
        </p:nvSpPr>
        <p:spPr>
          <a:xfrm>
            <a:off x="381000" y="1600200"/>
            <a:ext cx="8534400" cy="4953000"/>
          </a:xfrm>
        </p:spPr>
        <p:txBody>
          <a:bodyPr/>
          <a:lstStyle/>
          <a:p>
            <a:r>
              <a:rPr lang="en-GB" sz="2400" b="1" dirty="0" smtClean="0">
                <a:latin typeface="Constantia" pitchFamily="18" charset="0"/>
              </a:rPr>
              <a:t>Factors that influence growth and development..</a:t>
            </a:r>
            <a:endParaRPr lang="en-US" sz="2400" dirty="0" smtClean="0">
              <a:latin typeface="Constantia" pitchFamily="18" charset="0"/>
            </a:endParaRPr>
          </a:p>
          <a:p>
            <a:pPr lvl="1"/>
            <a:r>
              <a:rPr lang="en-GB" sz="2100" dirty="0" smtClean="0">
                <a:latin typeface="Constantia" pitchFamily="18" charset="0"/>
              </a:rPr>
              <a:t>Heredity.</a:t>
            </a:r>
            <a:endParaRPr lang="en-US" sz="2100" dirty="0" smtClean="0">
              <a:latin typeface="Constantia" pitchFamily="18" charset="0"/>
            </a:endParaRPr>
          </a:p>
          <a:p>
            <a:pPr lvl="1"/>
            <a:r>
              <a:rPr lang="en-GB" sz="2100" dirty="0" err="1" smtClean="0">
                <a:latin typeface="Constantia" pitchFamily="18" charset="0"/>
              </a:rPr>
              <a:t>Neuroendocrine</a:t>
            </a:r>
            <a:r>
              <a:rPr lang="en-GB" sz="2100" dirty="0" smtClean="0">
                <a:latin typeface="Constantia" pitchFamily="18" charset="0"/>
              </a:rPr>
              <a:t> factors.</a:t>
            </a:r>
            <a:endParaRPr lang="en-US" sz="2100" dirty="0" smtClean="0">
              <a:latin typeface="Constantia" pitchFamily="18" charset="0"/>
            </a:endParaRPr>
          </a:p>
          <a:p>
            <a:pPr lvl="1"/>
            <a:r>
              <a:rPr lang="en-GB" sz="2100" dirty="0" smtClean="0">
                <a:latin typeface="Constantia" pitchFamily="18" charset="0"/>
              </a:rPr>
              <a:t>Gender.</a:t>
            </a:r>
            <a:endParaRPr lang="en-US" sz="2100" dirty="0" smtClean="0">
              <a:latin typeface="Constantia" pitchFamily="18" charset="0"/>
            </a:endParaRPr>
          </a:p>
          <a:p>
            <a:pPr lvl="1"/>
            <a:r>
              <a:rPr lang="en-GB" sz="2100" dirty="0" smtClean="0">
                <a:latin typeface="Constantia" pitchFamily="18" charset="0"/>
              </a:rPr>
              <a:t>Disease.</a:t>
            </a:r>
            <a:endParaRPr lang="en-US" sz="2100" dirty="0" smtClean="0">
              <a:latin typeface="Constantia" pitchFamily="18" charset="0"/>
            </a:endParaRPr>
          </a:p>
          <a:p>
            <a:pPr lvl="1"/>
            <a:r>
              <a:rPr lang="en-GB" sz="2100" dirty="0" smtClean="0">
                <a:latin typeface="Constantia" pitchFamily="18" charset="0"/>
              </a:rPr>
              <a:t>Season, climate, and oxygen concentration.</a:t>
            </a:r>
            <a:endParaRPr lang="en-US" sz="2100" dirty="0" smtClean="0">
              <a:latin typeface="Constantia" pitchFamily="18" charset="0"/>
            </a:endParaRPr>
          </a:p>
          <a:p>
            <a:pPr lvl="1"/>
            <a:r>
              <a:rPr lang="en-GB" sz="2100" dirty="0" smtClean="0">
                <a:latin typeface="Constantia" pitchFamily="18" charset="0"/>
              </a:rPr>
              <a:t>Prenatal influences.</a:t>
            </a:r>
            <a:endParaRPr lang="en-US" sz="2100" dirty="0" smtClean="0">
              <a:latin typeface="Constantia" pitchFamily="18" charset="0"/>
            </a:endParaRPr>
          </a:p>
          <a:p>
            <a:pPr lvl="1"/>
            <a:r>
              <a:rPr lang="en-GB" sz="2100" dirty="0" smtClean="0">
                <a:latin typeface="Constantia" pitchFamily="18" charset="0"/>
              </a:rPr>
              <a:t>Environmental hazards.</a:t>
            </a:r>
            <a:endParaRPr lang="en-US" sz="2100" dirty="0" smtClean="0">
              <a:latin typeface="Constantia" pitchFamily="18" charset="0"/>
            </a:endParaRPr>
          </a:p>
          <a:p>
            <a:pPr lvl="1"/>
            <a:r>
              <a:rPr lang="en-GB" sz="2100" dirty="0" smtClean="0">
                <a:latin typeface="Constantia" pitchFamily="18" charset="0"/>
              </a:rPr>
              <a:t>Socioeconomic level.</a:t>
            </a:r>
            <a:endParaRPr lang="en-US" sz="2100" dirty="0" smtClean="0">
              <a:latin typeface="Constantia" pitchFamily="18" charset="0"/>
            </a:endParaRPr>
          </a:p>
          <a:p>
            <a:pPr lvl="1"/>
            <a:r>
              <a:rPr lang="en-GB" sz="2100" dirty="0" smtClean="0">
                <a:latin typeface="Constantia" pitchFamily="18" charset="0"/>
              </a:rPr>
              <a:t>Nutrition.</a:t>
            </a:r>
            <a:endParaRPr lang="en-US" sz="2100" dirty="0" smtClean="0">
              <a:latin typeface="Constantia" pitchFamily="18" charset="0"/>
            </a:endParaRPr>
          </a:p>
          <a:p>
            <a:pPr lvl="1"/>
            <a:r>
              <a:rPr lang="en-GB" sz="2100" dirty="0" smtClean="0">
                <a:latin typeface="Constantia" pitchFamily="18" charset="0"/>
              </a:rPr>
              <a:t>Interpersonal relationships</a:t>
            </a:r>
            <a:endParaRPr lang="en-US" sz="2100" dirty="0" smtClean="0">
              <a:latin typeface="Constantia" pitchFamily="18" charset="0"/>
            </a:endParaRPr>
          </a:p>
          <a:p>
            <a:pPr lvl="2"/>
            <a:endParaRPr lang="en-US" sz="2400" dirty="0" smtClean="0">
              <a:latin typeface="Constantia" pitchFamily="18" charset="0"/>
            </a:endParaRPr>
          </a:p>
          <a:p>
            <a:pPr lvl="2"/>
            <a:endParaRPr lang="en-US" sz="2400" b="1" dirty="0" smtClean="0">
              <a:latin typeface="Constantia" pitchFamily="18" charset="0"/>
            </a:endParaRPr>
          </a:p>
          <a:p>
            <a:pPr lvl="1"/>
            <a:endParaRPr lang="en-US" sz="2800" b="1" dirty="0" smtClean="0"/>
          </a:p>
          <a:p>
            <a:pPr lvl="1"/>
            <a:endParaRPr lang="en-US" sz="2800" b="1" dirty="0" smtClean="0"/>
          </a:p>
          <a:p>
            <a:pPr lvl="2"/>
            <a:endParaRPr lang="en-US" sz="2400"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26626" name="Content Placeholder 2"/>
          <p:cNvSpPr>
            <a:spLocks noGrp="1"/>
          </p:cNvSpPr>
          <p:nvPr>
            <p:ph sz="quarter" idx="1"/>
          </p:nvPr>
        </p:nvSpPr>
        <p:spPr>
          <a:xfrm>
            <a:off x="381000" y="1600200"/>
            <a:ext cx="8305800" cy="4419600"/>
          </a:xfrm>
        </p:spPr>
        <p:txBody>
          <a:bodyPr/>
          <a:lstStyle/>
          <a:p>
            <a:r>
              <a:rPr lang="en-US" sz="2400" b="1" dirty="0" smtClean="0">
                <a:latin typeface="Constantia" pitchFamily="18" charset="0"/>
              </a:rPr>
              <a:t>Growth Milestone</a:t>
            </a:r>
            <a:endParaRPr lang="en-US" sz="2400" dirty="0" smtClean="0">
              <a:latin typeface="Constantia" pitchFamily="18" charset="0"/>
            </a:endParaRPr>
          </a:p>
          <a:p>
            <a:pPr lvl="1"/>
            <a:r>
              <a:rPr lang="en-GB" sz="2000" b="1" dirty="0" smtClean="0">
                <a:latin typeface="Constantia" pitchFamily="18" charset="0"/>
              </a:rPr>
              <a:t>Weight (Wt.): </a:t>
            </a:r>
            <a:endParaRPr lang="en-US" sz="2000" dirty="0" smtClean="0">
              <a:latin typeface="Constantia" pitchFamily="18" charset="0"/>
            </a:endParaRPr>
          </a:p>
          <a:p>
            <a:pPr lvl="2"/>
            <a:r>
              <a:rPr lang="en-GB" sz="2000" dirty="0" smtClean="0">
                <a:latin typeface="Constantia" pitchFamily="18" charset="0"/>
              </a:rPr>
              <a:t>Average birth weight is 3400g, </a:t>
            </a:r>
            <a:r>
              <a:rPr lang="en-GB" sz="2000" b="1" dirty="0" smtClean="0">
                <a:latin typeface="Constantia" pitchFamily="18" charset="0"/>
              </a:rPr>
              <a:t>double their Wt. at 4-6 months </a:t>
            </a:r>
            <a:r>
              <a:rPr lang="en-GB" sz="2000" dirty="0" smtClean="0">
                <a:latin typeface="Constantia" pitchFamily="18" charset="0"/>
              </a:rPr>
              <a:t>and </a:t>
            </a:r>
            <a:r>
              <a:rPr lang="en-GB" sz="2000" b="1" dirty="0" smtClean="0">
                <a:latin typeface="Constantia" pitchFamily="18" charset="0"/>
              </a:rPr>
              <a:t>triple it by 1  year</a:t>
            </a:r>
            <a:r>
              <a:rPr lang="en-GB" sz="2000" dirty="0" smtClean="0">
                <a:latin typeface="Constantia" pitchFamily="18" charset="0"/>
              </a:rPr>
              <a:t>.</a:t>
            </a:r>
            <a:endParaRPr lang="en-US" sz="2000" dirty="0" smtClean="0">
              <a:latin typeface="Constantia" pitchFamily="18" charset="0"/>
            </a:endParaRPr>
          </a:p>
          <a:p>
            <a:pPr lvl="2"/>
            <a:r>
              <a:rPr lang="en-GB" sz="2000" dirty="0" smtClean="0">
                <a:latin typeface="Constantia" pitchFamily="18" charset="0"/>
              </a:rPr>
              <a:t>Gain 907 gm/ </a:t>
            </a:r>
            <a:r>
              <a:rPr lang="en-GB" sz="2000" dirty="0" err="1" smtClean="0">
                <a:latin typeface="Constantia" pitchFamily="18" charset="0"/>
              </a:rPr>
              <a:t>mon</a:t>
            </a:r>
            <a:r>
              <a:rPr lang="en-GB" sz="2000" dirty="0" smtClean="0">
                <a:latin typeface="Constantia" pitchFamily="18" charset="0"/>
              </a:rPr>
              <a:t>. until age of 5 </a:t>
            </a:r>
            <a:r>
              <a:rPr lang="en-GB" sz="2000" dirty="0" err="1" smtClean="0">
                <a:latin typeface="Constantia" pitchFamily="18" charset="0"/>
              </a:rPr>
              <a:t>mon</a:t>
            </a:r>
            <a:r>
              <a:rPr lang="en-GB" sz="2000" dirty="0" smtClean="0">
                <a:latin typeface="Constantia" pitchFamily="18" charset="0"/>
              </a:rPr>
              <a:t>. then decreased by half this amount during  the 2</a:t>
            </a:r>
            <a:r>
              <a:rPr lang="en-GB" sz="2000" baseline="30000" dirty="0" smtClean="0">
                <a:latin typeface="Constantia" pitchFamily="18" charset="0"/>
              </a:rPr>
              <a:t>nd</a:t>
            </a:r>
            <a:r>
              <a:rPr lang="en-GB" sz="2000" dirty="0" smtClean="0">
                <a:latin typeface="Constantia" pitchFamily="18" charset="0"/>
              </a:rPr>
              <a:t> 6 </a:t>
            </a:r>
            <a:r>
              <a:rPr lang="en-GB" sz="2000" dirty="0" err="1" smtClean="0">
                <a:latin typeface="Constantia" pitchFamily="18" charset="0"/>
              </a:rPr>
              <a:t>mon</a:t>
            </a:r>
            <a:r>
              <a:rPr lang="en-GB" sz="2000" dirty="0" smtClean="0">
                <a:latin typeface="Constantia" pitchFamily="18" charset="0"/>
              </a:rPr>
              <a:t>. of age.. </a:t>
            </a:r>
            <a:endParaRPr lang="en-US" sz="2000" dirty="0" smtClean="0">
              <a:latin typeface="Constantia" pitchFamily="18" charset="0"/>
            </a:endParaRPr>
          </a:p>
          <a:p>
            <a:pPr lvl="2"/>
            <a:r>
              <a:rPr lang="en-GB" sz="2000" dirty="0" smtClean="0">
                <a:latin typeface="Constantia" pitchFamily="18" charset="0"/>
              </a:rPr>
              <a:t>Average 1-year-old male weighs 10 kg.</a:t>
            </a:r>
            <a:endParaRPr lang="en-US" sz="2000" dirty="0" smtClean="0">
              <a:latin typeface="Constantia" pitchFamily="18" charset="0"/>
            </a:endParaRPr>
          </a:p>
          <a:p>
            <a:pPr lvl="2"/>
            <a:r>
              <a:rPr lang="en-GB" sz="2000" dirty="0" smtClean="0">
                <a:latin typeface="Constantia" pitchFamily="18" charset="0"/>
              </a:rPr>
              <a:t>Average 1-year-old female weighs 9.5 kg</a:t>
            </a:r>
            <a:endParaRPr lang="en-US" sz="2000" dirty="0" smtClean="0">
              <a:latin typeface="Constantia" pitchFamily="18" charset="0"/>
            </a:endParaRPr>
          </a:p>
          <a:p>
            <a:pPr lvl="1"/>
            <a:r>
              <a:rPr lang="en-US" sz="2100" dirty="0" smtClean="0">
                <a:latin typeface="Constantia" pitchFamily="18" charset="0"/>
              </a:rPr>
              <a:t> </a:t>
            </a:r>
            <a:r>
              <a:rPr lang="en-US" sz="2100" b="1" dirty="0" smtClean="0">
                <a:latin typeface="Constantia" pitchFamily="18" charset="0"/>
              </a:rPr>
              <a:t>Height  (Ht):</a:t>
            </a:r>
          </a:p>
          <a:p>
            <a:pPr lvl="2"/>
            <a:r>
              <a:rPr lang="en-GB" sz="2000" dirty="0" smtClean="0">
                <a:latin typeface="Constantia" pitchFamily="18" charset="0"/>
              </a:rPr>
              <a:t>Average Ht. at birth 50 cm, increases by 2.5 cm/</a:t>
            </a:r>
            <a:r>
              <a:rPr lang="en-GB" sz="2000" dirty="0" err="1" smtClean="0">
                <a:latin typeface="Constantia" pitchFamily="18" charset="0"/>
              </a:rPr>
              <a:t>mon</a:t>
            </a:r>
            <a:r>
              <a:rPr lang="en-GB" sz="2000" dirty="0" smtClean="0">
                <a:latin typeface="Constantia" pitchFamily="18" charset="0"/>
              </a:rPr>
              <a:t>. during the 1</a:t>
            </a:r>
            <a:r>
              <a:rPr lang="en-GB" sz="2000" baseline="30000" dirty="0" smtClean="0">
                <a:latin typeface="Constantia" pitchFamily="18" charset="0"/>
              </a:rPr>
              <a:t>st</a:t>
            </a:r>
            <a:r>
              <a:rPr lang="en-GB" sz="2000" dirty="0" smtClean="0">
                <a:latin typeface="Constantia" pitchFamily="18" charset="0"/>
              </a:rPr>
              <a:t> 6 </a:t>
            </a:r>
            <a:r>
              <a:rPr lang="en-GB" sz="2000" dirty="0" err="1" smtClean="0">
                <a:latin typeface="Constantia" pitchFamily="18" charset="0"/>
              </a:rPr>
              <a:t>mon</a:t>
            </a:r>
            <a:r>
              <a:rPr lang="en-GB" sz="2000" dirty="0" smtClean="0">
                <a:latin typeface="Constantia" pitchFamily="18" charset="0"/>
              </a:rPr>
              <a:t>. &amp; half  this amount during the 2</a:t>
            </a:r>
            <a:r>
              <a:rPr lang="en-GB" sz="2000" baseline="30000" dirty="0" smtClean="0">
                <a:latin typeface="Constantia" pitchFamily="18" charset="0"/>
              </a:rPr>
              <a:t>nd</a:t>
            </a:r>
            <a:r>
              <a:rPr lang="en-GB" sz="2000" dirty="0" smtClean="0">
                <a:latin typeface="Constantia" pitchFamily="18" charset="0"/>
              </a:rPr>
              <a:t> 6 </a:t>
            </a:r>
            <a:r>
              <a:rPr lang="en-GB" sz="2000" dirty="0" err="1" smtClean="0">
                <a:latin typeface="Constantia" pitchFamily="18" charset="0"/>
              </a:rPr>
              <a:t>mon</a:t>
            </a:r>
            <a:endParaRPr lang="en-GB" sz="2000" dirty="0" smtClean="0">
              <a:latin typeface="Constantia" pitchFamily="18" charset="0"/>
            </a:endParaRPr>
          </a:p>
          <a:p>
            <a:pPr lvl="2"/>
            <a:r>
              <a:rPr lang="en-GB" sz="2000" dirty="0" smtClean="0">
                <a:latin typeface="Constantia" pitchFamily="18" charset="0"/>
              </a:rPr>
              <a:t>by the end of first year birth has increases by almost 50% mainly in trunk rather than legs)</a:t>
            </a:r>
            <a:endParaRPr lang="en-US" sz="2000" dirty="0" smtClean="0">
              <a:latin typeface="Constantia" pitchFamily="18" charset="0"/>
            </a:endParaRPr>
          </a:p>
          <a:p>
            <a:pPr lvl="2"/>
            <a:r>
              <a:rPr lang="en-GB" sz="2000" dirty="0" smtClean="0">
                <a:latin typeface="Constantia" pitchFamily="18" charset="0"/>
              </a:rPr>
              <a:t>Average Ht. at 6 </a:t>
            </a:r>
            <a:r>
              <a:rPr lang="en-GB" sz="2000" dirty="0" err="1" smtClean="0">
                <a:latin typeface="Constantia" pitchFamily="18" charset="0"/>
              </a:rPr>
              <a:t>mon</a:t>
            </a:r>
            <a:r>
              <a:rPr lang="en-GB" sz="2000" dirty="0" smtClean="0">
                <a:latin typeface="Constantia" pitchFamily="18" charset="0"/>
              </a:rPr>
              <a:t>. is 65cm &amp; at 1 year is 74 cm</a:t>
            </a:r>
            <a:endParaRPr lang="en-US" sz="2000" dirty="0" smtClean="0">
              <a:latin typeface="Constantia" pitchFamily="18" charset="0"/>
            </a:endParaRPr>
          </a:p>
          <a:p>
            <a:pPr lvl="2"/>
            <a:endParaRPr lang="en-US" sz="1800" dirty="0" smtClean="0">
              <a:latin typeface="Constantia" pitchFamily="18" charset="0"/>
            </a:endParaRPr>
          </a:p>
          <a:p>
            <a:pPr lvl="1"/>
            <a:endParaRPr lang="en-US" sz="2100" dirty="0" smtClean="0">
              <a:latin typeface="Constantia" pitchFamily="18" charset="0"/>
            </a:endParaRPr>
          </a:p>
          <a:p>
            <a:pPr lvl="2"/>
            <a:endParaRPr lang="en-US" sz="2400" dirty="0" smtClean="0">
              <a:latin typeface="Constantia" pitchFamily="18" charset="0"/>
            </a:endParaRPr>
          </a:p>
          <a:p>
            <a:pPr lvl="2"/>
            <a:endParaRPr lang="en-US" sz="2400" b="1" dirty="0" smtClean="0">
              <a:latin typeface="Constantia" pitchFamily="18" charset="0"/>
            </a:endParaRPr>
          </a:p>
          <a:p>
            <a:pPr lvl="1"/>
            <a:endParaRPr lang="en-US" sz="2800" b="1" dirty="0" smtClean="0"/>
          </a:p>
          <a:p>
            <a:pPr lvl="1"/>
            <a:endParaRPr lang="en-US" sz="2800" b="1" dirty="0" smtClean="0"/>
          </a:p>
          <a:p>
            <a:pPr lvl="2"/>
            <a:endParaRPr lang="en-US" sz="2400" b="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26626" name="Content Placeholder 2"/>
          <p:cNvSpPr>
            <a:spLocks noGrp="1"/>
          </p:cNvSpPr>
          <p:nvPr>
            <p:ph sz="quarter" idx="1"/>
          </p:nvPr>
        </p:nvSpPr>
        <p:spPr>
          <a:xfrm>
            <a:off x="381000" y="1600200"/>
            <a:ext cx="8305800" cy="4419600"/>
          </a:xfrm>
        </p:spPr>
        <p:txBody>
          <a:bodyPr/>
          <a:lstStyle/>
          <a:p>
            <a:r>
              <a:rPr lang="en-GB" sz="2800" b="1" dirty="0" smtClean="0">
                <a:latin typeface="Constantia" pitchFamily="18" charset="0"/>
              </a:rPr>
              <a:t>Head Circumference (H.C):</a:t>
            </a:r>
            <a:endParaRPr lang="en-US" sz="2800" dirty="0" smtClean="0">
              <a:latin typeface="Constantia" pitchFamily="18" charset="0"/>
            </a:endParaRPr>
          </a:p>
          <a:p>
            <a:pPr lvl="1"/>
            <a:r>
              <a:rPr lang="en-GB" sz="2800" dirty="0" smtClean="0">
                <a:latin typeface="Constantia" pitchFamily="18" charset="0"/>
              </a:rPr>
              <a:t>Average </a:t>
            </a:r>
            <a:r>
              <a:rPr lang="en-GB" sz="2800" i="1" dirty="0" smtClean="0">
                <a:latin typeface="Constantia" pitchFamily="18" charset="0"/>
              </a:rPr>
              <a:t>birth</a:t>
            </a:r>
            <a:r>
              <a:rPr lang="en-GB" sz="2800" dirty="0" smtClean="0">
                <a:latin typeface="Constantia" pitchFamily="18" charset="0"/>
              </a:rPr>
              <a:t> head circumference is 33-35 cm. </a:t>
            </a:r>
          </a:p>
          <a:p>
            <a:pPr lvl="1"/>
            <a:r>
              <a:rPr lang="en-GB" sz="2800" dirty="0" smtClean="0">
                <a:latin typeface="Constantia" pitchFamily="18" charset="0"/>
              </a:rPr>
              <a:t>Average H.C. is 43 cm at 6 months and 46 cm at 1 year.</a:t>
            </a:r>
            <a:endParaRPr lang="en-US" sz="2800" dirty="0" smtClean="0">
              <a:latin typeface="Constantia" pitchFamily="18" charset="0"/>
            </a:endParaRPr>
          </a:p>
          <a:p>
            <a:r>
              <a:rPr lang="en-GB" sz="2800" b="1" dirty="0" smtClean="0">
                <a:latin typeface="Constantia" pitchFamily="18" charset="0"/>
              </a:rPr>
              <a:t>Chest </a:t>
            </a:r>
            <a:r>
              <a:rPr lang="en-GB" sz="2800" b="1" dirty="0">
                <a:latin typeface="Constantia" pitchFamily="18" charset="0"/>
              </a:rPr>
              <a:t>Circumference </a:t>
            </a:r>
            <a:r>
              <a:rPr lang="en-GB" sz="2800" b="1" dirty="0" smtClean="0">
                <a:latin typeface="Constantia" pitchFamily="18" charset="0"/>
              </a:rPr>
              <a:t>(C.C):</a:t>
            </a:r>
          </a:p>
          <a:p>
            <a:pPr lvl="1"/>
            <a:r>
              <a:rPr lang="en-GB" sz="2800" dirty="0">
                <a:latin typeface="Constantia" pitchFamily="18" charset="0"/>
              </a:rPr>
              <a:t>Average </a:t>
            </a:r>
            <a:r>
              <a:rPr lang="en-GB" sz="2800" i="1" dirty="0">
                <a:latin typeface="Constantia" pitchFamily="18" charset="0"/>
              </a:rPr>
              <a:t>birth</a:t>
            </a:r>
            <a:r>
              <a:rPr lang="en-GB" sz="2800" dirty="0">
                <a:latin typeface="Constantia" pitchFamily="18" charset="0"/>
              </a:rPr>
              <a:t> </a:t>
            </a:r>
            <a:r>
              <a:rPr lang="en-GB" sz="2800" dirty="0" smtClean="0">
                <a:latin typeface="Constantia" pitchFamily="18" charset="0"/>
              </a:rPr>
              <a:t>chest </a:t>
            </a:r>
            <a:r>
              <a:rPr lang="en-GB" sz="2800" dirty="0">
                <a:latin typeface="Constantia" pitchFamily="18" charset="0"/>
              </a:rPr>
              <a:t>circumference is </a:t>
            </a:r>
            <a:r>
              <a:rPr lang="en-GB" sz="2800" dirty="0" smtClean="0">
                <a:latin typeface="Constantia" pitchFamily="18" charset="0"/>
              </a:rPr>
              <a:t>2 cm less than HC. </a:t>
            </a:r>
            <a:endParaRPr lang="en-GB" sz="2800" dirty="0">
              <a:latin typeface="Constantia" pitchFamily="18" charset="0"/>
            </a:endParaRPr>
          </a:p>
          <a:p>
            <a:r>
              <a:rPr lang="en-GB" sz="2800" b="1" dirty="0" smtClean="0">
                <a:latin typeface="Constantia" pitchFamily="18" charset="0"/>
              </a:rPr>
              <a:t>Vital signs: </a:t>
            </a:r>
            <a:endParaRPr lang="en-US" sz="2800" dirty="0" smtClean="0">
              <a:latin typeface="Constantia" pitchFamily="18" charset="0"/>
            </a:endParaRPr>
          </a:p>
          <a:p>
            <a:pPr lvl="1"/>
            <a:r>
              <a:rPr lang="en-GB" sz="2800" dirty="0" smtClean="0">
                <a:latin typeface="Constantia" pitchFamily="18" charset="0"/>
              </a:rPr>
              <a:t>Pulse at </a:t>
            </a:r>
            <a:r>
              <a:rPr lang="en-GB" sz="2800" i="1" dirty="0" smtClean="0">
                <a:latin typeface="Constantia" pitchFamily="18" charset="0"/>
              </a:rPr>
              <a:t>birth</a:t>
            </a:r>
            <a:r>
              <a:rPr lang="en-GB" sz="2800" dirty="0" smtClean="0">
                <a:latin typeface="Constantia" pitchFamily="18" charset="0"/>
              </a:rPr>
              <a:t> 120-160 </a:t>
            </a:r>
            <a:r>
              <a:rPr lang="en-GB" sz="2800" dirty="0" err="1" smtClean="0">
                <a:latin typeface="Constantia" pitchFamily="18" charset="0"/>
              </a:rPr>
              <a:t>bpm</a:t>
            </a:r>
            <a:r>
              <a:rPr lang="en-GB" sz="2800" dirty="0" smtClean="0">
                <a:latin typeface="Constantia" pitchFamily="18" charset="0"/>
              </a:rPr>
              <a:t>. Respiratory rate 30-40 breath/min. blood pressure  80/50 mmHg.</a:t>
            </a:r>
            <a:endParaRPr lang="en-US" sz="2800" dirty="0" smtClean="0">
              <a:latin typeface="Constantia" pitchFamily="18" charset="0"/>
            </a:endParaRPr>
          </a:p>
          <a:p>
            <a:endParaRPr lang="en-US" sz="2000" dirty="0" smtClean="0">
              <a:latin typeface="Constantia" pitchFamily="18" charset="0"/>
            </a:endParaRPr>
          </a:p>
          <a:p>
            <a:pPr lvl="2"/>
            <a:endParaRPr lang="en-US" sz="1800" dirty="0" smtClean="0">
              <a:latin typeface="Constantia" pitchFamily="18" charset="0"/>
            </a:endParaRPr>
          </a:p>
          <a:p>
            <a:pPr lvl="1"/>
            <a:endParaRPr lang="en-US" sz="2100" dirty="0" smtClean="0">
              <a:latin typeface="Constantia" pitchFamily="18" charset="0"/>
            </a:endParaRPr>
          </a:p>
          <a:p>
            <a:pPr lvl="2"/>
            <a:endParaRPr lang="en-US" sz="2400" dirty="0" smtClean="0">
              <a:latin typeface="Constantia" pitchFamily="18" charset="0"/>
            </a:endParaRPr>
          </a:p>
          <a:p>
            <a:pPr lvl="2"/>
            <a:endParaRPr lang="en-US" sz="2400" b="1" dirty="0" smtClean="0">
              <a:latin typeface="Constantia" pitchFamily="18" charset="0"/>
            </a:endParaRPr>
          </a:p>
          <a:p>
            <a:pPr lvl="1"/>
            <a:endParaRPr lang="en-US" sz="2800" b="1" dirty="0" smtClean="0"/>
          </a:p>
          <a:p>
            <a:pPr lvl="1"/>
            <a:endParaRPr lang="en-US" sz="2800" b="1" dirty="0" smtClean="0"/>
          </a:p>
          <a:p>
            <a:pPr lvl="2"/>
            <a:endParaRPr lang="en-US" sz="24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26626" name="Content Placeholder 2"/>
          <p:cNvSpPr>
            <a:spLocks noGrp="1"/>
          </p:cNvSpPr>
          <p:nvPr>
            <p:ph sz="quarter" idx="1"/>
          </p:nvPr>
        </p:nvSpPr>
        <p:spPr>
          <a:xfrm>
            <a:off x="228600" y="1600200"/>
            <a:ext cx="4038600" cy="4800600"/>
          </a:xfrm>
        </p:spPr>
        <p:txBody>
          <a:bodyPr/>
          <a:lstStyle/>
          <a:p>
            <a:r>
              <a:rPr lang="en-GB" sz="2000" b="1" dirty="0" smtClean="0">
                <a:latin typeface="Constantia" pitchFamily="18" charset="0"/>
              </a:rPr>
              <a:t>Head  &amp; fontanels </a:t>
            </a:r>
            <a:r>
              <a:rPr lang="en-US" sz="2000" b="1" dirty="0" smtClean="0">
                <a:latin typeface="Constantia" pitchFamily="18" charset="0"/>
              </a:rPr>
              <a:t> </a:t>
            </a:r>
            <a:endParaRPr lang="en-US" sz="2000" dirty="0" smtClean="0">
              <a:latin typeface="Constantia" pitchFamily="18" charset="0"/>
            </a:endParaRPr>
          </a:p>
          <a:p>
            <a:pPr lvl="0"/>
            <a:r>
              <a:rPr lang="en-GB" sz="2000" dirty="0" smtClean="0">
                <a:latin typeface="Constantia" pitchFamily="18" charset="0"/>
              </a:rPr>
              <a:t>HC Increases rapidly reflecting rapid brain growth.</a:t>
            </a:r>
            <a:endParaRPr lang="en-US" sz="2000" dirty="0" smtClean="0">
              <a:latin typeface="Constantia" pitchFamily="18" charset="0"/>
            </a:endParaRPr>
          </a:p>
          <a:p>
            <a:r>
              <a:rPr lang="en-GB" sz="2000" dirty="0" smtClean="0">
                <a:latin typeface="Constantia" pitchFamily="18" charset="0"/>
              </a:rPr>
              <a:t> By the end of 1</a:t>
            </a:r>
            <a:r>
              <a:rPr lang="en-GB" sz="2000" baseline="30000" dirty="0" smtClean="0">
                <a:latin typeface="Constantia" pitchFamily="18" charset="0"/>
              </a:rPr>
              <a:t>st</a:t>
            </a:r>
            <a:r>
              <a:rPr lang="en-GB" sz="2000" dirty="0" smtClean="0">
                <a:latin typeface="Constantia" pitchFamily="18" charset="0"/>
              </a:rPr>
              <a:t> year, brain reach 2/3 of its adult size (increases in Wt. 2.5 times  of its birth Wt.).</a:t>
            </a:r>
            <a:endParaRPr lang="en-US" sz="2000" dirty="0" smtClean="0">
              <a:latin typeface="Constantia" pitchFamily="18" charset="0"/>
            </a:endParaRPr>
          </a:p>
          <a:p>
            <a:pPr lvl="0"/>
            <a:r>
              <a:rPr lang="en-GB" sz="2000" b="1" dirty="0" smtClean="0">
                <a:latin typeface="Constantia" pitchFamily="18" charset="0"/>
              </a:rPr>
              <a:t>Posterior fontanel (triangular, 0.5-1 cm. Closes between 2-3 month of age), &amp; anterior fontanel (diamond shape 4-5 cm, closes at 12-18 months).</a:t>
            </a:r>
            <a:endParaRPr lang="en-US" sz="2000" b="1" dirty="0" smtClean="0">
              <a:latin typeface="Constantia" pitchFamily="18" charset="0"/>
            </a:endParaRPr>
          </a:p>
          <a:p>
            <a:endParaRPr lang="en-US" sz="2000" dirty="0" smtClean="0"/>
          </a:p>
          <a:p>
            <a:endParaRPr lang="en-US" sz="2000" dirty="0" smtClean="0">
              <a:latin typeface="Constantia" pitchFamily="18" charset="0"/>
            </a:endParaRPr>
          </a:p>
          <a:p>
            <a:pPr lvl="2"/>
            <a:endParaRPr lang="en-US" sz="1800" dirty="0" smtClean="0">
              <a:latin typeface="Constantia" pitchFamily="18" charset="0"/>
            </a:endParaRPr>
          </a:p>
          <a:p>
            <a:pPr lvl="1"/>
            <a:endParaRPr lang="en-US" sz="2100" dirty="0" smtClean="0">
              <a:latin typeface="Constantia" pitchFamily="18" charset="0"/>
            </a:endParaRPr>
          </a:p>
          <a:p>
            <a:pPr lvl="2"/>
            <a:endParaRPr lang="en-US" sz="2400" dirty="0" smtClean="0">
              <a:latin typeface="Constantia" pitchFamily="18" charset="0"/>
            </a:endParaRPr>
          </a:p>
          <a:p>
            <a:pPr lvl="2"/>
            <a:endParaRPr lang="en-US" sz="2400" b="1" dirty="0" smtClean="0">
              <a:latin typeface="Constantia" pitchFamily="18" charset="0"/>
            </a:endParaRPr>
          </a:p>
          <a:p>
            <a:pPr lvl="1"/>
            <a:endParaRPr lang="en-US" sz="2800" b="1" dirty="0" smtClean="0"/>
          </a:p>
          <a:p>
            <a:pPr lvl="1"/>
            <a:endParaRPr lang="en-US" sz="2800" b="1" dirty="0" smtClean="0"/>
          </a:p>
          <a:p>
            <a:pPr lvl="2"/>
            <a:endParaRPr lang="en-US" sz="2400" b="1" dirty="0"/>
          </a:p>
        </p:txBody>
      </p:sp>
      <p:pic>
        <p:nvPicPr>
          <p:cNvPr id="3074" name="rg_hi" descr="ANd9GcS0Ski7WGdUgJWIvfRw-2EPfZ6Xr7y-z-zDXfPAzq84HqRKwvcPNQ"/>
          <p:cNvPicPr>
            <a:picLocks noChangeAspect="1" noChangeArrowheads="1"/>
          </p:cNvPicPr>
          <p:nvPr/>
        </p:nvPicPr>
        <p:blipFill>
          <a:blip r:embed="rId3" cstate="print"/>
          <a:srcRect/>
          <a:stretch>
            <a:fillRect/>
          </a:stretch>
        </p:blipFill>
        <p:spPr bwMode="auto">
          <a:xfrm>
            <a:off x="4495800" y="1676400"/>
            <a:ext cx="4343400"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26626" name="Content Placeholder 2"/>
          <p:cNvSpPr>
            <a:spLocks noGrp="1"/>
          </p:cNvSpPr>
          <p:nvPr>
            <p:ph sz="quarter" idx="1"/>
          </p:nvPr>
        </p:nvSpPr>
        <p:spPr>
          <a:xfrm>
            <a:off x="381000" y="1600200"/>
            <a:ext cx="7924800" cy="4953000"/>
          </a:xfrm>
        </p:spPr>
        <p:txBody>
          <a:bodyPr/>
          <a:lstStyle/>
          <a:p>
            <a:r>
              <a:rPr lang="en-GB" sz="2000" b="1" dirty="0" smtClean="0">
                <a:latin typeface="Constantia" pitchFamily="18" charset="0"/>
              </a:rPr>
              <a:t>Developmental milestones</a:t>
            </a:r>
            <a:endParaRPr lang="en-US" sz="2000" dirty="0" smtClean="0">
              <a:latin typeface="Constantia" pitchFamily="18" charset="0"/>
            </a:endParaRPr>
          </a:p>
          <a:p>
            <a:pPr lvl="1"/>
            <a:r>
              <a:rPr lang="en-GB" sz="2000" b="1" i="1" dirty="0" smtClean="0">
                <a:latin typeface="Constantia" pitchFamily="18" charset="0"/>
              </a:rPr>
              <a:t>Shape </a:t>
            </a:r>
            <a:endParaRPr lang="en-US" sz="2000" dirty="0" smtClean="0">
              <a:latin typeface="Constantia" pitchFamily="18" charset="0"/>
            </a:endParaRPr>
          </a:p>
          <a:p>
            <a:pPr lvl="2"/>
            <a:r>
              <a:rPr lang="en-GB" sz="2000" dirty="0" smtClean="0">
                <a:latin typeface="Constantia" pitchFamily="18" charset="0"/>
              </a:rPr>
              <a:t>Abdomen is protuberant.</a:t>
            </a:r>
            <a:endParaRPr lang="en-US" sz="2000" dirty="0" smtClean="0">
              <a:latin typeface="Constantia" pitchFamily="18" charset="0"/>
            </a:endParaRPr>
          </a:p>
          <a:p>
            <a:pPr lvl="2"/>
            <a:r>
              <a:rPr lang="en-GB" sz="2000" dirty="0" smtClean="0">
                <a:latin typeface="Constantia" pitchFamily="18" charset="0"/>
              </a:rPr>
              <a:t>Legs may appear short and bowed</a:t>
            </a:r>
            <a:endParaRPr lang="en-US" sz="2000" dirty="0" smtClean="0">
              <a:latin typeface="Constantia" pitchFamily="18" charset="0"/>
            </a:endParaRPr>
          </a:p>
          <a:p>
            <a:pPr lvl="2"/>
            <a:r>
              <a:rPr lang="en-GB" sz="2000" dirty="0" smtClean="0">
                <a:latin typeface="Constantia" pitchFamily="18" charset="0"/>
              </a:rPr>
              <a:t>Large head proportion to the rest of the body. </a:t>
            </a:r>
            <a:endParaRPr lang="en-US" sz="2000" dirty="0" smtClean="0">
              <a:latin typeface="Constantia" pitchFamily="18" charset="0"/>
            </a:endParaRPr>
          </a:p>
          <a:p>
            <a:pPr lvl="1"/>
            <a:r>
              <a:rPr lang="en-GB" sz="2000" b="1" i="1" dirty="0" smtClean="0">
                <a:latin typeface="Constantia" pitchFamily="18" charset="0"/>
              </a:rPr>
              <a:t>Gross motor development</a:t>
            </a:r>
            <a:r>
              <a:rPr lang="en-GB" sz="2000" dirty="0" smtClean="0">
                <a:latin typeface="Constantia" pitchFamily="18" charset="0"/>
              </a:rPr>
              <a:t> (large body movements)</a:t>
            </a:r>
            <a:endParaRPr lang="en-US" sz="2000" dirty="0" smtClean="0">
              <a:latin typeface="Constantia" pitchFamily="18" charset="0"/>
            </a:endParaRPr>
          </a:p>
          <a:p>
            <a:pPr lvl="2"/>
            <a:r>
              <a:rPr lang="en-GB" sz="2000" dirty="0" smtClean="0">
                <a:latin typeface="Constantia" pitchFamily="18" charset="0"/>
              </a:rPr>
              <a:t>Newborn baby turns head when prone.</a:t>
            </a:r>
            <a:endParaRPr lang="en-US" sz="2000" dirty="0" smtClean="0">
              <a:latin typeface="Constantia" pitchFamily="18" charset="0"/>
            </a:endParaRPr>
          </a:p>
          <a:p>
            <a:pPr lvl="2"/>
            <a:r>
              <a:rPr lang="en-GB" sz="2000" dirty="0" smtClean="0">
                <a:latin typeface="Constantia" pitchFamily="18" charset="0"/>
              </a:rPr>
              <a:t>Rolls over from back to side and Lifts chest off the bed at 3 </a:t>
            </a:r>
            <a:r>
              <a:rPr lang="en-GB" sz="2000" dirty="0" err="1" smtClean="0">
                <a:latin typeface="Constantia" pitchFamily="18" charset="0"/>
              </a:rPr>
              <a:t>mon</a:t>
            </a:r>
            <a:r>
              <a:rPr lang="en-GB" sz="2000" dirty="0" smtClean="0">
                <a:latin typeface="Constantia" pitchFamily="18" charset="0"/>
              </a:rPr>
              <a:t>.</a:t>
            </a:r>
            <a:endParaRPr lang="en-US" sz="2000" dirty="0" smtClean="0">
              <a:latin typeface="Constantia" pitchFamily="18" charset="0"/>
            </a:endParaRPr>
          </a:p>
          <a:p>
            <a:pPr lvl="2"/>
            <a:r>
              <a:rPr lang="en-GB" sz="2000" dirty="0" smtClean="0">
                <a:latin typeface="Constantia" pitchFamily="18" charset="0"/>
              </a:rPr>
              <a:t>Sitting at 6-8 </a:t>
            </a:r>
            <a:r>
              <a:rPr lang="en-GB" sz="2000" dirty="0" err="1" smtClean="0">
                <a:latin typeface="Constantia" pitchFamily="18" charset="0"/>
              </a:rPr>
              <a:t>mon</a:t>
            </a:r>
            <a:r>
              <a:rPr lang="en-GB" sz="2000" dirty="0" smtClean="0">
                <a:latin typeface="Constantia" pitchFamily="18" charset="0"/>
              </a:rPr>
              <a:t>.</a:t>
            </a:r>
            <a:endParaRPr lang="en-US" sz="2000" dirty="0" smtClean="0">
              <a:latin typeface="Constantia" pitchFamily="18" charset="0"/>
            </a:endParaRPr>
          </a:p>
          <a:p>
            <a:pPr lvl="2"/>
            <a:r>
              <a:rPr lang="en-GB" sz="2000" dirty="0" smtClean="0">
                <a:latin typeface="Constantia" pitchFamily="18" charset="0"/>
              </a:rPr>
              <a:t>Creeping at 9 </a:t>
            </a:r>
            <a:r>
              <a:rPr lang="en-GB" sz="2000" dirty="0" err="1" smtClean="0">
                <a:latin typeface="Constantia" pitchFamily="18" charset="0"/>
              </a:rPr>
              <a:t>mon</a:t>
            </a:r>
            <a:r>
              <a:rPr lang="en-GB" sz="2000" dirty="0" smtClean="0">
                <a:latin typeface="Constantia" pitchFamily="18" charset="0"/>
              </a:rPr>
              <a:t>.</a:t>
            </a:r>
            <a:endParaRPr lang="en-US" sz="2000" dirty="0" smtClean="0">
              <a:latin typeface="Constantia" pitchFamily="18" charset="0"/>
            </a:endParaRPr>
          </a:p>
          <a:p>
            <a:pPr lvl="2"/>
            <a:r>
              <a:rPr lang="en-GB" sz="2000" dirty="0" smtClean="0">
                <a:latin typeface="Constantia" pitchFamily="18" charset="0"/>
              </a:rPr>
              <a:t>Cruising at 10-11 </a:t>
            </a:r>
            <a:r>
              <a:rPr lang="en-GB" sz="2000" dirty="0" err="1" smtClean="0">
                <a:latin typeface="Constantia" pitchFamily="18" charset="0"/>
              </a:rPr>
              <a:t>mon</a:t>
            </a:r>
            <a:r>
              <a:rPr lang="en-GB" sz="2000" dirty="0" smtClean="0">
                <a:latin typeface="Constantia" pitchFamily="18" charset="0"/>
              </a:rPr>
              <a:t>,</a:t>
            </a:r>
            <a:endParaRPr lang="en-US" sz="2000" dirty="0" smtClean="0">
              <a:latin typeface="Constantia" pitchFamily="18" charset="0"/>
            </a:endParaRPr>
          </a:p>
          <a:p>
            <a:pPr lvl="2"/>
            <a:r>
              <a:rPr lang="en-GB" sz="2000" dirty="0" smtClean="0">
                <a:latin typeface="Constantia" pitchFamily="18" charset="0"/>
              </a:rPr>
              <a:t>Walking at 12 </a:t>
            </a:r>
            <a:r>
              <a:rPr lang="en-GB" sz="2000" dirty="0" err="1" smtClean="0">
                <a:latin typeface="Constantia" pitchFamily="18" charset="0"/>
              </a:rPr>
              <a:t>mon</a:t>
            </a:r>
            <a:r>
              <a:rPr lang="en-GB" sz="2000" dirty="0" smtClean="0">
                <a:latin typeface="Constantia" pitchFamily="18" charset="0"/>
              </a:rPr>
              <a:t>. </a:t>
            </a:r>
            <a:r>
              <a:rPr lang="en-GB" sz="2000" dirty="0" err="1" smtClean="0">
                <a:latin typeface="Constantia" pitchFamily="18" charset="0"/>
              </a:rPr>
              <a:t>avg</a:t>
            </a:r>
            <a:r>
              <a:rPr lang="en-GB" sz="2000" dirty="0" smtClean="0">
                <a:latin typeface="Constantia" pitchFamily="18" charset="0"/>
              </a:rPr>
              <a:t>(8-15).</a:t>
            </a:r>
            <a:endParaRPr lang="en-US" sz="2000" dirty="0" smtClean="0">
              <a:latin typeface="Constantia" pitchFamily="18" charset="0"/>
            </a:endParaRPr>
          </a:p>
          <a:p>
            <a:pPr lvl="1"/>
            <a:endParaRPr lang="en-US" sz="1400" dirty="0" smtClean="0">
              <a:latin typeface="Constantia" pitchFamily="18" charset="0"/>
            </a:endParaRPr>
          </a:p>
          <a:p>
            <a:pPr lvl="2"/>
            <a:endParaRPr lang="en-US" sz="2000" b="1" dirty="0">
              <a:latin typeface="Constantia"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algn="ctr"/>
            <a:r>
              <a:rPr lang="en-US" sz="3200" b="1" dirty="0" smtClean="0">
                <a:latin typeface="Cooper Black" pitchFamily="18" charset="0"/>
              </a:rPr>
              <a:t>Characteristics of a Pediatric Nurse</a:t>
            </a:r>
          </a:p>
        </p:txBody>
      </p:sp>
      <p:sp>
        <p:nvSpPr>
          <p:cNvPr id="3" name="Content Placeholder 2"/>
          <p:cNvSpPr>
            <a:spLocks noGrp="1"/>
          </p:cNvSpPr>
          <p:nvPr>
            <p:ph sz="quarter" idx="1"/>
          </p:nvPr>
        </p:nvSpPr>
        <p:spPr>
          <a:xfrm>
            <a:off x="457200" y="1676400"/>
            <a:ext cx="8229600" cy="4648200"/>
          </a:xfrm>
        </p:spPr>
        <p:txBody>
          <a:bodyPr>
            <a:normAutofit fontScale="92500" lnSpcReduction="20000"/>
          </a:bodyPr>
          <a:lstStyle/>
          <a:p>
            <a:r>
              <a:rPr lang="en-US" sz="2800" dirty="0">
                <a:latin typeface="Constantia" pitchFamily="18" charset="0"/>
              </a:rPr>
              <a:t>Familiar with community resources and organization (networker)</a:t>
            </a:r>
          </a:p>
          <a:p>
            <a:pPr lvl="0"/>
            <a:endParaRPr lang="en-US" sz="2800" dirty="0" smtClean="0">
              <a:latin typeface="Constantia" pitchFamily="18" charset="0"/>
            </a:endParaRPr>
          </a:p>
          <a:p>
            <a:pPr lvl="0"/>
            <a:r>
              <a:rPr lang="en-US" sz="2800" dirty="0" smtClean="0">
                <a:latin typeface="Constantia" pitchFamily="18" charset="0"/>
              </a:rPr>
              <a:t>Role model and child &amp; family advocate</a:t>
            </a:r>
          </a:p>
          <a:p>
            <a:pPr lvl="0"/>
            <a:endParaRPr lang="en-US" sz="2800" dirty="0" smtClean="0">
              <a:latin typeface="Constantia" pitchFamily="18" charset="0"/>
            </a:endParaRPr>
          </a:p>
          <a:p>
            <a:pPr lvl="0"/>
            <a:r>
              <a:rPr lang="en-US" sz="2800" dirty="0" smtClean="0">
                <a:latin typeface="Constantia" pitchFamily="18" charset="0"/>
              </a:rPr>
              <a:t>Recognize uniqueness</a:t>
            </a:r>
          </a:p>
          <a:p>
            <a:pPr lvl="0"/>
            <a:endParaRPr lang="en-US" sz="2800" dirty="0" smtClean="0">
              <a:latin typeface="Constantia" pitchFamily="18" charset="0"/>
            </a:endParaRPr>
          </a:p>
          <a:p>
            <a:pPr lvl="0"/>
            <a:r>
              <a:rPr lang="en-US" sz="2800" dirty="0" smtClean="0">
                <a:latin typeface="Constantia" pitchFamily="18" charset="0"/>
              </a:rPr>
              <a:t>Develop partnership with parents (mutual respect and sharing the decision making role)</a:t>
            </a:r>
          </a:p>
          <a:p>
            <a:pPr lvl="0"/>
            <a:endParaRPr lang="en-US" sz="2800" dirty="0" smtClean="0">
              <a:latin typeface="Constantia" pitchFamily="18" charset="0"/>
            </a:endParaRPr>
          </a:p>
          <a:p>
            <a:pPr lvl="0"/>
            <a:r>
              <a:rPr lang="en-US" sz="2800" dirty="0" smtClean="0">
                <a:latin typeface="Constantia" pitchFamily="18" charset="0"/>
              </a:rPr>
              <a:t>Coordinating the health care team</a:t>
            </a:r>
          </a:p>
          <a:p>
            <a:pPr lvl="0">
              <a:buNone/>
            </a:pPr>
            <a:endParaRPr lang="en-US" sz="2800" dirty="0" smtClean="0">
              <a:latin typeface="Constantia" pitchFamily="18" charset="0"/>
            </a:endParaRPr>
          </a:p>
          <a:p>
            <a:pPr lvl="0"/>
            <a:endParaRPr lang="en-US" sz="2800" dirty="0" smtClean="0">
              <a:latin typeface="Constantia" pitchFamily="18" charset="0"/>
            </a:endParaRPr>
          </a:p>
          <a:p>
            <a:pPr lvl="0"/>
            <a:endParaRPr lang="en-US" sz="2800" dirty="0" smtClean="0">
              <a:latin typeface="Constantia" pitchFamily="18" charset="0"/>
            </a:endParaRPr>
          </a:p>
          <a:p>
            <a:pPr lvl="0"/>
            <a:endParaRPr lang="en-US" sz="2000" dirty="0" smtClean="0"/>
          </a:p>
          <a:p>
            <a:pPr lvl="1"/>
            <a:endParaRPr lang="en-US" sz="2800" dirty="0" smtClean="0"/>
          </a:p>
          <a:p>
            <a:pPr marL="320040" indent="-320040" fontAlgn="auto">
              <a:spcAft>
                <a:spcPts val="0"/>
              </a:spcAft>
              <a:buFont typeface="Wingdings"/>
              <a:buChar char=""/>
              <a:defRPr/>
            </a:pPr>
            <a:endParaRPr lang="en-US" dirty="0" smtClean="0">
              <a:latin typeface="Book Antiqua" pitchFamily="18" charset="0"/>
            </a:endParaRPr>
          </a:p>
          <a:p>
            <a:pPr marL="320040" indent="-320040" fontAlgn="auto">
              <a:spcAft>
                <a:spcPts val="0"/>
              </a:spcAft>
              <a:buFont typeface="Wingdings"/>
              <a:buChar char=""/>
              <a:defRPr/>
            </a:pPr>
            <a:endParaRPr lang="en-US" b="1" dirty="0" smtClean="0">
              <a:latin typeface="Book Antiqua" pitchFamily="18" charset="0"/>
            </a:endParaRPr>
          </a:p>
          <a:p>
            <a:pPr marL="320040" indent="-320040" fontAlgn="auto">
              <a:spcAft>
                <a:spcPts val="0"/>
              </a:spcAft>
              <a:buFont typeface="Wingdings"/>
              <a:buChar char=""/>
              <a:defRPr/>
            </a:pPr>
            <a:endParaRPr lang="en-US" dirty="0"/>
          </a:p>
        </p:txBody>
      </p:sp>
    </p:spTree>
    <p:extLst>
      <p:ext uri="{BB962C8B-B14F-4D97-AF65-F5344CB8AC3E}">
        <p14:creationId xmlns:p14="http://schemas.microsoft.com/office/powerpoint/2010/main" val="116818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4" name="Content Placeholder 2"/>
          <p:cNvSpPr txBox="1">
            <a:spLocks/>
          </p:cNvSpPr>
          <p:nvPr/>
        </p:nvSpPr>
        <p:spPr bwMode="auto">
          <a:xfrm>
            <a:off x="457200" y="16764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39763" marR="0" lvl="1" indent="-273050" algn="l" defTabSz="914400" rtl="0" eaLnBrk="1" fontAlgn="base" latinLnBrk="0" hangingPunct="1">
              <a:lnSpc>
                <a:spcPct val="100000"/>
              </a:lnSpc>
              <a:spcBef>
                <a:spcPts val="550"/>
              </a:spcBef>
              <a:spcAft>
                <a:spcPct val="0"/>
              </a:spcAft>
              <a:buClr>
                <a:schemeClr val="accent1"/>
              </a:buClr>
              <a:buSzPct val="70000"/>
              <a:buFont typeface="Wingdings 2" pitchFamily="18" charset="2"/>
              <a:buChar char=""/>
              <a:tabLst/>
              <a:defRPr/>
            </a:pPr>
            <a:r>
              <a:rPr kumimoji="0" lang="en-GB" sz="3200" b="0" i="0" u="none" strike="noStrike" kern="1200" cap="none" spc="0" normalizeH="0" baseline="0" noProof="0" dirty="0" smtClean="0">
                <a:ln>
                  <a:noFill/>
                </a:ln>
                <a:solidFill>
                  <a:schemeClr val="tx1"/>
                </a:solidFill>
                <a:effectLst/>
                <a:uLnTx/>
                <a:uFillTx/>
                <a:latin typeface="Constantia" pitchFamily="18" charset="0"/>
                <a:ea typeface="+mn-ea"/>
                <a:cs typeface="+mn-cs"/>
              </a:rPr>
              <a:t> </a:t>
            </a:r>
            <a:r>
              <a:rPr kumimoji="0" lang="en-GB" sz="3200" b="1" i="1" u="none" strike="noStrike" kern="1200" cap="none" spc="0" normalizeH="0" baseline="0" noProof="0" dirty="0" smtClean="0">
                <a:ln>
                  <a:noFill/>
                </a:ln>
                <a:solidFill>
                  <a:schemeClr val="tx1"/>
                </a:solidFill>
                <a:effectLst/>
                <a:uLnTx/>
                <a:uFillTx/>
                <a:latin typeface="Constantia" pitchFamily="18" charset="0"/>
                <a:ea typeface="+mn-ea"/>
                <a:cs typeface="+mn-cs"/>
              </a:rPr>
              <a:t>Fine motor development</a:t>
            </a:r>
          </a:p>
          <a:p>
            <a:pPr marL="639763" marR="0" lvl="1" indent="-273050" algn="l" defTabSz="914400" rtl="0" eaLnBrk="1" fontAlgn="base" latinLnBrk="0" hangingPunct="1">
              <a:lnSpc>
                <a:spcPct val="100000"/>
              </a:lnSpc>
              <a:spcBef>
                <a:spcPts val="550"/>
              </a:spcBef>
              <a:spcAft>
                <a:spcPct val="0"/>
              </a:spcAft>
              <a:buClr>
                <a:schemeClr val="accent1"/>
              </a:buClr>
              <a:buSzPct val="70000"/>
              <a:buFont typeface="Wingdings 2" pitchFamily="18" charset="2"/>
              <a:buChar char=""/>
              <a:tabLst/>
              <a:defRPr/>
            </a:pPr>
            <a:endParaRPr kumimoji="0" lang="en-US" sz="32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marL="914400" marR="0" lvl="2" indent="-228600" algn="l" defTabSz="914400" rtl="0" eaLnBrk="1" fontAlgn="base" latinLnBrk="0" hangingPunct="1">
              <a:lnSpc>
                <a:spcPct val="100000"/>
              </a:lnSpc>
              <a:spcBef>
                <a:spcPts val="500"/>
              </a:spcBef>
              <a:spcAft>
                <a:spcPct val="0"/>
              </a:spcAft>
              <a:buClr>
                <a:schemeClr val="accent2"/>
              </a:buClr>
              <a:buSzPct val="7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Constantia" pitchFamily="18" charset="0"/>
                <a:ea typeface="+mn-ea"/>
                <a:cs typeface="+mn-cs"/>
              </a:rPr>
              <a:t>Accept an object, grasp it with whole hand and bring hands together at 5 </a:t>
            </a:r>
            <a:r>
              <a:rPr kumimoji="0" lang="en-GB" sz="2400" b="0" i="0" u="none" strike="noStrike" kern="1200" cap="none" spc="0" normalizeH="0" baseline="0" noProof="0" dirty="0" err="1" smtClean="0">
                <a:ln>
                  <a:noFill/>
                </a:ln>
                <a:solidFill>
                  <a:schemeClr val="tx1"/>
                </a:solidFill>
                <a:effectLst/>
                <a:uLnTx/>
                <a:uFillTx/>
                <a:latin typeface="Constantia" pitchFamily="18" charset="0"/>
                <a:ea typeface="+mn-ea"/>
                <a:cs typeface="+mn-cs"/>
              </a:rPr>
              <a:t>mon</a:t>
            </a:r>
            <a:r>
              <a:rPr kumimoji="0" lang="en-GB" sz="24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marL="914400" marR="0" lvl="2" indent="-228600" algn="l" defTabSz="914400" rtl="0" eaLnBrk="1" fontAlgn="base" latinLnBrk="0" hangingPunct="1">
              <a:lnSpc>
                <a:spcPct val="100000"/>
              </a:lnSpc>
              <a:spcBef>
                <a:spcPts val="500"/>
              </a:spcBef>
              <a:spcAft>
                <a:spcPct val="0"/>
              </a:spcAft>
              <a:buClr>
                <a:schemeClr val="accent2"/>
              </a:buClr>
              <a:buSzPct val="7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Constantia" pitchFamily="18" charset="0"/>
                <a:ea typeface="+mn-ea"/>
                <a:cs typeface="+mn-cs"/>
              </a:rPr>
              <a:t>Pass an object from one hand to the other at 7 </a:t>
            </a:r>
            <a:r>
              <a:rPr kumimoji="0" lang="en-GB" sz="2400" b="0" i="0" u="none" strike="noStrike" kern="1200" cap="none" spc="0" normalizeH="0" baseline="0" noProof="0" dirty="0" err="1" smtClean="0">
                <a:ln>
                  <a:noFill/>
                </a:ln>
                <a:solidFill>
                  <a:schemeClr val="tx1"/>
                </a:solidFill>
                <a:effectLst/>
                <a:uLnTx/>
                <a:uFillTx/>
                <a:latin typeface="Constantia" pitchFamily="18" charset="0"/>
                <a:ea typeface="+mn-ea"/>
                <a:cs typeface="+mn-cs"/>
              </a:rPr>
              <a:t>mon</a:t>
            </a:r>
            <a:r>
              <a:rPr kumimoji="0" lang="en-GB" sz="24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marL="914400" marR="0" lvl="2" indent="-228600" algn="l" defTabSz="914400" rtl="0" eaLnBrk="1" fontAlgn="base" latinLnBrk="0" hangingPunct="1">
              <a:lnSpc>
                <a:spcPct val="100000"/>
              </a:lnSpc>
              <a:spcBef>
                <a:spcPts val="500"/>
              </a:spcBef>
              <a:spcAft>
                <a:spcPct val="0"/>
              </a:spcAft>
              <a:buClr>
                <a:schemeClr val="accent2"/>
              </a:buClr>
              <a:buSzPct val="75000"/>
              <a:buFont typeface="Wingdings" pitchFamily="2" charset="2"/>
              <a:buChar char=""/>
              <a:tabLst/>
              <a:defRPr/>
            </a:pPr>
            <a:r>
              <a:rPr kumimoji="0" lang="en-GB" sz="2400" b="0" i="0" u="none" strike="noStrike" kern="1200" cap="none" spc="0" normalizeH="0" baseline="0" noProof="0" dirty="0" smtClean="0">
                <a:ln>
                  <a:noFill/>
                </a:ln>
                <a:solidFill>
                  <a:schemeClr val="tx1"/>
                </a:solidFill>
                <a:effectLst/>
                <a:uLnTx/>
                <a:uFillTx/>
                <a:latin typeface="Constantia" pitchFamily="18" charset="0"/>
                <a:ea typeface="+mn-ea"/>
                <a:cs typeface="+mn-cs"/>
              </a:rPr>
              <a:t>Pincer grasp at 10 </a:t>
            </a:r>
            <a:r>
              <a:rPr kumimoji="0" lang="en-GB" sz="2400" b="0" i="0" u="none" strike="noStrike" kern="1200" cap="none" spc="0" normalizeH="0" baseline="0" noProof="0" dirty="0" err="1" smtClean="0">
                <a:ln>
                  <a:noFill/>
                </a:ln>
                <a:solidFill>
                  <a:schemeClr val="tx1"/>
                </a:solidFill>
                <a:effectLst/>
                <a:uLnTx/>
                <a:uFillTx/>
                <a:latin typeface="Constantia" pitchFamily="18" charset="0"/>
                <a:ea typeface="+mn-ea"/>
                <a:cs typeface="+mn-cs"/>
              </a:rPr>
              <a:t>mon</a:t>
            </a:r>
            <a:r>
              <a:rPr kumimoji="0" lang="en-GB" sz="2400" b="0" i="0" u="none" strike="noStrike" kern="1200" cap="none" spc="0" normalizeH="0" baseline="0" noProof="0" dirty="0" smtClean="0">
                <a:ln>
                  <a:noFill/>
                </a:ln>
                <a:solidFill>
                  <a:schemeClr val="tx1"/>
                </a:solidFill>
                <a:effectLst/>
                <a:uLnTx/>
                <a:uFillTx/>
                <a:latin typeface="Constantia" pitchFamily="18" charset="0"/>
                <a:ea typeface="+mn-ea"/>
                <a:cs typeface="+mn-cs"/>
              </a:rPr>
              <a:t>.</a:t>
            </a:r>
          </a:p>
          <a:p>
            <a:pPr marL="914400" marR="0" lvl="2" indent="-228600" algn="l" defTabSz="914400" rtl="0" eaLnBrk="1" fontAlgn="base" latinLnBrk="0" hangingPunct="1">
              <a:lnSpc>
                <a:spcPct val="100000"/>
              </a:lnSpc>
              <a:spcBef>
                <a:spcPts val="500"/>
              </a:spcBef>
              <a:spcAft>
                <a:spcPct val="0"/>
              </a:spcAft>
              <a:buClr>
                <a:schemeClr val="accent2"/>
              </a:buClr>
              <a:buSzPct val="75000"/>
              <a:buFont typeface="Wingdings" pitchFamily="2" charset="2"/>
              <a:buChar char=""/>
              <a:tabLst/>
              <a:defRPr/>
            </a:pPr>
            <a:endPar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lvl="0"/>
            <a:r>
              <a:rPr lang="en-US" sz="1600" b="1" i="1" dirty="0" smtClean="0">
                <a:latin typeface="Constantia" pitchFamily="18" charset="0"/>
              </a:rPr>
              <a:t> </a:t>
            </a:r>
            <a:endParaRPr lang="en-US" sz="1200" dirty="0" smtClean="0"/>
          </a:p>
          <a:p>
            <a:pPr marL="914400" marR="0" lvl="2" indent="-228600" algn="l" defTabSz="914400" rtl="0" eaLnBrk="1" fontAlgn="base" latinLnBrk="0" hangingPunct="1">
              <a:lnSpc>
                <a:spcPct val="100000"/>
              </a:lnSpc>
              <a:spcBef>
                <a:spcPts val="500"/>
              </a:spcBef>
              <a:spcAft>
                <a:spcPct val="0"/>
              </a:spcAft>
              <a:buClr>
                <a:schemeClr val="accent2"/>
              </a:buClr>
              <a:buSzPct val="75000"/>
              <a:buFont typeface="Wingdings" pitchFamily="2" charset="2"/>
              <a:buChar char=""/>
              <a:tabLst/>
              <a:defRPr/>
            </a:pPr>
            <a:endParaRPr kumimoji="0" lang="en-US" sz="2000" b="1" i="0" u="none" strike="noStrike" kern="1200" cap="none" spc="0" normalizeH="0" baseline="0" noProof="0" dirty="0">
              <a:ln>
                <a:noFill/>
              </a:ln>
              <a:solidFill>
                <a:schemeClr val="tx1"/>
              </a:solidFill>
              <a:effectLst/>
              <a:uLnTx/>
              <a:uFillTx/>
              <a:latin typeface="Constantia" pitchFamily="18" charset="0"/>
              <a:ea typeface="+mn-ea"/>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Infancy</a:t>
            </a:r>
            <a:endParaRPr lang="en-US" sz="3200" b="1" dirty="0">
              <a:latin typeface="Cooper Black"/>
            </a:endParaRPr>
          </a:p>
        </p:txBody>
      </p:sp>
      <p:sp>
        <p:nvSpPr>
          <p:cNvPr id="26626" name="Content Placeholder 2"/>
          <p:cNvSpPr>
            <a:spLocks noGrp="1"/>
          </p:cNvSpPr>
          <p:nvPr>
            <p:ph sz="quarter" idx="1"/>
          </p:nvPr>
        </p:nvSpPr>
        <p:spPr>
          <a:xfrm>
            <a:off x="228600" y="1600200"/>
            <a:ext cx="8686800" cy="5029200"/>
          </a:xfrm>
        </p:spPr>
        <p:txBody>
          <a:bodyPr/>
          <a:lstStyle/>
          <a:p>
            <a:pPr>
              <a:defRPr/>
            </a:pPr>
            <a:r>
              <a:rPr lang="en-GB" sz="2300" b="1" i="1" dirty="0">
                <a:latin typeface="Constantia" pitchFamily="18" charset="0"/>
              </a:rPr>
              <a:t>Language Developmental  </a:t>
            </a:r>
            <a:endParaRPr lang="en-US" sz="2300" b="1" i="1" dirty="0">
              <a:latin typeface="Constantia" pitchFamily="18" charset="0"/>
            </a:endParaRPr>
          </a:p>
          <a:p>
            <a:pPr lvl="1"/>
            <a:r>
              <a:rPr lang="en-GB" sz="2000" dirty="0" smtClean="0">
                <a:latin typeface="Constantia" pitchFamily="18" charset="0"/>
              </a:rPr>
              <a:t>Begin to make small cooing (dove-like) sounds by the end of the first month.</a:t>
            </a:r>
            <a:endParaRPr lang="en-US" sz="2000" dirty="0" smtClean="0">
              <a:latin typeface="Constantia" pitchFamily="18" charset="0"/>
            </a:endParaRPr>
          </a:p>
          <a:p>
            <a:pPr lvl="1"/>
            <a:r>
              <a:rPr lang="en-GB" sz="2000" dirty="0" smtClean="0">
                <a:latin typeface="Constantia" pitchFamily="18" charset="0"/>
              </a:rPr>
              <a:t>Use crying as a way of communication (hungry, wet, lonely or in pain) at 2 months.</a:t>
            </a:r>
            <a:endParaRPr lang="en-US" sz="2000" dirty="0" smtClean="0">
              <a:latin typeface="Constantia" pitchFamily="18" charset="0"/>
            </a:endParaRPr>
          </a:p>
          <a:p>
            <a:pPr lvl="1"/>
            <a:r>
              <a:rPr lang="en-GB" sz="2000" dirty="0" smtClean="0">
                <a:latin typeface="Constantia" pitchFamily="18" charset="0"/>
              </a:rPr>
              <a:t>Squeal with pleasure to smiling faces or friendly tone at 3 months.</a:t>
            </a:r>
            <a:endParaRPr lang="en-US" sz="2000" dirty="0" smtClean="0">
              <a:latin typeface="Constantia" pitchFamily="18" charset="0"/>
            </a:endParaRPr>
          </a:p>
          <a:p>
            <a:pPr lvl="1"/>
            <a:r>
              <a:rPr lang="en-GB" sz="2000" dirty="0" smtClean="0">
                <a:latin typeface="Constantia" pitchFamily="18" charset="0"/>
              </a:rPr>
              <a:t>Laugh out loud and talkative (i.e.:, babbling, gurgling when spoken to) at </a:t>
            </a:r>
            <a:r>
              <a:rPr lang="ar-SA" sz="2000" dirty="0" smtClean="0">
                <a:latin typeface="Constantia" pitchFamily="18" charset="0"/>
              </a:rPr>
              <a:t>	</a:t>
            </a:r>
            <a:r>
              <a:rPr lang="en-GB" sz="2000" dirty="0" smtClean="0">
                <a:latin typeface="Constantia" pitchFamily="18" charset="0"/>
              </a:rPr>
              <a:t>4 months.</a:t>
            </a:r>
            <a:endParaRPr lang="en-US" sz="2000" dirty="0" smtClean="0">
              <a:latin typeface="Constantia" pitchFamily="18" charset="0"/>
            </a:endParaRPr>
          </a:p>
          <a:p>
            <a:pPr lvl="1"/>
            <a:r>
              <a:rPr lang="en-GB" sz="2000" dirty="0" smtClean="0">
                <a:latin typeface="Constantia" pitchFamily="18" charset="0"/>
              </a:rPr>
              <a:t>Speaks a first word (</a:t>
            </a:r>
            <a:r>
              <a:rPr lang="en-GB" sz="2000" dirty="0" err="1" smtClean="0">
                <a:latin typeface="Constantia" pitchFamily="18" charset="0"/>
              </a:rPr>
              <a:t>da-da</a:t>
            </a:r>
            <a:r>
              <a:rPr lang="en-GB" sz="2000" dirty="0" smtClean="0">
                <a:latin typeface="Constantia" pitchFamily="18" charset="0"/>
              </a:rPr>
              <a:t>, ma-ma, </a:t>
            </a:r>
            <a:r>
              <a:rPr lang="en-GB" sz="2000" dirty="0" err="1" smtClean="0">
                <a:latin typeface="Constantia" pitchFamily="18" charset="0"/>
              </a:rPr>
              <a:t>da-da</a:t>
            </a:r>
            <a:r>
              <a:rPr lang="en-GB" sz="2000" dirty="0" smtClean="0">
                <a:latin typeface="Constantia" pitchFamily="18" charset="0"/>
              </a:rPr>
              <a:t>) at 9 months</a:t>
            </a:r>
            <a:endParaRPr lang="en-US" sz="2000" dirty="0" smtClean="0">
              <a:latin typeface="Constantia" pitchFamily="18" charset="0"/>
            </a:endParaRPr>
          </a:p>
          <a:p>
            <a:pPr lvl="1"/>
            <a:r>
              <a:rPr lang="en-GB" sz="2000" dirty="0" smtClean="0">
                <a:latin typeface="Constantia" pitchFamily="18" charset="0"/>
              </a:rPr>
              <a:t>At 10 months says bye-bye, No</a:t>
            </a:r>
            <a:endParaRPr lang="en-US" sz="2000" dirty="0" smtClean="0">
              <a:latin typeface="Constantia" pitchFamily="18" charset="0"/>
            </a:endParaRPr>
          </a:p>
          <a:p>
            <a:pPr>
              <a:defRPr/>
            </a:pPr>
            <a:r>
              <a:rPr lang="en-GB" dirty="0">
                <a:latin typeface="Constantia" pitchFamily="18" charset="0"/>
              </a:rPr>
              <a:t> </a:t>
            </a:r>
            <a:r>
              <a:rPr lang="en-GB" sz="2300" b="1" i="1" dirty="0">
                <a:latin typeface="Constantia" pitchFamily="18" charset="0"/>
              </a:rPr>
              <a:t>Play</a:t>
            </a:r>
            <a:endParaRPr lang="en-US" sz="2300" dirty="0">
              <a:latin typeface="Constantia" pitchFamily="18" charset="0"/>
            </a:endParaRPr>
          </a:p>
          <a:p>
            <a:pPr lvl="2"/>
            <a:r>
              <a:rPr lang="en-GB" dirty="0">
                <a:latin typeface="Constantia" pitchFamily="18" charset="0"/>
              </a:rPr>
              <a:t>solitary play</a:t>
            </a:r>
          </a:p>
          <a:p>
            <a:pPr lvl="2">
              <a:defRPr/>
            </a:pPr>
            <a:endParaRPr lang="en-GB" sz="1600" dirty="0">
              <a:latin typeface="Constantia" pitchFamily="18" charset="0"/>
            </a:endParaRPr>
          </a:p>
          <a:p>
            <a:pPr lvl="2"/>
            <a:endParaRPr lang="en-US" sz="2000" b="1" dirty="0">
              <a:latin typeface="Constantia"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09600" y="76200"/>
            <a:ext cx="8153400" cy="1219200"/>
          </a:xfrm>
        </p:spPr>
        <p:txBody>
          <a:bodyPr/>
          <a:lstStyle/>
          <a:p>
            <a:pPr algn="ctr"/>
            <a:r>
              <a:rPr lang="en-US" sz="3200" b="1" dirty="0" smtClean="0">
                <a:latin typeface="Constantia" pitchFamily="18" charset="0"/>
              </a:rPr>
              <a:t/>
            </a:r>
            <a:br>
              <a:rPr lang="en-US" sz="3200" b="1" dirty="0" smtClean="0">
                <a:latin typeface="Constantia" pitchFamily="18" charset="0"/>
              </a:rPr>
            </a:br>
            <a:r>
              <a:rPr lang="en-US" sz="3200" b="1" dirty="0" smtClean="0">
                <a:latin typeface="Constantia" pitchFamily="18" charset="0"/>
              </a:rPr>
              <a:t>Health </a:t>
            </a:r>
            <a:r>
              <a:rPr lang="en-US" sz="3200" b="1" dirty="0">
                <a:latin typeface="Constantia" pitchFamily="18" charset="0"/>
              </a:rPr>
              <a:t>Promotion during Infancy</a:t>
            </a:r>
            <a:r>
              <a:rPr lang="en-US" sz="3200" b="1" dirty="0" smtClean="0">
                <a:latin typeface="Constantia" pitchFamily="18" charset="0"/>
              </a:rPr>
              <a:t>:</a:t>
            </a:r>
            <a:br>
              <a:rPr lang="en-US" sz="3200" b="1" dirty="0" smtClean="0">
                <a:latin typeface="Constantia" pitchFamily="18" charset="0"/>
              </a:rPr>
            </a:br>
            <a:r>
              <a:rPr lang="en-US" sz="3200" b="1" dirty="0" smtClean="0">
                <a:latin typeface="Constantia" pitchFamily="18" charset="0"/>
              </a:rPr>
              <a:t> </a:t>
            </a:r>
            <a:r>
              <a:rPr lang="en-GB" sz="3200" b="1" dirty="0">
                <a:latin typeface="Constantia" pitchFamily="18" charset="0"/>
              </a:rPr>
              <a:t>Dental health</a:t>
            </a:r>
            <a:r>
              <a:rPr lang="en-US" sz="3200" dirty="0">
                <a:latin typeface="Constantia" pitchFamily="18" charset="0"/>
              </a:rPr>
              <a:t/>
            </a:r>
            <a:br>
              <a:rPr lang="en-US" sz="3200" dirty="0">
                <a:latin typeface="Constantia" pitchFamily="18" charset="0"/>
              </a:rPr>
            </a:br>
            <a:endParaRPr lang="en-US" sz="3200" b="1" dirty="0">
              <a:latin typeface="Cooper Black"/>
            </a:endParaRPr>
          </a:p>
        </p:txBody>
      </p:sp>
      <p:sp>
        <p:nvSpPr>
          <p:cNvPr id="26626" name="Content Placeholder 2"/>
          <p:cNvSpPr>
            <a:spLocks noGrp="1"/>
          </p:cNvSpPr>
          <p:nvPr>
            <p:ph sz="quarter" idx="1"/>
          </p:nvPr>
        </p:nvSpPr>
        <p:spPr>
          <a:xfrm>
            <a:off x="228600" y="1600200"/>
            <a:ext cx="3733800" cy="4800600"/>
          </a:xfrm>
        </p:spPr>
        <p:txBody>
          <a:bodyPr/>
          <a:lstStyle/>
          <a:p>
            <a:r>
              <a:rPr lang="en-GB" sz="2400" dirty="0" smtClean="0">
                <a:latin typeface="Constantia" pitchFamily="18" charset="0"/>
              </a:rPr>
              <a:t>First tooth usually erupts at age </a:t>
            </a:r>
            <a:r>
              <a:rPr lang="en-GB" sz="2400" b="1" dirty="0" smtClean="0">
                <a:latin typeface="Constantia" pitchFamily="18" charset="0"/>
              </a:rPr>
              <a:t>6 months</a:t>
            </a:r>
            <a:r>
              <a:rPr lang="en-GB" sz="2400" dirty="0" smtClean="0">
                <a:latin typeface="Constantia" pitchFamily="18" charset="0"/>
              </a:rPr>
              <a:t>, followed by a new one monthly.</a:t>
            </a:r>
            <a:endParaRPr lang="en-US" sz="2400" dirty="0" smtClean="0">
              <a:latin typeface="Constantia" pitchFamily="18" charset="0"/>
            </a:endParaRPr>
          </a:p>
          <a:p>
            <a:r>
              <a:rPr lang="en-GB" sz="2400" dirty="0" smtClean="0">
                <a:latin typeface="Constantia" pitchFamily="18" charset="0"/>
              </a:rPr>
              <a:t>Water with fluoride is essential.</a:t>
            </a:r>
            <a:endParaRPr lang="en-US" sz="2400" dirty="0" smtClean="0">
              <a:latin typeface="Constantia" pitchFamily="18" charset="0"/>
            </a:endParaRPr>
          </a:p>
          <a:p>
            <a:r>
              <a:rPr lang="en-GB" sz="2400" dirty="0" smtClean="0">
                <a:latin typeface="Constantia" pitchFamily="18" charset="0"/>
              </a:rPr>
              <a:t>Begin brushing even before teeth erupt (using a soft washcloth).</a:t>
            </a:r>
            <a:endParaRPr lang="en-US" sz="2400" dirty="0" smtClean="0">
              <a:latin typeface="Constantia" pitchFamily="18" charset="0"/>
            </a:endParaRPr>
          </a:p>
          <a:p>
            <a:pPr marL="0" indent="0">
              <a:buNone/>
            </a:pPr>
            <a:endParaRPr lang="en-US" sz="1800" dirty="0" smtClean="0">
              <a:latin typeface="Constantia" pitchFamily="18" charset="0"/>
            </a:endParaRPr>
          </a:p>
          <a:p>
            <a:pPr lvl="1"/>
            <a:endParaRPr lang="en-US" sz="1800" dirty="0" smtClean="0">
              <a:latin typeface="Constantia" pitchFamily="18" charset="0"/>
            </a:endParaRPr>
          </a:p>
          <a:p>
            <a:pPr lvl="2"/>
            <a:endParaRPr lang="en-US" sz="2000" b="1" dirty="0">
              <a:latin typeface="Constantia" pitchFamily="18" charset="0"/>
            </a:endParaRPr>
          </a:p>
        </p:txBody>
      </p:sp>
      <p:sp>
        <p:nvSpPr>
          <p:cNvPr id="4" name="Content Placeholder 2"/>
          <p:cNvSpPr txBox="1">
            <a:spLocks/>
          </p:cNvSpPr>
          <p:nvPr/>
        </p:nvSpPr>
        <p:spPr bwMode="auto">
          <a:xfrm>
            <a:off x="5181600" y="1524000"/>
            <a:ext cx="3733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39763" marR="0" lvl="1" indent="-273050" algn="l" defTabSz="914400" rtl="0" eaLnBrk="1" fontAlgn="base" latinLnBrk="0" hangingPunct="1">
              <a:lnSpc>
                <a:spcPct val="100000"/>
              </a:lnSpc>
              <a:spcBef>
                <a:spcPts val="550"/>
              </a:spcBef>
              <a:spcAft>
                <a:spcPct val="0"/>
              </a:spcAft>
              <a:buClr>
                <a:schemeClr val="accent1"/>
              </a:buClr>
              <a:buSzPct val="70000"/>
              <a:buFont typeface="Wingdings 2" pitchFamily="18" charset="2"/>
              <a:buChar char=""/>
              <a:tabLst/>
              <a:defRPr/>
            </a:pPr>
            <a:endParaRPr kumimoji="0" lang="en-GB"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marL="639763" marR="0" lvl="1" indent="-273050" algn="l" defTabSz="914400" rtl="0" eaLnBrk="1" fontAlgn="base" latinLnBrk="0" hangingPunct="1">
              <a:lnSpc>
                <a:spcPct val="100000"/>
              </a:lnSpc>
              <a:spcBef>
                <a:spcPts val="550"/>
              </a:spcBef>
              <a:spcAft>
                <a:spcPct val="0"/>
              </a:spcAft>
              <a:buClr>
                <a:schemeClr val="accent1"/>
              </a:buClr>
              <a:buSzPct val="70000"/>
              <a:tabLst/>
              <a:defRPr/>
            </a:pPr>
            <a:endParaRPr kumimoji="0" lang="en-GB" b="0" i="0" u="none" strike="noStrike" kern="1200" cap="none" spc="0" normalizeH="0" baseline="0" noProof="0" dirty="0" smtClean="0">
              <a:ln>
                <a:noFill/>
              </a:ln>
              <a:solidFill>
                <a:schemeClr val="tx1"/>
              </a:solidFill>
              <a:effectLst/>
              <a:uLnTx/>
              <a:uFillTx/>
              <a:latin typeface="Constantia" pitchFamily="18" charset="0"/>
            </a:endParaRPr>
          </a:p>
          <a:p>
            <a:pPr marL="914400" marR="0" lvl="2" indent="-228600" algn="l" defTabSz="914400" rtl="0" eaLnBrk="1" fontAlgn="base" latinLnBrk="0" hangingPunct="1">
              <a:lnSpc>
                <a:spcPct val="100000"/>
              </a:lnSpc>
              <a:spcBef>
                <a:spcPts val="500"/>
              </a:spcBef>
              <a:spcAft>
                <a:spcPct val="0"/>
              </a:spcAft>
              <a:buClr>
                <a:schemeClr val="accent2"/>
              </a:buClr>
              <a:buSzPct val="75000"/>
              <a:buFont typeface="Wingdings" pitchFamily="2" charset="2"/>
              <a:buChar char=""/>
              <a:tabLst/>
              <a:defRPr/>
            </a:pPr>
            <a:endParaRPr kumimoji="0" lang="en-GB" sz="1600" b="0" i="0" u="none" strike="noStrike" kern="1200" cap="none" spc="0" normalizeH="0" baseline="0" noProof="0" dirty="0" smtClean="0">
              <a:ln>
                <a:noFill/>
              </a:ln>
              <a:solidFill>
                <a:schemeClr val="tx1"/>
              </a:solidFill>
              <a:effectLst/>
              <a:uLnTx/>
              <a:uFillTx/>
              <a:latin typeface="Constantia" pitchFamily="18" charset="0"/>
              <a:ea typeface="+mn-ea"/>
              <a:cs typeface="+mn-cs"/>
            </a:endParaRPr>
          </a:p>
          <a:p>
            <a:pPr lvl="0"/>
            <a:r>
              <a:rPr lang="en-US" sz="1600" b="1" i="1" dirty="0" smtClean="0">
                <a:latin typeface="Constantia" pitchFamily="18" charset="0"/>
              </a:rPr>
              <a:t> </a:t>
            </a:r>
            <a:endParaRPr lang="en-US" sz="1200" dirty="0" smtClean="0"/>
          </a:p>
          <a:p>
            <a:pPr marL="914400" marR="0" lvl="2" indent="-228600" algn="l" defTabSz="914400" rtl="0" eaLnBrk="1" fontAlgn="base" latinLnBrk="0" hangingPunct="1">
              <a:lnSpc>
                <a:spcPct val="100000"/>
              </a:lnSpc>
              <a:spcBef>
                <a:spcPts val="500"/>
              </a:spcBef>
              <a:spcAft>
                <a:spcPct val="0"/>
              </a:spcAft>
              <a:buClr>
                <a:schemeClr val="accent2"/>
              </a:buClr>
              <a:buSzPct val="75000"/>
              <a:buFont typeface="Wingdings" pitchFamily="2" charset="2"/>
              <a:buChar char=""/>
              <a:tabLst/>
              <a:defRPr/>
            </a:pPr>
            <a:endParaRPr kumimoji="0" lang="en-US" sz="2000" b="1" i="0" u="none" strike="noStrike" kern="1200" cap="none" spc="0" normalizeH="0" baseline="0" noProof="0" dirty="0">
              <a:ln>
                <a:noFill/>
              </a:ln>
              <a:solidFill>
                <a:schemeClr val="tx1"/>
              </a:solidFill>
              <a:effectLst/>
              <a:uLnTx/>
              <a:uFillTx/>
              <a:latin typeface="Constantia" pitchFamily="18" charset="0"/>
              <a:ea typeface="+mn-ea"/>
              <a:cs typeface="+mn-cs"/>
            </a:endParaRPr>
          </a:p>
        </p:txBody>
      </p:sp>
      <p:pic>
        <p:nvPicPr>
          <p:cNvPr id="4098" name="Picture 2" descr="development-of-baby-teeth"/>
          <p:cNvPicPr>
            <a:picLocks noChangeAspect="1" noChangeArrowheads="1"/>
          </p:cNvPicPr>
          <p:nvPr/>
        </p:nvPicPr>
        <p:blipFill>
          <a:blip r:embed="rId3" cstate="print"/>
          <a:srcRect/>
          <a:stretch>
            <a:fillRect/>
          </a:stretch>
        </p:blipFill>
        <p:spPr bwMode="auto">
          <a:xfrm>
            <a:off x="4419600" y="1676400"/>
            <a:ext cx="46863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09600" y="76200"/>
            <a:ext cx="8153400" cy="1219200"/>
          </a:xfrm>
        </p:spPr>
        <p:txBody>
          <a:bodyPr/>
          <a:lstStyle/>
          <a:p>
            <a:pPr algn="ctr"/>
            <a:r>
              <a:rPr lang="en-US" sz="3200" b="1" dirty="0" smtClean="0">
                <a:latin typeface="Constantia" pitchFamily="18" charset="0"/>
              </a:rPr>
              <a:t/>
            </a:r>
            <a:br>
              <a:rPr lang="en-US" sz="3200" b="1" dirty="0" smtClean="0">
                <a:latin typeface="Constantia" pitchFamily="18" charset="0"/>
              </a:rPr>
            </a:br>
            <a:r>
              <a:rPr lang="en-US" sz="3200" b="1" dirty="0" smtClean="0">
                <a:latin typeface="Constantia" pitchFamily="18" charset="0"/>
              </a:rPr>
              <a:t>Health </a:t>
            </a:r>
            <a:r>
              <a:rPr lang="en-US" sz="3200" b="1" dirty="0">
                <a:latin typeface="Constantia" pitchFamily="18" charset="0"/>
              </a:rPr>
              <a:t>Promotion during Infancy</a:t>
            </a:r>
            <a:r>
              <a:rPr lang="en-US" sz="3200" b="1" dirty="0" smtClean="0">
                <a:latin typeface="Constantia" pitchFamily="18" charset="0"/>
              </a:rPr>
              <a:t>:</a:t>
            </a:r>
            <a:br>
              <a:rPr lang="en-US" sz="3200" b="1" dirty="0" smtClean="0">
                <a:latin typeface="Constantia" pitchFamily="18" charset="0"/>
              </a:rPr>
            </a:br>
            <a:r>
              <a:rPr lang="en-US" sz="3200" b="1" dirty="0" smtClean="0">
                <a:latin typeface="Constantia" pitchFamily="18" charset="0"/>
              </a:rPr>
              <a:t> </a:t>
            </a:r>
            <a:r>
              <a:rPr lang="en-GB" sz="3200" b="1" dirty="0" smtClean="0">
                <a:latin typeface="Constantia" pitchFamily="18" charset="0"/>
              </a:rPr>
              <a:t>Sleep</a:t>
            </a:r>
            <a:r>
              <a:rPr lang="en-US" sz="3200" dirty="0">
                <a:latin typeface="Constantia" pitchFamily="18" charset="0"/>
              </a:rPr>
              <a:t/>
            </a:r>
            <a:br>
              <a:rPr lang="en-US" sz="3200" dirty="0">
                <a:latin typeface="Constantia" pitchFamily="18" charset="0"/>
              </a:rPr>
            </a:br>
            <a:endParaRPr lang="en-US" sz="3200" b="1" dirty="0">
              <a:latin typeface="Cooper Black"/>
            </a:endParaRPr>
          </a:p>
        </p:txBody>
      </p:sp>
      <p:sp>
        <p:nvSpPr>
          <p:cNvPr id="26626" name="Content Placeholder 2"/>
          <p:cNvSpPr>
            <a:spLocks noGrp="1"/>
          </p:cNvSpPr>
          <p:nvPr>
            <p:ph sz="quarter" idx="1"/>
          </p:nvPr>
        </p:nvSpPr>
        <p:spPr>
          <a:xfrm>
            <a:off x="228600" y="1600200"/>
            <a:ext cx="8305800" cy="4800600"/>
          </a:xfrm>
        </p:spPr>
        <p:txBody>
          <a:bodyPr/>
          <a:lstStyle/>
          <a:p>
            <a:pPr marL="366713" lvl="1" indent="0">
              <a:buNone/>
            </a:pPr>
            <a:endParaRPr lang="en-US" sz="1800" dirty="0" smtClean="0">
              <a:latin typeface="Constantia" pitchFamily="18" charset="0"/>
            </a:endParaRPr>
          </a:p>
          <a:p>
            <a:pPr lvl="1"/>
            <a:r>
              <a:rPr lang="en-GB" sz="2800" dirty="0" smtClean="0">
                <a:latin typeface="Constantia" pitchFamily="18" charset="0"/>
              </a:rPr>
              <a:t>Pattern vary among infants, first month sleep when not eating. After that require </a:t>
            </a:r>
            <a:r>
              <a:rPr lang="ar-SA" sz="2800" dirty="0" smtClean="0">
                <a:latin typeface="Constantia" pitchFamily="18" charset="0"/>
              </a:rPr>
              <a:t>	</a:t>
            </a:r>
            <a:r>
              <a:rPr lang="en-GB" sz="2800" dirty="0" smtClean="0">
                <a:latin typeface="Constantia" pitchFamily="18" charset="0"/>
              </a:rPr>
              <a:t>10-12 hours sleep at night and several naps during the day.</a:t>
            </a:r>
          </a:p>
          <a:p>
            <a:pPr lvl="1"/>
            <a:endParaRPr lang="en-US" sz="2800" dirty="0" smtClean="0">
              <a:latin typeface="Constantia" pitchFamily="18" charset="0"/>
            </a:endParaRPr>
          </a:p>
          <a:p>
            <a:pPr lvl="1"/>
            <a:r>
              <a:rPr lang="en-GB" sz="2800" dirty="0" smtClean="0">
                <a:latin typeface="Constantia" pitchFamily="18" charset="0"/>
              </a:rPr>
              <a:t>Always put infant on his back or side to sleep to prevent SIDS with no pillow.</a:t>
            </a:r>
            <a:endParaRPr lang="en-US" sz="2800" dirty="0" smtClean="0">
              <a:latin typeface="Constantia" pitchFamily="18" charset="0"/>
            </a:endParaRPr>
          </a:p>
          <a:p>
            <a:pPr lvl="1"/>
            <a:endParaRPr lang="en-US" sz="2800" dirty="0" smtClean="0">
              <a:latin typeface="Constantia" pitchFamily="18" charset="0"/>
            </a:endParaRPr>
          </a:p>
          <a:p>
            <a:pPr lvl="2"/>
            <a:endParaRPr lang="en-US" sz="2000" b="1" dirty="0">
              <a:latin typeface="Constantia" pitchFamily="18" charset="0"/>
            </a:endParaRPr>
          </a:p>
        </p:txBody>
      </p:sp>
    </p:spTree>
    <p:extLst>
      <p:ext uri="{BB962C8B-B14F-4D97-AF65-F5344CB8AC3E}">
        <p14:creationId xmlns:p14="http://schemas.microsoft.com/office/powerpoint/2010/main" val="232782818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Infancy:</a:t>
            </a:r>
            <a:br>
              <a:rPr lang="en-US" sz="3200" b="1" dirty="0">
                <a:latin typeface="Constantia" pitchFamily="18" charset="0"/>
              </a:rPr>
            </a:br>
            <a:r>
              <a:rPr lang="en-US" sz="3200" b="1" dirty="0">
                <a:latin typeface="Constantia" pitchFamily="18" charset="0"/>
              </a:rPr>
              <a:t> </a:t>
            </a:r>
            <a:r>
              <a:rPr lang="en-GB" sz="3200" b="1" dirty="0" smtClean="0">
                <a:latin typeface="Constantia" pitchFamily="18" charset="0"/>
              </a:rPr>
              <a:t>Nutrition</a:t>
            </a:r>
            <a:endParaRPr lang="en-US" sz="3200" b="1" dirty="0">
              <a:latin typeface="Cooper Black"/>
            </a:endParaRPr>
          </a:p>
        </p:txBody>
      </p:sp>
      <p:sp>
        <p:nvSpPr>
          <p:cNvPr id="26626" name="Content Placeholder 2"/>
          <p:cNvSpPr>
            <a:spLocks noGrp="1"/>
          </p:cNvSpPr>
          <p:nvPr>
            <p:ph sz="quarter" idx="1"/>
          </p:nvPr>
        </p:nvSpPr>
        <p:spPr>
          <a:xfrm>
            <a:off x="228600" y="1600200"/>
            <a:ext cx="8686800" cy="5029200"/>
          </a:xfrm>
        </p:spPr>
        <p:txBody>
          <a:bodyPr/>
          <a:lstStyle/>
          <a:p>
            <a:r>
              <a:rPr lang="en-GB" sz="2400" b="1" dirty="0" smtClean="0">
                <a:latin typeface="Constantia" pitchFamily="18" charset="0"/>
              </a:rPr>
              <a:t>First 6 months of life:</a:t>
            </a:r>
            <a:endParaRPr lang="en-US" sz="2400" dirty="0" smtClean="0">
              <a:latin typeface="Constantia" pitchFamily="18" charset="0"/>
            </a:endParaRPr>
          </a:p>
          <a:p>
            <a:pPr lvl="1"/>
            <a:r>
              <a:rPr lang="en-GB" sz="2000" dirty="0" smtClean="0">
                <a:latin typeface="Constantia" pitchFamily="18" charset="0"/>
              </a:rPr>
              <a:t>Human milk is the most desirable complete diet for infant.  </a:t>
            </a:r>
            <a:endParaRPr lang="en-US" sz="2000" dirty="0" smtClean="0">
              <a:latin typeface="Constantia" pitchFamily="18" charset="0"/>
            </a:endParaRPr>
          </a:p>
          <a:p>
            <a:pPr lvl="1"/>
            <a:r>
              <a:rPr lang="en-GB" sz="2000" dirty="0" smtClean="0">
                <a:latin typeface="Constantia" pitchFamily="18" charset="0"/>
              </a:rPr>
              <a:t>Commercial iron-fortified formula is the second choice. Whole milk (cow’s) </a:t>
            </a:r>
            <a:r>
              <a:rPr lang="en-GB" sz="2000" u="sng" dirty="0" smtClean="0">
                <a:latin typeface="Constantia" pitchFamily="18" charset="0"/>
              </a:rPr>
              <a:t>should not</a:t>
            </a:r>
            <a:r>
              <a:rPr lang="en-GB" sz="2000" dirty="0" smtClean="0">
                <a:latin typeface="Constantia" pitchFamily="18" charset="0"/>
              </a:rPr>
              <a:t> be introduced to infants until after 1 year of age..</a:t>
            </a:r>
            <a:endParaRPr lang="en-US" sz="2000" dirty="0" smtClean="0">
              <a:latin typeface="Constantia" pitchFamily="18" charset="0"/>
            </a:endParaRPr>
          </a:p>
          <a:p>
            <a:pPr lvl="1"/>
            <a:r>
              <a:rPr lang="en-GB" sz="2000" dirty="0" smtClean="0">
                <a:latin typeface="Constantia" pitchFamily="18" charset="0"/>
              </a:rPr>
              <a:t>The introduction of solid foods before </a:t>
            </a:r>
            <a:r>
              <a:rPr lang="en-GB" sz="2000" b="1" i="1" dirty="0" smtClean="0">
                <a:latin typeface="Constantia" pitchFamily="18" charset="0"/>
              </a:rPr>
              <a:t>4-6 months </a:t>
            </a:r>
            <a:r>
              <a:rPr lang="en-GB" sz="2000" dirty="0" smtClean="0">
                <a:latin typeface="Constantia" pitchFamily="18" charset="0"/>
              </a:rPr>
              <a:t>is not recommended (immature systems &amp; food allergies).</a:t>
            </a:r>
            <a:endParaRPr lang="en-US" sz="2000" dirty="0" smtClean="0">
              <a:latin typeface="Constantia" pitchFamily="18" charset="0"/>
            </a:endParaRPr>
          </a:p>
          <a:p>
            <a:r>
              <a:rPr lang="en-GB" sz="2400" b="1" dirty="0">
                <a:latin typeface="Constantia" pitchFamily="18" charset="0"/>
              </a:rPr>
              <a:t>Second 6 months of life:</a:t>
            </a:r>
            <a:endParaRPr lang="en-US" sz="2400" b="1" dirty="0">
              <a:latin typeface="Constantia" pitchFamily="18" charset="0"/>
            </a:endParaRPr>
          </a:p>
          <a:p>
            <a:pPr lvl="1"/>
            <a:r>
              <a:rPr lang="en-GB" sz="2000" dirty="0">
                <a:latin typeface="Constantia" pitchFamily="18" charset="0"/>
              </a:rPr>
              <a:t>Chewing movements do not begin until 7-9 months, thus foods require chewing should not be introduced before that.</a:t>
            </a:r>
            <a:endParaRPr lang="en-US" sz="2000" dirty="0">
              <a:latin typeface="Constantia" pitchFamily="18" charset="0"/>
            </a:endParaRPr>
          </a:p>
          <a:p>
            <a:pPr lvl="1"/>
            <a:r>
              <a:rPr lang="en-GB" sz="2000" dirty="0">
                <a:latin typeface="Constantia" pitchFamily="18" charset="0"/>
              </a:rPr>
              <a:t>Extrusion reflex fades at 4 months until this time it is difficult to introduce solid foods.</a:t>
            </a:r>
            <a:endParaRPr lang="en-US" sz="2000" dirty="0">
              <a:latin typeface="Constantia" pitchFamily="18" charset="0"/>
            </a:endParaRPr>
          </a:p>
          <a:p>
            <a:pPr lvl="1"/>
            <a:r>
              <a:rPr lang="en-GB" sz="2000" dirty="0">
                <a:latin typeface="Constantia" pitchFamily="18" charset="0"/>
              </a:rPr>
              <a:t>Quantity of food: newborn stomach can hold up to </a:t>
            </a:r>
            <a:r>
              <a:rPr lang="en-GB" sz="2000" dirty="0" smtClean="0">
                <a:latin typeface="Constantia" pitchFamily="18" charset="0"/>
              </a:rPr>
              <a:t>30 ml, </a:t>
            </a:r>
            <a:r>
              <a:rPr lang="en-GB" sz="2000" dirty="0">
                <a:latin typeface="Constantia" pitchFamily="18" charset="0"/>
              </a:rPr>
              <a:t>at 1 year of age increased to 1 cup (240ml).</a:t>
            </a:r>
            <a:endParaRPr lang="en-US" sz="2000" dirty="0">
              <a:latin typeface="Constantia"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Infancy:</a:t>
            </a:r>
            <a:br>
              <a:rPr lang="en-US" sz="3200" b="1" dirty="0">
                <a:latin typeface="Constantia" pitchFamily="18" charset="0"/>
              </a:rPr>
            </a:br>
            <a:r>
              <a:rPr lang="en-US" sz="3200" b="1" dirty="0">
                <a:latin typeface="Constantia" pitchFamily="18" charset="0"/>
              </a:rPr>
              <a:t> </a:t>
            </a:r>
            <a:r>
              <a:rPr lang="en-GB" sz="3200" b="1" dirty="0" smtClean="0">
                <a:latin typeface="Constantia" pitchFamily="18" charset="0"/>
              </a:rPr>
              <a:t>Introduction of solid foods</a:t>
            </a:r>
            <a:endParaRPr lang="en-US" sz="3200" b="1" dirty="0">
              <a:latin typeface="Cooper Black"/>
            </a:endParaRPr>
          </a:p>
        </p:txBody>
      </p:sp>
      <p:sp>
        <p:nvSpPr>
          <p:cNvPr id="26626" name="Content Placeholder 2"/>
          <p:cNvSpPr>
            <a:spLocks noGrp="1"/>
          </p:cNvSpPr>
          <p:nvPr>
            <p:ph sz="quarter" idx="1"/>
          </p:nvPr>
        </p:nvSpPr>
        <p:spPr>
          <a:xfrm>
            <a:off x="304800" y="1600200"/>
            <a:ext cx="8610600" cy="5029200"/>
          </a:xfrm>
        </p:spPr>
        <p:txBody>
          <a:bodyPr/>
          <a:lstStyle/>
          <a:p>
            <a:pPr lvl="1"/>
            <a:r>
              <a:rPr lang="en-GB" sz="2400" dirty="0" smtClean="0">
                <a:latin typeface="Constantia" pitchFamily="18" charset="0"/>
              </a:rPr>
              <a:t>Start with cereals  (rice due to fewer allergies)  twice daily change by another kind of cereals after a week.</a:t>
            </a:r>
            <a:endParaRPr lang="en-US" sz="2400" dirty="0" smtClean="0">
              <a:latin typeface="Constantia" pitchFamily="18" charset="0"/>
            </a:endParaRPr>
          </a:p>
          <a:p>
            <a:pPr lvl="1"/>
            <a:r>
              <a:rPr lang="en-US" sz="2400" b="1" i="1" dirty="0" smtClean="0">
                <a:latin typeface="Constantia" pitchFamily="18" charset="0"/>
              </a:rPr>
              <a:t> </a:t>
            </a:r>
            <a:r>
              <a:rPr lang="en-GB" sz="2400" dirty="0" smtClean="0">
                <a:latin typeface="Constantia" pitchFamily="18" charset="0"/>
              </a:rPr>
              <a:t>Vegetables: vegetables are the second choice after cereals at 7 month of age, they are rich in iron</a:t>
            </a:r>
            <a:endParaRPr lang="en-US" sz="2400" dirty="0" smtClean="0">
              <a:latin typeface="Constantia" pitchFamily="18" charset="0"/>
            </a:endParaRPr>
          </a:p>
          <a:p>
            <a:pPr lvl="1"/>
            <a:r>
              <a:rPr lang="en-GB" sz="2400" dirty="0" smtClean="0">
                <a:latin typeface="Constantia" pitchFamily="18" charset="0"/>
              </a:rPr>
              <a:t>Fruits: fruits are offered one month after vegetables (8 </a:t>
            </a:r>
            <a:r>
              <a:rPr lang="en-GB" sz="2400" dirty="0" err="1" smtClean="0">
                <a:latin typeface="Constantia" pitchFamily="18" charset="0"/>
              </a:rPr>
              <a:t>mon</a:t>
            </a:r>
            <a:r>
              <a:rPr lang="en-GB" sz="2400" dirty="0" smtClean="0">
                <a:latin typeface="Constantia" pitchFamily="18" charset="0"/>
              </a:rPr>
              <a:t>.).</a:t>
            </a:r>
            <a:endParaRPr lang="en-US" sz="2400" dirty="0" smtClean="0">
              <a:latin typeface="Constantia" pitchFamily="18" charset="0"/>
            </a:endParaRPr>
          </a:p>
          <a:p>
            <a:pPr lvl="1"/>
            <a:r>
              <a:rPr lang="en-GB" sz="2400" dirty="0" smtClean="0">
                <a:latin typeface="Constantia" pitchFamily="18" charset="0"/>
              </a:rPr>
              <a:t>Meat: usually introduced at 9 months.</a:t>
            </a:r>
            <a:endParaRPr lang="en-US" sz="2400" dirty="0" smtClean="0">
              <a:latin typeface="Constantia" pitchFamily="18" charset="0"/>
            </a:endParaRPr>
          </a:p>
          <a:p>
            <a:pPr lvl="1"/>
            <a:r>
              <a:rPr lang="en-GB" sz="2400" dirty="0" smtClean="0">
                <a:latin typeface="Constantia" pitchFamily="18" charset="0"/>
              </a:rPr>
              <a:t>Egg yolk at 10 months (</a:t>
            </a:r>
            <a:r>
              <a:rPr lang="en-GB" sz="2400" b="1" dirty="0" smtClean="0">
                <a:latin typeface="Constantia" pitchFamily="18" charset="0"/>
                <a:sym typeface="Symbol"/>
              </a:rPr>
              <a:t></a:t>
            </a:r>
            <a:r>
              <a:rPr lang="en-GB" sz="2400" dirty="0" smtClean="0">
                <a:latin typeface="Constantia" pitchFamily="18" charset="0"/>
              </a:rPr>
              <a:t> iron) should be given before egg white (</a:t>
            </a:r>
            <a:r>
              <a:rPr lang="en-GB" sz="2400" b="1" dirty="0" smtClean="0">
                <a:latin typeface="Constantia" pitchFamily="18" charset="0"/>
                <a:sym typeface="Symbol"/>
              </a:rPr>
              <a:t></a:t>
            </a:r>
            <a:r>
              <a:rPr lang="en-GB" sz="2400" dirty="0" smtClean="0">
                <a:latin typeface="Constantia" pitchFamily="18" charset="0"/>
              </a:rPr>
              <a:t> protein) because protein can cause allergy.  </a:t>
            </a:r>
            <a:endParaRPr lang="en-US" sz="2400" dirty="0" smtClean="0">
              <a:latin typeface="Constantia" pitchFamily="18" charset="0"/>
            </a:endParaRPr>
          </a:p>
          <a:p>
            <a:pPr lvl="1"/>
            <a:r>
              <a:rPr lang="en-GB" sz="2400" dirty="0" smtClean="0">
                <a:latin typeface="Constantia" pitchFamily="18" charset="0"/>
              </a:rPr>
              <a:t>Weaning is gradual, could be started at 9 months (diminished sucking reflex)</a:t>
            </a:r>
            <a:endParaRPr lang="en-US" sz="2400" dirty="0" smtClean="0">
              <a:latin typeface="Constantia"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Infancy:</a:t>
            </a:r>
            <a:br>
              <a:rPr lang="en-US" sz="3200" b="1" dirty="0">
                <a:latin typeface="Constantia" pitchFamily="18" charset="0"/>
              </a:rPr>
            </a:br>
            <a:r>
              <a:rPr lang="en-US" sz="3200" b="1" dirty="0">
                <a:latin typeface="Constantia" pitchFamily="18" charset="0"/>
              </a:rPr>
              <a:t> </a:t>
            </a:r>
            <a:r>
              <a:rPr lang="en-GB" sz="3200" b="1" dirty="0" smtClean="0">
                <a:latin typeface="Constantia" pitchFamily="18" charset="0"/>
              </a:rPr>
              <a:t>Injury Prevention</a:t>
            </a:r>
            <a:endParaRPr lang="en-US" sz="3200" b="1" dirty="0">
              <a:latin typeface="Cooper Black"/>
            </a:endParaRPr>
          </a:p>
        </p:txBody>
      </p:sp>
      <p:sp>
        <p:nvSpPr>
          <p:cNvPr id="26626" name="Content Placeholder 2"/>
          <p:cNvSpPr>
            <a:spLocks noGrp="1"/>
          </p:cNvSpPr>
          <p:nvPr>
            <p:ph sz="quarter" idx="1"/>
          </p:nvPr>
        </p:nvSpPr>
        <p:spPr>
          <a:xfrm>
            <a:off x="381000" y="1600200"/>
            <a:ext cx="8305800" cy="4876800"/>
          </a:xfrm>
        </p:spPr>
        <p:txBody>
          <a:bodyPr/>
          <a:lstStyle/>
          <a:p>
            <a:r>
              <a:rPr lang="en-GB" sz="2700" dirty="0">
                <a:latin typeface="Constantia" pitchFamily="18" charset="0"/>
              </a:rPr>
              <a:t>Aspiration: round, cylindrical objects, hotdog, carrot.  Toys should be checked for loose pieces or parts (button eyes). </a:t>
            </a:r>
            <a:endParaRPr lang="en-GB" sz="2700" dirty="0" smtClean="0">
              <a:latin typeface="Constantia" pitchFamily="18" charset="0"/>
            </a:endParaRPr>
          </a:p>
          <a:p>
            <a:endParaRPr lang="en-GB" sz="2700" dirty="0">
              <a:latin typeface="Constantia" pitchFamily="18" charset="0"/>
            </a:endParaRPr>
          </a:p>
          <a:p>
            <a:r>
              <a:rPr lang="en-GB" sz="2700" dirty="0" smtClean="0">
                <a:latin typeface="Constantia" pitchFamily="18" charset="0"/>
              </a:rPr>
              <a:t>Falls: 2</a:t>
            </a:r>
            <a:r>
              <a:rPr lang="en-GB" sz="2700" baseline="30000" dirty="0" smtClean="0">
                <a:latin typeface="Constantia" pitchFamily="18" charset="0"/>
              </a:rPr>
              <a:t>nd</a:t>
            </a:r>
            <a:r>
              <a:rPr lang="en-GB" sz="2700" dirty="0" smtClean="0">
                <a:latin typeface="Constantia" pitchFamily="18" charset="0"/>
              </a:rPr>
              <a:t> major cause of death in infants. Infants should not be lift unattended on a raised surface.</a:t>
            </a:r>
          </a:p>
          <a:p>
            <a:endParaRPr lang="en-US" sz="2700" dirty="0" smtClean="0">
              <a:latin typeface="Constantia" pitchFamily="18" charset="0"/>
            </a:endParaRPr>
          </a:p>
          <a:p>
            <a:r>
              <a:rPr lang="en-GB" sz="2700" dirty="0" smtClean="0">
                <a:latin typeface="Constantia" pitchFamily="18" charset="0"/>
              </a:rPr>
              <a:t>Motor vehicle accidents: use car seats for newborn.</a:t>
            </a:r>
            <a:endParaRPr lang="en-US" sz="2700" dirty="0" smtClean="0">
              <a:latin typeface="Constantia" pitchFamily="18" charset="0"/>
            </a:endParaRPr>
          </a:p>
          <a:p>
            <a:r>
              <a:rPr lang="en-GB" sz="2700" dirty="0" smtClean="0">
                <a:latin typeface="Constantia" pitchFamily="18" charset="0"/>
              </a:rPr>
              <a:t>Drowning: do not leave infant alone in a bathtub.</a:t>
            </a:r>
            <a:endParaRPr lang="en-US" sz="2700" dirty="0" smtClean="0">
              <a:latin typeface="Constantia" pitchFamily="18" charset="0"/>
            </a:endParaRPr>
          </a:p>
          <a:p>
            <a:r>
              <a:rPr lang="en-GB" sz="2700" dirty="0" smtClean="0">
                <a:latin typeface="Constantia" pitchFamily="18" charset="0"/>
              </a:rPr>
              <a:t>Poisoning and burns.</a:t>
            </a:r>
            <a:endParaRPr lang="en-US" sz="2700"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228600"/>
            <a:ext cx="8534400" cy="990600"/>
          </a:xfrm>
        </p:spPr>
        <p:txBody>
          <a:bodyPr/>
          <a:lstStyle/>
          <a:p>
            <a:pPr lvl="0" algn="ctr"/>
            <a:r>
              <a:rPr lang="en-US" sz="3200" b="1" dirty="0">
                <a:latin typeface="Constantia" pitchFamily="18" charset="0"/>
              </a:rPr>
              <a:t>Health Promotion during Infancy:</a:t>
            </a:r>
            <a:br>
              <a:rPr lang="en-US" sz="3200" b="1" dirty="0">
                <a:latin typeface="Constantia" pitchFamily="18" charset="0"/>
              </a:rPr>
            </a:br>
            <a:r>
              <a:rPr lang="en-US" sz="3200" b="1" dirty="0">
                <a:latin typeface="Constantia" pitchFamily="18" charset="0"/>
              </a:rPr>
              <a:t> </a:t>
            </a:r>
            <a:r>
              <a:rPr lang="en-GB" sz="2800" b="1" dirty="0" smtClean="0">
                <a:latin typeface="Constantia" pitchFamily="18" charset="0"/>
              </a:rPr>
              <a:t>Concerns R/T Normal Growth &amp; Development</a:t>
            </a:r>
            <a:endParaRPr lang="en-US" sz="2800" b="1" dirty="0">
              <a:latin typeface="Cooper Black"/>
            </a:endParaRPr>
          </a:p>
        </p:txBody>
      </p:sp>
      <p:sp>
        <p:nvSpPr>
          <p:cNvPr id="26626" name="Content Placeholder 2"/>
          <p:cNvSpPr>
            <a:spLocks noGrp="1"/>
          </p:cNvSpPr>
          <p:nvPr>
            <p:ph sz="quarter" idx="1"/>
          </p:nvPr>
        </p:nvSpPr>
        <p:spPr>
          <a:xfrm>
            <a:off x="152400" y="1600200"/>
            <a:ext cx="8763000" cy="4419600"/>
          </a:xfrm>
        </p:spPr>
        <p:txBody>
          <a:bodyPr/>
          <a:lstStyle/>
          <a:p>
            <a:r>
              <a:rPr lang="en-GB" sz="2700" b="1" dirty="0" smtClean="0">
                <a:latin typeface="Constantia" pitchFamily="18" charset="0"/>
              </a:rPr>
              <a:t>Teething: </a:t>
            </a:r>
            <a:endParaRPr lang="en-US" sz="2700" dirty="0" smtClean="0">
              <a:latin typeface="Constantia" pitchFamily="18" charset="0"/>
            </a:endParaRPr>
          </a:p>
          <a:p>
            <a:pPr lvl="1"/>
            <a:r>
              <a:rPr lang="en-GB" sz="2400" dirty="0" smtClean="0">
                <a:latin typeface="Constantia" pitchFamily="18" charset="0"/>
              </a:rPr>
              <a:t>Gums are sore and tender causing pain with less eating or feeding, which make infant hungry and irritable.</a:t>
            </a:r>
            <a:endParaRPr lang="en-US" sz="2400" dirty="0" smtClean="0">
              <a:latin typeface="Constantia" pitchFamily="18" charset="0"/>
            </a:endParaRPr>
          </a:p>
          <a:p>
            <a:pPr lvl="1"/>
            <a:r>
              <a:rPr lang="en-GB" sz="2400" dirty="0" smtClean="0">
                <a:latin typeface="Constantia" pitchFamily="18" charset="0"/>
              </a:rPr>
              <a:t>High fever, convulsions, vomiting &amp; </a:t>
            </a:r>
            <a:r>
              <a:rPr lang="en-GB" sz="2400" dirty="0" err="1" smtClean="0">
                <a:latin typeface="Constantia" pitchFamily="18" charset="0"/>
              </a:rPr>
              <a:t>diarrhea</a:t>
            </a:r>
            <a:r>
              <a:rPr lang="en-GB" sz="2400" dirty="0" smtClean="0">
                <a:latin typeface="Constantia" pitchFamily="18" charset="0"/>
              </a:rPr>
              <a:t>, earache </a:t>
            </a:r>
            <a:r>
              <a:rPr lang="en-GB" sz="2400" b="1" i="1" dirty="0" smtClean="0">
                <a:latin typeface="Constantia" pitchFamily="18" charset="0"/>
              </a:rPr>
              <a:t>are never</a:t>
            </a:r>
            <a:r>
              <a:rPr lang="en-GB" sz="2400" dirty="0" smtClean="0">
                <a:latin typeface="Constantia" pitchFamily="18" charset="0"/>
              </a:rPr>
              <a:t> normal signs of teething. </a:t>
            </a:r>
            <a:endParaRPr lang="en-US" sz="2400" dirty="0" smtClean="0">
              <a:latin typeface="Constantia" pitchFamily="18" charset="0"/>
            </a:endParaRPr>
          </a:p>
          <a:p>
            <a:pPr lvl="1"/>
            <a:r>
              <a:rPr lang="en-GB" sz="2400" dirty="0" err="1" smtClean="0">
                <a:latin typeface="Constantia" pitchFamily="18" charset="0"/>
              </a:rPr>
              <a:t>Acetaminophine</a:t>
            </a:r>
            <a:r>
              <a:rPr lang="en-GB" sz="2400" dirty="0" smtClean="0">
                <a:latin typeface="Constantia" pitchFamily="18" charset="0"/>
              </a:rPr>
              <a:t> Q 4 hours is enough to decrease pain.</a:t>
            </a:r>
          </a:p>
          <a:p>
            <a:pPr lvl="1"/>
            <a:endParaRPr lang="en-US" sz="2400" dirty="0" smtClean="0">
              <a:latin typeface="Constantia" pitchFamily="18" charset="0"/>
            </a:endParaRPr>
          </a:p>
          <a:p>
            <a:r>
              <a:rPr lang="en-GB" sz="2700" b="1" dirty="0" smtClean="0">
                <a:latin typeface="Constantia" pitchFamily="18" charset="0"/>
              </a:rPr>
              <a:t>Thumb sucking: </a:t>
            </a:r>
            <a:endParaRPr lang="en-US" sz="2700" dirty="0" smtClean="0">
              <a:latin typeface="Constantia" pitchFamily="18" charset="0"/>
            </a:endParaRPr>
          </a:p>
          <a:p>
            <a:pPr lvl="1"/>
            <a:r>
              <a:rPr lang="en-GB" sz="2400" dirty="0" smtClean="0">
                <a:latin typeface="Constantia" pitchFamily="18" charset="0"/>
              </a:rPr>
              <a:t>Peaks at 18 </a:t>
            </a:r>
            <a:r>
              <a:rPr lang="en-GB" sz="2400" dirty="0" err="1" smtClean="0">
                <a:latin typeface="Constantia" pitchFamily="18" charset="0"/>
              </a:rPr>
              <a:t>mon</a:t>
            </a:r>
            <a:r>
              <a:rPr lang="en-GB" sz="2400" dirty="0" smtClean="0">
                <a:latin typeface="Constantia" pitchFamily="18" charset="0"/>
              </a:rPr>
              <a:t>. it is a normal habit and does not deform the jaw line or cause baby talk as well as it stops by school age.</a:t>
            </a:r>
          </a:p>
          <a:p>
            <a:pPr lvl="1"/>
            <a:endParaRPr lang="en-US" sz="2000" b="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600" b="1" dirty="0">
                <a:latin typeface="Constantia" pitchFamily="18" charset="0"/>
              </a:rPr>
              <a:t>Health Promotion during Infancy:</a:t>
            </a:r>
            <a:br>
              <a:rPr lang="en-US" sz="3600" b="1" dirty="0">
                <a:latin typeface="Constantia" pitchFamily="18" charset="0"/>
              </a:rPr>
            </a:br>
            <a:r>
              <a:rPr lang="en-US" sz="3600" b="1" dirty="0">
                <a:latin typeface="Constantia" pitchFamily="18" charset="0"/>
              </a:rPr>
              <a:t> </a:t>
            </a:r>
            <a:r>
              <a:rPr lang="en-GB" sz="2800" b="1" dirty="0">
                <a:latin typeface="Constantia" pitchFamily="18" charset="0"/>
              </a:rPr>
              <a:t>Concerns R/T Normal Growth &amp; Development</a:t>
            </a:r>
            <a:endParaRPr lang="en-US" sz="2800" b="1" dirty="0">
              <a:latin typeface="Cooper Black"/>
            </a:endParaRPr>
          </a:p>
        </p:txBody>
      </p:sp>
      <p:sp>
        <p:nvSpPr>
          <p:cNvPr id="26626" name="Content Placeholder 2"/>
          <p:cNvSpPr>
            <a:spLocks noGrp="1"/>
          </p:cNvSpPr>
          <p:nvPr>
            <p:ph sz="quarter" idx="1"/>
          </p:nvPr>
        </p:nvSpPr>
        <p:spPr>
          <a:xfrm>
            <a:off x="228600" y="1600200"/>
            <a:ext cx="8686800" cy="4419600"/>
          </a:xfrm>
        </p:spPr>
        <p:txBody>
          <a:bodyPr/>
          <a:lstStyle/>
          <a:p>
            <a:r>
              <a:rPr lang="en-GB" sz="2800" b="1" dirty="0" smtClean="0">
                <a:latin typeface="Constantia" pitchFamily="18" charset="0"/>
              </a:rPr>
              <a:t>Pacifier</a:t>
            </a:r>
            <a:endParaRPr lang="en-US" sz="2800" dirty="0" smtClean="0">
              <a:latin typeface="Constantia" pitchFamily="18" charset="0"/>
            </a:endParaRPr>
          </a:p>
          <a:p>
            <a:pPr lvl="1"/>
            <a:r>
              <a:rPr lang="en-GB" sz="2800" dirty="0" smtClean="0">
                <a:latin typeface="Constantia" pitchFamily="18" charset="0"/>
              </a:rPr>
              <a:t>Problem of cleanliness.</a:t>
            </a:r>
            <a:endParaRPr lang="en-US" sz="2800" dirty="0" smtClean="0">
              <a:latin typeface="Constantia" pitchFamily="18" charset="0"/>
            </a:endParaRPr>
          </a:p>
          <a:p>
            <a:pPr lvl="1"/>
            <a:r>
              <a:rPr lang="en-GB" sz="2800" dirty="0" smtClean="0">
                <a:latin typeface="Constantia" pitchFamily="18" charset="0"/>
              </a:rPr>
              <a:t>Problem of aspiration if it wasn’t one piece.</a:t>
            </a:r>
            <a:endParaRPr lang="en-US" sz="2800" dirty="0" smtClean="0">
              <a:latin typeface="Constantia" pitchFamily="18" charset="0"/>
            </a:endParaRPr>
          </a:p>
          <a:p>
            <a:pPr lvl="1"/>
            <a:r>
              <a:rPr lang="en-GB" sz="2800" dirty="0" smtClean="0">
                <a:latin typeface="Constantia" pitchFamily="18" charset="0"/>
              </a:rPr>
              <a:t>Strangulation if wear it on a string around the neck.</a:t>
            </a:r>
            <a:endParaRPr lang="en-US" sz="2800" dirty="0" smtClean="0">
              <a:latin typeface="Constantia" pitchFamily="18" charset="0"/>
            </a:endParaRPr>
          </a:p>
          <a:p>
            <a:pPr lvl="1"/>
            <a:r>
              <a:rPr lang="en-GB" sz="2800" dirty="0" smtClean="0">
                <a:latin typeface="Constantia" pitchFamily="18" charset="0"/>
              </a:rPr>
              <a:t>Weaning should be at 9 months maximum (time of decreased sucking reflex) after that it became difficult.</a:t>
            </a:r>
            <a:endParaRPr lang="en-US" sz="2800" dirty="0" smtClean="0">
              <a:latin typeface="Constantia" pitchFamily="18" charset="0"/>
            </a:endParaRPr>
          </a:p>
          <a:p>
            <a:pPr marL="0" indent="0">
              <a:buNone/>
            </a:pPr>
            <a:endParaRPr lang="en-US" sz="2000" dirty="0">
              <a:latin typeface="Constantia" pitchFamily="18" charset="0"/>
            </a:endParaRPr>
          </a:p>
          <a:p>
            <a:pPr lvl="2"/>
            <a:endParaRPr lang="en-US" sz="2000" b="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600" b="1" dirty="0">
                <a:latin typeface="Constantia" pitchFamily="18" charset="0"/>
              </a:rPr>
              <a:t>Health Promotion during Infancy:</a:t>
            </a:r>
            <a:br>
              <a:rPr lang="en-US" sz="3600" b="1" dirty="0">
                <a:latin typeface="Constantia" pitchFamily="18" charset="0"/>
              </a:rPr>
            </a:br>
            <a:r>
              <a:rPr lang="en-US" sz="3600" b="1" dirty="0">
                <a:latin typeface="Constantia" pitchFamily="18" charset="0"/>
              </a:rPr>
              <a:t> </a:t>
            </a:r>
            <a:r>
              <a:rPr lang="en-GB" sz="2800" b="1" dirty="0">
                <a:latin typeface="Constantia" pitchFamily="18" charset="0"/>
              </a:rPr>
              <a:t>Concerns R/T Normal Growth &amp; Development</a:t>
            </a:r>
            <a:endParaRPr lang="en-US" sz="2800" b="1" dirty="0">
              <a:latin typeface="Cooper Black"/>
            </a:endParaRPr>
          </a:p>
        </p:txBody>
      </p:sp>
      <p:sp>
        <p:nvSpPr>
          <p:cNvPr id="26626" name="Content Placeholder 2"/>
          <p:cNvSpPr>
            <a:spLocks noGrp="1"/>
          </p:cNvSpPr>
          <p:nvPr>
            <p:ph sz="quarter" idx="1"/>
          </p:nvPr>
        </p:nvSpPr>
        <p:spPr>
          <a:xfrm>
            <a:off x="228600" y="1600200"/>
            <a:ext cx="8686800" cy="4800600"/>
          </a:xfrm>
        </p:spPr>
        <p:txBody>
          <a:bodyPr/>
          <a:lstStyle/>
          <a:p>
            <a:r>
              <a:rPr lang="en-GB" sz="2800" b="1" dirty="0" smtClean="0">
                <a:latin typeface="Constantia" pitchFamily="18" charset="0"/>
              </a:rPr>
              <a:t>Colic</a:t>
            </a:r>
            <a:r>
              <a:rPr lang="en-GB" sz="2800" b="1" dirty="0">
                <a:latin typeface="Constantia" pitchFamily="18" charset="0"/>
              </a:rPr>
              <a:t>: paroxysmal abdominal </a:t>
            </a:r>
            <a:r>
              <a:rPr lang="en-GB" sz="2800" b="1" dirty="0" smtClean="0">
                <a:latin typeface="Constantia" pitchFamily="18" charset="0"/>
              </a:rPr>
              <a:t>pain</a:t>
            </a:r>
          </a:p>
          <a:p>
            <a:endParaRPr lang="en-GB" sz="2800" b="1" dirty="0" smtClean="0">
              <a:latin typeface="Constantia" pitchFamily="18" charset="0"/>
            </a:endParaRPr>
          </a:p>
          <a:p>
            <a:pPr lvl="1"/>
            <a:r>
              <a:rPr lang="en-GB" sz="2800" dirty="0" smtClean="0">
                <a:latin typeface="Constantia" pitchFamily="18" charset="0"/>
              </a:rPr>
              <a:t>Usually </a:t>
            </a:r>
            <a:r>
              <a:rPr lang="en-GB" sz="2800" dirty="0">
                <a:latin typeface="Constantia" pitchFamily="18" charset="0"/>
              </a:rPr>
              <a:t>occur in infants younger than 3 </a:t>
            </a:r>
            <a:r>
              <a:rPr lang="en-GB" sz="2800" dirty="0" err="1">
                <a:latin typeface="Constantia" pitchFamily="18" charset="0"/>
              </a:rPr>
              <a:t>mon.</a:t>
            </a:r>
            <a:r>
              <a:rPr lang="en-GB" sz="2800" dirty="0">
                <a:latin typeface="Constantia" pitchFamily="18" charset="0"/>
              </a:rPr>
              <a:t> of age.</a:t>
            </a:r>
            <a:endParaRPr lang="en-US" sz="2800" dirty="0">
              <a:latin typeface="Constantia" pitchFamily="18" charset="0"/>
            </a:endParaRPr>
          </a:p>
          <a:p>
            <a:pPr lvl="1"/>
            <a:r>
              <a:rPr lang="en-GB" sz="2800" dirty="0">
                <a:latin typeface="Constantia" pitchFamily="18" charset="0"/>
              </a:rPr>
              <a:t>Unclear cause but may occur from overfeeding, swallowing too much air </a:t>
            </a:r>
            <a:r>
              <a:rPr lang="en-GB" sz="2800" dirty="0" smtClean="0">
                <a:latin typeface="Constantia" pitchFamily="18" charset="0"/>
              </a:rPr>
              <a:t>while feeding</a:t>
            </a:r>
            <a:r>
              <a:rPr lang="en-GB" sz="2800" dirty="0">
                <a:latin typeface="Constantia" pitchFamily="18" charset="0"/>
              </a:rPr>
              <a:t>, or from a formula that is too high in carbohydrate.</a:t>
            </a:r>
            <a:endParaRPr lang="en-US" sz="2800" dirty="0">
              <a:latin typeface="Constantia" pitchFamily="18" charset="0"/>
            </a:endParaRPr>
          </a:p>
          <a:p>
            <a:pPr lvl="1"/>
            <a:r>
              <a:rPr lang="en-GB" sz="2800" dirty="0">
                <a:latin typeface="Constantia" pitchFamily="18" charset="0"/>
              </a:rPr>
              <a:t>Thorough assessment should be done R/O any intestinal obstructions or diseases.</a:t>
            </a:r>
            <a:endParaRPr lang="en-US" sz="2800" dirty="0">
              <a:latin typeface="Constantia" pitchFamily="18" charset="0"/>
            </a:endParaRPr>
          </a:p>
          <a:p>
            <a:pPr lvl="2"/>
            <a:endParaRPr lang="en-US" sz="2000" b="1" dirty="0"/>
          </a:p>
        </p:txBody>
      </p:sp>
    </p:spTree>
    <p:extLst>
      <p:ext uri="{BB962C8B-B14F-4D97-AF65-F5344CB8AC3E}">
        <p14:creationId xmlns:p14="http://schemas.microsoft.com/office/powerpoint/2010/main" val="34483176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algn="ctr"/>
            <a:r>
              <a:rPr lang="en-US" sz="3200" b="1" dirty="0" smtClean="0">
                <a:latin typeface="Cooper Black" pitchFamily="18" charset="0"/>
              </a:rPr>
              <a:t>Role of a Pediatric Nurse</a:t>
            </a:r>
          </a:p>
        </p:txBody>
      </p:sp>
      <p:sp>
        <p:nvSpPr>
          <p:cNvPr id="3" name="Content Placeholder 2"/>
          <p:cNvSpPr>
            <a:spLocks noGrp="1"/>
          </p:cNvSpPr>
          <p:nvPr>
            <p:ph sz="quarter" idx="1"/>
          </p:nvPr>
        </p:nvSpPr>
        <p:spPr>
          <a:xfrm>
            <a:off x="457200" y="1676400"/>
            <a:ext cx="8382000" cy="4953000"/>
          </a:xfrm>
        </p:spPr>
        <p:txBody>
          <a:bodyPr>
            <a:normAutofit fontScale="70000" lnSpcReduction="20000"/>
          </a:bodyPr>
          <a:lstStyle/>
          <a:p>
            <a:r>
              <a:rPr lang="en-GB" sz="3700" dirty="0" smtClean="0">
                <a:latin typeface="Constantia" pitchFamily="18" charset="0"/>
              </a:rPr>
              <a:t>Establishing </a:t>
            </a:r>
            <a:r>
              <a:rPr lang="en-GB" sz="3700" dirty="0">
                <a:latin typeface="Constantia" pitchFamily="18" charset="0"/>
              </a:rPr>
              <a:t>a therapeutic relationship (caring</a:t>
            </a:r>
            <a:r>
              <a:rPr lang="en-GB" sz="3700" dirty="0" smtClean="0">
                <a:latin typeface="Constantia" pitchFamily="18" charset="0"/>
              </a:rPr>
              <a:t>) with clients</a:t>
            </a:r>
          </a:p>
          <a:p>
            <a:endParaRPr lang="en-GB" sz="3700" dirty="0">
              <a:latin typeface="Constantia" pitchFamily="18" charset="0"/>
            </a:endParaRPr>
          </a:p>
          <a:p>
            <a:r>
              <a:rPr lang="en-GB" sz="3700" dirty="0">
                <a:latin typeface="Constantia" pitchFamily="18" charset="0"/>
              </a:rPr>
              <a:t> Family advocacy (</a:t>
            </a:r>
            <a:r>
              <a:rPr lang="en-US" sz="3700" dirty="0">
                <a:latin typeface="Constantia" pitchFamily="18" charset="0"/>
              </a:rPr>
              <a:t>influence public-policy and resource allocation decisions within political, economic, and social systems) </a:t>
            </a:r>
          </a:p>
          <a:p>
            <a:r>
              <a:rPr lang="en-GB" sz="3700" dirty="0" smtClean="0">
                <a:latin typeface="Constantia" pitchFamily="18" charset="0"/>
              </a:rPr>
              <a:t> Disease prevention &amp;health </a:t>
            </a:r>
            <a:r>
              <a:rPr lang="en-GB" sz="3700" dirty="0">
                <a:latin typeface="Constantia" pitchFamily="18" charset="0"/>
              </a:rPr>
              <a:t>promotion</a:t>
            </a:r>
          </a:p>
          <a:p>
            <a:r>
              <a:rPr lang="en-GB" sz="3700" dirty="0">
                <a:latin typeface="Constantia" pitchFamily="18" charset="0"/>
              </a:rPr>
              <a:t>Support in treating disease and disabilities &amp; health teaching</a:t>
            </a:r>
          </a:p>
          <a:p>
            <a:r>
              <a:rPr lang="en-GB" sz="3700" dirty="0">
                <a:latin typeface="Constantia" pitchFamily="18" charset="0"/>
              </a:rPr>
              <a:t>Counselling, coordination/collaboration</a:t>
            </a:r>
          </a:p>
          <a:p>
            <a:r>
              <a:rPr lang="en-GB" sz="3700" dirty="0">
                <a:latin typeface="Constantia" pitchFamily="18" charset="0"/>
              </a:rPr>
              <a:t>Health care planning  &amp;  ethical decision making, </a:t>
            </a:r>
          </a:p>
          <a:p>
            <a:r>
              <a:rPr lang="en-GB" sz="3700" dirty="0">
                <a:latin typeface="Constantia" pitchFamily="18" charset="0"/>
              </a:rPr>
              <a:t>Researcher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2" algn="ctr"/>
            <a:r>
              <a:rPr lang="en-US" sz="3600" b="1" dirty="0">
                <a:latin typeface="Constantia" pitchFamily="18" charset="0"/>
              </a:rPr>
              <a:t>Health Promotion during Infancy:</a:t>
            </a:r>
            <a:br>
              <a:rPr lang="en-US" sz="3600" b="1" dirty="0">
                <a:latin typeface="Constantia" pitchFamily="18" charset="0"/>
              </a:rPr>
            </a:br>
            <a:r>
              <a:rPr lang="en-US" sz="3600" b="1" dirty="0">
                <a:latin typeface="Constantia" pitchFamily="18" charset="0"/>
              </a:rPr>
              <a:t> </a:t>
            </a:r>
            <a:r>
              <a:rPr lang="en-GB" sz="2800" b="1" dirty="0">
                <a:latin typeface="Constantia" pitchFamily="18" charset="0"/>
              </a:rPr>
              <a:t>Concerns R/T Normal Growth &amp; Development</a:t>
            </a:r>
            <a:endParaRPr lang="en-US" sz="2800" b="1" dirty="0" smtClean="0">
              <a:latin typeface="Cooper Black" pitchFamily="18" charset="0"/>
            </a:endParaRPr>
          </a:p>
        </p:txBody>
      </p:sp>
      <p:sp>
        <p:nvSpPr>
          <p:cNvPr id="26626" name="Content Placeholder 2"/>
          <p:cNvSpPr>
            <a:spLocks noGrp="1"/>
          </p:cNvSpPr>
          <p:nvPr>
            <p:ph sz="quarter" idx="1"/>
          </p:nvPr>
        </p:nvSpPr>
        <p:spPr>
          <a:xfrm>
            <a:off x="304800" y="1600200"/>
            <a:ext cx="8077200" cy="4876800"/>
          </a:xfrm>
        </p:spPr>
        <p:txBody>
          <a:bodyPr/>
          <a:lstStyle/>
          <a:p>
            <a:pPr lvl="0"/>
            <a:r>
              <a:rPr lang="en-GB" sz="2800" b="1" dirty="0" smtClean="0">
                <a:latin typeface="Constantia" pitchFamily="18" charset="0"/>
              </a:rPr>
              <a:t>Failure to Thrive (FTT)</a:t>
            </a:r>
            <a:endParaRPr lang="en-US" sz="2800" dirty="0" smtClean="0">
              <a:latin typeface="Constantia" pitchFamily="18" charset="0"/>
            </a:endParaRPr>
          </a:p>
          <a:p>
            <a:pPr lvl="1"/>
            <a:r>
              <a:rPr lang="en-GB" sz="2800" dirty="0" smtClean="0">
                <a:latin typeface="Constantia" pitchFamily="18" charset="0"/>
              </a:rPr>
              <a:t>FTT describes infant who fails to gain weight, height or both.</a:t>
            </a:r>
            <a:endParaRPr lang="en-US" sz="2800" dirty="0" smtClean="0">
              <a:latin typeface="Constantia" pitchFamily="18" charset="0"/>
            </a:endParaRPr>
          </a:p>
          <a:p>
            <a:pPr lvl="1"/>
            <a:r>
              <a:rPr lang="en-GB" sz="2800" dirty="0" smtClean="0">
                <a:latin typeface="Constantia" pitchFamily="18" charset="0"/>
              </a:rPr>
              <a:t>There is a wide variation in normal growth and development in general, the rate of change may be a better indicator of a problem rather than the actual </a:t>
            </a:r>
            <a:r>
              <a:rPr lang="ar-SA" sz="2800" dirty="0" smtClean="0">
                <a:latin typeface="Constantia" pitchFamily="18" charset="0"/>
              </a:rPr>
              <a:t>	</a:t>
            </a:r>
            <a:r>
              <a:rPr lang="en-GB" sz="2800" dirty="0" smtClean="0">
                <a:latin typeface="Constantia" pitchFamily="18" charset="0"/>
              </a:rPr>
              <a:t>measurement.</a:t>
            </a:r>
            <a:endParaRPr lang="en-US" sz="2800" dirty="0" smtClean="0">
              <a:latin typeface="Constantia" pitchFamily="18" charset="0"/>
            </a:endParaRPr>
          </a:p>
          <a:p>
            <a:pPr lvl="1"/>
            <a:r>
              <a:rPr lang="en-GB" sz="2800" dirty="0" smtClean="0">
                <a:latin typeface="Constantia" pitchFamily="18" charset="0"/>
              </a:rPr>
              <a:t>There are multiple causes that will disturb the body’s metabolism enough to result</a:t>
            </a:r>
            <a:r>
              <a:rPr lang="ar-SA" sz="2800" dirty="0" smtClean="0">
                <a:latin typeface="Constantia" pitchFamily="18" charset="0"/>
              </a:rPr>
              <a:t>	</a:t>
            </a:r>
            <a:r>
              <a:rPr lang="en-GB" sz="2800" dirty="0" smtClean="0">
                <a:latin typeface="Constantia" pitchFamily="18" charset="0"/>
              </a:rPr>
              <a:t>in delayed growth.</a:t>
            </a:r>
            <a:endParaRPr lang="en-US" sz="2800" dirty="0" smtClean="0">
              <a:latin typeface="Constantia" pitchFamily="18" charset="0"/>
            </a:endParaRPr>
          </a:p>
          <a:p>
            <a:pPr lvl="1"/>
            <a:r>
              <a:rPr lang="en-GB" sz="2800" dirty="0" smtClean="0">
                <a:latin typeface="Constantia" pitchFamily="18" charset="0"/>
              </a:rPr>
              <a:t>Two types of FTT are organic and non-organic</a:t>
            </a:r>
            <a:endParaRPr lang="en-US" sz="2800" b="1" dirty="0">
              <a:latin typeface="Constantia" pitchFamily="18"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2" algn="ctr"/>
            <a:r>
              <a:rPr lang="en-US" sz="3200" b="1" dirty="0" smtClean="0">
                <a:latin typeface="Cooper Black"/>
              </a:rPr>
              <a:t>Health Promotion: Infancy</a:t>
            </a:r>
            <a:endParaRPr lang="en-US" sz="3200" b="1" dirty="0" smtClean="0">
              <a:latin typeface="Cooper Black" pitchFamily="18" charset="0"/>
            </a:endParaRPr>
          </a:p>
        </p:txBody>
      </p:sp>
      <p:sp>
        <p:nvSpPr>
          <p:cNvPr id="26626" name="Content Placeholder 2"/>
          <p:cNvSpPr>
            <a:spLocks noGrp="1"/>
          </p:cNvSpPr>
          <p:nvPr>
            <p:ph sz="quarter" idx="1"/>
          </p:nvPr>
        </p:nvSpPr>
        <p:spPr>
          <a:xfrm>
            <a:off x="304800" y="1600200"/>
            <a:ext cx="4191000" cy="4876800"/>
          </a:xfrm>
        </p:spPr>
        <p:txBody>
          <a:bodyPr/>
          <a:lstStyle/>
          <a:p>
            <a:pPr lvl="0"/>
            <a:r>
              <a:rPr lang="en-GB" sz="2400" b="1" dirty="0" smtClean="0">
                <a:latin typeface="Constantia" pitchFamily="18" charset="0"/>
              </a:rPr>
              <a:t>Failure to Thrive (FTT)</a:t>
            </a:r>
            <a:endParaRPr lang="en-US" sz="2400" dirty="0" smtClean="0">
              <a:latin typeface="Constantia" pitchFamily="18" charset="0"/>
            </a:endParaRPr>
          </a:p>
          <a:p>
            <a:pPr lvl="1"/>
            <a:r>
              <a:rPr lang="en-GB" sz="1800" dirty="0" smtClean="0">
                <a:latin typeface="Constantia" pitchFamily="18" charset="0"/>
              </a:rPr>
              <a:t>FTT describes infant who fails to gain weight, height or both.</a:t>
            </a:r>
            <a:endParaRPr lang="en-US" sz="1800" dirty="0" smtClean="0">
              <a:latin typeface="Constantia" pitchFamily="18" charset="0"/>
            </a:endParaRPr>
          </a:p>
          <a:p>
            <a:pPr lvl="1"/>
            <a:r>
              <a:rPr lang="en-GB" sz="1800" dirty="0" smtClean="0">
                <a:latin typeface="Constantia" pitchFamily="18" charset="0"/>
              </a:rPr>
              <a:t>There is a wide variation in normal growth and development in general, the rate of change may be a better indicator of a problem rather than the actual </a:t>
            </a:r>
            <a:r>
              <a:rPr lang="ar-SA" sz="1800" dirty="0" smtClean="0">
                <a:latin typeface="Constantia" pitchFamily="18" charset="0"/>
              </a:rPr>
              <a:t>	</a:t>
            </a:r>
            <a:r>
              <a:rPr lang="en-GB" sz="1800" dirty="0" smtClean="0">
                <a:latin typeface="Constantia" pitchFamily="18" charset="0"/>
              </a:rPr>
              <a:t>measurement.</a:t>
            </a:r>
            <a:endParaRPr lang="en-US" sz="1800" dirty="0" smtClean="0">
              <a:latin typeface="Constantia" pitchFamily="18" charset="0"/>
            </a:endParaRPr>
          </a:p>
          <a:p>
            <a:pPr lvl="1"/>
            <a:r>
              <a:rPr lang="en-GB" sz="1800" dirty="0" smtClean="0">
                <a:latin typeface="Constantia" pitchFamily="18" charset="0"/>
              </a:rPr>
              <a:t>There are multiple causes that will disturb the body’s metabolism enough to result</a:t>
            </a:r>
            <a:r>
              <a:rPr lang="ar-SA" sz="1800" dirty="0" smtClean="0">
                <a:latin typeface="Constantia" pitchFamily="18" charset="0"/>
              </a:rPr>
              <a:t>	</a:t>
            </a:r>
            <a:r>
              <a:rPr lang="en-GB" sz="1800" dirty="0" smtClean="0">
                <a:latin typeface="Constantia" pitchFamily="18" charset="0"/>
              </a:rPr>
              <a:t>in delayed growth.</a:t>
            </a:r>
            <a:endParaRPr lang="en-US" sz="1800" dirty="0" smtClean="0">
              <a:latin typeface="Constantia" pitchFamily="18" charset="0"/>
            </a:endParaRPr>
          </a:p>
          <a:p>
            <a:pPr lvl="1"/>
            <a:r>
              <a:rPr lang="en-GB" sz="1800" dirty="0" smtClean="0">
                <a:latin typeface="Constantia" pitchFamily="18" charset="0"/>
              </a:rPr>
              <a:t>Two types of FTT are organic and non-organic</a:t>
            </a:r>
            <a:endParaRPr lang="en-US" sz="1800" b="1" dirty="0">
              <a:latin typeface="Constantia" pitchFamily="18" charset="0"/>
            </a:endParaRPr>
          </a:p>
        </p:txBody>
      </p:sp>
      <p:pic>
        <p:nvPicPr>
          <p:cNvPr id="5122" name="Picture 2" descr="growthchartspic3"/>
          <p:cNvPicPr>
            <a:picLocks noChangeAspect="1" noChangeArrowheads="1"/>
          </p:cNvPicPr>
          <p:nvPr/>
        </p:nvPicPr>
        <p:blipFill>
          <a:blip r:embed="rId3" cstate="print"/>
          <a:srcRect/>
          <a:stretch>
            <a:fillRect/>
          </a:stretch>
        </p:blipFill>
        <p:spPr bwMode="auto">
          <a:xfrm>
            <a:off x="304800" y="152400"/>
            <a:ext cx="8382000" cy="6477000"/>
          </a:xfrm>
          <a:prstGeom prst="rect">
            <a:avLst/>
          </a:prstGeom>
          <a:noFill/>
          <a:ln w="9525">
            <a:noFill/>
            <a:miter lim="800000"/>
            <a:headEnd/>
            <a:tailEnd/>
          </a:ln>
        </p:spPr>
      </p:pic>
    </p:spTree>
    <p:extLst>
      <p:ext uri="{BB962C8B-B14F-4D97-AF65-F5344CB8AC3E}">
        <p14:creationId xmlns:p14="http://schemas.microsoft.com/office/powerpoint/2010/main" val="337028780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600" b="1" dirty="0">
                <a:latin typeface="Constantia" pitchFamily="18" charset="0"/>
              </a:rPr>
              <a:t>Health Promotion during Infancy:</a:t>
            </a:r>
            <a:r>
              <a:rPr lang="en-US" sz="4000" b="1" dirty="0">
                <a:latin typeface="Constantia" pitchFamily="18" charset="0"/>
              </a:rPr>
              <a:t/>
            </a:r>
            <a:br>
              <a:rPr lang="en-US" sz="4000" b="1" dirty="0">
                <a:latin typeface="Constantia" pitchFamily="18" charset="0"/>
              </a:rPr>
            </a:br>
            <a:r>
              <a:rPr lang="en-US" sz="4000" b="1" dirty="0">
                <a:latin typeface="Constantia" pitchFamily="18" charset="0"/>
              </a:rPr>
              <a:t> </a:t>
            </a:r>
            <a:r>
              <a:rPr lang="en-GB" sz="2800" b="1" dirty="0">
                <a:latin typeface="Constantia" pitchFamily="18" charset="0"/>
              </a:rPr>
              <a:t>Concerns R/T Normal Growth &amp; Development</a:t>
            </a:r>
            <a:endParaRPr lang="en-US" sz="28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pPr lvl="0"/>
            <a:r>
              <a:rPr lang="en-GB" sz="3200" b="1" dirty="0" smtClean="0">
                <a:latin typeface="Constantia" pitchFamily="18" charset="0"/>
              </a:rPr>
              <a:t>Types of FTT</a:t>
            </a:r>
          </a:p>
          <a:p>
            <a:pPr marL="0" lvl="0" indent="0">
              <a:buNone/>
            </a:pPr>
            <a:r>
              <a:rPr lang="en-GB" sz="2400" b="1" dirty="0" smtClean="0">
                <a:latin typeface="Constantia" pitchFamily="18" charset="0"/>
              </a:rPr>
              <a:t>1- Organic (Intrinsic): medical problems such as:</a:t>
            </a:r>
          </a:p>
          <a:p>
            <a:pPr marL="0" lvl="0" indent="0">
              <a:buNone/>
            </a:pPr>
            <a:endParaRPr lang="en-US" sz="2400" dirty="0" smtClean="0">
              <a:latin typeface="Constantia" pitchFamily="18" charset="0"/>
            </a:endParaRPr>
          </a:p>
          <a:p>
            <a:pPr lvl="1"/>
            <a:r>
              <a:rPr lang="en-GB" sz="2400" dirty="0" smtClean="0">
                <a:latin typeface="Constantia" pitchFamily="18" charset="0"/>
              </a:rPr>
              <a:t>Chromosomal abnormalities (e.g. Down syndrome).</a:t>
            </a:r>
            <a:endParaRPr lang="en-US" sz="2400" dirty="0" smtClean="0">
              <a:latin typeface="Constantia" pitchFamily="18" charset="0"/>
            </a:endParaRPr>
          </a:p>
          <a:p>
            <a:pPr lvl="1"/>
            <a:r>
              <a:rPr lang="en-GB" sz="2400" dirty="0" smtClean="0">
                <a:latin typeface="Constantia" pitchFamily="18" charset="0"/>
              </a:rPr>
              <a:t>Defects in major organs &amp; systems (cardiac, respiratory, GI problems).</a:t>
            </a:r>
            <a:endParaRPr lang="en-US" sz="2400" dirty="0" smtClean="0">
              <a:latin typeface="Constantia" pitchFamily="18" charset="0"/>
            </a:endParaRPr>
          </a:p>
          <a:p>
            <a:pPr lvl="1"/>
            <a:r>
              <a:rPr lang="en-GB" sz="2400" dirty="0" smtClean="0">
                <a:latin typeface="Constantia" pitchFamily="18" charset="0"/>
              </a:rPr>
              <a:t>Abnormalities of the endocrine system (thyroid hormone deficiency, growth hormone deficiency).</a:t>
            </a:r>
            <a:endParaRPr lang="en-US" sz="2400" dirty="0" smtClean="0">
              <a:latin typeface="Constantia" pitchFamily="18" charset="0"/>
            </a:endParaRPr>
          </a:p>
          <a:p>
            <a:pPr lvl="1"/>
            <a:r>
              <a:rPr lang="en-GB" sz="2400" dirty="0" smtClean="0">
                <a:latin typeface="Constantia" pitchFamily="18" charset="0"/>
              </a:rPr>
              <a:t>Damage to the brain or CNS that may lead to feeding difficulties.</a:t>
            </a:r>
            <a:endParaRPr lang="en-US" sz="2400" dirty="0" smtClean="0">
              <a:latin typeface="Constantia" pitchFamily="18" charset="0"/>
            </a:endParaRPr>
          </a:p>
          <a:p>
            <a:pPr lvl="1"/>
            <a:r>
              <a:rPr lang="en-GB" sz="2400" dirty="0" err="1" smtClean="0">
                <a:latin typeface="Constantia" pitchFamily="18" charset="0"/>
              </a:rPr>
              <a:t>Anemia</a:t>
            </a:r>
            <a:r>
              <a:rPr lang="en-GB" sz="2400" dirty="0" smtClean="0">
                <a:latin typeface="Constantia" pitchFamily="18" charset="0"/>
              </a:rPr>
              <a:t> or other blood disorders.</a:t>
            </a:r>
            <a:endParaRPr lang="en-US" sz="2400" dirty="0" smtClean="0">
              <a:latin typeface="Constantia" pitchFamily="18" charset="0"/>
            </a:endParaRPr>
          </a:p>
          <a:p>
            <a:endParaRPr lang="en-US" sz="1800" dirty="0" smtClean="0">
              <a:latin typeface="Constantia" pitchFamily="18" charset="0"/>
            </a:endParaRPr>
          </a:p>
          <a:p>
            <a:pPr lvl="0"/>
            <a:r>
              <a:rPr lang="en-US" sz="1800" b="1" i="1" dirty="0" smtClean="0">
                <a:latin typeface="Constantia" pitchFamily="18" charset="0"/>
              </a:rPr>
              <a:t> </a:t>
            </a:r>
            <a:endParaRPr lang="en-US" sz="1800" dirty="0" smtClean="0">
              <a:latin typeface="Constantia" pitchFamily="18" charset="0"/>
            </a:endParaRPr>
          </a:p>
          <a:p>
            <a:pPr lvl="2"/>
            <a:endParaRPr lang="en-US" sz="2000" b="1"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600" b="1" dirty="0">
                <a:latin typeface="Constantia" pitchFamily="18" charset="0"/>
              </a:rPr>
              <a:t>Health Promotion during Infancy:</a:t>
            </a:r>
            <a:r>
              <a:rPr lang="en-US" sz="4000" b="1" dirty="0">
                <a:latin typeface="Constantia" pitchFamily="18" charset="0"/>
              </a:rPr>
              <a:t/>
            </a:r>
            <a:br>
              <a:rPr lang="en-US" sz="4000" b="1" dirty="0">
                <a:latin typeface="Constantia" pitchFamily="18" charset="0"/>
              </a:rPr>
            </a:br>
            <a:r>
              <a:rPr lang="en-US" sz="4000" b="1" dirty="0">
                <a:latin typeface="Constantia" pitchFamily="18" charset="0"/>
              </a:rPr>
              <a:t> </a:t>
            </a:r>
            <a:r>
              <a:rPr lang="en-GB" sz="2800" b="1" dirty="0">
                <a:latin typeface="Constantia" pitchFamily="18" charset="0"/>
              </a:rPr>
              <a:t>Concerns R/T Normal Growth &amp; Development</a:t>
            </a:r>
            <a:endParaRPr lang="en-US" sz="28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pPr lvl="0"/>
            <a:r>
              <a:rPr lang="en-GB" sz="3600" b="1" dirty="0" smtClean="0">
                <a:latin typeface="Constantia" pitchFamily="18" charset="0"/>
              </a:rPr>
              <a:t>Types of FTT</a:t>
            </a:r>
          </a:p>
          <a:p>
            <a:pPr marL="0" lvl="0" indent="0">
              <a:buNone/>
            </a:pPr>
            <a:r>
              <a:rPr lang="en-GB" sz="3200" b="1" i="1" dirty="0" smtClean="0">
                <a:latin typeface="Constantia" pitchFamily="18" charset="0"/>
              </a:rPr>
              <a:t>2- Non-organic (Extrinsic):</a:t>
            </a:r>
            <a:endParaRPr lang="en-US" sz="3200" dirty="0" smtClean="0">
              <a:latin typeface="Constantia" pitchFamily="18" charset="0"/>
            </a:endParaRPr>
          </a:p>
          <a:p>
            <a:pPr lvl="1"/>
            <a:r>
              <a:rPr lang="en-GB" sz="2800" dirty="0" smtClean="0">
                <a:latin typeface="Constantia" pitchFamily="18" charset="0"/>
              </a:rPr>
              <a:t>Environmental, psychosocial problems.</a:t>
            </a:r>
            <a:endParaRPr lang="en-US" sz="2800" dirty="0" smtClean="0">
              <a:latin typeface="Constantia" pitchFamily="18" charset="0"/>
            </a:endParaRPr>
          </a:p>
          <a:p>
            <a:pPr lvl="1"/>
            <a:r>
              <a:rPr lang="en-GB" sz="2800" dirty="0" smtClean="0">
                <a:latin typeface="Constantia" pitchFamily="18" charset="0"/>
              </a:rPr>
              <a:t>Emotional deprivation, parental withdrawal or rejection.</a:t>
            </a:r>
            <a:endParaRPr lang="en-US" sz="2800" dirty="0" smtClean="0">
              <a:latin typeface="Constantia" pitchFamily="18" charset="0"/>
            </a:endParaRPr>
          </a:p>
          <a:p>
            <a:pPr lvl="1"/>
            <a:r>
              <a:rPr lang="en-GB" sz="2800" dirty="0" smtClean="0">
                <a:latin typeface="Constantia" pitchFamily="18" charset="0"/>
              </a:rPr>
              <a:t>Economic factors: low living conditions.</a:t>
            </a:r>
            <a:endParaRPr lang="en-US" sz="2800" dirty="0" smtClean="0">
              <a:latin typeface="Constantia" pitchFamily="18" charset="0"/>
            </a:endParaRPr>
          </a:p>
          <a:p>
            <a:pPr lvl="1"/>
            <a:r>
              <a:rPr lang="en-GB" sz="2800" dirty="0" smtClean="0">
                <a:latin typeface="Constantia" pitchFamily="18" charset="0"/>
              </a:rPr>
              <a:t>Exposure to infections/ toxins</a:t>
            </a:r>
            <a:r>
              <a:rPr lang="en-GB" sz="2800" i="1" dirty="0" smtClean="0">
                <a:latin typeface="Constantia" pitchFamily="18" charset="0"/>
              </a:rPr>
              <a:t>	</a:t>
            </a:r>
            <a:endParaRPr lang="en-US" sz="2800" dirty="0" smtClean="0">
              <a:latin typeface="Constantia" pitchFamily="18" charset="0"/>
            </a:endParaRPr>
          </a:p>
          <a:p>
            <a:pPr lvl="2"/>
            <a:endParaRPr lang="en-US" sz="2000" b="1" dirty="0"/>
          </a:p>
        </p:txBody>
      </p:sp>
    </p:spTree>
    <p:extLst>
      <p:ext uri="{BB962C8B-B14F-4D97-AF65-F5344CB8AC3E}">
        <p14:creationId xmlns:p14="http://schemas.microsoft.com/office/powerpoint/2010/main" val="407120631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1"/>
          </p:nvPr>
        </p:nvSpPr>
        <p:spPr>
          <a:xfrm>
            <a:off x="304800" y="1600200"/>
            <a:ext cx="8534400" cy="4876800"/>
          </a:xfrm>
        </p:spPr>
        <p:txBody>
          <a:bodyPr/>
          <a:lstStyle/>
          <a:p>
            <a:r>
              <a:rPr lang="en-GB" sz="2800" b="1" dirty="0" smtClean="0">
                <a:latin typeface="Constantia" pitchFamily="18" charset="0"/>
              </a:rPr>
              <a:t>Clinical manifestation of FTT:</a:t>
            </a:r>
            <a:endParaRPr lang="en-US" sz="2800" dirty="0" smtClean="0">
              <a:latin typeface="Constantia" pitchFamily="18" charset="0"/>
            </a:endParaRPr>
          </a:p>
          <a:p>
            <a:pPr lvl="1"/>
            <a:r>
              <a:rPr lang="en-GB" sz="2800" dirty="0" smtClean="0">
                <a:latin typeface="Constantia" pitchFamily="18" charset="0"/>
              </a:rPr>
              <a:t>Ht., Wt. &amp; H.C. deficiencies.</a:t>
            </a:r>
            <a:endParaRPr lang="en-US" sz="2800" dirty="0" smtClean="0">
              <a:latin typeface="Constantia" pitchFamily="18" charset="0"/>
            </a:endParaRPr>
          </a:p>
          <a:p>
            <a:pPr lvl="1"/>
            <a:r>
              <a:rPr lang="en-GB" sz="2800" dirty="0" smtClean="0">
                <a:latin typeface="Constantia" pitchFamily="18" charset="0"/>
              </a:rPr>
              <a:t>Delayed physical skills (rolling over, sitting, standing, …etc.).</a:t>
            </a:r>
            <a:endParaRPr lang="en-US" sz="2800" dirty="0" smtClean="0">
              <a:latin typeface="Constantia" pitchFamily="18" charset="0"/>
            </a:endParaRPr>
          </a:p>
          <a:p>
            <a:pPr lvl="1"/>
            <a:r>
              <a:rPr lang="en-GB" sz="2800" dirty="0" smtClean="0">
                <a:latin typeface="Constantia" pitchFamily="18" charset="0"/>
              </a:rPr>
              <a:t>Mental &amp; social skills are delayed.</a:t>
            </a:r>
            <a:endParaRPr lang="en-US" sz="2800" dirty="0" smtClean="0">
              <a:latin typeface="Constantia" pitchFamily="18" charset="0"/>
            </a:endParaRPr>
          </a:p>
          <a:p>
            <a:pPr lvl="1"/>
            <a:r>
              <a:rPr lang="en-GB" sz="2800" dirty="0" smtClean="0">
                <a:latin typeface="Constantia" pitchFamily="18" charset="0"/>
              </a:rPr>
              <a:t>Delay of development of secondary sexual characteristics.</a:t>
            </a:r>
            <a:endParaRPr lang="en-US" sz="2800" dirty="0" smtClean="0">
              <a:latin typeface="Constantia" pitchFamily="18" charset="0"/>
            </a:endParaRPr>
          </a:p>
          <a:p>
            <a:pPr lvl="1"/>
            <a:r>
              <a:rPr lang="en-GB" sz="2800" dirty="0" smtClean="0">
                <a:latin typeface="Constantia" pitchFamily="18" charset="0"/>
              </a:rPr>
              <a:t>Poor hygiene</a:t>
            </a:r>
            <a:endParaRPr lang="en-US" sz="2800" dirty="0" smtClean="0">
              <a:latin typeface="Constantia" pitchFamily="18" charset="0"/>
            </a:endParaRPr>
          </a:p>
          <a:p>
            <a:pPr lvl="1"/>
            <a:r>
              <a:rPr lang="en-GB" sz="2800" dirty="0" smtClean="0">
                <a:latin typeface="Constantia" pitchFamily="18" charset="0"/>
              </a:rPr>
              <a:t>Less smiling with poor eye contact.</a:t>
            </a:r>
            <a:endParaRPr lang="en-US" sz="2800" dirty="0" smtClean="0">
              <a:latin typeface="Constantia" pitchFamily="18" charset="0"/>
            </a:endParaRPr>
          </a:p>
          <a:p>
            <a:pPr lvl="2"/>
            <a:endParaRPr lang="en-US" sz="2400" b="1" dirty="0"/>
          </a:p>
        </p:txBody>
      </p:sp>
      <p:sp>
        <p:nvSpPr>
          <p:cNvPr id="5" name="Title 1"/>
          <p:cNvSpPr>
            <a:spLocks noGrp="1"/>
          </p:cNvSpPr>
          <p:nvPr>
            <p:ph type="title"/>
          </p:nvPr>
        </p:nvSpPr>
        <p:spPr/>
        <p:txBody>
          <a:bodyPr/>
          <a:lstStyle/>
          <a:p>
            <a:pPr lvl="0" algn="ctr"/>
            <a:r>
              <a:rPr lang="en-US" sz="3600" b="1" dirty="0" smtClean="0">
                <a:latin typeface="Constantia" pitchFamily="18" charset="0"/>
              </a:rPr>
              <a:t>Health Promotion during Infancy:</a:t>
            </a:r>
            <a:r>
              <a:rPr lang="en-US" sz="4000" b="1" dirty="0" smtClean="0">
                <a:latin typeface="Constantia" pitchFamily="18" charset="0"/>
              </a:rPr>
              <a:t/>
            </a:r>
            <a:br>
              <a:rPr lang="en-US" sz="4000" b="1" dirty="0" smtClean="0">
                <a:latin typeface="Constantia" pitchFamily="18" charset="0"/>
              </a:rPr>
            </a:br>
            <a:r>
              <a:rPr lang="en-US" sz="4000" b="1" dirty="0" smtClean="0">
                <a:latin typeface="Constantia" pitchFamily="18" charset="0"/>
              </a:rPr>
              <a:t> </a:t>
            </a:r>
            <a:r>
              <a:rPr lang="en-GB" sz="2800" b="1" dirty="0" smtClean="0">
                <a:latin typeface="Constantia" pitchFamily="18" charset="0"/>
              </a:rPr>
              <a:t>Concerns R/T Normal Growth &amp; Development</a:t>
            </a:r>
            <a:endParaRPr lang="en-US" sz="2800" b="1" dirty="0">
              <a:latin typeface="Cooper Black"/>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600" b="1" dirty="0">
                <a:latin typeface="Constantia" pitchFamily="18" charset="0"/>
              </a:rPr>
              <a:t>Health Promotion during Infancy:</a:t>
            </a:r>
            <a:r>
              <a:rPr lang="en-US" sz="3200" b="1" dirty="0">
                <a:latin typeface="Constantia" pitchFamily="18" charset="0"/>
              </a:rPr>
              <a:t/>
            </a:r>
            <a:br>
              <a:rPr lang="en-US" sz="3200" b="1" dirty="0">
                <a:latin typeface="Constantia" pitchFamily="18" charset="0"/>
              </a:rPr>
            </a:br>
            <a:r>
              <a:rPr lang="en-US" sz="3200" b="1" dirty="0">
                <a:latin typeface="Constantia" pitchFamily="18" charset="0"/>
              </a:rPr>
              <a:t> </a:t>
            </a:r>
            <a:r>
              <a:rPr lang="en-GB" sz="3200" b="1" dirty="0">
                <a:latin typeface="Constantia" pitchFamily="18" charset="0"/>
              </a:rPr>
              <a:t>Concerns R/T </a:t>
            </a:r>
            <a:r>
              <a:rPr lang="en-GB" sz="3200" b="1" dirty="0" smtClean="0">
                <a:latin typeface="Constantia" pitchFamily="18" charset="0"/>
              </a:rPr>
              <a:t>Health</a:t>
            </a:r>
            <a:endParaRPr lang="en-US" sz="3200" b="1" dirty="0">
              <a:latin typeface="Cooper Black" pitchFamily="18" charset="0"/>
            </a:endParaRPr>
          </a:p>
        </p:txBody>
      </p:sp>
      <p:sp>
        <p:nvSpPr>
          <p:cNvPr id="26626" name="Content Placeholder 2"/>
          <p:cNvSpPr>
            <a:spLocks noGrp="1"/>
          </p:cNvSpPr>
          <p:nvPr>
            <p:ph sz="quarter" idx="1"/>
          </p:nvPr>
        </p:nvSpPr>
        <p:spPr>
          <a:xfrm>
            <a:off x="304800" y="1600200"/>
            <a:ext cx="8534400" cy="4876800"/>
          </a:xfrm>
        </p:spPr>
        <p:txBody>
          <a:bodyPr/>
          <a:lstStyle/>
          <a:p>
            <a:pPr marL="0" lvl="0" indent="0">
              <a:buNone/>
            </a:pPr>
            <a:r>
              <a:rPr lang="en-GB" sz="2800" dirty="0" smtClean="0">
                <a:latin typeface="Constantia" pitchFamily="18" charset="0"/>
              </a:rPr>
              <a:t>Diaper Rashes</a:t>
            </a:r>
          </a:p>
          <a:p>
            <a:pPr lvl="0"/>
            <a:r>
              <a:rPr lang="en-GB" sz="2000" dirty="0" smtClean="0">
                <a:latin typeface="Constantia" pitchFamily="18" charset="0"/>
              </a:rPr>
              <a:t>Most common skin problem during infancy.</a:t>
            </a:r>
            <a:endParaRPr lang="en-US" sz="2000" dirty="0" smtClean="0">
              <a:latin typeface="Constantia" pitchFamily="18" charset="0"/>
            </a:endParaRPr>
          </a:p>
          <a:p>
            <a:pPr lvl="0"/>
            <a:r>
              <a:rPr lang="en-GB" sz="2000" dirty="0" smtClean="0">
                <a:latin typeface="Constantia" pitchFamily="18" charset="0"/>
              </a:rPr>
              <a:t>Characterized by scaling and/or ulceration of the skin in the diaper area.</a:t>
            </a:r>
            <a:endParaRPr lang="en-US" sz="2000" dirty="0" smtClean="0">
              <a:latin typeface="Constantia" pitchFamily="18" charset="0"/>
            </a:endParaRPr>
          </a:p>
          <a:p>
            <a:pPr lvl="0"/>
            <a:r>
              <a:rPr lang="en-GB" sz="2000" dirty="0" smtClean="0">
                <a:latin typeface="Constantia" pitchFamily="18" charset="0"/>
              </a:rPr>
              <a:t>It could involve the buttock, lower abdomen, genitalia and upper portion of the thighs.</a:t>
            </a:r>
            <a:endParaRPr lang="en-US" sz="2000" dirty="0" smtClean="0">
              <a:latin typeface="Constantia" pitchFamily="18" charset="0"/>
            </a:endParaRPr>
          </a:p>
          <a:p>
            <a:pPr lvl="0"/>
            <a:r>
              <a:rPr lang="en-GB" sz="2000" dirty="0" smtClean="0">
                <a:latin typeface="Constantia" pitchFamily="18" charset="0"/>
              </a:rPr>
              <a:t>Etiology: combination of factors: prolonged contact of urine and </a:t>
            </a:r>
            <a:r>
              <a:rPr lang="en-GB" sz="2000" dirty="0" err="1" smtClean="0">
                <a:latin typeface="Constantia" pitchFamily="18" charset="0"/>
              </a:rPr>
              <a:t>feces</a:t>
            </a:r>
            <a:r>
              <a:rPr lang="en-GB" sz="2000" dirty="0" smtClean="0">
                <a:latin typeface="Constantia" pitchFamily="18" charset="0"/>
              </a:rPr>
              <a:t>, which breaks into </a:t>
            </a:r>
            <a:r>
              <a:rPr lang="en-GB" sz="2000" b="1" i="1" dirty="0" smtClean="0">
                <a:latin typeface="Constantia" pitchFamily="18" charset="0"/>
              </a:rPr>
              <a:t>ammonia</a:t>
            </a:r>
            <a:r>
              <a:rPr lang="en-GB" sz="2000" dirty="0" smtClean="0">
                <a:latin typeface="Constantia" pitchFamily="18" charset="0"/>
              </a:rPr>
              <a:t>, leading to maceration and irritation, that cause redness and tenderness. It could be infected with </a:t>
            </a:r>
            <a:r>
              <a:rPr lang="en-GB" sz="2000" dirty="0" err="1" smtClean="0">
                <a:latin typeface="Constantia" pitchFamily="18" charset="0"/>
              </a:rPr>
              <a:t>candida</a:t>
            </a:r>
            <a:r>
              <a:rPr lang="en-GB" sz="2000" dirty="0" smtClean="0">
                <a:latin typeface="Constantia" pitchFamily="18" charset="0"/>
              </a:rPr>
              <a:t>.</a:t>
            </a:r>
            <a:endParaRPr lang="en-US" sz="2000" dirty="0" smtClean="0">
              <a:latin typeface="Constantia" pitchFamily="18" charset="0"/>
            </a:endParaRPr>
          </a:p>
          <a:p>
            <a:r>
              <a:rPr lang="ar-SA" sz="2000" b="1" i="1" dirty="0" smtClean="0">
                <a:latin typeface="Constantia" pitchFamily="18" charset="0"/>
              </a:rPr>
              <a:t> </a:t>
            </a:r>
            <a:r>
              <a:rPr lang="en-GB" sz="2000" b="1" i="1" dirty="0" smtClean="0">
                <a:latin typeface="Constantia" pitchFamily="18" charset="0"/>
              </a:rPr>
              <a:t>Nursing Care: </a:t>
            </a:r>
            <a:r>
              <a:rPr lang="en-GB" sz="2000" b="1" dirty="0" smtClean="0">
                <a:latin typeface="Constantia" pitchFamily="18" charset="0"/>
              </a:rPr>
              <a:t> Education and prevention:</a:t>
            </a:r>
            <a:endParaRPr lang="en-US" sz="2000" dirty="0" smtClean="0">
              <a:latin typeface="Constantia" pitchFamily="18" charset="0"/>
            </a:endParaRPr>
          </a:p>
          <a:p>
            <a:pPr lvl="1"/>
            <a:r>
              <a:rPr lang="en-GB" sz="1700" dirty="0" smtClean="0">
                <a:latin typeface="Constantia" pitchFamily="18" charset="0"/>
              </a:rPr>
              <a:t>Change diaper frequently.</a:t>
            </a:r>
            <a:endParaRPr lang="en-US" sz="1700" dirty="0" smtClean="0">
              <a:latin typeface="Constantia" pitchFamily="18" charset="0"/>
            </a:endParaRPr>
          </a:p>
          <a:p>
            <a:pPr lvl="1"/>
            <a:r>
              <a:rPr lang="en-GB" sz="1700" dirty="0" smtClean="0">
                <a:latin typeface="Constantia" pitchFamily="18" charset="0"/>
              </a:rPr>
              <a:t>Clean skin with water and mild soap.</a:t>
            </a:r>
            <a:endParaRPr lang="en-US" sz="1700" dirty="0" smtClean="0">
              <a:latin typeface="Constantia" pitchFamily="18" charset="0"/>
            </a:endParaRPr>
          </a:p>
          <a:p>
            <a:pPr lvl="1"/>
            <a:r>
              <a:rPr lang="en-GB" sz="1700" dirty="0" smtClean="0">
                <a:latin typeface="Constantia" pitchFamily="18" charset="0"/>
              </a:rPr>
              <a:t>Dry well and expose to air.</a:t>
            </a:r>
            <a:endParaRPr lang="en-US" sz="1700" dirty="0" smtClean="0">
              <a:latin typeface="Constantia" pitchFamily="18" charset="0"/>
            </a:endParaRPr>
          </a:p>
          <a:p>
            <a:pPr lvl="1"/>
            <a:r>
              <a:rPr lang="en-GB" sz="1700" dirty="0" smtClean="0">
                <a:latin typeface="Constantia" pitchFamily="18" charset="0"/>
              </a:rPr>
              <a:t>Use petroleum products that act as a barrier to moisture.</a:t>
            </a:r>
            <a:endParaRPr lang="en-US" sz="1700" dirty="0" smtClean="0">
              <a:latin typeface="Constantia" pitchFamily="18" charset="0"/>
            </a:endParaRPr>
          </a:p>
          <a:p>
            <a:pPr lvl="1"/>
            <a:r>
              <a:rPr lang="en-GB" sz="1700" dirty="0" smtClean="0">
                <a:latin typeface="Constantia" pitchFamily="18" charset="0"/>
              </a:rPr>
              <a:t>In mild cases use Zinc Oxide.</a:t>
            </a:r>
            <a:endParaRPr lang="en-US" sz="1700" dirty="0" smtClean="0">
              <a:latin typeface="Constantia" pitchFamily="18" charset="0"/>
            </a:endParaRPr>
          </a:p>
          <a:p>
            <a:pPr lvl="2"/>
            <a:endParaRPr lang="en-US" sz="2000"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Infancy:</a:t>
            </a:r>
            <a:r>
              <a:rPr lang="en-US" sz="2800" b="1" dirty="0">
                <a:latin typeface="Constantia" pitchFamily="18" charset="0"/>
              </a:rPr>
              <a:t/>
            </a:r>
            <a:br>
              <a:rPr lang="en-US" sz="2800" b="1" dirty="0">
                <a:latin typeface="Constantia" pitchFamily="18" charset="0"/>
              </a:rPr>
            </a:br>
            <a:r>
              <a:rPr lang="en-US" sz="2800" b="1" dirty="0">
                <a:latin typeface="Constantia" pitchFamily="18" charset="0"/>
              </a:rPr>
              <a:t> </a:t>
            </a:r>
            <a:r>
              <a:rPr lang="en-GB" sz="2800" b="1" dirty="0">
                <a:latin typeface="Constantia" pitchFamily="18" charset="0"/>
              </a:rPr>
              <a:t>Concerns R/T Health</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pPr marL="366713" lvl="1" indent="0">
              <a:buNone/>
            </a:pPr>
            <a:r>
              <a:rPr lang="en-GB" sz="3600" b="1" dirty="0" smtClean="0">
                <a:latin typeface="Constantia" pitchFamily="18" charset="0"/>
              </a:rPr>
              <a:t>Bottle mouth Syndrome</a:t>
            </a:r>
          </a:p>
          <a:p>
            <a:pPr lvl="1"/>
            <a:r>
              <a:rPr lang="en-GB" sz="3200" dirty="0" smtClean="0">
                <a:latin typeface="Constantia" pitchFamily="18" charset="0"/>
              </a:rPr>
              <a:t>Is early severe dental caries of deciduous teeth caused by sucrose in milk </a:t>
            </a:r>
          </a:p>
          <a:p>
            <a:pPr lvl="1">
              <a:buNone/>
            </a:pPr>
            <a:endParaRPr lang="en-GB" sz="3200" dirty="0" smtClean="0">
              <a:latin typeface="Constantia" pitchFamily="18" charset="0"/>
            </a:endParaRPr>
          </a:p>
          <a:p>
            <a:pPr lvl="1"/>
            <a:r>
              <a:rPr lang="en-GB" sz="3200" dirty="0" smtClean="0">
                <a:latin typeface="Constantia" pitchFamily="18" charset="0"/>
              </a:rPr>
              <a:t>This occurs when infant falls a sleep with a bottle of milk for a long period of time, that allows the milk to stain the oral cavity</a:t>
            </a:r>
            <a:endParaRPr lang="en-US" sz="2400" b="1" dirty="0">
              <a:latin typeface="Constantia"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04800" y="228600"/>
            <a:ext cx="8686800" cy="990600"/>
          </a:xfrm>
        </p:spPr>
        <p:txBody>
          <a:bodyPr/>
          <a:lstStyle/>
          <a:p>
            <a:pPr lvl="0" algn="ctr"/>
            <a:r>
              <a:rPr lang="en-US" sz="3600" b="1" dirty="0">
                <a:latin typeface="Constantia" pitchFamily="18" charset="0"/>
              </a:rPr>
              <a:t>Health Promotion during Infancy:</a:t>
            </a:r>
            <a:r>
              <a:rPr lang="en-US" sz="3200" b="1" dirty="0">
                <a:latin typeface="Constantia" pitchFamily="18" charset="0"/>
              </a:rPr>
              <a:t/>
            </a:r>
            <a:br>
              <a:rPr lang="en-US" sz="3200" b="1" dirty="0">
                <a:latin typeface="Constantia" pitchFamily="18" charset="0"/>
              </a:rPr>
            </a:br>
            <a:r>
              <a:rPr lang="en-US" sz="3200" b="1" dirty="0">
                <a:latin typeface="Constantia" pitchFamily="18" charset="0"/>
              </a:rPr>
              <a:t> </a:t>
            </a:r>
            <a:r>
              <a:rPr lang="en-GB" sz="3200" b="1" dirty="0" smtClean="0">
                <a:latin typeface="Constantia" pitchFamily="18" charset="0"/>
              </a:rPr>
              <a:t> </a:t>
            </a:r>
            <a:r>
              <a:rPr lang="en-US" sz="2800" b="1" dirty="0" smtClean="0">
                <a:latin typeface="Constantia" pitchFamily="18" charset="0"/>
              </a:rPr>
              <a:t>Sudden </a:t>
            </a:r>
            <a:r>
              <a:rPr lang="en-US" sz="2800" b="1" dirty="0">
                <a:latin typeface="Constantia" pitchFamily="18" charset="0"/>
              </a:rPr>
              <a:t>Infant Death Syndrome</a:t>
            </a:r>
          </a:p>
        </p:txBody>
      </p:sp>
      <p:sp>
        <p:nvSpPr>
          <p:cNvPr id="26626" name="Content Placeholder 2"/>
          <p:cNvSpPr>
            <a:spLocks noGrp="1"/>
          </p:cNvSpPr>
          <p:nvPr>
            <p:ph sz="quarter" idx="1"/>
          </p:nvPr>
        </p:nvSpPr>
        <p:spPr>
          <a:xfrm>
            <a:off x="304800" y="1600200"/>
            <a:ext cx="8534400" cy="4876800"/>
          </a:xfrm>
        </p:spPr>
        <p:txBody>
          <a:bodyPr/>
          <a:lstStyle/>
          <a:p>
            <a:pPr lvl="0"/>
            <a:r>
              <a:rPr lang="en-GB" sz="2800" dirty="0" smtClean="0">
                <a:latin typeface="Constantia" pitchFamily="18" charset="0"/>
              </a:rPr>
              <a:t>2/1000 infants die in their sleep for no apparent reason each year.</a:t>
            </a:r>
            <a:endParaRPr lang="en-US" sz="2800" dirty="0" smtClean="0">
              <a:latin typeface="Constantia" pitchFamily="18" charset="0"/>
            </a:endParaRPr>
          </a:p>
          <a:p>
            <a:pPr lvl="0"/>
            <a:r>
              <a:rPr lang="en-GB" sz="2800" dirty="0" smtClean="0">
                <a:latin typeface="Constantia" pitchFamily="18" charset="0"/>
              </a:rPr>
              <a:t>Risk of SIDS is highest at </a:t>
            </a:r>
            <a:r>
              <a:rPr lang="en-GB" sz="2800" b="1" dirty="0" smtClean="0">
                <a:latin typeface="Constantia" pitchFamily="18" charset="0"/>
              </a:rPr>
              <a:t>4-6 weeks </a:t>
            </a:r>
            <a:r>
              <a:rPr lang="en-GB" sz="2800" dirty="0" smtClean="0">
                <a:latin typeface="Constantia" pitchFamily="18" charset="0"/>
              </a:rPr>
              <a:t>of age.</a:t>
            </a:r>
            <a:endParaRPr lang="en-US" sz="2800" dirty="0" smtClean="0">
              <a:latin typeface="Constantia" pitchFamily="18" charset="0"/>
            </a:endParaRPr>
          </a:p>
          <a:p>
            <a:pPr lvl="0"/>
            <a:r>
              <a:rPr lang="en-GB" sz="2800" dirty="0" smtClean="0">
                <a:latin typeface="Constantia" pitchFamily="18" charset="0"/>
              </a:rPr>
              <a:t>Parental blame.</a:t>
            </a:r>
            <a:endParaRPr lang="en-US" sz="2800" dirty="0" smtClean="0">
              <a:latin typeface="Constantia" pitchFamily="18" charset="0"/>
            </a:endParaRPr>
          </a:p>
          <a:p>
            <a:pPr lvl="0"/>
            <a:r>
              <a:rPr lang="en-GB" sz="2800" b="1" dirty="0" smtClean="0">
                <a:latin typeface="Constantia" pitchFamily="18" charset="0"/>
              </a:rPr>
              <a:t>SIDS theories:</a:t>
            </a:r>
            <a:endParaRPr lang="en-US" sz="2800" dirty="0" smtClean="0">
              <a:latin typeface="Constantia" pitchFamily="18" charset="0"/>
            </a:endParaRPr>
          </a:p>
          <a:p>
            <a:pPr lvl="0"/>
            <a:r>
              <a:rPr lang="en-GB" sz="2800" dirty="0" smtClean="0">
                <a:latin typeface="Constantia" pitchFamily="18" charset="0"/>
              </a:rPr>
              <a:t>Sleep </a:t>
            </a:r>
            <a:r>
              <a:rPr lang="en-GB" sz="2800" dirty="0" err="1" smtClean="0">
                <a:latin typeface="Constantia" pitchFamily="18" charset="0"/>
              </a:rPr>
              <a:t>apnea</a:t>
            </a:r>
            <a:r>
              <a:rPr lang="en-GB" sz="2800" dirty="0" smtClean="0">
                <a:latin typeface="Constantia" pitchFamily="18" charset="0"/>
              </a:rPr>
              <a:t> and heart problems</a:t>
            </a:r>
            <a:endParaRPr lang="en-US" sz="2800" dirty="0" smtClean="0">
              <a:latin typeface="Constantia" pitchFamily="18" charset="0"/>
            </a:endParaRPr>
          </a:p>
          <a:p>
            <a:pPr lvl="0"/>
            <a:r>
              <a:rPr lang="en-GB" sz="2800" dirty="0" smtClean="0">
                <a:latin typeface="Constantia" pitchFamily="18" charset="0"/>
              </a:rPr>
              <a:t>Transition from reflexive breathing to voluntary control.</a:t>
            </a:r>
            <a:endParaRPr lang="en-US" sz="2800" dirty="0" smtClean="0">
              <a:latin typeface="Constantia" pitchFamily="18" charset="0"/>
            </a:endParaRPr>
          </a:p>
          <a:p>
            <a:pPr lvl="0"/>
            <a:r>
              <a:rPr lang="en-GB" sz="2800" dirty="0" smtClean="0">
                <a:latin typeface="Constantia" pitchFamily="18" charset="0"/>
              </a:rPr>
              <a:t>Inability to swallow effectively in the prone sleeping position (Back to sleep &amp; no soft bedding)</a:t>
            </a:r>
            <a:endParaRPr lang="en-US" sz="2800" dirty="0" smtClean="0">
              <a:latin typeface="Constantia" pitchFamily="18" charset="0"/>
            </a:endParaRPr>
          </a:p>
          <a:p>
            <a:endParaRPr lang="en-US" sz="2000"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600" b="1" dirty="0">
                <a:latin typeface="Constantia" pitchFamily="18" charset="0"/>
              </a:rPr>
              <a:t>Health Promotion during Infancy:</a:t>
            </a:r>
            <a:r>
              <a:rPr lang="en-US" sz="3200" b="1" dirty="0">
                <a:latin typeface="Constantia" pitchFamily="18" charset="0"/>
              </a:rPr>
              <a:t/>
            </a:r>
            <a:br>
              <a:rPr lang="en-US" sz="3200" b="1" dirty="0">
                <a:latin typeface="Constantia" pitchFamily="18" charset="0"/>
              </a:rPr>
            </a:br>
            <a:r>
              <a:rPr lang="en-US" sz="3200" b="1" dirty="0">
                <a:latin typeface="Constantia" pitchFamily="18" charset="0"/>
              </a:rPr>
              <a:t> </a:t>
            </a:r>
            <a:r>
              <a:rPr lang="en-GB" sz="3200" b="1" dirty="0">
                <a:latin typeface="Constantia" pitchFamily="18" charset="0"/>
              </a:rPr>
              <a:t> </a:t>
            </a:r>
            <a:r>
              <a:rPr lang="en-US" sz="2800" b="1" dirty="0">
                <a:latin typeface="Constantia" pitchFamily="18" charset="0"/>
              </a:rPr>
              <a:t>Sudden Infant Death Syndrome</a:t>
            </a:r>
            <a:endParaRPr lang="en-US" sz="3600" b="1" dirty="0">
              <a:latin typeface="Cooper Black"/>
            </a:endParaRPr>
          </a:p>
        </p:txBody>
      </p:sp>
      <p:sp>
        <p:nvSpPr>
          <p:cNvPr id="26626" name="Content Placeholder 2"/>
          <p:cNvSpPr>
            <a:spLocks noGrp="1"/>
          </p:cNvSpPr>
          <p:nvPr>
            <p:ph sz="quarter" idx="1"/>
          </p:nvPr>
        </p:nvSpPr>
        <p:spPr>
          <a:xfrm>
            <a:off x="304800" y="1600200"/>
            <a:ext cx="4495800" cy="4876800"/>
          </a:xfrm>
        </p:spPr>
        <p:txBody>
          <a:bodyPr/>
          <a:lstStyle/>
          <a:p>
            <a:pPr lvl="0"/>
            <a:r>
              <a:rPr lang="en-US" sz="2400" dirty="0" smtClean="0">
                <a:latin typeface="Constantia" pitchFamily="18" charset="0"/>
              </a:rPr>
              <a:t> </a:t>
            </a:r>
            <a:r>
              <a:rPr lang="en-GB" sz="2400" b="1" dirty="0" smtClean="0">
                <a:latin typeface="Constantia" pitchFamily="18" charset="0"/>
              </a:rPr>
              <a:t>Risk Factors for SIDS:</a:t>
            </a:r>
            <a:endParaRPr lang="en-US" sz="2400" dirty="0" smtClean="0">
              <a:latin typeface="Constantia" pitchFamily="18" charset="0"/>
            </a:endParaRPr>
          </a:p>
          <a:p>
            <a:pPr lvl="1"/>
            <a:r>
              <a:rPr lang="en-GB" sz="2400" dirty="0" smtClean="0">
                <a:latin typeface="Constantia" pitchFamily="18" charset="0"/>
              </a:rPr>
              <a:t>Low-birth weight infants 5 times – 10 times more likely to die of SIDS.</a:t>
            </a:r>
            <a:endParaRPr lang="en-US" sz="2400" dirty="0" smtClean="0">
              <a:latin typeface="Constantia" pitchFamily="18" charset="0"/>
            </a:endParaRPr>
          </a:p>
          <a:p>
            <a:pPr lvl="1"/>
            <a:r>
              <a:rPr lang="en-GB" sz="2400" dirty="0" smtClean="0">
                <a:latin typeface="Constantia" pitchFamily="18" charset="0"/>
              </a:rPr>
              <a:t>Twins and triplets have 2 times  SIDS rate.</a:t>
            </a:r>
            <a:endParaRPr lang="en-US" sz="2400" dirty="0" smtClean="0">
              <a:latin typeface="Constantia" pitchFamily="18" charset="0"/>
            </a:endParaRPr>
          </a:p>
          <a:p>
            <a:pPr lvl="1"/>
            <a:r>
              <a:rPr lang="en-GB" sz="2400" dirty="0" smtClean="0">
                <a:latin typeface="Constantia" pitchFamily="18" charset="0"/>
              </a:rPr>
              <a:t>Young mothers &amp; fathers.</a:t>
            </a:r>
            <a:endParaRPr lang="en-US" sz="2400" dirty="0" smtClean="0">
              <a:latin typeface="Constantia" pitchFamily="18" charset="0"/>
            </a:endParaRPr>
          </a:p>
          <a:p>
            <a:pPr lvl="1"/>
            <a:r>
              <a:rPr lang="en-GB" sz="2400" dirty="0" smtClean="0">
                <a:latin typeface="Constantia" pitchFamily="18" charset="0"/>
              </a:rPr>
              <a:t>Mothers who smoked.</a:t>
            </a:r>
            <a:endParaRPr lang="en-US" sz="2400" dirty="0" smtClean="0">
              <a:latin typeface="Constantia" pitchFamily="18" charset="0"/>
            </a:endParaRPr>
          </a:p>
          <a:p>
            <a:pPr lvl="1"/>
            <a:r>
              <a:rPr lang="en-GB" sz="2400" dirty="0" smtClean="0">
                <a:latin typeface="Constantia" pitchFamily="18" charset="0"/>
              </a:rPr>
              <a:t>Mothers who had difficult pregnancy.</a:t>
            </a:r>
            <a:endParaRPr lang="en-US" sz="2400" dirty="0" smtClean="0">
              <a:latin typeface="Constantia" pitchFamily="18" charset="0"/>
            </a:endParaRPr>
          </a:p>
          <a:p>
            <a:pPr lvl="1"/>
            <a:r>
              <a:rPr lang="en-GB" sz="2400" dirty="0" smtClean="0">
                <a:latin typeface="Constantia" pitchFamily="18" charset="0"/>
              </a:rPr>
              <a:t>Mothers with poor nutrition during pregnancy.</a:t>
            </a:r>
            <a:endParaRPr lang="en-US" sz="2400" dirty="0" smtClean="0">
              <a:latin typeface="Constantia" pitchFamily="18" charset="0"/>
            </a:endParaRPr>
          </a:p>
          <a:p>
            <a:r>
              <a:rPr lang="en-GB" sz="2800" b="1" dirty="0" smtClean="0">
                <a:latin typeface="Constantia" pitchFamily="18" charset="0"/>
              </a:rPr>
              <a:t> </a:t>
            </a:r>
            <a:endParaRPr lang="en-US" sz="2800" dirty="0">
              <a:latin typeface="Constantia" pitchFamily="18" charset="0"/>
            </a:endParaRPr>
          </a:p>
        </p:txBody>
      </p:sp>
      <p:pic>
        <p:nvPicPr>
          <p:cNvPr id="60418" name="Picture 2" descr="http://www.sidsandkids.org/wp-content/uploads/yarrakia-aboriginal.jpg"/>
          <p:cNvPicPr>
            <a:picLocks noChangeAspect="1" noChangeArrowheads="1"/>
          </p:cNvPicPr>
          <p:nvPr/>
        </p:nvPicPr>
        <p:blipFill>
          <a:blip r:embed="rId3" cstate="print"/>
          <a:srcRect/>
          <a:stretch>
            <a:fillRect/>
          </a:stretch>
        </p:blipFill>
        <p:spPr bwMode="auto">
          <a:xfrm>
            <a:off x="4953000" y="1676400"/>
            <a:ext cx="4191000" cy="487680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600" b="1" dirty="0">
                <a:latin typeface="Constantia" pitchFamily="18" charset="0"/>
              </a:rPr>
              <a:t>Health Promotion during </a:t>
            </a:r>
            <a:r>
              <a:rPr lang="en-US" sz="3600" b="1" dirty="0" smtClean="0">
                <a:latin typeface="Constantia" pitchFamily="18" charset="0"/>
              </a:rPr>
              <a:t>Toddlerhood</a:t>
            </a:r>
            <a:endParaRPr lang="en-US" sz="3600" b="1" dirty="0">
              <a:latin typeface="Cooper Black"/>
            </a:endParaRPr>
          </a:p>
        </p:txBody>
      </p:sp>
      <p:pic>
        <p:nvPicPr>
          <p:cNvPr id="2050" name="Picture 2" descr="http://www.toddler-activities-at-home.com/image-files/pottytrai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52600"/>
            <a:ext cx="6781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950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algn="ctr"/>
            <a:r>
              <a:rPr lang="en-US" sz="3200" b="1" dirty="0" smtClean="0">
                <a:latin typeface="Cooper Black" pitchFamily="18" charset="0"/>
              </a:rPr>
              <a:t>Family-Centered Care</a:t>
            </a:r>
          </a:p>
        </p:txBody>
      </p:sp>
      <p:sp>
        <p:nvSpPr>
          <p:cNvPr id="3" name="Content Placeholder 2"/>
          <p:cNvSpPr>
            <a:spLocks noGrp="1"/>
          </p:cNvSpPr>
          <p:nvPr>
            <p:ph sz="quarter" idx="1"/>
          </p:nvPr>
        </p:nvSpPr>
        <p:spPr>
          <a:xfrm>
            <a:off x="457200" y="1676400"/>
            <a:ext cx="8458200" cy="4953000"/>
          </a:xfrm>
        </p:spPr>
        <p:txBody>
          <a:bodyPr>
            <a:normAutofit fontScale="92500" lnSpcReduction="20000"/>
          </a:bodyPr>
          <a:lstStyle/>
          <a:p>
            <a:r>
              <a:rPr lang="en-US" sz="3100" dirty="0" smtClean="0">
                <a:latin typeface="Constantia" pitchFamily="18" charset="0"/>
              </a:rPr>
              <a:t>A philosophy of care to meet the emotional needs of children</a:t>
            </a:r>
          </a:p>
          <a:p>
            <a:r>
              <a:rPr lang="en-US" dirty="0" smtClean="0">
                <a:latin typeface="Constantia" pitchFamily="18" charset="0"/>
              </a:rPr>
              <a:t>Key elements of family centered care are:</a:t>
            </a:r>
          </a:p>
          <a:p>
            <a:pPr lvl="1"/>
            <a:r>
              <a:rPr lang="en-GB" dirty="0" smtClean="0">
                <a:latin typeface="Constantia" pitchFamily="18" charset="0"/>
              </a:rPr>
              <a:t>Respects and recognises  importance of family role in the lives of healthy and ill children</a:t>
            </a:r>
          </a:p>
          <a:p>
            <a:pPr lvl="1"/>
            <a:r>
              <a:rPr lang="en-GB" dirty="0" smtClean="0">
                <a:latin typeface="Constantia" pitchFamily="18" charset="0"/>
              </a:rPr>
              <a:t>supports families in their natural care giving roles and promotes healthy patterns of living at home in communities</a:t>
            </a:r>
          </a:p>
          <a:p>
            <a:pPr lvl="1"/>
            <a:r>
              <a:rPr lang="en-GB" dirty="0" smtClean="0">
                <a:latin typeface="Constantia" pitchFamily="18" charset="0"/>
              </a:rPr>
              <a:t>Both families and professionals viewed as equal in the relationship</a:t>
            </a:r>
          </a:p>
          <a:p>
            <a:pPr lvl="1"/>
            <a:r>
              <a:rPr lang="en-GB" dirty="0" smtClean="0">
                <a:latin typeface="Constantia" pitchFamily="18" charset="0"/>
              </a:rPr>
              <a:t>Facilitate family/professional collaboration &amp; family decision making</a:t>
            </a:r>
          </a:p>
          <a:p>
            <a:pPr lvl="1"/>
            <a:r>
              <a:rPr lang="en-GB" dirty="0" smtClean="0">
                <a:latin typeface="Constantia" pitchFamily="18" charset="0"/>
              </a:rPr>
              <a:t> Honouring of cultural diversity</a:t>
            </a:r>
          </a:p>
          <a:p>
            <a:pPr lvl="1"/>
            <a:r>
              <a:rPr lang="en-GB" dirty="0" smtClean="0">
                <a:latin typeface="Constantia" pitchFamily="18" charset="0"/>
              </a:rPr>
              <a:t>Encourage family-to-family support </a:t>
            </a:r>
          </a:p>
          <a:p>
            <a:pPr lvl="1"/>
            <a:endParaRPr lang="en-US" sz="2200" dirty="0" smtClean="0">
              <a:latin typeface="Constantia" pitchFamily="18" charset="0"/>
            </a:endParaRPr>
          </a:p>
          <a:p>
            <a:pPr lvl="1"/>
            <a:endParaRPr lang="en-US" sz="2700" b="1" dirty="0" smtClean="0">
              <a:latin typeface="Constantia" pitchFamily="18" charset="0"/>
            </a:endParaRPr>
          </a:p>
          <a:p>
            <a:pPr lvl="1">
              <a:buNone/>
            </a:pPr>
            <a:endParaRPr lang="en-US" sz="2800" dirty="0" smtClean="0"/>
          </a:p>
          <a:p>
            <a:pPr marL="320040" indent="-320040" fontAlgn="auto">
              <a:spcAft>
                <a:spcPts val="0"/>
              </a:spcAft>
              <a:buFont typeface="Wingdings"/>
              <a:buChar char=""/>
              <a:defRPr/>
            </a:pPr>
            <a:endParaRPr lang="en-US" dirty="0" smtClean="0">
              <a:latin typeface="Book Antiqua" pitchFamily="18" charset="0"/>
            </a:endParaRPr>
          </a:p>
          <a:p>
            <a:pPr marL="320040" indent="-320040" fontAlgn="auto">
              <a:spcAft>
                <a:spcPts val="0"/>
              </a:spcAft>
              <a:buFont typeface="Wingdings"/>
              <a:buChar char=""/>
              <a:defRPr/>
            </a:pPr>
            <a:endParaRPr lang="en-US" b="1" dirty="0" smtClean="0">
              <a:latin typeface="Book Antiqua" pitchFamily="18" charset="0"/>
            </a:endParaRPr>
          </a:p>
          <a:p>
            <a:pPr marL="320040" indent="-320040" fontAlgn="auto">
              <a:spcAft>
                <a:spcPts val="0"/>
              </a:spcAft>
              <a:buFont typeface="Wingdings"/>
              <a:buChar char=""/>
              <a:defRPr/>
            </a:pP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a:t>
            </a:r>
            <a:br>
              <a:rPr lang="en-US" sz="3200" b="1" dirty="0" smtClean="0">
                <a:latin typeface="Constantia" pitchFamily="18" charset="0"/>
              </a:rPr>
            </a:br>
            <a:r>
              <a:rPr lang="en-US" sz="3200" b="1" dirty="0" smtClean="0">
                <a:latin typeface="Constantia" pitchFamily="18" charset="0"/>
              </a:rPr>
              <a:t>Physical Growth</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endParaRPr lang="en-US" sz="2000" dirty="0" smtClean="0">
              <a:latin typeface="Constantia" pitchFamily="18" charset="0"/>
            </a:endParaRPr>
          </a:p>
          <a:p>
            <a:pPr lvl="1"/>
            <a:r>
              <a:rPr lang="en-GB" sz="2800" dirty="0" smtClean="0">
                <a:latin typeface="Constantia" pitchFamily="18" charset="0"/>
              </a:rPr>
              <a:t>Gain about 2.5 kg and 12 cm /year during the toddler period.</a:t>
            </a:r>
          </a:p>
          <a:p>
            <a:pPr lvl="1"/>
            <a:endParaRPr lang="en-US" sz="2800" dirty="0" smtClean="0">
              <a:latin typeface="Constantia" pitchFamily="18" charset="0"/>
            </a:endParaRPr>
          </a:p>
          <a:p>
            <a:pPr lvl="1"/>
            <a:r>
              <a:rPr lang="en-GB" sz="2800" dirty="0" smtClean="0">
                <a:latin typeface="Constantia" pitchFamily="18" charset="0"/>
              </a:rPr>
              <a:t>H.C = C.C at 6 months of age, at 2 years of age C.C </a:t>
            </a:r>
            <a:r>
              <a:rPr lang="ar-SA" sz="2800" dirty="0" smtClean="0">
                <a:latin typeface="Constantia" pitchFamily="18" charset="0"/>
              </a:rPr>
              <a:t>&lt;</a:t>
            </a:r>
            <a:r>
              <a:rPr lang="en-GB" sz="2800" dirty="0" smtClean="0">
                <a:latin typeface="Constantia" pitchFamily="18" charset="0"/>
              </a:rPr>
              <a:t>H.C.</a:t>
            </a:r>
          </a:p>
          <a:p>
            <a:pPr lvl="1"/>
            <a:endParaRPr lang="en-US" sz="2800" dirty="0" smtClean="0">
              <a:latin typeface="Constantia" pitchFamily="18" charset="0"/>
            </a:endParaRPr>
          </a:p>
          <a:p>
            <a:pPr lvl="1"/>
            <a:r>
              <a:rPr lang="en-GB" sz="2800" dirty="0" smtClean="0">
                <a:latin typeface="Constantia" pitchFamily="18" charset="0"/>
              </a:rPr>
              <a:t>H.C increased 2 cm during the second year compared to 12 cm during the first year.</a:t>
            </a:r>
            <a:endParaRPr lang="en-US" sz="2800" dirty="0" smtClean="0">
              <a:latin typeface="Constantia" pitchFamily="18" charset="0"/>
            </a:endParaRPr>
          </a:p>
          <a:p>
            <a:pPr lvl="1"/>
            <a:endParaRPr lang="en-US" b="1" dirty="0" smtClean="0">
              <a:latin typeface="Constantia"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 Appearance</a:t>
            </a:r>
            <a:endParaRPr lang="en-US" sz="3200" b="1" dirty="0">
              <a:latin typeface="Cooper Black"/>
            </a:endParaRPr>
          </a:p>
        </p:txBody>
      </p:sp>
      <p:sp>
        <p:nvSpPr>
          <p:cNvPr id="26626" name="Content Placeholder 2"/>
          <p:cNvSpPr>
            <a:spLocks noGrp="1"/>
          </p:cNvSpPr>
          <p:nvPr>
            <p:ph sz="quarter" idx="1"/>
          </p:nvPr>
        </p:nvSpPr>
        <p:spPr>
          <a:xfrm>
            <a:off x="304800" y="1600200"/>
            <a:ext cx="8610600" cy="4876800"/>
          </a:xfrm>
        </p:spPr>
        <p:txBody>
          <a:bodyPr/>
          <a:lstStyle/>
          <a:p>
            <a:r>
              <a:rPr lang="en-GB" sz="2400" dirty="0" smtClean="0">
                <a:latin typeface="Constantia" pitchFamily="18" charset="0"/>
              </a:rPr>
              <a:t>Subcutaneous tissues or baby fat begins to disappear toward the end of the second year (baby looks more leaner).</a:t>
            </a:r>
          </a:p>
          <a:p>
            <a:endParaRPr lang="en-GB" sz="2400" dirty="0" smtClean="0">
              <a:latin typeface="Constantia" pitchFamily="18" charset="0"/>
            </a:endParaRPr>
          </a:p>
          <a:p>
            <a:r>
              <a:rPr lang="en-GB" sz="2400" dirty="0" smtClean="0">
                <a:latin typeface="Constantia" pitchFamily="18" charset="0"/>
              </a:rPr>
              <a:t>Protuberant (prominent) abdomen from underdeveloped abdominal muscles.</a:t>
            </a:r>
          </a:p>
          <a:p>
            <a:endParaRPr lang="en-US" sz="2400" dirty="0" smtClean="0">
              <a:latin typeface="Constantia" pitchFamily="18" charset="0"/>
            </a:endParaRPr>
          </a:p>
          <a:p>
            <a:r>
              <a:rPr lang="en-GB" sz="2400" dirty="0" smtClean="0">
                <a:latin typeface="Constantia" pitchFamily="18" charset="0"/>
              </a:rPr>
              <a:t>Forward curve of the spine at the sacral area (</a:t>
            </a:r>
            <a:r>
              <a:rPr lang="en-GB" sz="2400" dirty="0" err="1" smtClean="0">
                <a:latin typeface="Constantia" pitchFamily="18" charset="0"/>
              </a:rPr>
              <a:t>Lordosis</a:t>
            </a:r>
            <a:r>
              <a:rPr lang="en-GB" sz="2400" dirty="0" smtClean="0">
                <a:latin typeface="Constantia" pitchFamily="18" charset="0"/>
              </a:rPr>
              <a:t>).</a:t>
            </a:r>
          </a:p>
          <a:p>
            <a:endParaRPr lang="en-US" sz="2400" dirty="0" smtClean="0">
              <a:latin typeface="Constantia" pitchFamily="18" charset="0"/>
            </a:endParaRPr>
          </a:p>
          <a:p>
            <a:r>
              <a:rPr lang="en-GB" sz="2400" dirty="0" err="1" smtClean="0">
                <a:latin typeface="Constantia" pitchFamily="18" charset="0"/>
              </a:rPr>
              <a:t>Bowleggedness</a:t>
            </a:r>
            <a:r>
              <a:rPr lang="en-GB" sz="2400" dirty="0" smtClean="0">
                <a:latin typeface="Constantia" pitchFamily="18" charset="0"/>
              </a:rPr>
              <a:t> persists through the period (leg muscles bear the weight of large trunk), walk with a wide stance.</a:t>
            </a:r>
            <a:endParaRPr lang="en-US" sz="2400" dirty="0" smtClean="0">
              <a:latin typeface="Constantia" pitchFamily="18" charset="0"/>
            </a:endParaRPr>
          </a:p>
          <a:p>
            <a:endParaRPr lang="en-US" sz="2000" dirty="0" smtClean="0"/>
          </a:p>
          <a:p>
            <a:pPr lvl="1"/>
            <a:endParaRPr lang="en-US" b="1" dirty="0" smtClean="0">
              <a:latin typeface="Constantia"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 Body Systems</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GB" sz="2700" dirty="0" smtClean="0">
                <a:latin typeface="Constantia" pitchFamily="18" charset="0"/>
              </a:rPr>
              <a:t>Respiration: slows slightly, abdominal breathing.</a:t>
            </a:r>
          </a:p>
          <a:p>
            <a:endParaRPr lang="en-US" sz="2700" dirty="0" smtClean="0">
              <a:latin typeface="Constantia" pitchFamily="18" charset="0"/>
            </a:endParaRPr>
          </a:p>
          <a:p>
            <a:r>
              <a:rPr lang="en-GB" sz="2700" dirty="0" smtClean="0">
                <a:latin typeface="Constantia" pitchFamily="18" charset="0"/>
              </a:rPr>
              <a:t>Heart rate: slows from 110 to 90 </a:t>
            </a:r>
            <a:r>
              <a:rPr lang="en-GB" sz="2700" dirty="0" err="1" smtClean="0">
                <a:latin typeface="Constantia" pitchFamily="18" charset="0"/>
              </a:rPr>
              <a:t>bpm</a:t>
            </a:r>
            <a:r>
              <a:rPr lang="en-GB" sz="2700" dirty="0" smtClean="0">
                <a:latin typeface="Constantia" pitchFamily="18" charset="0"/>
              </a:rPr>
              <a:t>.</a:t>
            </a:r>
          </a:p>
          <a:p>
            <a:endParaRPr lang="en-US" sz="2700" dirty="0" smtClean="0">
              <a:latin typeface="Constantia" pitchFamily="18" charset="0"/>
            </a:endParaRPr>
          </a:p>
          <a:p>
            <a:r>
              <a:rPr lang="en-GB" sz="2700" dirty="0" smtClean="0">
                <a:latin typeface="Constantia" pitchFamily="18" charset="0"/>
              </a:rPr>
              <a:t>Blood pressure: increased to 99/64 mmHg.</a:t>
            </a:r>
            <a:endParaRPr lang="en-US" sz="2700" dirty="0" smtClean="0">
              <a:latin typeface="Constantia" pitchFamily="18" charset="0"/>
            </a:endParaRPr>
          </a:p>
          <a:p>
            <a:r>
              <a:rPr lang="en-GB" sz="2700" dirty="0" smtClean="0">
                <a:latin typeface="Constantia" pitchFamily="18" charset="0"/>
              </a:rPr>
              <a:t>Brain develops to about 75% of its adult size.</a:t>
            </a:r>
            <a:endParaRPr lang="en-US" sz="2700" dirty="0" smtClean="0">
              <a:latin typeface="Constantia" pitchFamily="18" charset="0"/>
            </a:endParaRPr>
          </a:p>
          <a:p>
            <a:r>
              <a:rPr lang="en-GB" sz="2700" dirty="0" smtClean="0">
                <a:latin typeface="Constantia" pitchFamily="18" charset="0"/>
              </a:rPr>
              <a:t>Stomach capacity increases. Can eat 3 meals/day.</a:t>
            </a:r>
            <a:endParaRPr lang="en-US" sz="2700" dirty="0" smtClean="0">
              <a:latin typeface="Constantia" pitchFamily="18" charset="0"/>
            </a:endParaRPr>
          </a:p>
          <a:p>
            <a:r>
              <a:rPr lang="en-GB" sz="2700" dirty="0" smtClean="0">
                <a:latin typeface="Constantia" pitchFamily="18" charset="0"/>
              </a:rPr>
              <a:t>Stomach secretions become more acidic which </a:t>
            </a:r>
            <a:r>
              <a:rPr lang="en-GB" sz="2700" b="1" i="1" dirty="0" smtClean="0">
                <a:latin typeface="Constantia" pitchFamily="18" charset="0"/>
              </a:rPr>
              <a:t>decrease gastrointestinal  infections.</a:t>
            </a:r>
            <a:endParaRPr lang="en-US" sz="2700" b="1" i="1" dirty="0" smtClean="0">
              <a:latin typeface="Constantia" pitchFamily="18" charset="0"/>
            </a:endParaRPr>
          </a:p>
          <a:p>
            <a:r>
              <a:rPr lang="en-GB" sz="2700" dirty="0" smtClean="0">
                <a:latin typeface="Constantia" pitchFamily="18" charset="0"/>
              </a:rPr>
              <a:t>Possible control of the urinary and anal sphincters.</a:t>
            </a:r>
            <a:endParaRPr lang="en-US" sz="2700" dirty="0" smtClean="0">
              <a:latin typeface="Constantia" pitchFamily="18" charset="0"/>
            </a:endParaRPr>
          </a:p>
          <a:p>
            <a:endParaRPr lang="en-US" sz="2000" dirty="0" smtClean="0"/>
          </a:p>
          <a:p>
            <a:pPr lvl="1"/>
            <a:endParaRPr lang="en-US" b="1" dirty="0" smtClean="0">
              <a:latin typeface="Constantia"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 Dental Health</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GB" sz="2700" dirty="0" smtClean="0">
                <a:latin typeface="Constantia" pitchFamily="18" charset="0"/>
              </a:rPr>
              <a:t>8 new teeth (the canines and the first molars) erupt during the 2</a:t>
            </a:r>
            <a:r>
              <a:rPr lang="en-GB" sz="2700" baseline="30000" dirty="0" smtClean="0">
                <a:latin typeface="Constantia" pitchFamily="18" charset="0"/>
              </a:rPr>
              <a:t>nd</a:t>
            </a:r>
            <a:r>
              <a:rPr lang="en-GB" sz="2700" dirty="0" smtClean="0">
                <a:latin typeface="Constantia" pitchFamily="18" charset="0"/>
              </a:rPr>
              <a:t> year.</a:t>
            </a:r>
          </a:p>
          <a:p>
            <a:endParaRPr lang="en-US" sz="2700" dirty="0" smtClean="0">
              <a:latin typeface="Constantia" pitchFamily="18" charset="0"/>
            </a:endParaRPr>
          </a:p>
          <a:p>
            <a:r>
              <a:rPr lang="en-GB" sz="2700" b="1" i="1" dirty="0" smtClean="0">
                <a:latin typeface="Constantia" pitchFamily="18" charset="0"/>
              </a:rPr>
              <a:t>All 20 deciduous teeth are generally present by 2.5-3 years of age.</a:t>
            </a:r>
          </a:p>
          <a:p>
            <a:endParaRPr lang="en-US" sz="2700" b="1" i="1" dirty="0" smtClean="0">
              <a:latin typeface="Constantia" pitchFamily="18" charset="0"/>
            </a:endParaRPr>
          </a:p>
          <a:p>
            <a:r>
              <a:rPr lang="en-GB" sz="2700" dirty="0" smtClean="0">
                <a:latin typeface="Constantia" pitchFamily="18" charset="0"/>
              </a:rPr>
              <a:t>First dental visit at around 2.5 years. </a:t>
            </a:r>
          </a:p>
          <a:p>
            <a:endParaRPr lang="en-US" sz="2700" dirty="0" smtClean="0">
              <a:latin typeface="Constantia" pitchFamily="18" charset="0"/>
            </a:endParaRPr>
          </a:p>
          <a:p>
            <a:r>
              <a:rPr lang="en-GB" sz="2700" dirty="0" smtClean="0">
                <a:latin typeface="Constantia" pitchFamily="18" charset="0"/>
              </a:rPr>
              <a:t>Soft toothbrush with water (no toothpaste), with supervision.</a:t>
            </a:r>
            <a:endParaRPr lang="en-US" sz="2700" dirty="0" smtClean="0">
              <a:latin typeface="Constantia" pitchFamily="18" charset="0"/>
            </a:endParaRPr>
          </a:p>
          <a:p>
            <a:endParaRPr lang="en-US" sz="2000" dirty="0" smtClean="0">
              <a:latin typeface="Constantia" pitchFamily="18" charset="0"/>
            </a:endParaRPr>
          </a:p>
          <a:p>
            <a:pPr lvl="1"/>
            <a:endParaRPr lang="en-US" b="1" dirty="0" smtClean="0">
              <a:latin typeface="Constantia"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 Play &amp; Safety</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GB" sz="2700" dirty="0" smtClean="0">
                <a:latin typeface="Constantia" pitchFamily="18" charset="0"/>
              </a:rPr>
              <a:t>Parallel play (alongside each other, not with others).</a:t>
            </a:r>
            <a:endParaRPr lang="en-US" sz="2700" dirty="0" smtClean="0">
              <a:latin typeface="Constantia" pitchFamily="18" charset="0"/>
            </a:endParaRPr>
          </a:p>
          <a:p>
            <a:r>
              <a:rPr lang="en-GB" sz="2700" dirty="0" smtClean="0">
                <a:latin typeface="Constantia" pitchFamily="18" charset="0"/>
              </a:rPr>
              <a:t>Imitation is very common.</a:t>
            </a:r>
            <a:endParaRPr lang="en-US" sz="2700" dirty="0" smtClean="0">
              <a:latin typeface="Constantia" pitchFamily="18" charset="0"/>
            </a:endParaRPr>
          </a:p>
          <a:p>
            <a:r>
              <a:rPr lang="en-GB" sz="2700" dirty="0" smtClean="0">
                <a:latin typeface="Constantia" pitchFamily="18" charset="0"/>
              </a:rPr>
              <a:t>Short attention span.</a:t>
            </a:r>
            <a:endParaRPr lang="en-US" sz="2700" dirty="0" smtClean="0">
              <a:latin typeface="Constantia" pitchFamily="18" charset="0"/>
            </a:endParaRPr>
          </a:p>
          <a:p>
            <a:r>
              <a:rPr lang="en-GB" sz="2700" dirty="0" smtClean="0">
                <a:latin typeface="Constantia" pitchFamily="18" charset="0"/>
              </a:rPr>
              <a:t>Accidents are the major cause of death.</a:t>
            </a:r>
            <a:endParaRPr lang="en-US" sz="2700" dirty="0" smtClean="0">
              <a:latin typeface="Constantia" pitchFamily="18" charset="0"/>
            </a:endParaRPr>
          </a:p>
          <a:p>
            <a:r>
              <a:rPr lang="en-GB" sz="2700" dirty="0" smtClean="0">
                <a:latin typeface="Constantia" pitchFamily="18" charset="0"/>
              </a:rPr>
              <a:t>Poisoning from ingestion of cleaning products, drugs, and poisonous plants.</a:t>
            </a:r>
            <a:endParaRPr lang="en-US" sz="2700" dirty="0" smtClean="0">
              <a:latin typeface="Constantia" pitchFamily="18" charset="0"/>
            </a:endParaRPr>
          </a:p>
          <a:p>
            <a:r>
              <a:rPr lang="en-GB" sz="2700" dirty="0" smtClean="0">
                <a:latin typeface="Constantia" pitchFamily="18" charset="0"/>
              </a:rPr>
              <a:t>Aspiration or ingestion of small objects.</a:t>
            </a:r>
            <a:endParaRPr lang="en-US" sz="2700" dirty="0" smtClean="0">
              <a:latin typeface="Constantia" pitchFamily="18" charset="0"/>
            </a:endParaRPr>
          </a:p>
          <a:p>
            <a:r>
              <a:rPr lang="en-GB" sz="2700" dirty="0" smtClean="0">
                <a:latin typeface="Constantia" pitchFamily="18" charset="0"/>
              </a:rPr>
              <a:t>Motor vehicle accidents (MVA)</a:t>
            </a:r>
            <a:endParaRPr lang="en-US" sz="2700" dirty="0" smtClean="0">
              <a:latin typeface="Constantia" pitchFamily="18" charset="0"/>
            </a:endParaRPr>
          </a:p>
          <a:p>
            <a:r>
              <a:rPr lang="en-GB" sz="2700" dirty="0" smtClean="0">
                <a:latin typeface="Constantia" pitchFamily="18" charset="0"/>
              </a:rPr>
              <a:t>Burns, falls, and playground injuries.</a:t>
            </a:r>
            <a:endParaRPr lang="en-US" sz="2700" dirty="0" smtClean="0">
              <a:latin typeface="Constantia" pitchFamily="18" charset="0"/>
            </a:endParaRPr>
          </a:p>
          <a:p>
            <a:pPr marL="0" indent="0">
              <a:buNone/>
            </a:pPr>
            <a:endParaRPr lang="en-US" sz="2400" dirty="0" smtClean="0"/>
          </a:p>
          <a:p>
            <a:endParaRPr lang="en-US" sz="2000" dirty="0" smtClean="0">
              <a:latin typeface="Constantia" pitchFamily="18" charset="0"/>
            </a:endParaRPr>
          </a:p>
          <a:p>
            <a:pPr lvl="1"/>
            <a:endParaRPr lang="en-US" b="1" dirty="0" smtClean="0">
              <a:latin typeface="Constantia" pitchFamily="18" charset="0"/>
            </a:endParaRPr>
          </a:p>
          <a:p>
            <a:pPr lvl="2"/>
            <a:endParaRPr lang="en-US" sz="2400" b="1"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 Nutrition</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GB" sz="2300" b="1" i="1" dirty="0" smtClean="0">
                <a:latin typeface="Constantia" pitchFamily="18" charset="0"/>
              </a:rPr>
              <a:t>Growth rate dramatically decreases</a:t>
            </a:r>
            <a:r>
              <a:rPr lang="en-GB" sz="2300" dirty="0" smtClean="0">
                <a:latin typeface="Constantia" pitchFamily="18" charset="0"/>
              </a:rPr>
              <a:t>, thus lower calories, proteins, and fluids are </a:t>
            </a:r>
            <a:r>
              <a:rPr lang="ar-SA" sz="2300" dirty="0" smtClean="0">
                <a:latin typeface="Constantia" pitchFamily="18" charset="0"/>
              </a:rPr>
              <a:t>	</a:t>
            </a:r>
            <a:r>
              <a:rPr lang="en-GB" sz="2300" dirty="0" smtClean="0">
                <a:latin typeface="Constantia" pitchFamily="18" charset="0"/>
              </a:rPr>
              <a:t>needed.</a:t>
            </a:r>
            <a:endParaRPr lang="en-US" sz="2300" dirty="0" smtClean="0">
              <a:latin typeface="Constantia" pitchFamily="18" charset="0"/>
            </a:endParaRPr>
          </a:p>
          <a:p>
            <a:r>
              <a:rPr lang="en-GB" sz="2300" dirty="0" smtClean="0">
                <a:latin typeface="Constantia" pitchFamily="18" charset="0"/>
              </a:rPr>
              <a:t>Decrease appetite (</a:t>
            </a:r>
            <a:r>
              <a:rPr lang="en-GB" sz="2300" b="1" dirty="0" smtClean="0">
                <a:latin typeface="Constantia" pitchFamily="18" charset="0"/>
              </a:rPr>
              <a:t>physiologic anorexia) </a:t>
            </a:r>
            <a:r>
              <a:rPr lang="en-GB" sz="2300" dirty="0" smtClean="0">
                <a:latin typeface="Constantia" pitchFamily="18" charset="0"/>
              </a:rPr>
              <a:t>they sit and play with food..</a:t>
            </a:r>
          </a:p>
          <a:p>
            <a:r>
              <a:rPr lang="en-GB" sz="2300" dirty="0" smtClean="0">
                <a:latin typeface="Constantia" pitchFamily="18" charset="0"/>
              </a:rPr>
              <a:t> One tablespoon of each food served is a good start.</a:t>
            </a:r>
            <a:endParaRPr lang="en-US" sz="2300" dirty="0" smtClean="0">
              <a:latin typeface="Constantia" pitchFamily="18" charset="0"/>
            </a:endParaRPr>
          </a:p>
          <a:p>
            <a:r>
              <a:rPr lang="en-GB" sz="2300" dirty="0" smtClean="0">
                <a:latin typeface="Constantia" pitchFamily="18" charset="0"/>
              </a:rPr>
              <a:t>Insist on feeding themselves (may refuse to eat at all), they are </a:t>
            </a:r>
            <a:r>
              <a:rPr lang="en-GB" sz="2300" b="1" dirty="0" smtClean="0">
                <a:latin typeface="Constantia" pitchFamily="18" charset="0"/>
              </a:rPr>
              <a:t>picky eaters.</a:t>
            </a:r>
            <a:endParaRPr lang="en-US" sz="2300" b="1" dirty="0" smtClean="0">
              <a:latin typeface="Constantia" pitchFamily="18" charset="0"/>
            </a:endParaRPr>
          </a:p>
          <a:p>
            <a:r>
              <a:rPr lang="en-GB" sz="2300" dirty="0" smtClean="0">
                <a:latin typeface="Constantia" pitchFamily="18" charset="0"/>
              </a:rPr>
              <a:t>Avoid diet high in sugar / high in fats (no more than 30% of daily calorie from fat). Daily calories requirement = 1300 kcal.</a:t>
            </a:r>
            <a:endParaRPr lang="en-US" sz="2300" dirty="0" smtClean="0">
              <a:latin typeface="Constantia" pitchFamily="18" charset="0"/>
            </a:endParaRPr>
          </a:p>
          <a:p>
            <a:r>
              <a:rPr lang="en-GB" sz="2300" dirty="0" smtClean="0">
                <a:latin typeface="Constantia" pitchFamily="18" charset="0"/>
              </a:rPr>
              <a:t>Adequate Calcium and Phosphorous is important for bone mineralization (whole milk).</a:t>
            </a:r>
            <a:endParaRPr lang="en-US" sz="2300" dirty="0" smtClean="0">
              <a:latin typeface="Constantia" pitchFamily="18" charset="0"/>
            </a:endParaRPr>
          </a:p>
          <a:p>
            <a:r>
              <a:rPr lang="en-GB" sz="2300" dirty="0" smtClean="0">
                <a:latin typeface="Constantia" pitchFamily="18" charset="0"/>
              </a:rPr>
              <a:t>Assess intake of 5 food groups.</a:t>
            </a:r>
            <a:endParaRPr lang="en-US" sz="2300"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 Sleep &amp; Fears</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a:t>
            </a:r>
            <a:r>
              <a:rPr lang="en-GB" sz="2800" b="1" dirty="0" smtClean="0">
                <a:latin typeface="Constantia" pitchFamily="18" charset="0"/>
              </a:rPr>
              <a:t>Sleep pattern</a:t>
            </a:r>
            <a:endParaRPr lang="en-US" sz="2800" dirty="0" smtClean="0">
              <a:latin typeface="Constantia" pitchFamily="18" charset="0"/>
            </a:endParaRPr>
          </a:p>
          <a:p>
            <a:pPr lvl="1"/>
            <a:r>
              <a:rPr lang="en-GB" sz="2400" dirty="0" smtClean="0">
                <a:latin typeface="Constantia" pitchFamily="18" charset="0"/>
              </a:rPr>
              <a:t>Total hours 12 hours / night </a:t>
            </a:r>
            <a:r>
              <a:rPr lang="en-GB" sz="2400" b="1" i="1" dirty="0" smtClean="0">
                <a:latin typeface="Constantia" pitchFamily="18" charset="0"/>
              </a:rPr>
              <a:t>with 2 naps </a:t>
            </a:r>
            <a:r>
              <a:rPr lang="en-GB" sz="2400" dirty="0" smtClean="0">
                <a:latin typeface="Constantia" pitchFamily="18" charset="0"/>
              </a:rPr>
              <a:t>as a start. At the end of toddler stage decreased to 8 hours/night and one nap.</a:t>
            </a:r>
            <a:endParaRPr lang="en-US" sz="2400" dirty="0" smtClean="0">
              <a:latin typeface="Constantia" pitchFamily="18" charset="0"/>
            </a:endParaRPr>
          </a:p>
          <a:p>
            <a:pPr lvl="1"/>
            <a:r>
              <a:rPr lang="en-GB" sz="2400" dirty="0" smtClean="0">
                <a:latin typeface="Constantia" pitchFamily="18" charset="0"/>
              </a:rPr>
              <a:t>Some sleep problems are common like </a:t>
            </a:r>
            <a:r>
              <a:rPr lang="en-GB" sz="2400" b="1" dirty="0" smtClean="0">
                <a:latin typeface="Constantia" pitchFamily="18" charset="0"/>
              </a:rPr>
              <a:t>fear of separation</a:t>
            </a:r>
            <a:r>
              <a:rPr lang="en-GB" sz="2400" dirty="0" smtClean="0">
                <a:latin typeface="Constantia" pitchFamily="18" charset="0"/>
              </a:rPr>
              <a:t>. </a:t>
            </a:r>
            <a:r>
              <a:rPr lang="en-GB" sz="2400" b="1" dirty="0" smtClean="0">
                <a:latin typeface="Constantia" pitchFamily="18" charset="0"/>
              </a:rPr>
              <a:t>Nightmares</a:t>
            </a:r>
            <a:r>
              <a:rPr lang="en-GB" sz="2400" dirty="0" smtClean="0">
                <a:latin typeface="Constantia" pitchFamily="18" charset="0"/>
              </a:rPr>
              <a:t> started about age of 3..</a:t>
            </a:r>
            <a:endParaRPr lang="en-US" sz="2400" dirty="0" smtClean="0">
              <a:latin typeface="Constantia" pitchFamily="18" charset="0"/>
            </a:endParaRPr>
          </a:p>
          <a:p>
            <a:pPr lvl="1"/>
            <a:r>
              <a:rPr lang="en-GB" sz="2400" dirty="0" smtClean="0">
                <a:latin typeface="Constantia" pitchFamily="18" charset="0"/>
              </a:rPr>
              <a:t>Bedtime </a:t>
            </a:r>
            <a:r>
              <a:rPr lang="en-GB" sz="2400" b="1" i="1" dirty="0" smtClean="0">
                <a:latin typeface="Constantia" pitchFamily="18" charset="0"/>
              </a:rPr>
              <a:t>rituals </a:t>
            </a:r>
            <a:r>
              <a:rPr lang="en-GB" sz="2400" dirty="0" smtClean="0">
                <a:latin typeface="Constantia" pitchFamily="18" charset="0"/>
              </a:rPr>
              <a:t>are needed to represent security</a:t>
            </a:r>
            <a:r>
              <a:rPr lang="en-GB" sz="2500" dirty="0" smtClean="0">
                <a:latin typeface="Constantia" pitchFamily="18" charset="0"/>
              </a:rPr>
              <a:t>.</a:t>
            </a:r>
            <a:endParaRPr lang="en-US" sz="2500" dirty="0" smtClean="0">
              <a:latin typeface="Constantia" pitchFamily="18" charset="0"/>
            </a:endParaRPr>
          </a:p>
          <a:p>
            <a:r>
              <a:rPr lang="en-GB" sz="2800" b="1" dirty="0" smtClean="0">
                <a:latin typeface="Constantia" pitchFamily="18" charset="0"/>
              </a:rPr>
              <a:t>Fears</a:t>
            </a:r>
            <a:endParaRPr lang="en-US" sz="2800" dirty="0" smtClean="0">
              <a:latin typeface="Constantia" pitchFamily="18" charset="0"/>
            </a:endParaRPr>
          </a:p>
          <a:p>
            <a:pPr lvl="1"/>
            <a:r>
              <a:rPr lang="en-GB" sz="2400" dirty="0" smtClean="0">
                <a:latin typeface="Constantia" pitchFamily="18" charset="0"/>
              </a:rPr>
              <a:t>Separation anxiety: Begins about 6-7 months and persists throughout the preschool period.</a:t>
            </a:r>
            <a:endParaRPr lang="en-US" sz="2400" dirty="0" smtClean="0">
              <a:latin typeface="Constantia" pitchFamily="18" charset="0"/>
            </a:endParaRPr>
          </a:p>
          <a:p>
            <a:pPr lvl="1"/>
            <a:r>
              <a:rPr lang="en-GB" sz="2400" dirty="0" smtClean="0">
                <a:latin typeface="Constantia" pitchFamily="18" charset="0"/>
              </a:rPr>
              <a:t>Going to sleep.</a:t>
            </a:r>
            <a:endParaRPr lang="en-US" sz="2400" dirty="0" smtClean="0">
              <a:latin typeface="Constantia" pitchFamily="18" charset="0"/>
            </a:endParaRPr>
          </a:p>
          <a:p>
            <a:pPr lvl="1"/>
            <a:r>
              <a:rPr lang="en-GB" sz="2400" dirty="0" smtClean="0">
                <a:latin typeface="Constantia" pitchFamily="18" charset="0"/>
              </a:rPr>
              <a:t>Large animals.</a:t>
            </a:r>
            <a:endParaRPr lang="en-US" sz="2400" dirty="0" smtClean="0">
              <a:latin typeface="Constantia" pitchFamily="18" charset="0"/>
            </a:endParaRPr>
          </a:p>
          <a:p>
            <a:pPr lvl="2"/>
            <a:endParaRPr lang="en-US" sz="2000" b="1" dirty="0" smtClean="0">
              <a:latin typeface="Constantia" pitchFamily="18" charset="0"/>
            </a:endParaRPr>
          </a:p>
          <a:p>
            <a:pPr lvl="3"/>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 Toilet Training</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GB" sz="3100" dirty="0" smtClean="0">
                <a:latin typeface="Constantia" pitchFamily="18" charset="0"/>
              </a:rPr>
              <a:t>Readiness for toilet training is </a:t>
            </a:r>
            <a:r>
              <a:rPr lang="en-GB" sz="3100" b="1" i="1" dirty="0" smtClean="0">
                <a:latin typeface="Constantia" pitchFamily="18" charset="0"/>
              </a:rPr>
              <a:t>unusual</a:t>
            </a:r>
            <a:r>
              <a:rPr lang="en-GB" sz="3100" dirty="0" smtClean="0">
                <a:latin typeface="Constantia" pitchFamily="18" charset="0"/>
              </a:rPr>
              <a:t> before 18 months.</a:t>
            </a:r>
          </a:p>
          <a:p>
            <a:endParaRPr lang="en-US" sz="3100" dirty="0" smtClean="0">
              <a:latin typeface="Constantia" pitchFamily="18" charset="0"/>
            </a:endParaRPr>
          </a:p>
          <a:p>
            <a:r>
              <a:rPr lang="en-GB" sz="3100" dirty="0" smtClean="0">
                <a:latin typeface="Constantia" pitchFamily="18" charset="0"/>
              </a:rPr>
              <a:t>Signs of readiness:..</a:t>
            </a:r>
            <a:endParaRPr lang="en-US" sz="3100" dirty="0" smtClean="0">
              <a:latin typeface="Constantia" pitchFamily="18" charset="0"/>
            </a:endParaRPr>
          </a:p>
          <a:p>
            <a:pPr lvl="2"/>
            <a:r>
              <a:rPr lang="en-GB" sz="2400" dirty="0" smtClean="0">
                <a:latin typeface="Constantia" pitchFamily="18" charset="0"/>
              </a:rPr>
              <a:t>Dry for 2 hours.</a:t>
            </a:r>
            <a:endParaRPr lang="en-US" sz="2400" dirty="0" smtClean="0">
              <a:latin typeface="Constantia" pitchFamily="18" charset="0"/>
            </a:endParaRPr>
          </a:p>
          <a:p>
            <a:pPr lvl="2"/>
            <a:r>
              <a:rPr lang="en-GB" sz="2400" dirty="0" smtClean="0">
                <a:latin typeface="Constantia" pitchFamily="18" charset="0"/>
              </a:rPr>
              <a:t>Site and squats.</a:t>
            </a:r>
            <a:endParaRPr lang="en-US" sz="2400" dirty="0" smtClean="0">
              <a:latin typeface="Constantia" pitchFamily="18" charset="0"/>
            </a:endParaRPr>
          </a:p>
          <a:p>
            <a:pPr lvl="2"/>
            <a:r>
              <a:rPr lang="en-GB" sz="2400" dirty="0" smtClean="0">
                <a:latin typeface="Constantia" pitchFamily="18" charset="0"/>
              </a:rPr>
              <a:t>Begin to be uncomfortable in wet diaper.</a:t>
            </a:r>
            <a:endParaRPr lang="en-US" sz="2400" dirty="0" smtClean="0">
              <a:latin typeface="Constantia" pitchFamily="18" charset="0"/>
            </a:endParaRPr>
          </a:p>
          <a:p>
            <a:pPr lvl="2"/>
            <a:r>
              <a:rPr lang="en-GB" sz="2400" dirty="0" smtClean="0">
                <a:latin typeface="Constantia" pitchFamily="18" charset="0"/>
              </a:rPr>
              <a:t>Verbalize desire to void or defecate.</a:t>
            </a:r>
            <a:endParaRPr lang="en-US" sz="2400" dirty="0" smtClean="0">
              <a:latin typeface="Constantia" pitchFamily="18" charset="0"/>
            </a:endParaRPr>
          </a:p>
          <a:p>
            <a:pPr lvl="1"/>
            <a:endParaRPr lang="en-US" sz="1500" dirty="0" smtClean="0">
              <a:latin typeface="Constantia" pitchFamily="18" charset="0"/>
            </a:endParaRPr>
          </a:p>
          <a:p>
            <a:pPr lvl="2"/>
            <a:endParaRPr lang="en-US" sz="2000" b="1" dirty="0" smtClean="0">
              <a:latin typeface="Constantia" pitchFamily="18" charset="0"/>
            </a:endParaRPr>
          </a:p>
          <a:p>
            <a:pPr lvl="3"/>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a:t>
            </a:r>
            <a:r>
              <a:rPr lang="en-US" sz="3200" b="1" dirty="0" smtClean="0">
                <a:latin typeface="Constantia" pitchFamily="18" charset="0"/>
              </a:rPr>
              <a:t>Toddlerhood: Toilet Training</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Some helpful strategies for </a:t>
            </a:r>
            <a:r>
              <a:rPr lang="en-GB" sz="2400" b="1" dirty="0" smtClean="0">
                <a:latin typeface="Constantia" pitchFamily="18" charset="0"/>
              </a:rPr>
              <a:t>Toilet training</a:t>
            </a:r>
            <a:endParaRPr lang="en-US" sz="1800" dirty="0" smtClean="0">
              <a:latin typeface="Constantia" pitchFamily="18" charset="0"/>
            </a:endParaRPr>
          </a:p>
          <a:p>
            <a:pPr lvl="1">
              <a:buNone/>
            </a:pPr>
            <a:r>
              <a:rPr lang="en-US" sz="1500" dirty="0" smtClean="0">
                <a:latin typeface="Constantia" pitchFamily="18" charset="0"/>
              </a:rPr>
              <a:t> </a:t>
            </a:r>
            <a:endParaRPr lang="en-US" sz="1800" dirty="0" smtClean="0">
              <a:latin typeface="Constantia" pitchFamily="18" charset="0"/>
            </a:endParaRPr>
          </a:p>
          <a:p>
            <a:pPr lvl="1"/>
            <a:r>
              <a:rPr lang="en-GB" sz="2700" dirty="0" smtClean="0">
                <a:latin typeface="Constantia" pitchFamily="18" charset="0"/>
              </a:rPr>
              <a:t>Use potty-chair and</a:t>
            </a:r>
            <a:r>
              <a:rPr lang="en-GB" sz="2700" b="1" i="1" dirty="0" smtClean="0">
                <a:latin typeface="Constantia" pitchFamily="18" charset="0"/>
              </a:rPr>
              <a:t> limit </a:t>
            </a:r>
            <a:r>
              <a:rPr lang="en-GB" sz="2700" dirty="0" smtClean="0">
                <a:latin typeface="Constantia" pitchFamily="18" charset="0"/>
              </a:rPr>
              <a:t>time to 5-10 min.</a:t>
            </a:r>
            <a:endParaRPr lang="en-US" sz="2700" dirty="0" smtClean="0">
              <a:latin typeface="Constantia" pitchFamily="18" charset="0"/>
            </a:endParaRPr>
          </a:p>
          <a:p>
            <a:pPr lvl="1"/>
            <a:r>
              <a:rPr lang="en-GB" sz="2700" dirty="0" smtClean="0">
                <a:latin typeface="Constantia" pitchFamily="18" charset="0"/>
              </a:rPr>
              <a:t>Praised for cooperative </a:t>
            </a:r>
            <a:r>
              <a:rPr lang="en-GB" sz="2700" dirty="0" err="1" smtClean="0">
                <a:latin typeface="Constantia" pitchFamily="18" charset="0"/>
              </a:rPr>
              <a:t>behavior</a:t>
            </a:r>
            <a:r>
              <a:rPr lang="en-GB" sz="2700" dirty="0" smtClean="0">
                <a:latin typeface="Constantia" pitchFamily="18" charset="0"/>
              </a:rPr>
              <a:t> or successful evacuation.</a:t>
            </a:r>
            <a:endParaRPr lang="en-US" sz="2700" dirty="0" smtClean="0">
              <a:latin typeface="Constantia" pitchFamily="18" charset="0"/>
            </a:endParaRPr>
          </a:p>
          <a:p>
            <a:pPr lvl="1"/>
            <a:r>
              <a:rPr lang="en-GB" sz="2700" dirty="0" smtClean="0">
                <a:latin typeface="Constantia" pitchFamily="18" charset="0"/>
              </a:rPr>
              <a:t>Dressing children in easily removed clothing (using training pants).</a:t>
            </a:r>
            <a:endParaRPr lang="en-US" sz="2700" dirty="0" smtClean="0">
              <a:latin typeface="Constantia" pitchFamily="18" charset="0"/>
            </a:endParaRPr>
          </a:p>
          <a:p>
            <a:pPr lvl="1"/>
            <a:r>
              <a:rPr lang="en-GB" sz="2700" dirty="0" smtClean="0">
                <a:latin typeface="Constantia" pitchFamily="18" charset="0"/>
              </a:rPr>
              <a:t>Use </a:t>
            </a:r>
            <a:r>
              <a:rPr lang="en-GB" sz="2700" b="1" i="1" dirty="0" smtClean="0">
                <a:latin typeface="Constantia" pitchFamily="18" charset="0"/>
              </a:rPr>
              <a:t>same words </a:t>
            </a:r>
            <a:r>
              <a:rPr lang="en-GB" sz="2700" dirty="0" smtClean="0">
                <a:latin typeface="Constantia" pitchFamily="18" charset="0"/>
              </a:rPr>
              <a:t>always for urination or defecation (not to confuse them).</a:t>
            </a:r>
            <a:endParaRPr lang="en-US" sz="2700" dirty="0" smtClean="0">
              <a:latin typeface="Constantia" pitchFamily="18" charset="0"/>
            </a:endParaRPr>
          </a:p>
          <a:p>
            <a:pPr lvl="1"/>
            <a:r>
              <a:rPr lang="en-GB" sz="2700" dirty="0" smtClean="0">
                <a:latin typeface="Constantia" pitchFamily="18" charset="0"/>
              </a:rPr>
              <a:t>If resist, try again in few weeks.</a:t>
            </a:r>
            <a:endParaRPr lang="en-US" sz="2700" dirty="0" smtClean="0">
              <a:latin typeface="Constantia" pitchFamily="18" charset="0"/>
            </a:endParaRPr>
          </a:p>
          <a:p>
            <a:pPr lvl="2"/>
            <a:endParaRPr lang="en-US" sz="2000" b="1" dirty="0" smtClean="0">
              <a:latin typeface="Constantia" pitchFamily="18" charset="0"/>
            </a:endParaRPr>
          </a:p>
          <a:p>
            <a:pPr lvl="3"/>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nstantia" pitchFamily="18" charset="0"/>
              </a:rPr>
              <a:t>Parental Concerns Associated with Toddlers</a:t>
            </a:r>
            <a:endParaRPr lang="en-US" sz="3200" b="1" dirty="0">
              <a:latin typeface="Constantia" pitchFamily="18" charset="0"/>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a:t>
            </a:r>
            <a:r>
              <a:rPr lang="en-GB" sz="2400" b="1" dirty="0" smtClean="0">
                <a:latin typeface="Constantia" pitchFamily="18" charset="0"/>
              </a:rPr>
              <a:t>Negativism.</a:t>
            </a:r>
            <a:endParaRPr lang="en-US" sz="2400" dirty="0" smtClean="0">
              <a:latin typeface="Constantia" pitchFamily="18" charset="0"/>
            </a:endParaRPr>
          </a:p>
          <a:p>
            <a:pPr lvl="1"/>
            <a:r>
              <a:rPr lang="en-GB" sz="2100" dirty="0" smtClean="0">
                <a:latin typeface="Constantia" pitchFamily="18" charset="0"/>
              </a:rPr>
              <a:t>Persistent negative “no” response to every request.</a:t>
            </a:r>
            <a:endParaRPr lang="en-US" sz="2100" dirty="0" smtClean="0">
              <a:latin typeface="Constantia" pitchFamily="18" charset="0"/>
            </a:endParaRPr>
          </a:p>
          <a:p>
            <a:pPr lvl="1"/>
            <a:r>
              <a:rPr lang="en-GB" sz="2100" dirty="0" smtClean="0">
                <a:latin typeface="Constantia" pitchFamily="18" charset="0"/>
              </a:rPr>
              <a:t>Negativism is not an expression of being stubborn or disrespectful, but a necessary </a:t>
            </a:r>
            <a:r>
              <a:rPr lang="en-GB" sz="2100" b="1" i="1" dirty="0" smtClean="0">
                <a:latin typeface="Constantia" pitchFamily="18" charset="0"/>
              </a:rPr>
              <a:t>assertion of control.</a:t>
            </a:r>
            <a:endParaRPr lang="en-US" sz="2100" b="1" i="1" dirty="0" smtClean="0">
              <a:latin typeface="Constantia" pitchFamily="18" charset="0"/>
            </a:endParaRPr>
          </a:p>
          <a:p>
            <a:pPr lvl="1"/>
            <a:r>
              <a:rPr lang="en-GB" sz="2100" dirty="0" smtClean="0">
                <a:latin typeface="Constantia" pitchFamily="18" charset="0"/>
              </a:rPr>
              <a:t>One method of dealing with the negativism is by reducing the opportunities for a “no” answer.</a:t>
            </a:r>
            <a:endParaRPr lang="en-US" sz="2100" dirty="0" smtClean="0">
              <a:latin typeface="Constantia" pitchFamily="18" charset="0"/>
            </a:endParaRPr>
          </a:p>
          <a:p>
            <a:pPr lvl="1"/>
            <a:endParaRPr lang="en-US" sz="2100" dirty="0" smtClean="0">
              <a:latin typeface="Constantia" pitchFamily="18" charset="0"/>
            </a:endParaRPr>
          </a:p>
          <a:p>
            <a:r>
              <a:rPr lang="en-GB" sz="2400" b="1" dirty="0" smtClean="0">
                <a:latin typeface="Constantia" pitchFamily="18" charset="0"/>
              </a:rPr>
              <a:t>Temper tantrums..</a:t>
            </a:r>
            <a:endParaRPr lang="en-US" sz="2400" dirty="0" smtClean="0">
              <a:latin typeface="Constantia" pitchFamily="18" charset="0"/>
            </a:endParaRPr>
          </a:p>
          <a:p>
            <a:pPr lvl="1"/>
            <a:r>
              <a:rPr lang="en-GB" sz="2100" dirty="0" smtClean="0">
                <a:latin typeface="Constantia" pitchFamily="18" charset="0"/>
              </a:rPr>
              <a:t>It’s a way to release their tension. They may lie down on the floor, kick their feet, and scream.</a:t>
            </a:r>
            <a:endParaRPr lang="en-US" sz="2100" dirty="0" smtClean="0">
              <a:latin typeface="Constantia" pitchFamily="18" charset="0"/>
            </a:endParaRPr>
          </a:p>
          <a:p>
            <a:pPr lvl="1"/>
            <a:r>
              <a:rPr lang="en-GB" sz="2100" dirty="0" smtClean="0">
                <a:latin typeface="Constantia" pitchFamily="18" charset="0"/>
              </a:rPr>
              <a:t>Head banging and breath holding are other behaviours some children use.</a:t>
            </a:r>
          </a:p>
          <a:p>
            <a:pPr lvl="1"/>
            <a:r>
              <a:rPr lang="en-GB" sz="2100" dirty="0" smtClean="0">
                <a:latin typeface="Constantia" pitchFamily="18" charset="0"/>
              </a:rPr>
              <a:t>Ignore the </a:t>
            </a:r>
            <a:r>
              <a:rPr lang="en-GB" sz="2100" dirty="0" err="1" smtClean="0">
                <a:latin typeface="Constantia" pitchFamily="18" charset="0"/>
              </a:rPr>
              <a:t>behavior</a:t>
            </a:r>
            <a:r>
              <a:rPr lang="en-GB" sz="2100" dirty="0" smtClean="0">
                <a:latin typeface="Constantia" pitchFamily="18" charset="0"/>
              </a:rPr>
              <a:t> and provide safe environment..</a:t>
            </a:r>
            <a:endParaRPr lang="en-US" sz="2100" dirty="0" smtClean="0">
              <a:latin typeface="Constantia" pitchFamily="18" charset="0"/>
            </a:endParaRPr>
          </a:p>
          <a:p>
            <a:pPr lvl="2"/>
            <a:endParaRPr lang="en-US" sz="2000" b="1" dirty="0" smtClean="0">
              <a:latin typeface="Constantia" pitchFamily="18" charset="0"/>
            </a:endParaRPr>
          </a:p>
          <a:p>
            <a:pPr lvl="3"/>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algn="ctr"/>
            <a:r>
              <a:rPr lang="en-US" sz="3200" b="1" dirty="0" smtClean="0">
                <a:latin typeface="Cooper Black" pitchFamily="18" charset="0"/>
              </a:rPr>
              <a:t>Hospitalization  &amp; a Child &amp; Family Reaction</a:t>
            </a:r>
          </a:p>
        </p:txBody>
      </p:sp>
      <p:sp>
        <p:nvSpPr>
          <p:cNvPr id="3" name="Content Placeholder 2"/>
          <p:cNvSpPr>
            <a:spLocks noGrp="1"/>
          </p:cNvSpPr>
          <p:nvPr>
            <p:ph sz="quarter" idx="1"/>
          </p:nvPr>
        </p:nvSpPr>
        <p:spPr>
          <a:xfrm>
            <a:off x="304800" y="1676400"/>
            <a:ext cx="8610600" cy="4876800"/>
          </a:xfrm>
        </p:spPr>
        <p:txBody>
          <a:bodyPr>
            <a:normAutofit fontScale="92500" lnSpcReduction="10000"/>
          </a:bodyPr>
          <a:lstStyle/>
          <a:p>
            <a:r>
              <a:rPr lang="en-US" sz="3000" dirty="0" smtClean="0">
                <a:latin typeface="Constantia" pitchFamily="18" charset="0"/>
              </a:rPr>
              <a:t>Hospitalization is a stressful experience for parents and a crisis for children</a:t>
            </a:r>
          </a:p>
          <a:p>
            <a:pPr lvl="1"/>
            <a:r>
              <a:rPr lang="en-US" sz="2700" dirty="0" smtClean="0">
                <a:latin typeface="Constantia" pitchFamily="18" charset="0"/>
              </a:rPr>
              <a:t>It is a change from the usual state of health and environment</a:t>
            </a:r>
          </a:p>
          <a:p>
            <a:pPr lvl="1"/>
            <a:r>
              <a:rPr lang="en-US" sz="2700" dirty="0" smtClean="0">
                <a:latin typeface="Constantia" pitchFamily="18" charset="0"/>
              </a:rPr>
              <a:t>Children have a </a:t>
            </a:r>
            <a:r>
              <a:rPr lang="en-US" sz="2700" b="1" dirty="0" smtClean="0">
                <a:latin typeface="Constantia" pitchFamily="18" charset="0"/>
              </a:rPr>
              <a:t>limited </a:t>
            </a:r>
            <a:r>
              <a:rPr lang="en-US" sz="2700" dirty="0" smtClean="0">
                <a:latin typeface="Constantia" pitchFamily="18" charset="0"/>
              </a:rPr>
              <a:t>number of coping mechanisms, thus hospitalization experience is stressful</a:t>
            </a:r>
          </a:p>
          <a:p>
            <a:pPr lvl="1"/>
            <a:endParaRPr lang="en-US" sz="2700" dirty="0" smtClean="0">
              <a:latin typeface="Constantia" pitchFamily="18" charset="0"/>
            </a:endParaRPr>
          </a:p>
          <a:p>
            <a:pPr lvl="1"/>
            <a:r>
              <a:rPr lang="en-US" sz="2700" dirty="0" smtClean="0">
                <a:latin typeface="Constantia" pitchFamily="18" charset="0"/>
              </a:rPr>
              <a:t>Family/Children’s reaction to hospitalization depends on</a:t>
            </a:r>
          </a:p>
          <a:p>
            <a:pPr lvl="2"/>
            <a:r>
              <a:rPr lang="en-US" sz="2400" dirty="0" smtClean="0">
                <a:latin typeface="Constantia" pitchFamily="18" charset="0"/>
              </a:rPr>
              <a:t>A child’s developmental age</a:t>
            </a:r>
          </a:p>
          <a:p>
            <a:pPr lvl="2"/>
            <a:r>
              <a:rPr lang="en-US" sz="2400" dirty="0" smtClean="0">
                <a:latin typeface="Constantia" pitchFamily="18" charset="0"/>
              </a:rPr>
              <a:t>Previous experience with illness and separation  </a:t>
            </a:r>
          </a:p>
          <a:p>
            <a:pPr lvl="2"/>
            <a:r>
              <a:rPr lang="en-US" sz="2400" dirty="0" smtClean="0">
                <a:latin typeface="Constantia" pitchFamily="18" charset="0"/>
              </a:rPr>
              <a:t>Support system</a:t>
            </a:r>
          </a:p>
          <a:p>
            <a:pPr lvl="2"/>
            <a:r>
              <a:rPr lang="en-US" sz="2700" dirty="0" smtClean="0">
                <a:latin typeface="Constantia" pitchFamily="18" charset="0"/>
              </a:rPr>
              <a:t>The nature of the illness   </a:t>
            </a:r>
          </a:p>
          <a:p>
            <a:pPr lvl="3"/>
            <a:endParaRPr lang="en-US" sz="2100" b="1" dirty="0" smtClean="0">
              <a:latin typeface="Constantia" pitchFamily="18" charset="0"/>
            </a:endParaRPr>
          </a:p>
          <a:p>
            <a:pPr rtl="1">
              <a:buNone/>
            </a:pPr>
            <a:endParaRPr lang="en-US" dirty="0" smtClean="0">
              <a:latin typeface="Book Antiqua" pitchFamily="18" charset="0"/>
            </a:endParaRPr>
          </a:p>
          <a:p>
            <a:pPr marL="320040" indent="-320040" fontAlgn="auto">
              <a:spcAft>
                <a:spcPts val="0"/>
              </a:spcAft>
              <a:buFont typeface="Wingdings"/>
              <a:buChar char=""/>
              <a:defRPr/>
            </a:pPr>
            <a:endParaRPr lang="en-US" b="1" dirty="0" smtClean="0">
              <a:latin typeface="Book Antiqua" pitchFamily="18" charset="0"/>
            </a:endParaRPr>
          </a:p>
          <a:p>
            <a:pPr marL="320040" indent="-320040" fontAlgn="auto">
              <a:spcAft>
                <a:spcPts val="0"/>
              </a:spcAft>
              <a:buFont typeface="Wingdings"/>
              <a:buChar char=""/>
              <a:defRPr/>
            </a:pP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nstantia" pitchFamily="18" charset="0"/>
              </a:rPr>
              <a:t>Health Promotion During  Pre-School-Age</a:t>
            </a:r>
            <a:endParaRPr lang="en-US" sz="3200" b="1" dirty="0">
              <a:latin typeface="Constantia" pitchFamily="18" charset="0"/>
            </a:endParaRPr>
          </a:p>
        </p:txBody>
      </p:sp>
      <p:sp>
        <p:nvSpPr>
          <p:cNvPr id="26626" name="Content Placeholder 2"/>
          <p:cNvSpPr>
            <a:spLocks noGrp="1"/>
          </p:cNvSpPr>
          <p:nvPr>
            <p:ph sz="quarter" idx="1"/>
          </p:nvPr>
        </p:nvSpPr>
        <p:spPr>
          <a:xfrm>
            <a:off x="6324600" y="1600200"/>
            <a:ext cx="2514600" cy="4876800"/>
          </a:xfrm>
        </p:spPr>
        <p:txBody>
          <a:bodyPr/>
          <a:lstStyle/>
          <a:p>
            <a:r>
              <a:rPr lang="en-US" sz="2800" b="1" dirty="0" smtClean="0">
                <a:latin typeface="Constantia" pitchFamily="18" charset="0"/>
              </a:rPr>
              <a:t> </a:t>
            </a:r>
            <a:endParaRPr lang="en-US" sz="2100" dirty="0" smtClean="0"/>
          </a:p>
          <a:p>
            <a:pPr lvl="2"/>
            <a:endParaRPr lang="en-US" sz="2000" b="1" dirty="0" smtClean="0">
              <a:latin typeface="Constantia" pitchFamily="18" charset="0"/>
            </a:endParaRPr>
          </a:p>
          <a:p>
            <a:pPr lvl="3"/>
            <a:endParaRPr lang="en-US" b="1" dirty="0">
              <a:latin typeface="Constantia" pitchFamily="18" charset="0"/>
            </a:endParaRPr>
          </a:p>
        </p:txBody>
      </p:sp>
      <p:pic>
        <p:nvPicPr>
          <p:cNvPr id="3074" name="Picture 2" descr="http://t3.gstatic.com/images?q=tbn:ANd9GcRioDlbUSejsTa-h-rerO4m-2aIqZvkz4zSZf-75NZ3O48xW4k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7813" y="-1011238"/>
            <a:ext cx="2543175" cy="18002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3.gstatic.com/images?q=tbn:ANd9GcRioDlbUSejsTa-h-rerO4m-2aIqZvkz4zSZf-75NZ3O48xW4k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0213" y="-858838"/>
            <a:ext cx="2543175" cy="18002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idseducationalgames.com/images/painted_han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167640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4" y="228600"/>
            <a:ext cx="8378825" cy="990600"/>
          </a:xfrm>
        </p:spPr>
        <p:txBody>
          <a:bodyPr/>
          <a:lstStyle/>
          <a:p>
            <a:pPr lvl="0" algn="ctr"/>
            <a:r>
              <a:rPr lang="en-US" sz="3200" b="1" dirty="0" smtClean="0">
                <a:latin typeface="Constantia" pitchFamily="18" charset="0"/>
              </a:rPr>
              <a:t>Health Promotion during Pre-School-Age: Physical Growth</a:t>
            </a:r>
            <a:endParaRPr lang="en-US" sz="3200" b="1" dirty="0">
              <a:latin typeface="Constantia" pitchFamily="18" charset="0"/>
            </a:endParaRPr>
          </a:p>
        </p:txBody>
      </p:sp>
      <p:sp>
        <p:nvSpPr>
          <p:cNvPr id="26626" name="Content Placeholder 2"/>
          <p:cNvSpPr>
            <a:spLocks noGrp="1"/>
          </p:cNvSpPr>
          <p:nvPr>
            <p:ph sz="quarter" idx="1"/>
          </p:nvPr>
        </p:nvSpPr>
        <p:spPr>
          <a:xfrm>
            <a:off x="304800" y="1600200"/>
            <a:ext cx="8534400" cy="4876800"/>
          </a:xfrm>
        </p:spPr>
        <p:txBody>
          <a:bodyPr/>
          <a:lstStyle/>
          <a:p>
            <a:r>
              <a:rPr lang="en-GB" sz="2400" dirty="0" smtClean="0">
                <a:latin typeface="Constantia" pitchFamily="18" charset="0"/>
              </a:rPr>
              <a:t>Body contour changes to </a:t>
            </a:r>
            <a:r>
              <a:rPr lang="en-GB" sz="2400" b="1" dirty="0" smtClean="0">
                <a:latin typeface="Constantia" pitchFamily="18" charset="0"/>
              </a:rPr>
              <a:t>slimmer, taller</a:t>
            </a:r>
            <a:r>
              <a:rPr lang="en-GB" sz="2400" dirty="0" smtClean="0">
                <a:latin typeface="Constantia" pitchFamily="18" charset="0"/>
              </a:rPr>
              <a:t>, and much more childlike proportions.</a:t>
            </a:r>
          </a:p>
          <a:p>
            <a:r>
              <a:rPr lang="en-US" sz="2400" dirty="0" smtClean="0">
                <a:latin typeface="Constantia" pitchFamily="18" charset="0"/>
              </a:rPr>
              <a:t>Language; using correct </a:t>
            </a:r>
            <a:r>
              <a:rPr lang="en-US" sz="2400" dirty="0" err="1" smtClean="0">
                <a:latin typeface="Constantia" pitchFamily="18" charset="0"/>
              </a:rPr>
              <a:t>grammer</a:t>
            </a:r>
            <a:endParaRPr lang="en-US" sz="2400" dirty="0" smtClean="0">
              <a:latin typeface="Constantia" pitchFamily="18" charset="0"/>
            </a:endParaRPr>
          </a:p>
          <a:p>
            <a:r>
              <a:rPr lang="en-GB" sz="2400" dirty="0" smtClean="0">
                <a:latin typeface="Constantia" pitchFamily="18" charset="0"/>
              </a:rPr>
              <a:t>The </a:t>
            </a:r>
            <a:r>
              <a:rPr lang="en-GB" sz="2400" dirty="0" err="1" smtClean="0">
                <a:latin typeface="Constantia" pitchFamily="18" charset="0"/>
              </a:rPr>
              <a:t>anteroposterior</a:t>
            </a:r>
            <a:r>
              <a:rPr lang="en-GB" sz="2400" dirty="0" smtClean="0">
                <a:latin typeface="Constantia" pitchFamily="18" charset="0"/>
              </a:rPr>
              <a:t> and transverse diameter of the chest reach adult proportions.</a:t>
            </a:r>
            <a:endParaRPr lang="en-US" sz="2400" dirty="0" smtClean="0">
              <a:latin typeface="Constantia" pitchFamily="18" charset="0"/>
            </a:endParaRPr>
          </a:p>
          <a:p>
            <a:r>
              <a:rPr lang="en-GB" sz="2400" dirty="0" smtClean="0">
                <a:latin typeface="Constantia" pitchFamily="18" charset="0"/>
              </a:rPr>
              <a:t>Pulse rate decreases to 85 </a:t>
            </a:r>
            <a:r>
              <a:rPr lang="en-GB" sz="2400" dirty="0" err="1" smtClean="0">
                <a:latin typeface="Constantia" pitchFamily="18" charset="0"/>
              </a:rPr>
              <a:t>bpm</a:t>
            </a:r>
            <a:r>
              <a:rPr lang="en-GB" sz="2400" dirty="0" smtClean="0">
                <a:latin typeface="Constantia" pitchFamily="18" charset="0"/>
              </a:rPr>
              <a:t>.</a:t>
            </a:r>
            <a:endParaRPr lang="en-US" sz="2400" dirty="0" smtClean="0">
              <a:latin typeface="Constantia" pitchFamily="18" charset="0"/>
            </a:endParaRPr>
          </a:p>
          <a:p>
            <a:r>
              <a:rPr lang="en-GB" sz="2400" dirty="0" smtClean="0">
                <a:latin typeface="Constantia" pitchFamily="18" charset="0"/>
              </a:rPr>
              <a:t>Blood pressure 100/60 mmHg.</a:t>
            </a:r>
            <a:endParaRPr lang="en-US" sz="2400" dirty="0" smtClean="0">
              <a:latin typeface="Constantia" pitchFamily="18" charset="0"/>
            </a:endParaRPr>
          </a:p>
          <a:p>
            <a:r>
              <a:rPr lang="en-GB" sz="2400" i="1" dirty="0" smtClean="0">
                <a:latin typeface="Constantia" pitchFamily="18" charset="0"/>
              </a:rPr>
              <a:t>Stronger muscles </a:t>
            </a:r>
            <a:r>
              <a:rPr lang="en-GB" sz="2400" dirty="0" smtClean="0">
                <a:latin typeface="Constantia" pitchFamily="18" charset="0"/>
              </a:rPr>
              <a:t>thus can perform gymnastics activity.</a:t>
            </a:r>
            <a:endParaRPr lang="en-US" sz="2400" dirty="0" smtClean="0">
              <a:latin typeface="Constantia" pitchFamily="18" charset="0"/>
            </a:endParaRPr>
          </a:p>
          <a:p>
            <a:r>
              <a:rPr lang="en-GB" sz="2400" dirty="0" smtClean="0">
                <a:latin typeface="Constantia" pitchFamily="18" charset="0"/>
              </a:rPr>
              <a:t>Weight: slight gain, average gain 2 kg a year.</a:t>
            </a:r>
            <a:endParaRPr lang="en-US" sz="2400" dirty="0" smtClean="0">
              <a:latin typeface="Constantia" pitchFamily="18" charset="0"/>
            </a:endParaRPr>
          </a:p>
          <a:p>
            <a:r>
              <a:rPr lang="en-GB" sz="2400" dirty="0" smtClean="0">
                <a:latin typeface="Constantia" pitchFamily="18" charset="0"/>
              </a:rPr>
              <a:t>Height: only 6-8 cm a year.</a:t>
            </a:r>
            <a:endParaRPr lang="en-US" sz="2400" dirty="0" smtClean="0">
              <a:latin typeface="Constantia" pitchFamily="18" charset="0"/>
            </a:endParaRPr>
          </a:p>
          <a:p>
            <a:r>
              <a:rPr lang="en-GB" sz="2400" dirty="0" smtClean="0">
                <a:latin typeface="Constantia" pitchFamily="18" charset="0"/>
              </a:rPr>
              <a:t>Head circumference not routinely measured over 2 year-old</a:t>
            </a:r>
            <a:r>
              <a:rPr lang="en-GB" sz="2400" dirty="0" smtClean="0"/>
              <a:t>.</a:t>
            </a:r>
            <a:endParaRPr lang="en-US" sz="2400" dirty="0" smtClean="0"/>
          </a:p>
          <a:p>
            <a:pPr lvl="2"/>
            <a:endParaRPr lang="en-US" sz="2000" b="1" dirty="0" smtClean="0">
              <a:latin typeface="Constantia" pitchFamily="18" charset="0"/>
            </a:endParaRPr>
          </a:p>
          <a:p>
            <a:pPr lvl="3"/>
            <a:endParaRPr lang="en-US" b="1" dirty="0">
              <a:latin typeface="Constantia" pitchFamily="18" charset="0"/>
            </a:endParaRPr>
          </a:p>
        </p:txBody>
      </p:sp>
    </p:spTree>
    <p:extLst>
      <p:ext uri="{BB962C8B-B14F-4D97-AF65-F5344CB8AC3E}">
        <p14:creationId xmlns:p14="http://schemas.microsoft.com/office/powerpoint/2010/main" val="408343929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Pre-School-Age: </a:t>
            </a:r>
            <a:r>
              <a:rPr lang="en-US" sz="3200" b="1" dirty="0" smtClean="0">
                <a:latin typeface="Constantia" pitchFamily="18" charset="0"/>
              </a:rPr>
              <a:t>Play &amp; Safety</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a:t>
            </a:r>
            <a:r>
              <a:rPr lang="en-GB" sz="2400" b="1" u="sng" dirty="0" smtClean="0">
                <a:latin typeface="Constantia" pitchFamily="18" charset="0"/>
              </a:rPr>
              <a:t>Play:</a:t>
            </a:r>
            <a:endParaRPr lang="en-US" sz="2400" dirty="0" smtClean="0">
              <a:latin typeface="Constantia" pitchFamily="18" charset="0"/>
            </a:endParaRPr>
          </a:p>
          <a:p>
            <a:pPr lvl="1"/>
            <a:r>
              <a:rPr lang="en-GB" sz="2100" dirty="0" smtClean="0">
                <a:latin typeface="Constantia" pitchFamily="18" charset="0"/>
              </a:rPr>
              <a:t>Do not need many toys because they use their</a:t>
            </a:r>
            <a:r>
              <a:rPr lang="en-GB" sz="2100" b="1" dirty="0" smtClean="0">
                <a:latin typeface="Constantia" pitchFamily="18" charset="0"/>
              </a:rPr>
              <a:t> imaginations </a:t>
            </a:r>
            <a:r>
              <a:rPr lang="en-GB" sz="2100" dirty="0" smtClean="0">
                <a:latin typeface="Constantia" pitchFamily="18" charset="0"/>
              </a:rPr>
              <a:t>(imaginary friends).</a:t>
            </a:r>
            <a:endParaRPr lang="en-US" sz="2100" dirty="0" smtClean="0">
              <a:latin typeface="Constantia" pitchFamily="18" charset="0"/>
            </a:endParaRPr>
          </a:p>
          <a:p>
            <a:pPr lvl="1"/>
            <a:r>
              <a:rPr lang="en-GB" sz="2100" dirty="0" smtClean="0">
                <a:latin typeface="Constantia" pitchFamily="18" charset="0"/>
              </a:rPr>
              <a:t>They enjoy games that use </a:t>
            </a:r>
            <a:r>
              <a:rPr lang="en-GB" sz="2100" b="1" dirty="0" smtClean="0">
                <a:latin typeface="Constantia" pitchFamily="18" charset="0"/>
              </a:rPr>
              <a:t>imitation</a:t>
            </a:r>
            <a:r>
              <a:rPr lang="en-GB" sz="2100" dirty="0" smtClean="0">
                <a:latin typeface="Constantia" pitchFamily="18" charset="0"/>
              </a:rPr>
              <a:t> (playing house).</a:t>
            </a:r>
            <a:endParaRPr lang="en-US" sz="2100" dirty="0" smtClean="0">
              <a:latin typeface="Constantia" pitchFamily="18" charset="0"/>
            </a:endParaRPr>
          </a:p>
          <a:p>
            <a:pPr lvl="1"/>
            <a:r>
              <a:rPr lang="en-GB" sz="2100" dirty="0" smtClean="0">
                <a:latin typeface="Constantia" pitchFamily="18" charset="0"/>
              </a:rPr>
              <a:t>Around 5 years, they become interested in </a:t>
            </a:r>
            <a:r>
              <a:rPr lang="en-GB" sz="2100" b="1" dirty="0" smtClean="0">
                <a:latin typeface="Constantia" pitchFamily="18" charset="0"/>
              </a:rPr>
              <a:t>group games</a:t>
            </a:r>
            <a:r>
              <a:rPr lang="en-GB" sz="2100" dirty="0" smtClean="0">
                <a:latin typeface="Constantia" pitchFamily="18" charset="0"/>
              </a:rPr>
              <a:t>.</a:t>
            </a:r>
            <a:endParaRPr lang="en-US" sz="2100" dirty="0" smtClean="0">
              <a:latin typeface="Constantia" pitchFamily="18" charset="0"/>
            </a:endParaRPr>
          </a:p>
          <a:p>
            <a:pPr lvl="1"/>
            <a:r>
              <a:rPr lang="en-GB" sz="2100" dirty="0" smtClean="0">
                <a:latin typeface="Constantia" pitchFamily="18" charset="0"/>
              </a:rPr>
              <a:t> </a:t>
            </a:r>
            <a:endParaRPr lang="en-US" sz="2100" dirty="0" smtClean="0">
              <a:latin typeface="Constantia" pitchFamily="18" charset="0"/>
            </a:endParaRPr>
          </a:p>
          <a:p>
            <a:r>
              <a:rPr lang="en-GB" sz="2400" b="1" u="sng" dirty="0" smtClean="0">
                <a:latin typeface="Constantia" pitchFamily="18" charset="0"/>
              </a:rPr>
              <a:t>Safety</a:t>
            </a:r>
            <a:endParaRPr lang="en-US" sz="2400" b="1" dirty="0" smtClean="0">
              <a:latin typeface="Constantia" pitchFamily="18" charset="0"/>
            </a:endParaRPr>
          </a:p>
          <a:p>
            <a:pPr lvl="1"/>
            <a:r>
              <a:rPr lang="en-GB" sz="2100" dirty="0" smtClean="0">
                <a:latin typeface="Constantia" pitchFamily="18" charset="0"/>
              </a:rPr>
              <a:t>Their interest in learning and imitating adult roles may lead them into exploring blades, electric saw, taking medicine…etc. (supervision is so important)</a:t>
            </a:r>
            <a:endParaRPr lang="en-US" sz="2100" dirty="0" smtClean="0">
              <a:latin typeface="Constantia" pitchFamily="18" charset="0"/>
            </a:endParaRPr>
          </a:p>
          <a:p>
            <a:pPr lvl="1"/>
            <a:r>
              <a:rPr lang="en-GB" sz="2100" dirty="0" smtClean="0">
                <a:latin typeface="Constantia" pitchFamily="18" charset="0"/>
              </a:rPr>
              <a:t>Automobile safety.</a:t>
            </a:r>
            <a:endParaRPr lang="en-US" sz="2100" dirty="0" smtClean="0">
              <a:latin typeface="Constantia" pitchFamily="18" charset="0"/>
            </a:endParaRPr>
          </a:p>
          <a:p>
            <a:pPr lvl="1"/>
            <a:r>
              <a:rPr lang="en-GB" sz="2100" dirty="0" smtClean="0">
                <a:latin typeface="Constantia" pitchFamily="18" charset="0"/>
              </a:rPr>
              <a:t>Educate children about the potential threat of harm from others.</a:t>
            </a:r>
            <a:endParaRPr lang="en-US" sz="2100" dirty="0" smtClean="0">
              <a:latin typeface="Constantia" pitchFamily="18" charset="0"/>
            </a:endParaRPr>
          </a:p>
          <a:p>
            <a:r>
              <a:rPr lang="en-GB" sz="2400" dirty="0" smtClean="0">
                <a:latin typeface="Constantia" pitchFamily="18" charset="0"/>
              </a:rPr>
              <a:t> </a:t>
            </a:r>
            <a:endParaRPr lang="en-US" sz="2400" dirty="0" smtClean="0">
              <a:latin typeface="Constantia" pitchFamily="18" charset="0"/>
            </a:endParaRPr>
          </a:p>
          <a:p>
            <a:pPr lvl="1"/>
            <a:endParaRPr lang="en-US" sz="2100" dirty="0" smtClean="0"/>
          </a:p>
          <a:p>
            <a:pPr lvl="2"/>
            <a:endParaRPr lang="en-US" sz="2000" b="1" dirty="0" smtClean="0">
              <a:latin typeface="Constantia" pitchFamily="18" charset="0"/>
            </a:endParaRPr>
          </a:p>
          <a:p>
            <a:pPr lvl="3"/>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Pre-School-Age: </a:t>
            </a:r>
            <a:r>
              <a:rPr lang="en-US" sz="3200" b="1" dirty="0" smtClean="0">
                <a:latin typeface="Constantia" pitchFamily="18" charset="0"/>
              </a:rPr>
              <a:t>Nutrition &amp; Sleep</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a:t>
            </a:r>
            <a:r>
              <a:rPr lang="en-GB" sz="2400" b="1" u="sng" dirty="0" smtClean="0">
                <a:latin typeface="Constantia" pitchFamily="18" charset="0"/>
              </a:rPr>
              <a:t>Nutritional health (similar to toddlers)</a:t>
            </a:r>
            <a:endParaRPr lang="en-US" sz="2400" b="1" dirty="0" smtClean="0">
              <a:latin typeface="Constantia" pitchFamily="18" charset="0"/>
            </a:endParaRPr>
          </a:p>
          <a:p>
            <a:pPr lvl="1"/>
            <a:r>
              <a:rPr lang="en-GB" sz="2100" dirty="0" smtClean="0">
                <a:latin typeface="Constantia" pitchFamily="18" charset="0"/>
              </a:rPr>
              <a:t>Offering small servings of food.</a:t>
            </a:r>
            <a:endParaRPr lang="en-US" sz="2100" dirty="0" smtClean="0">
              <a:latin typeface="Constantia" pitchFamily="18" charset="0"/>
            </a:endParaRPr>
          </a:p>
          <a:p>
            <a:pPr lvl="1"/>
            <a:r>
              <a:rPr lang="en-GB" sz="2100" dirty="0" smtClean="0">
                <a:latin typeface="Constantia" pitchFamily="18" charset="0"/>
              </a:rPr>
              <a:t>Nutritious snacks (fruit, cheese, juice, and milk).</a:t>
            </a:r>
            <a:endParaRPr lang="en-US" sz="2100" dirty="0" smtClean="0">
              <a:latin typeface="Constantia" pitchFamily="18" charset="0"/>
            </a:endParaRPr>
          </a:p>
          <a:p>
            <a:pPr lvl="1"/>
            <a:r>
              <a:rPr lang="en-GB" sz="2100" dirty="0" smtClean="0">
                <a:latin typeface="Constantia" pitchFamily="18" charset="0"/>
              </a:rPr>
              <a:t>All 5-food groups should be included.</a:t>
            </a:r>
            <a:endParaRPr lang="en-US" sz="2100" dirty="0" smtClean="0">
              <a:latin typeface="Constantia" pitchFamily="18" charset="0"/>
            </a:endParaRPr>
          </a:p>
          <a:p>
            <a:r>
              <a:rPr lang="en-GB" sz="2400" dirty="0" smtClean="0">
                <a:latin typeface="Constantia" pitchFamily="18" charset="0"/>
              </a:rPr>
              <a:t> </a:t>
            </a:r>
            <a:endParaRPr lang="en-US" sz="2400" dirty="0" smtClean="0">
              <a:latin typeface="Constantia" pitchFamily="18" charset="0"/>
            </a:endParaRPr>
          </a:p>
          <a:p>
            <a:r>
              <a:rPr lang="en-GB" sz="2400" b="1" u="sng" dirty="0" smtClean="0">
                <a:latin typeface="Constantia" pitchFamily="18" charset="0"/>
              </a:rPr>
              <a:t>Sleep:</a:t>
            </a:r>
            <a:endParaRPr lang="en-US" sz="2400" dirty="0" smtClean="0">
              <a:latin typeface="Constantia" pitchFamily="18" charset="0"/>
            </a:endParaRPr>
          </a:p>
          <a:p>
            <a:pPr lvl="1"/>
            <a:r>
              <a:rPr lang="en-GB" sz="2100" dirty="0" smtClean="0">
                <a:latin typeface="Constantia" pitchFamily="18" charset="0"/>
              </a:rPr>
              <a:t>They refuse naps even if they’re tired.</a:t>
            </a:r>
            <a:endParaRPr lang="en-US" sz="2100" dirty="0" smtClean="0">
              <a:latin typeface="Constantia" pitchFamily="18" charset="0"/>
            </a:endParaRPr>
          </a:p>
          <a:p>
            <a:pPr lvl="1"/>
            <a:r>
              <a:rPr lang="en-GB" sz="2100" dirty="0" smtClean="0">
                <a:latin typeface="Constantia" pitchFamily="18" charset="0"/>
              </a:rPr>
              <a:t>Refuse to go to sleep because of the night waking from </a:t>
            </a:r>
            <a:r>
              <a:rPr lang="en-GB" sz="2100" b="1" dirty="0" smtClean="0">
                <a:latin typeface="Constantia" pitchFamily="18" charset="0"/>
              </a:rPr>
              <a:t>nightmares </a:t>
            </a:r>
            <a:r>
              <a:rPr lang="en-GB" sz="2100" dirty="0" smtClean="0">
                <a:latin typeface="Constantia" pitchFamily="18" charset="0"/>
              </a:rPr>
              <a:t>or night  terrors.</a:t>
            </a:r>
            <a:endParaRPr lang="en-US" sz="2100" dirty="0" smtClean="0">
              <a:latin typeface="Constantia" pitchFamily="18" charset="0"/>
            </a:endParaRPr>
          </a:p>
          <a:p>
            <a:pPr lvl="1"/>
            <a:r>
              <a:rPr lang="en-GB" sz="2100" dirty="0" smtClean="0">
                <a:latin typeface="Constantia" pitchFamily="18" charset="0"/>
              </a:rPr>
              <a:t>Use night-light, and continue bedtime routines</a:t>
            </a:r>
            <a:endParaRPr lang="en-US" sz="1800" dirty="0" smtClean="0">
              <a:latin typeface="Constantia" pitchFamily="18" charset="0"/>
            </a:endParaRPr>
          </a:p>
          <a:p>
            <a:pPr lvl="2"/>
            <a:endParaRPr lang="en-US" sz="2000" b="1" dirty="0" smtClean="0">
              <a:latin typeface="Constantia" pitchFamily="18" charset="0"/>
            </a:endParaRPr>
          </a:p>
          <a:p>
            <a:pPr lvl="3"/>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nstantia" pitchFamily="18" charset="0"/>
              </a:rPr>
              <a:t>Health Promotion during Pre-School-Age: </a:t>
            </a:r>
            <a:r>
              <a:rPr lang="en-US" sz="3200" b="1" dirty="0" smtClean="0">
                <a:latin typeface="Constantia" pitchFamily="18" charset="0"/>
              </a:rPr>
              <a:t>Teeth &amp; Fears</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a:t>
            </a:r>
            <a:r>
              <a:rPr lang="en-GB" sz="2400" b="1" u="sng" dirty="0" smtClean="0">
                <a:latin typeface="Constantia" pitchFamily="18" charset="0"/>
              </a:rPr>
              <a:t>Teeth care:</a:t>
            </a:r>
            <a:endParaRPr lang="en-US" sz="2400" dirty="0" smtClean="0">
              <a:latin typeface="Constantia" pitchFamily="18" charset="0"/>
            </a:endParaRPr>
          </a:p>
          <a:p>
            <a:pPr lvl="1"/>
            <a:r>
              <a:rPr lang="en-GB" sz="2100" dirty="0" smtClean="0">
                <a:latin typeface="Constantia" pitchFamily="18" charset="0"/>
              </a:rPr>
              <a:t>Should start </a:t>
            </a:r>
            <a:r>
              <a:rPr lang="en-GB" sz="2100" b="1" i="1" dirty="0" smtClean="0">
                <a:latin typeface="Constantia" pitchFamily="18" charset="0"/>
              </a:rPr>
              <a:t>independent</a:t>
            </a:r>
            <a:r>
              <a:rPr lang="en-GB" sz="2100" dirty="0" smtClean="0">
                <a:latin typeface="Constantia" pitchFamily="18" charset="0"/>
              </a:rPr>
              <a:t> tooth brushing as daily practice (if not started at toddler </a:t>
            </a:r>
            <a:r>
              <a:rPr lang="ar-SA" sz="2100" dirty="0" smtClean="0">
                <a:latin typeface="Constantia" pitchFamily="18" charset="0"/>
              </a:rPr>
              <a:t>	</a:t>
            </a:r>
            <a:r>
              <a:rPr lang="en-GB" sz="2100" dirty="0" smtClean="0">
                <a:latin typeface="Constantia" pitchFamily="18" charset="0"/>
              </a:rPr>
              <a:t>age).</a:t>
            </a:r>
            <a:endParaRPr lang="en-US" sz="2100" dirty="0" smtClean="0">
              <a:latin typeface="Constantia" pitchFamily="18" charset="0"/>
            </a:endParaRPr>
          </a:p>
          <a:p>
            <a:pPr lvl="1"/>
            <a:r>
              <a:rPr lang="en-GB" sz="2100" dirty="0" smtClean="0">
                <a:latin typeface="Constantia" pitchFamily="18" charset="0"/>
              </a:rPr>
              <a:t>Encourage not eating candies or sweets.</a:t>
            </a:r>
            <a:endParaRPr lang="en-US" sz="2100" dirty="0" smtClean="0">
              <a:latin typeface="Constantia" pitchFamily="18" charset="0"/>
            </a:endParaRPr>
          </a:p>
          <a:p>
            <a:r>
              <a:rPr lang="en-GB" sz="2400" dirty="0" smtClean="0">
                <a:latin typeface="Constantia" pitchFamily="18" charset="0"/>
              </a:rPr>
              <a:t> </a:t>
            </a:r>
            <a:endParaRPr lang="en-US" sz="2400" dirty="0" smtClean="0">
              <a:latin typeface="Constantia" pitchFamily="18" charset="0"/>
            </a:endParaRPr>
          </a:p>
          <a:p>
            <a:r>
              <a:rPr lang="en-GB" sz="2400" b="1" u="sng" dirty="0" smtClean="0">
                <a:latin typeface="Constantia" pitchFamily="18" charset="0"/>
              </a:rPr>
              <a:t>Fears:</a:t>
            </a:r>
            <a:endParaRPr lang="en-US" sz="2400" dirty="0" smtClean="0">
              <a:latin typeface="Constantia" pitchFamily="18" charset="0"/>
            </a:endParaRPr>
          </a:p>
          <a:p>
            <a:pPr lvl="1"/>
            <a:r>
              <a:rPr lang="en-GB" sz="2100" dirty="0" smtClean="0">
                <a:latin typeface="Constantia" pitchFamily="18" charset="0"/>
              </a:rPr>
              <a:t>Occurs because their </a:t>
            </a:r>
            <a:r>
              <a:rPr lang="en-GB" sz="2100" b="1" dirty="0" smtClean="0">
                <a:latin typeface="Constantia" pitchFamily="18" charset="0"/>
              </a:rPr>
              <a:t>imagination</a:t>
            </a:r>
            <a:r>
              <a:rPr lang="en-GB" sz="2100" dirty="0" smtClean="0">
                <a:latin typeface="Constantia" pitchFamily="18" charset="0"/>
              </a:rPr>
              <a:t> is so active.</a:t>
            </a:r>
            <a:endParaRPr lang="en-US" sz="2100" dirty="0" smtClean="0">
              <a:latin typeface="Constantia" pitchFamily="18" charset="0"/>
            </a:endParaRPr>
          </a:p>
          <a:p>
            <a:pPr lvl="1"/>
            <a:r>
              <a:rPr lang="en-GB" sz="2100" dirty="0" smtClean="0">
                <a:latin typeface="Constantia" pitchFamily="18" charset="0"/>
              </a:rPr>
              <a:t>Fear of </a:t>
            </a:r>
            <a:r>
              <a:rPr lang="en-GB" sz="2100" b="1" dirty="0" smtClean="0">
                <a:latin typeface="Constantia" pitchFamily="18" charset="0"/>
              </a:rPr>
              <a:t>dark.</a:t>
            </a:r>
            <a:endParaRPr lang="en-US" sz="2100" b="1" dirty="0" smtClean="0">
              <a:latin typeface="Constantia" pitchFamily="18" charset="0"/>
            </a:endParaRPr>
          </a:p>
          <a:p>
            <a:pPr lvl="1"/>
            <a:r>
              <a:rPr lang="en-GB" sz="2100" dirty="0" smtClean="0">
                <a:latin typeface="Constantia" pitchFamily="18" charset="0"/>
              </a:rPr>
              <a:t>Fear of </a:t>
            </a:r>
            <a:r>
              <a:rPr lang="en-GB" sz="2100" b="1" dirty="0" smtClean="0">
                <a:latin typeface="Constantia" pitchFamily="18" charset="0"/>
              </a:rPr>
              <a:t>mutilation</a:t>
            </a:r>
            <a:r>
              <a:rPr lang="en-GB" sz="2100" dirty="0" smtClean="0">
                <a:latin typeface="Constantia" pitchFamily="18" charset="0"/>
              </a:rPr>
              <a:t> (simple injury, painful procedures).</a:t>
            </a:r>
            <a:endParaRPr lang="en-US" sz="2100" dirty="0" smtClean="0">
              <a:latin typeface="Constantia" pitchFamily="18" charset="0"/>
            </a:endParaRPr>
          </a:p>
          <a:p>
            <a:pPr lvl="1"/>
            <a:r>
              <a:rPr lang="en-GB" sz="2100" dirty="0" smtClean="0">
                <a:latin typeface="Constantia" pitchFamily="18" charset="0"/>
              </a:rPr>
              <a:t>Fear of separation.</a:t>
            </a:r>
            <a:endParaRPr lang="en-US" sz="2100" dirty="0" smtClean="0">
              <a:latin typeface="Constantia" pitchFamily="18" charset="0"/>
            </a:endParaRPr>
          </a:p>
          <a:p>
            <a:pPr lvl="3"/>
            <a:endParaRPr lang="en-US" sz="1700" b="1" dirty="0" smtClean="0">
              <a:latin typeface="Constantia" pitchFamily="18" charset="0"/>
            </a:endParaRPr>
          </a:p>
          <a:p>
            <a:pPr lvl="3"/>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4" y="228600"/>
            <a:ext cx="8302625" cy="990600"/>
          </a:xfrm>
        </p:spPr>
        <p:txBody>
          <a:bodyPr/>
          <a:lstStyle/>
          <a:p>
            <a:pPr lvl="0" algn="ctr"/>
            <a:r>
              <a:rPr lang="en-US" sz="3200" b="1" dirty="0">
                <a:latin typeface="Constantia" pitchFamily="18" charset="0"/>
              </a:rPr>
              <a:t>Health Promotion during Pre-School-Age: </a:t>
            </a:r>
            <a:r>
              <a:rPr lang="en-US" sz="3200" b="1" dirty="0" smtClean="0">
                <a:latin typeface="Constantia" pitchFamily="18" charset="0"/>
              </a:rPr>
              <a:t>common health problems</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GB" sz="2700" b="1" dirty="0" smtClean="0">
                <a:latin typeface="Constantia" pitchFamily="18" charset="0"/>
              </a:rPr>
              <a:t>Infectious diseases:</a:t>
            </a:r>
            <a:endParaRPr lang="en-US" sz="2700" dirty="0" smtClean="0">
              <a:latin typeface="Constantia" pitchFamily="18" charset="0"/>
            </a:endParaRPr>
          </a:p>
          <a:p>
            <a:pPr lvl="2"/>
            <a:r>
              <a:rPr lang="en-GB" sz="2400" dirty="0" smtClean="0">
                <a:latin typeface="Constantia" pitchFamily="18" charset="0"/>
              </a:rPr>
              <a:t>Communicable diseases: Chicken Pox, Diphtheria, Measles, </a:t>
            </a:r>
            <a:r>
              <a:rPr lang="en-GB" sz="2400" dirty="0" err="1" smtClean="0">
                <a:latin typeface="Constantia" pitchFamily="18" charset="0"/>
              </a:rPr>
              <a:t>Pertussis</a:t>
            </a:r>
            <a:r>
              <a:rPr lang="en-GB" sz="2400" dirty="0" smtClean="0">
                <a:latin typeface="Constantia" pitchFamily="18" charset="0"/>
              </a:rPr>
              <a:t>, …etc.</a:t>
            </a:r>
            <a:endParaRPr lang="en-US" sz="2400" dirty="0" smtClean="0">
              <a:latin typeface="Constantia" pitchFamily="18" charset="0"/>
            </a:endParaRPr>
          </a:p>
          <a:p>
            <a:pPr lvl="2"/>
            <a:r>
              <a:rPr lang="en-GB" sz="2400" dirty="0" smtClean="0">
                <a:latin typeface="Constantia" pitchFamily="18" charset="0"/>
              </a:rPr>
              <a:t>Conjunctivitis.</a:t>
            </a:r>
            <a:endParaRPr lang="en-US" sz="2400" dirty="0" smtClean="0">
              <a:latin typeface="Constantia" pitchFamily="18" charset="0"/>
            </a:endParaRPr>
          </a:p>
          <a:p>
            <a:pPr lvl="2"/>
            <a:r>
              <a:rPr lang="en-GB" sz="2400" dirty="0" err="1" smtClean="0">
                <a:latin typeface="Constantia" pitchFamily="18" charset="0"/>
              </a:rPr>
              <a:t>Stomatitis</a:t>
            </a:r>
            <a:r>
              <a:rPr lang="en-GB" sz="2400" dirty="0" smtClean="0">
                <a:latin typeface="Constantia" pitchFamily="18" charset="0"/>
              </a:rPr>
              <a:t>.</a:t>
            </a:r>
            <a:endParaRPr lang="en-US" sz="2400" dirty="0" smtClean="0">
              <a:latin typeface="Constantia" pitchFamily="18" charset="0"/>
            </a:endParaRPr>
          </a:p>
          <a:p>
            <a:endParaRPr lang="en-US" sz="2400" dirty="0" smtClean="0">
              <a:latin typeface="Constantia" pitchFamily="18" charset="0"/>
            </a:endParaRPr>
          </a:p>
          <a:p>
            <a:r>
              <a:rPr lang="en-GB" sz="2700" b="1" dirty="0" smtClean="0">
                <a:latin typeface="Constantia" pitchFamily="18" charset="0"/>
              </a:rPr>
              <a:t>Ingestion of injurious agents:</a:t>
            </a:r>
            <a:endParaRPr lang="en-US" sz="2700" dirty="0" smtClean="0">
              <a:latin typeface="Constantia" pitchFamily="18" charset="0"/>
            </a:endParaRPr>
          </a:p>
          <a:p>
            <a:pPr lvl="2"/>
            <a:r>
              <a:rPr lang="en-GB" sz="2400" dirty="0" smtClean="0">
                <a:latin typeface="Constantia" pitchFamily="18" charset="0"/>
              </a:rPr>
              <a:t>Cosmetics and personal care products, cleaning products, plants, foreign bodies, gasoline.</a:t>
            </a:r>
            <a:endParaRPr lang="en-US" sz="2400" dirty="0" smtClean="0">
              <a:latin typeface="Constantia" pitchFamily="18" charset="0"/>
            </a:endParaRPr>
          </a:p>
          <a:p>
            <a:pPr lvl="2"/>
            <a:r>
              <a:rPr lang="en-GB" sz="2400" dirty="0" smtClean="0">
                <a:latin typeface="Constantia" pitchFamily="18" charset="0"/>
              </a:rPr>
              <a:t>Heavy metal poisoning (mercury, iron, lead)</a:t>
            </a:r>
            <a:endParaRPr lang="en-US" sz="2400" dirty="0" smtClean="0">
              <a:latin typeface="Constantia" pitchFamily="18" charset="0"/>
            </a:endParaRPr>
          </a:p>
          <a:p>
            <a:pPr lvl="3"/>
            <a:endParaRPr lang="en-US" sz="1700" b="1" dirty="0" smtClean="0">
              <a:latin typeface="Constantia" pitchFamily="18" charset="0"/>
            </a:endParaRPr>
          </a:p>
          <a:p>
            <a:pPr lvl="3"/>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1"/>
          </p:nvPr>
        </p:nvSpPr>
        <p:spPr>
          <a:xfrm>
            <a:off x="304800" y="1600200"/>
            <a:ext cx="8534400" cy="4876800"/>
          </a:xfrm>
        </p:spPr>
        <p:txBody>
          <a:bodyPr/>
          <a:lstStyle/>
          <a:p>
            <a:pPr lvl="1"/>
            <a:r>
              <a:rPr lang="en-US" sz="2500" b="1" dirty="0" smtClean="0">
                <a:latin typeface="Constantia" pitchFamily="18" charset="0"/>
              </a:rPr>
              <a:t> </a:t>
            </a:r>
            <a:r>
              <a:rPr lang="en-GB" sz="2500" dirty="0">
                <a:latin typeface="Constantia" pitchFamily="18" charset="0"/>
              </a:rPr>
              <a:t>The causative agent may be viral or bacterial.</a:t>
            </a:r>
            <a:endParaRPr lang="en-US" sz="2500" dirty="0">
              <a:latin typeface="Constantia" pitchFamily="18" charset="0"/>
            </a:endParaRPr>
          </a:p>
          <a:p>
            <a:pPr lvl="1"/>
            <a:r>
              <a:rPr lang="en-GB" sz="2500" dirty="0" smtClean="0">
                <a:latin typeface="Constantia" pitchFamily="18" charset="0"/>
              </a:rPr>
              <a:t>Often viral in children younger than 3-year-old.</a:t>
            </a:r>
            <a:endParaRPr lang="en-US" sz="2500" dirty="0" smtClean="0">
              <a:latin typeface="Constantia" pitchFamily="18" charset="0"/>
            </a:endParaRPr>
          </a:p>
          <a:p>
            <a:pPr lvl="1"/>
            <a:r>
              <a:rPr lang="en-GB" sz="2500" dirty="0" smtClean="0">
                <a:latin typeface="Constantia" pitchFamily="18" charset="0"/>
              </a:rPr>
              <a:t>Bacterial is more common in the school age children.</a:t>
            </a:r>
            <a:endParaRPr lang="en-US" sz="2500" dirty="0" smtClean="0">
              <a:latin typeface="Constantia" pitchFamily="18" charset="0"/>
            </a:endParaRPr>
          </a:p>
          <a:p>
            <a:pPr lvl="1"/>
            <a:r>
              <a:rPr lang="en-GB" sz="2500" dirty="0" smtClean="0">
                <a:latin typeface="Constantia" pitchFamily="18" charset="0"/>
              </a:rPr>
              <a:t>Manifestations </a:t>
            </a:r>
            <a:r>
              <a:rPr lang="en-GB" sz="2500" b="1" i="1" dirty="0" smtClean="0">
                <a:latin typeface="Constantia" pitchFamily="18" charset="0"/>
              </a:rPr>
              <a:t>of viral </a:t>
            </a:r>
            <a:r>
              <a:rPr lang="en-GB" sz="2500" dirty="0" smtClean="0">
                <a:latin typeface="Constantia" pitchFamily="18" charset="0"/>
              </a:rPr>
              <a:t>infection:</a:t>
            </a:r>
          </a:p>
          <a:p>
            <a:pPr lvl="2"/>
            <a:r>
              <a:rPr lang="en-GB" sz="2200" dirty="0" smtClean="0">
                <a:latin typeface="Constantia" pitchFamily="18" charset="0"/>
              </a:rPr>
              <a:t> gradual onset</a:t>
            </a:r>
          </a:p>
          <a:p>
            <a:pPr lvl="2"/>
            <a:r>
              <a:rPr lang="en-GB" sz="2200" dirty="0" smtClean="0">
                <a:latin typeface="Constantia" pitchFamily="18" charset="0"/>
              </a:rPr>
              <a:t>low-grade fever,</a:t>
            </a:r>
          </a:p>
          <a:p>
            <a:pPr lvl="2"/>
            <a:r>
              <a:rPr lang="en-GB" sz="2200" dirty="0" smtClean="0">
                <a:latin typeface="Constantia" pitchFamily="18" charset="0"/>
              </a:rPr>
              <a:t>slight </a:t>
            </a:r>
            <a:r>
              <a:rPr lang="en-GB" sz="2200" dirty="0" err="1" smtClean="0">
                <a:latin typeface="Constantia" pitchFamily="18" charset="0"/>
              </a:rPr>
              <a:t>erythema</a:t>
            </a:r>
            <a:r>
              <a:rPr lang="en-GB" sz="2200" dirty="0" smtClean="0">
                <a:latin typeface="Constantia" pitchFamily="18" charset="0"/>
              </a:rPr>
              <a:t> of the pharynx.</a:t>
            </a:r>
            <a:endParaRPr lang="en-US" sz="2200" dirty="0" smtClean="0">
              <a:latin typeface="Constantia" pitchFamily="18" charset="0"/>
            </a:endParaRPr>
          </a:p>
          <a:p>
            <a:pPr lvl="1"/>
            <a:r>
              <a:rPr lang="en-GB" sz="2500" dirty="0" smtClean="0">
                <a:latin typeface="Constantia" pitchFamily="18" charset="0"/>
              </a:rPr>
              <a:t>Manifestations of the </a:t>
            </a:r>
            <a:r>
              <a:rPr lang="en-GB" sz="2500" b="1" i="1" dirty="0" smtClean="0">
                <a:latin typeface="Constantia" pitchFamily="18" charset="0"/>
              </a:rPr>
              <a:t>bacterial infection</a:t>
            </a:r>
            <a:r>
              <a:rPr lang="en-GB" sz="2500" dirty="0" smtClean="0">
                <a:latin typeface="Constantia" pitchFamily="18" charset="0"/>
              </a:rPr>
              <a:t>: </a:t>
            </a:r>
          </a:p>
          <a:p>
            <a:pPr lvl="2"/>
            <a:r>
              <a:rPr lang="en-GB" sz="2200" dirty="0" smtClean="0">
                <a:latin typeface="Constantia" pitchFamily="18" charset="0"/>
              </a:rPr>
              <a:t>abrupt onset, </a:t>
            </a:r>
          </a:p>
          <a:p>
            <a:pPr lvl="2"/>
            <a:r>
              <a:rPr lang="en-GB" sz="2200" dirty="0" smtClean="0">
                <a:latin typeface="Constantia" pitchFamily="18" charset="0"/>
              </a:rPr>
              <a:t>temperature equal to or more than 40 º C, </a:t>
            </a:r>
          </a:p>
          <a:p>
            <a:pPr lvl="2"/>
            <a:r>
              <a:rPr lang="en-GB" sz="2200" dirty="0" smtClean="0">
                <a:latin typeface="Constantia" pitchFamily="18" charset="0"/>
              </a:rPr>
              <a:t>white exudates and severe sore throat.</a:t>
            </a:r>
            <a:endParaRPr lang="en-US" sz="2200" dirty="0" smtClean="0">
              <a:latin typeface="Constantia" pitchFamily="18" charset="0"/>
            </a:endParaRPr>
          </a:p>
          <a:p>
            <a:pPr lvl="2"/>
            <a:endParaRPr lang="en-US" sz="2400" dirty="0" smtClean="0">
              <a:latin typeface="Constantia" pitchFamily="18" charset="0"/>
            </a:endParaRPr>
          </a:p>
          <a:p>
            <a:pPr lvl="6"/>
            <a:endParaRPr lang="en-US" sz="1400" b="1" dirty="0" smtClean="0">
              <a:latin typeface="Constantia" pitchFamily="18" charset="0"/>
            </a:endParaRPr>
          </a:p>
          <a:p>
            <a:pPr lvl="6"/>
            <a:endParaRPr lang="en-US" sz="1400" b="1" dirty="0">
              <a:latin typeface="Constantia" pitchFamily="18" charset="0"/>
            </a:endParaRPr>
          </a:p>
        </p:txBody>
      </p:sp>
      <p:sp>
        <p:nvSpPr>
          <p:cNvPr id="5" name="Title 1"/>
          <p:cNvSpPr>
            <a:spLocks noGrp="1"/>
          </p:cNvSpPr>
          <p:nvPr>
            <p:ph type="title"/>
          </p:nvPr>
        </p:nvSpPr>
        <p:spPr>
          <a:xfrm>
            <a:off x="612774" y="228600"/>
            <a:ext cx="8302625" cy="990600"/>
          </a:xfrm>
        </p:spPr>
        <p:txBody>
          <a:bodyPr/>
          <a:lstStyle/>
          <a:p>
            <a:pPr lvl="0" algn="ctr"/>
            <a:r>
              <a:rPr lang="en-US" sz="3200" b="1" dirty="0">
                <a:latin typeface="Constantia" pitchFamily="18" charset="0"/>
              </a:rPr>
              <a:t>Health Promotion during Pre-School-Age: </a:t>
            </a:r>
            <a:r>
              <a:rPr lang="en-US" sz="3200" b="1" dirty="0" err="1" smtClean="0">
                <a:latin typeface="Constantia" pitchFamily="18" charset="0"/>
              </a:rPr>
              <a:t>Tonsilitis</a:t>
            </a:r>
            <a:endParaRPr lang="en-US" sz="3200" b="1" dirty="0">
              <a:latin typeface="Cooper Black"/>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4" y="228600"/>
            <a:ext cx="8302625" cy="990600"/>
          </a:xfrm>
        </p:spPr>
        <p:txBody>
          <a:bodyPr/>
          <a:lstStyle/>
          <a:p>
            <a:pPr lvl="0" algn="ctr"/>
            <a:r>
              <a:rPr lang="en-US" sz="3200" b="1" dirty="0">
                <a:latin typeface="Constantia" pitchFamily="18" charset="0"/>
              </a:rPr>
              <a:t>Health Promotion during Pre-School-Age: </a:t>
            </a:r>
            <a:r>
              <a:rPr lang="en-US" sz="3200" b="1" dirty="0" smtClean="0">
                <a:latin typeface="Constantia" pitchFamily="18" charset="0"/>
              </a:rPr>
              <a:t>Enuresis</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GB" sz="2300" dirty="0" smtClean="0">
                <a:latin typeface="Constantia" pitchFamily="18" charset="0"/>
              </a:rPr>
              <a:t>Involuntary passage of urine past the age when a child should be expected to have </a:t>
            </a:r>
            <a:r>
              <a:rPr lang="ar-SA" sz="2300" dirty="0" smtClean="0">
                <a:latin typeface="Constantia" pitchFamily="18" charset="0"/>
              </a:rPr>
              <a:t>	</a:t>
            </a:r>
            <a:r>
              <a:rPr lang="en-GB" sz="2300" dirty="0" smtClean="0">
                <a:latin typeface="Constantia" pitchFamily="18" charset="0"/>
              </a:rPr>
              <a:t>attained bladder control (4 years)</a:t>
            </a:r>
            <a:endParaRPr lang="en-US" sz="2300" dirty="0" smtClean="0">
              <a:latin typeface="Constantia" pitchFamily="18" charset="0"/>
            </a:endParaRPr>
          </a:p>
          <a:p>
            <a:r>
              <a:rPr lang="en-GB" sz="2300" dirty="0" smtClean="0">
                <a:latin typeface="Constantia" pitchFamily="18" charset="0"/>
              </a:rPr>
              <a:t>Occur approximately </a:t>
            </a:r>
            <a:r>
              <a:rPr lang="en-GB" sz="2300" b="1" i="1" dirty="0" smtClean="0">
                <a:latin typeface="Constantia" pitchFamily="18" charset="0"/>
              </a:rPr>
              <a:t>5- 7 years </a:t>
            </a:r>
            <a:r>
              <a:rPr lang="en-GB" sz="2300" dirty="0" smtClean="0">
                <a:latin typeface="Constantia" pitchFamily="18" charset="0"/>
              </a:rPr>
              <a:t>of age.</a:t>
            </a:r>
            <a:endParaRPr lang="en-US" sz="2300" dirty="0" smtClean="0">
              <a:latin typeface="Constantia" pitchFamily="18" charset="0"/>
            </a:endParaRPr>
          </a:p>
          <a:p>
            <a:r>
              <a:rPr lang="en-GB" sz="2300" dirty="0" smtClean="0">
                <a:latin typeface="Constantia" pitchFamily="18" charset="0"/>
              </a:rPr>
              <a:t>Enuresis is primarily an alteration of neuromuscular bladder functioning.</a:t>
            </a:r>
            <a:endParaRPr lang="en-US" sz="2300" dirty="0" smtClean="0">
              <a:latin typeface="Constantia" pitchFamily="18" charset="0"/>
            </a:endParaRPr>
          </a:p>
          <a:p>
            <a:r>
              <a:rPr lang="en-GB" sz="2300" dirty="0" smtClean="0">
                <a:latin typeface="Constantia" pitchFamily="18" charset="0"/>
              </a:rPr>
              <a:t>The symptoms may be influenced by emotional factors (birth of a sibling).</a:t>
            </a:r>
            <a:endParaRPr lang="en-US" sz="2300" dirty="0" smtClean="0">
              <a:latin typeface="Constantia" pitchFamily="18" charset="0"/>
            </a:endParaRPr>
          </a:p>
          <a:p>
            <a:r>
              <a:rPr lang="en-GB" sz="2300" dirty="0" smtClean="0">
                <a:latin typeface="Constantia" pitchFamily="18" charset="0"/>
              </a:rPr>
              <a:t>No clear </a:t>
            </a:r>
            <a:r>
              <a:rPr lang="en-GB" sz="2300" dirty="0" err="1" smtClean="0">
                <a:latin typeface="Constantia" pitchFamily="18" charset="0"/>
              </a:rPr>
              <a:t>etiology</a:t>
            </a:r>
            <a:r>
              <a:rPr lang="en-GB" sz="2300" dirty="0" smtClean="0">
                <a:latin typeface="Constantia" pitchFamily="18" charset="0"/>
              </a:rPr>
              <a:t>. Predictive factors are:</a:t>
            </a:r>
            <a:endParaRPr lang="en-US" sz="2300" dirty="0" smtClean="0">
              <a:latin typeface="Constantia" pitchFamily="18" charset="0"/>
            </a:endParaRPr>
          </a:p>
          <a:p>
            <a:pPr lvl="1"/>
            <a:r>
              <a:rPr lang="en-GB" dirty="0" smtClean="0">
                <a:latin typeface="Constantia" pitchFamily="18" charset="0"/>
              </a:rPr>
              <a:t>Longer duration of sleep in infancy.</a:t>
            </a:r>
            <a:endParaRPr lang="en-US" dirty="0" smtClean="0">
              <a:latin typeface="Constantia" pitchFamily="18" charset="0"/>
            </a:endParaRPr>
          </a:p>
          <a:p>
            <a:pPr lvl="1"/>
            <a:r>
              <a:rPr lang="en-GB" dirty="0" smtClean="0">
                <a:latin typeface="Constantia" pitchFamily="18" charset="0"/>
              </a:rPr>
              <a:t>Positive family history.</a:t>
            </a:r>
            <a:endParaRPr lang="en-US" dirty="0" smtClean="0">
              <a:latin typeface="Constantia" pitchFamily="18" charset="0"/>
            </a:endParaRPr>
          </a:p>
          <a:p>
            <a:pPr lvl="1"/>
            <a:r>
              <a:rPr lang="en-GB" dirty="0" smtClean="0">
                <a:latin typeface="Constantia" pitchFamily="18" charset="0"/>
              </a:rPr>
              <a:t>Slower rate of physical development in children up to 3 years.</a:t>
            </a:r>
            <a:endParaRPr lang="en-US" dirty="0" smtClean="0">
              <a:latin typeface="Constantia" pitchFamily="18" charset="0"/>
            </a:endParaRPr>
          </a:p>
          <a:p>
            <a:pPr lvl="1">
              <a:buNone/>
            </a:pPr>
            <a:endParaRPr lang="en-US" sz="1600" dirty="0" smtClean="0">
              <a:latin typeface="Constantia" pitchFamily="18" charset="0"/>
            </a:endParaRPr>
          </a:p>
          <a:p>
            <a:pPr lvl="4"/>
            <a:endParaRPr lang="en-US" sz="1600" b="1" dirty="0" smtClean="0">
              <a:latin typeface="Constantia" pitchFamily="18" charset="0"/>
            </a:endParaRPr>
          </a:p>
          <a:p>
            <a:pPr lvl="4"/>
            <a:endParaRPr lang="en-US" sz="1600" b="1" dirty="0">
              <a:latin typeface="Constantia" pitchFamily="18"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1"/>
          </p:nvPr>
        </p:nvSpPr>
        <p:spPr>
          <a:xfrm>
            <a:off x="304800" y="1600200"/>
            <a:ext cx="8534400" cy="4876800"/>
          </a:xfrm>
        </p:spPr>
        <p:txBody>
          <a:bodyPr/>
          <a:lstStyle/>
          <a:p>
            <a:r>
              <a:rPr lang="en-GB" sz="3100" b="1" dirty="0" smtClean="0">
                <a:latin typeface="Constantia" pitchFamily="18" charset="0"/>
              </a:rPr>
              <a:t>Types:</a:t>
            </a:r>
            <a:endParaRPr lang="en-US" sz="3100" dirty="0" smtClean="0">
              <a:latin typeface="Constantia" pitchFamily="18" charset="0"/>
            </a:endParaRPr>
          </a:p>
          <a:p>
            <a:pPr lvl="1"/>
            <a:r>
              <a:rPr lang="en-GB" sz="3100" dirty="0" smtClean="0">
                <a:latin typeface="Constantia" pitchFamily="18" charset="0"/>
              </a:rPr>
              <a:t>Primary: if bladder training was never achieved.</a:t>
            </a:r>
            <a:endParaRPr lang="en-US" sz="3100" dirty="0" smtClean="0">
              <a:latin typeface="Constantia" pitchFamily="18" charset="0"/>
            </a:endParaRPr>
          </a:p>
          <a:p>
            <a:pPr lvl="1"/>
            <a:r>
              <a:rPr lang="en-GB" sz="3100" dirty="0" smtClean="0">
                <a:latin typeface="Constantia" pitchFamily="18" charset="0"/>
              </a:rPr>
              <a:t>Secondary or acquired: if control was established but has now been lost.</a:t>
            </a:r>
            <a:endParaRPr lang="en-US" sz="3100" dirty="0" smtClean="0">
              <a:latin typeface="Constantia" pitchFamily="18" charset="0"/>
            </a:endParaRPr>
          </a:p>
          <a:p>
            <a:pPr lvl="1"/>
            <a:r>
              <a:rPr lang="en-GB" sz="3100" dirty="0" smtClean="0">
                <a:latin typeface="Constantia" pitchFamily="18" charset="0"/>
              </a:rPr>
              <a:t>Nocturnal: occur at night (most common type)</a:t>
            </a:r>
            <a:endParaRPr lang="en-US" sz="3100" dirty="0" smtClean="0">
              <a:latin typeface="Constantia" pitchFamily="18" charset="0"/>
            </a:endParaRPr>
          </a:p>
          <a:p>
            <a:pPr lvl="1"/>
            <a:r>
              <a:rPr lang="en-GB" sz="3100" dirty="0" smtClean="0">
                <a:latin typeface="Constantia" pitchFamily="18" charset="0"/>
              </a:rPr>
              <a:t>Diurnal: occur during the day.</a:t>
            </a:r>
            <a:endParaRPr lang="en-US" sz="3100" dirty="0" smtClean="0">
              <a:latin typeface="Constantia" pitchFamily="18" charset="0"/>
            </a:endParaRPr>
          </a:p>
          <a:p>
            <a:pPr lvl="1"/>
            <a:r>
              <a:rPr lang="en-GB" sz="3100" dirty="0" smtClean="0">
                <a:latin typeface="Constantia" pitchFamily="18" charset="0"/>
              </a:rPr>
              <a:t>Both.</a:t>
            </a:r>
            <a:endParaRPr lang="en-US" sz="3100" dirty="0" smtClean="0">
              <a:latin typeface="Constantia" pitchFamily="18" charset="0"/>
            </a:endParaRPr>
          </a:p>
          <a:p>
            <a:pPr lvl="4"/>
            <a:endParaRPr lang="en-US" sz="1600" b="1" dirty="0" smtClean="0">
              <a:latin typeface="Constantia" pitchFamily="18" charset="0"/>
            </a:endParaRPr>
          </a:p>
          <a:p>
            <a:pPr lvl="4"/>
            <a:endParaRPr lang="en-US" sz="1600" b="1" dirty="0">
              <a:latin typeface="Constantia" pitchFamily="18" charset="0"/>
            </a:endParaRPr>
          </a:p>
        </p:txBody>
      </p:sp>
      <p:sp>
        <p:nvSpPr>
          <p:cNvPr id="5" name="Title 1"/>
          <p:cNvSpPr txBox="1">
            <a:spLocks/>
          </p:cNvSpPr>
          <p:nvPr/>
        </p:nvSpPr>
        <p:spPr bwMode="auto">
          <a:xfrm>
            <a:off x="457200" y="228600"/>
            <a:ext cx="8302625"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en-US" sz="3200" b="1" dirty="0" smtClean="0">
                <a:latin typeface="Constantia" pitchFamily="18" charset="0"/>
              </a:rPr>
              <a:t>Health Promotion during Pre-School-Age: Enuresis</a:t>
            </a:r>
            <a:endParaRPr lang="en-US" sz="3200" b="1" dirty="0">
              <a:latin typeface="Cooper Black"/>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quarter" idx="1"/>
          </p:nvPr>
        </p:nvSpPr>
        <p:spPr>
          <a:xfrm>
            <a:off x="304800" y="1600200"/>
            <a:ext cx="8534400" cy="4876800"/>
          </a:xfrm>
        </p:spPr>
        <p:txBody>
          <a:bodyPr/>
          <a:lstStyle/>
          <a:p>
            <a:r>
              <a:rPr lang="en-GB" sz="2700" b="1" dirty="0" smtClean="0">
                <a:latin typeface="Constantia" pitchFamily="18" charset="0"/>
              </a:rPr>
              <a:t>Management:</a:t>
            </a:r>
            <a:endParaRPr lang="en-US" sz="2700" dirty="0" smtClean="0">
              <a:latin typeface="Constantia" pitchFamily="18" charset="0"/>
            </a:endParaRPr>
          </a:p>
          <a:p>
            <a:pPr lvl="2"/>
            <a:r>
              <a:rPr lang="en-GB" sz="2400" dirty="0" smtClean="0">
                <a:latin typeface="Constantia" pitchFamily="18" charset="0"/>
              </a:rPr>
              <a:t>Attempts to correct stress factors if any.</a:t>
            </a:r>
            <a:endParaRPr lang="en-US" sz="2400" dirty="0" smtClean="0">
              <a:latin typeface="Constantia" pitchFamily="18" charset="0"/>
            </a:endParaRPr>
          </a:p>
          <a:p>
            <a:pPr lvl="2"/>
            <a:r>
              <a:rPr lang="en-GB" sz="2400" dirty="0" smtClean="0">
                <a:latin typeface="Constantia" pitchFamily="18" charset="0"/>
              </a:rPr>
              <a:t>Limit fluids after dinner.</a:t>
            </a:r>
            <a:endParaRPr lang="en-US" sz="2400" dirty="0" smtClean="0">
              <a:latin typeface="Constantia" pitchFamily="18" charset="0"/>
            </a:endParaRPr>
          </a:p>
          <a:p>
            <a:pPr lvl="2"/>
            <a:r>
              <a:rPr lang="en-GB" sz="2400" dirty="0" smtClean="0">
                <a:latin typeface="Constantia" pitchFamily="18" charset="0"/>
              </a:rPr>
              <a:t>Drug therapy (</a:t>
            </a:r>
            <a:r>
              <a:rPr lang="en-GB" sz="2400" dirty="0" err="1" smtClean="0">
                <a:latin typeface="Constantia" pitchFamily="18" charset="0"/>
              </a:rPr>
              <a:t>Tofranil</a:t>
            </a:r>
            <a:r>
              <a:rPr lang="en-GB" sz="2400" dirty="0" smtClean="0">
                <a:latin typeface="Constantia" pitchFamily="18" charset="0"/>
              </a:rPr>
              <a:t>): </a:t>
            </a:r>
            <a:r>
              <a:rPr lang="en-GB" sz="2400" dirty="0" err="1" smtClean="0">
                <a:latin typeface="Constantia" pitchFamily="18" charset="0"/>
              </a:rPr>
              <a:t>anticholinergic</a:t>
            </a:r>
            <a:r>
              <a:rPr lang="en-GB" sz="2400" dirty="0" smtClean="0">
                <a:latin typeface="Constantia" pitchFamily="18" charset="0"/>
              </a:rPr>
              <a:t> drug that inhibits urination, given an </a:t>
            </a:r>
            <a:r>
              <a:rPr lang="ar-SA" sz="2400" dirty="0" smtClean="0">
                <a:latin typeface="Constantia" pitchFamily="18" charset="0"/>
              </a:rPr>
              <a:t>	</a:t>
            </a:r>
            <a:r>
              <a:rPr lang="en-GB" sz="2400" dirty="0" smtClean="0">
                <a:latin typeface="Constantia" pitchFamily="18" charset="0"/>
              </a:rPr>
              <a:t>hour before bed.</a:t>
            </a:r>
            <a:endParaRPr lang="en-US" sz="2400" dirty="0" smtClean="0">
              <a:latin typeface="Constantia" pitchFamily="18" charset="0"/>
            </a:endParaRPr>
          </a:p>
          <a:p>
            <a:pPr lvl="2"/>
            <a:r>
              <a:rPr lang="en-GB" sz="2400" dirty="0" smtClean="0">
                <a:latin typeface="Constantia" pitchFamily="18" charset="0"/>
              </a:rPr>
              <a:t>Bladder stretching exercises.</a:t>
            </a:r>
            <a:endParaRPr lang="en-US" sz="2400" dirty="0" smtClean="0">
              <a:latin typeface="Constantia" pitchFamily="18" charset="0"/>
            </a:endParaRPr>
          </a:p>
          <a:p>
            <a:pPr lvl="2"/>
            <a:r>
              <a:rPr lang="en-GB" sz="2400" dirty="0" smtClean="0">
                <a:latin typeface="Constantia" pitchFamily="18" charset="0"/>
              </a:rPr>
              <a:t>Motivational therapy/ positive reinforcement (recording the dry nights).</a:t>
            </a:r>
            <a:endParaRPr lang="en-US" sz="2400" dirty="0" smtClean="0">
              <a:latin typeface="Constantia" pitchFamily="18" charset="0"/>
            </a:endParaRPr>
          </a:p>
          <a:p>
            <a:pPr lvl="2"/>
            <a:r>
              <a:rPr lang="en-GB" sz="2400" dirty="0" smtClean="0">
                <a:latin typeface="Constantia" pitchFamily="18" charset="0"/>
              </a:rPr>
              <a:t>Punishment is contraindicated.</a:t>
            </a:r>
            <a:endParaRPr lang="en-US" sz="2400" dirty="0" smtClean="0">
              <a:latin typeface="Constantia" pitchFamily="18" charset="0"/>
            </a:endParaRPr>
          </a:p>
          <a:p>
            <a:pPr lvl="6"/>
            <a:endParaRPr lang="en-US" sz="1400" b="1" dirty="0" smtClean="0">
              <a:latin typeface="Constantia" pitchFamily="18" charset="0"/>
            </a:endParaRPr>
          </a:p>
          <a:p>
            <a:pPr lvl="6"/>
            <a:endParaRPr lang="en-US" sz="1400" b="1" dirty="0">
              <a:latin typeface="Constantia" pitchFamily="18" charset="0"/>
            </a:endParaRPr>
          </a:p>
        </p:txBody>
      </p:sp>
      <p:sp>
        <p:nvSpPr>
          <p:cNvPr id="5" name="Title 1"/>
          <p:cNvSpPr>
            <a:spLocks noGrp="1"/>
          </p:cNvSpPr>
          <p:nvPr>
            <p:ph type="title"/>
          </p:nvPr>
        </p:nvSpPr>
        <p:spPr>
          <a:xfrm>
            <a:off x="612774" y="228600"/>
            <a:ext cx="8302625" cy="990600"/>
          </a:xfrm>
        </p:spPr>
        <p:txBody>
          <a:bodyPr/>
          <a:lstStyle/>
          <a:p>
            <a:pPr lvl="0" algn="ctr"/>
            <a:r>
              <a:rPr lang="en-US" sz="3200" b="1" dirty="0">
                <a:latin typeface="Constantia" pitchFamily="18" charset="0"/>
              </a:rPr>
              <a:t>Health Promotion during Pre-School-Age: </a:t>
            </a:r>
            <a:r>
              <a:rPr lang="en-US" sz="3200" b="1" dirty="0" smtClean="0">
                <a:latin typeface="Constantia" pitchFamily="18" charset="0"/>
              </a:rPr>
              <a:t>Enuresis</a:t>
            </a:r>
            <a:endParaRPr lang="en-US" sz="3200" b="1" dirty="0">
              <a:latin typeface="Cooper Black"/>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lvl="1" algn="ctr"/>
            <a:r>
              <a:rPr lang="en-US" sz="2800" b="1" dirty="0" smtClean="0">
                <a:latin typeface="Cooper Black"/>
              </a:rPr>
              <a:t>Infant &amp; Toddler Response Hospitalization</a:t>
            </a:r>
          </a:p>
        </p:txBody>
      </p:sp>
      <p:sp>
        <p:nvSpPr>
          <p:cNvPr id="3" name="Content Placeholder 2"/>
          <p:cNvSpPr>
            <a:spLocks noGrp="1"/>
          </p:cNvSpPr>
          <p:nvPr>
            <p:ph sz="quarter" idx="1"/>
          </p:nvPr>
        </p:nvSpPr>
        <p:spPr>
          <a:xfrm>
            <a:off x="228600" y="1676400"/>
            <a:ext cx="8610600" cy="4800600"/>
          </a:xfrm>
        </p:spPr>
        <p:txBody>
          <a:bodyPr>
            <a:normAutofit/>
          </a:bodyPr>
          <a:lstStyle/>
          <a:p>
            <a:pPr lvl="1"/>
            <a:r>
              <a:rPr lang="en-US" sz="3600" dirty="0" smtClean="0">
                <a:latin typeface="Constantia" pitchFamily="18" charset="0"/>
              </a:rPr>
              <a:t> Anxiety  </a:t>
            </a:r>
          </a:p>
          <a:p>
            <a:pPr lvl="2"/>
            <a:endParaRPr lang="en-US" sz="3600" dirty="0" smtClean="0">
              <a:latin typeface="Constantia" pitchFamily="18" charset="0"/>
            </a:endParaRPr>
          </a:p>
          <a:p>
            <a:pPr lvl="1"/>
            <a:r>
              <a:rPr lang="en-US" sz="3600" dirty="0" smtClean="0">
                <a:latin typeface="Constantia" pitchFamily="18" charset="0"/>
              </a:rPr>
              <a:t>Loss of control </a:t>
            </a:r>
          </a:p>
          <a:p>
            <a:pPr lvl="2"/>
            <a:endParaRPr lang="en-US" sz="3600" dirty="0" smtClean="0">
              <a:latin typeface="Constantia" pitchFamily="18" charset="0"/>
            </a:endParaRPr>
          </a:p>
          <a:p>
            <a:pPr lvl="1"/>
            <a:r>
              <a:rPr lang="en-US" sz="3600" dirty="0" smtClean="0">
                <a:latin typeface="Constantia" pitchFamily="18" charset="0"/>
              </a:rPr>
              <a:t>Fears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 </a:t>
            </a:r>
            <a:endParaRPr lang="en-US" sz="3200" b="1" dirty="0">
              <a:latin typeface="Cooper Black"/>
            </a:endParaRPr>
          </a:p>
        </p:txBody>
      </p:sp>
      <p:sp>
        <p:nvSpPr>
          <p:cNvPr id="26626" name="Content Placeholder 2"/>
          <p:cNvSpPr>
            <a:spLocks noGrp="1"/>
          </p:cNvSpPr>
          <p:nvPr>
            <p:ph sz="quarter" idx="1"/>
          </p:nvPr>
        </p:nvSpPr>
        <p:spPr>
          <a:xfrm>
            <a:off x="6019800" y="1600200"/>
            <a:ext cx="2819400" cy="4876800"/>
          </a:xfrm>
        </p:spPr>
        <p:txBody>
          <a:bodyPr/>
          <a:lstStyle/>
          <a:p>
            <a:r>
              <a:rPr lang="en-US" sz="2800" b="1" dirty="0" smtClean="0">
                <a:latin typeface="Constantia" pitchFamily="18" charset="0"/>
              </a:rPr>
              <a:t> </a:t>
            </a:r>
            <a:endParaRPr lang="en-US" sz="1400" b="1" dirty="0">
              <a:latin typeface="Constantia" pitchFamily="18" charset="0"/>
            </a:endParaRPr>
          </a:p>
        </p:txBody>
      </p:sp>
      <p:sp>
        <p:nvSpPr>
          <p:cNvPr id="4" name="Title 1"/>
          <p:cNvSpPr txBox="1">
            <a:spLocks/>
          </p:cNvSpPr>
          <p:nvPr/>
        </p:nvSpPr>
        <p:spPr bwMode="auto">
          <a:xfrm>
            <a:off x="304800" y="228600"/>
            <a:ext cx="8302625"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en-US" sz="3200" b="1" dirty="0" smtClean="0">
                <a:latin typeface="Constantia" pitchFamily="18" charset="0"/>
              </a:rPr>
              <a:t>Health Promotion during School-Age </a:t>
            </a:r>
            <a:endParaRPr lang="en-US" sz="3200" b="1" dirty="0">
              <a:latin typeface="Cooper Black"/>
            </a:endParaRPr>
          </a:p>
        </p:txBody>
      </p:sp>
      <p:pic>
        <p:nvPicPr>
          <p:cNvPr id="4098" name="Picture 2" descr="http://www.scholastic.com/parents/files/cache/9fee109278d12b4b8c7e6c656f69cb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52600"/>
            <a:ext cx="7315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38667"/>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School-Age</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a:t>
            </a:r>
            <a:r>
              <a:rPr lang="en-GB" sz="2400" b="1" dirty="0" smtClean="0">
                <a:latin typeface="Constantia" pitchFamily="18" charset="0"/>
              </a:rPr>
              <a:t>Physical growth and maturation of systems:</a:t>
            </a:r>
            <a:endParaRPr lang="en-US" sz="2400" dirty="0" smtClean="0">
              <a:latin typeface="Constantia" pitchFamily="18" charset="0"/>
            </a:endParaRPr>
          </a:p>
          <a:p>
            <a:pPr lvl="0"/>
            <a:r>
              <a:rPr lang="en-GB" sz="2400" b="1" dirty="0" smtClean="0">
                <a:latin typeface="Constantia" pitchFamily="18" charset="0"/>
              </a:rPr>
              <a:t>Healthiest</a:t>
            </a:r>
            <a:r>
              <a:rPr lang="en-GB" sz="2400" dirty="0" smtClean="0">
                <a:latin typeface="Constantia" pitchFamily="18" charset="0"/>
              </a:rPr>
              <a:t> years of childhood.</a:t>
            </a:r>
            <a:endParaRPr lang="en-US" sz="2400" dirty="0" smtClean="0">
              <a:latin typeface="Constantia" pitchFamily="18" charset="0"/>
            </a:endParaRPr>
          </a:p>
          <a:p>
            <a:pPr lvl="0"/>
            <a:r>
              <a:rPr lang="en-GB" sz="2400" dirty="0" smtClean="0">
                <a:latin typeface="Constantia" pitchFamily="18" charset="0"/>
              </a:rPr>
              <a:t>Gastrointestinal is reflected in fewer stomach upsets, better maintenance of </a:t>
            </a:r>
            <a:r>
              <a:rPr lang="en-GB" sz="2400" b="1" dirty="0" smtClean="0">
                <a:latin typeface="Constantia" pitchFamily="18" charset="0"/>
              </a:rPr>
              <a:t>blood  sugar levels </a:t>
            </a:r>
            <a:r>
              <a:rPr lang="en-GB" sz="2400" dirty="0" smtClean="0">
                <a:latin typeface="Constantia" pitchFamily="18" charset="0"/>
              </a:rPr>
              <a:t>and an increases stomach </a:t>
            </a:r>
            <a:r>
              <a:rPr lang="en-GB" sz="2400" b="1" dirty="0" smtClean="0">
                <a:latin typeface="Constantia" pitchFamily="18" charset="0"/>
              </a:rPr>
              <a:t>capacity</a:t>
            </a:r>
            <a:r>
              <a:rPr lang="en-GB" sz="2400" dirty="0" smtClean="0">
                <a:latin typeface="Constantia" pitchFamily="18" charset="0"/>
              </a:rPr>
              <a:t>.</a:t>
            </a:r>
            <a:endParaRPr lang="en-US" sz="2400" dirty="0" smtClean="0">
              <a:latin typeface="Constantia" pitchFamily="18" charset="0"/>
            </a:endParaRPr>
          </a:p>
          <a:p>
            <a:pPr lvl="0"/>
            <a:r>
              <a:rPr lang="en-GB" sz="2400" dirty="0" smtClean="0">
                <a:latin typeface="Constantia" pitchFamily="18" charset="0"/>
              </a:rPr>
              <a:t>Bladder capacity generally greater in girls than in boys </a:t>
            </a:r>
            <a:r>
              <a:rPr lang="en-US" sz="2400" dirty="0" smtClean="0">
                <a:latin typeface="Constantia" pitchFamily="18" charset="0"/>
              </a:rPr>
              <a:t> </a:t>
            </a:r>
          </a:p>
          <a:p>
            <a:pPr lvl="0"/>
            <a:r>
              <a:rPr lang="en-GB" sz="2400" b="1" dirty="0" smtClean="0">
                <a:latin typeface="Constantia" pitchFamily="18" charset="0"/>
              </a:rPr>
              <a:t>The immune </a:t>
            </a:r>
            <a:r>
              <a:rPr lang="en-GB" sz="2400" dirty="0" smtClean="0">
                <a:latin typeface="Constantia" pitchFamily="18" charset="0"/>
              </a:rPr>
              <a:t>system become more competent in its ability to localize infections and to produce an antibody-antigen response.</a:t>
            </a:r>
            <a:endParaRPr lang="en-US" sz="2400" dirty="0" smtClean="0">
              <a:latin typeface="Constantia" pitchFamily="18" charset="0"/>
            </a:endParaRPr>
          </a:p>
          <a:p>
            <a:pPr lvl="0"/>
            <a:r>
              <a:rPr lang="en-GB" sz="2400" dirty="0" smtClean="0">
                <a:latin typeface="Constantia" pitchFamily="18" charset="0"/>
              </a:rPr>
              <a:t> Innocent heart murmurs may</a:t>
            </a:r>
            <a:r>
              <a:rPr lang="ar-SA" sz="2400" dirty="0" smtClean="0">
                <a:latin typeface="Constantia" pitchFamily="18" charset="0"/>
              </a:rPr>
              <a:t>	</a:t>
            </a:r>
            <a:r>
              <a:rPr lang="en-GB" sz="2400" dirty="0" smtClean="0">
                <a:latin typeface="Constantia" pitchFamily="18" charset="0"/>
              </a:rPr>
              <a:t>be heard due to the changing size of the heart in reference to the thorax</a:t>
            </a:r>
            <a:endParaRPr lang="en-US" sz="2400" dirty="0" smtClean="0">
              <a:latin typeface="Constantia" pitchFamily="18" charset="0"/>
            </a:endParaRPr>
          </a:p>
          <a:p>
            <a:pPr lvl="0">
              <a:buNone/>
            </a:pPr>
            <a:endParaRPr lang="en-US" sz="1400" b="1" dirty="0">
              <a:latin typeface="Constantia" pitchFamily="18"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School-Age</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a:t>
            </a:r>
            <a:r>
              <a:rPr lang="en-GB" sz="2800" b="1" dirty="0" smtClean="0">
                <a:latin typeface="Constantia" pitchFamily="18" charset="0"/>
              </a:rPr>
              <a:t>Physical growth and maturation of systems:</a:t>
            </a:r>
          </a:p>
          <a:p>
            <a:endParaRPr lang="en-US" sz="2800" dirty="0" smtClean="0">
              <a:latin typeface="Constantia" pitchFamily="18" charset="0"/>
            </a:endParaRPr>
          </a:p>
          <a:p>
            <a:pPr lvl="0"/>
            <a:r>
              <a:rPr lang="en-GB" sz="2800" dirty="0" smtClean="0">
                <a:latin typeface="Constantia" pitchFamily="18" charset="0"/>
              </a:rPr>
              <a:t>Physiologic splitting of heart sounds may be present for the first time  </a:t>
            </a:r>
          </a:p>
          <a:p>
            <a:pPr lvl="0"/>
            <a:endParaRPr lang="en-US" sz="2800" dirty="0" smtClean="0">
              <a:latin typeface="Constantia" pitchFamily="18" charset="0"/>
            </a:endParaRPr>
          </a:p>
          <a:p>
            <a:pPr lvl="0"/>
            <a:r>
              <a:rPr lang="en-GB" sz="2800" dirty="0" smtClean="0">
                <a:latin typeface="Constantia" pitchFamily="18" charset="0"/>
              </a:rPr>
              <a:t>At 6 year-old frontal sinuses are developed increases the possibility of </a:t>
            </a:r>
            <a:r>
              <a:rPr lang="en-GB" sz="2800" b="1" dirty="0" smtClean="0">
                <a:latin typeface="Constantia" pitchFamily="18" charset="0"/>
              </a:rPr>
              <a:t>sinus headache</a:t>
            </a:r>
            <a:r>
              <a:rPr lang="en-GB" sz="2800" dirty="0" smtClean="0">
                <a:latin typeface="Constantia" pitchFamily="18" charset="0"/>
              </a:rPr>
              <a:t>.</a:t>
            </a:r>
          </a:p>
          <a:p>
            <a:pPr lvl="0"/>
            <a:endParaRPr lang="en-US" sz="2800" dirty="0" smtClean="0">
              <a:latin typeface="Constantia" pitchFamily="18" charset="0"/>
            </a:endParaRPr>
          </a:p>
          <a:p>
            <a:pPr lvl="0"/>
            <a:r>
              <a:rPr lang="en-GB" sz="2800" dirty="0" smtClean="0">
                <a:latin typeface="Constantia" pitchFamily="18" charset="0"/>
              </a:rPr>
              <a:t>Brain growth is complete by age of 10 years</a:t>
            </a:r>
            <a:r>
              <a:rPr lang="en-US" sz="2800" dirty="0" smtClean="0">
                <a:latin typeface="Constantia" pitchFamily="18" charset="0"/>
              </a:rPr>
              <a:t> </a:t>
            </a:r>
            <a:endParaRPr lang="en-US" sz="1400" b="1" dirty="0">
              <a:latin typeface="Constantia" pitchFamily="18"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School-Age</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r>
              <a:rPr lang="en-US" sz="2800" b="1" dirty="0" smtClean="0">
                <a:latin typeface="Constantia" pitchFamily="18" charset="0"/>
              </a:rPr>
              <a:t> </a:t>
            </a:r>
            <a:r>
              <a:rPr lang="en-GB" sz="2800" b="1" dirty="0" smtClean="0">
                <a:latin typeface="Constantia" pitchFamily="18" charset="0"/>
              </a:rPr>
              <a:t>Physical growth and maturation of systems:</a:t>
            </a:r>
            <a:endParaRPr lang="en-US" sz="2800" dirty="0" smtClean="0">
              <a:latin typeface="Constantia" pitchFamily="18" charset="0"/>
            </a:endParaRPr>
          </a:p>
          <a:p>
            <a:pPr lvl="0"/>
            <a:r>
              <a:rPr lang="en-GB" sz="2800" dirty="0" smtClean="0">
                <a:latin typeface="Constantia" pitchFamily="18" charset="0"/>
              </a:rPr>
              <a:t>Preadolescence is the period that begins toward the end of middle childhood and ends with the thirteenth birthday. </a:t>
            </a:r>
            <a:r>
              <a:rPr lang="en-US" sz="2800" dirty="0" smtClean="0">
                <a:latin typeface="Constantia" pitchFamily="18" charset="0"/>
              </a:rPr>
              <a:t> </a:t>
            </a:r>
          </a:p>
          <a:p>
            <a:pPr lvl="0"/>
            <a:r>
              <a:rPr lang="en-GB" sz="2800" dirty="0" smtClean="0">
                <a:latin typeface="Constantia" pitchFamily="18" charset="0"/>
              </a:rPr>
              <a:t> The first physiologic signs begin to appear of about 9 years (particularly in girls) and are usually clearly evident in 11-12 years-old children.</a:t>
            </a:r>
            <a:endParaRPr lang="en-US" sz="2800" dirty="0" smtClean="0">
              <a:latin typeface="Constantia" pitchFamily="18" charset="0"/>
            </a:endParaRPr>
          </a:p>
          <a:p>
            <a:pPr lvl="0"/>
            <a:r>
              <a:rPr lang="en-GB" sz="2800" dirty="0" smtClean="0">
                <a:latin typeface="Constantia" pitchFamily="18" charset="0"/>
              </a:rPr>
              <a:t>Either early or late appearance of these characteristics is a source of embarrassment to both sexes</a:t>
            </a:r>
            <a:r>
              <a:rPr lang="en-GB" sz="2800" dirty="0" smtClean="0"/>
              <a:t>.</a:t>
            </a:r>
            <a:endParaRPr lang="en-US" sz="2800" dirty="0" smtClean="0"/>
          </a:p>
          <a:p>
            <a:pPr lvl="2"/>
            <a:endParaRPr lang="en-US" sz="2400" dirty="0" smtClean="0">
              <a:latin typeface="Constantia" pitchFamily="18" charset="0"/>
            </a:endParaRPr>
          </a:p>
          <a:p>
            <a:pPr lvl="6"/>
            <a:endParaRPr lang="en-US" sz="1400" b="1" dirty="0" smtClean="0">
              <a:latin typeface="Constantia" pitchFamily="18" charset="0"/>
            </a:endParaRPr>
          </a:p>
          <a:p>
            <a:pPr lvl="6"/>
            <a:endParaRPr lang="en-US" sz="1400" b="1" dirty="0">
              <a:latin typeface="Constantia" pitchFamily="18"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School-Age</a:t>
            </a:r>
            <a:endParaRPr lang="en-US" sz="3200" b="1" dirty="0">
              <a:latin typeface="Cooper Black"/>
            </a:endParaRPr>
          </a:p>
        </p:txBody>
      </p:sp>
      <p:sp>
        <p:nvSpPr>
          <p:cNvPr id="26626" name="Content Placeholder 2"/>
          <p:cNvSpPr>
            <a:spLocks noGrp="1"/>
          </p:cNvSpPr>
          <p:nvPr>
            <p:ph sz="quarter" idx="1"/>
          </p:nvPr>
        </p:nvSpPr>
        <p:spPr>
          <a:xfrm>
            <a:off x="304800" y="1600200"/>
            <a:ext cx="8534400" cy="4876800"/>
          </a:xfrm>
        </p:spPr>
        <p:txBody>
          <a:bodyPr/>
          <a:lstStyle/>
          <a:p>
            <a:pPr lvl="0"/>
            <a:r>
              <a:rPr lang="en-GB" sz="2800" dirty="0" smtClean="0">
                <a:latin typeface="Constantia" pitchFamily="18" charset="0"/>
              </a:rPr>
              <a:t>Weight increased by 1.3-2.2 kg/year.</a:t>
            </a:r>
            <a:endParaRPr lang="en-US" sz="2800" dirty="0" smtClean="0">
              <a:latin typeface="Constantia" pitchFamily="18" charset="0"/>
            </a:endParaRPr>
          </a:p>
          <a:p>
            <a:pPr lvl="0"/>
            <a:r>
              <a:rPr lang="en-GB" sz="2800" dirty="0" smtClean="0">
                <a:latin typeface="Constantia" pitchFamily="18" charset="0"/>
              </a:rPr>
              <a:t>Height: 2.5-5 cm/year.</a:t>
            </a:r>
            <a:endParaRPr lang="en-US" sz="2800" dirty="0" smtClean="0">
              <a:latin typeface="Constantia" pitchFamily="18" charset="0"/>
            </a:endParaRPr>
          </a:p>
          <a:p>
            <a:pPr lvl="0"/>
            <a:r>
              <a:rPr lang="en-GB" sz="2800" dirty="0" smtClean="0">
                <a:latin typeface="Constantia" pitchFamily="18" charset="0"/>
              </a:rPr>
              <a:t>Average 6 year-old Wt. is 21 kg.</a:t>
            </a:r>
            <a:endParaRPr lang="en-US" sz="2800" dirty="0" smtClean="0">
              <a:latin typeface="Constantia" pitchFamily="18" charset="0"/>
            </a:endParaRPr>
          </a:p>
          <a:p>
            <a:pPr lvl="0"/>
            <a:r>
              <a:rPr lang="en-GB" sz="2800" dirty="0" smtClean="0">
                <a:latin typeface="Constantia" pitchFamily="18" charset="0"/>
              </a:rPr>
              <a:t>Average 6 year-old Ht. is 115 cm.</a:t>
            </a:r>
            <a:endParaRPr lang="en-US" sz="2800" dirty="0" smtClean="0">
              <a:latin typeface="Constantia" pitchFamily="18" charset="0"/>
            </a:endParaRPr>
          </a:p>
          <a:p>
            <a:pPr lvl="0"/>
            <a:r>
              <a:rPr lang="en-GB" sz="2800" dirty="0" smtClean="0">
                <a:latin typeface="Constantia" pitchFamily="18" charset="0"/>
              </a:rPr>
              <a:t>Average 12 year-old Wt. is 40 kg.</a:t>
            </a:r>
            <a:endParaRPr lang="en-US" sz="2800" dirty="0" smtClean="0">
              <a:latin typeface="Constantia" pitchFamily="18" charset="0"/>
            </a:endParaRPr>
          </a:p>
          <a:p>
            <a:pPr lvl="0"/>
            <a:r>
              <a:rPr lang="en-GB" sz="2800" dirty="0" smtClean="0">
                <a:latin typeface="Constantia" pitchFamily="18" charset="0"/>
              </a:rPr>
              <a:t>Average 12 year-old Ht. is 150 cm.</a:t>
            </a:r>
            <a:endParaRPr lang="en-US" sz="2800" dirty="0" smtClean="0">
              <a:latin typeface="Constantia" pitchFamily="18" charset="0"/>
            </a:endParaRPr>
          </a:p>
          <a:p>
            <a:pPr lvl="0"/>
            <a:r>
              <a:rPr lang="en-GB" sz="2800" dirty="0" smtClean="0">
                <a:latin typeface="Constantia" pitchFamily="18" charset="0"/>
              </a:rPr>
              <a:t>Pulse rate decrease to 70-80bpm.</a:t>
            </a:r>
            <a:endParaRPr lang="en-US" sz="2800" dirty="0" smtClean="0">
              <a:latin typeface="Constantia" pitchFamily="18" charset="0"/>
            </a:endParaRPr>
          </a:p>
          <a:p>
            <a:pPr lvl="0"/>
            <a:r>
              <a:rPr lang="en-GB" sz="2800" dirty="0" smtClean="0">
                <a:latin typeface="Constantia" pitchFamily="18" charset="0"/>
              </a:rPr>
              <a:t>Blood pressure increased to 112/60 mm Hg.</a:t>
            </a:r>
            <a:endParaRPr lang="en-US" sz="2800" dirty="0" smtClean="0">
              <a:latin typeface="Constantia" pitchFamily="18" charset="0"/>
            </a:endParaRPr>
          </a:p>
          <a:p>
            <a:pPr lvl="0"/>
            <a:r>
              <a:rPr lang="en-GB" sz="2800" dirty="0" smtClean="0">
                <a:latin typeface="Constantia" pitchFamily="18" charset="0"/>
              </a:rPr>
              <a:t>Respiration is 20-25 breath/ min.</a:t>
            </a:r>
            <a:endParaRPr lang="en-US" sz="2800" dirty="0" smtClean="0">
              <a:latin typeface="Constantia" pitchFamily="18" charset="0"/>
            </a:endParaRPr>
          </a:p>
          <a:p>
            <a:pPr lvl="2"/>
            <a:endParaRPr lang="en-US" sz="2400" dirty="0" smtClean="0">
              <a:latin typeface="Constantia" pitchFamily="18" charset="0"/>
            </a:endParaRPr>
          </a:p>
          <a:p>
            <a:pPr lvl="6"/>
            <a:endParaRPr lang="en-US" sz="1400" b="1" dirty="0" smtClean="0">
              <a:latin typeface="Constantia" pitchFamily="18" charset="0"/>
            </a:endParaRPr>
          </a:p>
          <a:p>
            <a:pPr lvl="6"/>
            <a:endParaRPr lang="en-US" sz="1400" b="1" dirty="0">
              <a:latin typeface="Constantia" pitchFamily="18"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during School-Age:</a:t>
            </a:r>
            <a:br>
              <a:rPr lang="en-US" sz="3200" b="1" dirty="0" smtClean="0">
                <a:latin typeface="Cooper Black"/>
              </a:rPr>
            </a:br>
            <a:r>
              <a:rPr lang="en-US" sz="3200" b="1" dirty="0" smtClean="0">
                <a:latin typeface="Cooper Black"/>
              </a:rPr>
              <a:t>Teeth</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pPr lvl="0"/>
            <a:r>
              <a:rPr lang="en-GB" sz="2800" dirty="0" smtClean="0">
                <a:latin typeface="Constantia" pitchFamily="18" charset="0"/>
              </a:rPr>
              <a:t>Age of </a:t>
            </a:r>
            <a:r>
              <a:rPr lang="en-GB" sz="2800" b="1" dirty="0" smtClean="0">
                <a:latin typeface="Constantia" pitchFamily="18" charset="0"/>
              </a:rPr>
              <a:t>loose</a:t>
            </a:r>
            <a:r>
              <a:rPr lang="en-GB" sz="2800" dirty="0" smtClean="0">
                <a:latin typeface="Constantia" pitchFamily="18" charset="0"/>
              </a:rPr>
              <a:t> tooth: deciduous teeth are gradually lost and permanent teeth erupt around age of 6 years.</a:t>
            </a:r>
            <a:endParaRPr lang="en-US" sz="2800" dirty="0" smtClean="0">
              <a:latin typeface="Constantia" pitchFamily="18" charset="0"/>
            </a:endParaRPr>
          </a:p>
          <a:p>
            <a:pPr lvl="0"/>
            <a:r>
              <a:rPr lang="en-GB" sz="2800" dirty="0" smtClean="0">
                <a:latin typeface="Constantia" pitchFamily="18" charset="0"/>
              </a:rPr>
              <a:t>Average child gains </a:t>
            </a:r>
            <a:r>
              <a:rPr lang="en-GB" sz="2800" b="1" dirty="0" smtClean="0">
                <a:latin typeface="Constantia" pitchFamily="18" charset="0"/>
              </a:rPr>
              <a:t>28</a:t>
            </a:r>
            <a:r>
              <a:rPr lang="en-GB" sz="2800" dirty="0" smtClean="0">
                <a:latin typeface="Constantia" pitchFamily="18" charset="0"/>
              </a:rPr>
              <a:t> teeth between 6 and 12 years.</a:t>
            </a:r>
            <a:endParaRPr lang="en-US" sz="2800" dirty="0" smtClean="0">
              <a:latin typeface="Constantia" pitchFamily="18" charset="0"/>
            </a:endParaRPr>
          </a:p>
          <a:p>
            <a:pPr lvl="0"/>
            <a:r>
              <a:rPr lang="en-GB" sz="2800" dirty="0" smtClean="0">
                <a:latin typeface="Constantia" pitchFamily="18" charset="0"/>
              </a:rPr>
              <a:t>Regular dental visits.</a:t>
            </a:r>
            <a:endParaRPr lang="en-US" sz="2800" dirty="0" smtClean="0">
              <a:latin typeface="Constantia" pitchFamily="18" charset="0"/>
            </a:endParaRPr>
          </a:p>
          <a:p>
            <a:pPr lvl="0"/>
            <a:r>
              <a:rPr lang="en-GB" sz="2800" dirty="0" smtClean="0">
                <a:latin typeface="Constantia" pitchFamily="18" charset="0"/>
              </a:rPr>
              <a:t>Regular brushing.</a:t>
            </a:r>
            <a:endParaRPr lang="en-US" sz="2800" dirty="0" smtClean="0">
              <a:latin typeface="Constantia" pitchFamily="18" charset="0"/>
            </a:endParaRPr>
          </a:p>
          <a:p>
            <a:pPr lvl="0"/>
            <a:r>
              <a:rPr lang="en-GB" sz="2800" dirty="0" smtClean="0">
                <a:latin typeface="Constantia" pitchFamily="18" charset="0"/>
              </a:rPr>
              <a:t>Malocclusion and dental caries are common.</a:t>
            </a:r>
            <a:endParaRPr lang="en-US" sz="2800" dirty="0" smtClean="0">
              <a:latin typeface="Constantia" pitchFamily="18" charset="0"/>
            </a:endParaRPr>
          </a:p>
          <a:p>
            <a:endParaRPr lang="en-US" sz="2800" dirty="0" smtClean="0"/>
          </a:p>
          <a:p>
            <a:pPr lvl="0"/>
            <a:endParaRPr lang="en-US" sz="2800" dirty="0" smtClean="0">
              <a:latin typeface="Constantia" pitchFamily="18" charset="0"/>
            </a:endParaRPr>
          </a:p>
          <a:p>
            <a:pPr lvl="2"/>
            <a:endParaRPr lang="en-US" sz="2400" dirty="0" smtClean="0">
              <a:latin typeface="Constantia" pitchFamily="18" charset="0"/>
            </a:endParaRPr>
          </a:p>
          <a:p>
            <a:pPr lvl="6"/>
            <a:endParaRPr lang="en-US" sz="1400" b="1" dirty="0" smtClean="0">
              <a:latin typeface="Constantia" pitchFamily="18" charset="0"/>
            </a:endParaRPr>
          </a:p>
          <a:p>
            <a:pPr lvl="6"/>
            <a:endParaRPr lang="en-US" sz="1400" b="1" dirty="0">
              <a:latin typeface="Constantia" pitchFamily="18"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oper Black"/>
              </a:rPr>
              <a:t>Health Promotion  During School-Age: Common health problems</a:t>
            </a:r>
          </a:p>
        </p:txBody>
      </p:sp>
      <p:sp>
        <p:nvSpPr>
          <p:cNvPr id="26626" name="Content Placeholder 2"/>
          <p:cNvSpPr>
            <a:spLocks noGrp="1"/>
          </p:cNvSpPr>
          <p:nvPr>
            <p:ph sz="quarter" idx="1"/>
          </p:nvPr>
        </p:nvSpPr>
        <p:spPr>
          <a:xfrm>
            <a:off x="152400" y="1600200"/>
            <a:ext cx="4953000" cy="5029200"/>
          </a:xfrm>
        </p:spPr>
        <p:txBody>
          <a:bodyPr/>
          <a:lstStyle/>
          <a:p>
            <a:r>
              <a:rPr lang="en-GB" sz="2400" b="1" dirty="0" smtClean="0">
                <a:latin typeface="Constantia" pitchFamily="18" charset="0"/>
              </a:rPr>
              <a:t> </a:t>
            </a:r>
            <a:r>
              <a:rPr lang="en-GB" sz="2700" dirty="0" smtClean="0">
                <a:latin typeface="Constantia" pitchFamily="18" charset="0"/>
              </a:rPr>
              <a:t>Malocclusion</a:t>
            </a:r>
          </a:p>
          <a:p>
            <a:pPr lvl="1"/>
            <a:r>
              <a:rPr lang="en-GB" sz="2000" dirty="0" smtClean="0">
                <a:latin typeface="Constantia" pitchFamily="18" charset="0"/>
              </a:rPr>
              <a:t>In the case of good teeth occlusion, the upper teeth overlap the lower teeth by a small amount and teeth are evenly spaced. Malocclusion is the deviation from normal</a:t>
            </a:r>
            <a:endParaRPr lang="en-US" sz="2000" dirty="0" smtClean="0">
              <a:latin typeface="Constantia" pitchFamily="18" charset="0"/>
            </a:endParaRPr>
          </a:p>
          <a:p>
            <a:pPr lvl="1"/>
            <a:r>
              <a:rPr lang="en-GB" sz="2000" dirty="0" smtClean="0">
                <a:latin typeface="Constantia" pitchFamily="18" charset="0"/>
              </a:rPr>
              <a:t>Malocclusion may be</a:t>
            </a:r>
          </a:p>
          <a:p>
            <a:pPr lvl="2"/>
            <a:r>
              <a:rPr lang="en-GB" sz="1700" dirty="0" smtClean="0">
                <a:latin typeface="Constantia" pitchFamily="18" charset="0"/>
              </a:rPr>
              <a:t> Congenital or related to conditions such as cleft palate, a small lower jaw </a:t>
            </a:r>
            <a:endParaRPr lang="en-US" sz="1700" dirty="0" smtClean="0">
              <a:latin typeface="Constantia" pitchFamily="18" charset="0"/>
            </a:endParaRPr>
          </a:p>
          <a:p>
            <a:pPr lvl="2"/>
            <a:r>
              <a:rPr lang="en-GB" sz="1700" dirty="0" smtClean="0">
                <a:latin typeface="Constantia" pitchFamily="18" charset="0"/>
              </a:rPr>
              <a:t>May result from constant mouth breathing or abnormal tongue position.</a:t>
            </a:r>
          </a:p>
          <a:p>
            <a:pPr lvl="2"/>
            <a:endParaRPr lang="en-US" sz="1700" dirty="0" smtClean="0">
              <a:latin typeface="Constantia" pitchFamily="18" charset="0"/>
            </a:endParaRPr>
          </a:p>
          <a:p>
            <a:pPr lvl="1"/>
            <a:r>
              <a:rPr lang="en-GB" sz="2000" dirty="0" smtClean="0">
                <a:latin typeface="Constantia" pitchFamily="18" charset="0"/>
              </a:rPr>
              <a:t>Teeth braces may be needed for treatment</a:t>
            </a:r>
            <a:r>
              <a:rPr lang="en-GB" dirty="0" smtClean="0">
                <a:latin typeface="Constantia" pitchFamily="18" charset="0"/>
              </a:rPr>
              <a:t>.</a:t>
            </a:r>
            <a:endParaRPr lang="en-US" dirty="0" smtClean="0">
              <a:latin typeface="Constantia" pitchFamily="18" charset="0"/>
            </a:endParaRPr>
          </a:p>
          <a:p>
            <a:pPr lvl="1"/>
            <a:endParaRPr lang="en-US" sz="2800" dirty="0" smtClean="0">
              <a:latin typeface="Constantia" pitchFamily="18" charset="0"/>
            </a:endParaRPr>
          </a:p>
          <a:p>
            <a:pPr lvl="0">
              <a:buNone/>
            </a:pPr>
            <a:endParaRPr lang="en-US" b="1" dirty="0">
              <a:latin typeface="Constantia" pitchFamily="18" charset="0"/>
            </a:endParaRPr>
          </a:p>
        </p:txBody>
      </p:sp>
      <p:pic>
        <p:nvPicPr>
          <p:cNvPr id="1026" name="Picture 2" descr="http://img.tfd.com/dorland/thumbs/malocclu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86000"/>
            <a:ext cx="3505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2665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During School-Age: Play</a:t>
            </a:r>
            <a:endParaRPr lang="en-US" sz="3200" b="1" dirty="0">
              <a:latin typeface="Cooper Black"/>
            </a:endParaRPr>
          </a:p>
        </p:txBody>
      </p:sp>
      <p:sp>
        <p:nvSpPr>
          <p:cNvPr id="26626" name="Content Placeholder 2"/>
          <p:cNvSpPr>
            <a:spLocks noGrp="1"/>
          </p:cNvSpPr>
          <p:nvPr>
            <p:ph sz="quarter" idx="1"/>
          </p:nvPr>
        </p:nvSpPr>
        <p:spPr>
          <a:xfrm>
            <a:off x="304800" y="1600200"/>
            <a:ext cx="8610600" cy="5029200"/>
          </a:xfrm>
        </p:spPr>
        <p:txBody>
          <a:bodyPr/>
          <a:lstStyle/>
          <a:p>
            <a:r>
              <a:rPr lang="en-US" sz="2400" dirty="0" smtClean="0">
                <a:latin typeface="Constantia" pitchFamily="18" charset="0"/>
              </a:rPr>
              <a:t> </a:t>
            </a:r>
            <a:r>
              <a:rPr lang="en-GB" sz="2400" dirty="0" smtClean="0">
                <a:latin typeface="Constantia" pitchFamily="18" charset="0"/>
              </a:rPr>
              <a:t>Around 7 years of age, imagination is </a:t>
            </a:r>
            <a:r>
              <a:rPr lang="en-GB" sz="2400" b="1" dirty="0" smtClean="0">
                <a:latin typeface="Constantia" pitchFamily="18" charset="0"/>
              </a:rPr>
              <a:t>declined</a:t>
            </a:r>
            <a:r>
              <a:rPr lang="en-GB" sz="2400" dirty="0" smtClean="0">
                <a:latin typeface="Constantia" pitchFamily="18" charset="0"/>
              </a:rPr>
              <a:t>.</a:t>
            </a:r>
            <a:endParaRPr lang="en-US" sz="2400" dirty="0" smtClean="0">
              <a:latin typeface="Constantia" pitchFamily="18" charset="0"/>
            </a:endParaRPr>
          </a:p>
          <a:p>
            <a:pPr lvl="0"/>
            <a:r>
              <a:rPr lang="en-GB" sz="2400" dirty="0" smtClean="0">
                <a:latin typeface="Constantia" pitchFamily="18" charset="0"/>
              </a:rPr>
              <a:t>play involves increased physical skill,  &amp; intellectual ability</a:t>
            </a:r>
          </a:p>
          <a:p>
            <a:pPr lvl="0"/>
            <a:r>
              <a:rPr lang="en-GB" sz="2400" dirty="0" smtClean="0">
                <a:latin typeface="Constantia" pitchFamily="18" charset="0"/>
              </a:rPr>
              <a:t>Children form groups, they begin to evolve a sense of belonging to </a:t>
            </a:r>
            <a:r>
              <a:rPr lang="en-GB" sz="2400" b="1" i="1" dirty="0" smtClean="0">
                <a:latin typeface="Constantia" pitchFamily="18" charset="0"/>
              </a:rPr>
              <a:t>a team </a:t>
            </a:r>
            <a:r>
              <a:rPr lang="en-GB" sz="2400" dirty="0" smtClean="0">
                <a:latin typeface="Constantia" pitchFamily="18" charset="0"/>
              </a:rPr>
              <a:t>or club.</a:t>
            </a:r>
            <a:endParaRPr lang="en-US" sz="2400" dirty="0" smtClean="0">
              <a:latin typeface="Constantia" pitchFamily="18" charset="0"/>
            </a:endParaRPr>
          </a:p>
          <a:p>
            <a:pPr lvl="0"/>
            <a:r>
              <a:rPr lang="en-GB" sz="2400" dirty="0" smtClean="0">
                <a:latin typeface="Constantia" pitchFamily="18" charset="0"/>
              </a:rPr>
              <a:t>The games they play have fixed and unvarying </a:t>
            </a:r>
            <a:r>
              <a:rPr lang="en-GB" sz="2400" b="1" dirty="0" smtClean="0">
                <a:latin typeface="Constantia" pitchFamily="18" charset="0"/>
              </a:rPr>
              <a:t>rules </a:t>
            </a:r>
            <a:r>
              <a:rPr lang="en-GB" sz="2400" dirty="0" smtClean="0">
                <a:latin typeface="Constantia" pitchFamily="18" charset="0"/>
              </a:rPr>
              <a:t>that may be bizarre and </a:t>
            </a:r>
            <a:r>
              <a:rPr lang="ar-SA" sz="2400" dirty="0" smtClean="0">
                <a:latin typeface="Constantia" pitchFamily="18" charset="0"/>
              </a:rPr>
              <a:t>	</a:t>
            </a:r>
            <a:r>
              <a:rPr lang="en-GB" sz="2400" dirty="0" smtClean="0">
                <a:latin typeface="Constantia" pitchFamily="18" charset="0"/>
              </a:rPr>
              <a:t>extraordinarily rigid.</a:t>
            </a:r>
            <a:endParaRPr lang="en-US" sz="2400" dirty="0" smtClean="0">
              <a:latin typeface="Constantia" pitchFamily="18" charset="0"/>
            </a:endParaRPr>
          </a:p>
          <a:p>
            <a:pPr lvl="0"/>
            <a:r>
              <a:rPr lang="en-GB" sz="2400" dirty="0" smtClean="0">
                <a:latin typeface="Constantia" pitchFamily="18" charset="0"/>
              </a:rPr>
              <a:t>They also enjoy many quiet and solitary activities such as collections.</a:t>
            </a:r>
            <a:endParaRPr lang="en-US" sz="2400" dirty="0" smtClean="0">
              <a:latin typeface="Constantia" pitchFamily="18" charset="0"/>
            </a:endParaRPr>
          </a:p>
          <a:p>
            <a:pPr lvl="0"/>
            <a:r>
              <a:rPr lang="en-GB" sz="2400" dirty="0" smtClean="0">
                <a:latin typeface="Constantia" pitchFamily="18" charset="0"/>
              </a:rPr>
              <a:t>The newly acquired skill of reading becomes increasingly satisfying.</a:t>
            </a:r>
            <a:endParaRPr lang="en-US" sz="2400" dirty="0" smtClean="0">
              <a:latin typeface="Constantia" pitchFamily="18" charset="0"/>
            </a:endParaRPr>
          </a:p>
          <a:p>
            <a:pPr lvl="0"/>
            <a:r>
              <a:rPr lang="en-GB" sz="2400" dirty="0" smtClean="0">
                <a:latin typeface="Constantia" pitchFamily="18" charset="0"/>
              </a:rPr>
              <a:t>Enjoy challenging play – video/computer games, helping in kitchen with jobs (making salad) drawing..</a:t>
            </a:r>
            <a:endParaRPr lang="en-US" sz="2400"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oper Black"/>
              </a:rPr>
              <a:t>Health Promotion  During School-Age: </a:t>
            </a:r>
            <a:r>
              <a:rPr lang="en-US" sz="3200" b="1" dirty="0" smtClean="0">
                <a:latin typeface="Cooper Black"/>
              </a:rPr>
              <a:t>Safety</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r>
              <a:rPr lang="en-US" sz="2800" b="1" dirty="0" smtClean="0">
                <a:latin typeface="Constantia" pitchFamily="18" charset="0"/>
              </a:rPr>
              <a:t> </a:t>
            </a:r>
            <a:r>
              <a:rPr lang="en-GB" sz="2800" dirty="0" smtClean="0">
                <a:latin typeface="Constantia" pitchFamily="18" charset="0"/>
              </a:rPr>
              <a:t>More accidents as a result of being independence.</a:t>
            </a:r>
          </a:p>
          <a:p>
            <a:endParaRPr lang="en-US" sz="2800" dirty="0" smtClean="0">
              <a:latin typeface="Constantia" pitchFamily="18" charset="0"/>
            </a:endParaRPr>
          </a:p>
          <a:p>
            <a:r>
              <a:rPr lang="en-GB" sz="2800" dirty="0" smtClean="0">
                <a:latin typeface="Constantia" pitchFamily="18" charset="0"/>
              </a:rPr>
              <a:t>Children </a:t>
            </a:r>
            <a:r>
              <a:rPr lang="en-GB" sz="2800" b="1" i="1" dirty="0" smtClean="0">
                <a:latin typeface="Constantia" pitchFamily="18" charset="0"/>
              </a:rPr>
              <a:t>can follow </a:t>
            </a:r>
            <a:r>
              <a:rPr lang="en-GB" sz="2800" dirty="0" smtClean="0">
                <a:latin typeface="Constantia" pitchFamily="18" charset="0"/>
              </a:rPr>
              <a:t>instructions thus education is so important.</a:t>
            </a:r>
          </a:p>
          <a:p>
            <a:endParaRPr lang="en-US" sz="2800" dirty="0" smtClean="0">
              <a:latin typeface="Constantia" pitchFamily="18" charset="0"/>
            </a:endParaRPr>
          </a:p>
          <a:p>
            <a:r>
              <a:rPr lang="en-GB" sz="2800" dirty="0" smtClean="0">
                <a:latin typeface="Constantia" pitchFamily="18" charset="0"/>
              </a:rPr>
              <a:t>Bicycle safety (use helmet), drugs, tobacco use.</a:t>
            </a:r>
            <a:endParaRPr lang="en-US" sz="2800" dirty="0" smtClean="0">
              <a:latin typeface="Constantia" pitchFamily="18" charset="0"/>
            </a:endParaRPr>
          </a:p>
          <a:p>
            <a:pPr>
              <a:buNone/>
            </a:pPr>
            <a:endParaRPr lang="en-US" sz="1800"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oper Black"/>
              </a:rPr>
              <a:t>Health Promotion  During School-Age: </a:t>
            </a:r>
            <a:r>
              <a:rPr lang="en-US" sz="3200" b="1" dirty="0" smtClean="0">
                <a:latin typeface="Cooper Black"/>
              </a:rPr>
              <a:t>Nutrition</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pPr lvl="0"/>
            <a:r>
              <a:rPr lang="en-GB" sz="2400" dirty="0" smtClean="0">
                <a:latin typeface="Constantia" pitchFamily="18" charset="0"/>
              </a:rPr>
              <a:t>Good appetites.</a:t>
            </a:r>
            <a:endParaRPr lang="en-US" sz="2400" dirty="0" smtClean="0">
              <a:latin typeface="Constantia" pitchFamily="18" charset="0"/>
            </a:endParaRPr>
          </a:p>
          <a:p>
            <a:pPr lvl="0"/>
            <a:r>
              <a:rPr lang="en-GB" sz="2400" dirty="0" smtClean="0">
                <a:latin typeface="Constantia" pitchFamily="18" charset="0"/>
              </a:rPr>
              <a:t>They need a breakfast to provide them with enough energy to get them through active morning.</a:t>
            </a:r>
            <a:endParaRPr lang="en-US" sz="2400" dirty="0" smtClean="0">
              <a:latin typeface="Constantia" pitchFamily="18" charset="0"/>
            </a:endParaRPr>
          </a:p>
          <a:p>
            <a:pPr lvl="0"/>
            <a:r>
              <a:rPr lang="en-GB" sz="2400" dirty="0" smtClean="0">
                <a:latin typeface="Constantia" pitchFamily="18" charset="0"/>
              </a:rPr>
              <a:t>Educate them about some elementary facts of nutrition (nutritious snacks).</a:t>
            </a:r>
            <a:endParaRPr lang="en-US" sz="2400" dirty="0" smtClean="0">
              <a:latin typeface="Constantia" pitchFamily="18" charset="0"/>
            </a:endParaRPr>
          </a:p>
          <a:p>
            <a:pPr lvl="0"/>
            <a:r>
              <a:rPr lang="en-GB" sz="2400" dirty="0" smtClean="0">
                <a:latin typeface="Constantia" pitchFamily="18" charset="0"/>
              </a:rPr>
              <a:t>Fostering industry by helping to plan meals.</a:t>
            </a:r>
            <a:endParaRPr lang="en-US" sz="2400" dirty="0" smtClean="0">
              <a:latin typeface="Constantia" pitchFamily="18" charset="0"/>
            </a:endParaRPr>
          </a:p>
          <a:p>
            <a:pPr lvl="0"/>
            <a:r>
              <a:rPr lang="en-GB" sz="2400" dirty="0" smtClean="0">
                <a:latin typeface="Constantia" pitchFamily="18" charset="0"/>
              </a:rPr>
              <a:t>Require </a:t>
            </a:r>
            <a:r>
              <a:rPr lang="en-GB" sz="2400" b="1" i="1" dirty="0" smtClean="0">
                <a:latin typeface="Constantia" pitchFamily="18" charset="0"/>
              </a:rPr>
              <a:t>more iron </a:t>
            </a:r>
            <a:r>
              <a:rPr lang="en-GB" sz="2400" dirty="0" smtClean="0">
                <a:latin typeface="Constantia" pitchFamily="18" charset="0"/>
              </a:rPr>
              <a:t>during pre-puberty and adequate </a:t>
            </a:r>
            <a:r>
              <a:rPr lang="en-GB" sz="2400" b="1" i="1" dirty="0" smtClean="0">
                <a:latin typeface="Constantia" pitchFamily="18" charset="0"/>
              </a:rPr>
              <a:t>calcium and fluoride </a:t>
            </a:r>
            <a:r>
              <a:rPr lang="en-GB" sz="2400" dirty="0" smtClean="0">
                <a:latin typeface="Constantia" pitchFamily="18" charset="0"/>
              </a:rPr>
              <a:t>for teething.</a:t>
            </a:r>
            <a:endParaRPr lang="en-US" sz="2400" dirty="0" smtClean="0">
              <a:latin typeface="Constantia" pitchFamily="18" charset="0"/>
            </a:endParaRPr>
          </a:p>
          <a:p>
            <a:pPr lvl="0"/>
            <a:r>
              <a:rPr lang="en-GB" sz="2400" dirty="0" smtClean="0">
                <a:latin typeface="Constantia" pitchFamily="18" charset="0"/>
              </a:rPr>
              <a:t>Balanced diet</a:t>
            </a:r>
            <a:endParaRPr lang="en-US" sz="2400" dirty="0" smtClean="0">
              <a:latin typeface="Constantia" pitchFamily="18" charset="0"/>
            </a:endParaRPr>
          </a:p>
          <a:p>
            <a:pPr lvl="0"/>
            <a:r>
              <a:rPr lang="en-GB" sz="2400" b="1" dirty="0" smtClean="0">
                <a:latin typeface="Constantia" pitchFamily="18" charset="0"/>
              </a:rPr>
              <a:t>Obesity</a:t>
            </a:r>
            <a:r>
              <a:rPr lang="en-GB" sz="2400" dirty="0" smtClean="0">
                <a:latin typeface="Constantia" pitchFamily="18" charset="0"/>
              </a:rPr>
              <a:t> may occur (junk food)</a:t>
            </a:r>
            <a:endParaRPr lang="en-US" sz="2400" dirty="0" smtClean="0">
              <a:latin typeface="Constantia" pitchFamily="18" charset="0"/>
            </a:endParaRPr>
          </a:p>
          <a:p>
            <a:pPr lvl="0"/>
            <a:endParaRPr lang="en-US" sz="18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lvl="1" algn="ctr"/>
            <a:r>
              <a:rPr lang="en-US" sz="2800" b="1" dirty="0" smtClean="0">
                <a:latin typeface="Cooper Black"/>
              </a:rPr>
              <a:t>Infant &amp; Toddler Response Hospitalization</a:t>
            </a:r>
          </a:p>
        </p:txBody>
      </p:sp>
      <p:sp>
        <p:nvSpPr>
          <p:cNvPr id="3" name="Content Placeholder 2"/>
          <p:cNvSpPr>
            <a:spLocks noGrp="1"/>
          </p:cNvSpPr>
          <p:nvPr>
            <p:ph sz="quarter" idx="1"/>
          </p:nvPr>
        </p:nvSpPr>
        <p:spPr>
          <a:xfrm>
            <a:off x="152400" y="1676400"/>
            <a:ext cx="8686800" cy="5029200"/>
          </a:xfrm>
        </p:spPr>
        <p:txBody>
          <a:bodyPr>
            <a:normAutofit fontScale="77500" lnSpcReduction="20000"/>
          </a:bodyPr>
          <a:lstStyle/>
          <a:p>
            <a:r>
              <a:rPr lang="en-US" sz="4700" dirty="0" smtClean="0">
                <a:latin typeface="Constantia" pitchFamily="18" charset="0"/>
              </a:rPr>
              <a:t> </a:t>
            </a:r>
            <a:r>
              <a:rPr lang="en-US" sz="3800" dirty="0" smtClean="0">
                <a:latin typeface="Constantia" pitchFamily="18" charset="0"/>
              </a:rPr>
              <a:t>Anxiety :Separation anxiety </a:t>
            </a:r>
          </a:p>
          <a:p>
            <a:pPr lvl="1"/>
            <a:r>
              <a:rPr lang="en-US" sz="3000" dirty="0" smtClean="0">
                <a:latin typeface="Constantia" pitchFamily="18" charset="0"/>
              </a:rPr>
              <a:t>Major stress from middle of infancy throughout the pre-school years..  </a:t>
            </a:r>
          </a:p>
          <a:p>
            <a:pPr lvl="1"/>
            <a:endParaRPr lang="en-US" sz="3000" dirty="0">
              <a:latin typeface="Constantia" pitchFamily="18" charset="0"/>
            </a:endParaRPr>
          </a:p>
          <a:p>
            <a:pPr lvl="1"/>
            <a:r>
              <a:rPr lang="en-US" sz="3000" dirty="0">
                <a:latin typeface="Constantia" pitchFamily="18" charset="0"/>
              </a:rPr>
              <a:t>When a child separated from primary care giver, he goes through these stages</a:t>
            </a:r>
            <a:r>
              <a:rPr lang="en-US" sz="3600" dirty="0" smtClean="0">
                <a:latin typeface="Constantia" pitchFamily="18" charset="0"/>
              </a:rPr>
              <a:t>:</a:t>
            </a:r>
          </a:p>
          <a:p>
            <a:pPr lvl="1"/>
            <a:endParaRPr lang="en-US" sz="3600" dirty="0">
              <a:latin typeface="Constantia" pitchFamily="18" charset="0"/>
            </a:endParaRPr>
          </a:p>
          <a:p>
            <a:pPr lvl="2"/>
            <a:r>
              <a:rPr lang="en-US" sz="2800" dirty="0" smtClean="0">
                <a:latin typeface="Constantia" pitchFamily="18" charset="0"/>
              </a:rPr>
              <a:t>Protest (crying for parent &amp; refuse attention of anyone else)</a:t>
            </a:r>
          </a:p>
          <a:p>
            <a:pPr lvl="2"/>
            <a:r>
              <a:rPr lang="en-US" sz="2800" dirty="0" smtClean="0">
                <a:latin typeface="Constantia" pitchFamily="18" charset="0"/>
              </a:rPr>
              <a:t> despair  (crying stops, the child less active, withdraws from others &amp; disinterested in food &amp; playing, &amp; extremely quiet)</a:t>
            </a:r>
          </a:p>
          <a:p>
            <a:pPr lvl="2"/>
            <a:endParaRPr lang="en-US" sz="2800" dirty="0" smtClean="0">
              <a:latin typeface="Constantia" pitchFamily="18" charset="0"/>
            </a:endParaRPr>
          </a:p>
          <a:p>
            <a:pPr lvl="2"/>
            <a:r>
              <a:rPr lang="en-US" sz="2800" dirty="0" smtClean="0">
                <a:latin typeface="Constantia" pitchFamily="18" charset="0"/>
              </a:rPr>
              <a:t>Detached ( the child ignores people, becomes more interested in the surroundings)</a:t>
            </a:r>
          </a:p>
          <a:p>
            <a:pPr lvl="3"/>
            <a:endParaRPr lang="en-US" sz="2100" dirty="0" smtClean="0">
              <a:latin typeface="Constantia" pitchFamily="18" charset="0"/>
            </a:endParaRPr>
          </a:p>
          <a:p>
            <a:pPr lvl="1"/>
            <a:endParaRPr lang="en-US" sz="4400" dirty="0" smtClean="0">
              <a:latin typeface="Constantia" pitchFamily="18" charset="0"/>
            </a:endParaRPr>
          </a:p>
        </p:txBody>
      </p:sp>
    </p:spTree>
    <p:extLst>
      <p:ext uri="{BB962C8B-B14F-4D97-AF65-F5344CB8AC3E}">
        <p14:creationId xmlns:p14="http://schemas.microsoft.com/office/powerpoint/2010/main" val="316891396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oper Black"/>
              </a:rPr>
              <a:t>Health Promotion  During School-Age: </a:t>
            </a:r>
            <a:r>
              <a:rPr lang="en-US" sz="3200" b="1" dirty="0" smtClean="0">
                <a:latin typeface="Cooper Black"/>
              </a:rPr>
              <a:t>Sleep &amp; Fears</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r>
              <a:rPr lang="en-GB" sz="2400" b="1" dirty="0" smtClean="0">
                <a:latin typeface="Constantia" pitchFamily="18" charset="0"/>
              </a:rPr>
              <a:t>Sleep:</a:t>
            </a:r>
            <a:endParaRPr lang="en-US" sz="2400" dirty="0" smtClean="0">
              <a:latin typeface="Constantia" pitchFamily="18" charset="0"/>
            </a:endParaRPr>
          </a:p>
          <a:p>
            <a:pPr lvl="0"/>
            <a:r>
              <a:rPr lang="en-GB" sz="2400" dirty="0" smtClean="0">
                <a:latin typeface="Constantia" pitchFamily="18" charset="0"/>
              </a:rPr>
              <a:t>Younger school age sleeps  10-12 hour/day.</a:t>
            </a:r>
            <a:endParaRPr lang="en-US" sz="2400" dirty="0" smtClean="0">
              <a:latin typeface="Constantia" pitchFamily="18" charset="0"/>
            </a:endParaRPr>
          </a:p>
          <a:p>
            <a:pPr lvl="0"/>
            <a:r>
              <a:rPr lang="en-GB" sz="2400" dirty="0" smtClean="0">
                <a:latin typeface="Constantia" pitchFamily="18" charset="0"/>
              </a:rPr>
              <a:t>Older school age sleeps 8-10 hour/day.</a:t>
            </a:r>
            <a:endParaRPr lang="en-US" sz="2400" dirty="0" smtClean="0">
              <a:latin typeface="Constantia" pitchFamily="18" charset="0"/>
            </a:endParaRPr>
          </a:p>
          <a:p>
            <a:pPr lvl="0"/>
            <a:r>
              <a:rPr lang="en-GB" sz="2400" dirty="0" err="1" smtClean="0">
                <a:latin typeface="Constantia" pitchFamily="18" charset="0"/>
              </a:rPr>
              <a:t>Nighttime</a:t>
            </a:r>
            <a:r>
              <a:rPr lang="en-GB" sz="2400" dirty="0" smtClean="0">
                <a:latin typeface="Constantia" pitchFamily="18" charset="0"/>
              </a:rPr>
              <a:t> terrors may continue during the beginning of school.</a:t>
            </a:r>
            <a:endParaRPr lang="en-US" sz="2400" dirty="0" smtClean="0">
              <a:latin typeface="Constantia" pitchFamily="18" charset="0"/>
            </a:endParaRPr>
          </a:p>
          <a:p>
            <a:r>
              <a:rPr lang="en-GB" sz="2400" b="1" dirty="0" smtClean="0">
                <a:latin typeface="Constantia" pitchFamily="18" charset="0"/>
              </a:rPr>
              <a:t>Fears:</a:t>
            </a:r>
            <a:endParaRPr lang="en-US" sz="2400" dirty="0" smtClean="0">
              <a:latin typeface="Constantia" pitchFamily="18" charset="0"/>
            </a:endParaRPr>
          </a:p>
          <a:p>
            <a:pPr lvl="0"/>
            <a:r>
              <a:rPr lang="en-GB" sz="2400" dirty="0" smtClean="0">
                <a:latin typeface="Constantia" pitchFamily="18" charset="0"/>
              </a:rPr>
              <a:t>Most of the new fears that trouble them are related to school and family (e.g.,  </a:t>
            </a:r>
            <a:r>
              <a:rPr lang="en-GB" sz="2400" b="1" dirty="0" smtClean="0">
                <a:latin typeface="Constantia" pitchFamily="18" charset="0"/>
              </a:rPr>
              <a:t>bullies</a:t>
            </a:r>
            <a:r>
              <a:rPr lang="en-GB" sz="2400" dirty="0" smtClean="0">
                <a:latin typeface="Constantia" pitchFamily="18" charset="0"/>
              </a:rPr>
              <a:t>).</a:t>
            </a:r>
            <a:endParaRPr lang="en-US" sz="2400" dirty="0" smtClean="0">
              <a:latin typeface="Constantia" pitchFamily="18" charset="0"/>
            </a:endParaRPr>
          </a:p>
          <a:p>
            <a:pPr lvl="0"/>
            <a:r>
              <a:rPr lang="en-GB" sz="2400" dirty="0" smtClean="0">
                <a:latin typeface="Constantia" pitchFamily="18" charset="0"/>
              </a:rPr>
              <a:t>Excessive worry about past behaviour.</a:t>
            </a:r>
            <a:endParaRPr lang="en-US" sz="2400" dirty="0" smtClean="0">
              <a:latin typeface="Constantia" pitchFamily="18" charset="0"/>
            </a:endParaRPr>
          </a:p>
          <a:p>
            <a:pPr lvl="0"/>
            <a:r>
              <a:rPr lang="en-GB" sz="2400" dirty="0" smtClean="0">
                <a:latin typeface="Constantia" pitchFamily="18" charset="0"/>
              </a:rPr>
              <a:t>Fear of kidnapping, death.</a:t>
            </a:r>
            <a:endParaRPr lang="en-US" sz="2400" dirty="0" smtClean="0">
              <a:latin typeface="Constantia" pitchFamily="18" charset="0"/>
            </a:endParaRPr>
          </a:p>
          <a:p>
            <a:pPr lvl="0"/>
            <a:endParaRPr lang="en-US" sz="18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a:latin typeface="Cooper Black"/>
              </a:rPr>
              <a:t>Health Promotion  During School-Age: </a:t>
            </a:r>
            <a:r>
              <a:rPr lang="en-US" sz="3200" b="1" dirty="0" smtClean="0">
                <a:latin typeface="Cooper Black"/>
              </a:rPr>
              <a:t>Common health problems</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r>
              <a:rPr lang="en-US" sz="3200" b="1" dirty="0" smtClean="0">
                <a:latin typeface="Constantia" pitchFamily="18" charset="0"/>
              </a:rPr>
              <a:t> </a:t>
            </a:r>
            <a:r>
              <a:rPr lang="en-US" sz="3200" dirty="0" smtClean="0">
                <a:latin typeface="Constantia" pitchFamily="18" charset="0"/>
              </a:rPr>
              <a:t> </a:t>
            </a:r>
            <a:r>
              <a:rPr lang="en-GB" sz="3200" dirty="0" smtClean="0">
                <a:latin typeface="Constantia" pitchFamily="18" charset="0"/>
              </a:rPr>
              <a:t>Attention Deficit Disorder (ADD)/Attention Deficit Hyperactivity Disorder (ADHD).</a:t>
            </a:r>
          </a:p>
          <a:p>
            <a:r>
              <a:rPr lang="en-GB" sz="3200" dirty="0" smtClean="0">
                <a:latin typeface="Constantia" pitchFamily="18" charset="0"/>
              </a:rPr>
              <a:t>Problem with</a:t>
            </a:r>
          </a:p>
          <a:p>
            <a:pPr lvl="1"/>
            <a:r>
              <a:rPr lang="en-US" sz="2800" dirty="0" smtClean="0">
                <a:latin typeface="Constantia" pitchFamily="18" charset="0"/>
              </a:rPr>
              <a:t> inattentiveness</a:t>
            </a:r>
          </a:p>
          <a:p>
            <a:pPr lvl="1"/>
            <a:r>
              <a:rPr lang="en-US" sz="2800" dirty="0" smtClean="0">
                <a:latin typeface="Constantia" pitchFamily="18" charset="0"/>
              </a:rPr>
              <a:t>over-activity</a:t>
            </a:r>
          </a:p>
          <a:p>
            <a:pPr lvl="1"/>
            <a:r>
              <a:rPr lang="en-US" sz="2800" dirty="0" smtClean="0">
                <a:latin typeface="Constantia" pitchFamily="18" charset="0"/>
              </a:rPr>
              <a:t>Impulsivity  </a:t>
            </a:r>
            <a:r>
              <a:rPr lang="ar-JO" sz="2800" dirty="0" smtClean="0"/>
              <a:t>الاندفاع</a:t>
            </a:r>
            <a:endParaRPr lang="en-US" sz="2800" dirty="0" smtClean="0">
              <a:latin typeface="Constantia" pitchFamily="18" charset="0"/>
            </a:endParaRPr>
          </a:p>
          <a:p>
            <a:pPr lvl="1"/>
            <a:r>
              <a:rPr lang="en-US" sz="2800" dirty="0" smtClean="0">
                <a:latin typeface="Constantia" pitchFamily="18" charset="0"/>
              </a:rPr>
              <a:t>or a combination of the above problems</a:t>
            </a:r>
            <a:endParaRPr lang="en-GB" sz="2800" dirty="0" smtClean="0">
              <a:latin typeface="Constantia" pitchFamily="18" charset="0"/>
            </a:endParaRPr>
          </a:p>
          <a:p>
            <a:endParaRPr lang="en-GB" sz="3200" dirty="0" smtClean="0">
              <a:latin typeface="Constantia" pitchFamily="18" charset="0"/>
            </a:endParaRPr>
          </a:p>
          <a:p>
            <a:endParaRPr lang="en-GB" sz="3200" dirty="0" smtClean="0">
              <a:latin typeface="Constantia" pitchFamily="18" charset="0"/>
            </a:endParaRPr>
          </a:p>
          <a:p>
            <a:endParaRPr lang="en-GB" sz="3200" dirty="0" smtClean="0">
              <a:latin typeface="Constantia" pitchFamily="18" charset="0"/>
            </a:endParaRPr>
          </a:p>
          <a:p>
            <a:pPr marL="685800" lvl="2" indent="0">
              <a:buNone/>
            </a:pPr>
            <a:endParaRPr lang="en-US" sz="2000" dirty="0" smtClean="0">
              <a:latin typeface="Constantia" pitchFamily="18" charset="0"/>
            </a:endParaRPr>
          </a:p>
          <a:p>
            <a:pPr lvl="1"/>
            <a:endParaRPr lang="en-US" sz="2800" dirty="0" smtClean="0">
              <a:latin typeface="Constantia" pitchFamily="18" charset="0"/>
            </a:endParaRPr>
          </a:p>
          <a:p>
            <a:pPr lvl="0">
              <a:buNone/>
            </a:pPr>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during Adolescence</a:t>
            </a:r>
            <a:endParaRPr lang="en-US" sz="3200" b="1" dirty="0">
              <a:latin typeface="Cooper Black"/>
            </a:endParaRPr>
          </a:p>
        </p:txBody>
      </p:sp>
      <p:sp>
        <p:nvSpPr>
          <p:cNvPr id="26626" name="Content Placeholder 2"/>
          <p:cNvSpPr>
            <a:spLocks noGrp="1"/>
          </p:cNvSpPr>
          <p:nvPr>
            <p:ph sz="quarter" idx="1"/>
          </p:nvPr>
        </p:nvSpPr>
        <p:spPr>
          <a:xfrm>
            <a:off x="5715000" y="1600200"/>
            <a:ext cx="2895600" cy="4876800"/>
          </a:xfrm>
        </p:spPr>
        <p:txBody>
          <a:bodyPr/>
          <a:lstStyle/>
          <a:p>
            <a:pPr lvl="0"/>
            <a:r>
              <a:rPr lang="en-US" sz="2000" dirty="0" smtClean="0">
                <a:latin typeface="Constantia" pitchFamily="18" charset="0"/>
              </a:rPr>
              <a:t> </a:t>
            </a:r>
          </a:p>
          <a:p>
            <a:pPr lvl="0"/>
            <a:endParaRPr lang="en-US" sz="18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pic>
        <p:nvPicPr>
          <p:cNvPr id="5122" name="Picture 2" descr="http://www.youthblog.org/archives/Par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82296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pPr lvl="0"/>
            <a:r>
              <a:rPr lang="en-GB" sz="2000" dirty="0" smtClean="0">
                <a:latin typeface="Constantia" pitchFamily="18" charset="0"/>
              </a:rPr>
              <a:t>Early adolescence period (12-14).</a:t>
            </a:r>
            <a:endParaRPr lang="en-US" sz="2000" dirty="0" smtClean="0">
              <a:latin typeface="Constantia" pitchFamily="18" charset="0"/>
            </a:endParaRPr>
          </a:p>
          <a:p>
            <a:pPr lvl="0"/>
            <a:r>
              <a:rPr lang="en-GB" sz="2000" dirty="0" smtClean="0">
                <a:latin typeface="Constantia" pitchFamily="18" charset="0"/>
              </a:rPr>
              <a:t>Middle  adolescence period (15-16).</a:t>
            </a:r>
            <a:endParaRPr lang="en-US" sz="2000" dirty="0" smtClean="0">
              <a:latin typeface="Constantia" pitchFamily="18" charset="0"/>
            </a:endParaRPr>
          </a:p>
          <a:p>
            <a:pPr lvl="0"/>
            <a:r>
              <a:rPr lang="en-GB" sz="2000" dirty="0" smtClean="0">
                <a:latin typeface="Constantia" pitchFamily="18" charset="0"/>
              </a:rPr>
              <a:t>Late adolescence period (17-20).</a:t>
            </a:r>
            <a:endParaRPr lang="en-US" sz="2000" dirty="0" smtClean="0">
              <a:latin typeface="Constantia" pitchFamily="18" charset="0"/>
            </a:endParaRPr>
          </a:p>
          <a:p>
            <a:pPr lvl="0"/>
            <a:r>
              <a:rPr lang="en-GB" sz="2000" dirty="0" smtClean="0">
                <a:latin typeface="Constantia" pitchFamily="18" charset="0"/>
              </a:rPr>
              <a:t>physical changes		</a:t>
            </a:r>
          </a:p>
          <a:p>
            <a:pPr lvl="1"/>
            <a:r>
              <a:rPr lang="en-GB" sz="1800" dirty="0" smtClean="0">
                <a:latin typeface="Constantia" pitchFamily="18" charset="0"/>
              </a:rPr>
              <a:t>increased physical growth</a:t>
            </a:r>
          </a:p>
          <a:p>
            <a:pPr lvl="1"/>
            <a:r>
              <a:rPr lang="en-GB" sz="1800" dirty="0" smtClean="0">
                <a:latin typeface="Constantia" pitchFamily="18" charset="0"/>
              </a:rPr>
              <a:t>development of secondary sex characteristics &amp; changes in appearance.</a:t>
            </a:r>
            <a:endParaRPr lang="en-US" sz="1800" dirty="0" smtClean="0">
              <a:latin typeface="Constantia" pitchFamily="18" charset="0"/>
            </a:endParaRPr>
          </a:p>
          <a:p>
            <a:pPr lvl="0"/>
            <a:r>
              <a:rPr lang="en-GB" sz="2000" dirty="0" smtClean="0">
                <a:latin typeface="Constantia" pitchFamily="18" charset="0"/>
              </a:rPr>
              <a:t>These periods include puberty, primary and secondary sex characteristics.</a:t>
            </a:r>
            <a:endParaRPr lang="en-US" sz="2000" dirty="0" smtClean="0">
              <a:latin typeface="Constantia" pitchFamily="18" charset="0"/>
            </a:endParaRPr>
          </a:p>
          <a:p>
            <a:pPr lvl="0"/>
            <a:r>
              <a:rPr lang="en-GB" sz="2000" dirty="0" smtClean="0">
                <a:latin typeface="Constantia" pitchFamily="18" charset="0"/>
              </a:rPr>
              <a:t>The physical changes of puberty are primarily the result of hormonal activity influenced by the central nervous system.</a:t>
            </a:r>
            <a:endParaRPr lang="en-US" sz="2000" dirty="0" smtClean="0">
              <a:latin typeface="Constantia" pitchFamily="18" charset="0"/>
            </a:endParaRPr>
          </a:p>
          <a:p>
            <a:pPr lvl="0"/>
            <a:endParaRPr lang="en-US" sz="18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extLst>
      <p:ext uri="{BB962C8B-B14F-4D97-AF65-F5344CB8AC3E}">
        <p14:creationId xmlns:p14="http://schemas.microsoft.com/office/powerpoint/2010/main" val="25145033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pPr lvl="0">
              <a:buNone/>
            </a:pPr>
            <a:endParaRPr lang="en-US" sz="2000" dirty="0" smtClean="0">
              <a:latin typeface="Constantia" pitchFamily="18" charset="0"/>
            </a:endParaRPr>
          </a:p>
          <a:p>
            <a:r>
              <a:rPr lang="en-GB" sz="2400" dirty="0" smtClean="0">
                <a:latin typeface="Constantia" pitchFamily="18" charset="0"/>
              </a:rPr>
              <a:t>Primary sex characteristics are the external and internal organs that carry on reproductive functions.</a:t>
            </a:r>
            <a:endParaRPr lang="en-US" sz="2400" dirty="0" smtClean="0">
              <a:latin typeface="Constantia" pitchFamily="18" charset="0"/>
            </a:endParaRPr>
          </a:p>
          <a:p>
            <a:endParaRPr lang="en-GB" sz="2400" dirty="0" smtClean="0">
              <a:latin typeface="Constantia" pitchFamily="18" charset="0"/>
            </a:endParaRPr>
          </a:p>
          <a:p>
            <a:r>
              <a:rPr lang="en-GB" sz="2400" dirty="0" smtClean="0">
                <a:latin typeface="Constantia" pitchFamily="18" charset="0"/>
              </a:rPr>
              <a:t>Secondary sex characteristics are the characteristics that distinguish the sexes from each other but play no direct part in reproduction.</a:t>
            </a:r>
            <a:endParaRPr lang="en-US" sz="2400" dirty="0" smtClean="0">
              <a:latin typeface="Constantia" pitchFamily="18" charset="0"/>
            </a:endParaRPr>
          </a:p>
          <a:p>
            <a:endParaRPr lang="en-GB" sz="2400" dirty="0" smtClean="0">
              <a:latin typeface="Constantia" pitchFamily="18" charset="0"/>
            </a:endParaRPr>
          </a:p>
          <a:p>
            <a:r>
              <a:rPr lang="en-GB" sz="2400" dirty="0" smtClean="0">
                <a:latin typeface="Constantia" pitchFamily="18" charset="0"/>
              </a:rPr>
              <a:t>Menarche, the onset of menstruation, occurs about 2.5 years after the onset of </a:t>
            </a:r>
            <a:r>
              <a:rPr lang="ar-SA" sz="2400" dirty="0" smtClean="0">
                <a:latin typeface="Constantia" pitchFamily="18" charset="0"/>
              </a:rPr>
              <a:t>	</a:t>
            </a:r>
            <a:r>
              <a:rPr lang="en-GB" sz="2400" dirty="0" smtClean="0">
                <a:latin typeface="Constantia" pitchFamily="18" charset="0"/>
              </a:rPr>
              <a:t>puberty</a:t>
            </a:r>
          </a:p>
          <a:p>
            <a:r>
              <a:rPr lang="en-GB" sz="2400" dirty="0" smtClean="0">
                <a:latin typeface="Constantia" pitchFamily="18" charset="0"/>
              </a:rPr>
              <a:t>These changes may cause embarrassment thus protect adolescent’s privacy is highly important..</a:t>
            </a:r>
            <a:endParaRPr lang="en-US" sz="24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r>
              <a:rPr lang="en-GB" sz="2400" b="1" dirty="0" smtClean="0">
                <a:latin typeface="Constantia" pitchFamily="18" charset="0"/>
              </a:rPr>
              <a:t>Teeth:</a:t>
            </a:r>
            <a:endParaRPr lang="en-US" sz="2400" dirty="0" smtClean="0">
              <a:latin typeface="Constantia" pitchFamily="18" charset="0"/>
            </a:endParaRPr>
          </a:p>
          <a:p>
            <a:pPr lvl="0"/>
            <a:r>
              <a:rPr lang="en-GB" sz="2400" dirty="0" smtClean="0">
                <a:latin typeface="Constantia" pitchFamily="18" charset="0"/>
              </a:rPr>
              <a:t>Adolescents gain their 2</a:t>
            </a:r>
            <a:r>
              <a:rPr lang="en-GB" sz="2400" baseline="30000" dirty="0" smtClean="0">
                <a:latin typeface="Constantia" pitchFamily="18" charset="0"/>
              </a:rPr>
              <a:t>nd</a:t>
            </a:r>
            <a:r>
              <a:rPr lang="en-GB" sz="2400" dirty="0" smtClean="0">
                <a:latin typeface="Constantia" pitchFamily="18" charset="0"/>
              </a:rPr>
              <a:t> molars at about 13 years old.</a:t>
            </a:r>
            <a:endParaRPr lang="en-US" sz="2400" dirty="0" smtClean="0">
              <a:latin typeface="Constantia" pitchFamily="18" charset="0"/>
            </a:endParaRPr>
          </a:p>
          <a:p>
            <a:pPr lvl="0"/>
            <a:r>
              <a:rPr lang="en-GB" sz="2400" dirty="0" smtClean="0">
                <a:latin typeface="Constantia" pitchFamily="18" charset="0"/>
              </a:rPr>
              <a:t>3</a:t>
            </a:r>
            <a:r>
              <a:rPr lang="en-GB" sz="2400" baseline="30000" dirty="0" smtClean="0">
                <a:latin typeface="Constantia" pitchFamily="18" charset="0"/>
              </a:rPr>
              <a:t>rd</a:t>
            </a:r>
            <a:r>
              <a:rPr lang="en-GB" sz="2400" dirty="0" smtClean="0">
                <a:latin typeface="Constantia" pitchFamily="18" charset="0"/>
              </a:rPr>
              <a:t> molar between 18-21 years.</a:t>
            </a:r>
            <a:endParaRPr lang="en-US" sz="2400" dirty="0" smtClean="0">
              <a:latin typeface="Constantia" pitchFamily="18" charset="0"/>
            </a:endParaRPr>
          </a:p>
          <a:p>
            <a:r>
              <a:rPr lang="en-GB" sz="2400" dirty="0" smtClean="0">
                <a:latin typeface="Constantia" pitchFamily="18" charset="0"/>
              </a:rPr>
              <a:t> </a:t>
            </a:r>
            <a:endParaRPr lang="en-US" sz="2400" dirty="0" smtClean="0">
              <a:latin typeface="Constantia" pitchFamily="18" charset="0"/>
            </a:endParaRPr>
          </a:p>
          <a:p>
            <a:r>
              <a:rPr lang="en-GB" sz="2400" b="1" dirty="0" smtClean="0">
                <a:latin typeface="Constantia" pitchFamily="18" charset="0"/>
              </a:rPr>
              <a:t>Safety:</a:t>
            </a:r>
            <a:endParaRPr lang="en-US" sz="2400" dirty="0" smtClean="0">
              <a:latin typeface="Constantia" pitchFamily="18" charset="0"/>
            </a:endParaRPr>
          </a:p>
          <a:p>
            <a:pPr lvl="0"/>
            <a:r>
              <a:rPr lang="en-GB" sz="2400" dirty="0" smtClean="0">
                <a:latin typeface="Constantia" pitchFamily="18" charset="0"/>
              </a:rPr>
              <a:t>Motor vehicle accidents are the leading cause of death among adolescents.</a:t>
            </a:r>
            <a:endParaRPr lang="en-US" sz="2400" dirty="0" smtClean="0">
              <a:latin typeface="Constantia" pitchFamily="18" charset="0"/>
            </a:endParaRPr>
          </a:p>
          <a:p>
            <a:pPr lvl="0"/>
            <a:r>
              <a:rPr lang="en-GB" sz="2400" dirty="0" smtClean="0">
                <a:latin typeface="Constantia" pitchFamily="18" charset="0"/>
              </a:rPr>
              <a:t>Motorcycles, bikes, scooters need safety helmet.</a:t>
            </a:r>
            <a:endParaRPr lang="en-US" sz="2400" dirty="0" smtClean="0">
              <a:latin typeface="Constantia" pitchFamily="18" charset="0"/>
            </a:endParaRPr>
          </a:p>
          <a:p>
            <a:pPr lvl="0"/>
            <a:r>
              <a:rPr lang="en-GB" sz="2400" dirty="0" smtClean="0">
                <a:latin typeface="Constantia" pitchFamily="18" charset="0"/>
              </a:rPr>
              <a:t>Drowning.</a:t>
            </a:r>
            <a:endParaRPr lang="en-US" sz="2400" dirty="0" smtClean="0">
              <a:latin typeface="Constantia" pitchFamily="18" charset="0"/>
            </a:endParaRPr>
          </a:p>
          <a:p>
            <a:pPr lvl="0"/>
            <a:r>
              <a:rPr lang="en-GB" sz="2400" dirty="0" smtClean="0">
                <a:latin typeface="Constantia" pitchFamily="18" charset="0"/>
              </a:rPr>
              <a:t>Smoking, drugs, and alcohol should be discouraged.</a:t>
            </a:r>
            <a:endParaRPr lang="en-US" sz="24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r>
              <a:rPr lang="en-GB" sz="2400" b="1" dirty="0" smtClean="0">
                <a:latin typeface="Constantia" pitchFamily="18" charset="0"/>
              </a:rPr>
              <a:t>Nutrition:</a:t>
            </a:r>
            <a:endParaRPr lang="en-US" sz="2400" dirty="0" smtClean="0">
              <a:latin typeface="Constantia" pitchFamily="18" charset="0"/>
            </a:endParaRPr>
          </a:p>
          <a:p>
            <a:pPr lvl="0"/>
            <a:r>
              <a:rPr lang="en-US" sz="2400" dirty="0" smtClean="0">
                <a:latin typeface="Constantia" pitchFamily="18" charset="0"/>
              </a:rPr>
              <a:t> </a:t>
            </a:r>
            <a:r>
              <a:rPr lang="en-GB" sz="2400" dirty="0" smtClean="0">
                <a:latin typeface="Constantia" pitchFamily="18" charset="0"/>
              </a:rPr>
              <a:t>greater nutritional requirement due to extensive growth.</a:t>
            </a:r>
            <a:endParaRPr lang="en-US" sz="2400" dirty="0" smtClean="0">
              <a:latin typeface="Constantia" pitchFamily="18" charset="0"/>
            </a:endParaRPr>
          </a:p>
          <a:p>
            <a:pPr lvl="0"/>
            <a:r>
              <a:rPr lang="en-GB" sz="2400" dirty="0" smtClean="0">
                <a:latin typeface="Constantia" pitchFamily="18" charset="0"/>
              </a:rPr>
              <a:t>They have an increased appetite, enjoy food (quick snacks).</a:t>
            </a:r>
            <a:endParaRPr lang="en-US" sz="2400" dirty="0" smtClean="0">
              <a:latin typeface="Constantia" pitchFamily="18" charset="0"/>
            </a:endParaRPr>
          </a:p>
          <a:p>
            <a:pPr lvl="0"/>
            <a:r>
              <a:rPr lang="en-GB" sz="2400" dirty="0" smtClean="0">
                <a:latin typeface="Constantia" pitchFamily="18" charset="0"/>
              </a:rPr>
              <a:t>They are poorly nourished despite the large intake  (empty-calorie snacks, sweets, and soft drinks).</a:t>
            </a:r>
            <a:endParaRPr lang="en-US" sz="2400" dirty="0" smtClean="0">
              <a:latin typeface="Constantia" pitchFamily="18" charset="0"/>
            </a:endParaRPr>
          </a:p>
          <a:p>
            <a:pPr lvl="0"/>
            <a:r>
              <a:rPr lang="en-GB" sz="2400" dirty="0" smtClean="0">
                <a:latin typeface="Constantia" pitchFamily="18" charset="0"/>
              </a:rPr>
              <a:t>Adolescents who are slightly obese because of pre-pubertal changes may begin </a:t>
            </a:r>
            <a:r>
              <a:rPr lang="ar-SA" sz="2400" dirty="0" smtClean="0">
                <a:latin typeface="Constantia" pitchFamily="18" charset="0"/>
              </a:rPr>
              <a:t>	</a:t>
            </a:r>
            <a:r>
              <a:rPr lang="en-GB" sz="2400" dirty="0" smtClean="0">
                <a:latin typeface="Constantia" pitchFamily="18" charset="0"/>
              </a:rPr>
              <a:t>low- calorie or starvation diets to lose weight.</a:t>
            </a:r>
          </a:p>
          <a:p>
            <a:pPr lvl="0"/>
            <a:r>
              <a:rPr lang="en-GB" sz="2400" dirty="0" smtClean="0">
                <a:latin typeface="Constantia" pitchFamily="18" charset="0"/>
              </a:rPr>
              <a:t> a substantial increase in the need for </a:t>
            </a:r>
            <a:r>
              <a:rPr lang="en-GB" sz="2400" b="1" i="1" dirty="0" smtClean="0">
                <a:latin typeface="Constantia" pitchFamily="18" charset="0"/>
              </a:rPr>
              <a:t>iron, calcium, and zinc </a:t>
            </a:r>
            <a:r>
              <a:rPr lang="en-US" sz="2400" b="1" i="1" dirty="0" smtClean="0">
                <a:latin typeface="Constantia" pitchFamily="18" charset="0"/>
              </a:rPr>
              <a:t> for </a:t>
            </a:r>
            <a:r>
              <a:rPr lang="en-GB" sz="2400" b="1" i="1" dirty="0" smtClean="0">
                <a:latin typeface="Constantia" pitchFamily="18" charset="0"/>
              </a:rPr>
              <a:t>growth of the  skeletal system ,expansion of muscle mass, sexual maturation and blood  volume</a:t>
            </a:r>
            <a:endParaRPr lang="en-US" sz="2400" b="1" i="1" dirty="0" smtClean="0">
              <a:latin typeface="Constantia" pitchFamily="18" charset="0"/>
            </a:endParaRPr>
          </a:p>
          <a:p>
            <a:pPr lvl="0"/>
            <a:r>
              <a:rPr lang="en-GB" sz="2400" dirty="0" smtClean="0">
                <a:latin typeface="Constantia" pitchFamily="18" charset="0"/>
              </a:rPr>
              <a:t> Girls need more iron supplementation</a:t>
            </a:r>
            <a:endParaRPr lang="en-US" sz="2000" dirty="0" smtClean="0"/>
          </a:p>
          <a:p>
            <a:pPr marL="0" indent="0">
              <a:buNone/>
            </a:pPr>
            <a:endParaRPr lang="en-US" sz="2000" dirty="0" smtClean="0"/>
          </a:p>
          <a:p>
            <a:pPr lvl="0"/>
            <a:endParaRPr lang="en-US" sz="2000" dirty="0" smtClean="0"/>
          </a:p>
          <a:p>
            <a:pPr lvl="0">
              <a:buNone/>
            </a:pPr>
            <a:endParaRPr lang="en-US" sz="2000" dirty="0" smtClean="0">
              <a:latin typeface="Constantia" pitchFamily="18" charset="0"/>
            </a:endParaRPr>
          </a:p>
          <a:p>
            <a:pPr lvl="0"/>
            <a:endParaRPr lang="en-US" sz="18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pPr lvl="0">
              <a:buNone/>
            </a:pPr>
            <a:r>
              <a:rPr lang="en-US" sz="2400" dirty="0" smtClean="0">
                <a:latin typeface="Constantia" pitchFamily="18" charset="0"/>
              </a:rPr>
              <a:t>Sleep</a:t>
            </a:r>
          </a:p>
          <a:p>
            <a:pPr lvl="0"/>
            <a:r>
              <a:rPr lang="en-GB" sz="2400" dirty="0" smtClean="0">
                <a:latin typeface="Constantia" pitchFamily="18" charset="0"/>
              </a:rPr>
              <a:t>Adolescents need </a:t>
            </a:r>
            <a:r>
              <a:rPr lang="en-GB" sz="2400" b="1" i="1" dirty="0" smtClean="0">
                <a:latin typeface="Constantia" pitchFamily="18" charset="0"/>
              </a:rPr>
              <a:t>more sleep than school-age </a:t>
            </a:r>
            <a:r>
              <a:rPr lang="en-GB" sz="2400" dirty="0" smtClean="0">
                <a:latin typeface="Constantia" pitchFamily="18" charset="0"/>
              </a:rPr>
              <a:t>children to support the growth spurt (protein synthesis occurs most readily during sleep).</a:t>
            </a:r>
            <a:endParaRPr lang="en-US" sz="2400" dirty="0" smtClean="0">
              <a:latin typeface="Constantia" pitchFamily="18" charset="0"/>
            </a:endParaRPr>
          </a:p>
          <a:p>
            <a:pPr lvl="0"/>
            <a:r>
              <a:rPr lang="en-GB" sz="2400" dirty="0" smtClean="0">
                <a:latin typeface="Constantia" pitchFamily="18" charset="0"/>
              </a:rPr>
              <a:t> Daily sleep hours = 12 hour.</a:t>
            </a:r>
            <a:endParaRPr lang="en-US" sz="2400" dirty="0" smtClean="0">
              <a:latin typeface="Constantia" pitchFamily="18" charset="0"/>
            </a:endParaRPr>
          </a:p>
          <a:p>
            <a:pPr lvl="0">
              <a:buNone/>
            </a:pPr>
            <a:endParaRPr lang="en-US" sz="2000" dirty="0" smtClean="0">
              <a:latin typeface="Constantia" pitchFamily="18" charset="0"/>
            </a:endParaRPr>
          </a:p>
          <a:p>
            <a:pPr lvl="0"/>
            <a:endParaRPr lang="en-US" sz="18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r>
              <a:rPr lang="en-GB" sz="2400" b="1" dirty="0" smtClean="0">
                <a:latin typeface="Constantia" pitchFamily="18" charset="0"/>
              </a:rPr>
              <a:t> Acne</a:t>
            </a:r>
          </a:p>
          <a:p>
            <a:pPr lvl="0"/>
            <a:r>
              <a:rPr lang="en-GB" sz="2400" dirty="0" smtClean="0">
                <a:latin typeface="Constantia" pitchFamily="18" charset="0"/>
              </a:rPr>
              <a:t>Self-limiting inflammatory disease that involves the sebaceous glands mainly in the face, neck, back, upper arms, chest, and shoulders.</a:t>
            </a:r>
          </a:p>
          <a:p>
            <a:pPr lvl="0"/>
            <a:endParaRPr lang="en-US" sz="2400" dirty="0" smtClean="0">
              <a:latin typeface="Constantia" pitchFamily="18" charset="0"/>
            </a:endParaRPr>
          </a:p>
          <a:p>
            <a:pPr lvl="0"/>
            <a:r>
              <a:rPr lang="en-GB" sz="2400" dirty="0" smtClean="0">
                <a:latin typeface="Constantia" pitchFamily="18" charset="0"/>
              </a:rPr>
              <a:t>Occurs more frequently in male adolescents</a:t>
            </a:r>
          </a:p>
          <a:p>
            <a:pPr lvl="0"/>
            <a:endParaRPr lang="en-US" sz="2400" dirty="0" smtClean="0">
              <a:latin typeface="Constantia" pitchFamily="18" charset="0"/>
            </a:endParaRPr>
          </a:p>
          <a:p>
            <a:pPr lvl="0"/>
            <a:r>
              <a:rPr lang="en-GB" sz="2400" dirty="0" smtClean="0">
                <a:latin typeface="Constantia" pitchFamily="18" charset="0"/>
              </a:rPr>
              <a:t>Genetic factors may play apart in the  development of acne </a:t>
            </a:r>
          </a:p>
          <a:p>
            <a:pPr lvl="0"/>
            <a:endParaRPr lang="en-US" sz="2400" dirty="0" smtClean="0">
              <a:latin typeface="Constantia" pitchFamily="18" charset="0"/>
            </a:endParaRPr>
          </a:p>
          <a:p>
            <a:pPr lvl="0"/>
            <a:r>
              <a:rPr lang="en-GB" sz="2400" dirty="0" smtClean="0">
                <a:latin typeface="Constantia" pitchFamily="18" charset="0"/>
              </a:rPr>
              <a:t>Premenstrual flares of acne occur in nearly 70% of females</a:t>
            </a:r>
            <a:endParaRPr lang="en-US" sz="2400" dirty="0" smtClean="0">
              <a:latin typeface="Constantia" pitchFamily="18" charset="0"/>
            </a:endParaRPr>
          </a:p>
          <a:p>
            <a:pPr lvl="0"/>
            <a:r>
              <a:rPr lang="en-US" sz="2000" dirty="0" smtClean="0">
                <a:latin typeface="Constantia" pitchFamily="18" charset="0"/>
              </a:rPr>
              <a:t> </a:t>
            </a:r>
          </a:p>
          <a:p>
            <a:pPr lvl="0"/>
            <a:endParaRPr lang="en-US" sz="2000" dirty="0" smtClean="0"/>
          </a:p>
          <a:p>
            <a:endParaRPr lang="en-US" sz="2000" dirty="0" smtClean="0">
              <a:latin typeface="Constantia" pitchFamily="18" charset="0"/>
            </a:endParaRPr>
          </a:p>
          <a:p>
            <a:pPr lvl="0"/>
            <a:endParaRPr lang="en-US" sz="18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lvl="0" algn="ctr"/>
            <a:r>
              <a:rPr lang="en-US" sz="3200" b="1" dirty="0" smtClean="0">
                <a:latin typeface="Cooper Black"/>
              </a:rPr>
              <a:t>Health Promotion: Adolescence</a:t>
            </a:r>
            <a:endParaRPr lang="en-US" sz="3200" b="1" dirty="0">
              <a:latin typeface="Cooper Black"/>
            </a:endParaRPr>
          </a:p>
        </p:txBody>
      </p:sp>
      <p:sp>
        <p:nvSpPr>
          <p:cNvPr id="26626" name="Content Placeholder 2"/>
          <p:cNvSpPr>
            <a:spLocks noGrp="1"/>
          </p:cNvSpPr>
          <p:nvPr>
            <p:ph sz="quarter" idx="1"/>
          </p:nvPr>
        </p:nvSpPr>
        <p:spPr>
          <a:xfrm>
            <a:off x="304800" y="1600200"/>
            <a:ext cx="8305800" cy="4876800"/>
          </a:xfrm>
        </p:spPr>
        <p:txBody>
          <a:bodyPr/>
          <a:lstStyle/>
          <a:p>
            <a:pPr lvl="0">
              <a:buNone/>
            </a:pPr>
            <a:r>
              <a:rPr lang="en-US" sz="2400" b="1" dirty="0" smtClean="0">
                <a:latin typeface="Constantia" pitchFamily="18" charset="0"/>
              </a:rPr>
              <a:t>Management of Acne</a:t>
            </a:r>
          </a:p>
          <a:p>
            <a:pPr lvl="0">
              <a:buNone/>
            </a:pPr>
            <a:endParaRPr lang="en-US" sz="2400" dirty="0" smtClean="0">
              <a:latin typeface="Constantia" pitchFamily="18" charset="0"/>
            </a:endParaRPr>
          </a:p>
          <a:p>
            <a:pPr lvl="0"/>
            <a:r>
              <a:rPr lang="en-GB" sz="2400" dirty="0" smtClean="0">
                <a:latin typeface="Constantia" pitchFamily="18" charset="0"/>
              </a:rPr>
              <a:t>Adequate rests, moderate exercise, well-balanced diet, and decrease emotional stress</a:t>
            </a:r>
          </a:p>
          <a:p>
            <a:pPr lvl="0"/>
            <a:endParaRPr lang="en-US" sz="2400" dirty="0" smtClean="0">
              <a:latin typeface="Constantia" pitchFamily="18" charset="0"/>
            </a:endParaRPr>
          </a:p>
          <a:p>
            <a:pPr lvl="0"/>
            <a:r>
              <a:rPr lang="en-GB" sz="2400" dirty="0" smtClean="0">
                <a:latin typeface="Constantia" pitchFamily="18" charset="0"/>
              </a:rPr>
              <a:t>Cleansing: Gentle cleansing with mild cleanser once or twice/day</a:t>
            </a:r>
          </a:p>
          <a:p>
            <a:pPr lvl="0"/>
            <a:endParaRPr lang="en-US" sz="2400" dirty="0" smtClean="0">
              <a:latin typeface="Constantia" pitchFamily="18" charset="0"/>
            </a:endParaRPr>
          </a:p>
          <a:p>
            <a:pPr lvl="0"/>
            <a:r>
              <a:rPr lang="en-GB" sz="2400" dirty="0" smtClean="0">
                <a:latin typeface="Constantia" pitchFamily="18" charset="0"/>
              </a:rPr>
              <a:t>Medication (topical) and sunblock agents are effective measures.</a:t>
            </a:r>
            <a:endParaRPr lang="en-US" sz="2400" dirty="0" smtClean="0">
              <a:latin typeface="Constantia" pitchFamily="18" charset="0"/>
            </a:endParaRPr>
          </a:p>
          <a:p>
            <a:pPr>
              <a:buNone/>
            </a:pPr>
            <a:endParaRPr lang="en-US" sz="2000" dirty="0" smtClean="0"/>
          </a:p>
          <a:p>
            <a:pPr lvl="0">
              <a:buNone/>
            </a:pPr>
            <a:endParaRPr lang="en-US" sz="2000" dirty="0" smtClean="0">
              <a:latin typeface="Constantia" pitchFamily="18" charset="0"/>
            </a:endParaRPr>
          </a:p>
          <a:p>
            <a:pPr lvl="0"/>
            <a:endParaRPr lang="en-US" sz="1800" dirty="0" smtClean="0">
              <a:latin typeface="Constantia" pitchFamily="18" charset="0"/>
            </a:endParaRPr>
          </a:p>
          <a:p>
            <a:endParaRPr lang="en-US" sz="1800" dirty="0" smtClean="0">
              <a:latin typeface="Constantia" pitchFamily="18" charset="0"/>
            </a:endParaRPr>
          </a:p>
          <a:p>
            <a:pPr lvl="0"/>
            <a:endParaRPr lang="en-US" sz="1800" dirty="0" smtClean="0">
              <a:latin typeface="Constantia" pitchFamily="18" charset="0"/>
            </a:endParaRPr>
          </a:p>
          <a:p>
            <a:pPr lvl="2"/>
            <a:endParaRPr lang="en-US" sz="1800" dirty="0" smtClean="0">
              <a:latin typeface="Constantia" pitchFamily="18" charset="0"/>
            </a:endParaRPr>
          </a:p>
          <a:p>
            <a:pPr lvl="6"/>
            <a:endParaRPr lang="en-US" b="1" dirty="0" smtClean="0">
              <a:latin typeface="Constantia" pitchFamily="18" charset="0"/>
            </a:endParaRPr>
          </a:p>
          <a:p>
            <a:pPr lvl="6"/>
            <a:endParaRPr lang="en-US" b="1" dirty="0">
              <a:latin typeface="Constantia"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3616</TotalTime>
  <Words>5754</Words>
  <Application>Microsoft Office PowerPoint</Application>
  <PresentationFormat>On-screen Show (4:3)</PresentationFormat>
  <Paragraphs>1078</Paragraphs>
  <Slides>100</Slides>
  <Notes>100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Median</vt:lpstr>
      <vt:lpstr>              health promotion    </vt:lpstr>
      <vt:lpstr>Pediatric Nursing</vt:lpstr>
      <vt:lpstr>Characteristics of a Pediatric Nurse</vt:lpstr>
      <vt:lpstr>Characteristics of a Pediatric Nurse</vt:lpstr>
      <vt:lpstr>Role of a Pediatric Nurse</vt:lpstr>
      <vt:lpstr>Family-Centered Care</vt:lpstr>
      <vt:lpstr>Hospitalization  &amp; a Child &amp; Family Reaction</vt:lpstr>
      <vt:lpstr>Infant &amp; Toddler Response Hospitalization</vt:lpstr>
      <vt:lpstr>Infant &amp; Toddler Response Hospitalization</vt:lpstr>
      <vt:lpstr>Infant &amp; Toddler Response Hospitalization</vt:lpstr>
      <vt:lpstr>Preschoolers’ Response Hospitalization</vt:lpstr>
      <vt:lpstr>School-age children’s   Response to Hospitalization</vt:lpstr>
      <vt:lpstr> Adolescent’s  Response to Hospitalization</vt:lpstr>
      <vt:lpstr>Family’s response to the child’s illness and hospitalization</vt:lpstr>
      <vt:lpstr>Nursing Diagnosis  </vt:lpstr>
      <vt:lpstr>Promoting Healthy Parenting</vt:lpstr>
      <vt:lpstr>Child Health</vt:lpstr>
      <vt:lpstr>Child Health: pre-conception health</vt:lpstr>
      <vt:lpstr>Communication</vt:lpstr>
      <vt:lpstr>Guideline for Effective Communication (interview) </vt:lpstr>
      <vt:lpstr>Guideline for Effective Communication (interview) </vt:lpstr>
      <vt:lpstr>Guideline for Effective Communication (interview) </vt:lpstr>
      <vt:lpstr>Guideline for Effective Communication with Adolescents</vt:lpstr>
      <vt:lpstr>Health Promotion in infancy</vt:lpstr>
      <vt:lpstr>Definitions</vt:lpstr>
      <vt:lpstr>Definitions</vt:lpstr>
      <vt:lpstr>Child Health: mortality</vt:lpstr>
      <vt:lpstr>Jordanian Statistics</vt:lpstr>
      <vt:lpstr>Health Promotion: Infancy</vt:lpstr>
      <vt:lpstr>Health Promotion: Infancy</vt:lpstr>
      <vt:lpstr>PowerPoint Presentation</vt:lpstr>
      <vt:lpstr>PowerPoint Presentation</vt:lpstr>
      <vt:lpstr>Health Promotion: Adolescence</vt:lpstr>
      <vt:lpstr>PowerPoint Presentation</vt:lpstr>
      <vt:lpstr>Health Promotion: Infancy</vt:lpstr>
      <vt:lpstr>Health Promotion: Infancy</vt:lpstr>
      <vt:lpstr>Health Promotion: Infancy</vt:lpstr>
      <vt:lpstr>Health Promotion: Infancy</vt:lpstr>
      <vt:lpstr>Health Promotion: Infancy</vt:lpstr>
      <vt:lpstr>Health Promotion: Infancy</vt:lpstr>
      <vt:lpstr>Health Promotion: Infancy</vt:lpstr>
      <vt:lpstr> Health Promotion during Infancy:  Dental health </vt:lpstr>
      <vt:lpstr> Health Promotion during Infancy:  Sleep </vt:lpstr>
      <vt:lpstr>Health Promotion during Infancy:  Nutrition</vt:lpstr>
      <vt:lpstr>Health Promotion during Infancy:  Introduction of solid foods</vt:lpstr>
      <vt:lpstr>Health Promotion during Infancy:  Injury Prevention</vt:lpstr>
      <vt:lpstr>Health Promotion during Infancy:  Concerns R/T Normal Growth &amp; Development</vt:lpstr>
      <vt:lpstr>Health Promotion during Infancy:  Concerns R/T Normal Growth &amp; Development</vt:lpstr>
      <vt:lpstr>Health Promotion during Infancy:  Concerns R/T Normal Growth &amp; Development</vt:lpstr>
      <vt:lpstr>Health Promotion during Infancy:  Concerns R/T Normal Growth &amp; Development</vt:lpstr>
      <vt:lpstr>Health Promotion: Infancy</vt:lpstr>
      <vt:lpstr>Health Promotion during Infancy:  Concerns R/T Normal Growth &amp; Development</vt:lpstr>
      <vt:lpstr>Health Promotion during Infancy:  Concerns R/T Normal Growth &amp; Development</vt:lpstr>
      <vt:lpstr>Health Promotion during Infancy:  Concerns R/T Normal Growth &amp; Development</vt:lpstr>
      <vt:lpstr>Health Promotion during Infancy:  Concerns R/T Health</vt:lpstr>
      <vt:lpstr>Health Promotion during Infancy:  Concerns R/T Health</vt:lpstr>
      <vt:lpstr>Health Promotion during Infancy:   Sudden Infant Death Syndrome</vt:lpstr>
      <vt:lpstr>Health Promotion during Infancy:   Sudden Infant Death Syndrome</vt:lpstr>
      <vt:lpstr>Health Promotion during Toddlerhood</vt:lpstr>
      <vt:lpstr>Health Promotion during Toddlerhood: Physical Growth</vt:lpstr>
      <vt:lpstr>Health Promotion during Toddlerhood: Appearance</vt:lpstr>
      <vt:lpstr>Health Promotion during Toddlerhood: Body Systems</vt:lpstr>
      <vt:lpstr>Health Promotion during Toddlerhood: Dental Health</vt:lpstr>
      <vt:lpstr>Health Promotion during Toddlerhood: Play &amp; Safety</vt:lpstr>
      <vt:lpstr>Health Promotion during Toddlerhood: Nutrition</vt:lpstr>
      <vt:lpstr>Health Promotion during Toddlerhood: Sleep &amp; Fears</vt:lpstr>
      <vt:lpstr>Health Promotion during Toddlerhood: Toilet Training</vt:lpstr>
      <vt:lpstr>Health Promotion during Toddlerhood: Toilet Training</vt:lpstr>
      <vt:lpstr>Parental Concerns Associated with Toddlers</vt:lpstr>
      <vt:lpstr>Health Promotion During  Pre-School-Age</vt:lpstr>
      <vt:lpstr>Health Promotion during Pre-School-Age: Physical Growth</vt:lpstr>
      <vt:lpstr>Health Promotion during Pre-School-Age: Play &amp; Safety</vt:lpstr>
      <vt:lpstr>Health Promotion during Pre-School-Age: Nutrition &amp; Sleep</vt:lpstr>
      <vt:lpstr>Health Promotion during Pre-School-Age: Teeth &amp; Fears</vt:lpstr>
      <vt:lpstr>Health Promotion during Pre-School-Age: common health problems</vt:lpstr>
      <vt:lpstr>Health Promotion during Pre-School-Age: Tonsilitis</vt:lpstr>
      <vt:lpstr>Health Promotion during Pre-School-Age: Enuresis</vt:lpstr>
      <vt:lpstr>PowerPoint Presentation</vt:lpstr>
      <vt:lpstr>Health Promotion during Pre-School-Age: Enuresis</vt:lpstr>
      <vt:lpstr> </vt:lpstr>
      <vt:lpstr>Health Promotion: School-Age</vt:lpstr>
      <vt:lpstr>Health Promotion: School-Age</vt:lpstr>
      <vt:lpstr>Health Promotion: School-Age</vt:lpstr>
      <vt:lpstr>Health Promotion: School-Age</vt:lpstr>
      <vt:lpstr>Health Promotion during School-Age: Teeth</vt:lpstr>
      <vt:lpstr>Health Promotion  During School-Age: Common health problems</vt:lpstr>
      <vt:lpstr>Health Promotion  During School-Age: Play</vt:lpstr>
      <vt:lpstr>Health Promotion  During School-Age: Safety</vt:lpstr>
      <vt:lpstr>Health Promotion  During School-Age: Nutrition</vt:lpstr>
      <vt:lpstr>Health Promotion  During School-Age: Sleep &amp; Fears</vt:lpstr>
      <vt:lpstr>Health Promotion  During School-Age: Common health problems</vt:lpstr>
      <vt:lpstr>Health Promotion during Adolescence</vt:lpstr>
      <vt:lpstr>Health Promotion: Adolescence</vt:lpstr>
      <vt:lpstr>Health Promotion: Adolescence</vt:lpstr>
      <vt:lpstr>Health Promotion: Adolescence</vt:lpstr>
      <vt:lpstr>Health Promotion: Adolescence</vt:lpstr>
      <vt:lpstr>Health Promotion: Adolescence</vt:lpstr>
      <vt:lpstr>Health Promotion: Adolescence</vt:lpstr>
      <vt:lpstr>Health Promotion: Adolescence</vt:lpstr>
      <vt:lpstr>Health Promotion: Adolescence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of Newborns &amp; Infants  (MW 412)</dc:title>
  <dc:creator>Tahani</dc:creator>
  <cp:lastModifiedBy>Hp</cp:lastModifiedBy>
  <cp:revision>187</cp:revision>
  <dcterms:created xsi:type="dcterms:W3CDTF">2011-02-07T20:45:47Z</dcterms:created>
  <dcterms:modified xsi:type="dcterms:W3CDTF">2015-10-04T05:11:09Z</dcterms:modified>
</cp:coreProperties>
</file>