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CE92E-D476-4391-9338-BE08EF860C79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C93FE-602C-40AB-8738-6FEF8E285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36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F679B0-AC0C-4840-971B-7A5B73030DD3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641B6A-CF53-4162-A3AA-BA564D8F0E73}" type="slidenum">
              <a:rPr lang="en-US"/>
              <a:pPr/>
              <a:t>10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7C6998-2BFA-4CD4-80EF-5A7DCFF38EE2}" type="slidenum">
              <a:rPr lang="en-US"/>
              <a:pPr/>
              <a:t>11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D9882-BD35-4F3D-9DCA-B549FA6804BA}" type="slidenum">
              <a:rPr lang="en-US"/>
              <a:pPr/>
              <a:t>12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07CFD-388E-49A9-9011-3A7630E528DA}" type="slidenum">
              <a:rPr lang="en-US"/>
              <a:pPr/>
              <a:t>13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091322-07EF-4E6A-AC1E-4222B02E8872}" type="slidenum">
              <a:rPr lang="en-US"/>
              <a:pPr/>
              <a:t>14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BE608-359D-4C9D-AD1F-70056BAAE38B}" type="slidenum">
              <a:rPr lang="en-US"/>
              <a:pPr/>
              <a:t>15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2131CE-FE4A-4BC2-BD21-ADAC4C9DCC28}" type="slidenum">
              <a:rPr lang="en-US"/>
              <a:pPr/>
              <a:t>16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25DA92-6B49-4653-94A0-98A2331879DA}" type="slidenum">
              <a:rPr lang="en-US"/>
              <a:pPr/>
              <a:t>2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74C581-9B2D-4E2A-A493-C2269EB9E3A1}" type="slidenum">
              <a:rPr lang="en-US"/>
              <a:pPr/>
              <a:t>3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C571F8-9DD8-4F37-A395-28299AA0E7AC}" type="slidenum">
              <a:rPr lang="en-US"/>
              <a:pPr/>
              <a:t>4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BB8F4-009F-40C9-B30D-831F12A55666}" type="slidenum">
              <a:rPr lang="en-US"/>
              <a:pPr/>
              <a:t>5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D6F2BC-49AF-4952-BB5E-37F775A8F167}" type="slidenum">
              <a:rPr lang="en-US"/>
              <a:pPr/>
              <a:t>6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A63AD9-D7D8-43B3-A2F2-3D431055F686}" type="slidenum">
              <a:rPr lang="en-US"/>
              <a:pPr/>
              <a:t>7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5881FB-A7C8-40AE-BC89-4F1D6616CFCF}" type="slidenum">
              <a:rPr lang="en-US"/>
              <a:pPr/>
              <a:t>8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EE09F0-DCBB-42AA-809C-40CEC47E6BDB}" type="slidenum">
              <a:rPr lang="en-US"/>
              <a:pPr/>
              <a:t>9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1231900"/>
            <a:ext cx="8524875" cy="768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0200" y="2346325"/>
            <a:ext cx="4230688" cy="427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2346325"/>
            <a:ext cx="4230687" cy="427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24957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9" name="Rectangle 23"/>
          <p:cNvSpPr>
            <a:spLocks noGrp="1" noChangeArrowheads="1"/>
          </p:cNvSpPr>
          <p:nvPr>
            <p:ph type="ctrTitle"/>
          </p:nvPr>
        </p:nvSpPr>
        <p:spPr>
          <a:xfrm>
            <a:off x="0" y="1752600"/>
            <a:ext cx="9144000" cy="3505200"/>
          </a:xfrm>
        </p:spPr>
        <p:txBody>
          <a:bodyPr/>
          <a:lstStyle/>
          <a:p>
            <a:r>
              <a:rPr lang="en-US" b="0" dirty="0"/>
              <a:t>Chapter 4: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Beginning the Physical Examination: </a:t>
            </a:r>
            <a:br>
              <a:rPr lang="en-US" dirty="0"/>
            </a:br>
            <a:r>
              <a:rPr lang="en-US" dirty="0"/>
              <a:t>General Survey and Vital Signs</a:t>
            </a:r>
          </a:p>
        </p:txBody>
      </p:sp>
    </p:spTree>
    <p:extLst>
      <p:ext uri="{BB962C8B-B14F-4D97-AF65-F5344CB8AC3E}">
        <p14:creationId xmlns:p14="http://schemas.microsoft.com/office/powerpoint/2010/main" val="362560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533401"/>
            <a:ext cx="8524875" cy="685799"/>
          </a:xfrm>
        </p:spPr>
        <p:txBody>
          <a:bodyPr>
            <a:normAutofit fontScale="90000"/>
          </a:bodyPr>
          <a:lstStyle/>
          <a:p>
            <a:r>
              <a:rPr lang="en-US" dirty="0"/>
              <a:t>Blood Pressure – Cuff Size and Position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Width: 40% of upper arm circumference</a:t>
            </a:r>
          </a:p>
          <a:p>
            <a:r>
              <a:rPr lang="en-US" dirty="0"/>
              <a:t>Length: 80% of upper arm circumference</a:t>
            </a:r>
          </a:p>
          <a:p>
            <a:endParaRPr lang="en-US" dirty="0"/>
          </a:p>
        </p:txBody>
      </p:sp>
      <p:pic>
        <p:nvPicPr>
          <p:cNvPr id="193540" name="Picture 4" descr="UNF2876-004-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7" r="629"/>
          <a:stretch>
            <a:fillRect/>
          </a:stretch>
        </p:blipFill>
        <p:spPr bwMode="auto">
          <a:xfrm>
            <a:off x="2100263" y="3429000"/>
            <a:ext cx="4951412" cy="310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35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685801"/>
            <a:ext cx="8524875" cy="609599"/>
          </a:xfrm>
        </p:spPr>
        <p:txBody>
          <a:bodyPr>
            <a:normAutofit fontScale="90000"/>
          </a:bodyPr>
          <a:lstStyle/>
          <a:p>
            <a:r>
              <a:rPr lang="en-US" dirty="0"/>
              <a:t>Measurement of Blood Pressure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Center the inflatable cuff over the brachial artery with the lower border 2.5 cm above the antecubital crease</a:t>
            </a:r>
          </a:p>
          <a:p>
            <a:pPr>
              <a:lnSpc>
                <a:spcPct val="80000"/>
              </a:lnSpc>
            </a:pPr>
            <a:r>
              <a:rPr lang="en-US" sz="2000"/>
              <a:t>Secure the cuff – snug, not tight.  Inflate the cuff.</a:t>
            </a:r>
          </a:p>
          <a:p>
            <a:pPr>
              <a:lnSpc>
                <a:spcPct val="80000"/>
              </a:lnSpc>
            </a:pPr>
            <a:r>
              <a:rPr lang="en-US" sz="2000"/>
              <a:t>With the fingers of your opposite hand, palpate the radial pulse and inflate the cuff until it disappears; inflate the cuff a further 30 degrees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Wait 15-30 seconds</a:t>
            </a:r>
          </a:p>
          <a:p>
            <a:pPr>
              <a:lnSpc>
                <a:spcPct val="80000"/>
              </a:lnSpc>
            </a:pPr>
            <a:r>
              <a:rPr lang="en-US" sz="2000"/>
              <a:t>Place your stethoscope lightly over the brachial artery</a:t>
            </a:r>
          </a:p>
          <a:p>
            <a:pPr>
              <a:lnSpc>
                <a:spcPct val="80000"/>
              </a:lnSpc>
            </a:pPr>
            <a:r>
              <a:rPr lang="en-US" sz="2000"/>
              <a:t>Deflate the cuff at a rate of 2-3 mmHg/second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First sound = systolic blood pressure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Disappearance of sound = diastolic blood pressure</a:t>
            </a:r>
          </a:p>
        </p:txBody>
      </p:sp>
    </p:spTree>
    <p:extLst>
      <p:ext uri="{BB962C8B-B14F-4D97-AF65-F5344CB8AC3E}">
        <p14:creationId xmlns:p14="http://schemas.microsoft.com/office/powerpoint/2010/main" val="276154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762001"/>
            <a:ext cx="8524875" cy="838199"/>
          </a:xfrm>
        </p:spPr>
        <p:txBody>
          <a:bodyPr>
            <a:normAutofit/>
          </a:bodyPr>
          <a:lstStyle/>
          <a:p>
            <a:r>
              <a:rPr lang="en-US" dirty="0"/>
              <a:t>Measurement of Blood Pressure</a:t>
            </a:r>
          </a:p>
        </p:txBody>
      </p:sp>
      <p:pic>
        <p:nvPicPr>
          <p:cNvPr id="204804" name="Picture 4" descr="UNF2876-004-0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2782888"/>
            <a:ext cx="3608388" cy="362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05" name="Picture 5" descr="UNF2876-004-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52688"/>
            <a:ext cx="3759200" cy="394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54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609601"/>
            <a:ext cx="8524875" cy="533399"/>
          </a:xfrm>
        </p:spPr>
        <p:txBody>
          <a:bodyPr>
            <a:normAutofit fontScale="90000"/>
          </a:bodyPr>
          <a:lstStyle/>
          <a:p>
            <a:r>
              <a:rPr lang="en-US" dirty="0"/>
              <a:t>Blood Pressure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err="1"/>
              <a:t>Auscultatory</a:t>
            </a:r>
            <a:r>
              <a:rPr lang="en-US" sz="2000" dirty="0"/>
              <a:t> gap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 silent interval that may be present between the systolic and diastolic blood pressures, i.e. the sound disappears for a while, then reappears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Orthostatic Blood Pressure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Measure blood pressure and heart rate with the patient supine, wait 3 minutes, then have the patient stand up and repeat the measurements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Normal: systolic pressure drops slightly or remains unchanged; diastolic pressure rises slightly</a:t>
            </a:r>
          </a:p>
          <a:p>
            <a:pPr lvl="2">
              <a:lnSpc>
                <a:spcPct val="80000"/>
              </a:lnSpc>
            </a:pPr>
            <a:r>
              <a:rPr lang="en-US" sz="2000" dirty="0" err="1"/>
              <a:t>Orthostasis</a:t>
            </a:r>
            <a:r>
              <a:rPr lang="en-US" sz="2000" dirty="0"/>
              <a:t>: systolic BP drops &gt; 20 mmHg or diastolic BP drops &gt; 10 mmHg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624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381001"/>
            <a:ext cx="8524875" cy="1066799"/>
          </a:xfrm>
        </p:spPr>
        <p:txBody>
          <a:bodyPr>
            <a:normAutofit/>
          </a:bodyPr>
          <a:lstStyle/>
          <a:p>
            <a:r>
              <a:rPr lang="en-US"/>
              <a:t>Pulse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assessment of heart rate</a:t>
            </a:r>
          </a:p>
          <a:p>
            <a:r>
              <a:rPr lang="en-US"/>
              <a:t>Radial or apical</a:t>
            </a:r>
          </a:p>
          <a:p>
            <a:pPr lvl="1"/>
            <a:r>
              <a:rPr lang="en-US"/>
              <a:t>Count the number of beats/minute</a:t>
            </a:r>
          </a:p>
          <a:p>
            <a:pPr lvl="1"/>
            <a:r>
              <a:rPr lang="en-US"/>
              <a:t>Palpate for pattern</a:t>
            </a:r>
          </a:p>
          <a:p>
            <a:pPr lvl="2"/>
            <a:r>
              <a:rPr lang="en-US"/>
              <a:t>Regular or irregular</a:t>
            </a:r>
          </a:p>
          <a:p>
            <a:pPr lvl="1"/>
            <a:r>
              <a:rPr lang="en-US"/>
              <a:t>Palpate for intensity</a:t>
            </a:r>
          </a:p>
          <a:p>
            <a:pPr lvl="2"/>
            <a:r>
              <a:rPr lang="en-US"/>
              <a:t>Weak, brisk, or bounding</a:t>
            </a:r>
          </a:p>
          <a:p>
            <a:r>
              <a:rPr lang="en-US"/>
              <a:t>Normal Range: 60-100 beats/minute</a:t>
            </a:r>
          </a:p>
        </p:txBody>
      </p:sp>
    </p:spTree>
    <p:extLst>
      <p:ext uri="{BB962C8B-B14F-4D97-AF65-F5344CB8AC3E}">
        <p14:creationId xmlns:p14="http://schemas.microsoft.com/office/powerpoint/2010/main" val="139563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609601"/>
            <a:ext cx="8524875" cy="761999"/>
          </a:xfrm>
        </p:spPr>
        <p:txBody>
          <a:bodyPr>
            <a:normAutofit fontScale="90000"/>
          </a:bodyPr>
          <a:lstStyle/>
          <a:p>
            <a:r>
              <a:rPr lang="en-US" dirty="0"/>
              <a:t>Respiratory Rate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/>
              <a:t>Normal rate: 14 to 20 breaths/minute</a:t>
            </a:r>
          </a:p>
          <a:p>
            <a:r>
              <a:rPr lang="en-US" dirty="0"/>
              <a:t>Observe rhythm: regular, labored</a:t>
            </a:r>
          </a:p>
          <a:p>
            <a:r>
              <a:rPr lang="en-US" dirty="0"/>
              <a:t>Observe depth: shallow, gasping</a:t>
            </a:r>
          </a:p>
        </p:txBody>
      </p:sp>
    </p:spTree>
    <p:extLst>
      <p:ext uri="{BB962C8B-B14F-4D97-AF65-F5344CB8AC3E}">
        <p14:creationId xmlns:p14="http://schemas.microsoft.com/office/powerpoint/2010/main" val="350991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228601"/>
            <a:ext cx="8524875" cy="1066799"/>
          </a:xfrm>
        </p:spPr>
        <p:txBody>
          <a:bodyPr>
            <a:normAutofit/>
          </a:bodyPr>
          <a:lstStyle/>
          <a:p>
            <a:r>
              <a:rPr lang="en-US" dirty="0"/>
              <a:t>Temperature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/>
              <a:t>Average oral temperature: 37°C or 98.6°F</a:t>
            </a:r>
          </a:p>
          <a:p>
            <a:r>
              <a:rPr lang="en-US" sz="2000" dirty="0"/>
              <a:t>Diurnal variation: 35.8°C (96.4°F) to 37.3°C (99.1°F)</a:t>
            </a:r>
          </a:p>
        </p:txBody>
      </p:sp>
      <p:graphicFrame>
        <p:nvGraphicFramePr>
          <p:cNvPr id="197667" name="Group 35"/>
          <p:cNvGraphicFramePr>
            <a:graphicFrameLocks noGrp="1"/>
          </p:cNvGraphicFramePr>
          <p:nvPr>
            <p:ph sz="half" idx="2"/>
          </p:nvPr>
        </p:nvGraphicFramePr>
        <p:xfrm>
          <a:off x="4713288" y="2346325"/>
          <a:ext cx="4230687" cy="3443605"/>
        </p:xfrm>
        <a:graphic>
          <a:graphicData uri="http://schemas.openxmlformats.org/drawingml/2006/table">
            <a:tbl>
              <a:tblPr/>
              <a:tblGrid>
                <a:gridCol w="1468437"/>
                <a:gridCol w="2762250"/>
              </a:tblGrid>
              <a:tr h="920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Rectal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0.5°C (1°F) &gt; oral temperature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9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Axillary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0.5°C (1°F) &lt; than oral temperature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5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Tympanic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0.8°C (1.4°F) &gt; than oral temperature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85643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685801"/>
            <a:ext cx="8524875" cy="914399"/>
          </a:xfrm>
        </p:spPr>
        <p:txBody>
          <a:bodyPr>
            <a:normAutofit/>
          </a:bodyPr>
          <a:lstStyle/>
          <a:p>
            <a:r>
              <a:rPr lang="en-US" dirty="0"/>
              <a:t>Components of General Survey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General appearance</a:t>
            </a:r>
          </a:p>
          <a:p>
            <a:r>
              <a:rPr lang="en-US"/>
              <a:t>Vital Signs</a:t>
            </a:r>
          </a:p>
          <a:p>
            <a:pPr lvl="1"/>
            <a:r>
              <a:rPr lang="en-US"/>
              <a:t>Height</a:t>
            </a:r>
          </a:p>
          <a:p>
            <a:pPr lvl="1"/>
            <a:r>
              <a:rPr lang="en-US"/>
              <a:t>Weight</a:t>
            </a:r>
          </a:p>
          <a:p>
            <a:pPr lvl="1"/>
            <a:r>
              <a:rPr lang="en-US"/>
              <a:t>Blood Pressure </a:t>
            </a:r>
          </a:p>
          <a:p>
            <a:pPr lvl="1"/>
            <a:r>
              <a:rPr lang="en-US"/>
              <a:t>Pulse</a:t>
            </a:r>
          </a:p>
          <a:p>
            <a:pPr lvl="1"/>
            <a:r>
              <a:rPr lang="en-US"/>
              <a:t>Respiratory rate</a:t>
            </a:r>
          </a:p>
          <a:p>
            <a:pPr lvl="1"/>
            <a:r>
              <a:rPr lang="en-US"/>
              <a:t>Temperature</a:t>
            </a:r>
          </a:p>
        </p:txBody>
      </p:sp>
    </p:spTree>
    <p:extLst>
      <p:ext uri="{BB962C8B-B14F-4D97-AF65-F5344CB8AC3E}">
        <p14:creationId xmlns:p14="http://schemas.microsoft.com/office/powerpoint/2010/main" val="75648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609601"/>
            <a:ext cx="8524875" cy="685799"/>
          </a:xfrm>
        </p:spPr>
        <p:txBody>
          <a:bodyPr>
            <a:normAutofit fontScale="90000"/>
          </a:bodyPr>
          <a:lstStyle/>
          <a:p>
            <a:r>
              <a:rPr lang="en-US" dirty="0"/>
              <a:t>Health History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/>
              <a:t>Changes in weight</a:t>
            </a:r>
          </a:p>
          <a:p>
            <a:pPr lvl="1"/>
            <a:r>
              <a:rPr lang="en-US" dirty="0"/>
              <a:t>Weight gain: nutrition vs. medical causes</a:t>
            </a:r>
          </a:p>
          <a:p>
            <a:pPr lvl="1"/>
            <a:r>
              <a:rPr lang="en-US" dirty="0"/>
              <a:t>Weight loss: medical vs. psycho-social causes</a:t>
            </a:r>
          </a:p>
          <a:p>
            <a:r>
              <a:rPr lang="en-US" dirty="0"/>
              <a:t>Fatigue and weakness</a:t>
            </a:r>
          </a:p>
          <a:p>
            <a:pPr lvl="1"/>
            <a:r>
              <a:rPr lang="en-US" dirty="0"/>
              <a:t>Medical, psychiatric, psycho-social causes</a:t>
            </a:r>
          </a:p>
          <a:p>
            <a:r>
              <a:rPr lang="en-US" dirty="0"/>
              <a:t>Fever, chills, night sweats</a:t>
            </a:r>
          </a:p>
          <a:p>
            <a:pPr lvl="1"/>
            <a:r>
              <a:rPr lang="en-US" dirty="0"/>
              <a:t>Infectious, inflammatory, neoplastic processes</a:t>
            </a:r>
          </a:p>
        </p:txBody>
      </p:sp>
    </p:spTree>
    <p:extLst>
      <p:ext uri="{BB962C8B-B14F-4D97-AF65-F5344CB8AC3E}">
        <p14:creationId xmlns:p14="http://schemas.microsoft.com/office/powerpoint/2010/main" val="2562850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457201"/>
            <a:ext cx="8524875" cy="990599"/>
          </a:xfrm>
        </p:spPr>
        <p:txBody>
          <a:bodyPr>
            <a:normAutofit/>
          </a:bodyPr>
          <a:lstStyle/>
          <a:p>
            <a:r>
              <a:rPr lang="en-US" dirty="0"/>
              <a:t>Setting the Stage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/>
              <a:t>Four basic techniques used in nearly all regions of the body in physical examination:</a:t>
            </a:r>
          </a:p>
          <a:p>
            <a:pPr lvl="1"/>
            <a:r>
              <a:rPr lang="en-US" dirty="0"/>
              <a:t>Inspection</a:t>
            </a:r>
          </a:p>
          <a:p>
            <a:pPr lvl="1"/>
            <a:r>
              <a:rPr lang="en-US" dirty="0"/>
              <a:t>Palpation</a:t>
            </a:r>
          </a:p>
          <a:p>
            <a:pPr lvl="1"/>
            <a:r>
              <a:rPr lang="en-US" dirty="0"/>
              <a:t>Auscultation</a:t>
            </a:r>
          </a:p>
          <a:p>
            <a:pPr lvl="1"/>
            <a:r>
              <a:rPr lang="en-US" dirty="0"/>
              <a:t>Percussion</a:t>
            </a:r>
          </a:p>
          <a:p>
            <a:r>
              <a:rPr lang="en-US" dirty="0"/>
              <a:t>Comprehensive vs. Focused examination</a:t>
            </a:r>
          </a:p>
          <a:p>
            <a:pPr lvl="1"/>
            <a:r>
              <a:rPr lang="en-US" dirty="0"/>
              <a:t>Depends on the history obtained prior to the examination</a:t>
            </a:r>
          </a:p>
        </p:txBody>
      </p:sp>
    </p:spTree>
    <p:extLst>
      <p:ext uri="{BB962C8B-B14F-4D97-AF65-F5344CB8AC3E}">
        <p14:creationId xmlns:p14="http://schemas.microsoft.com/office/powerpoint/2010/main" val="288707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685801"/>
            <a:ext cx="8524875" cy="533399"/>
          </a:xfrm>
        </p:spPr>
        <p:txBody>
          <a:bodyPr>
            <a:normAutofit fontScale="90000"/>
          </a:bodyPr>
          <a:lstStyle/>
          <a:p>
            <a:r>
              <a:rPr lang="en-US" dirty="0"/>
              <a:t>Sequence of the Examination</a:t>
            </a:r>
          </a:p>
        </p:txBody>
      </p:sp>
      <p:pic>
        <p:nvPicPr>
          <p:cNvPr id="185348" name="Picture 4" descr="UNB2876-004-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47801"/>
            <a:ext cx="5257800" cy="5105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85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762001"/>
            <a:ext cx="8524875" cy="609599"/>
          </a:xfrm>
        </p:spPr>
        <p:txBody>
          <a:bodyPr>
            <a:normAutofit fontScale="90000"/>
          </a:bodyPr>
          <a:lstStyle/>
          <a:p>
            <a:r>
              <a:rPr lang="en-US" dirty="0"/>
              <a:t>General Tips for Examination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/>
              <a:t>Maximize the patient’s comfort</a:t>
            </a:r>
          </a:p>
          <a:p>
            <a:pPr lvl="1"/>
            <a:r>
              <a:rPr lang="en-US" dirty="0"/>
              <a:t>Minimize position changes</a:t>
            </a:r>
          </a:p>
          <a:p>
            <a:pPr lvl="1"/>
            <a:r>
              <a:rPr lang="en-US" dirty="0"/>
              <a:t>Drape the patient appropriately – visualize one </a:t>
            </a:r>
            <a:br>
              <a:rPr lang="en-US" dirty="0"/>
            </a:br>
            <a:r>
              <a:rPr lang="en-US" dirty="0"/>
              <a:t>area of the body at a time</a:t>
            </a:r>
          </a:p>
          <a:p>
            <a:pPr lvl="1"/>
            <a:r>
              <a:rPr lang="en-US" dirty="0"/>
              <a:t>Speak to the patient as you do the examination </a:t>
            </a:r>
          </a:p>
        </p:txBody>
      </p:sp>
    </p:spTree>
    <p:extLst>
      <p:ext uri="{BB962C8B-B14F-4D97-AF65-F5344CB8AC3E}">
        <p14:creationId xmlns:p14="http://schemas.microsoft.com/office/powerpoint/2010/main" val="340593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304801"/>
            <a:ext cx="8524875" cy="1066799"/>
          </a:xfrm>
        </p:spPr>
        <p:txBody>
          <a:bodyPr>
            <a:normAutofit/>
          </a:bodyPr>
          <a:lstStyle/>
          <a:p>
            <a:r>
              <a:rPr lang="en-US" dirty="0"/>
              <a:t>General Appearance - Description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Apparent state of health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Acute or chronically ill, frail</a:t>
            </a:r>
          </a:p>
          <a:p>
            <a:pPr>
              <a:lnSpc>
                <a:spcPct val="80000"/>
              </a:lnSpc>
            </a:pPr>
            <a:r>
              <a:rPr lang="en-US" sz="1800"/>
              <a:t>Level of consciousness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Awake, alert, responsive or lethargic, obtunded, comatose</a:t>
            </a:r>
          </a:p>
          <a:p>
            <a:pPr>
              <a:lnSpc>
                <a:spcPct val="80000"/>
              </a:lnSpc>
            </a:pPr>
            <a:r>
              <a:rPr lang="en-US" sz="1800"/>
              <a:t>Signs of distress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Cardiac or respiratory; pain; anxiety/depression</a:t>
            </a:r>
          </a:p>
          <a:p>
            <a:pPr>
              <a:lnSpc>
                <a:spcPct val="80000"/>
              </a:lnSpc>
            </a:pPr>
            <a:r>
              <a:rPr lang="en-US" sz="1800"/>
              <a:t>Height and build</a:t>
            </a:r>
          </a:p>
          <a:p>
            <a:pPr>
              <a:lnSpc>
                <a:spcPct val="80000"/>
              </a:lnSpc>
            </a:pPr>
            <a:r>
              <a:rPr lang="en-US" sz="1800"/>
              <a:t>Weight</a:t>
            </a:r>
          </a:p>
          <a:p>
            <a:pPr>
              <a:lnSpc>
                <a:spcPct val="80000"/>
              </a:lnSpc>
            </a:pPr>
            <a:r>
              <a:rPr lang="en-US" sz="1800"/>
              <a:t>Skin color and obvious lesions</a:t>
            </a:r>
          </a:p>
          <a:p>
            <a:pPr>
              <a:lnSpc>
                <a:spcPct val="80000"/>
              </a:lnSpc>
            </a:pPr>
            <a:endParaRPr lang="en-US" sz="1800"/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Dress, grooming, and </a:t>
            </a:r>
            <a:br>
              <a:rPr lang="en-US" sz="1800"/>
            </a:br>
            <a:r>
              <a:rPr lang="en-US" sz="1800"/>
              <a:t>personal hygiene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Appropriate to weather </a:t>
            </a:r>
            <a:br>
              <a:rPr lang="en-US" sz="1800"/>
            </a:br>
            <a:r>
              <a:rPr lang="en-US" sz="1800"/>
              <a:t>and temperature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Clean, properly buttoned/zipped</a:t>
            </a:r>
          </a:p>
          <a:p>
            <a:pPr>
              <a:lnSpc>
                <a:spcPct val="80000"/>
              </a:lnSpc>
            </a:pPr>
            <a:r>
              <a:rPr lang="en-US" sz="1800"/>
              <a:t>Facial Expression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Eye contact, appropriate changes in facial expression</a:t>
            </a:r>
          </a:p>
          <a:p>
            <a:pPr>
              <a:lnSpc>
                <a:spcPct val="80000"/>
              </a:lnSpc>
            </a:pPr>
            <a:r>
              <a:rPr lang="en-US" sz="1800"/>
              <a:t>Odors of body and breath</a:t>
            </a:r>
          </a:p>
          <a:p>
            <a:pPr>
              <a:lnSpc>
                <a:spcPct val="80000"/>
              </a:lnSpc>
            </a:pPr>
            <a:r>
              <a:rPr lang="en-US" sz="1800"/>
              <a:t>Posture, gait and motor activity</a:t>
            </a:r>
          </a:p>
        </p:txBody>
      </p:sp>
    </p:spTree>
    <p:extLst>
      <p:ext uri="{BB962C8B-B14F-4D97-AF65-F5344CB8AC3E}">
        <p14:creationId xmlns:p14="http://schemas.microsoft.com/office/powerpoint/2010/main" val="287968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596" name="Rectangle 1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Body Mass Index</a:t>
            </a:r>
          </a:p>
        </p:txBody>
      </p:sp>
      <p:sp>
        <p:nvSpPr>
          <p:cNvPr id="190597" name="Rectangle 133"/>
          <p:cNvSpPr>
            <a:spLocks noGrp="1" noChangeArrowheads="1"/>
          </p:cNvSpPr>
          <p:nvPr>
            <p:ph type="body" sz="half" idx="1"/>
          </p:nvPr>
        </p:nvSpPr>
        <p:spPr>
          <a:xfrm>
            <a:off x="330200" y="1447800"/>
            <a:ext cx="4230688" cy="4989513"/>
          </a:xfrm>
        </p:spPr>
        <p:txBody>
          <a:bodyPr/>
          <a:lstStyle/>
          <a:p>
            <a:r>
              <a:rPr lang="en-US" sz="1800"/>
              <a:t>A calculation based on height and weight</a:t>
            </a:r>
          </a:p>
        </p:txBody>
      </p:sp>
      <p:sp>
        <p:nvSpPr>
          <p:cNvPr id="190616" name="Rectangle 152"/>
          <p:cNvSpPr>
            <a:spLocks noGrp="1" noChangeArrowheads="1"/>
          </p:cNvSpPr>
          <p:nvPr>
            <p:ph type="body" sz="half" idx="2"/>
          </p:nvPr>
        </p:nvSpPr>
        <p:spPr>
          <a:xfrm>
            <a:off x="4713288" y="1524000"/>
            <a:ext cx="4230687" cy="4913313"/>
          </a:xfrm>
        </p:spPr>
        <p:txBody>
          <a:bodyPr/>
          <a:lstStyle/>
          <a:p>
            <a:r>
              <a:rPr lang="en-US" sz="1800" dirty="0"/>
              <a:t>Used to classify patients as:</a:t>
            </a:r>
          </a:p>
          <a:p>
            <a:endParaRPr lang="en-US" sz="2000" dirty="0"/>
          </a:p>
        </p:txBody>
      </p:sp>
      <p:graphicFrame>
        <p:nvGraphicFramePr>
          <p:cNvPr id="190826" name="Group 362"/>
          <p:cNvGraphicFramePr>
            <a:graphicFrameLocks noGrp="1"/>
          </p:cNvGraphicFramePr>
          <p:nvPr/>
        </p:nvGraphicFramePr>
        <p:xfrm>
          <a:off x="273050" y="2813050"/>
          <a:ext cx="4435475" cy="3605150"/>
        </p:xfrm>
        <a:graphic>
          <a:graphicData uri="http://schemas.openxmlformats.org/drawingml/2006/table">
            <a:tbl>
              <a:tblPr/>
              <a:tblGrid>
                <a:gridCol w="1166813"/>
                <a:gridCol w="3268662"/>
              </a:tblGrid>
              <a:tr h="5064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Methods to Calculate Body Mass Index (BMI)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</a:rPr>
                        <a:t>Unit of Measure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</a:rPr>
                        <a:t>Method of Calculation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Weight in pounds, 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height in inches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0" marR="0" lvl="0" indent="-3810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arenBoth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Body Mass Index Chart 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(see table on p. 91)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(2)  </a:t>
                      </a: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Weight (lbs) x 700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*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    Height (inches)</a:t>
                      </a: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    Height (inches)</a:t>
                      </a: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Weight in kilograms, 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height in meters squared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(3) </a:t>
                      </a: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Weight (kg)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/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 Height (m</a:t>
                      </a:r>
                      <a:r>
                        <a:rPr kumimoji="0" 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Either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(4) “BMI Calculator” at website </a:t>
                      </a:r>
                      <a:r>
                        <a:rPr kumimoji="0" lang="en-US" sz="12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www.nhlbisupport.com/bmibmicalc.htm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0604" name="AutoShape 140"/>
          <p:cNvSpPr>
            <a:spLocks/>
          </p:cNvSpPr>
          <p:nvPr/>
        </p:nvSpPr>
        <p:spPr bwMode="auto">
          <a:xfrm>
            <a:off x="1835150" y="4273550"/>
            <a:ext cx="68263" cy="387350"/>
          </a:xfrm>
          <a:prstGeom prst="leftBracket">
            <a:avLst>
              <a:gd name="adj" fmla="val 47286"/>
            </a:avLst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606" name="AutoShape 142"/>
          <p:cNvSpPr>
            <a:spLocks/>
          </p:cNvSpPr>
          <p:nvPr/>
        </p:nvSpPr>
        <p:spPr bwMode="auto">
          <a:xfrm rot="10800000">
            <a:off x="3371850" y="4284663"/>
            <a:ext cx="95250" cy="365125"/>
          </a:xfrm>
          <a:prstGeom prst="leftBracket">
            <a:avLst>
              <a:gd name="adj" fmla="val 31944"/>
            </a:avLst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607" name="Line 143"/>
          <p:cNvSpPr>
            <a:spLocks noChangeShapeType="1"/>
          </p:cNvSpPr>
          <p:nvPr/>
        </p:nvSpPr>
        <p:spPr bwMode="auto">
          <a:xfrm>
            <a:off x="1847850" y="4702175"/>
            <a:ext cx="161925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90827" name="Group 363"/>
          <p:cNvGraphicFramePr>
            <a:graphicFrameLocks noGrp="1"/>
          </p:cNvGraphicFramePr>
          <p:nvPr/>
        </p:nvGraphicFramePr>
        <p:xfrm>
          <a:off x="4841875" y="2800350"/>
          <a:ext cx="4037013" cy="3622740"/>
        </p:xfrm>
        <a:graphic>
          <a:graphicData uri="http://schemas.openxmlformats.org/drawingml/2006/table">
            <a:tbl>
              <a:tblPr/>
              <a:tblGrid>
                <a:gridCol w="1314450"/>
                <a:gridCol w="1208088"/>
                <a:gridCol w="1514475"/>
              </a:tblGrid>
              <a:tr h="3762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Classification of Overweight and Obesity by BMI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</a:rPr>
                        <a:t>Obesity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</a:rPr>
                        <a:t>BMI (kg/m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Underweight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&lt;18.5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Normal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18.5-24.9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Overweight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25.0-29.9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Obesity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30.0-34.9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35.0-39.9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Extreme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Obesity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CC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&gt;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40</a:t>
                      </a:r>
                      <a:endParaRPr kumimoji="0" lang="en-US" sz="12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86EC4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77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457201"/>
            <a:ext cx="8524875" cy="761999"/>
          </a:xfrm>
        </p:spPr>
        <p:txBody>
          <a:bodyPr>
            <a:normAutofit fontScale="90000"/>
          </a:bodyPr>
          <a:lstStyle/>
          <a:p>
            <a:r>
              <a:rPr lang="en-US" dirty="0"/>
              <a:t>Blood Pressure – Optimal Conditions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sz="2000" dirty="0"/>
              <a:t>Avoid smoking or drinking caffeinated beverages 30 minutes prior to measurement</a:t>
            </a:r>
          </a:p>
          <a:p>
            <a:r>
              <a:rPr lang="en-US" sz="2000" dirty="0"/>
              <a:t>Ensure that the room is quiet and comfortably warm</a:t>
            </a:r>
          </a:p>
          <a:p>
            <a:r>
              <a:rPr lang="en-US" sz="2000" dirty="0"/>
              <a:t>Patient seated quietly in a chair with feet on the floor; </a:t>
            </a:r>
            <a:br>
              <a:rPr lang="en-US" sz="2000" dirty="0"/>
            </a:br>
            <a:r>
              <a:rPr lang="en-US" sz="2000" dirty="0"/>
              <a:t>at least 5 minutes; </a:t>
            </a:r>
          </a:p>
          <a:p>
            <a:r>
              <a:rPr lang="en-US" sz="2000" dirty="0"/>
              <a:t>Arm should be FREE of clothing</a:t>
            </a:r>
          </a:p>
          <a:p>
            <a:r>
              <a:rPr lang="en-US" sz="2000" dirty="0"/>
              <a:t>Palpate the brachial artery</a:t>
            </a:r>
          </a:p>
          <a:p>
            <a:r>
              <a:rPr lang="en-US" sz="2000" dirty="0"/>
              <a:t>Position the arm so that the brachial artery is at heart level</a:t>
            </a:r>
          </a:p>
          <a:p>
            <a:r>
              <a:rPr lang="en-US" sz="2000" dirty="0"/>
              <a:t>Rest the arm on a table a little above the patient’s waist, or support the patient’s arm with your own at their mid-chest level</a:t>
            </a:r>
          </a:p>
        </p:txBody>
      </p:sp>
    </p:spTree>
    <p:extLst>
      <p:ext uri="{BB962C8B-B14F-4D97-AF65-F5344CB8AC3E}">
        <p14:creationId xmlns:p14="http://schemas.microsoft.com/office/powerpoint/2010/main" val="306346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634</Words>
  <Application>Microsoft Office PowerPoint</Application>
  <PresentationFormat>On-screen Show (4:3)</PresentationFormat>
  <Paragraphs>146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Chapter 4: Beginning the Physical Examination:  General Survey and Vital Signs</vt:lpstr>
      <vt:lpstr>Components of General Survey</vt:lpstr>
      <vt:lpstr>Health History</vt:lpstr>
      <vt:lpstr>Setting the Stage</vt:lpstr>
      <vt:lpstr>Sequence of the Examination</vt:lpstr>
      <vt:lpstr>General Tips for Examination</vt:lpstr>
      <vt:lpstr>General Appearance - Description</vt:lpstr>
      <vt:lpstr>Body Mass Index</vt:lpstr>
      <vt:lpstr>Blood Pressure – Optimal Conditions</vt:lpstr>
      <vt:lpstr>Blood Pressure – Cuff Size and Position</vt:lpstr>
      <vt:lpstr>Measurement of Blood Pressure</vt:lpstr>
      <vt:lpstr>Measurement of Blood Pressure</vt:lpstr>
      <vt:lpstr>Blood Pressure</vt:lpstr>
      <vt:lpstr>Pulse</vt:lpstr>
      <vt:lpstr>Respiratory Rate</vt:lpstr>
      <vt:lpstr>Temperature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Beginning the Physical Examination:  General Survey and Vital Signs</dc:title>
  <dc:creator>Hp</dc:creator>
  <cp:lastModifiedBy>Hp</cp:lastModifiedBy>
  <cp:revision>2</cp:revision>
  <dcterms:created xsi:type="dcterms:W3CDTF">2006-08-16T00:00:00Z</dcterms:created>
  <dcterms:modified xsi:type="dcterms:W3CDTF">2012-06-11T22:12:32Z</dcterms:modified>
</cp:coreProperties>
</file>