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handoutMasterIdLst>
    <p:handoutMasterId r:id="rId45"/>
  </p:handoutMasterIdLst>
  <p:sldIdLst>
    <p:sldId id="256" r:id="rId2"/>
    <p:sldId id="365" r:id="rId3"/>
    <p:sldId id="362" r:id="rId4"/>
    <p:sldId id="364" r:id="rId5"/>
    <p:sldId id="280" r:id="rId6"/>
    <p:sldId id="363" r:id="rId7"/>
    <p:sldId id="304" r:id="rId8"/>
    <p:sldId id="282" r:id="rId9"/>
    <p:sldId id="305" r:id="rId10"/>
    <p:sldId id="306" r:id="rId11"/>
    <p:sldId id="307" r:id="rId12"/>
    <p:sldId id="356" r:id="rId13"/>
    <p:sldId id="284" r:id="rId14"/>
    <p:sldId id="353" r:id="rId15"/>
    <p:sldId id="285" r:id="rId16"/>
    <p:sldId id="357" r:id="rId17"/>
    <p:sldId id="286" r:id="rId18"/>
    <p:sldId id="287" r:id="rId19"/>
    <p:sldId id="288" r:id="rId20"/>
    <p:sldId id="289" r:id="rId21"/>
    <p:sldId id="308" r:id="rId22"/>
    <p:sldId id="358" r:id="rId23"/>
    <p:sldId id="313" r:id="rId24"/>
    <p:sldId id="315" r:id="rId25"/>
    <p:sldId id="336" r:id="rId26"/>
    <p:sldId id="317" r:id="rId27"/>
    <p:sldId id="321" r:id="rId28"/>
    <p:sldId id="325" r:id="rId29"/>
    <p:sldId id="322" r:id="rId30"/>
    <p:sldId id="323" r:id="rId31"/>
    <p:sldId id="324" r:id="rId32"/>
    <p:sldId id="360" r:id="rId33"/>
    <p:sldId id="337" r:id="rId34"/>
    <p:sldId id="334" r:id="rId35"/>
    <p:sldId id="335" r:id="rId36"/>
    <p:sldId id="345" r:id="rId37"/>
    <p:sldId id="344" r:id="rId38"/>
    <p:sldId id="343" r:id="rId39"/>
    <p:sldId id="342" r:id="rId40"/>
    <p:sldId id="341" r:id="rId41"/>
    <p:sldId id="347" r:id="rId42"/>
    <p:sldId id="340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123F5-95D1-483A-87D4-086CE7042E68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020C3-F860-474A-947A-6F3A230559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35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DDEAEC-541D-4D28-8FEE-967392F1B04A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26EE4B-6FC0-4787-B27A-A652EF5BB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9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A8B269-37D0-41A5-B401-5A4BF3A6EB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1927C9-496E-41E8-8908-DEAC2A371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C41A5A0-9E8F-4C2A-A1C4-BDBA36D14F83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1E5C6AA-C08F-4544-9B82-3A2357BE3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C17F6-FAD6-43A9-BF4B-AE07244BB416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C89BC-2A5F-4F29-B591-80365525D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6AA29-9BEA-4D93-ABDA-65B01077B074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9927A-6CA5-4BDF-A2A7-F799A7D31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1797D-2B9E-43BE-8079-F174C24F84A1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6C36B-18FC-4FB6-8251-544CCAD2F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60620-962F-4FB0-8701-0486C608EA06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85AC5C-B636-46F2-A6FB-CE638D475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6BCA09F-1A87-4239-BDEE-503E3EDAC0BE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4E6C6F-9643-4163-A706-BD68013EC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00785C3-DD34-4636-8CEB-33BEFD405F28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96799E-702D-4731-97AD-ABE9BC8DD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4AA25-07B0-4E8B-AE22-34BB9A4D0874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D8F28-66E9-4688-B47B-64C31FCF1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C75C6-807E-4899-BEE2-B8313DFBE276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53E54E3-6EE5-41A7-91AE-B99708923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D0E5D-50AA-4A72-9BF6-50708294868B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0D8FB-1D8B-426A-8597-E24F69899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BBF22C4-EC67-4820-8F74-716A692FA888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A52B294B-0547-43A5-AC74-2DD6EA6EE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78AFE63-72C2-4E01-BF66-BB107B9D6C3F}" type="datetimeFigureOut">
              <a:rPr lang="en-US"/>
              <a:pPr>
                <a:defRPr/>
              </a:pPr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D549AB5-1CC2-4A10-81FB-F6FE9B0DF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6" r:id="rId4"/>
    <p:sldLayoutId id="2147483687" r:id="rId5"/>
    <p:sldLayoutId id="2147483682" r:id="rId6"/>
    <p:sldLayoutId id="2147483688" r:id="rId7"/>
    <p:sldLayoutId id="2147483681" r:id="rId8"/>
    <p:sldLayoutId id="2147483689" r:id="rId9"/>
    <p:sldLayoutId id="2147483680" r:id="rId10"/>
    <p:sldLayoutId id="214748369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8229600" cy="11477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b="1" dirty="0" smtClean="0"/>
              <a:t/>
            </a:r>
            <a:br>
              <a:rPr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dirty="0" smtClean="0">
                <a:latin typeface="Courier 10cpi" charset="0"/>
              </a:rPr>
              <a:t> </a:t>
            </a:r>
            <a:r>
              <a:rPr lang="en-US" sz="3100" b="1" dirty="0" smtClean="0">
                <a:latin typeface="Adobe Caslon Pro" pitchFamily="18" charset="0"/>
              </a:rPr>
              <a:t>health promotion </a:t>
            </a:r>
            <a:r>
              <a:rPr lang="en-US" sz="4000" b="1" dirty="0" smtClean="0">
                <a:latin typeface="Adobe Caslon Pro" pitchFamily="18" charset="0"/>
                <a:ea typeface="Batang" pitchFamily="18" charset="-127"/>
              </a:rPr>
              <a:t/>
            </a:r>
            <a:br>
              <a:rPr lang="en-US" sz="4000" b="1" dirty="0" smtClean="0">
                <a:latin typeface="Adobe Caslon Pro" pitchFamily="18" charset="0"/>
                <a:ea typeface="Batang" pitchFamily="18" charset="-127"/>
              </a:rPr>
            </a:br>
            <a:r>
              <a:rPr lang="en-US" sz="4000" b="1" dirty="0" smtClean="0">
                <a:latin typeface="Adobe Caslon Pro" pitchFamily="18" charset="0"/>
                <a:ea typeface="Batang" pitchFamily="18" charset="-127"/>
              </a:rPr>
              <a:t>  </a:t>
            </a:r>
            <a:endParaRPr lang="en-US" sz="3100" dirty="0">
              <a:latin typeface="Adobe Caslon Pro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>
                <a:latin typeface="Cooper Black" pitchFamily="18" charset="0"/>
              </a:rPr>
              <a:t>Spring Semester 2014-2015</a:t>
            </a:r>
            <a:endParaRPr lang="en-US" dirty="0" smtClean="0">
              <a:latin typeface="Cooper Black" pitchFamily="18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  <p:pic>
        <p:nvPicPr>
          <p:cNvPr id="193538" name="Picture 2" descr="http://t0.gstatic.com/images?q=tbn:ANd9GcRlzkYRC94lWs3QPXdwfnPlYl5lv-1NUCnpeHbdbr_dYHIVN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219200"/>
            <a:ext cx="5410200" cy="3581400"/>
          </a:xfrm>
          <a:prstGeom prst="rect">
            <a:avLst/>
          </a:prstGeom>
          <a:noFill/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3352800" y="4953000"/>
            <a:ext cx="289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Dr. Reem Ali</a:t>
            </a:r>
            <a:endParaRPr kumimoji="0" lang="en-US" sz="41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990600"/>
          </a:xfrm>
        </p:spPr>
        <p:txBody>
          <a:bodyPr/>
          <a:lstStyle/>
          <a:p>
            <a:pPr lvl="0" algn="ctr"/>
            <a:r>
              <a:rPr lang="en-US" sz="3200" b="1" dirty="0">
                <a:latin typeface="Constantia" pitchFamily="18" charset="0"/>
              </a:rPr>
              <a:t>Health Promotion during Infancy:</a:t>
            </a:r>
            <a:br>
              <a:rPr lang="en-US" sz="3200" b="1" dirty="0">
                <a:latin typeface="Constantia" pitchFamily="18" charset="0"/>
              </a:rPr>
            </a:br>
            <a:r>
              <a:rPr lang="en-US" sz="3200" b="1" dirty="0">
                <a:latin typeface="Constantia" pitchFamily="18" charset="0"/>
              </a:rPr>
              <a:t> </a:t>
            </a:r>
            <a:r>
              <a:rPr lang="en-GB" sz="2800" b="1" dirty="0" smtClean="0">
                <a:latin typeface="Constantia" pitchFamily="18" charset="0"/>
              </a:rPr>
              <a:t>Concerns R/T Normal Growth &amp; Development</a:t>
            </a:r>
            <a:endParaRPr lang="en-US" sz="2800" b="1" dirty="0">
              <a:latin typeface="Cooper Black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763000" cy="4419600"/>
          </a:xfrm>
        </p:spPr>
        <p:txBody>
          <a:bodyPr/>
          <a:lstStyle/>
          <a:p>
            <a:r>
              <a:rPr lang="en-GB" sz="2700" b="1" dirty="0" smtClean="0">
                <a:latin typeface="Constantia" pitchFamily="18" charset="0"/>
              </a:rPr>
              <a:t>Teething: </a:t>
            </a:r>
            <a:endParaRPr lang="en-US" sz="2700" dirty="0" smtClean="0">
              <a:latin typeface="Constantia" pitchFamily="18" charset="0"/>
            </a:endParaRPr>
          </a:p>
          <a:p>
            <a:pPr lvl="1"/>
            <a:r>
              <a:rPr lang="en-GB" sz="2400" dirty="0" smtClean="0">
                <a:latin typeface="Constantia" pitchFamily="18" charset="0"/>
              </a:rPr>
              <a:t>Gums are sore and tender causing pain with less eating or feeding, which make infant hungry and irritable.</a:t>
            </a:r>
            <a:endParaRPr lang="en-US" sz="2400" dirty="0" smtClean="0">
              <a:latin typeface="Constantia" pitchFamily="18" charset="0"/>
            </a:endParaRPr>
          </a:p>
          <a:p>
            <a:pPr lvl="1"/>
            <a:r>
              <a:rPr lang="en-GB" sz="2400" dirty="0" smtClean="0">
                <a:latin typeface="Constantia" pitchFamily="18" charset="0"/>
              </a:rPr>
              <a:t>High fever, convulsions, vomiting &amp; </a:t>
            </a:r>
            <a:r>
              <a:rPr lang="en-GB" sz="2400" dirty="0" err="1" smtClean="0">
                <a:latin typeface="Constantia" pitchFamily="18" charset="0"/>
              </a:rPr>
              <a:t>diarrhea</a:t>
            </a:r>
            <a:r>
              <a:rPr lang="en-GB" sz="2400" dirty="0" smtClean="0">
                <a:latin typeface="Constantia" pitchFamily="18" charset="0"/>
              </a:rPr>
              <a:t>, earache </a:t>
            </a:r>
            <a:r>
              <a:rPr lang="en-GB" sz="2400" b="1" i="1" dirty="0" smtClean="0">
                <a:latin typeface="Constantia" pitchFamily="18" charset="0"/>
              </a:rPr>
              <a:t>are never</a:t>
            </a:r>
            <a:r>
              <a:rPr lang="en-GB" sz="2400" dirty="0" smtClean="0">
                <a:latin typeface="Constantia" pitchFamily="18" charset="0"/>
              </a:rPr>
              <a:t> normal signs of teething. </a:t>
            </a:r>
            <a:endParaRPr lang="en-US" sz="2400" dirty="0" smtClean="0">
              <a:latin typeface="Constantia" pitchFamily="18" charset="0"/>
            </a:endParaRPr>
          </a:p>
          <a:p>
            <a:pPr lvl="1"/>
            <a:r>
              <a:rPr lang="en-GB" sz="2400" dirty="0" err="1" smtClean="0">
                <a:latin typeface="Constantia" pitchFamily="18" charset="0"/>
              </a:rPr>
              <a:t>Acetaminophine</a:t>
            </a:r>
            <a:r>
              <a:rPr lang="en-GB" sz="2400" dirty="0" smtClean="0">
                <a:latin typeface="Constantia" pitchFamily="18" charset="0"/>
              </a:rPr>
              <a:t> Q 4 hours is enough to decrease pain.</a:t>
            </a:r>
          </a:p>
          <a:p>
            <a:pPr lvl="1"/>
            <a:endParaRPr lang="en-US" sz="2400" dirty="0" smtClean="0">
              <a:latin typeface="Constantia" pitchFamily="18" charset="0"/>
            </a:endParaRPr>
          </a:p>
          <a:p>
            <a:r>
              <a:rPr lang="en-GB" sz="2700" b="1" dirty="0" smtClean="0">
                <a:latin typeface="Constantia" pitchFamily="18" charset="0"/>
              </a:rPr>
              <a:t>Thumb sucking: </a:t>
            </a:r>
            <a:endParaRPr lang="en-US" sz="2700" dirty="0" smtClean="0">
              <a:latin typeface="Constantia" pitchFamily="18" charset="0"/>
            </a:endParaRPr>
          </a:p>
          <a:p>
            <a:pPr lvl="1"/>
            <a:r>
              <a:rPr lang="en-GB" sz="2400" dirty="0" smtClean="0">
                <a:latin typeface="Constantia" pitchFamily="18" charset="0"/>
              </a:rPr>
              <a:t>Peaks at 18 </a:t>
            </a:r>
            <a:r>
              <a:rPr lang="en-GB" sz="2400" dirty="0" err="1" smtClean="0">
                <a:latin typeface="Constantia" pitchFamily="18" charset="0"/>
              </a:rPr>
              <a:t>mon</a:t>
            </a:r>
            <a:r>
              <a:rPr lang="en-GB" sz="2400" dirty="0" smtClean="0">
                <a:latin typeface="Constantia" pitchFamily="18" charset="0"/>
              </a:rPr>
              <a:t>. it is a normal habit and does not deform the jaw line or cause baby talk as well as it stops by school age.</a:t>
            </a:r>
          </a:p>
          <a:p>
            <a:pPr lvl="1"/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lvl="0" algn="ctr"/>
            <a:r>
              <a:rPr lang="en-US" sz="3600" b="1" dirty="0">
                <a:latin typeface="Constantia" pitchFamily="18" charset="0"/>
              </a:rPr>
              <a:t>Health Promotion during Infancy:</a:t>
            </a:r>
            <a:br>
              <a:rPr lang="en-US" sz="3600" b="1" dirty="0">
                <a:latin typeface="Constantia" pitchFamily="18" charset="0"/>
              </a:rPr>
            </a:br>
            <a:r>
              <a:rPr lang="en-US" sz="3600" b="1" dirty="0">
                <a:latin typeface="Constantia" pitchFamily="18" charset="0"/>
              </a:rPr>
              <a:t> </a:t>
            </a:r>
            <a:r>
              <a:rPr lang="en-GB" sz="2800" b="1" dirty="0">
                <a:latin typeface="Constantia" pitchFamily="18" charset="0"/>
              </a:rPr>
              <a:t>Concerns R/T Normal Growth &amp; Development</a:t>
            </a:r>
            <a:endParaRPr lang="en-US" sz="2800" b="1" dirty="0">
              <a:latin typeface="Cooper Black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419600"/>
          </a:xfrm>
        </p:spPr>
        <p:txBody>
          <a:bodyPr/>
          <a:lstStyle/>
          <a:p>
            <a:r>
              <a:rPr lang="en-GB" sz="2800" b="1" dirty="0" smtClean="0">
                <a:latin typeface="Constantia" pitchFamily="18" charset="0"/>
              </a:rPr>
              <a:t>Pacifier</a:t>
            </a:r>
            <a:endParaRPr lang="en-US" sz="2800" dirty="0" smtClean="0">
              <a:latin typeface="Constantia" pitchFamily="18" charset="0"/>
            </a:endParaRPr>
          </a:p>
          <a:p>
            <a:pPr lvl="1"/>
            <a:r>
              <a:rPr lang="en-GB" sz="2800" dirty="0" smtClean="0">
                <a:latin typeface="Constantia" pitchFamily="18" charset="0"/>
              </a:rPr>
              <a:t>Problem of cleanliness.</a:t>
            </a:r>
            <a:endParaRPr lang="en-US" sz="2800" dirty="0" smtClean="0">
              <a:latin typeface="Constantia" pitchFamily="18" charset="0"/>
            </a:endParaRPr>
          </a:p>
          <a:p>
            <a:pPr lvl="1"/>
            <a:r>
              <a:rPr lang="en-GB" sz="2800" dirty="0" smtClean="0">
                <a:latin typeface="Constantia" pitchFamily="18" charset="0"/>
              </a:rPr>
              <a:t>Problem of aspiration if it wasn’t one piece.</a:t>
            </a:r>
            <a:endParaRPr lang="en-US" sz="2800" dirty="0" smtClean="0">
              <a:latin typeface="Constantia" pitchFamily="18" charset="0"/>
            </a:endParaRPr>
          </a:p>
          <a:p>
            <a:pPr lvl="1"/>
            <a:r>
              <a:rPr lang="en-GB" sz="2800" dirty="0" smtClean="0">
                <a:latin typeface="Constantia" pitchFamily="18" charset="0"/>
              </a:rPr>
              <a:t>Strangulation if wear it on a string around the neck.</a:t>
            </a:r>
            <a:endParaRPr lang="en-US" sz="2800" dirty="0" smtClean="0">
              <a:latin typeface="Constantia" pitchFamily="18" charset="0"/>
            </a:endParaRPr>
          </a:p>
          <a:p>
            <a:pPr lvl="1"/>
            <a:r>
              <a:rPr lang="en-GB" sz="2800" dirty="0" smtClean="0">
                <a:latin typeface="Constantia" pitchFamily="18" charset="0"/>
              </a:rPr>
              <a:t>Weaning should be at 9 months maximum (time of decreased sucking reflex) after that it became difficult.</a:t>
            </a:r>
            <a:endParaRPr lang="en-US" sz="2800" dirty="0" smtClean="0">
              <a:latin typeface="Constantia" pitchFamily="18" charset="0"/>
            </a:endParaRPr>
          </a:p>
          <a:p>
            <a:pPr marL="0" indent="0">
              <a:buNone/>
            </a:pPr>
            <a:endParaRPr lang="en-US" sz="2000" dirty="0">
              <a:latin typeface="Constantia" pitchFamily="18" charset="0"/>
            </a:endParaRPr>
          </a:p>
          <a:p>
            <a:pPr lvl="2"/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lvl="0" algn="ctr"/>
            <a:r>
              <a:rPr lang="en-US" sz="3600" b="1" dirty="0">
                <a:latin typeface="Constantia" pitchFamily="18" charset="0"/>
              </a:rPr>
              <a:t>Health Promotion during Infancy:</a:t>
            </a:r>
            <a:br>
              <a:rPr lang="en-US" sz="3600" b="1" dirty="0">
                <a:latin typeface="Constantia" pitchFamily="18" charset="0"/>
              </a:rPr>
            </a:br>
            <a:r>
              <a:rPr lang="en-US" sz="3600" b="1" dirty="0">
                <a:latin typeface="Constantia" pitchFamily="18" charset="0"/>
              </a:rPr>
              <a:t> </a:t>
            </a:r>
            <a:r>
              <a:rPr lang="en-GB" sz="2800" b="1" dirty="0">
                <a:latin typeface="Constantia" pitchFamily="18" charset="0"/>
              </a:rPr>
              <a:t>Concerns R/T Normal Growth &amp; Development</a:t>
            </a:r>
            <a:endParaRPr lang="en-US" sz="2800" b="1" dirty="0">
              <a:latin typeface="Cooper Black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800600"/>
          </a:xfrm>
        </p:spPr>
        <p:txBody>
          <a:bodyPr/>
          <a:lstStyle/>
          <a:p>
            <a:r>
              <a:rPr lang="en-GB" sz="2800" b="1" dirty="0" smtClean="0">
                <a:latin typeface="Constantia" pitchFamily="18" charset="0"/>
              </a:rPr>
              <a:t>Colic</a:t>
            </a:r>
            <a:r>
              <a:rPr lang="en-GB" sz="2800" b="1" dirty="0">
                <a:latin typeface="Constantia" pitchFamily="18" charset="0"/>
              </a:rPr>
              <a:t>: paroxysmal abdominal </a:t>
            </a:r>
            <a:r>
              <a:rPr lang="en-GB" sz="2800" b="1" dirty="0" smtClean="0">
                <a:latin typeface="Constantia" pitchFamily="18" charset="0"/>
              </a:rPr>
              <a:t>pain</a:t>
            </a:r>
          </a:p>
          <a:p>
            <a:endParaRPr lang="en-GB" sz="2800" b="1" dirty="0" smtClean="0">
              <a:latin typeface="Constantia" pitchFamily="18" charset="0"/>
            </a:endParaRPr>
          </a:p>
          <a:p>
            <a:pPr lvl="1"/>
            <a:r>
              <a:rPr lang="en-GB" sz="2800" dirty="0" smtClean="0">
                <a:latin typeface="Constantia" pitchFamily="18" charset="0"/>
              </a:rPr>
              <a:t>Usually </a:t>
            </a:r>
            <a:r>
              <a:rPr lang="en-GB" sz="2800" dirty="0">
                <a:latin typeface="Constantia" pitchFamily="18" charset="0"/>
              </a:rPr>
              <a:t>occur in infants younger than 3 </a:t>
            </a:r>
            <a:r>
              <a:rPr lang="en-GB" sz="2800" dirty="0" err="1">
                <a:latin typeface="Constantia" pitchFamily="18" charset="0"/>
              </a:rPr>
              <a:t>mon.</a:t>
            </a:r>
            <a:r>
              <a:rPr lang="en-GB" sz="2800" dirty="0">
                <a:latin typeface="Constantia" pitchFamily="18" charset="0"/>
              </a:rPr>
              <a:t> of age.</a:t>
            </a:r>
            <a:endParaRPr lang="en-US" sz="2800" dirty="0">
              <a:latin typeface="Constantia" pitchFamily="18" charset="0"/>
            </a:endParaRPr>
          </a:p>
          <a:p>
            <a:pPr lvl="1"/>
            <a:r>
              <a:rPr lang="en-GB" sz="2800" dirty="0">
                <a:latin typeface="Constantia" pitchFamily="18" charset="0"/>
              </a:rPr>
              <a:t>Unclear cause but may occur from overfeeding, swallowing too much air </a:t>
            </a:r>
            <a:r>
              <a:rPr lang="en-GB" sz="2800" dirty="0" smtClean="0">
                <a:latin typeface="Constantia" pitchFamily="18" charset="0"/>
              </a:rPr>
              <a:t>while feeding</a:t>
            </a:r>
            <a:r>
              <a:rPr lang="en-GB" sz="2800" dirty="0">
                <a:latin typeface="Constantia" pitchFamily="18" charset="0"/>
              </a:rPr>
              <a:t>, or from a formula that is too high in carbohydrate.</a:t>
            </a:r>
            <a:endParaRPr lang="en-US" sz="2800" dirty="0">
              <a:latin typeface="Constantia" pitchFamily="18" charset="0"/>
            </a:endParaRPr>
          </a:p>
          <a:p>
            <a:pPr lvl="1"/>
            <a:r>
              <a:rPr lang="en-GB" sz="2800" dirty="0">
                <a:latin typeface="Constantia" pitchFamily="18" charset="0"/>
              </a:rPr>
              <a:t>Thorough assessment should be done R/O any intestinal obstructions or diseases.</a:t>
            </a:r>
            <a:endParaRPr lang="en-US" sz="2800" dirty="0">
              <a:latin typeface="Constantia" pitchFamily="18" charset="0"/>
            </a:endParaRPr>
          </a:p>
          <a:p>
            <a:pPr lvl="2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48317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lvl="2" algn="ctr"/>
            <a:r>
              <a:rPr lang="en-US" sz="3600" b="1" dirty="0">
                <a:latin typeface="Constantia" pitchFamily="18" charset="0"/>
              </a:rPr>
              <a:t>Health Promotion during Infancy:</a:t>
            </a:r>
            <a:br>
              <a:rPr lang="en-US" sz="3600" b="1" dirty="0">
                <a:latin typeface="Constantia" pitchFamily="18" charset="0"/>
              </a:rPr>
            </a:br>
            <a:r>
              <a:rPr lang="en-US" sz="3600" b="1" dirty="0">
                <a:latin typeface="Constantia" pitchFamily="18" charset="0"/>
              </a:rPr>
              <a:t> </a:t>
            </a:r>
            <a:r>
              <a:rPr lang="en-GB" sz="2800" b="1" dirty="0">
                <a:latin typeface="Constantia" pitchFamily="18" charset="0"/>
              </a:rPr>
              <a:t>Concerns R/T Normal Growth &amp; Development</a:t>
            </a:r>
            <a:endParaRPr lang="en-US" sz="2800" b="1" dirty="0" smtClean="0">
              <a:latin typeface="Cooper Black" pitchFamily="18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077200" cy="4876800"/>
          </a:xfrm>
        </p:spPr>
        <p:txBody>
          <a:bodyPr/>
          <a:lstStyle/>
          <a:p>
            <a:pPr lvl="0"/>
            <a:r>
              <a:rPr lang="en-GB" sz="2800" b="1" dirty="0" smtClean="0">
                <a:latin typeface="Constantia" pitchFamily="18" charset="0"/>
              </a:rPr>
              <a:t>Failure to Thrive (FTT)</a:t>
            </a:r>
            <a:endParaRPr lang="en-US" sz="2800" dirty="0" smtClean="0">
              <a:latin typeface="Constantia" pitchFamily="18" charset="0"/>
            </a:endParaRPr>
          </a:p>
          <a:p>
            <a:pPr lvl="1"/>
            <a:r>
              <a:rPr lang="en-GB" sz="2800" dirty="0" smtClean="0">
                <a:latin typeface="Constantia" pitchFamily="18" charset="0"/>
              </a:rPr>
              <a:t>FTT describes infant who fails to gain weight, height or both.</a:t>
            </a:r>
            <a:endParaRPr lang="en-US" sz="2800" dirty="0" smtClean="0">
              <a:latin typeface="Constantia" pitchFamily="18" charset="0"/>
            </a:endParaRPr>
          </a:p>
          <a:p>
            <a:pPr lvl="1"/>
            <a:r>
              <a:rPr lang="en-GB" sz="2800" dirty="0" smtClean="0">
                <a:latin typeface="Constantia" pitchFamily="18" charset="0"/>
              </a:rPr>
              <a:t>There is a wide variation in normal growth and development in general, the rate of change may be a better indicator of a problem rather than the actual </a:t>
            </a:r>
            <a:r>
              <a:rPr lang="ar-SA" sz="2800" dirty="0" smtClean="0">
                <a:latin typeface="Constantia" pitchFamily="18" charset="0"/>
              </a:rPr>
              <a:t>	</a:t>
            </a:r>
            <a:r>
              <a:rPr lang="en-GB" sz="2800" dirty="0" smtClean="0">
                <a:latin typeface="Constantia" pitchFamily="18" charset="0"/>
              </a:rPr>
              <a:t>measurement.</a:t>
            </a:r>
            <a:endParaRPr lang="en-US" sz="2800" dirty="0" smtClean="0">
              <a:latin typeface="Constantia" pitchFamily="18" charset="0"/>
            </a:endParaRPr>
          </a:p>
          <a:p>
            <a:pPr lvl="1"/>
            <a:r>
              <a:rPr lang="en-GB" sz="2800" dirty="0" smtClean="0">
                <a:latin typeface="Constantia" pitchFamily="18" charset="0"/>
              </a:rPr>
              <a:t>There are multiple causes that will disturb the body’s metabolism enough to result</a:t>
            </a:r>
            <a:r>
              <a:rPr lang="ar-SA" sz="2800" dirty="0" smtClean="0">
                <a:latin typeface="Constantia" pitchFamily="18" charset="0"/>
              </a:rPr>
              <a:t>	</a:t>
            </a:r>
            <a:r>
              <a:rPr lang="en-GB" sz="2800" dirty="0" smtClean="0">
                <a:latin typeface="Constantia" pitchFamily="18" charset="0"/>
              </a:rPr>
              <a:t>in delayed growth.</a:t>
            </a:r>
            <a:endParaRPr lang="en-US" sz="2800" dirty="0" smtClean="0">
              <a:latin typeface="Constantia" pitchFamily="18" charset="0"/>
            </a:endParaRPr>
          </a:p>
          <a:p>
            <a:pPr lvl="1"/>
            <a:r>
              <a:rPr lang="en-GB" sz="2800" dirty="0" smtClean="0">
                <a:latin typeface="Constantia" pitchFamily="18" charset="0"/>
              </a:rPr>
              <a:t>Two types of FTT are organic and non-organic</a:t>
            </a:r>
            <a:endParaRPr lang="en-US" sz="2800" b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lvl="2" algn="ctr"/>
            <a:r>
              <a:rPr lang="en-US" sz="3200" b="1" dirty="0" smtClean="0">
                <a:latin typeface="Cooper Black"/>
              </a:rPr>
              <a:t>Health Promotion: Infancy</a:t>
            </a:r>
            <a:endParaRPr lang="en-US" sz="3200" b="1" dirty="0" smtClean="0">
              <a:latin typeface="Cooper Black" pitchFamily="18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191000" cy="4876800"/>
          </a:xfrm>
        </p:spPr>
        <p:txBody>
          <a:bodyPr/>
          <a:lstStyle/>
          <a:p>
            <a:pPr lvl="0"/>
            <a:r>
              <a:rPr lang="en-GB" sz="2400" b="1" dirty="0" smtClean="0">
                <a:latin typeface="Constantia" pitchFamily="18" charset="0"/>
              </a:rPr>
              <a:t>Failure to Thrive (FTT)</a:t>
            </a:r>
            <a:endParaRPr lang="en-US" sz="2400" dirty="0" smtClean="0">
              <a:latin typeface="Constantia" pitchFamily="18" charset="0"/>
            </a:endParaRPr>
          </a:p>
          <a:p>
            <a:pPr lvl="1"/>
            <a:r>
              <a:rPr lang="en-GB" sz="1800" dirty="0" smtClean="0">
                <a:latin typeface="Constantia" pitchFamily="18" charset="0"/>
              </a:rPr>
              <a:t>FTT describes infant who fails to gain weight, height or both.</a:t>
            </a:r>
            <a:endParaRPr lang="en-US" sz="1800" dirty="0" smtClean="0">
              <a:latin typeface="Constantia" pitchFamily="18" charset="0"/>
            </a:endParaRPr>
          </a:p>
          <a:p>
            <a:pPr lvl="1"/>
            <a:r>
              <a:rPr lang="en-GB" sz="1800" dirty="0" smtClean="0">
                <a:latin typeface="Constantia" pitchFamily="18" charset="0"/>
              </a:rPr>
              <a:t>There is a wide variation in normal growth and development in general, the rate of change may be a better indicator of a problem rather than the actual </a:t>
            </a:r>
            <a:r>
              <a:rPr lang="ar-SA" sz="1800" dirty="0" smtClean="0">
                <a:latin typeface="Constantia" pitchFamily="18" charset="0"/>
              </a:rPr>
              <a:t>	</a:t>
            </a:r>
            <a:r>
              <a:rPr lang="en-GB" sz="1800" dirty="0" smtClean="0">
                <a:latin typeface="Constantia" pitchFamily="18" charset="0"/>
              </a:rPr>
              <a:t>measurement.</a:t>
            </a:r>
            <a:endParaRPr lang="en-US" sz="1800" dirty="0" smtClean="0">
              <a:latin typeface="Constantia" pitchFamily="18" charset="0"/>
            </a:endParaRPr>
          </a:p>
          <a:p>
            <a:pPr lvl="1"/>
            <a:r>
              <a:rPr lang="en-GB" sz="1800" dirty="0" smtClean="0">
                <a:latin typeface="Constantia" pitchFamily="18" charset="0"/>
              </a:rPr>
              <a:t>There are multiple causes that will disturb the body’s metabolism enough to result</a:t>
            </a:r>
            <a:r>
              <a:rPr lang="ar-SA" sz="1800" dirty="0" smtClean="0">
                <a:latin typeface="Constantia" pitchFamily="18" charset="0"/>
              </a:rPr>
              <a:t>	</a:t>
            </a:r>
            <a:r>
              <a:rPr lang="en-GB" sz="1800" dirty="0" smtClean="0">
                <a:latin typeface="Constantia" pitchFamily="18" charset="0"/>
              </a:rPr>
              <a:t>in delayed growth.</a:t>
            </a:r>
            <a:endParaRPr lang="en-US" sz="1800" dirty="0" smtClean="0">
              <a:latin typeface="Constantia" pitchFamily="18" charset="0"/>
            </a:endParaRPr>
          </a:p>
          <a:p>
            <a:pPr lvl="1"/>
            <a:r>
              <a:rPr lang="en-GB" sz="1800" dirty="0" smtClean="0">
                <a:latin typeface="Constantia" pitchFamily="18" charset="0"/>
              </a:rPr>
              <a:t>Two types of FTT are organic and non-organic</a:t>
            </a:r>
            <a:endParaRPr lang="en-US" sz="1800" b="1" dirty="0">
              <a:latin typeface="Constantia" pitchFamily="18" charset="0"/>
            </a:endParaRPr>
          </a:p>
        </p:txBody>
      </p:sp>
      <p:pic>
        <p:nvPicPr>
          <p:cNvPr id="5122" name="Picture 2" descr="growthchartspi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8382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0287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lvl="0" algn="ctr"/>
            <a:r>
              <a:rPr lang="en-US" sz="3600" b="1" dirty="0">
                <a:latin typeface="Constantia" pitchFamily="18" charset="0"/>
              </a:rPr>
              <a:t>Health Promotion during Infancy:</a:t>
            </a:r>
            <a:r>
              <a:rPr lang="en-US" sz="4000" b="1" dirty="0">
                <a:latin typeface="Constantia" pitchFamily="18" charset="0"/>
              </a:rPr>
              <a:t/>
            </a:r>
            <a:br>
              <a:rPr lang="en-US" sz="4000" b="1" dirty="0">
                <a:latin typeface="Constantia" pitchFamily="18" charset="0"/>
              </a:rPr>
            </a:br>
            <a:r>
              <a:rPr lang="en-US" sz="4000" b="1" dirty="0">
                <a:latin typeface="Constantia" pitchFamily="18" charset="0"/>
              </a:rPr>
              <a:t> </a:t>
            </a:r>
            <a:r>
              <a:rPr lang="en-GB" sz="2800" b="1" dirty="0">
                <a:latin typeface="Constantia" pitchFamily="18" charset="0"/>
              </a:rPr>
              <a:t>Concerns R/T Normal Growth &amp; Development</a:t>
            </a:r>
            <a:endParaRPr lang="en-US" sz="2800" b="1" dirty="0">
              <a:latin typeface="Cooper Black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pPr lvl="0"/>
            <a:r>
              <a:rPr lang="en-GB" sz="3200" b="1" dirty="0" smtClean="0">
                <a:latin typeface="Constantia" pitchFamily="18" charset="0"/>
              </a:rPr>
              <a:t>Types of FTT</a:t>
            </a:r>
          </a:p>
          <a:p>
            <a:pPr marL="0" lvl="0" indent="0">
              <a:buNone/>
            </a:pPr>
            <a:r>
              <a:rPr lang="en-GB" sz="2400" b="1" dirty="0" smtClean="0">
                <a:latin typeface="Constantia" pitchFamily="18" charset="0"/>
              </a:rPr>
              <a:t>1- Organic (Intrinsic): medical problems such as:</a:t>
            </a:r>
          </a:p>
          <a:p>
            <a:pPr marL="0" lvl="0" indent="0">
              <a:buNone/>
            </a:pPr>
            <a:endParaRPr lang="en-US" sz="2400" dirty="0" smtClean="0">
              <a:latin typeface="Constantia" pitchFamily="18" charset="0"/>
            </a:endParaRPr>
          </a:p>
          <a:p>
            <a:pPr lvl="1"/>
            <a:r>
              <a:rPr lang="en-GB" sz="2400" dirty="0" smtClean="0">
                <a:latin typeface="Constantia" pitchFamily="18" charset="0"/>
              </a:rPr>
              <a:t>Chromosomal abnormalities (e.g. Down syndrome).</a:t>
            </a:r>
            <a:endParaRPr lang="en-US" sz="2400" dirty="0" smtClean="0">
              <a:latin typeface="Constantia" pitchFamily="18" charset="0"/>
            </a:endParaRPr>
          </a:p>
          <a:p>
            <a:pPr lvl="1"/>
            <a:r>
              <a:rPr lang="en-GB" sz="2400" dirty="0" smtClean="0">
                <a:latin typeface="Constantia" pitchFamily="18" charset="0"/>
              </a:rPr>
              <a:t>Defects in major organs &amp; systems (cardiac, respiratory, GI problems).</a:t>
            </a:r>
            <a:endParaRPr lang="en-US" sz="2400" dirty="0" smtClean="0">
              <a:latin typeface="Constantia" pitchFamily="18" charset="0"/>
            </a:endParaRPr>
          </a:p>
          <a:p>
            <a:pPr lvl="1"/>
            <a:r>
              <a:rPr lang="en-GB" sz="2400" dirty="0" smtClean="0">
                <a:latin typeface="Constantia" pitchFamily="18" charset="0"/>
              </a:rPr>
              <a:t>Abnormalities of the endocrine system (thyroid hormone deficiency, growth hormone deficiency).</a:t>
            </a:r>
            <a:endParaRPr lang="en-US" sz="2400" dirty="0" smtClean="0">
              <a:latin typeface="Constantia" pitchFamily="18" charset="0"/>
            </a:endParaRPr>
          </a:p>
          <a:p>
            <a:pPr lvl="1"/>
            <a:r>
              <a:rPr lang="en-GB" sz="2400" dirty="0" smtClean="0">
                <a:latin typeface="Constantia" pitchFamily="18" charset="0"/>
              </a:rPr>
              <a:t>Damage to the brain or CNS that may lead to feeding difficulties.</a:t>
            </a:r>
            <a:endParaRPr lang="en-US" sz="2400" dirty="0" smtClean="0">
              <a:latin typeface="Constantia" pitchFamily="18" charset="0"/>
            </a:endParaRPr>
          </a:p>
          <a:p>
            <a:pPr lvl="1"/>
            <a:r>
              <a:rPr lang="en-GB" sz="2400" dirty="0" err="1" smtClean="0">
                <a:latin typeface="Constantia" pitchFamily="18" charset="0"/>
              </a:rPr>
              <a:t>Anemia</a:t>
            </a:r>
            <a:r>
              <a:rPr lang="en-GB" sz="2400" dirty="0" smtClean="0">
                <a:latin typeface="Constantia" pitchFamily="18" charset="0"/>
              </a:rPr>
              <a:t> or other blood disorders.</a:t>
            </a:r>
            <a:endParaRPr lang="en-US" sz="2400" dirty="0" smtClean="0">
              <a:latin typeface="Constantia" pitchFamily="18" charset="0"/>
            </a:endParaRPr>
          </a:p>
          <a:p>
            <a:endParaRPr lang="en-US" sz="1800" dirty="0" smtClean="0">
              <a:latin typeface="Constantia" pitchFamily="18" charset="0"/>
            </a:endParaRPr>
          </a:p>
          <a:p>
            <a:pPr lvl="0"/>
            <a:r>
              <a:rPr lang="en-US" sz="1800" b="1" i="1" dirty="0" smtClean="0">
                <a:latin typeface="Constantia" pitchFamily="18" charset="0"/>
              </a:rPr>
              <a:t> </a:t>
            </a:r>
            <a:endParaRPr lang="en-US" sz="1800" dirty="0" smtClean="0">
              <a:latin typeface="Constantia" pitchFamily="18" charset="0"/>
            </a:endParaRPr>
          </a:p>
          <a:p>
            <a:pPr lvl="2"/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lvl="0" algn="ctr"/>
            <a:r>
              <a:rPr lang="en-US" sz="3600" b="1" dirty="0">
                <a:latin typeface="Constantia" pitchFamily="18" charset="0"/>
              </a:rPr>
              <a:t>Health Promotion during Infancy:</a:t>
            </a:r>
            <a:r>
              <a:rPr lang="en-US" sz="4000" b="1" dirty="0">
                <a:latin typeface="Constantia" pitchFamily="18" charset="0"/>
              </a:rPr>
              <a:t/>
            </a:r>
            <a:br>
              <a:rPr lang="en-US" sz="4000" b="1" dirty="0">
                <a:latin typeface="Constantia" pitchFamily="18" charset="0"/>
              </a:rPr>
            </a:br>
            <a:r>
              <a:rPr lang="en-US" sz="4000" b="1" dirty="0">
                <a:latin typeface="Constantia" pitchFamily="18" charset="0"/>
              </a:rPr>
              <a:t> </a:t>
            </a:r>
            <a:r>
              <a:rPr lang="en-GB" sz="2800" b="1" dirty="0">
                <a:latin typeface="Constantia" pitchFamily="18" charset="0"/>
              </a:rPr>
              <a:t>Concerns R/T Normal Growth &amp; Development</a:t>
            </a:r>
            <a:endParaRPr lang="en-US" sz="2800" b="1" dirty="0">
              <a:latin typeface="Cooper Black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pPr lvl="0"/>
            <a:r>
              <a:rPr lang="en-GB" sz="3600" b="1" dirty="0" smtClean="0">
                <a:latin typeface="Constantia" pitchFamily="18" charset="0"/>
              </a:rPr>
              <a:t>Types of FTT</a:t>
            </a:r>
          </a:p>
          <a:p>
            <a:pPr marL="0" lvl="0" indent="0">
              <a:buNone/>
            </a:pPr>
            <a:r>
              <a:rPr lang="en-GB" sz="3200" b="1" i="1" dirty="0" smtClean="0">
                <a:latin typeface="Constantia" pitchFamily="18" charset="0"/>
              </a:rPr>
              <a:t>2- Non-organic (Extrinsic):</a:t>
            </a:r>
            <a:endParaRPr lang="en-US" sz="3200" dirty="0" smtClean="0">
              <a:latin typeface="Constantia" pitchFamily="18" charset="0"/>
            </a:endParaRPr>
          </a:p>
          <a:p>
            <a:pPr lvl="1"/>
            <a:r>
              <a:rPr lang="en-GB" sz="2800" dirty="0" smtClean="0">
                <a:latin typeface="Constantia" pitchFamily="18" charset="0"/>
              </a:rPr>
              <a:t>Environmental, psychosocial problems.</a:t>
            </a:r>
            <a:endParaRPr lang="en-US" sz="2800" dirty="0" smtClean="0">
              <a:latin typeface="Constantia" pitchFamily="18" charset="0"/>
            </a:endParaRPr>
          </a:p>
          <a:p>
            <a:pPr lvl="1"/>
            <a:r>
              <a:rPr lang="en-GB" sz="2800" dirty="0" smtClean="0">
                <a:latin typeface="Constantia" pitchFamily="18" charset="0"/>
              </a:rPr>
              <a:t>Emotional deprivation, parental withdrawal or rejection.</a:t>
            </a:r>
            <a:endParaRPr lang="en-US" sz="2800" dirty="0" smtClean="0">
              <a:latin typeface="Constantia" pitchFamily="18" charset="0"/>
            </a:endParaRPr>
          </a:p>
          <a:p>
            <a:pPr lvl="1"/>
            <a:r>
              <a:rPr lang="en-GB" sz="2800" dirty="0" smtClean="0">
                <a:latin typeface="Constantia" pitchFamily="18" charset="0"/>
              </a:rPr>
              <a:t>Economic factors: low living conditions.</a:t>
            </a:r>
            <a:endParaRPr lang="en-US" sz="2800" dirty="0" smtClean="0">
              <a:latin typeface="Constantia" pitchFamily="18" charset="0"/>
            </a:endParaRPr>
          </a:p>
          <a:p>
            <a:pPr lvl="1"/>
            <a:r>
              <a:rPr lang="en-GB" sz="2800" dirty="0" smtClean="0">
                <a:latin typeface="Constantia" pitchFamily="18" charset="0"/>
              </a:rPr>
              <a:t>Exposure to infections/ toxins</a:t>
            </a:r>
            <a:r>
              <a:rPr lang="en-GB" sz="2800" i="1" dirty="0" smtClean="0">
                <a:latin typeface="Constantia" pitchFamily="18" charset="0"/>
              </a:rPr>
              <a:t>	</a:t>
            </a:r>
            <a:endParaRPr lang="en-US" sz="2800" dirty="0" smtClean="0">
              <a:latin typeface="Constantia" pitchFamily="18" charset="0"/>
            </a:endParaRPr>
          </a:p>
          <a:p>
            <a:pPr lvl="2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71206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r>
              <a:rPr lang="en-GB" sz="2800" b="1" dirty="0" smtClean="0">
                <a:latin typeface="Constantia" pitchFamily="18" charset="0"/>
              </a:rPr>
              <a:t>Clinical manifestation of FTT:</a:t>
            </a:r>
            <a:endParaRPr lang="en-US" sz="2800" dirty="0" smtClean="0">
              <a:latin typeface="Constantia" pitchFamily="18" charset="0"/>
            </a:endParaRPr>
          </a:p>
          <a:p>
            <a:pPr lvl="1"/>
            <a:r>
              <a:rPr lang="en-GB" sz="2800" dirty="0" smtClean="0">
                <a:latin typeface="Constantia" pitchFamily="18" charset="0"/>
              </a:rPr>
              <a:t>Ht., Wt. &amp; H.C. deficiencies.</a:t>
            </a:r>
            <a:endParaRPr lang="en-US" sz="2800" dirty="0" smtClean="0">
              <a:latin typeface="Constantia" pitchFamily="18" charset="0"/>
            </a:endParaRPr>
          </a:p>
          <a:p>
            <a:pPr lvl="1"/>
            <a:r>
              <a:rPr lang="en-GB" sz="2800" dirty="0" smtClean="0">
                <a:latin typeface="Constantia" pitchFamily="18" charset="0"/>
              </a:rPr>
              <a:t>Delayed physical skills (rolling over, sitting, standing, …etc.).</a:t>
            </a:r>
            <a:endParaRPr lang="en-US" sz="2800" dirty="0" smtClean="0">
              <a:latin typeface="Constantia" pitchFamily="18" charset="0"/>
            </a:endParaRPr>
          </a:p>
          <a:p>
            <a:pPr lvl="1"/>
            <a:r>
              <a:rPr lang="en-GB" sz="2800" dirty="0" smtClean="0">
                <a:latin typeface="Constantia" pitchFamily="18" charset="0"/>
              </a:rPr>
              <a:t>Mental &amp; social skills are delayed.</a:t>
            </a:r>
            <a:endParaRPr lang="en-US" sz="2800" dirty="0" smtClean="0">
              <a:latin typeface="Constantia" pitchFamily="18" charset="0"/>
            </a:endParaRPr>
          </a:p>
          <a:p>
            <a:pPr lvl="1"/>
            <a:r>
              <a:rPr lang="en-GB" sz="2800" dirty="0" smtClean="0">
                <a:latin typeface="Constantia" pitchFamily="18" charset="0"/>
              </a:rPr>
              <a:t>Delay of development of secondary sexual characteristics.</a:t>
            </a:r>
            <a:endParaRPr lang="en-US" sz="2800" dirty="0" smtClean="0">
              <a:latin typeface="Constantia" pitchFamily="18" charset="0"/>
            </a:endParaRPr>
          </a:p>
          <a:p>
            <a:pPr lvl="1"/>
            <a:r>
              <a:rPr lang="en-GB" sz="2800" dirty="0" smtClean="0">
                <a:latin typeface="Constantia" pitchFamily="18" charset="0"/>
              </a:rPr>
              <a:t>Poor hygiene</a:t>
            </a:r>
            <a:endParaRPr lang="en-US" sz="2800" dirty="0" smtClean="0">
              <a:latin typeface="Constantia" pitchFamily="18" charset="0"/>
            </a:endParaRPr>
          </a:p>
          <a:p>
            <a:pPr lvl="1"/>
            <a:r>
              <a:rPr lang="en-GB" sz="2800" dirty="0" smtClean="0">
                <a:latin typeface="Constantia" pitchFamily="18" charset="0"/>
              </a:rPr>
              <a:t>Less smiling with poor eye contact.</a:t>
            </a:r>
            <a:endParaRPr lang="en-US" sz="2800" dirty="0" smtClean="0">
              <a:latin typeface="Constantia" pitchFamily="18" charset="0"/>
            </a:endParaRPr>
          </a:p>
          <a:p>
            <a:pPr lvl="2"/>
            <a:endParaRPr lang="en-US" sz="24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3600" b="1" dirty="0" smtClean="0">
                <a:latin typeface="Constantia" pitchFamily="18" charset="0"/>
              </a:rPr>
              <a:t>Health Promotion during Infancy:</a:t>
            </a:r>
            <a:r>
              <a:rPr lang="en-US" sz="4000" b="1" dirty="0" smtClean="0">
                <a:latin typeface="Constantia" pitchFamily="18" charset="0"/>
              </a:rPr>
              <a:t/>
            </a:r>
            <a:br>
              <a:rPr lang="en-US" sz="4000" b="1" dirty="0" smtClean="0">
                <a:latin typeface="Constantia" pitchFamily="18" charset="0"/>
              </a:rPr>
            </a:br>
            <a:r>
              <a:rPr lang="en-US" sz="4000" b="1" dirty="0" smtClean="0">
                <a:latin typeface="Constantia" pitchFamily="18" charset="0"/>
              </a:rPr>
              <a:t> </a:t>
            </a:r>
            <a:r>
              <a:rPr lang="en-GB" sz="2800" b="1" dirty="0" smtClean="0">
                <a:latin typeface="Constantia" pitchFamily="18" charset="0"/>
              </a:rPr>
              <a:t>Concerns R/T Normal Growth &amp; Development</a:t>
            </a:r>
            <a:endParaRPr lang="en-US" sz="2800" b="1" dirty="0">
              <a:latin typeface="Cooper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lvl="0" algn="ctr"/>
            <a:r>
              <a:rPr lang="en-US" sz="3600" b="1" dirty="0">
                <a:latin typeface="Constantia" pitchFamily="18" charset="0"/>
              </a:rPr>
              <a:t>Health Promotion during Infancy:</a:t>
            </a:r>
            <a:r>
              <a:rPr lang="en-US" sz="3200" b="1" dirty="0">
                <a:latin typeface="Constantia" pitchFamily="18" charset="0"/>
              </a:rPr>
              <a:t/>
            </a:r>
            <a:br>
              <a:rPr lang="en-US" sz="3200" b="1" dirty="0">
                <a:latin typeface="Constantia" pitchFamily="18" charset="0"/>
              </a:rPr>
            </a:br>
            <a:r>
              <a:rPr lang="en-US" sz="3200" b="1" dirty="0">
                <a:latin typeface="Constantia" pitchFamily="18" charset="0"/>
              </a:rPr>
              <a:t> </a:t>
            </a:r>
            <a:r>
              <a:rPr lang="en-GB" sz="3200" b="1" dirty="0">
                <a:latin typeface="Constantia" pitchFamily="18" charset="0"/>
              </a:rPr>
              <a:t>Concerns R/T </a:t>
            </a:r>
            <a:r>
              <a:rPr lang="en-GB" sz="3200" b="1" dirty="0" smtClean="0">
                <a:latin typeface="Constantia" pitchFamily="18" charset="0"/>
              </a:rPr>
              <a:t>Health</a:t>
            </a:r>
            <a:endParaRPr lang="en-US" sz="3200" b="1" dirty="0">
              <a:latin typeface="Cooper Black" pitchFamily="18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pPr marL="0" lvl="0" indent="0">
              <a:buNone/>
            </a:pPr>
            <a:r>
              <a:rPr lang="en-GB" sz="2800" dirty="0" smtClean="0">
                <a:latin typeface="Constantia" pitchFamily="18" charset="0"/>
              </a:rPr>
              <a:t>Diaper Rashes</a:t>
            </a:r>
          </a:p>
          <a:p>
            <a:pPr lvl="0"/>
            <a:r>
              <a:rPr lang="en-GB" sz="2000" dirty="0" smtClean="0">
                <a:latin typeface="Constantia" pitchFamily="18" charset="0"/>
              </a:rPr>
              <a:t>Most common skin problem during infancy.</a:t>
            </a:r>
            <a:endParaRPr lang="en-US" sz="2000" dirty="0" smtClean="0">
              <a:latin typeface="Constantia" pitchFamily="18" charset="0"/>
            </a:endParaRPr>
          </a:p>
          <a:p>
            <a:pPr lvl="0"/>
            <a:r>
              <a:rPr lang="en-GB" sz="2000" dirty="0" smtClean="0">
                <a:latin typeface="Constantia" pitchFamily="18" charset="0"/>
              </a:rPr>
              <a:t>Characterized by scaling and/or ulceration of the skin in the diaper area.</a:t>
            </a:r>
            <a:endParaRPr lang="en-US" sz="2000" dirty="0" smtClean="0">
              <a:latin typeface="Constantia" pitchFamily="18" charset="0"/>
            </a:endParaRPr>
          </a:p>
          <a:p>
            <a:pPr lvl="0"/>
            <a:r>
              <a:rPr lang="en-GB" sz="2000" dirty="0" smtClean="0">
                <a:latin typeface="Constantia" pitchFamily="18" charset="0"/>
              </a:rPr>
              <a:t>It could involve the buttock, lower abdomen, genitalia and upper portion of the thighs.</a:t>
            </a:r>
            <a:endParaRPr lang="en-US" sz="2000" dirty="0" smtClean="0">
              <a:latin typeface="Constantia" pitchFamily="18" charset="0"/>
            </a:endParaRPr>
          </a:p>
          <a:p>
            <a:pPr lvl="0"/>
            <a:r>
              <a:rPr lang="en-GB" sz="2000" dirty="0" smtClean="0">
                <a:latin typeface="Constantia" pitchFamily="18" charset="0"/>
              </a:rPr>
              <a:t>Etiology: combination of factors: prolonged contact of urine and </a:t>
            </a:r>
            <a:r>
              <a:rPr lang="en-GB" sz="2000" dirty="0" err="1" smtClean="0">
                <a:latin typeface="Constantia" pitchFamily="18" charset="0"/>
              </a:rPr>
              <a:t>feces</a:t>
            </a:r>
            <a:r>
              <a:rPr lang="en-GB" sz="2000" dirty="0" smtClean="0">
                <a:latin typeface="Constantia" pitchFamily="18" charset="0"/>
              </a:rPr>
              <a:t>, which breaks into </a:t>
            </a:r>
            <a:r>
              <a:rPr lang="en-GB" sz="2000" b="1" i="1" dirty="0" smtClean="0">
                <a:latin typeface="Constantia" pitchFamily="18" charset="0"/>
              </a:rPr>
              <a:t>ammonia</a:t>
            </a:r>
            <a:r>
              <a:rPr lang="en-GB" sz="2000" dirty="0" smtClean="0">
                <a:latin typeface="Constantia" pitchFamily="18" charset="0"/>
              </a:rPr>
              <a:t>, leading to maceration and irritation, that cause redness and tenderness. It could be infected with </a:t>
            </a:r>
            <a:r>
              <a:rPr lang="en-GB" sz="2000" dirty="0" err="1" smtClean="0">
                <a:latin typeface="Constantia" pitchFamily="18" charset="0"/>
              </a:rPr>
              <a:t>candida</a:t>
            </a:r>
            <a:r>
              <a:rPr lang="en-GB" sz="2000" dirty="0" smtClean="0">
                <a:latin typeface="Constantia" pitchFamily="18" charset="0"/>
              </a:rPr>
              <a:t>.</a:t>
            </a:r>
            <a:endParaRPr lang="en-US" sz="2000" dirty="0" smtClean="0">
              <a:latin typeface="Constantia" pitchFamily="18" charset="0"/>
            </a:endParaRPr>
          </a:p>
          <a:p>
            <a:r>
              <a:rPr lang="ar-SA" sz="2000" b="1" i="1" dirty="0" smtClean="0">
                <a:latin typeface="Constantia" pitchFamily="18" charset="0"/>
              </a:rPr>
              <a:t> </a:t>
            </a:r>
            <a:r>
              <a:rPr lang="en-GB" sz="2000" b="1" i="1" dirty="0" smtClean="0">
                <a:latin typeface="Constantia" pitchFamily="18" charset="0"/>
              </a:rPr>
              <a:t>Nursing Care: </a:t>
            </a:r>
            <a:r>
              <a:rPr lang="en-GB" sz="2000" b="1" dirty="0" smtClean="0">
                <a:latin typeface="Constantia" pitchFamily="18" charset="0"/>
              </a:rPr>
              <a:t> Education and prevention:</a:t>
            </a:r>
            <a:endParaRPr lang="en-US" sz="2000" dirty="0" smtClean="0">
              <a:latin typeface="Constantia" pitchFamily="18" charset="0"/>
            </a:endParaRPr>
          </a:p>
          <a:p>
            <a:pPr lvl="1"/>
            <a:r>
              <a:rPr lang="en-GB" sz="1700" dirty="0" smtClean="0">
                <a:latin typeface="Constantia" pitchFamily="18" charset="0"/>
              </a:rPr>
              <a:t>Change diaper frequently.</a:t>
            </a:r>
            <a:endParaRPr lang="en-US" sz="1700" dirty="0" smtClean="0">
              <a:latin typeface="Constantia" pitchFamily="18" charset="0"/>
            </a:endParaRPr>
          </a:p>
          <a:p>
            <a:pPr lvl="1"/>
            <a:r>
              <a:rPr lang="en-GB" sz="1700" dirty="0" smtClean="0">
                <a:latin typeface="Constantia" pitchFamily="18" charset="0"/>
              </a:rPr>
              <a:t>Clean skin with water and mild soap.</a:t>
            </a:r>
            <a:endParaRPr lang="en-US" sz="1700" dirty="0" smtClean="0">
              <a:latin typeface="Constantia" pitchFamily="18" charset="0"/>
            </a:endParaRPr>
          </a:p>
          <a:p>
            <a:pPr lvl="1"/>
            <a:r>
              <a:rPr lang="en-GB" sz="1700" dirty="0" smtClean="0">
                <a:latin typeface="Constantia" pitchFamily="18" charset="0"/>
              </a:rPr>
              <a:t>Dry well and expose to air.</a:t>
            </a:r>
            <a:endParaRPr lang="en-US" sz="1700" dirty="0" smtClean="0">
              <a:latin typeface="Constantia" pitchFamily="18" charset="0"/>
            </a:endParaRPr>
          </a:p>
          <a:p>
            <a:pPr lvl="1"/>
            <a:r>
              <a:rPr lang="en-GB" sz="1700" dirty="0" smtClean="0">
                <a:latin typeface="Constantia" pitchFamily="18" charset="0"/>
              </a:rPr>
              <a:t>Use petroleum products that act as a barrier to moisture.</a:t>
            </a:r>
            <a:endParaRPr lang="en-US" sz="1700" dirty="0" smtClean="0">
              <a:latin typeface="Constantia" pitchFamily="18" charset="0"/>
            </a:endParaRPr>
          </a:p>
          <a:p>
            <a:pPr lvl="1"/>
            <a:r>
              <a:rPr lang="en-GB" sz="1700" dirty="0" smtClean="0">
                <a:latin typeface="Constantia" pitchFamily="18" charset="0"/>
              </a:rPr>
              <a:t>In mild cases use Zinc Oxide.</a:t>
            </a:r>
            <a:endParaRPr lang="en-US" sz="1700" dirty="0" smtClean="0">
              <a:latin typeface="Constantia" pitchFamily="18" charset="0"/>
            </a:endParaRPr>
          </a:p>
          <a:p>
            <a:pPr lvl="2"/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lvl="0" algn="ctr"/>
            <a:r>
              <a:rPr lang="en-US" sz="3200" b="1" dirty="0">
                <a:latin typeface="Constantia" pitchFamily="18" charset="0"/>
              </a:rPr>
              <a:t>Health Promotion during Infancy:</a:t>
            </a:r>
            <a:r>
              <a:rPr lang="en-US" sz="2800" b="1" dirty="0">
                <a:latin typeface="Constantia" pitchFamily="18" charset="0"/>
              </a:rPr>
              <a:t/>
            </a:r>
            <a:br>
              <a:rPr lang="en-US" sz="2800" b="1" dirty="0">
                <a:latin typeface="Constantia" pitchFamily="18" charset="0"/>
              </a:rPr>
            </a:br>
            <a:r>
              <a:rPr lang="en-US" sz="2800" b="1" dirty="0">
                <a:latin typeface="Constantia" pitchFamily="18" charset="0"/>
              </a:rPr>
              <a:t> </a:t>
            </a:r>
            <a:r>
              <a:rPr lang="en-GB" sz="2800" b="1" dirty="0">
                <a:latin typeface="Constantia" pitchFamily="18" charset="0"/>
              </a:rPr>
              <a:t>Concerns R/T Health</a:t>
            </a:r>
            <a:endParaRPr lang="en-US" sz="3200" b="1" dirty="0">
              <a:latin typeface="Cooper Black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pPr marL="366713" lvl="1" indent="0">
              <a:buNone/>
            </a:pPr>
            <a:r>
              <a:rPr lang="en-GB" sz="3600" b="1" dirty="0" smtClean="0">
                <a:latin typeface="Constantia" pitchFamily="18" charset="0"/>
              </a:rPr>
              <a:t>Bottle mouth Syndrome</a:t>
            </a:r>
          </a:p>
          <a:p>
            <a:pPr lvl="1"/>
            <a:r>
              <a:rPr lang="en-GB" sz="3200" dirty="0" smtClean="0">
                <a:latin typeface="Constantia" pitchFamily="18" charset="0"/>
              </a:rPr>
              <a:t>Is early severe dental caries of deciduous teeth caused by sucrose in milk </a:t>
            </a:r>
          </a:p>
          <a:p>
            <a:pPr lvl="1">
              <a:buNone/>
            </a:pPr>
            <a:endParaRPr lang="en-GB" sz="3200" dirty="0" smtClean="0">
              <a:latin typeface="Constantia" pitchFamily="18" charset="0"/>
            </a:endParaRPr>
          </a:p>
          <a:p>
            <a:pPr lvl="1"/>
            <a:r>
              <a:rPr lang="en-GB" sz="3200" dirty="0" smtClean="0">
                <a:latin typeface="Constantia" pitchFamily="18" charset="0"/>
              </a:rPr>
              <a:t>This occurs when infant falls a sleep with a bottle of milk for a long period of time, that allows the milk to stain the oral cavity</a:t>
            </a:r>
            <a:endParaRPr lang="en-US" sz="2400" b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lvl="0" algn="ctr"/>
            <a:r>
              <a:rPr lang="en-US" sz="3200" b="1" dirty="0" smtClean="0">
                <a:latin typeface="Cooper Black"/>
              </a:rPr>
              <a:t>Health Promotion in infancy</a:t>
            </a:r>
            <a:endParaRPr lang="en-US" sz="3200" b="1" dirty="0">
              <a:latin typeface="Cooper Black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419600"/>
          </a:xfrm>
        </p:spPr>
        <p:txBody>
          <a:bodyPr/>
          <a:lstStyle/>
          <a:p>
            <a:pPr lvl="1" eaLnBrk="1" hangingPunct="1">
              <a:buNone/>
            </a:pPr>
            <a:endParaRPr lang="en-US" sz="3200" dirty="0" smtClean="0">
              <a:latin typeface="Adobe Caslon Pro" pitchFamily="18" charset="0"/>
            </a:endParaRPr>
          </a:p>
          <a:p>
            <a:pPr lvl="1">
              <a:defRPr/>
            </a:pPr>
            <a:endParaRPr lang="en-US" sz="2800" dirty="0" smtClean="0">
              <a:latin typeface="Adobe Caslon Pro" pitchFamily="18" charset="0"/>
            </a:endParaRPr>
          </a:p>
          <a:p>
            <a:pPr lvl="1">
              <a:defRPr/>
            </a:pPr>
            <a:endParaRPr lang="en-US" sz="2800" dirty="0" smtClean="0">
              <a:latin typeface="Adobe Caslon Pro" pitchFamily="18" charset="0"/>
            </a:endParaRPr>
          </a:p>
          <a:p>
            <a:pPr lvl="1"/>
            <a:endParaRPr lang="en-US" sz="2800" dirty="0" smtClean="0">
              <a:latin typeface="Adobe Caslon Pro" pitchFamily="18" charset="0"/>
            </a:endParaRPr>
          </a:p>
          <a:p>
            <a:pPr lvl="1"/>
            <a:endParaRPr lang="en-US" sz="2800" dirty="0" smtClean="0">
              <a:latin typeface="Adobe Caslon Pro" pitchFamily="18" charset="0"/>
            </a:endParaRPr>
          </a:p>
          <a:p>
            <a:pPr lvl="1"/>
            <a:endParaRPr lang="en-US" sz="2800" dirty="0" smtClean="0">
              <a:latin typeface="Adobe Caslon Pro" pitchFamily="18" charset="0"/>
            </a:endParaRPr>
          </a:p>
          <a:p>
            <a:pPr lvl="1"/>
            <a:endParaRPr lang="en-US" sz="2800" dirty="0" smtClean="0">
              <a:latin typeface="Adobe Caslon Pro" pitchFamily="18" charset="0"/>
            </a:endParaRPr>
          </a:p>
          <a:p>
            <a:pPr lvl="2"/>
            <a:endParaRPr lang="en-US" sz="2400" b="1" dirty="0"/>
          </a:p>
        </p:txBody>
      </p:sp>
      <p:pic>
        <p:nvPicPr>
          <p:cNvPr id="8194" name="Picture 2" descr="http://www.findmycostumes.com/pimages/large/baby-blossom-infant-costu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00200"/>
            <a:ext cx="4953000" cy="5257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990600"/>
          </a:xfrm>
        </p:spPr>
        <p:txBody>
          <a:bodyPr/>
          <a:lstStyle/>
          <a:p>
            <a:pPr lvl="0" algn="ctr"/>
            <a:r>
              <a:rPr lang="en-US" sz="3600" b="1" dirty="0">
                <a:latin typeface="Constantia" pitchFamily="18" charset="0"/>
              </a:rPr>
              <a:t>Health Promotion during Infancy:</a:t>
            </a:r>
            <a:r>
              <a:rPr lang="en-US" sz="3200" b="1" dirty="0">
                <a:latin typeface="Constantia" pitchFamily="18" charset="0"/>
              </a:rPr>
              <a:t/>
            </a:r>
            <a:br>
              <a:rPr lang="en-US" sz="3200" b="1" dirty="0">
                <a:latin typeface="Constantia" pitchFamily="18" charset="0"/>
              </a:rPr>
            </a:br>
            <a:r>
              <a:rPr lang="en-US" sz="3200" b="1" dirty="0">
                <a:latin typeface="Constantia" pitchFamily="18" charset="0"/>
              </a:rPr>
              <a:t> </a:t>
            </a:r>
            <a:r>
              <a:rPr lang="en-GB" sz="3200" b="1" dirty="0" smtClean="0">
                <a:latin typeface="Constantia" pitchFamily="18" charset="0"/>
              </a:rPr>
              <a:t> </a:t>
            </a:r>
            <a:r>
              <a:rPr lang="en-US" sz="2800" b="1" dirty="0" smtClean="0">
                <a:latin typeface="Constantia" pitchFamily="18" charset="0"/>
              </a:rPr>
              <a:t>Sudden </a:t>
            </a:r>
            <a:r>
              <a:rPr lang="en-US" sz="2800" b="1" dirty="0">
                <a:latin typeface="Constantia" pitchFamily="18" charset="0"/>
              </a:rPr>
              <a:t>Infant Death Syndrome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pPr lvl="0"/>
            <a:r>
              <a:rPr lang="en-GB" sz="2800" dirty="0" smtClean="0">
                <a:latin typeface="Constantia" pitchFamily="18" charset="0"/>
              </a:rPr>
              <a:t>2/1000 infants die in their sleep for no apparent reason each year.</a:t>
            </a:r>
            <a:endParaRPr lang="en-US" sz="2800" dirty="0" smtClean="0">
              <a:latin typeface="Constantia" pitchFamily="18" charset="0"/>
            </a:endParaRPr>
          </a:p>
          <a:p>
            <a:pPr lvl="0"/>
            <a:r>
              <a:rPr lang="en-GB" sz="2800" dirty="0" smtClean="0">
                <a:latin typeface="Constantia" pitchFamily="18" charset="0"/>
              </a:rPr>
              <a:t>Risk of SIDS is highest at </a:t>
            </a:r>
            <a:r>
              <a:rPr lang="en-GB" sz="2800" b="1" dirty="0" smtClean="0">
                <a:latin typeface="Constantia" pitchFamily="18" charset="0"/>
              </a:rPr>
              <a:t>4-6 weeks </a:t>
            </a:r>
            <a:r>
              <a:rPr lang="en-GB" sz="2800" dirty="0" smtClean="0">
                <a:latin typeface="Constantia" pitchFamily="18" charset="0"/>
              </a:rPr>
              <a:t>of age.</a:t>
            </a:r>
            <a:endParaRPr lang="en-US" sz="2800" dirty="0" smtClean="0">
              <a:latin typeface="Constantia" pitchFamily="18" charset="0"/>
            </a:endParaRPr>
          </a:p>
          <a:p>
            <a:pPr lvl="0"/>
            <a:r>
              <a:rPr lang="en-GB" sz="2800" dirty="0" smtClean="0">
                <a:latin typeface="Constantia" pitchFamily="18" charset="0"/>
              </a:rPr>
              <a:t>Parental blame.</a:t>
            </a:r>
            <a:endParaRPr lang="en-US" sz="2800" dirty="0" smtClean="0">
              <a:latin typeface="Constantia" pitchFamily="18" charset="0"/>
            </a:endParaRPr>
          </a:p>
          <a:p>
            <a:pPr lvl="0"/>
            <a:r>
              <a:rPr lang="en-GB" sz="2800" b="1" dirty="0" smtClean="0">
                <a:latin typeface="Constantia" pitchFamily="18" charset="0"/>
              </a:rPr>
              <a:t>SIDS theories:</a:t>
            </a:r>
            <a:endParaRPr lang="en-US" sz="2800" dirty="0" smtClean="0">
              <a:latin typeface="Constantia" pitchFamily="18" charset="0"/>
            </a:endParaRPr>
          </a:p>
          <a:p>
            <a:pPr lvl="1"/>
            <a:r>
              <a:rPr lang="en-GB" sz="2500" dirty="0" smtClean="0">
                <a:latin typeface="Constantia" pitchFamily="18" charset="0"/>
              </a:rPr>
              <a:t>Sleep </a:t>
            </a:r>
            <a:r>
              <a:rPr lang="en-GB" sz="2500" dirty="0" err="1" smtClean="0">
                <a:latin typeface="Constantia" pitchFamily="18" charset="0"/>
              </a:rPr>
              <a:t>apnea</a:t>
            </a:r>
            <a:r>
              <a:rPr lang="en-GB" sz="2500" dirty="0" smtClean="0">
                <a:latin typeface="Constantia" pitchFamily="18" charset="0"/>
              </a:rPr>
              <a:t> and heart problems</a:t>
            </a:r>
            <a:endParaRPr lang="en-US" sz="2500" dirty="0" smtClean="0">
              <a:latin typeface="Constantia" pitchFamily="18" charset="0"/>
            </a:endParaRPr>
          </a:p>
          <a:p>
            <a:pPr lvl="1"/>
            <a:r>
              <a:rPr lang="en-GB" sz="2500" dirty="0" smtClean="0">
                <a:latin typeface="Constantia" pitchFamily="18" charset="0"/>
              </a:rPr>
              <a:t>Transition from reflexive breathing to voluntary control.</a:t>
            </a:r>
            <a:endParaRPr lang="en-US" sz="2500" dirty="0" smtClean="0">
              <a:latin typeface="Constantia" pitchFamily="18" charset="0"/>
            </a:endParaRPr>
          </a:p>
          <a:p>
            <a:pPr lvl="1"/>
            <a:r>
              <a:rPr lang="en-GB" sz="2500" dirty="0" smtClean="0">
                <a:latin typeface="Constantia" pitchFamily="18" charset="0"/>
              </a:rPr>
              <a:t>Inability to swallow effectively in the prone sleeping position (Back to sleep &amp; no soft bedding)</a:t>
            </a:r>
            <a:endParaRPr lang="en-US" sz="2500" dirty="0" smtClean="0">
              <a:latin typeface="Constantia" pitchFamily="18" charset="0"/>
            </a:endParaRPr>
          </a:p>
          <a:p>
            <a:endParaRPr lang="en-US" sz="2000" dirty="0" smtClean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lvl="0" algn="ctr"/>
            <a:r>
              <a:rPr lang="en-US" sz="3600" b="1" dirty="0">
                <a:latin typeface="Constantia" pitchFamily="18" charset="0"/>
              </a:rPr>
              <a:t>Health Promotion during Infancy:</a:t>
            </a:r>
            <a:r>
              <a:rPr lang="en-US" sz="3200" b="1" dirty="0">
                <a:latin typeface="Constantia" pitchFamily="18" charset="0"/>
              </a:rPr>
              <a:t/>
            </a:r>
            <a:br>
              <a:rPr lang="en-US" sz="3200" b="1" dirty="0">
                <a:latin typeface="Constantia" pitchFamily="18" charset="0"/>
              </a:rPr>
            </a:br>
            <a:r>
              <a:rPr lang="en-US" sz="3200" b="1" dirty="0">
                <a:latin typeface="Constantia" pitchFamily="18" charset="0"/>
              </a:rPr>
              <a:t> </a:t>
            </a:r>
            <a:r>
              <a:rPr lang="en-GB" sz="3200" b="1" dirty="0">
                <a:latin typeface="Constantia" pitchFamily="18" charset="0"/>
              </a:rPr>
              <a:t> </a:t>
            </a:r>
            <a:r>
              <a:rPr lang="en-US" sz="2800" b="1" dirty="0">
                <a:latin typeface="Constantia" pitchFamily="18" charset="0"/>
              </a:rPr>
              <a:t>Sudden Infant Death Syndrome</a:t>
            </a:r>
            <a:endParaRPr lang="en-US" sz="3600" b="1" dirty="0">
              <a:latin typeface="Cooper Black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800600" cy="4876800"/>
          </a:xfrm>
        </p:spPr>
        <p:txBody>
          <a:bodyPr/>
          <a:lstStyle/>
          <a:p>
            <a:pPr lvl="0"/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GB" sz="2400" b="1" dirty="0" smtClean="0">
                <a:latin typeface="Constantia" pitchFamily="18" charset="0"/>
              </a:rPr>
              <a:t>Risk Factors for SIDS:</a:t>
            </a:r>
            <a:endParaRPr lang="en-US" sz="2400" dirty="0" smtClean="0">
              <a:latin typeface="Constantia" pitchFamily="18" charset="0"/>
            </a:endParaRPr>
          </a:p>
          <a:p>
            <a:pPr lvl="1"/>
            <a:r>
              <a:rPr lang="en-GB" sz="2400" dirty="0" smtClean="0">
                <a:latin typeface="Constantia" pitchFamily="18" charset="0"/>
              </a:rPr>
              <a:t>Low-birth weight infants  5– 10 times more likely to die of SIDS.</a:t>
            </a:r>
            <a:endParaRPr lang="en-US" sz="2400" dirty="0" smtClean="0">
              <a:latin typeface="Constantia" pitchFamily="18" charset="0"/>
            </a:endParaRPr>
          </a:p>
          <a:p>
            <a:pPr lvl="1"/>
            <a:r>
              <a:rPr lang="en-GB" sz="2400" dirty="0" smtClean="0">
                <a:latin typeface="Constantia" pitchFamily="18" charset="0"/>
              </a:rPr>
              <a:t>Twins and triplets have 2 times  SIDS rate.</a:t>
            </a:r>
            <a:endParaRPr lang="en-US" sz="2400" dirty="0" smtClean="0">
              <a:latin typeface="Constantia" pitchFamily="18" charset="0"/>
            </a:endParaRPr>
          </a:p>
          <a:p>
            <a:pPr lvl="1"/>
            <a:r>
              <a:rPr lang="en-GB" sz="2400" dirty="0" smtClean="0">
                <a:latin typeface="Constantia" pitchFamily="18" charset="0"/>
              </a:rPr>
              <a:t>Young mothers &amp; fathers.</a:t>
            </a:r>
            <a:endParaRPr lang="en-US" sz="2400" dirty="0" smtClean="0">
              <a:latin typeface="Constantia" pitchFamily="18" charset="0"/>
            </a:endParaRPr>
          </a:p>
          <a:p>
            <a:pPr lvl="1"/>
            <a:r>
              <a:rPr lang="en-GB" sz="2400" dirty="0" smtClean="0">
                <a:latin typeface="Constantia" pitchFamily="18" charset="0"/>
              </a:rPr>
              <a:t>Mothers who smoked.</a:t>
            </a:r>
            <a:endParaRPr lang="en-US" sz="2400" dirty="0" smtClean="0">
              <a:latin typeface="Constantia" pitchFamily="18" charset="0"/>
            </a:endParaRPr>
          </a:p>
          <a:p>
            <a:pPr lvl="1"/>
            <a:r>
              <a:rPr lang="en-GB" sz="2400" dirty="0" smtClean="0">
                <a:latin typeface="Constantia" pitchFamily="18" charset="0"/>
              </a:rPr>
              <a:t>Mothers who had difficult pregnancy.</a:t>
            </a:r>
            <a:endParaRPr lang="en-US" sz="2400" dirty="0" smtClean="0">
              <a:latin typeface="Constantia" pitchFamily="18" charset="0"/>
            </a:endParaRPr>
          </a:p>
          <a:p>
            <a:pPr lvl="1"/>
            <a:r>
              <a:rPr lang="en-GB" sz="2400" dirty="0" smtClean="0">
                <a:latin typeface="Constantia" pitchFamily="18" charset="0"/>
              </a:rPr>
              <a:t>Mothers with poor nutrition during pregnancy.</a:t>
            </a:r>
            <a:endParaRPr lang="en-US" sz="2400" dirty="0" smtClean="0">
              <a:latin typeface="Constantia" pitchFamily="18" charset="0"/>
            </a:endParaRPr>
          </a:p>
          <a:p>
            <a:r>
              <a:rPr lang="en-GB" sz="2800" b="1" dirty="0" smtClean="0">
                <a:latin typeface="Constantia" pitchFamily="18" charset="0"/>
              </a:rPr>
              <a:t> </a:t>
            </a:r>
            <a:endParaRPr lang="en-US" sz="2800" dirty="0">
              <a:latin typeface="Constantia" pitchFamily="18" charset="0"/>
            </a:endParaRPr>
          </a:p>
        </p:txBody>
      </p:sp>
      <p:pic>
        <p:nvPicPr>
          <p:cNvPr id="60418" name="Picture 2" descr="http://www.sidsandkids.org/wp-content/uploads/yarrakia-ab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76400"/>
            <a:ext cx="4191000" cy="487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lvl="0" algn="ctr"/>
            <a:r>
              <a:rPr lang="en-US" sz="3600" b="1" dirty="0">
                <a:latin typeface="Constantia" pitchFamily="18" charset="0"/>
              </a:rPr>
              <a:t>Health Promotion during </a:t>
            </a:r>
            <a:r>
              <a:rPr lang="en-US" sz="3600" b="1" dirty="0" smtClean="0">
                <a:latin typeface="Constantia" pitchFamily="18" charset="0"/>
              </a:rPr>
              <a:t>Toddlerhood</a:t>
            </a:r>
            <a:endParaRPr lang="en-US" sz="3600" b="1" dirty="0">
              <a:latin typeface="Cooper Black"/>
            </a:endParaRPr>
          </a:p>
        </p:txBody>
      </p:sp>
      <p:pic>
        <p:nvPicPr>
          <p:cNvPr id="2050" name="Picture 2" descr="http://www.toddler-activities-at-home.com/image-files/pottytrain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6781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095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lvl="0" algn="ctr"/>
            <a:r>
              <a:rPr lang="en-US" sz="3200" b="1" dirty="0">
                <a:latin typeface="Constantia" pitchFamily="18" charset="0"/>
              </a:rPr>
              <a:t>Health Promotion during </a:t>
            </a:r>
            <a:r>
              <a:rPr lang="en-US" sz="3200" b="1" dirty="0" smtClean="0">
                <a:latin typeface="Constantia" pitchFamily="18" charset="0"/>
              </a:rPr>
              <a:t>Toddlerhood: Nutrition</a:t>
            </a:r>
            <a:endParaRPr lang="en-US" sz="3200" b="1" dirty="0">
              <a:latin typeface="Cooper Black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r>
              <a:rPr lang="en-GB" sz="2300" b="1" i="1" dirty="0" smtClean="0">
                <a:latin typeface="Constantia" pitchFamily="18" charset="0"/>
              </a:rPr>
              <a:t>Growth rate dramatically decreases</a:t>
            </a:r>
            <a:r>
              <a:rPr lang="en-GB" sz="2300" dirty="0" smtClean="0">
                <a:latin typeface="Constantia" pitchFamily="18" charset="0"/>
              </a:rPr>
              <a:t>, thus lower calories, proteins, and fluids .</a:t>
            </a:r>
            <a:endParaRPr lang="en-US" sz="2300" dirty="0" smtClean="0">
              <a:latin typeface="Constantia" pitchFamily="18" charset="0"/>
            </a:endParaRPr>
          </a:p>
          <a:p>
            <a:r>
              <a:rPr lang="en-GB" sz="2300" dirty="0" smtClean="0">
                <a:latin typeface="Constantia" pitchFamily="18" charset="0"/>
              </a:rPr>
              <a:t>Decrease appetite (</a:t>
            </a:r>
            <a:r>
              <a:rPr lang="en-GB" sz="2300" b="1" dirty="0" smtClean="0">
                <a:latin typeface="Constantia" pitchFamily="18" charset="0"/>
              </a:rPr>
              <a:t>physiologic anorexia) </a:t>
            </a:r>
            <a:r>
              <a:rPr lang="en-GB" sz="2300" dirty="0" smtClean="0">
                <a:latin typeface="Constantia" pitchFamily="18" charset="0"/>
              </a:rPr>
              <a:t>they sit and play with food..</a:t>
            </a:r>
          </a:p>
          <a:p>
            <a:r>
              <a:rPr lang="en-GB" sz="2300" dirty="0" smtClean="0">
                <a:latin typeface="Constantia" pitchFamily="18" charset="0"/>
              </a:rPr>
              <a:t> One tablespoon of each food served is a good start.</a:t>
            </a:r>
            <a:endParaRPr lang="en-US" sz="2300" dirty="0" smtClean="0">
              <a:latin typeface="Constantia" pitchFamily="18" charset="0"/>
            </a:endParaRPr>
          </a:p>
          <a:p>
            <a:r>
              <a:rPr lang="en-GB" sz="2300" dirty="0" smtClean="0">
                <a:latin typeface="Constantia" pitchFamily="18" charset="0"/>
              </a:rPr>
              <a:t>Insist on feeding themselves (may refuse to eat at all), they are </a:t>
            </a:r>
            <a:r>
              <a:rPr lang="en-GB" sz="2300" b="1" dirty="0" smtClean="0">
                <a:latin typeface="Constantia" pitchFamily="18" charset="0"/>
              </a:rPr>
              <a:t>picky eaters.</a:t>
            </a:r>
            <a:endParaRPr lang="en-US" sz="2300" b="1" dirty="0" smtClean="0">
              <a:latin typeface="Constantia" pitchFamily="18" charset="0"/>
            </a:endParaRPr>
          </a:p>
          <a:p>
            <a:r>
              <a:rPr lang="en-GB" sz="2300" dirty="0" smtClean="0">
                <a:latin typeface="Constantia" pitchFamily="18" charset="0"/>
              </a:rPr>
              <a:t>Avoid diet high in sugar / high in fats (no more than 30% of daily calorie from fat). Daily calories requirement = 1300 kcal.</a:t>
            </a:r>
            <a:endParaRPr lang="en-US" sz="2300" dirty="0" smtClean="0">
              <a:latin typeface="Constantia" pitchFamily="18" charset="0"/>
            </a:endParaRPr>
          </a:p>
          <a:p>
            <a:r>
              <a:rPr lang="en-GB" sz="2300" dirty="0" smtClean="0">
                <a:latin typeface="Constantia" pitchFamily="18" charset="0"/>
              </a:rPr>
              <a:t>Adequate Calcium and Phosphorous is important for bone mineralization (</a:t>
            </a:r>
            <a:r>
              <a:rPr lang="en-GB" sz="2300" b="1" i="1" dirty="0" smtClean="0">
                <a:latin typeface="Constantia" pitchFamily="18" charset="0"/>
              </a:rPr>
              <a:t>whole milk</a:t>
            </a:r>
            <a:r>
              <a:rPr lang="en-GB" sz="2300" dirty="0" smtClean="0">
                <a:latin typeface="Constantia" pitchFamily="18" charset="0"/>
              </a:rPr>
              <a:t>).</a:t>
            </a:r>
            <a:endParaRPr lang="en-US" sz="2300" dirty="0" smtClean="0">
              <a:latin typeface="Constantia" pitchFamily="18" charset="0"/>
            </a:endParaRPr>
          </a:p>
          <a:p>
            <a:r>
              <a:rPr lang="en-GB" sz="2300" dirty="0" smtClean="0">
                <a:latin typeface="Constantia" pitchFamily="18" charset="0"/>
              </a:rPr>
              <a:t>Assess intake of </a:t>
            </a:r>
            <a:r>
              <a:rPr lang="en-GB" sz="2300" b="1" i="1" dirty="0" smtClean="0">
                <a:latin typeface="Constantia" pitchFamily="18" charset="0"/>
              </a:rPr>
              <a:t>5 food groups</a:t>
            </a:r>
            <a:r>
              <a:rPr lang="en-GB" sz="2300" dirty="0" smtClean="0">
                <a:latin typeface="Constantia" pitchFamily="18" charset="0"/>
              </a:rPr>
              <a:t>.</a:t>
            </a:r>
            <a:endParaRPr lang="en-US" sz="2300" dirty="0" smtClean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lvl="0" algn="ctr"/>
            <a:r>
              <a:rPr lang="en-US" sz="3200" b="1" dirty="0">
                <a:latin typeface="Constantia" pitchFamily="18" charset="0"/>
              </a:rPr>
              <a:t>Health Promotion during </a:t>
            </a:r>
            <a:r>
              <a:rPr lang="en-US" sz="3200" b="1" dirty="0" smtClean="0">
                <a:latin typeface="Constantia" pitchFamily="18" charset="0"/>
              </a:rPr>
              <a:t>Toddlerhood: Toilet Training</a:t>
            </a:r>
            <a:endParaRPr lang="en-US" sz="3200" b="1" dirty="0">
              <a:latin typeface="Cooper Black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r>
              <a:rPr lang="en-GB" sz="3100" dirty="0" smtClean="0">
                <a:latin typeface="Constantia" pitchFamily="18" charset="0"/>
              </a:rPr>
              <a:t>Readiness for toilet training is </a:t>
            </a:r>
            <a:r>
              <a:rPr lang="en-GB" sz="3100" b="1" i="1" dirty="0" smtClean="0">
                <a:latin typeface="Constantia" pitchFamily="18" charset="0"/>
              </a:rPr>
              <a:t>unusual</a:t>
            </a:r>
            <a:r>
              <a:rPr lang="en-GB" sz="3100" dirty="0" smtClean="0">
                <a:latin typeface="Constantia" pitchFamily="18" charset="0"/>
              </a:rPr>
              <a:t> before 18 months.</a:t>
            </a:r>
          </a:p>
          <a:p>
            <a:endParaRPr lang="en-US" sz="3100" dirty="0" smtClean="0">
              <a:latin typeface="Constantia" pitchFamily="18" charset="0"/>
            </a:endParaRPr>
          </a:p>
          <a:p>
            <a:r>
              <a:rPr lang="en-GB" sz="3100" dirty="0" smtClean="0">
                <a:latin typeface="Constantia" pitchFamily="18" charset="0"/>
              </a:rPr>
              <a:t>Signs of readiness:..</a:t>
            </a:r>
            <a:endParaRPr lang="en-US" sz="3100" dirty="0" smtClean="0">
              <a:latin typeface="Constantia" pitchFamily="18" charset="0"/>
            </a:endParaRPr>
          </a:p>
          <a:p>
            <a:pPr lvl="2"/>
            <a:r>
              <a:rPr lang="en-GB" sz="2400" dirty="0" smtClean="0">
                <a:latin typeface="Constantia" pitchFamily="18" charset="0"/>
              </a:rPr>
              <a:t>Dry for 2 hours.</a:t>
            </a:r>
            <a:endParaRPr lang="en-US" sz="2400" dirty="0" smtClean="0">
              <a:latin typeface="Constantia" pitchFamily="18" charset="0"/>
            </a:endParaRPr>
          </a:p>
          <a:p>
            <a:pPr lvl="2"/>
            <a:r>
              <a:rPr lang="en-GB" sz="2400" dirty="0" smtClean="0">
                <a:latin typeface="Constantia" pitchFamily="18" charset="0"/>
              </a:rPr>
              <a:t>Site and squats.</a:t>
            </a:r>
            <a:endParaRPr lang="en-US" sz="2400" dirty="0" smtClean="0">
              <a:latin typeface="Constantia" pitchFamily="18" charset="0"/>
            </a:endParaRPr>
          </a:p>
          <a:p>
            <a:pPr lvl="2"/>
            <a:r>
              <a:rPr lang="en-GB" sz="2400" dirty="0" smtClean="0">
                <a:latin typeface="Constantia" pitchFamily="18" charset="0"/>
              </a:rPr>
              <a:t>Begin to be uncomfortable in wet diaper.</a:t>
            </a:r>
            <a:endParaRPr lang="en-US" sz="2400" dirty="0" smtClean="0">
              <a:latin typeface="Constantia" pitchFamily="18" charset="0"/>
            </a:endParaRPr>
          </a:p>
          <a:p>
            <a:pPr lvl="2"/>
            <a:r>
              <a:rPr lang="en-GB" sz="2400" dirty="0" smtClean="0">
                <a:latin typeface="Constantia" pitchFamily="18" charset="0"/>
              </a:rPr>
              <a:t>Verbalize desire to void or defecate.</a:t>
            </a:r>
            <a:endParaRPr lang="en-US" sz="2400" dirty="0" smtClean="0">
              <a:latin typeface="Constantia" pitchFamily="18" charset="0"/>
            </a:endParaRPr>
          </a:p>
          <a:p>
            <a:pPr lvl="1"/>
            <a:endParaRPr lang="en-US" sz="1500" dirty="0" smtClean="0">
              <a:latin typeface="Constantia" pitchFamily="18" charset="0"/>
            </a:endParaRPr>
          </a:p>
          <a:p>
            <a:pPr lvl="2"/>
            <a:endParaRPr lang="en-US" sz="2000" b="1" dirty="0" smtClean="0">
              <a:latin typeface="Constantia" pitchFamily="18" charset="0"/>
            </a:endParaRPr>
          </a:p>
          <a:p>
            <a:pPr lvl="3"/>
            <a:endParaRPr lang="en-US" b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lvl="0" algn="ctr"/>
            <a:r>
              <a:rPr lang="en-US" sz="3200" b="1" dirty="0">
                <a:latin typeface="Constantia" pitchFamily="18" charset="0"/>
              </a:rPr>
              <a:t>Health Promotion during </a:t>
            </a:r>
            <a:r>
              <a:rPr lang="en-US" sz="3200" b="1" dirty="0" smtClean="0">
                <a:latin typeface="Constantia" pitchFamily="18" charset="0"/>
              </a:rPr>
              <a:t>Toddlerhood: Toilet Training</a:t>
            </a:r>
            <a:endParaRPr lang="en-US" sz="3200" b="1" dirty="0">
              <a:latin typeface="Cooper Black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r>
              <a:rPr lang="en-US" sz="2800" b="1" dirty="0" smtClean="0">
                <a:latin typeface="Constantia" pitchFamily="18" charset="0"/>
              </a:rPr>
              <a:t> Some helpful strategies for </a:t>
            </a:r>
            <a:r>
              <a:rPr lang="en-GB" sz="2400" b="1" dirty="0" smtClean="0">
                <a:latin typeface="Constantia" pitchFamily="18" charset="0"/>
              </a:rPr>
              <a:t>Toilet training</a:t>
            </a:r>
            <a:endParaRPr lang="en-US" sz="1800" dirty="0" smtClean="0">
              <a:latin typeface="Constantia" pitchFamily="18" charset="0"/>
            </a:endParaRPr>
          </a:p>
          <a:p>
            <a:pPr lvl="1">
              <a:buNone/>
            </a:pPr>
            <a:r>
              <a:rPr lang="en-US" sz="1500" dirty="0" smtClean="0">
                <a:latin typeface="Constantia" pitchFamily="18" charset="0"/>
              </a:rPr>
              <a:t> </a:t>
            </a:r>
            <a:endParaRPr lang="en-US" sz="1800" dirty="0" smtClean="0">
              <a:latin typeface="Constantia" pitchFamily="18" charset="0"/>
            </a:endParaRPr>
          </a:p>
          <a:p>
            <a:pPr lvl="1"/>
            <a:r>
              <a:rPr lang="en-GB" sz="2700" dirty="0" smtClean="0">
                <a:latin typeface="Constantia" pitchFamily="18" charset="0"/>
              </a:rPr>
              <a:t>Use potty-chair and</a:t>
            </a:r>
            <a:r>
              <a:rPr lang="en-GB" sz="2700" b="1" i="1" dirty="0" smtClean="0">
                <a:latin typeface="Constantia" pitchFamily="18" charset="0"/>
              </a:rPr>
              <a:t> limit </a:t>
            </a:r>
            <a:r>
              <a:rPr lang="en-GB" sz="2700" dirty="0" smtClean="0">
                <a:latin typeface="Constantia" pitchFamily="18" charset="0"/>
              </a:rPr>
              <a:t>time to 5-10 min.</a:t>
            </a:r>
            <a:endParaRPr lang="en-US" sz="2700" dirty="0" smtClean="0">
              <a:latin typeface="Constantia" pitchFamily="18" charset="0"/>
            </a:endParaRPr>
          </a:p>
          <a:p>
            <a:pPr lvl="1"/>
            <a:r>
              <a:rPr lang="en-GB" sz="2700" b="1" i="1" dirty="0" smtClean="0">
                <a:latin typeface="Constantia" pitchFamily="18" charset="0"/>
              </a:rPr>
              <a:t>Praised</a:t>
            </a:r>
            <a:r>
              <a:rPr lang="en-GB" sz="2700" dirty="0" smtClean="0">
                <a:latin typeface="Constantia" pitchFamily="18" charset="0"/>
              </a:rPr>
              <a:t> for cooperative </a:t>
            </a:r>
            <a:r>
              <a:rPr lang="en-GB" sz="2700" dirty="0" err="1" smtClean="0">
                <a:latin typeface="Constantia" pitchFamily="18" charset="0"/>
              </a:rPr>
              <a:t>behavior</a:t>
            </a:r>
            <a:r>
              <a:rPr lang="en-GB" sz="2700" dirty="0" smtClean="0">
                <a:latin typeface="Constantia" pitchFamily="18" charset="0"/>
              </a:rPr>
              <a:t> or successful evacuation.</a:t>
            </a:r>
            <a:endParaRPr lang="en-US" sz="2700" dirty="0" smtClean="0">
              <a:latin typeface="Constantia" pitchFamily="18" charset="0"/>
            </a:endParaRPr>
          </a:p>
          <a:p>
            <a:pPr lvl="1"/>
            <a:r>
              <a:rPr lang="en-GB" sz="2700" dirty="0" smtClean="0">
                <a:latin typeface="Constantia" pitchFamily="18" charset="0"/>
              </a:rPr>
              <a:t>Dressing children in </a:t>
            </a:r>
            <a:r>
              <a:rPr lang="en-GB" sz="2700" b="1" i="1" dirty="0">
                <a:latin typeface="Constantia" pitchFamily="18" charset="0"/>
              </a:rPr>
              <a:t>easily removed clothing </a:t>
            </a:r>
            <a:r>
              <a:rPr lang="en-GB" sz="2700" dirty="0" smtClean="0">
                <a:latin typeface="Constantia" pitchFamily="18" charset="0"/>
              </a:rPr>
              <a:t>(using training pants).</a:t>
            </a:r>
            <a:endParaRPr lang="en-US" sz="2700" dirty="0" smtClean="0">
              <a:latin typeface="Constantia" pitchFamily="18" charset="0"/>
            </a:endParaRPr>
          </a:p>
          <a:p>
            <a:pPr lvl="1"/>
            <a:r>
              <a:rPr lang="en-GB" sz="2700" dirty="0" smtClean="0">
                <a:latin typeface="Constantia" pitchFamily="18" charset="0"/>
              </a:rPr>
              <a:t>Use </a:t>
            </a:r>
            <a:r>
              <a:rPr lang="en-GB" sz="2700" b="1" i="1" dirty="0" smtClean="0">
                <a:latin typeface="Constantia" pitchFamily="18" charset="0"/>
              </a:rPr>
              <a:t>same words </a:t>
            </a:r>
            <a:r>
              <a:rPr lang="en-GB" sz="2700" dirty="0" smtClean="0">
                <a:latin typeface="Constantia" pitchFamily="18" charset="0"/>
              </a:rPr>
              <a:t>always for urination or defecation (not to confuse them).</a:t>
            </a:r>
            <a:endParaRPr lang="en-US" sz="2700" dirty="0" smtClean="0">
              <a:latin typeface="Constantia" pitchFamily="18" charset="0"/>
            </a:endParaRPr>
          </a:p>
          <a:p>
            <a:pPr lvl="1"/>
            <a:r>
              <a:rPr lang="en-GB" sz="2700" dirty="0" smtClean="0">
                <a:latin typeface="Constantia" pitchFamily="18" charset="0"/>
              </a:rPr>
              <a:t>If </a:t>
            </a:r>
            <a:r>
              <a:rPr lang="en-GB" sz="2700" b="1" i="1" dirty="0">
                <a:latin typeface="Constantia" pitchFamily="18" charset="0"/>
              </a:rPr>
              <a:t>resist, try again </a:t>
            </a:r>
            <a:r>
              <a:rPr lang="en-GB" sz="2700" dirty="0" smtClean="0">
                <a:latin typeface="Constantia" pitchFamily="18" charset="0"/>
              </a:rPr>
              <a:t>in few weeks.</a:t>
            </a:r>
            <a:endParaRPr lang="en-US" sz="2700" dirty="0" smtClean="0">
              <a:latin typeface="Constantia" pitchFamily="18" charset="0"/>
            </a:endParaRPr>
          </a:p>
          <a:p>
            <a:pPr lvl="2"/>
            <a:endParaRPr lang="en-US" sz="2000" b="1" dirty="0" smtClean="0">
              <a:latin typeface="Constantia" pitchFamily="18" charset="0"/>
            </a:endParaRPr>
          </a:p>
          <a:p>
            <a:pPr lvl="3"/>
            <a:endParaRPr lang="en-US" b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lvl="0" algn="ctr"/>
            <a:r>
              <a:rPr lang="en-US" sz="3200" b="1" dirty="0" smtClean="0">
                <a:latin typeface="Constantia" pitchFamily="18" charset="0"/>
              </a:rPr>
              <a:t>Health Promotion During  Pre-School-Age</a:t>
            </a:r>
            <a:endParaRPr lang="en-US" sz="3200" b="1" dirty="0">
              <a:latin typeface="Constantia" pitchFamily="18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6324600" y="1600200"/>
            <a:ext cx="2514600" cy="4876800"/>
          </a:xfrm>
        </p:spPr>
        <p:txBody>
          <a:bodyPr/>
          <a:lstStyle/>
          <a:p>
            <a:r>
              <a:rPr lang="en-US" sz="2800" b="1" dirty="0" smtClean="0">
                <a:latin typeface="Constantia" pitchFamily="18" charset="0"/>
              </a:rPr>
              <a:t> </a:t>
            </a:r>
            <a:endParaRPr lang="en-US" sz="2100" dirty="0" smtClean="0"/>
          </a:p>
          <a:p>
            <a:pPr lvl="2"/>
            <a:endParaRPr lang="en-US" sz="2000" b="1" dirty="0" smtClean="0">
              <a:latin typeface="Constantia" pitchFamily="18" charset="0"/>
            </a:endParaRPr>
          </a:p>
          <a:p>
            <a:pPr lvl="3"/>
            <a:endParaRPr lang="en-US" b="1" dirty="0">
              <a:latin typeface="Constantia" pitchFamily="18" charset="0"/>
            </a:endParaRPr>
          </a:p>
        </p:txBody>
      </p:sp>
      <p:pic>
        <p:nvPicPr>
          <p:cNvPr id="3074" name="Picture 2" descr="http://t3.gstatic.com/images?q=tbn:ANd9GcRioDlbUSejsTa-h-rerO4m-2aIqZvkz4zSZf-75NZ3O48xW4k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7813" y="-1011238"/>
            <a:ext cx="2543175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3.gstatic.com/images?q=tbn:ANd9GcRioDlbUSejsTa-h-rerO4m-2aIqZvkz4zSZf-75NZ3O48xW4k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213" y="-858838"/>
            <a:ext cx="2543175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kidseducationalgames.com/images/painted_han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6172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4" y="228600"/>
            <a:ext cx="8302625" cy="990600"/>
          </a:xfrm>
        </p:spPr>
        <p:txBody>
          <a:bodyPr/>
          <a:lstStyle/>
          <a:p>
            <a:pPr lvl="0" algn="ctr"/>
            <a:r>
              <a:rPr lang="en-US" sz="3200" b="1" dirty="0">
                <a:latin typeface="Constantia" pitchFamily="18" charset="0"/>
              </a:rPr>
              <a:t>Health Promotion during Pre-School-Age: </a:t>
            </a:r>
            <a:r>
              <a:rPr lang="en-US" sz="3200" b="1" dirty="0" smtClean="0">
                <a:latin typeface="Constantia" pitchFamily="18" charset="0"/>
              </a:rPr>
              <a:t>common health problems</a:t>
            </a:r>
            <a:endParaRPr lang="en-US" sz="3200" b="1" dirty="0">
              <a:latin typeface="Cooper Black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r>
              <a:rPr lang="en-GB" sz="2700" b="1" dirty="0" smtClean="0">
                <a:latin typeface="Constantia" pitchFamily="18" charset="0"/>
              </a:rPr>
              <a:t>Infectious diseases:</a:t>
            </a:r>
            <a:endParaRPr lang="en-US" sz="2700" dirty="0" smtClean="0">
              <a:latin typeface="Constantia" pitchFamily="18" charset="0"/>
            </a:endParaRPr>
          </a:p>
          <a:p>
            <a:pPr lvl="2"/>
            <a:r>
              <a:rPr lang="en-GB" sz="2400" dirty="0" smtClean="0">
                <a:latin typeface="Constantia" pitchFamily="18" charset="0"/>
              </a:rPr>
              <a:t>Communicable diseases: Chicken Pox, Diphtheria, Measles, </a:t>
            </a:r>
            <a:r>
              <a:rPr lang="en-GB" sz="2400" dirty="0" err="1" smtClean="0">
                <a:latin typeface="Constantia" pitchFamily="18" charset="0"/>
              </a:rPr>
              <a:t>Pertussis</a:t>
            </a:r>
            <a:r>
              <a:rPr lang="en-GB" sz="2400" dirty="0" smtClean="0">
                <a:latin typeface="Constantia" pitchFamily="18" charset="0"/>
              </a:rPr>
              <a:t>, …etc.</a:t>
            </a:r>
            <a:endParaRPr lang="en-US" sz="2400" dirty="0" smtClean="0">
              <a:latin typeface="Constantia" pitchFamily="18" charset="0"/>
            </a:endParaRPr>
          </a:p>
          <a:p>
            <a:pPr lvl="2"/>
            <a:r>
              <a:rPr lang="en-GB" sz="2400" dirty="0" smtClean="0">
                <a:latin typeface="Constantia" pitchFamily="18" charset="0"/>
              </a:rPr>
              <a:t>Conjunctivitis.</a:t>
            </a:r>
            <a:endParaRPr lang="en-US" sz="2400" dirty="0" smtClean="0">
              <a:latin typeface="Constantia" pitchFamily="18" charset="0"/>
            </a:endParaRPr>
          </a:p>
          <a:p>
            <a:pPr lvl="2"/>
            <a:r>
              <a:rPr lang="en-GB" sz="2400" dirty="0" err="1" smtClean="0">
                <a:latin typeface="Constantia" pitchFamily="18" charset="0"/>
              </a:rPr>
              <a:t>Stomatitis</a:t>
            </a:r>
            <a:r>
              <a:rPr lang="en-GB" sz="2400" dirty="0" smtClean="0">
                <a:latin typeface="Constantia" pitchFamily="18" charset="0"/>
              </a:rPr>
              <a:t>.</a:t>
            </a:r>
            <a:endParaRPr lang="en-US" sz="2400" dirty="0" smtClean="0">
              <a:latin typeface="Constantia" pitchFamily="18" charset="0"/>
            </a:endParaRPr>
          </a:p>
          <a:p>
            <a:endParaRPr lang="en-US" sz="2400" dirty="0" smtClean="0">
              <a:latin typeface="Constantia" pitchFamily="18" charset="0"/>
            </a:endParaRPr>
          </a:p>
          <a:p>
            <a:r>
              <a:rPr lang="en-GB" sz="2700" b="1" dirty="0" smtClean="0">
                <a:latin typeface="Constantia" pitchFamily="18" charset="0"/>
              </a:rPr>
              <a:t>Ingestion of injurious agents:</a:t>
            </a:r>
            <a:endParaRPr lang="en-US" sz="2700" dirty="0" smtClean="0">
              <a:latin typeface="Constantia" pitchFamily="18" charset="0"/>
            </a:endParaRPr>
          </a:p>
          <a:p>
            <a:pPr lvl="2"/>
            <a:r>
              <a:rPr lang="en-GB" sz="2400" dirty="0" smtClean="0">
                <a:latin typeface="Constantia" pitchFamily="18" charset="0"/>
              </a:rPr>
              <a:t>Cosmetics and personal care products, cleaning products, plants, foreign bodies, gasoline.</a:t>
            </a:r>
            <a:endParaRPr lang="en-US" sz="2400" dirty="0" smtClean="0">
              <a:latin typeface="Constantia" pitchFamily="18" charset="0"/>
            </a:endParaRPr>
          </a:p>
          <a:p>
            <a:pPr lvl="2"/>
            <a:r>
              <a:rPr lang="en-GB" sz="2400" dirty="0" smtClean="0">
                <a:latin typeface="Constantia" pitchFamily="18" charset="0"/>
              </a:rPr>
              <a:t>Heavy metal poisoning (mercury, iron, lead)</a:t>
            </a:r>
            <a:endParaRPr lang="en-US" sz="2400" dirty="0" smtClean="0">
              <a:latin typeface="Constantia" pitchFamily="18" charset="0"/>
            </a:endParaRPr>
          </a:p>
          <a:p>
            <a:pPr lvl="3"/>
            <a:endParaRPr lang="en-US" sz="1700" b="1" dirty="0" smtClean="0">
              <a:latin typeface="Constantia" pitchFamily="18" charset="0"/>
            </a:endParaRPr>
          </a:p>
          <a:p>
            <a:pPr lvl="3"/>
            <a:endParaRPr lang="en-US" b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pPr lvl="1"/>
            <a:r>
              <a:rPr lang="en-US" sz="2500" b="1" dirty="0" smtClean="0">
                <a:latin typeface="Constantia" pitchFamily="18" charset="0"/>
              </a:rPr>
              <a:t> </a:t>
            </a:r>
            <a:r>
              <a:rPr lang="en-GB" sz="2500" dirty="0">
                <a:latin typeface="Constantia" pitchFamily="18" charset="0"/>
              </a:rPr>
              <a:t>The causative agent may be viral or bacterial.</a:t>
            </a:r>
            <a:endParaRPr lang="en-US" sz="2500" dirty="0">
              <a:latin typeface="Constantia" pitchFamily="18" charset="0"/>
            </a:endParaRPr>
          </a:p>
          <a:p>
            <a:pPr lvl="1"/>
            <a:r>
              <a:rPr lang="en-GB" sz="2500" dirty="0" smtClean="0">
                <a:latin typeface="Constantia" pitchFamily="18" charset="0"/>
              </a:rPr>
              <a:t>Often viral in children younger than 3-year-old.</a:t>
            </a:r>
            <a:endParaRPr lang="en-US" sz="2500" dirty="0" smtClean="0">
              <a:latin typeface="Constantia" pitchFamily="18" charset="0"/>
            </a:endParaRPr>
          </a:p>
          <a:p>
            <a:pPr lvl="1"/>
            <a:r>
              <a:rPr lang="en-GB" sz="2500" dirty="0" smtClean="0">
                <a:latin typeface="Constantia" pitchFamily="18" charset="0"/>
              </a:rPr>
              <a:t>Bacterial is more common in the school age children.</a:t>
            </a:r>
            <a:endParaRPr lang="en-US" sz="2500" dirty="0" smtClean="0">
              <a:latin typeface="Constantia" pitchFamily="18" charset="0"/>
            </a:endParaRPr>
          </a:p>
          <a:p>
            <a:pPr lvl="1"/>
            <a:r>
              <a:rPr lang="en-GB" sz="2500" dirty="0" smtClean="0">
                <a:latin typeface="Constantia" pitchFamily="18" charset="0"/>
              </a:rPr>
              <a:t>Manifestations </a:t>
            </a:r>
            <a:r>
              <a:rPr lang="en-GB" sz="2500" b="1" i="1" dirty="0" smtClean="0">
                <a:latin typeface="Constantia" pitchFamily="18" charset="0"/>
              </a:rPr>
              <a:t>of viral </a:t>
            </a:r>
            <a:r>
              <a:rPr lang="en-GB" sz="2500" dirty="0" smtClean="0">
                <a:latin typeface="Constantia" pitchFamily="18" charset="0"/>
              </a:rPr>
              <a:t>infection:</a:t>
            </a:r>
          </a:p>
          <a:p>
            <a:pPr lvl="2"/>
            <a:r>
              <a:rPr lang="en-GB" sz="2200" dirty="0" smtClean="0">
                <a:latin typeface="Constantia" pitchFamily="18" charset="0"/>
              </a:rPr>
              <a:t> gradual onset</a:t>
            </a:r>
          </a:p>
          <a:p>
            <a:pPr lvl="2"/>
            <a:r>
              <a:rPr lang="en-GB" sz="2200" dirty="0" smtClean="0">
                <a:latin typeface="Constantia" pitchFamily="18" charset="0"/>
              </a:rPr>
              <a:t>low-grade fever,</a:t>
            </a:r>
          </a:p>
          <a:p>
            <a:pPr lvl="2"/>
            <a:r>
              <a:rPr lang="en-GB" sz="2200" dirty="0" smtClean="0">
                <a:latin typeface="Constantia" pitchFamily="18" charset="0"/>
              </a:rPr>
              <a:t>slight </a:t>
            </a:r>
            <a:r>
              <a:rPr lang="en-GB" sz="2200" dirty="0" err="1" smtClean="0">
                <a:latin typeface="Constantia" pitchFamily="18" charset="0"/>
              </a:rPr>
              <a:t>erythema</a:t>
            </a:r>
            <a:r>
              <a:rPr lang="en-GB" sz="2200" dirty="0" smtClean="0">
                <a:latin typeface="Constantia" pitchFamily="18" charset="0"/>
              </a:rPr>
              <a:t> of the pharynx.</a:t>
            </a:r>
            <a:endParaRPr lang="en-US" sz="2200" dirty="0" smtClean="0">
              <a:latin typeface="Constantia" pitchFamily="18" charset="0"/>
            </a:endParaRPr>
          </a:p>
          <a:p>
            <a:pPr lvl="1"/>
            <a:r>
              <a:rPr lang="en-GB" sz="2500" dirty="0" smtClean="0">
                <a:latin typeface="Constantia" pitchFamily="18" charset="0"/>
              </a:rPr>
              <a:t>Manifestations of the </a:t>
            </a:r>
            <a:r>
              <a:rPr lang="en-GB" sz="2500" b="1" i="1" dirty="0" smtClean="0">
                <a:latin typeface="Constantia" pitchFamily="18" charset="0"/>
              </a:rPr>
              <a:t>bacterial infection</a:t>
            </a:r>
            <a:r>
              <a:rPr lang="en-GB" sz="2500" dirty="0" smtClean="0">
                <a:latin typeface="Constantia" pitchFamily="18" charset="0"/>
              </a:rPr>
              <a:t>: </a:t>
            </a:r>
          </a:p>
          <a:p>
            <a:pPr lvl="2"/>
            <a:r>
              <a:rPr lang="en-GB" sz="2200" dirty="0" smtClean="0">
                <a:latin typeface="Constantia" pitchFamily="18" charset="0"/>
              </a:rPr>
              <a:t>abrupt onset, </a:t>
            </a:r>
          </a:p>
          <a:p>
            <a:pPr lvl="2"/>
            <a:r>
              <a:rPr lang="en-GB" sz="2200" dirty="0" smtClean="0">
                <a:latin typeface="Constantia" pitchFamily="18" charset="0"/>
              </a:rPr>
              <a:t>temperature equal to or more than 40 º C, </a:t>
            </a:r>
          </a:p>
          <a:p>
            <a:pPr lvl="2"/>
            <a:r>
              <a:rPr lang="en-GB" sz="2200" dirty="0" smtClean="0">
                <a:latin typeface="Constantia" pitchFamily="18" charset="0"/>
              </a:rPr>
              <a:t>white exudates and severe sore throat.</a:t>
            </a:r>
            <a:endParaRPr lang="en-US" sz="2200" dirty="0" smtClean="0">
              <a:latin typeface="Constantia" pitchFamily="18" charset="0"/>
            </a:endParaRPr>
          </a:p>
          <a:p>
            <a:pPr lvl="2"/>
            <a:endParaRPr lang="en-US" sz="2400" dirty="0" smtClean="0">
              <a:latin typeface="Constantia" pitchFamily="18" charset="0"/>
            </a:endParaRPr>
          </a:p>
          <a:p>
            <a:pPr lvl="6"/>
            <a:endParaRPr lang="en-US" sz="1400" b="1" dirty="0" smtClean="0">
              <a:latin typeface="Constantia" pitchFamily="18" charset="0"/>
            </a:endParaRPr>
          </a:p>
          <a:p>
            <a:pPr lvl="6"/>
            <a:endParaRPr lang="en-US" sz="1400" b="1" dirty="0">
              <a:latin typeface="Constantia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774" y="228600"/>
            <a:ext cx="8302625" cy="990600"/>
          </a:xfrm>
        </p:spPr>
        <p:txBody>
          <a:bodyPr/>
          <a:lstStyle/>
          <a:p>
            <a:pPr lvl="0" algn="ctr"/>
            <a:r>
              <a:rPr lang="en-US" sz="3200" b="1" dirty="0">
                <a:latin typeface="Constantia" pitchFamily="18" charset="0"/>
              </a:rPr>
              <a:t>Health Promotion during Pre-School-Age: </a:t>
            </a:r>
            <a:r>
              <a:rPr lang="en-US" sz="3200" b="1" dirty="0" err="1" smtClean="0">
                <a:latin typeface="Constantia" pitchFamily="18" charset="0"/>
              </a:rPr>
              <a:t>Tonsilitis</a:t>
            </a:r>
            <a:endParaRPr lang="en-US" sz="3200" b="1" dirty="0">
              <a:latin typeface="Cooper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4" y="228600"/>
            <a:ext cx="8302625" cy="990600"/>
          </a:xfrm>
        </p:spPr>
        <p:txBody>
          <a:bodyPr/>
          <a:lstStyle/>
          <a:p>
            <a:pPr lvl="0" algn="ctr"/>
            <a:r>
              <a:rPr lang="en-US" sz="3200" b="1" dirty="0">
                <a:latin typeface="Constantia" pitchFamily="18" charset="0"/>
              </a:rPr>
              <a:t>Health Promotion during Pre-School-Age: </a:t>
            </a:r>
            <a:r>
              <a:rPr lang="en-US" sz="3200" b="1" dirty="0" smtClean="0">
                <a:latin typeface="Constantia" pitchFamily="18" charset="0"/>
              </a:rPr>
              <a:t>Enuresis</a:t>
            </a:r>
            <a:endParaRPr lang="en-US" sz="3200" b="1" dirty="0">
              <a:latin typeface="Cooper Black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r>
              <a:rPr lang="en-GB" sz="2300" dirty="0" smtClean="0">
                <a:latin typeface="Constantia" pitchFamily="18" charset="0"/>
              </a:rPr>
              <a:t>Involuntary passage of urine past the age when a child should be expected to have </a:t>
            </a:r>
            <a:r>
              <a:rPr lang="ar-SA" sz="2300" dirty="0" smtClean="0">
                <a:latin typeface="Constantia" pitchFamily="18" charset="0"/>
              </a:rPr>
              <a:t>	</a:t>
            </a:r>
            <a:r>
              <a:rPr lang="en-GB" sz="2300" dirty="0" smtClean="0">
                <a:latin typeface="Constantia" pitchFamily="18" charset="0"/>
              </a:rPr>
              <a:t>attained bladder control (</a:t>
            </a:r>
            <a:r>
              <a:rPr lang="en-GB" sz="2300" b="1" i="1" dirty="0" smtClean="0">
                <a:latin typeface="Constantia" pitchFamily="18" charset="0"/>
              </a:rPr>
              <a:t>4 years</a:t>
            </a:r>
            <a:r>
              <a:rPr lang="en-GB" sz="2300" dirty="0" smtClean="0">
                <a:latin typeface="Constantia" pitchFamily="18" charset="0"/>
              </a:rPr>
              <a:t>)</a:t>
            </a:r>
            <a:endParaRPr lang="en-US" sz="2300" dirty="0" smtClean="0">
              <a:latin typeface="Constantia" pitchFamily="18" charset="0"/>
            </a:endParaRPr>
          </a:p>
          <a:p>
            <a:r>
              <a:rPr lang="en-GB" sz="2300" dirty="0" smtClean="0">
                <a:latin typeface="Constantia" pitchFamily="18" charset="0"/>
              </a:rPr>
              <a:t>Occur approximately </a:t>
            </a:r>
            <a:r>
              <a:rPr lang="en-GB" sz="2300" b="1" i="1" dirty="0" smtClean="0">
                <a:latin typeface="Constantia" pitchFamily="18" charset="0"/>
              </a:rPr>
              <a:t>5- 7 years </a:t>
            </a:r>
            <a:r>
              <a:rPr lang="en-GB" sz="2300" dirty="0" smtClean="0">
                <a:latin typeface="Constantia" pitchFamily="18" charset="0"/>
              </a:rPr>
              <a:t>of age.</a:t>
            </a:r>
            <a:endParaRPr lang="en-US" sz="2300" dirty="0" smtClean="0">
              <a:latin typeface="Constantia" pitchFamily="18" charset="0"/>
            </a:endParaRPr>
          </a:p>
          <a:p>
            <a:r>
              <a:rPr lang="en-GB" sz="2300" dirty="0" smtClean="0">
                <a:latin typeface="Constantia" pitchFamily="18" charset="0"/>
              </a:rPr>
              <a:t>Enuresis is </a:t>
            </a:r>
            <a:r>
              <a:rPr lang="en-GB" sz="2300" b="1" i="1" dirty="0" smtClean="0">
                <a:latin typeface="Constantia" pitchFamily="18" charset="0"/>
              </a:rPr>
              <a:t>primarily</a:t>
            </a:r>
            <a:r>
              <a:rPr lang="en-GB" sz="2300" dirty="0" smtClean="0">
                <a:latin typeface="Constantia" pitchFamily="18" charset="0"/>
              </a:rPr>
              <a:t> an alteration of neuromuscular bladder functioning.</a:t>
            </a:r>
            <a:endParaRPr lang="en-US" sz="2300" dirty="0" smtClean="0">
              <a:latin typeface="Constantia" pitchFamily="18" charset="0"/>
            </a:endParaRPr>
          </a:p>
          <a:p>
            <a:r>
              <a:rPr lang="en-GB" sz="2300" dirty="0" smtClean="0">
                <a:latin typeface="Constantia" pitchFamily="18" charset="0"/>
              </a:rPr>
              <a:t>The symptoms may be influenced by emotional factors (birth of a sibling).</a:t>
            </a:r>
            <a:endParaRPr lang="en-US" sz="2300" dirty="0" smtClean="0">
              <a:latin typeface="Constantia" pitchFamily="18" charset="0"/>
            </a:endParaRPr>
          </a:p>
          <a:p>
            <a:r>
              <a:rPr lang="en-GB" sz="2300" dirty="0" smtClean="0">
                <a:latin typeface="Constantia" pitchFamily="18" charset="0"/>
              </a:rPr>
              <a:t>No clear </a:t>
            </a:r>
            <a:r>
              <a:rPr lang="en-GB" sz="2300" dirty="0" err="1" smtClean="0">
                <a:latin typeface="Constantia" pitchFamily="18" charset="0"/>
              </a:rPr>
              <a:t>etiology</a:t>
            </a:r>
            <a:r>
              <a:rPr lang="en-GB" sz="2300" dirty="0" smtClean="0">
                <a:latin typeface="Constantia" pitchFamily="18" charset="0"/>
              </a:rPr>
              <a:t>. Predictive factors are:</a:t>
            </a:r>
            <a:endParaRPr lang="en-US" sz="2300" dirty="0" smtClean="0">
              <a:latin typeface="Constantia" pitchFamily="18" charset="0"/>
            </a:endParaRPr>
          </a:p>
          <a:p>
            <a:pPr lvl="1"/>
            <a:r>
              <a:rPr lang="en-GB" dirty="0" smtClean="0">
                <a:latin typeface="Constantia" pitchFamily="18" charset="0"/>
              </a:rPr>
              <a:t>Longer duration of sleep in infancy.</a:t>
            </a:r>
            <a:endParaRPr lang="en-US" dirty="0" smtClean="0">
              <a:latin typeface="Constantia" pitchFamily="18" charset="0"/>
            </a:endParaRPr>
          </a:p>
          <a:p>
            <a:pPr lvl="1"/>
            <a:r>
              <a:rPr lang="en-GB" dirty="0" smtClean="0">
                <a:latin typeface="Constantia" pitchFamily="18" charset="0"/>
              </a:rPr>
              <a:t>Positive family history.</a:t>
            </a:r>
            <a:endParaRPr lang="en-US" dirty="0" smtClean="0">
              <a:latin typeface="Constantia" pitchFamily="18" charset="0"/>
            </a:endParaRPr>
          </a:p>
          <a:p>
            <a:pPr lvl="1"/>
            <a:r>
              <a:rPr lang="en-GB" dirty="0" smtClean="0">
                <a:latin typeface="Constantia" pitchFamily="18" charset="0"/>
              </a:rPr>
              <a:t>Slower rate of physical development in children up to 3 years.</a:t>
            </a:r>
            <a:endParaRPr lang="en-US" dirty="0" smtClean="0">
              <a:latin typeface="Constantia" pitchFamily="18" charset="0"/>
            </a:endParaRPr>
          </a:p>
          <a:p>
            <a:pPr lvl="1">
              <a:buNone/>
            </a:pPr>
            <a:endParaRPr lang="en-US" sz="1600" dirty="0" smtClean="0">
              <a:latin typeface="Constantia" pitchFamily="18" charset="0"/>
            </a:endParaRPr>
          </a:p>
          <a:p>
            <a:pPr lvl="4"/>
            <a:endParaRPr lang="en-US" sz="1600" b="1" dirty="0" smtClean="0">
              <a:latin typeface="Constantia" pitchFamily="18" charset="0"/>
            </a:endParaRPr>
          </a:p>
          <a:p>
            <a:pPr lvl="4"/>
            <a:endParaRPr lang="en-US" sz="1600" b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lvl="0" algn="ctr"/>
            <a:r>
              <a:rPr lang="en-US" sz="3200" b="1" dirty="0" smtClean="0">
                <a:latin typeface="Cooper Black"/>
              </a:rPr>
              <a:t>Health Promotion: Infancy</a:t>
            </a:r>
            <a:endParaRPr lang="en-US" sz="3200" b="1" dirty="0">
              <a:latin typeface="Cooper Black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419600"/>
          </a:xfrm>
        </p:spPr>
        <p:txBody>
          <a:bodyPr/>
          <a:lstStyle/>
          <a:p>
            <a:r>
              <a:rPr lang="en-US" sz="2800" dirty="0" smtClean="0">
                <a:latin typeface="Constantia" pitchFamily="18" charset="0"/>
              </a:rPr>
              <a:t> </a:t>
            </a:r>
            <a:r>
              <a:rPr lang="en-GB" sz="2800" dirty="0" smtClean="0">
                <a:latin typeface="Constantia" pitchFamily="18" charset="0"/>
              </a:rPr>
              <a:t>Areas of focus in  well-baby health visits (6 times during infancy) are:</a:t>
            </a:r>
            <a:endParaRPr lang="en-US" sz="2800" dirty="0" smtClean="0">
              <a:latin typeface="Constantia" pitchFamily="18" charset="0"/>
            </a:endParaRPr>
          </a:p>
          <a:p>
            <a:pPr lvl="2"/>
            <a:r>
              <a:rPr lang="en-GB" sz="2100" dirty="0" smtClean="0">
                <a:latin typeface="Constantia" pitchFamily="18" charset="0"/>
              </a:rPr>
              <a:t>Growth milestones: Ht., Wt., H.C. </a:t>
            </a:r>
            <a:endParaRPr lang="en-US" sz="2100" dirty="0" smtClean="0">
              <a:latin typeface="Constantia" pitchFamily="18" charset="0"/>
            </a:endParaRPr>
          </a:p>
          <a:p>
            <a:pPr lvl="2"/>
            <a:r>
              <a:rPr lang="en-GB" sz="2100" dirty="0" smtClean="0">
                <a:latin typeface="Constantia" pitchFamily="18" charset="0"/>
              </a:rPr>
              <a:t>Developmental milestones.</a:t>
            </a:r>
            <a:endParaRPr lang="en-US" sz="2100" dirty="0" smtClean="0">
              <a:latin typeface="Constantia" pitchFamily="18" charset="0"/>
            </a:endParaRPr>
          </a:p>
          <a:p>
            <a:pPr lvl="2"/>
            <a:r>
              <a:rPr lang="en-GB" sz="2100" dirty="0" smtClean="0">
                <a:latin typeface="Constantia" pitchFamily="18" charset="0"/>
              </a:rPr>
              <a:t>Dental health.</a:t>
            </a:r>
            <a:endParaRPr lang="en-US" sz="2100" dirty="0" smtClean="0">
              <a:latin typeface="Constantia" pitchFamily="18" charset="0"/>
            </a:endParaRPr>
          </a:p>
          <a:p>
            <a:pPr lvl="2"/>
            <a:r>
              <a:rPr lang="en-GB" sz="2100" dirty="0" smtClean="0">
                <a:latin typeface="Constantia" pitchFamily="18" charset="0"/>
              </a:rPr>
              <a:t>Nutritional adequacy.</a:t>
            </a:r>
            <a:endParaRPr lang="en-US" sz="2100" dirty="0" smtClean="0">
              <a:latin typeface="Constantia" pitchFamily="18" charset="0"/>
            </a:endParaRPr>
          </a:p>
          <a:p>
            <a:pPr lvl="2"/>
            <a:r>
              <a:rPr lang="en-GB" sz="2100" dirty="0" smtClean="0">
                <a:latin typeface="Constantia" pitchFamily="18" charset="0"/>
              </a:rPr>
              <a:t>Parent-child relationship.</a:t>
            </a:r>
            <a:endParaRPr lang="en-US" sz="2100" dirty="0" smtClean="0">
              <a:latin typeface="Constantia" pitchFamily="18" charset="0"/>
            </a:endParaRPr>
          </a:p>
          <a:p>
            <a:pPr lvl="2"/>
            <a:r>
              <a:rPr lang="en-GB" sz="2100" dirty="0" smtClean="0">
                <a:latin typeface="Constantia" pitchFamily="18" charset="0"/>
              </a:rPr>
              <a:t>Vision &amp; hearing assessments. </a:t>
            </a:r>
            <a:endParaRPr lang="en-US" sz="2100" dirty="0" smtClean="0">
              <a:latin typeface="Constantia" pitchFamily="18" charset="0"/>
            </a:endParaRPr>
          </a:p>
          <a:p>
            <a:pPr lvl="2"/>
            <a:r>
              <a:rPr lang="en-GB" sz="2100" dirty="0" smtClean="0">
                <a:latin typeface="Constantia" pitchFamily="18" charset="0"/>
              </a:rPr>
              <a:t>Immunization</a:t>
            </a:r>
            <a:endParaRPr lang="en-US" sz="2100" dirty="0" smtClean="0">
              <a:latin typeface="Constantia" pitchFamily="18" charset="0"/>
            </a:endParaRPr>
          </a:p>
          <a:p>
            <a:pPr lvl="2"/>
            <a:endParaRPr lang="en-US" sz="2400" dirty="0" smtClean="0">
              <a:latin typeface="Constantia" pitchFamily="18" charset="0"/>
            </a:endParaRPr>
          </a:p>
          <a:p>
            <a:pPr lvl="2"/>
            <a:endParaRPr lang="en-US" sz="2400" b="1" dirty="0" smtClean="0">
              <a:latin typeface="Constantia" pitchFamily="18" charset="0"/>
            </a:endParaRPr>
          </a:p>
          <a:p>
            <a:pPr lvl="1"/>
            <a:endParaRPr lang="en-US" sz="2800" b="1" dirty="0" smtClean="0"/>
          </a:p>
          <a:p>
            <a:pPr lvl="1"/>
            <a:endParaRPr lang="en-US" sz="2800" b="1" dirty="0" smtClean="0"/>
          </a:p>
          <a:p>
            <a:pPr lvl="2"/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r>
              <a:rPr lang="en-GB" sz="3100" b="1" dirty="0" smtClean="0">
                <a:latin typeface="Constantia" pitchFamily="18" charset="0"/>
              </a:rPr>
              <a:t>Types:</a:t>
            </a:r>
            <a:endParaRPr lang="en-US" sz="3100" dirty="0" smtClean="0">
              <a:latin typeface="Constantia" pitchFamily="18" charset="0"/>
            </a:endParaRPr>
          </a:p>
          <a:p>
            <a:pPr lvl="1"/>
            <a:r>
              <a:rPr lang="en-GB" sz="3100" dirty="0" smtClean="0">
                <a:latin typeface="Constantia" pitchFamily="18" charset="0"/>
              </a:rPr>
              <a:t>Primary: if bladder training was never achieved.</a:t>
            </a:r>
            <a:endParaRPr lang="en-US" sz="3100" dirty="0" smtClean="0">
              <a:latin typeface="Constantia" pitchFamily="18" charset="0"/>
            </a:endParaRPr>
          </a:p>
          <a:p>
            <a:pPr lvl="1"/>
            <a:r>
              <a:rPr lang="en-GB" sz="3100" dirty="0" smtClean="0">
                <a:latin typeface="Constantia" pitchFamily="18" charset="0"/>
              </a:rPr>
              <a:t>Secondary or acquired: if control was established but has now been lost.</a:t>
            </a:r>
            <a:endParaRPr lang="en-US" sz="3100" dirty="0" smtClean="0">
              <a:latin typeface="Constantia" pitchFamily="18" charset="0"/>
            </a:endParaRPr>
          </a:p>
          <a:p>
            <a:pPr lvl="1"/>
            <a:r>
              <a:rPr lang="en-GB" sz="3100" dirty="0" smtClean="0">
                <a:latin typeface="Constantia" pitchFamily="18" charset="0"/>
              </a:rPr>
              <a:t>Nocturnal: occur at night (most common type)</a:t>
            </a:r>
            <a:endParaRPr lang="en-US" sz="3100" dirty="0" smtClean="0">
              <a:latin typeface="Constantia" pitchFamily="18" charset="0"/>
            </a:endParaRPr>
          </a:p>
          <a:p>
            <a:pPr lvl="1"/>
            <a:r>
              <a:rPr lang="en-GB" sz="3100" dirty="0" smtClean="0">
                <a:latin typeface="Constantia" pitchFamily="18" charset="0"/>
              </a:rPr>
              <a:t>Diurnal: occur during the day.</a:t>
            </a:r>
            <a:endParaRPr lang="en-US" sz="3100" dirty="0" smtClean="0">
              <a:latin typeface="Constantia" pitchFamily="18" charset="0"/>
            </a:endParaRPr>
          </a:p>
          <a:p>
            <a:pPr lvl="1"/>
            <a:r>
              <a:rPr lang="en-GB" sz="3100" dirty="0" smtClean="0">
                <a:latin typeface="Constantia" pitchFamily="18" charset="0"/>
              </a:rPr>
              <a:t>Both.</a:t>
            </a:r>
            <a:endParaRPr lang="en-US" sz="3100" dirty="0" smtClean="0">
              <a:latin typeface="Constantia" pitchFamily="18" charset="0"/>
            </a:endParaRPr>
          </a:p>
          <a:p>
            <a:pPr lvl="4"/>
            <a:endParaRPr lang="en-US" sz="1600" b="1" dirty="0" smtClean="0">
              <a:latin typeface="Constantia" pitchFamily="18" charset="0"/>
            </a:endParaRPr>
          </a:p>
          <a:p>
            <a:pPr lvl="4"/>
            <a:endParaRPr lang="en-US" sz="1600" b="1" dirty="0">
              <a:latin typeface="Constantia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28600"/>
            <a:ext cx="8302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200" b="1" dirty="0" smtClean="0">
                <a:latin typeface="Constantia" pitchFamily="18" charset="0"/>
              </a:rPr>
              <a:t>Health Promotion during Pre-School-Age: Enuresis</a:t>
            </a:r>
            <a:endParaRPr lang="en-US" sz="3200" b="1" dirty="0">
              <a:latin typeface="Cooper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r>
              <a:rPr lang="en-GB" sz="2700" b="1" dirty="0" smtClean="0">
                <a:latin typeface="Constantia" pitchFamily="18" charset="0"/>
              </a:rPr>
              <a:t>Management:</a:t>
            </a:r>
            <a:endParaRPr lang="en-US" sz="2700" dirty="0" smtClean="0">
              <a:latin typeface="Constantia" pitchFamily="18" charset="0"/>
            </a:endParaRPr>
          </a:p>
          <a:p>
            <a:pPr lvl="2"/>
            <a:r>
              <a:rPr lang="en-GB" sz="2400" dirty="0" smtClean="0">
                <a:latin typeface="Constantia" pitchFamily="18" charset="0"/>
              </a:rPr>
              <a:t>Attempts to correct stress factors if any.</a:t>
            </a:r>
            <a:endParaRPr lang="en-US" sz="2400" dirty="0" smtClean="0">
              <a:latin typeface="Constantia" pitchFamily="18" charset="0"/>
            </a:endParaRPr>
          </a:p>
          <a:p>
            <a:pPr lvl="2"/>
            <a:r>
              <a:rPr lang="en-GB" sz="2400" dirty="0" smtClean="0">
                <a:latin typeface="Constantia" pitchFamily="18" charset="0"/>
              </a:rPr>
              <a:t>Limit fluids after dinner.</a:t>
            </a:r>
            <a:endParaRPr lang="en-US" sz="2400" dirty="0" smtClean="0">
              <a:latin typeface="Constantia" pitchFamily="18" charset="0"/>
            </a:endParaRPr>
          </a:p>
          <a:p>
            <a:pPr lvl="2"/>
            <a:r>
              <a:rPr lang="en-GB" sz="2400" dirty="0" smtClean="0">
                <a:latin typeface="Constantia" pitchFamily="18" charset="0"/>
              </a:rPr>
              <a:t>Drug therapy (</a:t>
            </a:r>
            <a:r>
              <a:rPr lang="en-GB" sz="2400" dirty="0" err="1" smtClean="0">
                <a:latin typeface="Constantia" pitchFamily="18" charset="0"/>
              </a:rPr>
              <a:t>Tofranil</a:t>
            </a:r>
            <a:r>
              <a:rPr lang="en-GB" sz="2400" dirty="0" smtClean="0">
                <a:latin typeface="Constantia" pitchFamily="18" charset="0"/>
              </a:rPr>
              <a:t>): </a:t>
            </a:r>
            <a:r>
              <a:rPr lang="en-GB" sz="2400" dirty="0" err="1" smtClean="0">
                <a:latin typeface="Constantia" pitchFamily="18" charset="0"/>
              </a:rPr>
              <a:t>anticholinergic</a:t>
            </a:r>
            <a:r>
              <a:rPr lang="en-GB" sz="2400" dirty="0" smtClean="0">
                <a:latin typeface="Constantia" pitchFamily="18" charset="0"/>
              </a:rPr>
              <a:t> drug that inhibits urination, given an </a:t>
            </a:r>
            <a:r>
              <a:rPr lang="ar-SA" sz="2400" dirty="0" smtClean="0">
                <a:latin typeface="Constantia" pitchFamily="18" charset="0"/>
              </a:rPr>
              <a:t>	</a:t>
            </a:r>
            <a:r>
              <a:rPr lang="en-GB" sz="2400" dirty="0" smtClean="0">
                <a:latin typeface="Constantia" pitchFamily="18" charset="0"/>
              </a:rPr>
              <a:t>hour before bed.</a:t>
            </a:r>
            <a:endParaRPr lang="en-US" sz="2400" dirty="0" smtClean="0">
              <a:latin typeface="Constantia" pitchFamily="18" charset="0"/>
            </a:endParaRPr>
          </a:p>
          <a:p>
            <a:pPr lvl="2"/>
            <a:r>
              <a:rPr lang="en-GB" sz="2400" dirty="0" smtClean="0">
                <a:latin typeface="Constantia" pitchFamily="18" charset="0"/>
              </a:rPr>
              <a:t>Bladder stretching exercises.</a:t>
            </a:r>
            <a:endParaRPr lang="en-US" sz="2400" dirty="0" smtClean="0">
              <a:latin typeface="Constantia" pitchFamily="18" charset="0"/>
            </a:endParaRPr>
          </a:p>
          <a:p>
            <a:pPr lvl="2"/>
            <a:r>
              <a:rPr lang="en-GB" sz="2400" dirty="0" smtClean="0">
                <a:latin typeface="Constantia" pitchFamily="18" charset="0"/>
              </a:rPr>
              <a:t>Motivational therapy/ positive reinforcement (recording the dry nights).</a:t>
            </a:r>
            <a:endParaRPr lang="en-US" sz="2400" dirty="0" smtClean="0">
              <a:latin typeface="Constantia" pitchFamily="18" charset="0"/>
            </a:endParaRPr>
          </a:p>
          <a:p>
            <a:pPr lvl="2"/>
            <a:r>
              <a:rPr lang="en-GB" sz="2400" dirty="0" smtClean="0">
                <a:latin typeface="Constantia" pitchFamily="18" charset="0"/>
              </a:rPr>
              <a:t>Punishment is </a:t>
            </a:r>
            <a:r>
              <a:rPr lang="en-GB" sz="2400" b="1" i="1" dirty="0" smtClean="0">
                <a:latin typeface="Constantia" pitchFamily="18" charset="0"/>
              </a:rPr>
              <a:t>contraindicated.</a:t>
            </a:r>
            <a:endParaRPr lang="en-US" sz="2400" b="1" i="1" dirty="0" smtClean="0">
              <a:latin typeface="Constantia" pitchFamily="18" charset="0"/>
            </a:endParaRPr>
          </a:p>
          <a:p>
            <a:pPr lvl="6"/>
            <a:endParaRPr lang="en-US" sz="1400" b="1" dirty="0" smtClean="0">
              <a:latin typeface="Constantia" pitchFamily="18" charset="0"/>
            </a:endParaRPr>
          </a:p>
          <a:p>
            <a:pPr lvl="6"/>
            <a:endParaRPr lang="en-US" sz="1400" b="1" dirty="0">
              <a:latin typeface="Constantia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774" y="228600"/>
            <a:ext cx="8302625" cy="990600"/>
          </a:xfrm>
        </p:spPr>
        <p:txBody>
          <a:bodyPr/>
          <a:lstStyle/>
          <a:p>
            <a:pPr lvl="0" algn="ctr"/>
            <a:r>
              <a:rPr lang="en-US" sz="3200" b="1" dirty="0">
                <a:latin typeface="Constantia" pitchFamily="18" charset="0"/>
              </a:rPr>
              <a:t>Health Promotion during Pre-School-Age: </a:t>
            </a:r>
            <a:r>
              <a:rPr lang="en-US" sz="3200" b="1" dirty="0" smtClean="0">
                <a:latin typeface="Constantia" pitchFamily="18" charset="0"/>
              </a:rPr>
              <a:t>Enuresis</a:t>
            </a:r>
            <a:endParaRPr lang="en-US" sz="3200" b="1" dirty="0">
              <a:latin typeface="Cooper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lvl="0" algn="ctr"/>
            <a:r>
              <a:rPr lang="en-US" sz="3200" b="1" dirty="0" smtClean="0">
                <a:latin typeface="Cooper Black"/>
              </a:rPr>
              <a:t> </a:t>
            </a:r>
            <a:endParaRPr lang="en-US" sz="3200" b="1" dirty="0">
              <a:latin typeface="Cooper Black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6019800" y="1600200"/>
            <a:ext cx="2819400" cy="4876800"/>
          </a:xfrm>
        </p:spPr>
        <p:txBody>
          <a:bodyPr/>
          <a:lstStyle/>
          <a:p>
            <a:r>
              <a:rPr lang="en-US" sz="2800" b="1" dirty="0" smtClean="0">
                <a:latin typeface="Constantia" pitchFamily="18" charset="0"/>
              </a:rPr>
              <a:t> </a:t>
            </a:r>
            <a:endParaRPr lang="en-US" sz="1400" b="1" dirty="0">
              <a:latin typeface="Constantia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228600"/>
            <a:ext cx="8302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200" b="1" dirty="0" smtClean="0">
                <a:latin typeface="Constantia" pitchFamily="18" charset="0"/>
              </a:rPr>
              <a:t>Health Promotion during School-Age </a:t>
            </a:r>
            <a:endParaRPr lang="en-US" sz="3200" b="1" dirty="0">
              <a:latin typeface="Cooper Black"/>
            </a:endParaRPr>
          </a:p>
        </p:txBody>
      </p:sp>
      <p:pic>
        <p:nvPicPr>
          <p:cNvPr id="4098" name="Picture 2" descr="http://www.scholastic.com/parents/files/cache/9fee109278d12b4b8c7e6c656f69cb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315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138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lvl="0" algn="ctr"/>
            <a:r>
              <a:rPr lang="en-US" sz="3200" b="1" dirty="0">
                <a:latin typeface="Cooper Black"/>
              </a:rPr>
              <a:t>Health Promotion  During School-Age: </a:t>
            </a:r>
            <a:r>
              <a:rPr lang="en-US" sz="3200" b="1" dirty="0" smtClean="0">
                <a:latin typeface="Cooper Black"/>
              </a:rPr>
              <a:t>Nutrition</a:t>
            </a:r>
            <a:endParaRPr lang="en-US" sz="3200" b="1" dirty="0">
              <a:latin typeface="Cooper Black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305800" cy="4876800"/>
          </a:xfrm>
        </p:spPr>
        <p:txBody>
          <a:bodyPr/>
          <a:lstStyle/>
          <a:p>
            <a:pPr lvl="0"/>
            <a:r>
              <a:rPr lang="en-GB" sz="2400" dirty="0" smtClean="0">
                <a:latin typeface="Constantia" pitchFamily="18" charset="0"/>
              </a:rPr>
              <a:t>Good appetites.</a:t>
            </a:r>
            <a:endParaRPr lang="en-US" sz="2400" dirty="0" smtClean="0">
              <a:latin typeface="Constantia" pitchFamily="18" charset="0"/>
            </a:endParaRPr>
          </a:p>
          <a:p>
            <a:pPr lvl="0"/>
            <a:r>
              <a:rPr lang="en-GB" sz="2400" dirty="0" smtClean="0">
                <a:latin typeface="Constantia" pitchFamily="18" charset="0"/>
              </a:rPr>
              <a:t>They need a </a:t>
            </a:r>
            <a:r>
              <a:rPr lang="en-GB" sz="2400" b="1" i="1" dirty="0" smtClean="0">
                <a:latin typeface="Constantia" pitchFamily="18" charset="0"/>
              </a:rPr>
              <a:t>breakfast</a:t>
            </a:r>
            <a:r>
              <a:rPr lang="en-GB" sz="2400" dirty="0" smtClean="0">
                <a:latin typeface="Constantia" pitchFamily="18" charset="0"/>
              </a:rPr>
              <a:t> to provide them with enough energy to get them through active morning.</a:t>
            </a:r>
            <a:endParaRPr lang="en-US" sz="2400" dirty="0" smtClean="0">
              <a:latin typeface="Constantia" pitchFamily="18" charset="0"/>
            </a:endParaRPr>
          </a:p>
          <a:p>
            <a:pPr lvl="0"/>
            <a:r>
              <a:rPr lang="en-GB" sz="2400" dirty="0" smtClean="0">
                <a:latin typeface="Constantia" pitchFamily="18" charset="0"/>
              </a:rPr>
              <a:t>Educate them about some elementary facts of nutrition (nutritious snacks).</a:t>
            </a:r>
            <a:endParaRPr lang="en-US" sz="2400" dirty="0" smtClean="0">
              <a:latin typeface="Constantia" pitchFamily="18" charset="0"/>
            </a:endParaRPr>
          </a:p>
          <a:p>
            <a:pPr lvl="0"/>
            <a:r>
              <a:rPr lang="en-GB" sz="2400" dirty="0" smtClean="0">
                <a:latin typeface="Constantia" pitchFamily="18" charset="0"/>
              </a:rPr>
              <a:t>Fostering </a:t>
            </a:r>
            <a:r>
              <a:rPr lang="en-GB" sz="2400" b="1" i="1" dirty="0" smtClean="0">
                <a:latin typeface="Constantia" pitchFamily="18" charset="0"/>
              </a:rPr>
              <a:t>industry</a:t>
            </a:r>
            <a:r>
              <a:rPr lang="en-GB" sz="2400" dirty="0" smtClean="0">
                <a:latin typeface="Constantia" pitchFamily="18" charset="0"/>
              </a:rPr>
              <a:t> by helping to plan meals.</a:t>
            </a:r>
            <a:endParaRPr lang="en-US" sz="2400" dirty="0" smtClean="0">
              <a:latin typeface="Constantia" pitchFamily="18" charset="0"/>
            </a:endParaRPr>
          </a:p>
          <a:p>
            <a:pPr lvl="0"/>
            <a:r>
              <a:rPr lang="en-GB" sz="2400" dirty="0" smtClean="0">
                <a:latin typeface="Constantia" pitchFamily="18" charset="0"/>
              </a:rPr>
              <a:t>Require </a:t>
            </a:r>
            <a:r>
              <a:rPr lang="en-GB" sz="2400" b="1" i="1" dirty="0" smtClean="0">
                <a:latin typeface="Constantia" pitchFamily="18" charset="0"/>
              </a:rPr>
              <a:t>more iron </a:t>
            </a:r>
            <a:r>
              <a:rPr lang="en-GB" sz="2400" dirty="0" smtClean="0">
                <a:latin typeface="Constantia" pitchFamily="18" charset="0"/>
              </a:rPr>
              <a:t>during pre-puberty and adequate </a:t>
            </a:r>
            <a:r>
              <a:rPr lang="en-GB" sz="2400" b="1" i="1" dirty="0" smtClean="0">
                <a:latin typeface="Constantia" pitchFamily="18" charset="0"/>
              </a:rPr>
              <a:t>calcium and fluoride </a:t>
            </a:r>
            <a:r>
              <a:rPr lang="en-GB" sz="2400" dirty="0" smtClean="0">
                <a:latin typeface="Constantia" pitchFamily="18" charset="0"/>
              </a:rPr>
              <a:t>for teething.</a:t>
            </a:r>
            <a:endParaRPr lang="en-US" sz="2400" dirty="0" smtClean="0">
              <a:latin typeface="Constantia" pitchFamily="18" charset="0"/>
            </a:endParaRPr>
          </a:p>
          <a:p>
            <a:pPr lvl="0"/>
            <a:r>
              <a:rPr lang="en-GB" sz="2400" dirty="0" smtClean="0">
                <a:latin typeface="Constantia" pitchFamily="18" charset="0"/>
              </a:rPr>
              <a:t>Balanced diet</a:t>
            </a:r>
            <a:endParaRPr lang="en-US" sz="2400" dirty="0" smtClean="0">
              <a:latin typeface="Constantia" pitchFamily="18" charset="0"/>
            </a:endParaRPr>
          </a:p>
          <a:p>
            <a:pPr lvl="0"/>
            <a:r>
              <a:rPr lang="en-GB" sz="2400" b="1" dirty="0" smtClean="0">
                <a:latin typeface="Constantia" pitchFamily="18" charset="0"/>
              </a:rPr>
              <a:t>Obesity</a:t>
            </a:r>
            <a:r>
              <a:rPr lang="en-GB" sz="2400" dirty="0" smtClean="0">
                <a:latin typeface="Constantia" pitchFamily="18" charset="0"/>
              </a:rPr>
              <a:t> may occur (junk food)</a:t>
            </a:r>
            <a:endParaRPr lang="en-US" sz="2400" dirty="0" smtClean="0">
              <a:latin typeface="Constantia" pitchFamily="18" charset="0"/>
            </a:endParaRPr>
          </a:p>
          <a:p>
            <a:pPr lvl="0"/>
            <a:endParaRPr lang="en-US" sz="1800" dirty="0" smtClean="0">
              <a:latin typeface="Constantia" pitchFamily="18" charset="0"/>
            </a:endParaRPr>
          </a:p>
          <a:p>
            <a:endParaRPr lang="en-US" sz="1800" dirty="0" smtClean="0">
              <a:latin typeface="Constantia" pitchFamily="18" charset="0"/>
            </a:endParaRPr>
          </a:p>
          <a:p>
            <a:pPr lvl="0"/>
            <a:endParaRPr lang="en-US" sz="1800" dirty="0" smtClean="0">
              <a:latin typeface="Constantia" pitchFamily="18" charset="0"/>
            </a:endParaRPr>
          </a:p>
          <a:p>
            <a:pPr lvl="2"/>
            <a:endParaRPr lang="en-US" sz="1800" dirty="0" smtClean="0">
              <a:latin typeface="Constantia" pitchFamily="18" charset="0"/>
            </a:endParaRPr>
          </a:p>
          <a:p>
            <a:pPr lvl="6"/>
            <a:endParaRPr lang="en-US" b="1" dirty="0" smtClean="0">
              <a:latin typeface="Constantia" pitchFamily="18" charset="0"/>
            </a:endParaRPr>
          </a:p>
          <a:p>
            <a:pPr lvl="6"/>
            <a:endParaRPr lang="en-US" b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lvl="0" algn="ctr"/>
            <a:r>
              <a:rPr lang="en-US" sz="3200" b="1" dirty="0">
                <a:latin typeface="Cooper Black"/>
              </a:rPr>
              <a:t>Health Promotion  During School-Age: </a:t>
            </a:r>
            <a:r>
              <a:rPr lang="en-US" sz="3200" b="1" dirty="0" smtClean="0">
                <a:latin typeface="Cooper Black"/>
              </a:rPr>
              <a:t>Common health problems</a:t>
            </a:r>
            <a:endParaRPr lang="en-US" sz="3200" b="1" dirty="0">
              <a:latin typeface="Cooper Black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305800" cy="4876800"/>
          </a:xfrm>
        </p:spPr>
        <p:txBody>
          <a:bodyPr/>
          <a:lstStyle/>
          <a:p>
            <a:r>
              <a:rPr lang="en-US" sz="3200" b="1" dirty="0" smtClean="0">
                <a:latin typeface="Constantia" pitchFamily="18" charset="0"/>
              </a:rPr>
              <a:t> </a:t>
            </a:r>
            <a:r>
              <a:rPr lang="en-US" sz="3200" dirty="0" smtClean="0">
                <a:latin typeface="Constantia" pitchFamily="18" charset="0"/>
              </a:rPr>
              <a:t> </a:t>
            </a:r>
            <a:r>
              <a:rPr lang="en-GB" sz="3200" dirty="0" smtClean="0">
                <a:latin typeface="Constantia" pitchFamily="18" charset="0"/>
              </a:rPr>
              <a:t>Attention Deficit Disorder (ADD)/Attention Deficit Hyperactivity Disorder (ADHD).</a:t>
            </a:r>
          </a:p>
          <a:p>
            <a:r>
              <a:rPr lang="en-GB" sz="3200" dirty="0" smtClean="0">
                <a:latin typeface="Constantia" pitchFamily="18" charset="0"/>
              </a:rPr>
              <a:t>Problem with</a:t>
            </a:r>
          </a:p>
          <a:p>
            <a:pPr lvl="1"/>
            <a:r>
              <a:rPr lang="en-US" sz="2800" dirty="0" smtClean="0">
                <a:latin typeface="Constantia" pitchFamily="18" charset="0"/>
              </a:rPr>
              <a:t> inattentiveness</a:t>
            </a:r>
          </a:p>
          <a:p>
            <a:pPr lvl="1"/>
            <a:r>
              <a:rPr lang="en-US" sz="2800" dirty="0" smtClean="0">
                <a:latin typeface="Constantia" pitchFamily="18" charset="0"/>
              </a:rPr>
              <a:t>over-activity</a:t>
            </a:r>
          </a:p>
          <a:p>
            <a:pPr lvl="1"/>
            <a:r>
              <a:rPr lang="en-US" sz="2800" dirty="0" smtClean="0">
                <a:latin typeface="Constantia" pitchFamily="18" charset="0"/>
              </a:rPr>
              <a:t>Impulsivity  </a:t>
            </a:r>
            <a:r>
              <a:rPr lang="ar-JO" sz="2800" dirty="0" smtClean="0"/>
              <a:t>الاندفاع</a:t>
            </a:r>
            <a:endParaRPr lang="en-US" sz="2800" dirty="0" smtClean="0">
              <a:latin typeface="Constantia" pitchFamily="18" charset="0"/>
            </a:endParaRPr>
          </a:p>
          <a:p>
            <a:pPr lvl="1"/>
            <a:r>
              <a:rPr lang="en-US" sz="2800" dirty="0" smtClean="0">
                <a:latin typeface="Constantia" pitchFamily="18" charset="0"/>
              </a:rPr>
              <a:t>or a combination of the above problems</a:t>
            </a:r>
            <a:endParaRPr lang="en-GB" sz="2800" dirty="0" smtClean="0">
              <a:latin typeface="Constantia" pitchFamily="18" charset="0"/>
            </a:endParaRPr>
          </a:p>
          <a:p>
            <a:endParaRPr lang="en-GB" sz="3200" dirty="0" smtClean="0">
              <a:latin typeface="Constantia" pitchFamily="18" charset="0"/>
            </a:endParaRPr>
          </a:p>
          <a:p>
            <a:endParaRPr lang="en-GB" sz="3200" dirty="0" smtClean="0">
              <a:latin typeface="Constantia" pitchFamily="18" charset="0"/>
            </a:endParaRPr>
          </a:p>
          <a:p>
            <a:endParaRPr lang="en-GB" sz="3200" dirty="0" smtClean="0">
              <a:latin typeface="Constantia" pitchFamily="18" charset="0"/>
            </a:endParaRPr>
          </a:p>
          <a:p>
            <a:pPr marL="685800" lvl="2" indent="0">
              <a:buNone/>
            </a:pPr>
            <a:endParaRPr lang="en-US" sz="2000" dirty="0" smtClean="0">
              <a:latin typeface="Constantia" pitchFamily="18" charset="0"/>
            </a:endParaRPr>
          </a:p>
          <a:p>
            <a:pPr lvl="1"/>
            <a:endParaRPr lang="en-US" sz="2800" dirty="0" smtClean="0">
              <a:latin typeface="Constantia" pitchFamily="18" charset="0"/>
            </a:endParaRPr>
          </a:p>
          <a:p>
            <a:pPr lvl="0">
              <a:buNone/>
            </a:pPr>
            <a:endParaRPr lang="en-US" b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lvl="0" algn="ctr"/>
            <a:r>
              <a:rPr lang="en-US" sz="3200" b="1" dirty="0" smtClean="0">
                <a:latin typeface="Cooper Black"/>
              </a:rPr>
              <a:t>Health Promotion during Adolescence</a:t>
            </a:r>
            <a:endParaRPr lang="en-US" sz="3200" b="1" dirty="0">
              <a:latin typeface="Cooper Black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5715000" y="1600200"/>
            <a:ext cx="2895600" cy="4876800"/>
          </a:xfrm>
        </p:spPr>
        <p:txBody>
          <a:bodyPr/>
          <a:lstStyle/>
          <a:p>
            <a:pPr lvl="0"/>
            <a:r>
              <a:rPr lang="en-US" sz="2000" dirty="0" smtClean="0">
                <a:latin typeface="Constantia" pitchFamily="18" charset="0"/>
              </a:rPr>
              <a:t> </a:t>
            </a:r>
          </a:p>
          <a:p>
            <a:pPr lvl="0"/>
            <a:endParaRPr lang="en-US" sz="1800" dirty="0" smtClean="0">
              <a:latin typeface="Constantia" pitchFamily="18" charset="0"/>
            </a:endParaRPr>
          </a:p>
          <a:p>
            <a:endParaRPr lang="en-US" sz="1800" dirty="0" smtClean="0">
              <a:latin typeface="Constantia" pitchFamily="18" charset="0"/>
            </a:endParaRPr>
          </a:p>
          <a:p>
            <a:pPr lvl="0"/>
            <a:endParaRPr lang="en-US" sz="1800" dirty="0" smtClean="0">
              <a:latin typeface="Constantia" pitchFamily="18" charset="0"/>
            </a:endParaRPr>
          </a:p>
          <a:p>
            <a:pPr lvl="2"/>
            <a:endParaRPr lang="en-US" sz="1800" dirty="0" smtClean="0">
              <a:latin typeface="Constantia" pitchFamily="18" charset="0"/>
            </a:endParaRPr>
          </a:p>
          <a:p>
            <a:pPr lvl="6"/>
            <a:endParaRPr lang="en-US" b="1" dirty="0" smtClean="0">
              <a:latin typeface="Constantia" pitchFamily="18" charset="0"/>
            </a:endParaRPr>
          </a:p>
          <a:p>
            <a:pPr lvl="6"/>
            <a:endParaRPr lang="en-US" b="1" dirty="0">
              <a:latin typeface="Constantia" pitchFamily="18" charset="0"/>
            </a:endParaRPr>
          </a:p>
        </p:txBody>
      </p:sp>
      <p:pic>
        <p:nvPicPr>
          <p:cNvPr id="5122" name="Picture 2" descr="http://www.youthblog.org/archives/Pare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229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lvl="0" algn="ctr"/>
            <a:r>
              <a:rPr lang="en-US" sz="3200" b="1" dirty="0" smtClean="0">
                <a:latin typeface="Cooper Black"/>
              </a:rPr>
              <a:t>Health Promotion: Adolescence</a:t>
            </a:r>
            <a:endParaRPr lang="en-US" sz="3200" b="1" dirty="0">
              <a:latin typeface="Cooper Black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305800" cy="4876800"/>
          </a:xfrm>
        </p:spPr>
        <p:txBody>
          <a:bodyPr/>
          <a:lstStyle/>
          <a:p>
            <a:r>
              <a:rPr lang="en-GB" sz="2400" b="1" dirty="0" smtClean="0">
                <a:latin typeface="Constantia" pitchFamily="18" charset="0"/>
              </a:rPr>
              <a:t>Nutrition:</a:t>
            </a:r>
            <a:endParaRPr lang="en-US" sz="2400" dirty="0" smtClean="0">
              <a:latin typeface="Constantia" pitchFamily="18" charset="0"/>
            </a:endParaRPr>
          </a:p>
          <a:p>
            <a:pPr lvl="0"/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GB" sz="2400" dirty="0" smtClean="0">
                <a:latin typeface="Constantia" pitchFamily="18" charset="0"/>
              </a:rPr>
              <a:t>greater nutritional requirement due to </a:t>
            </a:r>
            <a:r>
              <a:rPr lang="en-GB" sz="2400" b="1" i="1" dirty="0" smtClean="0">
                <a:latin typeface="Constantia" pitchFamily="18" charset="0"/>
              </a:rPr>
              <a:t>extensive growth</a:t>
            </a:r>
            <a:r>
              <a:rPr lang="en-GB" sz="2400" dirty="0" smtClean="0">
                <a:latin typeface="Constantia" pitchFamily="18" charset="0"/>
              </a:rPr>
              <a:t>.</a:t>
            </a:r>
            <a:endParaRPr lang="en-US" sz="2400" dirty="0" smtClean="0">
              <a:latin typeface="Constantia" pitchFamily="18" charset="0"/>
            </a:endParaRPr>
          </a:p>
          <a:p>
            <a:pPr lvl="0"/>
            <a:r>
              <a:rPr lang="en-GB" sz="2400" dirty="0" smtClean="0">
                <a:latin typeface="Constantia" pitchFamily="18" charset="0"/>
              </a:rPr>
              <a:t>They have an increased appetite, enjoy food (quick snacks).</a:t>
            </a:r>
            <a:endParaRPr lang="en-US" sz="2400" dirty="0" smtClean="0">
              <a:latin typeface="Constantia" pitchFamily="18" charset="0"/>
            </a:endParaRPr>
          </a:p>
          <a:p>
            <a:pPr lvl="0"/>
            <a:r>
              <a:rPr lang="en-GB" sz="2400" dirty="0" smtClean="0">
                <a:latin typeface="Constantia" pitchFamily="18" charset="0"/>
              </a:rPr>
              <a:t>They are poorly nourished despite the large intake  (empty-calorie snacks, sweets, and soft drinks).</a:t>
            </a:r>
            <a:endParaRPr lang="en-US" sz="2400" dirty="0" smtClean="0">
              <a:latin typeface="Constantia" pitchFamily="18" charset="0"/>
            </a:endParaRPr>
          </a:p>
          <a:p>
            <a:pPr lvl="0"/>
            <a:r>
              <a:rPr lang="en-GB" sz="2400" dirty="0" smtClean="0">
                <a:latin typeface="Constantia" pitchFamily="18" charset="0"/>
              </a:rPr>
              <a:t>Adolescents who are slightly obese because of </a:t>
            </a:r>
            <a:r>
              <a:rPr lang="en-GB" sz="2400" dirty="0" err="1" smtClean="0">
                <a:latin typeface="Constantia" pitchFamily="18" charset="0"/>
              </a:rPr>
              <a:t>prepubertal</a:t>
            </a:r>
            <a:r>
              <a:rPr lang="en-GB" sz="2400" dirty="0" smtClean="0">
                <a:latin typeface="Constantia" pitchFamily="18" charset="0"/>
              </a:rPr>
              <a:t> changes may begin </a:t>
            </a:r>
            <a:r>
              <a:rPr lang="ar-SA" sz="2400" dirty="0" smtClean="0">
                <a:latin typeface="Constantia" pitchFamily="18" charset="0"/>
              </a:rPr>
              <a:t>	</a:t>
            </a:r>
            <a:r>
              <a:rPr lang="en-GB" sz="2400" dirty="0" smtClean="0">
                <a:latin typeface="Constantia" pitchFamily="18" charset="0"/>
              </a:rPr>
              <a:t>low- calorie or starvation diets to lose weight.</a:t>
            </a:r>
          </a:p>
          <a:p>
            <a:pPr lvl="0"/>
            <a:r>
              <a:rPr lang="en-GB" sz="2400" dirty="0" smtClean="0">
                <a:latin typeface="Constantia" pitchFamily="18" charset="0"/>
              </a:rPr>
              <a:t> a substantial increase in the need for </a:t>
            </a:r>
            <a:r>
              <a:rPr lang="en-GB" sz="2400" b="1" i="1" dirty="0" smtClean="0">
                <a:latin typeface="Constantia" pitchFamily="18" charset="0"/>
              </a:rPr>
              <a:t>iron, calcium, and zinc </a:t>
            </a:r>
            <a:r>
              <a:rPr lang="en-US" sz="2400" b="1" i="1" dirty="0" smtClean="0">
                <a:latin typeface="Constantia" pitchFamily="18" charset="0"/>
              </a:rPr>
              <a:t> for </a:t>
            </a:r>
            <a:r>
              <a:rPr lang="en-GB" sz="2400" b="1" i="1" dirty="0" smtClean="0">
                <a:latin typeface="Constantia" pitchFamily="18" charset="0"/>
              </a:rPr>
              <a:t>growth- calcium for skeletal growth ,expansion of muscle mass and blood  volume</a:t>
            </a:r>
            <a:endParaRPr lang="en-US" sz="2400" b="1" i="1" dirty="0" smtClean="0">
              <a:latin typeface="Constantia" pitchFamily="18" charset="0"/>
            </a:endParaRPr>
          </a:p>
          <a:p>
            <a:pPr lvl="0"/>
            <a:r>
              <a:rPr lang="en-GB" sz="2400" dirty="0" smtClean="0">
                <a:latin typeface="Constantia" pitchFamily="18" charset="0"/>
              </a:rPr>
              <a:t> Girls need more iron supplementation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lvl="0"/>
            <a:endParaRPr lang="en-US" sz="2000" dirty="0" smtClean="0"/>
          </a:p>
          <a:p>
            <a:pPr lvl="0">
              <a:buNone/>
            </a:pPr>
            <a:endParaRPr lang="en-US" sz="2000" dirty="0" smtClean="0">
              <a:latin typeface="Constantia" pitchFamily="18" charset="0"/>
            </a:endParaRPr>
          </a:p>
          <a:p>
            <a:pPr lvl="0"/>
            <a:endParaRPr lang="en-US" sz="1800" dirty="0" smtClean="0">
              <a:latin typeface="Constantia" pitchFamily="18" charset="0"/>
            </a:endParaRPr>
          </a:p>
          <a:p>
            <a:endParaRPr lang="en-US" sz="1800" dirty="0" smtClean="0">
              <a:latin typeface="Constantia" pitchFamily="18" charset="0"/>
            </a:endParaRPr>
          </a:p>
          <a:p>
            <a:pPr lvl="0"/>
            <a:endParaRPr lang="en-US" sz="1800" dirty="0" smtClean="0">
              <a:latin typeface="Constantia" pitchFamily="18" charset="0"/>
            </a:endParaRPr>
          </a:p>
          <a:p>
            <a:pPr lvl="2"/>
            <a:endParaRPr lang="en-US" sz="1800" dirty="0" smtClean="0">
              <a:latin typeface="Constantia" pitchFamily="18" charset="0"/>
            </a:endParaRPr>
          </a:p>
          <a:p>
            <a:pPr lvl="6"/>
            <a:endParaRPr lang="en-US" b="1" dirty="0" smtClean="0">
              <a:latin typeface="Constantia" pitchFamily="18" charset="0"/>
            </a:endParaRPr>
          </a:p>
          <a:p>
            <a:pPr lvl="6"/>
            <a:endParaRPr lang="en-US" b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lvl="0" algn="ctr"/>
            <a:r>
              <a:rPr lang="en-US" sz="3200" b="1" dirty="0" smtClean="0">
                <a:latin typeface="Cooper Black"/>
              </a:rPr>
              <a:t>Health Promotion: Adolescence</a:t>
            </a:r>
            <a:endParaRPr lang="en-US" sz="3200" b="1" dirty="0">
              <a:latin typeface="Cooper Black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305800" cy="4876800"/>
          </a:xfrm>
        </p:spPr>
        <p:txBody>
          <a:bodyPr/>
          <a:lstStyle/>
          <a:p>
            <a:pPr lvl="0">
              <a:buNone/>
            </a:pPr>
            <a:r>
              <a:rPr lang="en-US" sz="2400" dirty="0" smtClean="0">
                <a:latin typeface="Constantia" pitchFamily="18" charset="0"/>
              </a:rPr>
              <a:t>Sleep</a:t>
            </a:r>
          </a:p>
          <a:p>
            <a:pPr lvl="0"/>
            <a:r>
              <a:rPr lang="en-GB" sz="2400" dirty="0" smtClean="0">
                <a:latin typeface="Constantia" pitchFamily="18" charset="0"/>
              </a:rPr>
              <a:t>Adolescents need </a:t>
            </a:r>
            <a:r>
              <a:rPr lang="en-GB" sz="2400" b="1" i="1" dirty="0" smtClean="0">
                <a:latin typeface="Constantia" pitchFamily="18" charset="0"/>
              </a:rPr>
              <a:t>more sleep than school-age </a:t>
            </a:r>
            <a:r>
              <a:rPr lang="en-GB" sz="2400" dirty="0" smtClean="0">
                <a:latin typeface="Constantia" pitchFamily="18" charset="0"/>
              </a:rPr>
              <a:t>children to support the </a:t>
            </a:r>
            <a:r>
              <a:rPr lang="en-GB" sz="2400" b="1" dirty="0" smtClean="0">
                <a:latin typeface="Constantia" pitchFamily="18" charset="0"/>
              </a:rPr>
              <a:t>growth spurt </a:t>
            </a:r>
            <a:r>
              <a:rPr lang="en-GB" sz="2400" dirty="0" smtClean="0">
                <a:latin typeface="Constantia" pitchFamily="18" charset="0"/>
              </a:rPr>
              <a:t>(protein synthesis occurs most readily during sleep).</a:t>
            </a:r>
            <a:endParaRPr lang="en-US" sz="2400" dirty="0" smtClean="0">
              <a:latin typeface="Constantia" pitchFamily="18" charset="0"/>
            </a:endParaRPr>
          </a:p>
          <a:p>
            <a:pPr lvl="0"/>
            <a:r>
              <a:rPr lang="en-GB" sz="2400" dirty="0" smtClean="0">
                <a:latin typeface="Constantia" pitchFamily="18" charset="0"/>
              </a:rPr>
              <a:t> Daily sleep hours = 12 hour.</a:t>
            </a:r>
            <a:endParaRPr lang="en-US" sz="2400" dirty="0" smtClean="0">
              <a:latin typeface="Constantia" pitchFamily="18" charset="0"/>
            </a:endParaRPr>
          </a:p>
          <a:p>
            <a:pPr lvl="0">
              <a:buNone/>
            </a:pPr>
            <a:endParaRPr lang="en-US" sz="2000" dirty="0" smtClean="0">
              <a:latin typeface="Constantia" pitchFamily="18" charset="0"/>
            </a:endParaRPr>
          </a:p>
          <a:p>
            <a:pPr lvl="0"/>
            <a:endParaRPr lang="en-US" sz="1800" dirty="0" smtClean="0">
              <a:latin typeface="Constantia" pitchFamily="18" charset="0"/>
            </a:endParaRPr>
          </a:p>
          <a:p>
            <a:endParaRPr lang="en-US" sz="1800" dirty="0" smtClean="0">
              <a:latin typeface="Constantia" pitchFamily="18" charset="0"/>
            </a:endParaRPr>
          </a:p>
          <a:p>
            <a:pPr lvl="0"/>
            <a:endParaRPr lang="en-US" sz="1800" dirty="0" smtClean="0">
              <a:latin typeface="Constantia" pitchFamily="18" charset="0"/>
            </a:endParaRPr>
          </a:p>
          <a:p>
            <a:pPr lvl="2"/>
            <a:endParaRPr lang="en-US" sz="1800" dirty="0" smtClean="0">
              <a:latin typeface="Constantia" pitchFamily="18" charset="0"/>
            </a:endParaRPr>
          </a:p>
          <a:p>
            <a:pPr lvl="6"/>
            <a:endParaRPr lang="en-US" b="1" dirty="0" smtClean="0">
              <a:latin typeface="Constantia" pitchFamily="18" charset="0"/>
            </a:endParaRPr>
          </a:p>
          <a:p>
            <a:pPr lvl="6"/>
            <a:endParaRPr lang="en-US" b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lvl="0" algn="ctr"/>
            <a:r>
              <a:rPr lang="en-US" sz="3200" b="1" dirty="0" smtClean="0">
                <a:latin typeface="Cooper Black"/>
              </a:rPr>
              <a:t>Health Promotion: Adolescence</a:t>
            </a:r>
            <a:endParaRPr lang="en-US" sz="3200" b="1" dirty="0">
              <a:latin typeface="Cooper Black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305800" cy="4876800"/>
          </a:xfrm>
        </p:spPr>
        <p:txBody>
          <a:bodyPr/>
          <a:lstStyle/>
          <a:p>
            <a:r>
              <a:rPr lang="en-GB" sz="2400" b="1" dirty="0" smtClean="0">
                <a:latin typeface="Constantia" pitchFamily="18" charset="0"/>
              </a:rPr>
              <a:t> Acne</a:t>
            </a:r>
          </a:p>
          <a:p>
            <a:pPr lvl="0"/>
            <a:r>
              <a:rPr lang="en-GB" sz="2400" b="1" i="1" dirty="0" smtClean="0">
                <a:latin typeface="Constantia" pitchFamily="18" charset="0"/>
              </a:rPr>
              <a:t>Self-limiting inflammatory </a:t>
            </a:r>
            <a:r>
              <a:rPr lang="en-GB" sz="2400" dirty="0" smtClean="0">
                <a:latin typeface="Constantia" pitchFamily="18" charset="0"/>
              </a:rPr>
              <a:t>disease that involves the sebaceous glands mainly in the face, neck, back, upper arms, chest, and shoulders.</a:t>
            </a:r>
          </a:p>
          <a:p>
            <a:pPr lvl="0"/>
            <a:endParaRPr lang="en-US" sz="2400" dirty="0" smtClean="0">
              <a:latin typeface="Constantia" pitchFamily="18" charset="0"/>
            </a:endParaRPr>
          </a:p>
          <a:p>
            <a:pPr lvl="0"/>
            <a:r>
              <a:rPr lang="en-GB" sz="2400" dirty="0" smtClean="0">
                <a:latin typeface="Constantia" pitchFamily="18" charset="0"/>
              </a:rPr>
              <a:t>Occurs more frequently in male adolescents</a:t>
            </a:r>
          </a:p>
          <a:p>
            <a:pPr lvl="0"/>
            <a:endParaRPr lang="en-US" sz="2400" dirty="0" smtClean="0">
              <a:latin typeface="Constantia" pitchFamily="18" charset="0"/>
            </a:endParaRPr>
          </a:p>
          <a:p>
            <a:pPr lvl="0"/>
            <a:r>
              <a:rPr lang="en-GB" sz="2400" dirty="0" smtClean="0">
                <a:latin typeface="Constantia" pitchFamily="18" charset="0"/>
              </a:rPr>
              <a:t>Genetic factors may play apart in the  development of acne </a:t>
            </a:r>
          </a:p>
          <a:p>
            <a:pPr lvl="0"/>
            <a:endParaRPr lang="en-US" sz="2400" dirty="0" smtClean="0">
              <a:latin typeface="Constantia" pitchFamily="18" charset="0"/>
            </a:endParaRPr>
          </a:p>
          <a:p>
            <a:pPr lvl="0"/>
            <a:r>
              <a:rPr lang="en-GB" sz="2400" dirty="0" smtClean="0">
                <a:latin typeface="Constantia" pitchFamily="18" charset="0"/>
              </a:rPr>
              <a:t>Premenstrual flares of acne occur in nearly 70% of females</a:t>
            </a:r>
            <a:endParaRPr lang="en-US" sz="2400" dirty="0" smtClean="0">
              <a:latin typeface="Constantia" pitchFamily="18" charset="0"/>
            </a:endParaRPr>
          </a:p>
          <a:p>
            <a:pPr lvl="0"/>
            <a:r>
              <a:rPr lang="en-US" sz="2000" dirty="0" smtClean="0">
                <a:latin typeface="Constantia" pitchFamily="18" charset="0"/>
              </a:rPr>
              <a:t> </a:t>
            </a:r>
          </a:p>
          <a:p>
            <a:pPr lvl="0"/>
            <a:endParaRPr lang="en-US" sz="2000" dirty="0" smtClean="0"/>
          </a:p>
          <a:p>
            <a:endParaRPr lang="en-US" sz="2000" dirty="0" smtClean="0">
              <a:latin typeface="Constantia" pitchFamily="18" charset="0"/>
            </a:endParaRPr>
          </a:p>
          <a:p>
            <a:pPr lvl="0"/>
            <a:endParaRPr lang="en-US" sz="1800" dirty="0" smtClean="0">
              <a:latin typeface="Constantia" pitchFamily="18" charset="0"/>
            </a:endParaRPr>
          </a:p>
          <a:p>
            <a:endParaRPr lang="en-US" sz="1800" dirty="0" smtClean="0">
              <a:latin typeface="Constantia" pitchFamily="18" charset="0"/>
            </a:endParaRPr>
          </a:p>
          <a:p>
            <a:pPr lvl="0"/>
            <a:endParaRPr lang="en-US" sz="1800" dirty="0" smtClean="0">
              <a:latin typeface="Constantia" pitchFamily="18" charset="0"/>
            </a:endParaRPr>
          </a:p>
          <a:p>
            <a:pPr lvl="2"/>
            <a:endParaRPr lang="en-US" sz="1800" dirty="0" smtClean="0">
              <a:latin typeface="Constantia" pitchFamily="18" charset="0"/>
            </a:endParaRPr>
          </a:p>
          <a:p>
            <a:pPr lvl="6"/>
            <a:endParaRPr lang="en-US" b="1" dirty="0" smtClean="0">
              <a:latin typeface="Constantia" pitchFamily="18" charset="0"/>
            </a:endParaRPr>
          </a:p>
          <a:p>
            <a:pPr lvl="6"/>
            <a:endParaRPr lang="en-US" b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lvl="0" algn="ctr"/>
            <a:r>
              <a:rPr lang="en-US" sz="3200" b="1" dirty="0" smtClean="0">
                <a:latin typeface="Cooper Black"/>
              </a:rPr>
              <a:t>Health Promotion: Adolescence</a:t>
            </a:r>
            <a:endParaRPr lang="en-US" sz="3200" b="1" dirty="0">
              <a:latin typeface="Cooper Black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305800" cy="4876800"/>
          </a:xfrm>
        </p:spPr>
        <p:txBody>
          <a:bodyPr/>
          <a:lstStyle/>
          <a:p>
            <a:pPr lvl="0">
              <a:buNone/>
            </a:pPr>
            <a:r>
              <a:rPr lang="en-US" sz="2400" b="1" dirty="0" smtClean="0">
                <a:latin typeface="Constantia" pitchFamily="18" charset="0"/>
              </a:rPr>
              <a:t>Management of Acne</a:t>
            </a:r>
          </a:p>
          <a:p>
            <a:pPr lvl="0">
              <a:buNone/>
            </a:pPr>
            <a:endParaRPr lang="en-US" sz="2400" dirty="0" smtClean="0">
              <a:latin typeface="Constantia" pitchFamily="18" charset="0"/>
            </a:endParaRPr>
          </a:p>
          <a:p>
            <a:pPr lvl="0"/>
            <a:r>
              <a:rPr lang="en-GB" sz="2400" dirty="0" smtClean="0">
                <a:latin typeface="Constantia" pitchFamily="18" charset="0"/>
              </a:rPr>
              <a:t>Adequate rests, moderate exercise, well-balanced diet, and decrease emotional stress</a:t>
            </a:r>
          </a:p>
          <a:p>
            <a:pPr lvl="0"/>
            <a:endParaRPr lang="en-US" sz="2400" dirty="0" smtClean="0">
              <a:latin typeface="Constantia" pitchFamily="18" charset="0"/>
            </a:endParaRPr>
          </a:p>
          <a:p>
            <a:pPr lvl="0"/>
            <a:r>
              <a:rPr lang="en-GB" sz="2400" dirty="0" smtClean="0">
                <a:latin typeface="Constantia" pitchFamily="18" charset="0"/>
              </a:rPr>
              <a:t>Cleansing: Gentle cleansing with mild cleanser once or twice/day</a:t>
            </a:r>
          </a:p>
          <a:p>
            <a:pPr lvl="0"/>
            <a:endParaRPr lang="en-US" sz="2400" dirty="0" smtClean="0">
              <a:latin typeface="Constantia" pitchFamily="18" charset="0"/>
            </a:endParaRPr>
          </a:p>
          <a:p>
            <a:pPr lvl="0"/>
            <a:r>
              <a:rPr lang="en-GB" sz="2400" dirty="0" smtClean="0">
                <a:latin typeface="Constantia" pitchFamily="18" charset="0"/>
              </a:rPr>
              <a:t>Medication (topical) and </a:t>
            </a:r>
            <a:r>
              <a:rPr lang="en-GB" sz="2400" dirty="0" err="1" smtClean="0">
                <a:latin typeface="Constantia" pitchFamily="18" charset="0"/>
              </a:rPr>
              <a:t>sunblock</a:t>
            </a:r>
            <a:r>
              <a:rPr lang="en-GB" sz="2400" dirty="0" smtClean="0">
                <a:latin typeface="Constantia" pitchFamily="18" charset="0"/>
              </a:rPr>
              <a:t> agents are effective measures.</a:t>
            </a:r>
            <a:endParaRPr lang="en-US" sz="2400" dirty="0" smtClean="0">
              <a:latin typeface="Constantia" pitchFamily="18" charset="0"/>
            </a:endParaRPr>
          </a:p>
          <a:p>
            <a:pPr>
              <a:buNone/>
            </a:pPr>
            <a:endParaRPr lang="en-US" sz="2000" dirty="0" smtClean="0"/>
          </a:p>
          <a:p>
            <a:pPr lvl="0">
              <a:buNone/>
            </a:pPr>
            <a:endParaRPr lang="en-US" sz="2000" dirty="0" smtClean="0">
              <a:latin typeface="Constantia" pitchFamily="18" charset="0"/>
            </a:endParaRPr>
          </a:p>
          <a:p>
            <a:pPr lvl="0"/>
            <a:endParaRPr lang="en-US" sz="1800" dirty="0" smtClean="0">
              <a:latin typeface="Constantia" pitchFamily="18" charset="0"/>
            </a:endParaRPr>
          </a:p>
          <a:p>
            <a:endParaRPr lang="en-US" sz="1800" dirty="0" smtClean="0">
              <a:latin typeface="Constantia" pitchFamily="18" charset="0"/>
            </a:endParaRPr>
          </a:p>
          <a:p>
            <a:pPr lvl="0"/>
            <a:endParaRPr lang="en-US" sz="1800" dirty="0" smtClean="0">
              <a:latin typeface="Constantia" pitchFamily="18" charset="0"/>
            </a:endParaRPr>
          </a:p>
          <a:p>
            <a:pPr lvl="2"/>
            <a:endParaRPr lang="en-US" sz="1800" dirty="0" smtClean="0">
              <a:latin typeface="Constantia" pitchFamily="18" charset="0"/>
            </a:endParaRPr>
          </a:p>
          <a:p>
            <a:pPr lvl="6"/>
            <a:endParaRPr lang="en-US" b="1" dirty="0" smtClean="0">
              <a:latin typeface="Constantia" pitchFamily="18" charset="0"/>
            </a:endParaRPr>
          </a:p>
          <a:p>
            <a:pPr lvl="6"/>
            <a:endParaRPr lang="en-US" b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lvl="0" algn="ctr"/>
            <a:r>
              <a:rPr lang="en-US" sz="3200" b="1" dirty="0" smtClean="0">
                <a:latin typeface="Cooper Black"/>
              </a:rPr>
              <a:t>Health Promotion: Infancy</a:t>
            </a:r>
            <a:endParaRPr lang="en-US" sz="3200" b="1" dirty="0">
              <a:latin typeface="Cooper Black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419600"/>
          </a:xfrm>
        </p:spPr>
        <p:txBody>
          <a:bodyPr/>
          <a:lstStyle/>
          <a:p>
            <a:r>
              <a:rPr lang="en-US" sz="3100" dirty="0" smtClean="0">
                <a:latin typeface="Constantia" pitchFamily="18" charset="0"/>
              </a:rPr>
              <a:t>Growth &amp; Development.. </a:t>
            </a:r>
          </a:p>
          <a:p>
            <a:pPr lvl="1"/>
            <a:r>
              <a:rPr lang="en-US" dirty="0" smtClean="0">
                <a:latin typeface="Constantia" pitchFamily="18" charset="0"/>
              </a:rPr>
              <a:t> physical parameters are</a:t>
            </a:r>
            <a:r>
              <a:rPr lang="en-GB" dirty="0" smtClean="0">
                <a:latin typeface="Constantia" pitchFamily="18" charset="0"/>
              </a:rPr>
              <a:t> monitored by plotting measurements on a standardized growth charts </a:t>
            </a:r>
            <a:r>
              <a:rPr lang="en-US" dirty="0" smtClean="0">
                <a:latin typeface="Constantia" pitchFamily="18" charset="0"/>
              </a:rPr>
              <a:t>:</a:t>
            </a:r>
          </a:p>
          <a:p>
            <a:pPr lvl="2"/>
            <a:r>
              <a:rPr lang="en-US" dirty="0" smtClean="0">
                <a:latin typeface="Constantia" pitchFamily="18" charset="0"/>
              </a:rPr>
              <a:t>Weight</a:t>
            </a:r>
          </a:p>
          <a:p>
            <a:pPr lvl="2"/>
            <a:r>
              <a:rPr lang="en-US" dirty="0" smtClean="0">
                <a:latin typeface="Constantia" pitchFamily="18" charset="0"/>
              </a:rPr>
              <a:t>Height </a:t>
            </a:r>
          </a:p>
          <a:p>
            <a:pPr lvl="2"/>
            <a:r>
              <a:rPr lang="en-US" dirty="0" smtClean="0">
                <a:latin typeface="Constantia" pitchFamily="18" charset="0"/>
              </a:rPr>
              <a:t>Head circumference</a:t>
            </a:r>
          </a:p>
          <a:p>
            <a:pPr lvl="1"/>
            <a:r>
              <a:rPr lang="en-GB" dirty="0" smtClean="0">
                <a:latin typeface="Constantia" pitchFamily="18" charset="0"/>
              </a:rPr>
              <a:t>Assess developmental milestone</a:t>
            </a:r>
          </a:p>
          <a:p>
            <a:r>
              <a:rPr lang="en-GB" dirty="0" smtClean="0">
                <a:latin typeface="Constantia" pitchFamily="18" charset="0"/>
              </a:rPr>
              <a:t>Immunization</a:t>
            </a:r>
          </a:p>
          <a:p>
            <a:pPr lvl="1"/>
            <a:endParaRPr lang="en-GB" sz="2400" dirty="0" smtClean="0">
              <a:latin typeface="Constantia" pitchFamily="18" charset="0"/>
            </a:endParaRPr>
          </a:p>
          <a:p>
            <a:pPr lvl="1"/>
            <a:endParaRPr lang="en-US" sz="1800" dirty="0" smtClean="0">
              <a:latin typeface="Constantia" pitchFamily="18" charset="0"/>
            </a:endParaRPr>
          </a:p>
          <a:p>
            <a:pPr lvl="2"/>
            <a:endParaRPr lang="en-US" sz="2400" dirty="0" smtClean="0">
              <a:latin typeface="Constantia" pitchFamily="18" charset="0"/>
            </a:endParaRPr>
          </a:p>
          <a:p>
            <a:pPr lvl="2"/>
            <a:endParaRPr lang="en-US" sz="2400" b="1" dirty="0" smtClean="0">
              <a:latin typeface="Constantia" pitchFamily="18" charset="0"/>
            </a:endParaRPr>
          </a:p>
          <a:p>
            <a:pPr lvl="1"/>
            <a:endParaRPr lang="en-US" sz="2800" b="1" dirty="0" smtClean="0"/>
          </a:p>
          <a:p>
            <a:pPr lvl="1"/>
            <a:endParaRPr lang="en-US" sz="2800" b="1" dirty="0" smtClean="0"/>
          </a:p>
          <a:p>
            <a:pPr lvl="2"/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lvl="0" algn="ctr"/>
            <a:r>
              <a:rPr lang="en-US" sz="3200" b="1" dirty="0" smtClean="0">
                <a:latin typeface="Cooper Black"/>
              </a:rPr>
              <a:t>Health Promotion: Adolescence</a:t>
            </a:r>
            <a:endParaRPr lang="en-US" sz="3200" b="1" dirty="0">
              <a:latin typeface="Cooper Black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2438400"/>
          </a:xfrm>
        </p:spPr>
        <p:txBody>
          <a:bodyPr/>
          <a:lstStyle/>
          <a:p>
            <a:r>
              <a:rPr lang="en-GB" sz="2400" b="1" dirty="0" smtClean="0">
                <a:latin typeface="Constantia" pitchFamily="18" charset="0"/>
              </a:rPr>
              <a:t>Scoliosis</a:t>
            </a:r>
            <a:endParaRPr lang="en-US" sz="2400" dirty="0" smtClean="0">
              <a:latin typeface="Constantia" pitchFamily="18" charset="0"/>
            </a:endParaRPr>
          </a:p>
          <a:p>
            <a:pPr lvl="0"/>
            <a:r>
              <a:rPr lang="en-GB" sz="2000" dirty="0" smtClean="0">
                <a:latin typeface="Constantia" pitchFamily="18" charset="0"/>
              </a:rPr>
              <a:t>Is a lateral curvature of the spine usually associated with a rotary deformity that eventually causes cosmetic and physiologic alterations in the spine, chest, and pelvis.</a:t>
            </a:r>
            <a:endParaRPr lang="en-US" sz="2000" dirty="0" smtClean="0">
              <a:latin typeface="Constantia" pitchFamily="18" charset="0"/>
            </a:endParaRPr>
          </a:p>
          <a:p>
            <a:pPr lvl="0"/>
            <a:r>
              <a:rPr lang="en-GB" sz="2000" dirty="0" smtClean="0">
                <a:latin typeface="Constantia" pitchFamily="18" charset="0"/>
              </a:rPr>
              <a:t> It can appear at any age but is more frequent in adolescent girls.</a:t>
            </a:r>
            <a:endParaRPr lang="en-US" sz="2000" dirty="0" smtClean="0">
              <a:latin typeface="Constantia" pitchFamily="18" charset="0"/>
            </a:endParaRPr>
          </a:p>
          <a:p>
            <a:pPr lvl="0"/>
            <a:r>
              <a:rPr lang="en-GB" sz="2000" dirty="0" smtClean="0">
                <a:latin typeface="Constantia" pitchFamily="18" charset="0"/>
              </a:rPr>
              <a:t>May occur spontaneously or in association with other diseases or deformities.</a:t>
            </a:r>
            <a:endParaRPr lang="en-US" sz="2000" dirty="0" smtClean="0">
              <a:latin typeface="Constantia" pitchFamily="18" charset="0"/>
            </a:endParaRPr>
          </a:p>
          <a:p>
            <a:pPr lvl="0">
              <a:buNone/>
            </a:pPr>
            <a:r>
              <a:rPr lang="en-US" sz="2000" dirty="0" smtClean="0"/>
              <a:t> </a:t>
            </a:r>
            <a:endParaRPr lang="en-US" sz="1800" dirty="0" smtClean="0">
              <a:latin typeface="Constantia" pitchFamily="18" charset="0"/>
            </a:endParaRPr>
          </a:p>
          <a:p>
            <a:pPr lvl="2"/>
            <a:endParaRPr lang="en-US" sz="1800" dirty="0" smtClean="0">
              <a:latin typeface="Constantia" pitchFamily="18" charset="0"/>
            </a:endParaRPr>
          </a:p>
          <a:p>
            <a:pPr lvl="6"/>
            <a:endParaRPr lang="en-US" b="1" dirty="0" smtClean="0">
              <a:latin typeface="Constantia" pitchFamily="18" charset="0"/>
            </a:endParaRPr>
          </a:p>
          <a:p>
            <a:pPr lvl="6"/>
            <a:r>
              <a:rPr lang="en-US" b="1" dirty="0" smtClean="0">
                <a:latin typeface="Constantia" pitchFamily="18" charset="0"/>
              </a:rPr>
              <a:t> </a:t>
            </a:r>
            <a:endParaRPr lang="en-US" b="1" dirty="0">
              <a:latin typeface="Constantia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37" name="Picture 1" descr="master_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114800"/>
            <a:ext cx="5410200" cy="2473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lvl="0" algn="ctr"/>
            <a:r>
              <a:rPr lang="en-US" sz="3200" b="1" dirty="0" smtClean="0">
                <a:latin typeface="Cooper Black"/>
              </a:rPr>
              <a:t>Health Promotion: Adolescence</a:t>
            </a:r>
            <a:endParaRPr lang="en-US" sz="3200" b="1" dirty="0">
              <a:latin typeface="Cooper Black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305800" cy="4876800"/>
          </a:xfrm>
        </p:spPr>
        <p:txBody>
          <a:bodyPr/>
          <a:lstStyle/>
          <a:p>
            <a:endParaRPr lang="en-US" sz="2000" dirty="0" smtClean="0"/>
          </a:p>
          <a:p>
            <a:pPr lvl="0"/>
            <a:r>
              <a:rPr lang="en-GB" sz="2400" dirty="0" smtClean="0">
                <a:latin typeface="Constantia" pitchFamily="18" charset="0"/>
              </a:rPr>
              <a:t>Scoliosis can be </a:t>
            </a:r>
            <a:r>
              <a:rPr lang="en-GB" sz="2400" i="1" dirty="0" smtClean="0">
                <a:latin typeface="Constantia" pitchFamily="18" charset="0"/>
              </a:rPr>
              <a:t>structural </a:t>
            </a:r>
            <a:r>
              <a:rPr lang="en-GB" sz="2400" dirty="0" smtClean="0">
                <a:latin typeface="Constantia" pitchFamily="18" charset="0"/>
              </a:rPr>
              <a:t>or </a:t>
            </a:r>
            <a:r>
              <a:rPr lang="en-GB" sz="2400" i="1" dirty="0" smtClean="0">
                <a:latin typeface="Constantia" pitchFamily="18" charset="0"/>
              </a:rPr>
              <a:t>functional.</a:t>
            </a:r>
            <a:r>
              <a:rPr lang="en-GB" sz="2400" dirty="0" smtClean="0">
                <a:latin typeface="Constantia" pitchFamily="18" charset="0"/>
              </a:rPr>
              <a:t> </a:t>
            </a:r>
            <a:endParaRPr lang="en-US" sz="2400" dirty="0" smtClean="0">
              <a:latin typeface="Constantia" pitchFamily="18" charset="0"/>
            </a:endParaRPr>
          </a:p>
          <a:p>
            <a:pPr lvl="0"/>
            <a:r>
              <a:rPr lang="en-GB" sz="2400" b="1" dirty="0" smtClean="0">
                <a:latin typeface="Constantia" pitchFamily="18" charset="0"/>
              </a:rPr>
              <a:t>Structural scoliosis </a:t>
            </a:r>
            <a:r>
              <a:rPr lang="en-GB" sz="2400" dirty="0" smtClean="0">
                <a:latin typeface="Constantia" pitchFamily="18" charset="0"/>
              </a:rPr>
              <a:t>	</a:t>
            </a:r>
          </a:p>
          <a:p>
            <a:pPr lvl="1"/>
            <a:r>
              <a:rPr lang="en-GB" sz="2400" dirty="0" smtClean="0">
                <a:latin typeface="Constantia" pitchFamily="18" charset="0"/>
              </a:rPr>
              <a:t>is characterized by changes in the </a:t>
            </a:r>
            <a:r>
              <a:rPr lang="en-GB" sz="2400" b="1" dirty="0" smtClean="0">
                <a:latin typeface="Constantia" pitchFamily="18" charset="0"/>
              </a:rPr>
              <a:t>spine</a:t>
            </a:r>
            <a:r>
              <a:rPr lang="en-GB" sz="2400" dirty="0" smtClean="0">
                <a:latin typeface="Constantia" pitchFamily="18" charset="0"/>
              </a:rPr>
              <a:t> and its supporting structures that causes loss of flexibility and  deformity. </a:t>
            </a:r>
          </a:p>
          <a:p>
            <a:pPr lvl="1"/>
            <a:r>
              <a:rPr lang="en-GB" sz="2400" dirty="0" smtClean="0">
                <a:latin typeface="Constantia" pitchFamily="18" charset="0"/>
              </a:rPr>
              <a:t>Structural scoliosis may be </a:t>
            </a:r>
            <a:r>
              <a:rPr lang="en-GB" sz="2400" b="1" dirty="0" smtClean="0">
                <a:latin typeface="Constantia" pitchFamily="18" charset="0"/>
              </a:rPr>
              <a:t>congenital</a:t>
            </a:r>
            <a:r>
              <a:rPr lang="en-GB" sz="2400" dirty="0" smtClean="0">
                <a:latin typeface="Constantia" pitchFamily="18" charset="0"/>
              </a:rPr>
              <a:t> or a secondary defect associated with other disorders, especially neuromuscular disease or paralysis.</a:t>
            </a:r>
            <a:endParaRPr lang="en-US" sz="2400" dirty="0" smtClean="0">
              <a:latin typeface="Constantia" pitchFamily="18" charset="0"/>
            </a:endParaRPr>
          </a:p>
          <a:p>
            <a:pPr lvl="0"/>
            <a:r>
              <a:rPr lang="en-GB" sz="2400" dirty="0" smtClean="0">
                <a:latin typeface="Constantia" pitchFamily="18" charset="0"/>
              </a:rPr>
              <a:t>Functional or </a:t>
            </a:r>
            <a:r>
              <a:rPr lang="en-GB" sz="2400" dirty="0" err="1" smtClean="0">
                <a:latin typeface="Constantia" pitchFamily="18" charset="0"/>
              </a:rPr>
              <a:t>nonstructural</a:t>
            </a:r>
            <a:r>
              <a:rPr lang="en-GB" sz="2400" dirty="0" smtClean="0">
                <a:latin typeface="Constantia" pitchFamily="18" charset="0"/>
              </a:rPr>
              <a:t> scoliosis is caused by some other deformity, such as </a:t>
            </a:r>
            <a:r>
              <a:rPr lang="ar-SA" sz="2400" dirty="0" smtClean="0">
                <a:latin typeface="Constantia" pitchFamily="18" charset="0"/>
              </a:rPr>
              <a:t>	</a:t>
            </a:r>
            <a:r>
              <a:rPr lang="en-GB" sz="2400" dirty="0" smtClean="0">
                <a:latin typeface="Constantia" pitchFamily="18" charset="0"/>
              </a:rPr>
              <a:t>unequal leg length, which can be corrected by treating the underlying problem.</a:t>
            </a:r>
            <a:endParaRPr lang="en-US" sz="2400" dirty="0" smtClean="0">
              <a:latin typeface="Constantia" pitchFamily="18" charset="0"/>
            </a:endParaRPr>
          </a:p>
          <a:p>
            <a:pPr lvl="0">
              <a:buNone/>
            </a:pPr>
            <a:endParaRPr lang="en-US" sz="2000" dirty="0" smtClean="0">
              <a:latin typeface="Constantia" pitchFamily="18" charset="0"/>
            </a:endParaRPr>
          </a:p>
          <a:p>
            <a:pPr lvl="0"/>
            <a:endParaRPr lang="en-US" sz="1800" dirty="0" smtClean="0">
              <a:latin typeface="Constantia" pitchFamily="18" charset="0"/>
            </a:endParaRPr>
          </a:p>
          <a:p>
            <a:endParaRPr lang="en-US" sz="1800" dirty="0" smtClean="0">
              <a:latin typeface="Constantia" pitchFamily="18" charset="0"/>
            </a:endParaRPr>
          </a:p>
          <a:p>
            <a:pPr lvl="0"/>
            <a:endParaRPr lang="en-US" sz="1800" dirty="0" smtClean="0">
              <a:latin typeface="Constantia" pitchFamily="18" charset="0"/>
            </a:endParaRPr>
          </a:p>
          <a:p>
            <a:pPr lvl="2"/>
            <a:endParaRPr lang="en-US" sz="1800" dirty="0" smtClean="0">
              <a:latin typeface="Constantia" pitchFamily="18" charset="0"/>
            </a:endParaRPr>
          </a:p>
          <a:p>
            <a:pPr lvl="6"/>
            <a:endParaRPr lang="en-US" b="1" dirty="0" smtClean="0">
              <a:latin typeface="Constantia" pitchFamily="18" charset="0"/>
            </a:endParaRPr>
          </a:p>
          <a:p>
            <a:pPr lvl="6"/>
            <a:endParaRPr lang="en-US" b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lvl="0" algn="ctr"/>
            <a:r>
              <a:rPr lang="en-US" sz="3200" b="1" dirty="0" smtClean="0">
                <a:latin typeface="Cooper Black"/>
              </a:rPr>
              <a:t>Health Promotion: Adolescence</a:t>
            </a:r>
            <a:endParaRPr lang="en-US" sz="3200" b="1" dirty="0">
              <a:latin typeface="Cooper Black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305800" cy="4876800"/>
          </a:xfrm>
        </p:spPr>
        <p:txBody>
          <a:bodyPr/>
          <a:lstStyle/>
          <a:p>
            <a:r>
              <a:rPr lang="en-GB" sz="2800" b="1" i="1" dirty="0" smtClean="0">
                <a:latin typeface="Constantia" pitchFamily="18" charset="0"/>
              </a:rPr>
              <a:t>Management of scoliosis</a:t>
            </a:r>
          </a:p>
          <a:p>
            <a:endParaRPr lang="en-GB" sz="2800" b="1" i="1" dirty="0" smtClean="0">
              <a:latin typeface="Constantia" pitchFamily="18" charset="0"/>
            </a:endParaRPr>
          </a:p>
          <a:p>
            <a:r>
              <a:rPr lang="en-GB" sz="2400" dirty="0" smtClean="0">
                <a:latin typeface="Constantia" pitchFamily="18" charset="0"/>
              </a:rPr>
              <a:t>Involves straightening and realignment of the vertebrae by </a:t>
            </a:r>
          </a:p>
          <a:p>
            <a:pPr lvl="1"/>
            <a:r>
              <a:rPr lang="en-GB" sz="2100" dirty="0" smtClean="0">
                <a:latin typeface="Constantia" pitchFamily="18" charset="0"/>
              </a:rPr>
              <a:t>either external (bracing) </a:t>
            </a:r>
          </a:p>
          <a:p>
            <a:pPr lvl="1"/>
            <a:r>
              <a:rPr lang="en-GB" sz="2100" dirty="0" smtClean="0">
                <a:latin typeface="Constantia" pitchFamily="18" charset="0"/>
              </a:rPr>
              <a:t>internal (surgical) fixation techniques.  </a:t>
            </a:r>
            <a:endParaRPr lang="en-US" sz="2100" dirty="0" smtClean="0">
              <a:latin typeface="Constantia" pitchFamily="18" charset="0"/>
            </a:endParaRPr>
          </a:p>
          <a:p>
            <a:endParaRPr lang="en-US" sz="1800" dirty="0" smtClean="0">
              <a:latin typeface="Constantia" pitchFamily="18" charset="0"/>
            </a:endParaRPr>
          </a:p>
          <a:p>
            <a:pPr lvl="0"/>
            <a:endParaRPr lang="en-US" sz="1800" dirty="0" smtClean="0">
              <a:latin typeface="Constantia" pitchFamily="18" charset="0"/>
            </a:endParaRPr>
          </a:p>
          <a:p>
            <a:pPr lvl="2"/>
            <a:endParaRPr lang="en-US" sz="1800" dirty="0" smtClean="0">
              <a:latin typeface="Constantia" pitchFamily="18" charset="0"/>
            </a:endParaRPr>
          </a:p>
          <a:p>
            <a:pPr lvl="6"/>
            <a:endParaRPr lang="en-US" b="1" dirty="0" smtClean="0">
              <a:latin typeface="Constantia" pitchFamily="18" charset="0"/>
            </a:endParaRPr>
          </a:p>
          <a:p>
            <a:pPr lvl="6"/>
            <a:endParaRPr lang="en-US" b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8305800" cy="4419600"/>
          </a:xfrm>
        </p:spPr>
        <p:txBody>
          <a:bodyPr/>
          <a:lstStyle/>
          <a:p>
            <a:pPr lvl="1"/>
            <a:endParaRPr lang="en-US" sz="2800" b="1" dirty="0" smtClean="0">
              <a:latin typeface="Constantia" pitchFamily="18" charset="0"/>
            </a:endParaRPr>
          </a:p>
          <a:p>
            <a:pPr lvl="2"/>
            <a:endParaRPr lang="en-US" sz="2400" b="1" dirty="0"/>
          </a:p>
        </p:txBody>
      </p:sp>
      <p:pic>
        <p:nvPicPr>
          <p:cNvPr id="2050" name="Picture 2" descr="growthchartspi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599"/>
            <a:ext cx="8229600" cy="662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8305800" cy="4419600"/>
          </a:xfrm>
        </p:spPr>
        <p:txBody>
          <a:bodyPr/>
          <a:lstStyle/>
          <a:p>
            <a:pPr lvl="1"/>
            <a:endParaRPr lang="en-US" sz="2800" b="1" dirty="0" smtClean="0">
              <a:latin typeface="Constantia" pitchFamily="18" charset="0"/>
            </a:endParaRPr>
          </a:p>
          <a:p>
            <a:pPr lvl="2"/>
            <a:endParaRPr lang="en-US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346190"/>
              </p:ext>
            </p:extLst>
          </p:nvPr>
        </p:nvGraphicFramePr>
        <p:xfrm>
          <a:off x="304800" y="838200"/>
          <a:ext cx="8381997" cy="595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346"/>
                <a:gridCol w="734320"/>
                <a:gridCol w="804334"/>
                <a:gridCol w="1143000"/>
                <a:gridCol w="846665"/>
                <a:gridCol w="931333"/>
                <a:gridCol w="931333"/>
                <a:gridCol w="931333"/>
                <a:gridCol w="931333"/>
              </a:tblGrid>
              <a:tr h="584344"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mon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61 days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91 days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121 days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10 m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12 m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18-24 m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6 yrs</a:t>
                      </a:r>
                      <a:endParaRPr lang="en-US" dirty="0"/>
                    </a:p>
                  </a:txBody>
                  <a:tcPr/>
                </a:tc>
              </a:tr>
              <a:tr h="584344">
                <a:tc>
                  <a:txBody>
                    <a:bodyPr/>
                    <a:lstStyle/>
                    <a:p>
                      <a:r>
                        <a:rPr lang="en-US" dirty="0" smtClean="0"/>
                        <a:t>Vaccine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2460">
                <a:tc>
                  <a:txBody>
                    <a:bodyPr/>
                    <a:lstStyle/>
                    <a:p>
                      <a:r>
                        <a:rPr lang="en-US" dirty="0" smtClean="0"/>
                        <a:t>BCG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2460">
                <a:tc>
                  <a:txBody>
                    <a:bodyPr/>
                    <a:lstStyle/>
                    <a:p>
                      <a:r>
                        <a:rPr lang="en-US" dirty="0" smtClean="0"/>
                        <a:t>DTP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TimesNewRoman"/>
                        </a:rPr>
                        <a:t>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smtClean="0">
                          <a:latin typeface="TimesNewRoman"/>
                        </a:rPr>
                        <a:t>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TimesNewRoman"/>
                        </a:rPr>
                        <a:t>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dT</a:t>
                      </a:r>
                      <a:endParaRPr lang="en-US" dirty="0"/>
                    </a:p>
                  </a:txBody>
                  <a:tcPr/>
                </a:tc>
              </a:tr>
              <a:tr h="618192">
                <a:tc>
                  <a:txBody>
                    <a:bodyPr/>
                    <a:lstStyle/>
                    <a:p>
                      <a:r>
                        <a:rPr lang="en-US" dirty="0" smtClean="0"/>
                        <a:t>PCV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smtClean="0">
                          <a:latin typeface="TimesNewRoman"/>
                        </a:rPr>
                        <a:t>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smtClean="0">
                          <a:latin typeface="TimesNewRoman"/>
                        </a:rPr>
                        <a:t>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TimesNewRoman"/>
                        </a:rPr>
                        <a:t>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smtClean="0">
                          <a:latin typeface="TimesNewRoman"/>
                        </a:rPr>
                        <a:t>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TimesNewRoman"/>
                        </a:rPr>
                        <a:t>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8192">
                <a:tc>
                  <a:txBody>
                    <a:bodyPr/>
                    <a:lstStyle/>
                    <a:p>
                      <a:r>
                        <a:rPr lang="en-US" dirty="0" smtClean="0"/>
                        <a:t>Polio.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HoboStd"/>
                        </a:rPr>
                        <a:t>IPV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HoboStd"/>
                        </a:rPr>
                        <a:t>IPV/OPV</a:t>
                      </a:r>
                      <a:endParaRPr lang="en-US" sz="14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latin typeface="HoboStd"/>
                        </a:rPr>
                        <a:t>OPV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smtClean="0">
                          <a:latin typeface="HoboStd"/>
                        </a:rPr>
                        <a:t>OPV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latin typeface="HoboStd"/>
                        </a:rPr>
                        <a:t>OPV</a:t>
                      </a:r>
                      <a:endParaRPr lang="en-US" dirty="0"/>
                    </a:p>
                  </a:txBody>
                  <a:tcPr/>
                </a:tc>
              </a:tr>
              <a:tr h="592460">
                <a:tc>
                  <a:txBody>
                    <a:bodyPr/>
                    <a:lstStyle/>
                    <a:p>
                      <a:r>
                        <a:rPr lang="en-US" dirty="0" smtClean="0"/>
                        <a:t>HIB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smtClean="0">
                          <a:latin typeface="TimesNewRoman"/>
                        </a:rPr>
                        <a:t>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smtClean="0">
                          <a:latin typeface="TimesNewRoman"/>
                        </a:rPr>
                        <a:t>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smtClean="0">
                          <a:latin typeface="TimesNewRoman"/>
                        </a:rPr>
                        <a:t>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2460">
                <a:tc>
                  <a:txBody>
                    <a:bodyPr/>
                    <a:lstStyle/>
                    <a:p>
                      <a:r>
                        <a:rPr lang="en-US" dirty="0" smtClean="0"/>
                        <a:t>HBV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smtClean="0">
                          <a:latin typeface="TimesNewRoman"/>
                        </a:rPr>
                        <a:t>☻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smtClean="0">
                          <a:latin typeface="TimesNewRoman"/>
                        </a:rPr>
                        <a:t>☻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TimesNewRoman"/>
                        </a:rPr>
                        <a:t>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2460">
                <a:tc>
                  <a:txBody>
                    <a:bodyPr/>
                    <a:lstStyle/>
                    <a:p>
                      <a:r>
                        <a:rPr lang="en-US" dirty="0" smtClean="0"/>
                        <a:t>Measles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2460">
                <a:tc>
                  <a:txBody>
                    <a:bodyPr/>
                    <a:lstStyle/>
                    <a:p>
                      <a:r>
                        <a:rPr lang="en-US" dirty="0" smtClean="0"/>
                        <a:t>MMR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2286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dobe Caslon Pro Bold" pitchFamily="18" charset="0"/>
              </a:rPr>
              <a:t>National Jordanian Vaccination Program</a:t>
            </a:r>
            <a:endParaRPr lang="en-US" sz="2800" dirty="0">
              <a:latin typeface="Adobe Caslon Pro Bol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153400" cy="1219200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Constantia" pitchFamily="18" charset="0"/>
              </a:rPr>
              <a:t/>
            </a:r>
            <a:br>
              <a:rPr lang="en-US" sz="3200" b="1" dirty="0" smtClean="0">
                <a:latin typeface="Constantia" pitchFamily="18" charset="0"/>
              </a:rPr>
            </a:br>
            <a:r>
              <a:rPr lang="en-US" sz="3200" b="1" dirty="0" smtClean="0">
                <a:latin typeface="Constantia" pitchFamily="18" charset="0"/>
              </a:rPr>
              <a:t>Health </a:t>
            </a:r>
            <a:r>
              <a:rPr lang="en-US" sz="3200" b="1" dirty="0">
                <a:latin typeface="Constantia" pitchFamily="18" charset="0"/>
              </a:rPr>
              <a:t>Promotion during Infancy</a:t>
            </a:r>
            <a:r>
              <a:rPr lang="en-US" sz="3200" b="1" dirty="0" smtClean="0">
                <a:latin typeface="Constantia" pitchFamily="18" charset="0"/>
              </a:rPr>
              <a:t>:</a:t>
            </a:r>
            <a:br>
              <a:rPr lang="en-US" sz="3200" b="1" dirty="0" smtClean="0">
                <a:latin typeface="Constantia" pitchFamily="18" charset="0"/>
              </a:rPr>
            </a:br>
            <a:r>
              <a:rPr lang="en-US" sz="3200" b="1" dirty="0" smtClean="0">
                <a:latin typeface="Constantia" pitchFamily="18" charset="0"/>
              </a:rPr>
              <a:t> </a:t>
            </a:r>
            <a:r>
              <a:rPr lang="en-GB" sz="3200" b="1" dirty="0">
                <a:latin typeface="Constantia" pitchFamily="18" charset="0"/>
              </a:rPr>
              <a:t>Dental health</a:t>
            </a:r>
            <a:r>
              <a:rPr lang="en-US" sz="3200" dirty="0">
                <a:latin typeface="Constantia" pitchFamily="18" charset="0"/>
              </a:rPr>
              <a:t/>
            </a:r>
            <a:br>
              <a:rPr lang="en-US" sz="3200" dirty="0">
                <a:latin typeface="Constantia" pitchFamily="18" charset="0"/>
              </a:rPr>
            </a:br>
            <a:endParaRPr lang="en-US" sz="3200" b="1" dirty="0">
              <a:latin typeface="Cooper Black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3733800" cy="4800600"/>
          </a:xfrm>
        </p:spPr>
        <p:txBody>
          <a:bodyPr/>
          <a:lstStyle/>
          <a:p>
            <a:r>
              <a:rPr lang="en-GB" sz="2400" dirty="0" smtClean="0">
                <a:latin typeface="Constantia" pitchFamily="18" charset="0"/>
              </a:rPr>
              <a:t>First tooth usually erupts at age </a:t>
            </a:r>
            <a:r>
              <a:rPr lang="en-GB" sz="2400" b="1" dirty="0" smtClean="0">
                <a:latin typeface="Constantia" pitchFamily="18" charset="0"/>
              </a:rPr>
              <a:t>6 months</a:t>
            </a:r>
            <a:r>
              <a:rPr lang="en-GB" sz="2400" dirty="0" smtClean="0">
                <a:latin typeface="Constantia" pitchFamily="18" charset="0"/>
              </a:rPr>
              <a:t>, followed by a new one monthly.</a:t>
            </a:r>
            <a:endParaRPr lang="en-US" sz="2400" dirty="0" smtClean="0">
              <a:latin typeface="Constantia" pitchFamily="18" charset="0"/>
            </a:endParaRPr>
          </a:p>
          <a:p>
            <a:r>
              <a:rPr lang="en-GB" sz="2400" dirty="0" smtClean="0">
                <a:latin typeface="Constantia" pitchFamily="18" charset="0"/>
              </a:rPr>
              <a:t>Water with fluoride is essential.</a:t>
            </a:r>
            <a:endParaRPr lang="en-US" sz="2400" dirty="0" smtClean="0">
              <a:latin typeface="Constantia" pitchFamily="18" charset="0"/>
            </a:endParaRPr>
          </a:p>
          <a:p>
            <a:r>
              <a:rPr lang="en-GB" sz="2400" dirty="0" smtClean="0">
                <a:latin typeface="Constantia" pitchFamily="18" charset="0"/>
              </a:rPr>
              <a:t>Begin brushing even before teeth erupt (using a soft washcloth).</a:t>
            </a:r>
            <a:endParaRPr lang="en-US" sz="2400" dirty="0" smtClean="0">
              <a:latin typeface="Constantia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Constantia" pitchFamily="18" charset="0"/>
            </a:endParaRPr>
          </a:p>
          <a:p>
            <a:pPr lvl="1"/>
            <a:endParaRPr lang="en-US" sz="1800" dirty="0" smtClean="0">
              <a:latin typeface="Constantia" pitchFamily="18" charset="0"/>
            </a:endParaRPr>
          </a:p>
          <a:p>
            <a:pPr lvl="2"/>
            <a:endParaRPr lang="en-US" sz="2000" b="1" dirty="0">
              <a:latin typeface="Constantia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181600" y="1524000"/>
            <a:ext cx="3733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39763" marR="0" lvl="1" indent="-273050" algn="l" defTabSz="914400" rtl="0" eaLnBrk="1" fontAlgn="base" latinLnBrk="0" hangingPunct="1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639763" marR="0" lvl="1" indent="-273050" algn="l" defTabSz="914400" rtl="0" eaLnBrk="1" fontAlgn="base" latinLnBrk="0" hangingPunct="1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</a:endParaRPr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lvl="0"/>
            <a:r>
              <a:rPr lang="en-US" sz="1600" b="1" i="1" dirty="0" smtClean="0">
                <a:latin typeface="Constantia" pitchFamily="18" charset="0"/>
              </a:rPr>
              <a:t> </a:t>
            </a:r>
            <a:endParaRPr lang="en-US" sz="1200" dirty="0" smtClean="0"/>
          </a:p>
          <a:p>
            <a:pPr marL="9144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4098" name="Picture 2" descr="development-of-baby-tee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76400"/>
            <a:ext cx="46863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lvl="0" algn="ctr"/>
            <a:r>
              <a:rPr lang="en-US" sz="3200" b="1" dirty="0">
                <a:latin typeface="Constantia" pitchFamily="18" charset="0"/>
              </a:rPr>
              <a:t>Health Promotion during Infancy:</a:t>
            </a:r>
            <a:br>
              <a:rPr lang="en-US" sz="3200" b="1" dirty="0">
                <a:latin typeface="Constantia" pitchFamily="18" charset="0"/>
              </a:rPr>
            </a:br>
            <a:r>
              <a:rPr lang="en-US" sz="3200" b="1" dirty="0">
                <a:latin typeface="Constantia" pitchFamily="18" charset="0"/>
              </a:rPr>
              <a:t> </a:t>
            </a:r>
            <a:r>
              <a:rPr lang="en-GB" sz="3200" b="1" dirty="0" smtClean="0">
                <a:latin typeface="Constantia" pitchFamily="18" charset="0"/>
              </a:rPr>
              <a:t>Nutrition</a:t>
            </a:r>
            <a:endParaRPr lang="en-US" sz="3200" b="1" dirty="0">
              <a:latin typeface="Cooper Black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r>
              <a:rPr lang="en-GB" sz="2400" b="1" dirty="0" smtClean="0">
                <a:latin typeface="Constantia" pitchFamily="18" charset="0"/>
              </a:rPr>
              <a:t>First 6 months of life:</a:t>
            </a:r>
            <a:endParaRPr lang="en-US" sz="2400" dirty="0" smtClean="0">
              <a:latin typeface="Constantia" pitchFamily="18" charset="0"/>
            </a:endParaRPr>
          </a:p>
          <a:p>
            <a:pPr lvl="1"/>
            <a:r>
              <a:rPr lang="en-GB" sz="2000" dirty="0" smtClean="0">
                <a:latin typeface="Constantia" pitchFamily="18" charset="0"/>
              </a:rPr>
              <a:t>Human milk is the most desirable complete diet for infant.  </a:t>
            </a:r>
            <a:endParaRPr lang="en-US" sz="2000" dirty="0" smtClean="0">
              <a:latin typeface="Constantia" pitchFamily="18" charset="0"/>
            </a:endParaRPr>
          </a:p>
          <a:p>
            <a:pPr lvl="1"/>
            <a:r>
              <a:rPr lang="en-GB" sz="2000" dirty="0" smtClean="0">
                <a:latin typeface="Constantia" pitchFamily="18" charset="0"/>
              </a:rPr>
              <a:t>Commercial iron-fortified formula is the second choice. Whole milk (cow’s) </a:t>
            </a:r>
            <a:r>
              <a:rPr lang="en-GB" sz="2000" u="sng" dirty="0" smtClean="0">
                <a:latin typeface="Constantia" pitchFamily="18" charset="0"/>
              </a:rPr>
              <a:t>should not</a:t>
            </a:r>
            <a:r>
              <a:rPr lang="en-GB" sz="2000" dirty="0" smtClean="0">
                <a:latin typeface="Constantia" pitchFamily="18" charset="0"/>
              </a:rPr>
              <a:t> be introduced to infants until after 1 year of age..</a:t>
            </a:r>
            <a:endParaRPr lang="en-US" sz="2000" dirty="0" smtClean="0">
              <a:latin typeface="Constantia" pitchFamily="18" charset="0"/>
            </a:endParaRPr>
          </a:p>
          <a:p>
            <a:pPr lvl="1"/>
            <a:r>
              <a:rPr lang="en-GB" sz="2000" dirty="0" smtClean="0">
                <a:latin typeface="Constantia" pitchFamily="18" charset="0"/>
              </a:rPr>
              <a:t>The introduction of solid foods before </a:t>
            </a:r>
            <a:r>
              <a:rPr lang="en-GB" sz="2000" b="1" i="1" dirty="0" smtClean="0">
                <a:latin typeface="Constantia" pitchFamily="18" charset="0"/>
              </a:rPr>
              <a:t>4-6 months </a:t>
            </a:r>
            <a:r>
              <a:rPr lang="en-GB" sz="2000" dirty="0" smtClean="0">
                <a:latin typeface="Constantia" pitchFamily="18" charset="0"/>
              </a:rPr>
              <a:t>is not recommended (immature systems &amp; food allergies).</a:t>
            </a:r>
            <a:endParaRPr lang="en-US" sz="2000" dirty="0" smtClean="0">
              <a:latin typeface="Constantia" pitchFamily="18" charset="0"/>
            </a:endParaRPr>
          </a:p>
          <a:p>
            <a:r>
              <a:rPr lang="en-GB" sz="2400" b="1" dirty="0">
                <a:latin typeface="Constantia" pitchFamily="18" charset="0"/>
              </a:rPr>
              <a:t>Second 6 months of life:</a:t>
            </a:r>
            <a:endParaRPr lang="en-US" sz="2400" b="1" dirty="0">
              <a:latin typeface="Constantia" pitchFamily="18" charset="0"/>
            </a:endParaRPr>
          </a:p>
          <a:p>
            <a:pPr lvl="1"/>
            <a:r>
              <a:rPr lang="en-GB" sz="2000" dirty="0">
                <a:latin typeface="Constantia" pitchFamily="18" charset="0"/>
              </a:rPr>
              <a:t>Chewing movements do not begin until 7-9 months, thus foods require chewing should not be introduced before that.</a:t>
            </a:r>
            <a:endParaRPr lang="en-US" sz="2000" dirty="0">
              <a:latin typeface="Constantia" pitchFamily="18" charset="0"/>
            </a:endParaRPr>
          </a:p>
          <a:p>
            <a:pPr lvl="1"/>
            <a:r>
              <a:rPr lang="en-GB" sz="2000" dirty="0">
                <a:latin typeface="Constantia" pitchFamily="18" charset="0"/>
              </a:rPr>
              <a:t>Extrusion reflex fades at 4 months until this time it is difficult to introduce solid foods.</a:t>
            </a:r>
            <a:endParaRPr lang="en-US" sz="2000" dirty="0">
              <a:latin typeface="Constantia" pitchFamily="18" charset="0"/>
            </a:endParaRPr>
          </a:p>
          <a:p>
            <a:pPr lvl="1"/>
            <a:r>
              <a:rPr lang="en-GB" sz="2000" dirty="0">
                <a:latin typeface="Constantia" pitchFamily="18" charset="0"/>
              </a:rPr>
              <a:t>Quantity of food: newborn stomach can hold up to </a:t>
            </a:r>
            <a:r>
              <a:rPr lang="en-GB" sz="2000" dirty="0" smtClean="0">
                <a:latin typeface="Constantia" pitchFamily="18" charset="0"/>
              </a:rPr>
              <a:t>30 ml, </a:t>
            </a:r>
            <a:r>
              <a:rPr lang="en-GB" sz="2000" dirty="0">
                <a:latin typeface="Constantia" pitchFamily="18" charset="0"/>
              </a:rPr>
              <a:t>at 1 year of age increased to 1 cup (240ml).</a:t>
            </a:r>
            <a:endParaRPr lang="en-US" sz="2000" dirty="0">
              <a:latin typeface="Constantia" pitchFamily="18" charset="0"/>
            </a:endParaRPr>
          </a:p>
          <a:p>
            <a:pPr lvl="2"/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lvl="0" algn="ctr"/>
            <a:r>
              <a:rPr lang="en-US" sz="3200" b="1" dirty="0">
                <a:latin typeface="Constantia" pitchFamily="18" charset="0"/>
              </a:rPr>
              <a:t>Health Promotion during Infancy:</a:t>
            </a:r>
            <a:br>
              <a:rPr lang="en-US" sz="3200" b="1" dirty="0">
                <a:latin typeface="Constantia" pitchFamily="18" charset="0"/>
              </a:rPr>
            </a:br>
            <a:r>
              <a:rPr lang="en-US" sz="3200" b="1" dirty="0">
                <a:latin typeface="Constantia" pitchFamily="18" charset="0"/>
              </a:rPr>
              <a:t> </a:t>
            </a:r>
            <a:r>
              <a:rPr lang="en-GB" sz="3200" b="1" dirty="0" smtClean="0">
                <a:latin typeface="Constantia" pitchFamily="18" charset="0"/>
              </a:rPr>
              <a:t>Introduction of solid foods</a:t>
            </a:r>
            <a:endParaRPr lang="en-US" sz="3200" b="1" dirty="0">
              <a:latin typeface="Cooper Black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5029200"/>
          </a:xfrm>
        </p:spPr>
        <p:txBody>
          <a:bodyPr/>
          <a:lstStyle/>
          <a:p>
            <a:pPr lvl="1"/>
            <a:r>
              <a:rPr lang="en-GB" sz="2400" dirty="0" smtClean="0">
                <a:latin typeface="Constantia" pitchFamily="18" charset="0"/>
              </a:rPr>
              <a:t>Start with cereals  (rice due to fewer allergies)  twice daily change by another kind of cereals after a week.</a:t>
            </a:r>
            <a:endParaRPr lang="en-US" sz="2400" dirty="0" smtClean="0">
              <a:latin typeface="Constantia" pitchFamily="18" charset="0"/>
            </a:endParaRPr>
          </a:p>
          <a:p>
            <a:pPr lvl="1"/>
            <a:r>
              <a:rPr lang="en-US" sz="2400" b="1" i="1" dirty="0" smtClean="0">
                <a:latin typeface="Constantia" pitchFamily="18" charset="0"/>
              </a:rPr>
              <a:t> </a:t>
            </a:r>
            <a:r>
              <a:rPr lang="en-GB" sz="2400" dirty="0" smtClean="0">
                <a:latin typeface="Constantia" pitchFamily="18" charset="0"/>
              </a:rPr>
              <a:t>Vegetables: vegetables are the second choice after cereals at 7 month of age, they are rich in iron</a:t>
            </a:r>
            <a:endParaRPr lang="en-US" sz="2400" dirty="0" smtClean="0">
              <a:latin typeface="Constantia" pitchFamily="18" charset="0"/>
            </a:endParaRPr>
          </a:p>
          <a:p>
            <a:pPr lvl="1"/>
            <a:r>
              <a:rPr lang="en-GB" sz="2400" dirty="0" smtClean="0">
                <a:latin typeface="Constantia" pitchFamily="18" charset="0"/>
              </a:rPr>
              <a:t>Fruits: fruits are offered one month after vegetables (8 </a:t>
            </a:r>
            <a:r>
              <a:rPr lang="en-GB" sz="2400" dirty="0" err="1" smtClean="0">
                <a:latin typeface="Constantia" pitchFamily="18" charset="0"/>
              </a:rPr>
              <a:t>mon</a:t>
            </a:r>
            <a:r>
              <a:rPr lang="en-GB" sz="2400" dirty="0" smtClean="0">
                <a:latin typeface="Constantia" pitchFamily="18" charset="0"/>
              </a:rPr>
              <a:t>.).</a:t>
            </a:r>
            <a:endParaRPr lang="en-US" sz="2400" dirty="0" smtClean="0">
              <a:latin typeface="Constantia" pitchFamily="18" charset="0"/>
            </a:endParaRPr>
          </a:p>
          <a:p>
            <a:pPr lvl="1"/>
            <a:r>
              <a:rPr lang="en-GB" sz="2400" dirty="0" smtClean="0">
                <a:latin typeface="Constantia" pitchFamily="18" charset="0"/>
              </a:rPr>
              <a:t>Meat: usually introduced at 9 months.</a:t>
            </a:r>
            <a:endParaRPr lang="en-US" sz="2400" dirty="0" smtClean="0">
              <a:latin typeface="Constantia" pitchFamily="18" charset="0"/>
            </a:endParaRPr>
          </a:p>
          <a:p>
            <a:pPr lvl="1"/>
            <a:r>
              <a:rPr lang="en-GB" sz="2400" dirty="0" smtClean="0">
                <a:latin typeface="Constantia" pitchFamily="18" charset="0"/>
              </a:rPr>
              <a:t>Egg yolk at 10 months (</a:t>
            </a:r>
            <a:r>
              <a:rPr lang="en-GB" sz="2400" b="1" dirty="0" smtClean="0">
                <a:latin typeface="Constantia" pitchFamily="18" charset="0"/>
                <a:sym typeface="Symbol"/>
              </a:rPr>
              <a:t></a:t>
            </a:r>
            <a:r>
              <a:rPr lang="en-GB" sz="2400" dirty="0" smtClean="0">
                <a:latin typeface="Constantia" pitchFamily="18" charset="0"/>
              </a:rPr>
              <a:t> iron) should be given before egg white (</a:t>
            </a:r>
            <a:r>
              <a:rPr lang="en-GB" sz="2400" b="1" dirty="0" smtClean="0">
                <a:latin typeface="Constantia" pitchFamily="18" charset="0"/>
                <a:sym typeface="Symbol"/>
              </a:rPr>
              <a:t></a:t>
            </a:r>
            <a:r>
              <a:rPr lang="en-GB" sz="2400" dirty="0" smtClean="0">
                <a:latin typeface="Constantia" pitchFamily="18" charset="0"/>
              </a:rPr>
              <a:t> protein) because protein can cause allergy.  </a:t>
            </a:r>
            <a:endParaRPr lang="en-US" sz="2400" dirty="0" smtClean="0">
              <a:latin typeface="Constantia" pitchFamily="18" charset="0"/>
            </a:endParaRPr>
          </a:p>
          <a:p>
            <a:pPr lvl="1"/>
            <a:r>
              <a:rPr lang="en-GB" sz="2400" dirty="0" smtClean="0">
                <a:latin typeface="Constantia" pitchFamily="18" charset="0"/>
              </a:rPr>
              <a:t>Weaning is gradual, could be started at 9 months (diminished sucking reflex)</a:t>
            </a:r>
            <a:endParaRPr lang="en-US" sz="2400" dirty="0" smtClean="0">
              <a:latin typeface="Constantia" pitchFamily="18" charset="0"/>
            </a:endParaRPr>
          </a:p>
          <a:p>
            <a:pPr lvl="2"/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3481</TotalTime>
  <Words>2070</Words>
  <Application>Microsoft Office PowerPoint</Application>
  <PresentationFormat>On-screen Show (4:3)</PresentationFormat>
  <Paragraphs>432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Median</vt:lpstr>
      <vt:lpstr>              health promotion    </vt:lpstr>
      <vt:lpstr>Health Promotion in infancy</vt:lpstr>
      <vt:lpstr>Health Promotion: Infancy</vt:lpstr>
      <vt:lpstr>Health Promotion: Infancy</vt:lpstr>
      <vt:lpstr>PowerPoint Presentation</vt:lpstr>
      <vt:lpstr>PowerPoint Presentation</vt:lpstr>
      <vt:lpstr> Health Promotion during Infancy:  Dental health </vt:lpstr>
      <vt:lpstr>Health Promotion during Infancy:  Nutrition</vt:lpstr>
      <vt:lpstr>Health Promotion during Infancy:  Introduction of solid foods</vt:lpstr>
      <vt:lpstr>Health Promotion during Infancy:  Concerns R/T Normal Growth &amp; Development</vt:lpstr>
      <vt:lpstr>Health Promotion during Infancy:  Concerns R/T Normal Growth &amp; Development</vt:lpstr>
      <vt:lpstr>Health Promotion during Infancy:  Concerns R/T Normal Growth &amp; Development</vt:lpstr>
      <vt:lpstr>Health Promotion during Infancy:  Concerns R/T Normal Growth &amp; Development</vt:lpstr>
      <vt:lpstr>Health Promotion: Infancy</vt:lpstr>
      <vt:lpstr>Health Promotion during Infancy:  Concerns R/T Normal Growth &amp; Development</vt:lpstr>
      <vt:lpstr>Health Promotion during Infancy:  Concerns R/T Normal Growth &amp; Development</vt:lpstr>
      <vt:lpstr>Health Promotion during Infancy:  Concerns R/T Normal Growth &amp; Development</vt:lpstr>
      <vt:lpstr>Health Promotion during Infancy:  Concerns R/T Health</vt:lpstr>
      <vt:lpstr>Health Promotion during Infancy:  Concerns R/T Health</vt:lpstr>
      <vt:lpstr>Health Promotion during Infancy:   Sudden Infant Death Syndrome</vt:lpstr>
      <vt:lpstr>Health Promotion during Infancy:   Sudden Infant Death Syndrome</vt:lpstr>
      <vt:lpstr>Health Promotion during Toddlerhood</vt:lpstr>
      <vt:lpstr>Health Promotion during Toddlerhood: Nutrition</vt:lpstr>
      <vt:lpstr>Health Promotion during Toddlerhood: Toilet Training</vt:lpstr>
      <vt:lpstr>Health Promotion during Toddlerhood: Toilet Training</vt:lpstr>
      <vt:lpstr>Health Promotion During  Pre-School-Age</vt:lpstr>
      <vt:lpstr>Health Promotion during Pre-School-Age: common health problems</vt:lpstr>
      <vt:lpstr>Health Promotion during Pre-School-Age: Tonsilitis</vt:lpstr>
      <vt:lpstr>Health Promotion during Pre-School-Age: Enuresis</vt:lpstr>
      <vt:lpstr>PowerPoint Presentation</vt:lpstr>
      <vt:lpstr>Health Promotion during Pre-School-Age: Enuresis</vt:lpstr>
      <vt:lpstr> </vt:lpstr>
      <vt:lpstr>Health Promotion  During School-Age: Nutrition</vt:lpstr>
      <vt:lpstr>Health Promotion  During School-Age: Common health problems</vt:lpstr>
      <vt:lpstr>Health Promotion during Adolescence</vt:lpstr>
      <vt:lpstr>Health Promotion: Adolescence</vt:lpstr>
      <vt:lpstr>Health Promotion: Adolescence</vt:lpstr>
      <vt:lpstr>Health Promotion: Adolescence</vt:lpstr>
      <vt:lpstr>Health Promotion: Adolescence</vt:lpstr>
      <vt:lpstr>Health Promotion: Adolescence</vt:lpstr>
      <vt:lpstr>Health Promotion: Adolescence</vt:lpstr>
      <vt:lpstr>Health Promotion: Adolescence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of Newborns &amp; Infants  (MW 412)</dc:title>
  <dc:creator>Tahani</dc:creator>
  <cp:lastModifiedBy>Hp</cp:lastModifiedBy>
  <cp:revision>185</cp:revision>
  <dcterms:created xsi:type="dcterms:W3CDTF">2011-02-07T20:45:47Z</dcterms:created>
  <dcterms:modified xsi:type="dcterms:W3CDTF">2015-02-16T07:44:21Z</dcterms:modified>
</cp:coreProperties>
</file>