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Override PartName="/ppt/notesSlides/notesSlide45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4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Default Extension="gif" ContentType="image/gif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0" r:id="rId1"/>
  </p:sldMasterIdLst>
  <p:notesMasterIdLst>
    <p:notesMasterId r:id="rId47"/>
  </p:notesMasterIdLst>
  <p:handoutMasterIdLst>
    <p:handoutMasterId r:id="rId48"/>
  </p:handoutMasterIdLst>
  <p:sldIdLst>
    <p:sldId id="594" r:id="rId2"/>
    <p:sldId id="431" r:id="rId3"/>
    <p:sldId id="608" r:id="rId4"/>
    <p:sldId id="610" r:id="rId5"/>
    <p:sldId id="636" r:id="rId6"/>
    <p:sldId id="637" r:id="rId7"/>
    <p:sldId id="625" r:id="rId8"/>
    <p:sldId id="598" r:id="rId9"/>
    <p:sldId id="639" r:id="rId10"/>
    <p:sldId id="599" r:id="rId11"/>
    <p:sldId id="611" r:id="rId12"/>
    <p:sldId id="612" r:id="rId13"/>
    <p:sldId id="600" r:id="rId14"/>
    <p:sldId id="640" r:id="rId15"/>
    <p:sldId id="641" r:id="rId16"/>
    <p:sldId id="642" r:id="rId17"/>
    <p:sldId id="643" r:id="rId18"/>
    <p:sldId id="644" r:id="rId19"/>
    <p:sldId id="601" r:id="rId20"/>
    <p:sldId id="655" r:id="rId21"/>
    <p:sldId id="645" r:id="rId22"/>
    <p:sldId id="646" r:id="rId23"/>
    <p:sldId id="647" r:id="rId24"/>
    <p:sldId id="613" r:id="rId25"/>
    <p:sldId id="614" r:id="rId26"/>
    <p:sldId id="615" r:id="rId27"/>
    <p:sldId id="616" r:id="rId28"/>
    <p:sldId id="656" r:id="rId29"/>
    <p:sldId id="617" r:id="rId30"/>
    <p:sldId id="648" r:id="rId31"/>
    <p:sldId id="618" r:id="rId32"/>
    <p:sldId id="649" r:id="rId33"/>
    <p:sldId id="619" r:id="rId34"/>
    <p:sldId id="624" r:id="rId35"/>
    <p:sldId id="620" r:id="rId36"/>
    <p:sldId id="657" r:id="rId37"/>
    <p:sldId id="650" r:id="rId38"/>
    <p:sldId id="621" r:id="rId39"/>
    <p:sldId id="622" r:id="rId40"/>
    <p:sldId id="651" r:id="rId41"/>
    <p:sldId id="652" r:id="rId42"/>
    <p:sldId id="653" r:id="rId43"/>
    <p:sldId id="623" r:id="rId44"/>
    <p:sldId id="634" r:id="rId45"/>
    <p:sldId id="654" r:id="rId46"/>
  </p:sldIdLst>
  <p:sldSz cx="9144000" cy="6858000" type="screen4x3"/>
  <p:notesSz cx="6858000" cy="9144000"/>
  <p:defaultTextStyle>
    <a:defPPr>
      <a:defRPr lang="en-US"/>
    </a:defPPr>
    <a:lvl1pPr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0126" autoAdjust="0"/>
    <p:restoredTop sz="96995" autoAdjust="0"/>
  </p:normalViewPr>
  <p:slideViewPr>
    <p:cSldViewPr>
      <p:cViewPr>
        <p:scale>
          <a:sx n="75" d="100"/>
          <a:sy n="75" d="100"/>
        </p:scale>
        <p:origin x="-1446" y="-72"/>
      </p:cViewPr>
      <p:guideLst>
        <p:guide orient="horz" pos="2160"/>
        <p:guide pos="2880"/>
      </p:guideLst>
    </p:cSldViewPr>
  </p:slid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66" d="100"/>
        <a:sy n="66" d="100"/>
      </p:scale>
      <p:origin x="0" y="575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 dirty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rtl="0">
              <a:defRPr sz="1200" smtClean="0">
                <a:cs typeface="+mn-cs"/>
              </a:defRPr>
            </a:lvl1pPr>
          </a:lstStyle>
          <a:p>
            <a:pPr>
              <a:defRPr/>
            </a:pPr>
            <a:fld id="{52832235-D1D4-4322-A96C-69FD4077742F}" type="datetimeFigureOut">
              <a:rPr lang="en-US"/>
              <a:pPr>
                <a:defRPr/>
              </a:pPr>
              <a:t>9/28/2014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 dirty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rtl="0">
              <a:defRPr sz="1200" smtClean="0">
                <a:cs typeface="+mn-cs"/>
              </a:defRPr>
            </a:lvl1pPr>
          </a:lstStyle>
          <a:p>
            <a:pPr>
              <a:defRPr/>
            </a:pPr>
            <a:fld id="{5246BC57-B159-4D05-8D68-1FAF5AC6555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5735131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rtl="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D1530F4-D5DD-4E31-AA87-3BEA386CCAF8}" type="datetimeFigureOut">
              <a:rPr lang="en-US"/>
              <a:pPr>
                <a:defRPr/>
              </a:pPr>
              <a:t>9/28/2014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rtl="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DD57149-34A2-4D33-8047-DC9E79CD18E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5109823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spcBef>
                <a:spcPct val="0"/>
              </a:spcBef>
            </a:pPr>
            <a:endParaRPr lang="ar-JO" smtClean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0EBC65B-EEA2-4DAF-A60D-3C18EE0DAF7F}" type="slidenum">
              <a:rPr lang="en-US" smtClean="0"/>
              <a:pPr/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ar-JO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9A72368-8332-49DA-A626-4DE881D9305A}" type="slidenum">
              <a:rPr lang="ar-SA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ar-JO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9A72368-8332-49DA-A626-4DE881D9305A}" type="slidenum">
              <a:rPr lang="ar-SA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ar-JO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9A72368-8332-49DA-A626-4DE881D9305A}" type="slidenum">
              <a:rPr lang="ar-SA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ar-JO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9A72368-8332-49DA-A626-4DE881D9305A}" type="slidenum">
              <a:rPr lang="ar-SA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ar-JO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9A72368-8332-49DA-A626-4DE881D9305A}" type="slidenum">
              <a:rPr lang="ar-SA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ar-JO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9A72368-8332-49DA-A626-4DE881D9305A}" type="slidenum">
              <a:rPr lang="ar-SA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ar-JO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9A72368-8332-49DA-A626-4DE881D9305A}" type="slidenum">
              <a:rPr lang="ar-SA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16</a:t>
            </a:fld>
            <a:endParaRPr 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ar-JO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9A72368-8332-49DA-A626-4DE881D9305A}" type="slidenum">
              <a:rPr lang="ar-SA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17</a:t>
            </a:fld>
            <a:endParaRPr 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ar-JO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9A72368-8332-49DA-A626-4DE881D9305A}" type="slidenum">
              <a:rPr lang="ar-SA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18</a:t>
            </a:fld>
            <a:endParaRPr 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ar-JO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9A72368-8332-49DA-A626-4DE881D9305A}" type="slidenum">
              <a:rPr lang="ar-SA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19</a:t>
            </a:fld>
            <a:endParaRPr 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ar-JO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DC8FB60-6EC1-455D-9BA2-C2FBC83F1C40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ar-JO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9A72368-8332-49DA-A626-4DE881D9305A}" type="slidenum">
              <a:rPr lang="ar-SA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20</a:t>
            </a:fld>
            <a:endParaRPr 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ar-JO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9A72368-8332-49DA-A626-4DE881D9305A}" type="slidenum">
              <a:rPr lang="ar-SA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21</a:t>
            </a:fld>
            <a:endParaRPr 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ar-JO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9A72368-8332-49DA-A626-4DE881D9305A}" type="slidenum">
              <a:rPr lang="ar-SA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22</a:t>
            </a:fld>
            <a:endParaRPr 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ar-JO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9A72368-8332-49DA-A626-4DE881D9305A}" type="slidenum">
              <a:rPr lang="ar-SA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23</a:t>
            </a:fld>
            <a:endParaRPr 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ar-JO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9A72368-8332-49DA-A626-4DE881D9305A}" type="slidenum">
              <a:rPr lang="ar-SA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24</a:t>
            </a:fld>
            <a:endParaRPr 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ar-JO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9A72368-8332-49DA-A626-4DE881D9305A}" type="slidenum">
              <a:rPr lang="ar-SA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25</a:t>
            </a:fld>
            <a:endParaRPr 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ar-JO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9A72368-8332-49DA-A626-4DE881D9305A}" type="slidenum">
              <a:rPr lang="ar-SA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26</a:t>
            </a:fld>
            <a:endParaRPr 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ar-JO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9A72368-8332-49DA-A626-4DE881D9305A}" type="slidenum">
              <a:rPr lang="ar-SA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27</a:t>
            </a:fld>
            <a:endParaRPr 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ar-JO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9A72368-8332-49DA-A626-4DE881D9305A}" type="slidenum">
              <a:rPr lang="ar-SA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28</a:t>
            </a:fld>
            <a:endParaRPr 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ar-JO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9A72368-8332-49DA-A626-4DE881D9305A}" type="slidenum">
              <a:rPr lang="ar-SA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29</a:t>
            </a:fld>
            <a:endParaRPr 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ar-JO" dirty="0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3DFC67E-4B67-4CC1-89E3-19886727579D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ar-JO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9A72368-8332-49DA-A626-4DE881D9305A}" type="slidenum">
              <a:rPr lang="ar-SA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30</a:t>
            </a:fld>
            <a:endParaRPr 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ar-JO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9A72368-8332-49DA-A626-4DE881D9305A}" type="slidenum">
              <a:rPr lang="ar-SA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31</a:t>
            </a:fld>
            <a:endParaRPr 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ar-JO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9A72368-8332-49DA-A626-4DE881D9305A}" type="slidenum">
              <a:rPr lang="ar-SA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32</a:t>
            </a:fld>
            <a:endParaRPr 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ar-JO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9A72368-8332-49DA-A626-4DE881D9305A}" type="slidenum">
              <a:rPr lang="ar-SA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33</a:t>
            </a:fld>
            <a:endParaRPr 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ar-JO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9A72368-8332-49DA-A626-4DE881D9305A}" type="slidenum">
              <a:rPr lang="ar-SA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34</a:t>
            </a:fld>
            <a:endParaRPr 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ar-JO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9A72368-8332-49DA-A626-4DE881D9305A}" type="slidenum">
              <a:rPr lang="ar-SA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35</a:t>
            </a:fld>
            <a:endParaRPr 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ar-JO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9A72368-8332-49DA-A626-4DE881D9305A}" type="slidenum">
              <a:rPr lang="ar-SA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36</a:t>
            </a:fld>
            <a:endParaRPr 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ar-JO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9A72368-8332-49DA-A626-4DE881D9305A}" type="slidenum">
              <a:rPr lang="ar-SA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37</a:t>
            </a:fld>
            <a:endParaRPr 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ar-JO" dirty="0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9A72368-8332-49DA-A626-4DE881D9305A}" type="slidenum">
              <a:rPr lang="ar-SA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38</a:t>
            </a:fld>
            <a:endParaRPr 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ar-JO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9A72368-8332-49DA-A626-4DE881D9305A}" type="slidenum">
              <a:rPr lang="ar-SA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39</a:t>
            </a:fld>
            <a:endParaRPr 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ar-JO" dirty="0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3DFC67E-4B67-4CC1-89E3-19886727579D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ar-JO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9A72368-8332-49DA-A626-4DE881D9305A}" type="slidenum">
              <a:rPr lang="ar-SA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40</a:t>
            </a:fld>
            <a:endParaRPr 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ar-JO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9A72368-8332-49DA-A626-4DE881D9305A}" type="slidenum">
              <a:rPr lang="ar-SA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41</a:t>
            </a:fld>
            <a:endParaRPr 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ar-JO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9A72368-8332-49DA-A626-4DE881D9305A}" type="slidenum">
              <a:rPr lang="ar-SA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42</a:t>
            </a:fld>
            <a:endParaRPr 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ar-JO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9A72368-8332-49DA-A626-4DE881D9305A}" type="slidenum">
              <a:rPr lang="ar-SA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43</a:t>
            </a:fld>
            <a:endParaRPr 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ar-JO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9A72368-8332-49DA-A626-4DE881D9305A}" type="slidenum">
              <a:rPr lang="ar-SA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44</a:t>
            </a:fld>
            <a:endParaRPr 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ar-JO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9A72368-8332-49DA-A626-4DE881D9305A}" type="slidenum">
              <a:rPr lang="ar-SA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45</a:t>
            </a:fld>
            <a:endParaRPr 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ar-JO" dirty="0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3DFC67E-4B67-4CC1-89E3-19886727579D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ar-JO" dirty="0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3DFC67E-4B67-4CC1-89E3-19886727579D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ar-JO" dirty="0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3DFC67E-4B67-4CC1-89E3-19886727579D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ar-JO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9A72368-8332-49DA-A626-4DE881D9305A}" type="slidenum">
              <a:rPr lang="ar-SA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ar-JO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9A72368-8332-49DA-A626-4DE881D9305A}" type="slidenum">
              <a:rPr lang="ar-SA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US" smtClean="0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pPr>
              <a:defRPr/>
            </a:pPr>
            <a:fld id="{0F5DE2AB-38C7-46F8-94C5-35D6BC160FEE}" type="datetimeFigureOut">
              <a:rPr lang="en-US" smtClean="0"/>
              <a:pPr>
                <a:defRPr/>
              </a:pPr>
              <a:t>9/28/2014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pPr>
              <a:defRPr/>
            </a:pPr>
            <a:fld id="{BB4AEEF8-263C-4330-9D43-F2122594579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CF6D0DA-1CAF-4F73-9C05-7ED1EB29A282}" type="datetimeFigureOut">
              <a:rPr lang="en-US" smtClean="0"/>
              <a:pPr>
                <a:defRPr/>
              </a:pPr>
              <a:t>9/28/2014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88BAC2-8BF9-4540-861C-1A15BDB084A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19E1BB3-FE98-45C9-A73E-9EEDCCCEB617}" type="datetimeFigureOut">
              <a:rPr lang="en-US" smtClean="0"/>
              <a:pPr>
                <a:defRPr/>
              </a:pPr>
              <a:t>9/28/2014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928B5B-6391-4E26-A2CB-D69B798CCE7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>
              <a:defRPr/>
            </a:pPr>
            <a:fld id="{7DCD939F-D95F-458C-9844-F4DD59A399BC}" type="datetimeFigureOut">
              <a:rPr lang="en-US" smtClean="0"/>
              <a:pPr>
                <a:defRPr/>
              </a:pPr>
              <a:t>9/28/2014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>
              <a:defRPr/>
            </a:pPr>
            <a:fld id="{523D6F52-0F75-450F-B492-FE05E3D332A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pPr>
              <a:defRPr/>
            </a:pPr>
            <a:fld id="{DB12A384-4EBC-4C01-AAE5-4A45656C8108}" type="datetimeFigureOut">
              <a:rPr lang="en-US" smtClean="0"/>
              <a:pPr>
                <a:defRPr/>
              </a:pPr>
              <a:t>9/28/2014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pPr>
              <a:defRPr/>
            </a:pPr>
            <a:fld id="{045F267D-B6D3-46DA-9135-90951D60A95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D2F94CA-28CF-4431-A1E6-EBB778B58DF1}" type="datetimeFigureOut">
              <a:rPr lang="en-US" smtClean="0"/>
              <a:pPr>
                <a:defRPr/>
              </a:pPr>
              <a:t>9/28/2014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4F73EA-853A-480D-A05A-0F627B63030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8E58743-0265-466D-89D0-F4B241267E2F}" type="datetimeFigureOut">
              <a:rPr lang="en-US" smtClean="0"/>
              <a:pPr>
                <a:defRPr/>
              </a:pPr>
              <a:t>9/28/2014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B02A72-4E1B-4796-92A9-14033704562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>
              <a:defRPr/>
            </a:pPr>
            <a:fld id="{DE9E59A2-266F-4029-90ED-DEBE67C73864}" type="datetimeFigureOut">
              <a:rPr lang="en-US" smtClean="0"/>
              <a:pPr>
                <a:defRPr/>
              </a:pPr>
              <a:t>9/28/2014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>
              <a:defRPr/>
            </a:pPr>
            <a:fld id="{BFEA4F6D-036F-415F-8460-BB4D05CBE92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DE8DBBA-5C65-403B-970E-97AFF7D84364}" type="datetimeFigureOut">
              <a:rPr lang="en-US" smtClean="0"/>
              <a:pPr>
                <a:defRPr/>
              </a:pPr>
              <a:t>9/28/2014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86E817-3FF0-493B-9234-16E8DB3EC61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>
              <a:defRPr/>
            </a:pPr>
            <a:fld id="{6DB3865B-0AD9-4089-B4B6-7E5EAE4077AD}" type="datetimeFigureOut">
              <a:rPr lang="en-US" smtClean="0"/>
              <a:pPr>
                <a:defRPr/>
              </a:pPr>
              <a:t>9/28/2014</a:t>
            </a:fld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>
              <a:defRPr/>
            </a:pPr>
            <a:fld id="{CDA0F626-1B65-4124-8DC4-22F359760B0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>
              <a:defRPr/>
            </a:pPr>
            <a:fld id="{88EBCA68-F4F1-4F0C-8F9C-DFB4C5897FB8}" type="datetimeFigureOut">
              <a:rPr lang="en-US" smtClean="0"/>
              <a:pPr>
                <a:defRPr/>
              </a:pPr>
              <a:t>9/28/2014</a:t>
            </a:fld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>
              <a:defRPr/>
            </a:pPr>
            <a:fld id="{D91B2192-88FF-40AF-B7A9-80FCF507D8D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DEB8D488-A96E-4083-B4AC-34C76A9BFE3B}" type="datetimeFigureOut">
              <a:rPr lang="en-US" smtClean="0"/>
              <a:pPr>
                <a:defRPr/>
              </a:pPr>
              <a:t>9/28/2014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19048B39-B906-40AA-9F73-999E02373B9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743201"/>
            <a:ext cx="8229600" cy="1147763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b="1" dirty="0" smtClean="0"/>
              <a:t/>
            </a:r>
            <a:br>
              <a:rPr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3600" dirty="0" smtClean="0">
                <a:latin typeface="Courier 10cpi" charset="0"/>
              </a:rPr>
              <a:t> </a:t>
            </a:r>
            <a:r>
              <a:rPr lang="en-US" sz="4900" dirty="0" smtClean="0">
                <a:latin typeface="Cambria" pitchFamily="18" charset="0"/>
              </a:rPr>
              <a:t>Health, Wellness, Illness </a:t>
            </a:r>
            <a:r>
              <a:rPr lang="en-US" sz="4000" b="1" dirty="0" smtClean="0">
                <a:latin typeface="Book Antiqua" pitchFamily="18" charset="0"/>
                <a:ea typeface="Batang" pitchFamily="18" charset="-127"/>
              </a:rPr>
              <a:t/>
            </a:r>
            <a:br>
              <a:rPr lang="en-US" sz="4000" b="1" dirty="0" smtClean="0">
                <a:latin typeface="Book Antiqua" pitchFamily="18" charset="0"/>
                <a:ea typeface="Batang" pitchFamily="18" charset="-127"/>
              </a:rPr>
            </a:br>
            <a:r>
              <a:rPr lang="en-US" sz="3100" b="1" dirty="0" smtClean="0">
                <a:latin typeface="Cooper Black" pitchFamily="18" charset="0"/>
                <a:ea typeface="Batang" pitchFamily="18" charset="-127"/>
              </a:rPr>
              <a:t>Dr. Reem ali</a:t>
            </a:r>
            <a:r>
              <a:rPr sz="3100" b="1" dirty="0" smtClean="0">
                <a:latin typeface="Cooper Black" pitchFamily="18" charset="0"/>
                <a:ea typeface="Batang" pitchFamily="18" charset="-127"/>
              </a:rPr>
              <a:t> </a:t>
            </a:r>
            <a:endParaRPr lang="en-US" sz="3100" dirty="0">
              <a:latin typeface="Cooper Black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72264" y="5357826"/>
            <a:ext cx="1928810" cy="857256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buFont typeface="Wingdings"/>
              <a:buNone/>
              <a:defRPr/>
            </a:pPr>
            <a:endParaRPr lang="en-US" b="1" dirty="0" smtClean="0"/>
          </a:p>
          <a:p>
            <a:pPr fontAlgn="auto">
              <a:spcAft>
                <a:spcPts val="0"/>
              </a:spcAft>
              <a:buFont typeface="Wingdings"/>
              <a:buNone/>
              <a:defRPr/>
            </a:pPr>
            <a:r>
              <a:rPr lang="en-US" sz="2000" b="1" dirty="0" smtClean="0">
                <a:latin typeface="Viner Hand ITC" pitchFamily="66" charset="0"/>
              </a:rPr>
              <a:t>Healing Group </a:t>
            </a:r>
            <a:endParaRPr lang="en-US" sz="2000" dirty="0" smtClean="0">
              <a:latin typeface="Viner Hand ITC" pitchFamily="66" charset="0"/>
            </a:endParaRPr>
          </a:p>
          <a:p>
            <a:pPr fontAlgn="auto">
              <a:spcAft>
                <a:spcPts val="0"/>
              </a:spcAft>
              <a:buFont typeface="Wingdings"/>
              <a:buNone/>
              <a:defRPr/>
            </a:pP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537575" cy="990600"/>
          </a:xfrm>
        </p:spPr>
        <p:txBody>
          <a:bodyPr>
            <a:normAutofit fontScale="90000"/>
          </a:bodyPr>
          <a:lstStyle/>
          <a:p>
            <a:pPr lvl="1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ysClr val="windowText" lastClr="000000"/>
                </a:solidFill>
                <a:latin typeface="Cooper Black"/>
              </a:rPr>
              <a:t/>
            </a:r>
            <a:br>
              <a:rPr lang="en-US" sz="2800" b="1" dirty="0">
                <a:solidFill>
                  <a:sysClr val="windowText" lastClr="000000"/>
                </a:solidFill>
                <a:latin typeface="Cooper Black"/>
              </a:rPr>
            </a:br>
            <a:r>
              <a:rPr lang="en-US" sz="2400" b="1" dirty="0">
                <a:solidFill>
                  <a:sysClr val="windowText" lastClr="000000"/>
                </a:solidFill>
              </a:rPr>
              <a:t> </a:t>
            </a:r>
            <a:r>
              <a:rPr lang="en-US" sz="2400" b="1" dirty="0" smtClean="0">
                <a:solidFill>
                  <a:sysClr val="windowText" lastClr="000000"/>
                </a:solidFill>
              </a:rPr>
              <a:t/>
            </a:r>
            <a:br>
              <a:rPr lang="en-US" sz="2400" b="1" dirty="0" smtClean="0">
                <a:solidFill>
                  <a:sysClr val="windowText" lastClr="000000"/>
                </a:solidFill>
              </a:rPr>
            </a:br>
            <a:r>
              <a:rPr lang="en-US" sz="2400" b="1" dirty="0">
                <a:solidFill>
                  <a:sysClr val="windowText" lastClr="000000"/>
                </a:solidFill>
              </a:rPr>
              <a:t/>
            </a:r>
            <a:br>
              <a:rPr lang="en-US" sz="2400" b="1" dirty="0">
                <a:solidFill>
                  <a:sysClr val="windowText" lastClr="000000"/>
                </a:solidFill>
              </a:rPr>
            </a:br>
            <a:r>
              <a:rPr lang="en-US" dirty="0" smtClean="0">
                <a:latin typeface="Constantia" pitchFamily="18" charset="0"/>
              </a:rPr>
              <a:t>Well-Being</a:t>
            </a:r>
            <a:r>
              <a:rPr lang="en-US" sz="2400" dirty="0">
                <a:latin typeface="Constantia" pitchFamily="18" charset="0"/>
              </a:rPr>
              <a:t/>
            </a:r>
            <a:br>
              <a:rPr lang="en-US" sz="2400" dirty="0">
                <a:latin typeface="Constantia" pitchFamily="18" charset="0"/>
              </a:rPr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b="1" dirty="0">
                <a:solidFill>
                  <a:sysClr val="windowText" lastClr="000000"/>
                </a:solidFill>
                <a:latin typeface="Cooper Black"/>
              </a:rPr>
              <a:t/>
            </a:r>
            <a:br>
              <a:rPr lang="en-US" sz="2800" b="1" dirty="0">
                <a:solidFill>
                  <a:sysClr val="windowText" lastClr="000000"/>
                </a:solidFill>
                <a:latin typeface="Cooper Black"/>
              </a:rPr>
            </a:br>
            <a:r>
              <a:rPr lang="en-US" sz="2800" b="1" dirty="0">
                <a:solidFill>
                  <a:sysClr val="windowText" lastClr="000000"/>
                </a:solidFill>
                <a:latin typeface="Cooper Black"/>
              </a:rPr>
              <a:t> </a:t>
            </a:r>
          </a:p>
        </p:txBody>
      </p:sp>
      <p:sp>
        <p:nvSpPr>
          <p:cNvPr id="101378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676400"/>
            <a:ext cx="7924800" cy="4876800"/>
          </a:xfrm>
        </p:spPr>
        <p:txBody>
          <a:bodyPr/>
          <a:lstStyle/>
          <a:p>
            <a:r>
              <a:rPr lang="en-US" sz="2800" dirty="0" smtClean="0">
                <a:latin typeface="Constantia" pitchFamily="18" charset="0"/>
              </a:rPr>
              <a:t> “is a subjective perception of vitality </a:t>
            </a:r>
            <a:r>
              <a:rPr lang="ar-JO" sz="2800" dirty="0" smtClean="0"/>
              <a:t>حيوية</a:t>
            </a:r>
            <a:r>
              <a:rPr lang="en-US" sz="2800" dirty="0" smtClean="0">
                <a:latin typeface="Constantia" pitchFamily="18" charset="0"/>
              </a:rPr>
              <a:t> and feeling well…. Can be described objectively , experienced and measured…. And can be plotted on a continuum </a:t>
            </a:r>
            <a:r>
              <a:rPr lang="ar-JO" sz="2800" dirty="0" smtClean="0"/>
              <a:t>استمرارية</a:t>
            </a:r>
            <a:r>
              <a:rPr lang="en-US" sz="2800" dirty="0" smtClean="0">
                <a:latin typeface="Constantia" pitchFamily="18" charset="0"/>
              </a:rPr>
              <a:t>.” it is a component of health</a:t>
            </a:r>
            <a:endParaRPr lang="en-US" sz="2100" dirty="0">
              <a:latin typeface="Constantia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537575" cy="990600"/>
          </a:xfrm>
        </p:spPr>
        <p:txBody>
          <a:bodyPr>
            <a:normAutofit fontScale="90000"/>
          </a:bodyPr>
          <a:lstStyle/>
          <a:p>
            <a:pPr lvl="1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ysClr val="windowText" lastClr="000000"/>
                </a:solidFill>
                <a:latin typeface="Cooper Black"/>
              </a:rPr>
              <a:t/>
            </a:r>
            <a:br>
              <a:rPr lang="en-US" sz="2800" b="1" dirty="0">
                <a:solidFill>
                  <a:sysClr val="windowText" lastClr="000000"/>
                </a:solidFill>
                <a:latin typeface="Cooper Black"/>
              </a:rPr>
            </a:br>
            <a:r>
              <a:rPr lang="en-US" sz="2400" b="1" dirty="0">
                <a:solidFill>
                  <a:sysClr val="windowText" lastClr="000000"/>
                </a:solidFill>
              </a:rPr>
              <a:t> </a:t>
            </a:r>
            <a:r>
              <a:rPr lang="en-US" sz="2400" b="1" dirty="0" smtClean="0">
                <a:solidFill>
                  <a:sysClr val="windowText" lastClr="000000"/>
                </a:solidFill>
              </a:rPr>
              <a:t/>
            </a:r>
            <a:br>
              <a:rPr lang="en-US" sz="2400" b="1" dirty="0" smtClean="0">
                <a:solidFill>
                  <a:sysClr val="windowText" lastClr="000000"/>
                </a:solidFill>
              </a:rPr>
            </a:br>
            <a:r>
              <a:rPr lang="en-US" sz="2400" b="1" dirty="0">
                <a:solidFill>
                  <a:sysClr val="windowText" lastClr="000000"/>
                </a:solidFill>
              </a:rPr>
              <a:t/>
            </a:r>
            <a:br>
              <a:rPr lang="en-US" sz="2400" b="1" dirty="0">
                <a:solidFill>
                  <a:sysClr val="windowText" lastClr="000000"/>
                </a:solidFill>
              </a:rPr>
            </a:br>
            <a:r>
              <a:rPr lang="en-US" sz="3600" dirty="0" smtClean="0">
                <a:latin typeface="Constantia" pitchFamily="18" charset="0"/>
              </a:rPr>
              <a:t>Why nurses need to clarify their definition of health and well-being</a:t>
            </a:r>
            <a:r>
              <a:rPr lang="en-US" sz="2400" dirty="0">
                <a:latin typeface="Constantia" pitchFamily="18" charset="0"/>
              </a:rPr>
              <a:t/>
            </a:r>
            <a:br>
              <a:rPr lang="en-US" sz="2400" dirty="0">
                <a:latin typeface="Constantia" pitchFamily="18" charset="0"/>
              </a:rPr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b="1" dirty="0">
                <a:solidFill>
                  <a:sysClr val="windowText" lastClr="000000"/>
                </a:solidFill>
                <a:latin typeface="Cooper Black"/>
              </a:rPr>
              <a:t/>
            </a:r>
            <a:br>
              <a:rPr lang="en-US" sz="2800" b="1" dirty="0">
                <a:solidFill>
                  <a:sysClr val="windowText" lastClr="000000"/>
                </a:solidFill>
                <a:latin typeface="Cooper Black"/>
              </a:rPr>
            </a:br>
            <a:r>
              <a:rPr lang="en-US" sz="2800" b="1" dirty="0">
                <a:solidFill>
                  <a:sysClr val="windowText" lastClr="000000"/>
                </a:solidFill>
                <a:latin typeface="Cooper Black"/>
              </a:rPr>
              <a:t> </a:t>
            </a:r>
          </a:p>
        </p:txBody>
      </p:sp>
      <p:sp>
        <p:nvSpPr>
          <p:cNvPr id="101378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676400"/>
            <a:ext cx="7924800" cy="4876800"/>
          </a:xfrm>
        </p:spPr>
        <p:txBody>
          <a:bodyPr/>
          <a:lstStyle/>
          <a:p>
            <a:r>
              <a:rPr lang="en-US" sz="2800" dirty="0" smtClean="0">
                <a:latin typeface="Constantia" pitchFamily="18" charset="0"/>
              </a:rPr>
              <a:t>Nurses’ understanding of health and well-being determines</a:t>
            </a:r>
          </a:p>
          <a:p>
            <a:endParaRPr lang="en-US" sz="2800" dirty="0" smtClean="0">
              <a:latin typeface="Constantia" pitchFamily="18" charset="0"/>
            </a:endParaRPr>
          </a:p>
          <a:p>
            <a:pPr lvl="1"/>
            <a:r>
              <a:rPr lang="en-US" sz="2500" dirty="0" smtClean="0">
                <a:latin typeface="Constantia" pitchFamily="18" charset="0"/>
              </a:rPr>
              <a:t> nature and scope </a:t>
            </a:r>
            <a:r>
              <a:rPr lang="ar-JO" sz="2400" dirty="0" smtClean="0"/>
              <a:t>نطاق</a:t>
            </a:r>
            <a:r>
              <a:rPr lang="en-US" sz="2500" dirty="0" smtClean="0">
                <a:latin typeface="Constantia" pitchFamily="18" charset="0"/>
              </a:rPr>
              <a:t> of nursing practice</a:t>
            </a:r>
          </a:p>
          <a:p>
            <a:pPr lvl="1"/>
            <a:endParaRPr lang="en-US" sz="2500" dirty="0" smtClean="0">
              <a:latin typeface="Constantia" pitchFamily="18" charset="0"/>
            </a:endParaRPr>
          </a:p>
          <a:p>
            <a:pPr lvl="1"/>
            <a:r>
              <a:rPr lang="en-US" sz="2500" dirty="0" smtClean="0">
                <a:latin typeface="Constantia" pitchFamily="18" charset="0"/>
              </a:rPr>
              <a:t>People’s health beliefs influence </a:t>
            </a:r>
            <a:r>
              <a:rPr lang="ar-JO" sz="2400" dirty="0" smtClean="0"/>
              <a:t>تأثير</a:t>
            </a:r>
            <a:r>
              <a:rPr lang="en-US" sz="2500" dirty="0" smtClean="0">
                <a:latin typeface="Constantia" pitchFamily="18" charset="0"/>
              </a:rPr>
              <a:t> their health practices. Thus nursing care plan should be related to client’s belief system not nurse’s belief system. </a:t>
            </a:r>
            <a:r>
              <a:rPr lang="en-US" sz="2400" dirty="0" smtClean="0">
                <a:latin typeface="Constantia" pitchFamily="18" charset="0"/>
              </a:rPr>
              <a:t>When   </a:t>
            </a:r>
            <a:r>
              <a:rPr lang="en-US" sz="2400" dirty="0">
                <a:latin typeface="Constantia" pitchFamily="18" charset="0"/>
              </a:rPr>
              <a:t>nurses understand the individual’s definition of health nurses can provide meaningful nursing care to maintain, regain or attain a state of health</a:t>
            </a:r>
          </a:p>
          <a:p>
            <a:pPr lvl="1"/>
            <a:endParaRPr lang="en-US" sz="2500" dirty="0">
              <a:latin typeface="Constantia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2371399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537575" cy="990600"/>
          </a:xfrm>
        </p:spPr>
        <p:txBody>
          <a:bodyPr>
            <a:normAutofit fontScale="90000"/>
          </a:bodyPr>
          <a:lstStyle/>
          <a:p>
            <a:pPr lvl="1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ysClr val="windowText" lastClr="000000"/>
                </a:solidFill>
                <a:latin typeface="Cooper Black"/>
              </a:rPr>
              <a:t/>
            </a:r>
            <a:br>
              <a:rPr lang="en-US" sz="2800" b="1" dirty="0">
                <a:solidFill>
                  <a:sysClr val="windowText" lastClr="000000"/>
                </a:solidFill>
                <a:latin typeface="Cooper Black"/>
              </a:rPr>
            </a:br>
            <a:r>
              <a:rPr lang="en-US" sz="2400" b="1" dirty="0">
                <a:solidFill>
                  <a:sysClr val="windowText" lastClr="000000"/>
                </a:solidFill>
              </a:rPr>
              <a:t> </a:t>
            </a:r>
            <a:r>
              <a:rPr lang="en-US" sz="2400" b="1" dirty="0" smtClean="0">
                <a:solidFill>
                  <a:sysClr val="windowText" lastClr="000000"/>
                </a:solidFill>
              </a:rPr>
              <a:t/>
            </a:r>
            <a:br>
              <a:rPr lang="en-US" sz="2400" b="1" dirty="0" smtClean="0">
                <a:solidFill>
                  <a:sysClr val="windowText" lastClr="000000"/>
                </a:solidFill>
              </a:rPr>
            </a:br>
            <a:r>
              <a:rPr lang="en-US" sz="2400" b="1" dirty="0">
                <a:solidFill>
                  <a:sysClr val="windowText" lastClr="000000"/>
                </a:solidFill>
              </a:rPr>
              <a:t/>
            </a:r>
            <a:br>
              <a:rPr lang="en-US" sz="2400" b="1" dirty="0">
                <a:solidFill>
                  <a:sysClr val="windowText" lastClr="000000"/>
                </a:solidFill>
              </a:rPr>
            </a:br>
            <a:r>
              <a:rPr lang="en-US" dirty="0" smtClean="0">
                <a:latin typeface="Constantia" pitchFamily="18" charset="0"/>
              </a:rPr>
              <a:t>Models(</a:t>
            </a:r>
            <a:r>
              <a:rPr lang="ar-JO" dirty="0"/>
              <a:t>نماذج</a:t>
            </a:r>
            <a:r>
              <a:rPr lang="en-US" dirty="0" smtClean="0">
                <a:latin typeface="Constantia" pitchFamily="18" charset="0"/>
              </a:rPr>
              <a:t>)of </a:t>
            </a:r>
            <a:r>
              <a:rPr lang="en-US" sz="2800" dirty="0" smtClean="0">
                <a:latin typeface="Constantia" pitchFamily="18" charset="0"/>
              </a:rPr>
              <a:t>Health and Well-Being</a:t>
            </a:r>
            <a:r>
              <a:rPr lang="en-US" sz="2400" dirty="0">
                <a:latin typeface="Constantia" pitchFamily="18" charset="0"/>
              </a:rPr>
              <a:t/>
            </a:r>
            <a:br>
              <a:rPr lang="en-US" sz="2400" dirty="0">
                <a:latin typeface="Constantia" pitchFamily="18" charset="0"/>
              </a:rPr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b="1" dirty="0">
                <a:solidFill>
                  <a:sysClr val="windowText" lastClr="000000"/>
                </a:solidFill>
                <a:latin typeface="Cooper Black"/>
              </a:rPr>
              <a:t/>
            </a:r>
            <a:br>
              <a:rPr lang="en-US" sz="2800" b="1" dirty="0">
                <a:solidFill>
                  <a:sysClr val="windowText" lastClr="000000"/>
                </a:solidFill>
                <a:latin typeface="Cooper Black"/>
              </a:rPr>
            </a:br>
            <a:r>
              <a:rPr lang="en-US" sz="2800" b="1" dirty="0">
                <a:solidFill>
                  <a:sysClr val="windowText" lastClr="000000"/>
                </a:solidFill>
                <a:latin typeface="Cooper Black"/>
              </a:rPr>
              <a:t> </a:t>
            </a:r>
          </a:p>
        </p:txBody>
      </p:sp>
      <p:sp>
        <p:nvSpPr>
          <p:cNvPr id="101378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676400"/>
            <a:ext cx="8610600" cy="4876800"/>
          </a:xfrm>
        </p:spPr>
        <p:txBody>
          <a:bodyPr/>
          <a:lstStyle/>
          <a:p>
            <a:r>
              <a:rPr lang="en-US" sz="2400" dirty="0" smtClean="0">
                <a:latin typeface="Constantia" pitchFamily="18" charset="0"/>
              </a:rPr>
              <a:t>Models help to explain health and its relationship to illness/injury</a:t>
            </a:r>
          </a:p>
          <a:p>
            <a:r>
              <a:rPr lang="en-US" sz="2400" dirty="0" smtClean="0">
                <a:latin typeface="Constantia" pitchFamily="18" charset="0"/>
              </a:rPr>
              <a:t>Models can be helpful in </a:t>
            </a:r>
            <a:r>
              <a:rPr lang="en-US" sz="2400" b="1" i="1" dirty="0" smtClean="0">
                <a:latin typeface="Constantia" pitchFamily="18" charset="0"/>
              </a:rPr>
              <a:t>assessing</a:t>
            </a:r>
            <a:r>
              <a:rPr lang="en-US" sz="2400" dirty="0" smtClean="0">
                <a:latin typeface="Constantia" pitchFamily="18" charset="0"/>
              </a:rPr>
              <a:t> health professionals to </a:t>
            </a:r>
            <a:r>
              <a:rPr lang="en-US" sz="2400" b="1" i="1" dirty="0" smtClean="0">
                <a:latin typeface="Constantia" pitchFamily="18" charset="0"/>
              </a:rPr>
              <a:t>meet</a:t>
            </a:r>
            <a:r>
              <a:rPr lang="en-US" sz="2400" dirty="0" smtClean="0">
                <a:latin typeface="Constantia" pitchFamily="18" charset="0"/>
              </a:rPr>
              <a:t> the health and well-being needs of individuals</a:t>
            </a:r>
          </a:p>
          <a:p>
            <a:r>
              <a:rPr lang="en-US" sz="2400" dirty="0" smtClean="0">
                <a:latin typeface="Constantia" pitchFamily="18" charset="0"/>
              </a:rPr>
              <a:t>Examples of Health Models are;</a:t>
            </a:r>
          </a:p>
          <a:p>
            <a:pPr lvl="1"/>
            <a:r>
              <a:rPr lang="en-US" sz="2200" dirty="0" smtClean="0">
                <a:latin typeface="Constantia" pitchFamily="18" charset="0"/>
              </a:rPr>
              <a:t>Clinical model</a:t>
            </a:r>
          </a:p>
          <a:p>
            <a:pPr lvl="1"/>
            <a:r>
              <a:rPr lang="en-US" sz="2200" dirty="0" smtClean="0">
                <a:latin typeface="Constantia" pitchFamily="18" charset="0"/>
              </a:rPr>
              <a:t>Role performance model</a:t>
            </a:r>
          </a:p>
          <a:p>
            <a:pPr lvl="1"/>
            <a:r>
              <a:rPr lang="en-US" sz="2200" dirty="0" smtClean="0">
                <a:latin typeface="Constantia" pitchFamily="18" charset="0"/>
              </a:rPr>
              <a:t>Adaptive model</a:t>
            </a:r>
          </a:p>
          <a:p>
            <a:pPr lvl="1"/>
            <a:r>
              <a:rPr lang="en-US" sz="2200" dirty="0" smtClean="0">
                <a:latin typeface="Constantia" pitchFamily="18" charset="0"/>
              </a:rPr>
              <a:t>Eudemonistic model</a:t>
            </a:r>
          </a:p>
          <a:p>
            <a:pPr lvl="1"/>
            <a:r>
              <a:rPr lang="en-US" sz="2200" dirty="0" smtClean="0">
                <a:latin typeface="Constantia" pitchFamily="18" charset="0"/>
              </a:rPr>
              <a:t>Agent-</a:t>
            </a:r>
            <a:r>
              <a:rPr lang="en-US" sz="2200" dirty="0" err="1" smtClean="0">
                <a:latin typeface="Constantia" pitchFamily="18" charset="0"/>
              </a:rPr>
              <a:t>Host_environment</a:t>
            </a:r>
            <a:r>
              <a:rPr lang="en-US" sz="2200" dirty="0" smtClean="0">
                <a:latin typeface="Constantia" pitchFamily="18" charset="0"/>
              </a:rPr>
              <a:t> model</a:t>
            </a:r>
          </a:p>
          <a:p>
            <a:pPr lvl="1"/>
            <a:r>
              <a:rPr lang="en-US" sz="2200" dirty="0" smtClean="0">
                <a:latin typeface="Constantia" pitchFamily="18" charset="0"/>
              </a:rPr>
              <a:t>Health-illness continua</a:t>
            </a:r>
          </a:p>
          <a:p>
            <a:endParaRPr lang="en-US" sz="1800" dirty="0">
              <a:latin typeface="Constantia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898132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1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ysClr val="windowText" lastClr="000000"/>
                </a:solidFill>
                <a:latin typeface="Cooper Black"/>
              </a:rPr>
              <a:t/>
            </a:r>
            <a:br>
              <a:rPr lang="en-US" sz="2800" b="1" dirty="0">
                <a:solidFill>
                  <a:sysClr val="windowText" lastClr="000000"/>
                </a:solidFill>
                <a:latin typeface="Cooper Black"/>
              </a:rPr>
            </a:br>
            <a:r>
              <a:rPr lang="en-US" sz="2400" b="1" dirty="0">
                <a:solidFill>
                  <a:sysClr val="windowText" lastClr="000000"/>
                </a:solidFill>
              </a:rPr>
              <a:t> </a:t>
            </a:r>
            <a:r>
              <a:rPr lang="en-US" dirty="0" smtClean="0">
                <a:latin typeface="Constantia" pitchFamily="18" charset="0"/>
              </a:rPr>
              <a:t>Clinical Model </a:t>
            </a:r>
            <a:r>
              <a:rPr lang="en-US" sz="2800" dirty="0" smtClean="0">
                <a:latin typeface="Constantia" pitchFamily="18" charset="0"/>
              </a:rPr>
              <a:t>of Health and wellness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b="1" dirty="0">
                <a:solidFill>
                  <a:sysClr val="windowText" lastClr="000000"/>
                </a:solidFill>
                <a:latin typeface="Cooper Black"/>
              </a:rPr>
              <a:t/>
            </a:r>
            <a:br>
              <a:rPr lang="en-US" sz="2800" b="1" dirty="0">
                <a:solidFill>
                  <a:sysClr val="windowText" lastClr="000000"/>
                </a:solidFill>
                <a:latin typeface="Cooper Black"/>
              </a:rPr>
            </a:br>
            <a:r>
              <a:rPr lang="en-US" sz="2800" b="1" dirty="0">
                <a:solidFill>
                  <a:sysClr val="windowText" lastClr="000000"/>
                </a:solidFill>
                <a:latin typeface="Cooper Black"/>
              </a:rPr>
              <a:t> </a:t>
            </a:r>
          </a:p>
        </p:txBody>
      </p:sp>
      <p:sp>
        <p:nvSpPr>
          <p:cNvPr id="101378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676400"/>
            <a:ext cx="8534400" cy="4876800"/>
          </a:xfrm>
        </p:spPr>
        <p:txBody>
          <a:bodyPr/>
          <a:lstStyle/>
          <a:p>
            <a:r>
              <a:rPr lang="en-US" sz="2400" dirty="0" smtClean="0">
                <a:latin typeface="Constantia" pitchFamily="18" charset="0"/>
              </a:rPr>
              <a:t>Narrowest definition of health</a:t>
            </a:r>
          </a:p>
          <a:p>
            <a:endParaRPr lang="en-US" sz="2400" dirty="0" smtClean="0">
              <a:latin typeface="Constantia" pitchFamily="18" charset="0"/>
            </a:endParaRPr>
          </a:p>
          <a:p>
            <a:r>
              <a:rPr lang="en-US" sz="2400" dirty="0" smtClean="0">
                <a:latin typeface="Constantia" pitchFamily="18" charset="0"/>
              </a:rPr>
              <a:t>People are viewed as physiological systems with related functions</a:t>
            </a:r>
          </a:p>
          <a:p>
            <a:endParaRPr lang="en-US" sz="2400" dirty="0" smtClean="0">
              <a:latin typeface="Constantia" pitchFamily="18" charset="0"/>
            </a:endParaRPr>
          </a:p>
          <a:p>
            <a:r>
              <a:rPr lang="en-US" sz="2400" dirty="0" smtClean="0">
                <a:latin typeface="Constantia" pitchFamily="18" charset="0"/>
              </a:rPr>
              <a:t>Health is the absence of signs and symptoms of disease or injury</a:t>
            </a:r>
          </a:p>
          <a:p>
            <a:endParaRPr lang="en-US" sz="2100" dirty="0">
              <a:latin typeface="Constantia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1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ysClr val="windowText" lastClr="000000"/>
                </a:solidFill>
                <a:latin typeface="Cooper Black"/>
              </a:rPr>
              <a:t/>
            </a:r>
            <a:br>
              <a:rPr lang="en-US" sz="2800" b="1" dirty="0">
                <a:solidFill>
                  <a:sysClr val="windowText" lastClr="000000"/>
                </a:solidFill>
                <a:latin typeface="Cooper Black"/>
              </a:rPr>
            </a:br>
            <a:r>
              <a:rPr lang="en-US" sz="2400" b="1" dirty="0">
                <a:solidFill>
                  <a:sysClr val="windowText" lastClr="000000"/>
                </a:solidFill>
              </a:rPr>
              <a:t> </a:t>
            </a:r>
            <a:r>
              <a:rPr lang="en-US" dirty="0" smtClean="0">
                <a:latin typeface="Constantia" pitchFamily="18" charset="0"/>
              </a:rPr>
              <a:t>Role Performance Model </a:t>
            </a:r>
            <a:r>
              <a:rPr lang="en-US" sz="2800" dirty="0" smtClean="0">
                <a:latin typeface="Constantia" pitchFamily="18" charset="0"/>
              </a:rPr>
              <a:t>of Health and wellness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b="1" dirty="0">
                <a:solidFill>
                  <a:sysClr val="windowText" lastClr="000000"/>
                </a:solidFill>
                <a:latin typeface="Cooper Black"/>
              </a:rPr>
              <a:t/>
            </a:r>
            <a:br>
              <a:rPr lang="en-US" sz="2800" b="1" dirty="0">
                <a:solidFill>
                  <a:sysClr val="windowText" lastClr="000000"/>
                </a:solidFill>
                <a:latin typeface="Cooper Black"/>
              </a:rPr>
            </a:br>
            <a:r>
              <a:rPr lang="en-US" sz="2800" b="1" dirty="0">
                <a:solidFill>
                  <a:sysClr val="windowText" lastClr="000000"/>
                </a:solidFill>
                <a:latin typeface="Cooper Black"/>
              </a:rPr>
              <a:t> </a:t>
            </a:r>
          </a:p>
        </p:txBody>
      </p:sp>
      <p:sp>
        <p:nvSpPr>
          <p:cNvPr id="101378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676400"/>
            <a:ext cx="8534400" cy="4876800"/>
          </a:xfrm>
        </p:spPr>
        <p:txBody>
          <a:bodyPr/>
          <a:lstStyle/>
          <a:p>
            <a:r>
              <a:rPr lang="en-US" sz="2800" dirty="0" smtClean="0">
                <a:latin typeface="Constantia" pitchFamily="18" charset="0"/>
              </a:rPr>
              <a:t>Health is defined in terms of the individual’s ability to fulfill </a:t>
            </a:r>
            <a:r>
              <a:rPr lang="ar-JO" sz="2800" dirty="0" smtClean="0"/>
              <a:t>تحقيق </a:t>
            </a:r>
            <a:r>
              <a:rPr lang="en-US" sz="2800" dirty="0" smtClean="0"/>
              <a:t> </a:t>
            </a:r>
            <a:r>
              <a:rPr lang="en-US" sz="2800" dirty="0" smtClean="0">
                <a:latin typeface="Constantia" pitchFamily="18" charset="0"/>
              </a:rPr>
              <a:t>societal roles  despite the presence of clinical illness</a:t>
            </a:r>
          </a:p>
          <a:p>
            <a:endParaRPr lang="en-US" sz="2800" dirty="0" smtClean="0">
              <a:latin typeface="Constantia" pitchFamily="18" charset="0"/>
            </a:endParaRPr>
          </a:p>
          <a:p>
            <a:r>
              <a:rPr lang="en-US" sz="2800" dirty="0" smtClean="0">
                <a:latin typeface="Constantia" pitchFamily="18" charset="0"/>
              </a:rPr>
              <a:t>Sickness is the inability to perform one’s work role</a:t>
            </a:r>
          </a:p>
          <a:p>
            <a:endParaRPr lang="en-US" sz="2400" dirty="0" smtClean="0">
              <a:latin typeface="Constantia" pitchFamily="18" charset="0"/>
            </a:endParaRPr>
          </a:p>
          <a:p>
            <a:endParaRPr lang="en-US" sz="2400" dirty="0" smtClean="0">
              <a:latin typeface="Constantia" pitchFamily="18" charset="0"/>
            </a:endParaRPr>
          </a:p>
          <a:p>
            <a:endParaRPr lang="en-US" sz="2100" dirty="0">
              <a:latin typeface="Constantia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1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ysClr val="windowText" lastClr="000000"/>
                </a:solidFill>
                <a:latin typeface="Cooper Black"/>
              </a:rPr>
              <a:t/>
            </a:r>
            <a:br>
              <a:rPr lang="en-US" sz="2800" b="1" dirty="0">
                <a:solidFill>
                  <a:sysClr val="windowText" lastClr="000000"/>
                </a:solidFill>
                <a:latin typeface="Cooper Black"/>
              </a:rPr>
            </a:br>
            <a:r>
              <a:rPr lang="en-US" sz="2400" b="1" dirty="0">
                <a:solidFill>
                  <a:sysClr val="windowText" lastClr="000000"/>
                </a:solidFill>
              </a:rPr>
              <a:t> </a:t>
            </a:r>
            <a:r>
              <a:rPr lang="en-US" dirty="0" smtClean="0">
                <a:latin typeface="Constantia" pitchFamily="18" charset="0"/>
              </a:rPr>
              <a:t>Adaptive Model </a:t>
            </a:r>
            <a:r>
              <a:rPr lang="en-US" sz="2800" dirty="0" smtClean="0">
                <a:latin typeface="Constantia" pitchFamily="18" charset="0"/>
              </a:rPr>
              <a:t>of Health and wellness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b="1" dirty="0">
                <a:solidFill>
                  <a:sysClr val="windowText" lastClr="000000"/>
                </a:solidFill>
                <a:latin typeface="Cooper Black"/>
              </a:rPr>
              <a:t/>
            </a:r>
            <a:br>
              <a:rPr lang="en-US" sz="2800" b="1" dirty="0">
                <a:solidFill>
                  <a:sysClr val="windowText" lastClr="000000"/>
                </a:solidFill>
                <a:latin typeface="Cooper Black"/>
              </a:rPr>
            </a:br>
            <a:r>
              <a:rPr lang="en-US" sz="2800" b="1" dirty="0">
                <a:solidFill>
                  <a:sysClr val="windowText" lastClr="000000"/>
                </a:solidFill>
                <a:latin typeface="Cooper Black"/>
              </a:rPr>
              <a:t> </a:t>
            </a:r>
          </a:p>
        </p:txBody>
      </p:sp>
      <p:sp>
        <p:nvSpPr>
          <p:cNvPr id="101378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676400"/>
            <a:ext cx="8534400" cy="4876800"/>
          </a:xfrm>
        </p:spPr>
        <p:txBody>
          <a:bodyPr/>
          <a:lstStyle/>
          <a:p>
            <a:r>
              <a:rPr lang="en-US" sz="2800" dirty="0" smtClean="0">
                <a:latin typeface="Constantia" pitchFamily="18" charset="0"/>
              </a:rPr>
              <a:t>Disease is a failure in adaptation </a:t>
            </a:r>
            <a:r>
              <a:rPr lang="ar-JO" sz="2800" dirty="0" smtClean="0"/>
              <a:t>تكيف</a:t>
            </a:r>
            <a:r>
              <a:rPr lang="en-US" sz="2800" dirty="0" smtClean="0">
                <a:latin typeface="Constantia" pitchFamily="18" charset="0"/>
              </a:rPr>
              <a:t>, or </a:t>
            </a:r>
            <a:r>
              <a:rPr lang="en-US" sz="2800" dirty="0" err="1" smtClean="0">
                <a:latin typeface="Constantia" pitchFamily="18" charset="0"/>
              </a:rPr>
              <a:t>maladaptation</a:t>
            </a:r>
            <a:endParaRPr lang="en-US" sz="2800" dirty="0" smtClean="0">
              <a:latin typeface="Constantia" pitchFamily="18" charset="0"/>
            </a:endParaRPr>
          </a:p>
          <a:p>
            <a:endParaRPr lang="en-US" sz="2800" dirty="0" smtClean="0">
              <a:latin typeface="Constantia" pitchFamily="18" charset="0"/>
            </a:endParaRPr>
          </a:p>
          <a:p>
            <a:r>
              <a:rPr lang="en-US" sz="2800" dirty="0" smtClean="0">
                <a:latin typeface="Constantia" pitchFamily="18" charset="0"/>
              </a:rPr>
              <a:t>Health is a creative process. Good health is flexible adaptation to the environment and interaction with the environment to maximum advantage</a:t>
            </a:r>
          </a:p>
          <a:p>
            <a:endParaRPr lang="en-US" sz="2400" dirty="0" smtClean="0">
              <a:latin typeface="Constantia" pitchFamily="18" charset="0"/>
            </a:endParaRPr>
          </a:p>
          <a:p>
            <a:endParaRPr lang="en-US" sz="2400" dirty="0" smtClean="0">
              <a:latin typeface="Constantia" pitchFamily="18" charset="0"/>
            </a:endParaRPr>
          </a:p>
          <a:p>
            <a:pPr>
              <a:buNone/>
            </a:pPr>
            <a:endParaRPr lang="en-US" sz="2400" dirty="0" smtClean="0">
              <a:latin typeface="Constantia" pitchFamily="18" charset="0"/>
            </a:endParaRPr>
          </a:p>
          <a:p>
            <a:endParaRPr lang="en-US" sz="2100" dirty="0">
              <a:latin typeface="Constantia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1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ysClr val="windowText" lastClr="000000"/>
                </a:solidFill>
                <a:latin typeface="Cooper Black"/>
              </a:rPr>
              <a:t/>
            </a:r>
            <a:br>
              <a:rPr lang="en-US" sz="2800" b="1" dirty="0">
                <a:solidFill>
                  <a:sysClr val="windowText" lastClr="000000"/>
                </a:solidFill>
                <a:latin typeface="Cooper Black"/>
              </a:rPr>
            </a:br>
            <a:r>
              <a:rPr lang="en-US" sz="2400" b="1" dirty="0">
                <a:solidFill>
                  <a:sysClr val="windowText" lastClr="000000"/>
                </a:solidFill>
              </a:rPr>
              <a:t> </a:t>
            </a:r>
            <a:r>
              <a:rPr lang="en-US" dirty="0" smtClean="0">
                <a:latin typeface="Constantia" pitchFamily="18" charset="0"/>
              </a:rPr>
              <a:t>Eudemonistic Model </a:t>
            </a:r>
            <a:r>
              <a:rPr lang="en-US" sz="2800" dirty="0" smtClean="0">
                <a:latin typeface="Constantia" pitchFamily="18" charset="0"/>
              </a:rPr>
              <a:t>of Health and wellness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b="1" dirty="0">
                <a:solidFill>
                  <a:sysClr val="windowText" lastClr="000000"/>
                </a:solidFill>
                <a:latin typeface="Cooper Black"/>
              </a:rPr>
              <a:t/>
            </a:r>
            <a:br>
              <a:rPr lang="en-US" sz="2800" b="1" dirty="0">
                <a:solidFill>
                  <a:sysClr val="windowText" lastClr="000000"/>
                </a:solidFill>
                <a:latin typeface="Cooper Black"/>
              </a:rPr>
            </a:br>
            <a:r>
              <a:rPr lang="en-US" sz="2800" b="1" dirty="0">
                <a:solidFill>
                  <a:sysClr val="windowText" lastClr="000000"/>
                </a:solidFill>
                <a:latin typeface="Cooper Black"/>
              </a:rPr>
              <a:t> </a:t>
            </a:r>
          </a:p>
        </p:txBody>
      </p:sp>
      <p:sp>
        <p:nvSpPr>
          <p:cNvPr id="101378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676400"/>
            <a:ext cx="8534400" cy="4876800"/>
          </a:xfrm>
        </p:spPr>
        <p:txBody>
          <a:bodyPr/>
          <a:lstStyle/>
          <a:p>
            <a:r>
              <a:rPr lang="en-US" sz="2800" dirty="0" smtClean="0">
                <a:latin typeface="Constantia" pitchFamily="18" charset="0"/>
              </a:rPr>
              <a:t>A comprehensive </a:t>
            </a:r>
            <a:r>
              <a:rPr lang="ar-JO" sz="2800" dirty="0" smtClean="0"/>
              <a:t>شامل</a:t>
            </a:r>
            <a:r>
              <a:rPr lang="en-US" sz="2800" dirty="0" smtClean="0">
                <a:latin typeface="Constantia" pitchFamily="18" charset="0"/>
              </a:rPr>
              <a:t> view of health</a:t>
            </a:r>
          </a:p>
          <a:p>
            <a:endParaRPr lang="en-US" sz="2800" dirty="0" smtClean="0">
              <a:latin typeface="Constantia" pitchFamily="18" charset="0"/>
            </a:endParaRPr>
          </a:p>
          <a:p>
            <a:r>
              <a:rPr lang="en-US" sz="2800" dirty="0" smtClean="0">
                <a:latin typeface="Constantia" pitchFamily="18" charset="0"/>
              </a:rPr>
              <a:t>Health is seen as a condition of actualization </a:t>
            </a:r>
            <a:r>
              <a:rPr lang="ar-JO" sz="2800" dirty="0" smtClean="0"/>
              <a:t>تحققها</a:t>
            </a:r>
            <a:r>
              <a:rPr lang="en-US" sz="2800" dirty="0" smtClean="0">
                <a:latin typeface="Constantia" pitchFamily="18" charset="0"/>
              </a:rPr>
              <a:t> or realization of a person’s potential</a:t>
            </a:r>
          </a:p>
          <a:p>
            <a:endParaRPr lang="en-US" sz="2800" dirty="0" smtClean="0">
              <a:latin typeface="Constantia" pitchFamily="18" charset="0"/>
            </a:endParaRPr>
          </a:p>
          <a:p>
            <a:r>
              <a:rPr lang="en-US" sz="2800" dirty="0" smtClean="0">
                <a:latin typeface="Constantia" pitchFamily="18" charset="0"/>
              </a:rPr>
              <a:t>Illness is a condition that prevents self-actualization</a:t>
            </a:r>
          </a:p>
          <a:p>
            <a:endParaRPr lang="en-US" sz="2400" dirty="0" smtClean="0">
              <a:latin typeface="Constantia" pitchFamily="18" charset="0"/>
            </a:endParaRPr>
          </a:p>
          <a:p>
            <a:endParaRPr lang="en-US" sz="2400" dirty="0" smtClean="0">
              <a:latin typeface="Constantia" pitchFamily="18" charset="0"/>
            </a:endParaRPr>
          </a:p>
          <a:p>
            <a:pPr>
              <a:buNone/>
            </a:pPr>
            <a:endParaRPr lang="en-US" sz="2400" dirty="0" smtClean="0">
              <a:latin typeface="Constantia" pitchFamily="18" charset="0"/>
            </a:endParaRPr>
          </a:p>
          <a:p>
            <a:endParaRPr lang="en-US" sz="2100" dirty="0">
              <a:latin typeface="Constantia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610600" cy="990600"/>
          </a:xfrm>
        </p:spPr>
        <p:txBody>
          <a:bodyPr>
            <a:normAutofit fontScale="90000"/>
          </a:bodyPr>
          <a:lstStyle/>
          <a:p>
            <a:pPr lvl="1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ysClr val="windowText" lastClr="000000"/>
                </a:solidFill>
                <a:latin typeface="Cooper Black"/>
              </a:rPr>
              <a:t/>
            </a:r>
            <a:br>
              <a:rPr lang="en-US" sz="2800" b="1" dirty="0">
                <a:solidFill>
                  <a:sysClr val="windowText" lastClr="000000"/>
                </a:solidFill>
                <a:latin typeface="Cooper Black"/>
              </a:rPr>
            </a:br>
            <a:r>
              <a:rPr lang="en-US" sz="2400" b="1" dirty="0">
                <a:solidFill>
                  <a:sysClr val="windowText" lastClr="000000"/>
                </a:solidFill>
              </a:rPr>
              <a:t> </a:t>
            </a:r>
            <a:r>
              <a:rPr lang="en-US" sz="2400" b="1" dirty="0" smtClean="0">
                <a:solidFill>
                  <a:sysClr val="windowText" lastClr="000000"/>
                </a:solidFill>
              </a:rPr>
              <a:t/>
            </a:r>
            <a:br>
              <a:rPr lang="en-US" sz="2400" b="1" dirty="0" smtClean="0">
                <a:solidFill>
                  <a:sysClr val="windowText" lastClr="000000"/>
                </a:solidFill>
              </a:rPr>
            </a:br>
            <a:r>
              <a:rPr lang="en-US" dirty="0" smtClean="0">
                <a:latin typeface="Constantia" pitchFamily="18" charset="0"/>
              </a:rPr>
              <a:t>Agent-Host-Environment (ecologic) Model </a:t>
            </a:r>
            <a:r>
              <a:rPr lang="en-US" sz="2800" dirty="0" smtClean="0">
                <a:latin typeface="Constantia" pitchFamily="18" charset="0"/>
              </a:rPr>
              <a:t>of Health and wellness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b="1" dirty="0">
                <a:solidFill>
                  <a:sysClr val="windowText" lastClr="000000"/>
                </a:solidFill>
                <a:latin typeface="Cooper Black"/>
              </a:rPr>
              <a:t/>
            </a:r>
            <a:br>
              <a:rPr lang="en-US" sz="2800" b="1" dirty="0">
                <a:solidFill>
                  <a:sysClr val="windowText" lastClr="000000"/>
                </a:solidFill>
                <a:latin typeface="Cooper Black"/>
              </a:rPr>
            </a:br>
            <a:r>
              <a:rPr lang="en-US" sz="2800" b="1" dirty="0">
                <a:solidFill>
                  <a:sysClr val="windowText" lastClr="000000"/>
                </a:solidFill>
                <a:latin typeface="Cooper Black"/>
              </a:rPr>
              <a:t> </a:t>
            </a:r>
          </a:p>
        </p:txBody>
      </p:sp>
      <p:sp>
        <p:nvSpPr>
          <p:cNvPr id="101378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676400"/>
            <a:ext cx="8534400" cy="4876800"/>
          </a:xfrm>
        </p:spPr>
        <p:txBody>
          <a:bodyPr/>
          <a:lstStyle/>
          <a:p>
            <a:r>
              <a:rPr lang="en-US" sz="2400" dirty="0" smtClean="0">
                <a:latin typeface="Constantia" pitchFamily="18" charset="0"/>
              </a:rPr>
              <a:t>Predicting </a:t>
            </a:r>
            <a:r>
              <a:rPr lang="ar-JO" sz="2400" dirty="0" smtClean="0"/>
              <a:t>التنبؤ </a:t>
            </a:r>
            <a:r>
              <a:rPr lang="en-US" sz="2400" dirty="0" smtClean="0"/>
              <a:t> </a:t>
            </a:r>
            <a:r>
              <a:rPr lang="en-US" sz="2400" dirty="0" smtClean="0">
                <a:latin typeface="Constantia" pitchFamily="18" charset="0"/>
              </a:rPr>
              <a:t>illness rather than promoting wellness</a:t>
            </a:r>
          </a:p>
          <a:p>
            <a:r>
              <a:rPr lang="en-US" sz="2400" dirty="0" smtClean="0">
                <a:latin typeface="Constantia" pitchFamily="18" charset="0"/>
              </a:rPr>
              <a:t>Identifying risk </a:t>
            </a:r>
            <a:r>
              <a:rPr lang="ar-JO" sz="2400" dirty="0" smtClean="0"/>
              <a:t>خطر</a:t>
            </a:r>
            <a:r>
              <a:rPr lang="en-US" sz="2400" dirty="0" smtClean="0">
                <a:latin typeface="Constantia" pitchFamily="18" charset="0"/>
              </a:rPr>
              <a:t> factors that result from the interactions of dynamic interactive elements including the  agent , host and environment</a:t>
            </a:r>
          </a:p>
          <a:p>
            <a:r>
              <a:rPr lang="en-US" sz="2400" dirty="0" smtClean="0">
                <a:latin typeface="Constantia" pitchFamily="18" charset="0"/>
              </a:rPr>
              <a:t>Elements</a:t>
            </a:r>
          </a:p>
          <a:p>
            <a:pPr lvl="1"/>
            <a:r>
              <a:rPr lang="en-US" sz="2100" dirty="0" smtClean="0">
                <a:latin typeface="Constantia" pitchFamily="18" charset="0"/>
              </a:rPr>
              <a:t>Agent: any environmental factors or stress (</a:t>
            </a:r>
            <a:r>
              <a:rPr lang="en-US" sz="2100" dirty="0" err="1" smtClean="0">
                <a:latin typeface="Constantia" pitchFamily="18" charset="0"/>
              </a:rPr>
              <a:t>e.g</a:t>
            </a:r>
            <a:r>
              <a:rPr lang="en-US" sz="2100" dirty="0" smtClean="0">
                <a:latin typeface="Constantia" pitchFamily="18" charset="0"/>
              </a:rPr>
              <a:t> biologic, chemical) that the absence or presence of it can lead to illness</a:t>
            </a:r>
          </a:p>
          <a:p>
            <a:pPr lvl="1"/>
            <a:r>
              <a:rPr lang="en-US" sz="2100" dirty="0" smtClean="0">
                <a:latin typeface="Constantia" pitchFamily="18" charset="0"/>
              </a:rPr>
              <a:t>Host : people (family history, age, lifestyle influence the hosts reaction.)</a:t>
            </a:r>
          </a:p>
          <a:p>
            <a:pPr lvl="1"/>
            <a:r>
              <a:rPr lang="en-US" sz="2100" dirty="0" smtClean="0">
                <a:latin typeface="Constantia" pitchFamily="18" charset="0"/>
              </a:rPr>
              <a:t>Environment: including physical environment ( climate, noise) and social environment ( interactions with other people/spouse)</a:t>
            </a:r>
          </a:p>
          <a:p>
            <a:r>
              <a:rPr lang="en-US" sz="2400" dirty="0" smtClean="0">
                <a:latin typeface="Constantia" pitchFamily="18" charset="0"/>
              </a:rPr>
              <a:t>Health is a balance between agent, host and environment and is an ever changing state</a:t>
            </a:r>
          </a:p>
          <a:p>
            <a:endParaRPr lang="en-US" sz="2400" dirty="0" smtClean="0">
              <a:latin typeface="Constantia" pitchFamily="18" charset="0"/>
            </a:endParaRPr>
          </a:p>
          <a:p>
            <a:endParaRPr lang="en-US" sz="2400" dirty="0" smtClean="0">
              <a:latin typeface="Constantia" pitchFamily="18" charset="0"/>
            </a:endParaRPr>
          </a:p>
          <a:p>
            <a:endParaRPr lang="en-US" sz="2400" dirty="0" smtClean="0">
              <a:latin typeface="Constantia" pitchFamily="18" charset="0"/>
            </a:endParaRPr>
          </a:p>
          <a:p>
            <a:pPr>
              <a:buNone/>
            </a:pPr>
            <a:endParaRPr lang="en-US" sz="2400" dirty="0" smtClean="0">
              <a:latin typeface="Constantia" pitchFamily="18" charset="0"/>
            </a:endParaRPr>
          </a:p>
          <a:p>
            <a:endParaRPr lang="en-US" sz="2100" dirty="0">
              <a:latin typeface="Constantia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610600" cy="990600"/>
          </a:xfrm>
        </p:spPr>
        <p:txBody>
          <a:bodyPr>
            <a:normAutofit fontScale="90000"/>
          </a:bodyPr>
          <a:lstStyle/>
          <a:p>
            <a:pPr lvl="1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ysClr val="windowText" lastClr="000000"/>
                </a:solidFill>
                <a:latin typeface="Cooper Black"/>
              </a:rPr>
              <a:t/>
            </a:r>
            <a:br>
              <a:rPr lang="en-US" sz="2800" b="1" dirty="0">
                <a:solidFill>
                  <a:sysClr val="windowText" lastClr="000000"/>
                </a:solidFill>
                <a:latin typeface="Cooper Black"/>
              </a:rPr>
            </a:br>
            <a:r>
              <a:rPr lang="en-US" sz="2400" b="1" dirty="0">
                <a:solidFill>
                  <a:sysClr val="windowText" lastClr="000000"/>
                </a:solidFill>
              </a:rPr>
              <a:t> </a:t>
            </a:r>
            <a:r>
              <a:rPr lang="en-US" sz="2400" b="1" dirty="0" smtClean="0">
                <a:solidFill>
                  <a:sysClr val="windowText" lastClr="000000"/>
                </a:solidFill>
              </a:rPr>
              <a:t/>
            </a:r>
            <a:br>
              <a:rPr lang="en-US" sz="2400" b="1" dirty="0" smtClean="0">
                <a:solidFill>
                  <a:sysClr val="windowText" lastClr="000000"/>
                </a:solidFill>
              </a:rPr>
            </a:br>
            <a:r>
              <a:rPr lang="en-US" dirty="0" smtClean="0">
                <a:latin typeface="Constantia" pitchFamily="18" charset="0"/>
              </a:rPr>
              <a:t>Health- Illness Continua Model </a:t>
            </a:r>
            <a:r>
              <a:rPr lang="en-US" sz="2800" dirty="0" smtClean="0">
                <a:latin typeface="Constantia" pitchFamily="18" charset="0"/>
              </a:rPr>
              <a:t>of Health and wellness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b="1" dirty="0">
                <a:solidFill>
                  <a:sysClr val="windowText" lastClr="000000"/>
                </a:solidFill>
                <a:latin typeface="Cooper Black"/>
              </a:rPr>
              <a:t/>
            </a:r>
            <a:br>
              <a:rPr lang="en-US" sz="2800" b="1" dirty="0">
                <a:solidFill>
                  <a:sysClr val="windowText" lastClr="000000"/>
                </a:solidFill>
                <a:latin typeface="Cooper Black"/>
              </a:rPr>
            </a:br>
            <a:r>
              <a:rPr lang="en-US" sz="2800" b="1" dirty="0">
                <a:solidFill>
                  <a:sysClr val="windowText" lastClr="000000"/>
                </a:solidFill>
                <a:latin typeface="Cooper Black"/>
              </a:rPr>
              <a:t> </a:t>
            </a:r>
          </a:p>
        </p:txBody>
      </p:sp>
      <p:sp>
        <p:nvSpPr>
          <p:cNvPr id="101378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676400"/>
            <a:ext cx="8686800" cy="4876800"/>
          </a:xfrm>
        </p:spPr>
        <p:txBody>
          <a:bodyPr/>
          <a:lstStyle/>
          <a:p>
            <a:r>
              <a:rPr lang="en-US" sz="2400" dirty="0" smtClean="0">
                <a:latin typeface="Constantia" pitchFamily="18" charset="0"/>
              </a:rPr>
              <a:t>A gradual scale of individual’s perception of the level of wellness</a:t>
            </a:r>
          </a:p>
          <a:p>
            <a:r>
              <a:rPr lang="en-US" sz="2400" dirty="0" smtClean="0">
                <a:latin typeface="Constantia" pitchFamily="18" charset="0"/>
              </a:rPr>
              <a:t>Health and illness are viewed as opposite ends on the scale</a:t>
            </a:r>
          </a:p>
          <a:p>
            <a:r>
              <a:rPr lang="en-US" sz="2400" dirty="0" smtClean="0">
                <a:latin typeface="Constantia" pitchFamily="18" charset="0"/>
              </a:rPr>
              <a:t>People move back and forth within this continuum day by day</a:t>
            </a:r>
          </a:p>
          <a:p>
            <a:endParaRPr lang="en-US" sz="2400" dirty="0" smtClean="0">
              <a:latin typeface="Constantia" pitchFamily="18" charset="0"/>
            </a:endParaRPr>
          </a:p>
          <a:p>
            <a:endParaRPr lang="en-US" sz="2400" dirty="0" smtClean="0">
              <a:latin typeface="Constantia" pitchFamily="18" charset="0"/>
            </a:endParaRPr>
          </a:p>
          <a:p>
            <a:endParaRPr lang="en-US" sz="2400" dirty="0" smtClean="0">
              <a:latin typeface="Constantia" pitchFamily="18" charset="0"/>
            </a:endParaRPr>
          </a:p>
          <a:p>
            <a:pPr>
              <a:buNone/>
            </a:pPr>
            <a:endParaRPr lang="en-US" sz="2400" dirty="0" smtClean="0">
              <a:latin typeface="Constantia" pitchFamily="18" charset="0"/>
            </a:endParaRPr>
          </a:p>
          <a:p>
            <a:endParaRPr lang="en-US" sz="2100" dirty="0">
              <a:latin typeface="Constantia" pitchFamily="18" charset="0"/>
            </a:endParaRPr>
          </a:p>
        </p:txBody>
      </p:sp>
      <p:pic>
        <p:nvPicPr>
          <p:cNvPr id="77826" name="Picture 2" descr="http://www.thewellspring.com/template_images/Illness-WellnessContinuumW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3886200"/>
            <a:ext cx="8153400" cy="26670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1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ysClr val="windowText" lastClr="000000"/>
                </a:solidFill>
                <a:latin typeface="Cooper Black"/>
              </a:rPr>
              <a:t/>
            </a:r>
            <a:br>
              <a:rPr lang="en-US" sz="2800" b="1" dirty="0">
                <a:solidFill>
                  <a:sysClr val="windowText" lastClr="000000"/>
                </a:solidFill>
                <a:latin typeface="Cooper Black"/>
              </a:rPr>
            </a:br>
            <a:r>
              <a:rPr lang="en-US" sz="2400" b="1" dirty="0">
                <a:solidFill>
                  <a:sysClr val="windowText" lastClr="000000"/>
                </a:solidFill>
              </a:rPr>
              <a:t> </a:t>
            </a:r>
            <a:r>
              <a:rPr lang="en-US" sz="2400" b="1" dirty="0" smtClean="0">
                <a:solidFill>
                  <a:sysClr val="windowText" lastClr="000000"/>
                </a:solidFill>
              </a:rPr>
              <a:t/>
            </a:r>
            <a:br>
              <a:rPr lang="en-US" sz="2400" b="1" dirty="0" smtClean="0">
                <a:solidFill>
                  <a:sysClr val="windowText" lastClr="000000"/>
                </a:solidFill>
              </a:rPr>
            </a:br>
            <a:r>
              <a:rPr lang="en-US" sz="2400" b="1" dirty="0" smtClean="0">
                <a:solidFill>
                  <a:sysClr val="windowText" lastClr="000000"/>
                </a:solidFill>
              </a:rPr>
              <a:t/>
            </a:r>
            <a:br>
              <a:rPr lang="en-US" sz="2400" b="1" dirty="0" smtClean="0">
                <a:solidFill>
                  <a:sysClr val="windowText" lastClr="000000"/>
                </a:solidFill>
              </a:rPr>
            </a:br>
            <a:r>
              <a:rPr lang="en-US" dirty="0" smtClean="0">
                <a:latin typeface="Constantia" pitchFamily="18" charset="0"/>
              </a:rPr>
              <a:t>Variables influencing </a:t>
            </a:r>
            <a:r>
              <a:rPr lang="en-US" sz="3600" dirty="0" smtClean="0">
                <a:latin typeface="Constantia" pitchFamily="18" charset="0"/>
              </a:rPr>
              <a:t>health status, beliefs, and practices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b="1" dirty="0">
                <a:solidFill>
                  <a:sysClr val="windowText" lastClr="000000"/>
                </a:solidFill>
                <a:latin typeface="Cooper Black"/>
              </a:rPr>
              <a:t/>
            </a:r>
            <a:br>
              <a:rPr lang="en-US" sz="2800" b="1" dirty="0">
                <a:solidFill>
                  <a:sysClr val="windowText" lastClr="000000"/>
                </a:solidFill>
                <a:latin typeface="Cooper Black"/>
              </a:rPr>
            </a:br>
            <a:r>
              <a:rPr lang="en-US" sz="2800" b="1" dirty="0">
                <a:solidFill>
                  <a:sysClr val="windowText" lastClr="000000"/>
                </a:solidFill>
                <a:latin typeface="Cooper Black"/>
              </a:rPr>
              <a:t> </a:t>
            </a:r>
          </a:p>
        </p:txBody>
      </p:sp>
      <p:sp>
        <p:nvSpPr>
          <p:cNvPr id="101378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676400"/>
            <a:ext cx="8534400" cy="4876800"/>
          </a:xfrm>
        </p:spPr>
        <p:txBody>
          <a:bodyPr/>
          <a:lstStyle/>
          <a:p>
            <a:r>
              <a:rPr lang="en-US" sz="3600" dirty="0" smtClean="0">
                <a:latin typeface="Constantia" pitchFamily="18" charset="0"/>
              </a:rPr>
              <a:t>Internal Variables</a:t>
            </a:r>
          </a:p>
          <a:p>
            <a:pPr lvl="1"/>
            <a:endParaRPr lang="en-US" sz="2800" dirty="0" smtClean="0">
              <a:latin typeface="Constantia" pitchFamily="18" charset="0"/>
            </a:endParaRPr>
          </a:p>
          <a:p>
            <a:r>
              <a:rPr lang="en-US" sz="3600" dirty="0" smtClean="0">
                <a:latin typeface="Constantia" pitchFamily="18" charset="0"/>
              </a:rPr>
              <a:t>External Variables</a:t>
            </a:r>
          </a:p>
          <a:p>
            <a:pPr lvl="1"/>
            <a:endParaRPr lang="en-US" sz="2800" dirty="0" smtClean="0">
              <a:latin typeface="Constantia" pitchFamily="18" charset="0"/>
            </a:endParaRPr>
          </a:p>
          <a:p>
            <a:endParaRPr lang="en-US" sz="4000" dirty="0" smtClean="0">
              <a:latin typeface="Constantia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dirty="0" smtClean="0">
                <a:latin typeface="Constantia" pitchFamily="18" charset="0"/>
              </a:rPr>
              <a:t>Health, Wellness &amp; Illness</a:t>
            </a:r>
            <a:endParaRPr lang="en-US" sz="3600" b="1" dirty="0" smtClean="0">
              <a:latin typeface="Cooper Black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600200"/>
            <a:ext cx="8763000" cy="4953000"/>
          </a:xfrm>
        </p:spPr>
        <p:txBody>
          <a:bodyPr>
            <a:normAutofit/>
          </a:bodyPr>
          <a:lstStyle/>
          <a:p>
            <a:pPr marL="319405" indent="-274320" fontAlgn="auto">
              <a:spcAft>
                <a:spcPts val="0"/>
              </a:spcAft>
              <a:buFont typeface="Wingdings 2"/>
              <a:buChar char=""/>
              <a:defRPr/>
            </a:pPr>
            <a:r>
              <a:rPr lang="en-US" sz="3500" dirty="0" smtClean="0">
                <a:latin typeface="Constantia" pitchFamily="18" charset="0"/>
              </a:rPr>
              <a:t>Objectives</a:t>
            </a:r>
          </a:p>
          <a:p>
            <a:pPr lvl="1"/>
            <a:r>
              <a:rPr lang="en-US" dirty="0" smtClean="0">
                <a:latin typeface="Constantia" pitchFamily="18" charset="0"/>
              </a:rPr>
              <a:t>Differentiate health, wellness, and well-being. </a:t>
            </a:r>
          </a:p>
          <a:p>
            <a:pPr lvl="1"/>
            <a:r>
              <a:rPr lang="en-US" dirty="0" smtClean="0">
                <a:latin typeface="Constantia" pitchFamily="18" charset="0"/>
              </a:rPr>
              <a:t>Describe five dimensions of wellness. </a:t>
            </a:r>
          </a:p>
          <a:p>
            <a:pPr lvl="1"/>
            <a:r>
              <a:rPr lang="en-US" dirty="0" smtClean="0">
                <a:latin typeface="Constantia" pitchFamily="18" charset="0"/>
              </a:rPr>
              <a:t>Compare various models of health. </a:t>
            </a:r>
          </a:p>
          <a:p>
            <a:pPr lvl="1"/>
            <a:r>
              <a:rPr lang="en-US" dirty="0" smtClean="0">
                <a:latin typeface="Constantia" pitchFamily="18" charset="0"/>
              </a:rPr>
              <a:t>Identify factors affecting health status, beliefs, and practices within the context of the Jordanian culture. </a:t>
            </a:r>
          </a:p>
          <a:p>
            <a:pPr lvl="1"/>
            <a:r>
              <a:rPr lang="en-US" dirty="0" smtClean="0">
                <a:latin typeface="Constantia" pitchFamily="18" charset="0"/>
              </a:rPr>
              <a:t>Describe factors affecting health care adherence. </a:t>
            </a:r>
          </a:p>
          <a:p>
            <a:pPr lvl="1"/>
            <a:r>
              <a:rPr lang="en-US" dirty="0" smtClean="0">
                <a:latin typeface="Constantia" pitchFamily="18" charset="0"/>
              </a:rPr>
              <a:t>Differentiate illness from disease and acute illness from chronic illness. </a:t>
            </a:r>
          </a:p>
          <a:p>
            <a:pPr lvl="1"/>
            <a:r>
              <a:rPr lang="en-US" dirty="0" smtClean="0">
                <a:latin typeface="Constantia" pitchFamily="18" charset="0"/>
              </a:rPr>
              <a:t>Describe effects of illness on individuals and family members' roles and functions in Jordan. </a:t>
            </a:r>
            <a:endParaRPr lang="en-US" dirty="0">
              <a:latin typeface="Constantia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1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ysClr val="windowText" lastClr="000000"/>
                </a:solidFill>
                <a:latin typeface="Cooper Black"/>
              </a:rPr>
              <a:t/>
            </a:r>
            <a:br>
              <a:rPr lang="en-US" sz="2800" b="1" dirty="0">
                <a:solidFill>
                  <a:sysClr val="windowText" lastClr="000000"/>
                </a:solidFill>
                <a:latin typeface="Cooper Black"/>
              </a:rPr>
            </a:br>
            <a:r>
              <a:rPr lang="en-US" sz="2400" b="1" dirty="0">
                <a:solidFill>
                  <a:sysClr val="windowText" lastClr="000000"/>
                </a:solidFill>
              </a:rPr>
              <a:t> </a:t>
            </a:r>
            <a:r>
              <a:rPr lang="en-US" sz="2400" b="1" dirty="0" smtClean="0">
                <a:solidFill>
                  <a:sysClr val="windowText" lastClr="000000"/>
                </a:solidFill>
              </a:rPr>
              <a:t/>
            </a:r>
            <a:br>
              <a:rPr lang="en-US" sz="2400" b="1" dirty="0" smtClean="0">
                <a:solidFill>
                  <a:sysClr val="windowText" lastClr="000000"/>
                </a:solidFill>
              </a:rPr>
            </a:br>
            <a:r>
              <a:rPr lang="en-US" sz="2400" b="1" dirty="0" smtClean="0">
                <a:solidFill>
                  <a:sysClr val="windowText" lastClr="000000"/>
                </a:solidFill>
              </a:rPr>
              <a:t/>
            </a:r>
            <a:br>
              <a:rPr lang="en-US" sz="2400" b="1" dirty="0" smtClean="0">
                <a:solidFill>
                  <a:sysClr val="windowText" lastClr="000000"/>
                </a:solidFill>
              </a:rPr>
            </a:br>
            <a:r>
              <a:rPr lang="en-US" dirty="0" smtClean="0">
                <a:latin typeface="Constantia" pitchFamily="18" charset="0"/>
              </a:rPr>
              <a:t>Variables influencing </a:t>
            </a:r>
            <a:r>
              <a:rPr lang="en-US" sz="3600" dirty="0" smtClean="0">
                <a:latin typeface="Constantia" pitchFamily="18" charset="0"/>
              </a:rPr>
              <a:t>health status, beliefs, and practices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b="1" dirty="0">
                <a:solidFill>
                  <a:sysClr val="windowText" lastClr="000000"/>
                </a:solidFill>
                <a:latin typeface="Cooper Black"/>
              </a:rPr>
              <a:t/>
            </a:r>
            <a:br>
              <a:rPr lang="en-US" sz="2800" b="1" dirty="0">
                <a:solidFill>
                  <a:sysClr val="windowText" lastClr="000000"/>
                </a:solidFill>
                <a:latin typeface="Cooper Black"/>
              </a:rPr>
            </a:br>
            <a:r>
              <a:rPr lang="en-US" sz="2800" b="1" dirty="0">
                <a:solidFill>
                  <a:sysClr val="windowText" lastClr="000000"/>
                </a:solidFill>
                <a:latin typeface="Cooper Black"/>
              </a:rPr>
              <a:t> </a:t>
            </a:r>
          </a:p>
        </p:txBody>
      </p:sp>
      <p:sp>
        <p:nvSpPr>
          <p:cNvPr id="101378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676400"/>
            <a:ext cx="8534400" cy="4876800"/>
          </a:xfrm>
        </p:spPr>
        <p:txBody>
          <a:bodyPr/>
          <a:lstStyle/>
          <a:p>
            <a:r>
              <a:rPr lang="en-US" sz="3600" dirty="0" smtClean="0">
                <a:latin typeface="Constantia" pitchFamily="18" charset="0"/>
              </a:rPr>
              <a:t>Internal Variables</a:t>
            </a:r>
          </a:p>
          <a:p>
            <a:pPr lvl="1"/>
            <a:r>
              <a:rPr lang="en-US" sz="2800" dirty="0" smtClean="0">
                <a:latin typeface="Constantia" pitchFamily="18" charset="0"/>
              </a:rPr>
              <a:t> Biologic dimension</a:t>
            </a:r>
          </a:p>
          <a:p>
            <a:pPr lvl="1"/>
            <a:r>
              <a:rPr lang="en-US" sz="2800" dirty="0" smtClean="0">
                <a:latin typeface="Constantia" pitchFamily="18" charset="0"/>
              </a:rPr>
              <a:t>Psychological </a:t>
            </a:r>
            <a:r>
              <a:rPr lang="ar-JO" sz="2800" dirty="0" smtClean="0"/>
              <a:t>نفسي </a:t>
            </a:r>
            <a:r>
              <a:rPr lang="en-US" sz="2800" dirty="0" smtClean="0"/>
              <a:t> </a:t>
            </a:r>
            <a:r>
              <a:rPr lang="en-US" sz="2800" dirty="0" smtClean="0">
                <a:latin typeface="Constantia" pitchFamily="18" charset="0"/>
              </a:rPr>
              <a:t>dimension</a:t>
            </a:r>
          </a:p>
          <a:p>
            <a:pPr lvl="1"/>
            <a:r>
              <a:rPr lang="en-US" sz="2800" dirty="0" smtClean="0">
                <a:latin typeface="Constantia" pitchFamily="18" charset="0"/>
              </a:rPr>
              <a:t>Cognitive </a:t>
            </a:r>
            <a:r>
              <a:rPr lang="ar-JO" sz="2800" dirty="0" smtClean="0"/>
              <a:t>المعرفية</a:t>
            </a:r>
            <a:r>
              <a:rPr lang="en-US" sz="2800" dirty="0" smtClean="0">
                <a:latin typeface="Constantia" pitchFamily="18" charset="0"/>
              </a:rPr>
              <a:t> dimension</a:t>
            </a:r>
          </a:p>
          <a:p>
            <a:r>
              <a:rPr lang="en-US" sz="3600" dirty="0" smtClean="0">
                <a:latin typeface="Constantia" pitchFamily="18" charset="0"/>
              </a:rPr>
              <a:t>External Variables</a:t>
            </a:r>
          </a:p>
          <a:p>
            <a:pPr lvl="1"/>
            <a:r>
              <a:rPr lang="en-US" sz="2800" dirty="0" smtClean="0">
                <a:latin typeface="Constantia" pitchFamily="18" charset="0"/>
              </a:rPr>
              <a:t>Environment</a:t>
            </a:r>
          </a:p>
          <a:p>
            <a:pPr lvl="1"/>
            <a:r>
              <a:rPr lang="en-US" sz="2800" dirty="0" smtClean="0">
                <a:latin typeface="Constantia" pitchFamily="18" charset="0"/>
              </a:rPr>
              <a:t>Standards of living</a:t>
            </a:r>
          </a:p>
          <a:p>
            <a:pPr lvl="1"/>
            <a:r>
              <a:rPr lang="en-US" sz="2800" dirty="0" smtClean="0">
                <a:latin typeface="Constantia" pitchFamily="18" charset="0"/>
              </a:rPr>
              <a:t>Family and cultural beliefs</a:t>
            </a:r>
          </a:p>
          <a:p>
            <a:pPr lvl="1"/>
            <a:r>
              <a:rPr lang="en-US" sz="2800" dirty="0" smtClean="0">
                <a:latin typeface="Constantia" pitchFamily="18" charset="0"/>
              </a:rPr>
              <a:t>Social support networks</a:t>
            </a:r>
          </a:p>
          <a:p>
            <a:endParaRPr lang="en-US" sz="4000" dirty="0" smtClean="0">
              <a:latin typeface="Constantia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8576193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1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ysClr val="windowText" lastClr="000000"/>
                </a:solidFill>
                <a:latin typeface="Cooper Black"/>
              </a:rPr>
              <a:t/>
            </a:r>
            <a:br>
              <a:rPr lang="en-US" sz="2800" b="1" dirty="0">
                <a:solidFill>
                  <a:sysClr val="windowText" lastClr="000000"/>
                </a:solidFill>
                <a:latin typeface="Cooper Black"/>
              </a:rPr>
            </a:br>
            <a:r>
              <a:rPr lang="en-US" sz="2400" b="1" dirty="0">
                <a:solidFill>
                  <a:sysClr val="windowText" lastClr="000000"/>
                </a:solidFill>
              </a:rPr>
              <a:t> </a:t>
            </a:r>
            <a:r>
              <a:rPr lang="en-US" sz="2400" b="1" dirty="0" smtClean="0">
                <a:solidFill>
                  <a:sysClr val="windowText" lastClr="000000"/>
                </a:solidFill>
              </a:rPr>
              <a:t/>
            </a:r>
            <a:br>
              <a:rPr lang="en-US" sz="2400" b="1" dirty="0" smtClean="0">
                <a:solidFill>
                  <a:sysClr val="windowText" lastClr="000000"/>
                </a:solidFill>
              </a:rPr>
            </a:br>
            <a:r>
              <a:rPr lang="en-US" sz="2400" b="1" dirty="0" smtClean="0">
                <a:solidFill>
                  <a:sysClr val="windowText" lastClr="000000"/>
                </a:solidFill>
              </a:rPr>
              <a:t/>
            </a:r>
            <a:br>
              <a:rPr lang="en-US" sz="2400" b="1" dirty="0" smtClean="0">
                <a:solidFill>
                  <a:sysClr val="windowText" lastClr="000000"/>
                </a:solidFill>
              </a:rPr>
            </a:br>
            <a:r>
              <a:rPr lang="en-US" dirty="0" smtClean="0">
                <a:latin typeface="Constantia" pitchFamily="18" charset="0"/>
              </a:rPr>
              <a:t>Variables influencing </a:t>
            </a:r>
            <a:r>
              <a:rPr lang="en-US" sz="3600" dirty="0" smtClean="0">
                <a:latin typeface="Constantia" pitchFamily="18" charset="0"/>
              </a:rPr>
              <a:t>health status, beliefs, and practices: internal variables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b="1" dirty="0">
                <a:solidFill>
                  <a:sysClr val="windowText" lastClr="000000"/>
                </a:solidFill>
                <a:latin typeface="Cooper Black"/>
              </a:rPr>
              <a:t/>
            </a:r>
            <a:br>
              <a:rPr lang="en-US" sz="2800" b="1" dirty="0">
                <a:solidFill>
                  <a:sysClr val="windowText" lastClr="000000"/>
                </a:solidFill>
                <a:latin typeface="Cooper Black"/>
              </a:rPr>
            </a:br>
            <a:r>
              <a:rPr lang="en-US" sz="2800" b="1" dirty="0">
                <a:solidFill>
                  <a:sysClr val="windowText" lastClr="000000"/>
                </a:solidFill>
                <a:latin typeface="Cooper Black"/>
              </a:rPr>
              <a:t> </a:t>
            </a:r>
          </a:p>
        </p:txBody>
      </p:sp>
      <p:sp>
        <p:nvSpPr>
          <p:cNvPr id="101378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676400"/>
            <a:ext cx="8534400" cy="4876800"/>
          </a:xfrm>
        </p:spPr>
        <p:txBody>
          <a:bodyPr/>
          <a:lstStyle/>
          <a:p>
            <a:r>
              <a:rPr lang="en-US" sz="3600" dirty="0" smtClean="0">
                <a:latin typeface="Constantia" pitchFamily="18" charset="0"/>
              </a:rPr>
              <a:t> </a:t>
            </a:r>
            <a:r>
              <a:rPr lang="en-US" sz="2800" dirty="0" smtClean="0">
                <a:latin typeface="Constantia" pitchFamily="18" charset="0"/>
              </a:rPr>
              <a:t>Biologic dimension</a:t>
            </a:r>
          </a:p>
          <a:p>
            <a:pPr lvl="1"/>
            <a:r>
              <a:rPr lang="en-US" sz="2800" dirty="0" smtClean="0">
                <a:latin typeface="Constantia" pitchFamily="18" charset="0"/>
              </a:rPr>
              <a:t> genetic make-up (e.g. African heritage </a:t>
            </a:r>
            <a:r>
              <a:rPr lang="ar-JO" sz="2800" dirty="0" smtClean="0"/>
              <a:t>تراث</a:t>
            </a:r>
            <a:r>
              <a:rPr lang="en-US" sz="2800" dirty="0" smtClean="0">
                <a:latin typeface="Constantia" pitchFamily="18" charset="0"/>
              </a:rPr>
              <a:t>; sickle cell)</a:t>
            </a:r>
          </a:p>
          <a:p>
            <a:pPr lvl="1"/>
            <a:r>
              <a:rPr lang="en-US" sz="2800" dirty="0" smtClean="0">
                <a:latin typeface="Constantia" pitchFamily="18" charset="0"/>
              </a:rPr>
              <a:t>Age </a:t>
            </a:r>
          </a:p>
          <a:p>
            <a:pPr lvl="1"/>
            <a:r>
              <a:rPr lang="en-US" sz="2800" dirty="0" smtClean="0">
                <a:latin typeface="Constantia" pitchFamily="18" charset="0"/>
              </a:rPr>
              <a:t>Sex (e.g. females have more rheumatoid arthritis)</a:t>
            </a:r>
          </a:p>
          <a:p>
            <a:pPr lvl="1"/>
            <a:r>
              <a:rPr lang="en-US" sz="2800" dirty="0" smtClean="0">
                <a:latin typeface="Constantia" pitchFamily="18" charset="0"/>
              </a:rPr>
              <a:t>Developmental level (defenses against disease are lower during infancy)</a:t>
            </a:r>
          </a:p>
          <a:p>
            <a:endParaRPr lang="en-US" sz="4000" dirty="0" smtClean="0">
              <a:latin typeface="Constantia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1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ysClr val="windowText" lastClr="000000"/>
                </a:solidFill>
                <a:latin typeface="Cooper Black"/>
              </a:rPr>
              <a:t/>
            </a:r>
            <a:br>
              <a:rPr lang="en-US" sz="2800" b="1" dirty="0">
                <a:solidFill>
                  <a:sysClr val="windowText" lastClr="000000"/>
                </a:solidFill>
                <a:latin typeface="Cooper Black"/>
              </a:rPr>
            </a:br>
            <a:r>
              <a:rPr lang="en-US" sz="2400" b="1" dirty="0">
                <a:solidFill>
                  <a:sysClr val="windowText" lastClr="000000"/>
                </a:solidFill>
              </a:rPr>
              <a:t> </a:t>
            </a:r>
            <a:r>
              <a:rPr lang="en-US" sz="2400" b="1" dirty="0" smtClean="0">
                <a:solidFill>
                  <a:sysClr val="windowText" lastClr="000000"/>
                </a:solidFill>
              </a:rPr>
              <a:t/>
            </a:r>
            <a:br>
              <a:rPr lang="en-US" sz="2400" b="1" dirty="0" smtClean="0">
                <a:solidFill>
                  <a:sysClr val="windowText" lastClr="000000"/>
                </a:solidFill>
              </a:rPr>
            </a:br>
            <a:r>
              <a:rPr lang="en-US" sz="2400" b="1" dirty="0" smtClean="0">
                <a:solidFill>
                  <a:sysClr val="windowText" lastClr="000000"/>
                </a:solidFill>
              </a:rPr>
              <a:t/>
            </a:r>
            <a:br>
              <a:rPr lang="en-US" sz="2400" b="1" dirty="0" smtClean="0">
                <a:solidFill>
                  <a:sysClr val="windowText" lastClr="000000"/>
                </a:solidFill>
              </a:rPr>
            </a:br>
            <a:r>
              <a:rPr lang="en-US" dirty="0" smtClean="0">
                <a:latin typeface="Constantia" pitchFamily="18" charset="0"/>
              </a:rPr>
              <a:t>Variables influencing </a:t>
            </a:r>
            <a:r>
              <a:rPr lang="en-US" sz="3600" dirty="0" smtClean="0">
                <a:latin typeface="Constantia" pitchFamily="18" charset="0"/>
              </a:rPr>
              <a:t>health status, beliefs, and practices: internal variables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b="1" dirty="0">
                <a:solidFill>
                  <a:sysClr val="windowText" lastClr="000000"/>
                </a:solidFill>
                <a:latin typeface="Cooper Black"/>
              </a:rPr>
              <a:t/>
            </a:r>
            <a:br>
              <a:rPr lang="en-US" sz="2800" b="1" dirty="0">
                <a:solidFill>
                  <a:sysClr val="windowText" lastClr="000000"/>
                </a:solidFill>
                <a:latin typeface="Cooper Black"/>
              </a:rPr>
            </a:br>
            <a:r>
              <a:rPr lang="en-US" sz="2800" b="1" dirty="0">
                <a:solidFill>
                  <a:sysClr val="windowText" lastClr="000000"/>
                </a:solidFill>
                <a:latin typeface="Cooper Black"/>
              </a:rPr>
              <a:t> </a:t>
            </a:r>
          </a:p>
        </p:txBody>
      </p:sp>
      <p:sp>
        <p:nvSpPr>
          <p:cNvPr id="101378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524000"/>
            <a:ext cx="8534400" cy="4876800"/>
          </a:xfrm>
        </p:spPr>
        <p:txBody>
          <a:bodyPr/>
          <a:lstStyle/>
          <a:p>
            <a:r>
              <a:rPr lang="en-US" sz="3200" dirty="0" smtClean="0">
                <a:latin typeface="Constantia" pitchFamily="18" charset="0"/>
              </a:rPr>
              <a:t>Psychological Dimension</a:t>
            </a:r>
          </a:p>
          <a:p>
            <a:pPr lvl="1"/>
            <a:r>
              <a:rPr lang="en-US" sz="2800" dirty="0" smtClean="0">
                <a:latin typeface="Constantia" pitchFamily="18" charset="0"/>
              </a:rPr>
              <a:t> Mind-body interactions affect health status</a:t>
            </a:r>
          </a:p>
          <a:p>
            <a:pPr lvl="2"/>
            <a:r>
              <a:rPr lang="en-US" sz="2400" dirty="0" smtClean="0">
                <a:latin typeface="Constantia" pitchFamily="18" charset="0"/>
              </a:rPr>
              <a:t>Emotional responses to stress affect body function ( a student who is anxious before exam may experience diarrhea </a:t>
            </a:r>
            <a:r>
              <a:rPr lang="ar-JO" sz="2400" dirty="0" smtClean="0"/>
              <a:t>الإسهال</a:t>
            </a:r>
            <a:r>
              <a:rPr lang="en-US" sz="2400" dirty="0" smtClean="0">
                <a:latin typeface="Constantia" pitchFamily="18" charset="0"/>
              </a:rPr>
              <a:t>)</a:t>
            </a:r>
          </a:p>
          <a:p>
            <a:pPr lvl="2"/>
            <a:r>
              <a:rPr lang="en-US" sz="2400" dirty="0" smtClean="0">
                <a:latin typeface="Constantia" pitchFamily="18" charset="0"/>
              </a:rPr>
              <a:t>Prolonged emotional stress affect immune system through central nervous system and endocrine alterations</a:t>
            </a:r>
          </a:p>
          <a:p>
            <a:pPr marL="635000" lvl="1" indent="-292100">
              <a:spcBef>
                <a:spcPts val="700"/>
              </a:spcBef>
              <a:buSzPct val="60000"/>
              <a:buFont typeface="Wingdings" pitchFamily="2" charset="2"/>
              <a:buChar char=""/>
            </a:pPr>
            <a:r>
              <a:rPr lang="en-US" sz="2800" dirty="0" smtClean="0">
                <a:latin typeface="Constantia" pitchFamily="18" charset="0"/>
              </a:rPr>
              <a:t>Self-concepts</a:t>
            </a:r>
          </a:p>
          <a:p>
            <a:pPr marL="593725" lvl="2" indent="-319088">
              <a:spcBef>
                <a:spcPts val="700"/>
              </a:spcBef>
              <a:buSzPct val="60000"/>
              <a:buFont typeface="Wingdings" pitchFamily="2" charset="2"/>
              <a:buChar char=""/>
            </a:pPr>
            <a:r>
              <a:rPr lang="en-US" sz="2400" dirty="0" smtClean="0">
                <a:latin typeface="Constantia" pitchFamily="18" charset="0"/>
              </a:rPr>
              <a:t>How a person feels about self and perceives the physical self, needs, roles and abilities</a:t>
            </a:r>
          </a:p>
          <a:p>
            <a:pPr marL="593725" lvl="2" indent="-319088">
              <a:spcBef>
                <a:spcPts val="700"/>
              </a:spcBef>
              <a:buSzPct val="60000"/>
              <a:buFont typeface="Wingdings" pitchFamily="2" charset="2"/>
              <a:buChar char=""/>
            </a:pPr>
            <a:r>
              <a:rPr lang="en-US" sz="2400" dirty="0" smtClean="0">
                <a:latin typeface="Constantia" pitchFamily="18" charset="0"/>
              </a:rPr>
              <a:t>Person’s definition of health</a:t>
            </a:r>
          </a:p>
          <a:p>
            <a:pPr marL="593725" lvl="2" indent="-319088">
              <a:spcBef>
                <a:spcPts val="700"/>
              </a:spcBef>
              <a:buSzPct val="60000"/>
              <a:buNone/>
            </a:pPr>
            <a:endParaRPr lang="en-US" sz="2900" dirty="0" smtClean="0">
              <a:latin typeface="Constantia" pitchFamily="18" charset="0"/>
            </a:endParaRPr>
          </a:p>
          <a:p>
            <a:pPr lvl="2"/>
            <a:endParaRPr lang="en-US" sz="3000" dirty="0" smtClean="0">
              <a:latin typeface="Constantia" pitchFamily="18" charset="0"/>
            </a:endParaRPr>
          </a:p>
          <a:p>
            <a:pPr lvl="2"/>
            <a:endParaRPr lang="en-US" sz="3000" dirty="0" smtClean="0">
              <a:latin typeface="Constantia" pitchFamily="18" charset="0"/>
            </a:endParaRPr>
          </a:p>
          <a:p>
            <a:pPr lvl="1"/>
            <a:endParaRPr lang="en-US" sz="2500" dirty="0" smtClean="0">
              <a:latin typeface="Constantia" pitchFamily="18" charset="0"/>
            </a:endParaRPr>
          </a:p>
          <a:p>
            <a:endParaRPr lang="en-US" sz="4000" dirty="0" smtClean="0">
              <a:latin typeface="Constantia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1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ysClr val="windowText" lastClr="000000"/>
                </a:solidFill>
                <a:latin typeface="Cooper Black"/>
              </a:rPr>
              <a:t/>
            </a:r>
            <a:br>
              <a:rPr lang="en-US" sz="2800" b="1" dirty="0">
                <a:solidFill>
                  <a:sysClr val="windowText" lastClr="000000"/>
                </a:solidFill>
                <a:latin typeface="Cooper Black"/>
              </a:rPr>
            </a:br>
            <a:r>
              <a:rPr lang="en-US" sz="2400" b="1" dirty="0">
                <a:solidFill>
                  <a:sysClr val="windowText" lastClr="000000"/>
                </a:solidFill>
              </a:rPr>
              <a:t> </a:t>
            </a:r>
            <a:r>
              <a:rPr lang="en-US" sz="2400" b="1" dirty="0" smtClean="0">
                <a:solidFill>
                  <a:sysClr val="windowText" lastClr="000000"/>
                </a:solidFill>
              </a:rPr>
              <a:t/>
            </a:r>
            <a:br>
              <a:rPr lang="en-US" sz="2400" b="1" dirty="0" smtClean="0">
                <a:solidFill>
                  <a:sysClr val="windowText" lastClr="000000"/>
                </a:solidFill>
              </a:rPr>
            </a:br>
            <a:r>
              <a:rPr lang="en-US" sz="2400" b="1" dirty="0" smtClean="0">
                <a:solidFill>
                  <a:sysClr val="windowText" lastClr="000000"/>
                </a:solidFill>
              </a:rPr>
              <a:t/>
            </a:r>
            <a:br>
              <a:rPr lang="en-US" sz="2400" b="1" dirty="0" smtClean="0">
                <a:solidFill>
                  <a:sysClr val="windowText" lastClr="000000"/>
                </a:solidFill>
              </a:rPr>
            </a:br>
            <a:r>
              <a:rPr lang="en-US" dirty="0" smtClean="0">
                <a:latin typeface="Constantia" pitchFamily="18" charset="0"/>
              </a:rPr>
              <a:t>Variables influencing </a:t>
            </a:r>
            <a:r>
              <a:rPr lang="en-US" sz="3600" dirty="0" smtClean="0">
                <a:latin typeface="Constantia" pitchFamily="18" charset="0"/>
              </a:rPr>
              <a:t>health status, beliefs, and practices: Internal variables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b="1" dirty="0">
                <a:solidFill>
                  <a:sysClr val="windowText" lastClr="000000"/>
                </a:solidFill>
                <a:latin typeface="Cooper Black"/>
              </a:rPr>
              <a:t/>
            </a:r>
            <a:br>
              <a:rPr lang="en-US" sz="2800" b="1" dirty="0">
                <a:solidFill>
                  <a:sysClr val="windowText" lastClr="000000"/>
                </a:solidFill>
                <a:latin typeface="Cooper Black"/>
              </a:rPr>
            </a:br>
            <a:r>
              <a:rPr lang="en-US" sz="2800" b="1" dirty="0">
                <a:solidFill>
                  <a:sysClr val="windowText" lastClr="000000"/>
                </a:solidFill>
                <a:latin typeface="Cooper Black"/>
              </a:rPr>
              <a:t> </a:t>
            </a:r>
          </a:p>
        </p:txBody>
      </p:sp>
      <p:sp>
        <p:nvSpPr>
          <p:cNvPr id="101378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524000"/>
            <a:ext cx="8534400" cy="4876800"/>
          </a:xfrm>
        </p:spPr>
        <p:txBody>
          <a:bodyPr/>
          <a:lstStyle/>
          <a:p>
            <a:r>
              <a:rPr lang="en-US" sz="3200" dirty="0" smtClean="0">
                <a:latin typeface="Constantia" pitchFamily="18" charset="0"/>
              </a:rPr>
              <a:t>Cognitive Dimension</a:t>
            </a:r>
          </a:p>
          <a:p>
            <a:pPr lvl="1"/>
            <a:r>
              <a:rPr lang="en-US" sz="2800" dirty="0" smtClean="0">
                <a:latin typeface="Constantia" pitchFamily="18" charset="0"/>
              </a:rPr>
              <a:t> lifestyle choices (way of living)</a:t>
            </a:r>
          </a:p>
          <a:p>
            <a:pPr lvl="2"/>
            <a:r>
              <a:rPr lang="en-US" sz="2500" dirty="0" smtClean="0">
                <a:latin typeface="Constantia" pitchFamily="18" charset="0"/>
              </a:rPr>
              <a:t> Activities &amp; behaviors which people have control on</a:t>
            </a:r>
          </a:p>
          <a:p>
            <a:pPr lvl="2"/>
            <a:r>
              <a:rPr lang="en-US" sz="2500" dirty="0" smtClean="0">
                <a:latin typeface="Constantia" pitchFamily="18" charset="0"/>
              </a:rPr>
              <a:t>Is influenced by </a:t>
            </a:r>
            <a:r>
              <a:rPr lang="en-US" sz="2500" dirty="0" err="1" smtClean="0">
                <a:latin typeface="Constantia" pitchFamily="18" charset="0"/>
              </a:rPr>
              <a:t>sociocultural</a:t>
            </a:r>
            <a:r>
              <a:rPr lang="en-US" sz="2500" dirty="0" smtClean="0">
                <a:latin typeface="Constantia" pitchFamily="18" charset="0"/>
              </a:rPr>
              <a:t> </a:t>
            </a:r>
            <a:r>
              <a:rPr lang="ar-JO" sz="2800" dirty="0" smtClean="0"/>
              <a:t>الاجتماعية والثقافية</a:t>
            </a:r>
            <a:r>
              <a:rPr lang="en-US" sz="2500" dirty="0" smtClean="0">
                <a:latin typeface="Constantia" pitchFamily="18" charset="0"/>
              </a:rPr>
              <a:t> factors and personal characteristics</a:t>
            </a:r>
          </a:p>
          <a:p>
            <a:pPr lvl="2"/>
            <a:r>
              <a:rPr lang="en-US" sz="2400" dirty="0" smtClean="0">
                <a:latin typeface="Constantia" pitchFamily="18" charset="0"/>
              </a:rPr>
              <a:t>Have positive or negative effects on health practices</a:t>
            </a:r>
          </a:p>
          <a:p>
            <a:pPr lvl="2"/>
            <a:r>
              <a:rPr lang="en-US" sz="2400" dirty="0" smtClean="0">
                <a:latin typeface="Constantia" pitchFamily="18" charset="0"/>
              </a:rPr>
              <a:t>Negative effects are referred to as risk factors</a:t>
            </a:r>
          </a:p>
          <a:p>
            <a:pPr lvl="3"/>
            <a:r>
              <a:rPr lang="en-US" sz="2100" dirty="0" smtClean="0">
                <a:latin typeface="Constantia" pitchFamily="18" charset="0"/>
              </a:rPr>
              <a:t>Overweight</a:t>
            </a:r>
          </a:p>
          <a:p>
            <a:pPr lvl="3"/>
            <a:r>
              <a:rPr lang="en-US" sz="2100" dirty="0" smtClean="0">
                <a:latin typeface="Constantia" pitchFamily="18" charset="0"/>
              </a:rPr>
              <a:t>Insufficient exercise</a:t>
            </a:r>
          </a:p>
          <a:p>
            <a:pPr lvl="3"/>
            <a:r>
              <a:rPr lang="en-US" sz="2100" dirty="0" smtClean="0">
                <a:latin typeface="Constantia" pitchFamily="18" charset="0"/>
              </a:rPr>
              <a:t>smoking</a:t>
            </a:r>
          </a:p>
          <a:p>
            <a:pPr lvl="1"/>
            <a:r>
              <a:rPr lang="en-US" sz="2700" dirty="0" smtClean="0">
                <a:latin typeface="Constantia" pitchFamily="18" charset="0"/>
              </a:rPr>
              <a:t>Spiritual </a:t>
            </a:r>
            <a:r>
              <a:rPr lang="ar-JO" sz="2800" dirty="0" smtClean="0"/>
              <a:t>روحي </a:t>
            </a:r>
            <a:r>
              <a:rPr lang="en-US" sz="2800" dirty="0" smtClean="0"/>
              <a:t> </a:t>
            </a:r>
            <a:r>
              <a:rPr lang="en-US" sz="2700" dirty="0" smtClean="0">
                <a:latin typeface="Constantia" pitchFamily="18" charset="0"/>
              </a:rPr>
              <a:t>and religious beliefs</a:t>
            </a:r>
          </a:p>
          <a:p>
            <a:pPr lvl="2"/>
            <a:r>
              <a:rPr lang="en-US" sz="2400" dirty="0" smtClean="0">
                <a:latin typeface="Constantia" pitchFamily="18" charset="0"/>
              </a:rPr>
              <a:t> vegetarian</a:t>
            </a:r>
          </a:p>
          <a:p>
            <a:pPr marL="635000" lvl="1" indent="-292100">
              <a:spcBef>
                <a:spcPts val="700"/>
              </a:spcBef>
              <a:buSzPct val="60000"/>
              <a:buFont typeface="Wingdings" pitchFamily="2" charset="2"/>
              <a:buChar char=""/>
            </a:pPr>
            <a:endParaRPr lang="en-US" sz="2400" dirty="0" smtClean="0">
              <a:latin typeface="Constantia" pitchFamily="18" charset="0"/>
            </a:endParaRPr>
          </a:p>
          <a:p>
            <a:pPr marL="593725" lvl="2" indent="-319088">
              <a:spcBef>
                <a:spcPts val="700"/>
              </a:spcBef>
              <a:buSzPct val="60000"/>
              <a:buNone/>
            </a:pPr>
            <a:endParaRPr lang="en-US" sz="2900" dirty="0" smtClean="0">
              <a:latin typeface="Constantia" pitchFamily="18" charset="0"/>
            </a:endParaRPr>
          </a:p>
          <a:p>
            <a:pPr lvl="2"/>
            <a:endParaRPr lang="en-US" sz="3000" dirty="0" smtClean="0">
              <a:latin typeface="Constantia" pitchFamily="18" charset="0"/>
            </a:endParaRPr>
          </a:p>
          <a:p>
            <a:pPr lvl="2"/>
            <a:endParaRPr lang="en-US" sz="3000" dirty="0" smtClean="0">
              <a:latin typeface="Constantia" pitchFamily="18" charset="0"/>
            </a:endParaRPr>
          </a:p>
          <a:p>
            <a:pPr lvl="1"/>
            <a:endParaRPr lang="en-US" sz="2500" dirty="0" smtClean="0">
              <a:latin typeface="Constantia" pitchFamily="18" charset="0"/>
            </a:endParaRPr>
          </a:p>
          <a:p>
            <a:endParaRPr lang="en-US" sz="4000" dirty="0" smtClean="0">
              <a:latin typeface="Constantia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1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ysClr val="windowText" lastClr="000000"/>
                </a:solidFill>
                <a:latin typeface="Cooper Black"/>
              </a:rPr>
              <a:t/>
            </a:r>
            <a:br>
              <a:rPr lang="en-US" sz="2800" b="1" dirty="0">
                <a:solidFill>
                  <a:sysClr val="windowText" lastClr="000000"/>
                </a:solidFill>
                <a:latin typeface="Cooper Black"/>
              </a:rPr>
            </a:br>
            <a:r>
              <a:rPr lang="en-US" sz="2400" b="1" dirty="0">
                <a:solidFill>
                  <a:sysClr val="windowText" lastClr="000000"/>
                </a:solidFill>
              </a:rPr>
              <a:t> </a:t>
            </a:r>
            <a:r>
              <a:rPr lang="en-US" sz="2400" b="1" dirty="0" smtClean="0">
                <a:solidFill>
                  <a:sysClr val="windowText" lastClr="000000"/>
                </a:solidFill>
              </a:rPr>
              <a:t/>
            </a:r>
            <a:br>
              <a:rPr lang="en-US" sz="2400" b="1" dirty="0" smtClean="0">
                <a:solidFill>
                  <a:sysClr val="windowText" lastClr="000000"/>
                </a:solidFill>
              </a:rPr>
            </a:br>
            <a:r>
              <a:rPr lang="en-US" dirty="0" smtClean="0">
                <a:latin typeface="Constantia" pitchFamily="18" charset="0"/>
              </a:rPr>
              <a:t>Variables influencing </a:t>
            </a:r>
            <a:r>
              <a:rPr lang="en-US" sz="3600" dirty="0" smtClean="0">
                <a:latin typeface="Constantia" pitchFamily="18" charset="0"/>
              </a:rPr>
              <a:t>health status, beliefs, and practices</a:t>
            </a:r>
            <a:r>
              <a:rPr lang="en-US" dirty="0" smtClean="0">
                <a:latin typeface="Constantia" pitchFamily="18" charset="0"/>
              </a:rPr>
              <a:t>: </a:t>
            </a:r>
            <a:r>
              <a:rPr lang="en-US" sz="3100" dirty="0" smtClean="0">
                <a:latin typeface="Constantia" pitchFamily="18" charset="0"/>
              </a:rPr>
              <a:t>External variables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b="1" dirty="0">
                <a:solidFill>
                  <a:sysClr val="windowText" lastClr="000000"/>
                </a:solidFill>
                <a:latin typeface="Cooper Black"/>
              </a:rPr>
              <a:t/>
            </a:r>
            <a:br>
              <a:rPr lang="en-US" sz="2800" b="1" dirty="0">
                <a:solidFill>
                  <a:sysClr val="windowText" lastClr="000000"/>
                </a:solidFill>
                <a:latin typeface="Cooper Black"/>
              </a:rPr>
            </a:br>
            <a:r>
              <a:rPr lang="en-US" sz="2800" b="1" dirty="0">
                <a:solidFill>
                  <a:sysClr val="windowText" lastClr="000000"/>
                </a:solidFill>
                <a:latin typeface="Cooper Black"/>
              </a:rPr>
              <a:t> </a:t>
            </a:r>
          </a:p>
        </p:txBody>
      </p:sp>
      <p:sp>
        <p:nvSpPr>
          <p:cNvPr id="101378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600200"/>
            <a:ext cx="8534400" cy="4876800"/>
          </a:xfrm>
        </p:spPr>
        <p:txBody>
          <a:bodyPr/>
          <a:lstStyle/>
          <a:p>
            <a:r>
              <a:rPr lang="en-US" sz="2800" dirty="0" smtClean="0">
                <a:latin typeface="Constantia" pitchFamily="18" charset="0"/>
              </a:rPr>
              <a:t>Environment</a:t>
            </a:r>
          </a:p>
          <a:p>
            <a:pPr lvl="1"/>
            <a:r>
              <a:rPr lang="en-US" sz="2500" dirty="0" smtClean="0">
                <a:latin typeface="Constantia" pitchFamily="18" charset="0"/>
              </a:rPr>
              <a:t>Climate, pollution, smoking, radiation, sun’s ultraviolet rays, pesticides, chemicals </a:t>
            </a:r>
          </a:p>
          <a:p>
            <a:r>
              <a:rPr lang="en-US" sz="2800" dirty="0" smtClean="0">
                <a:latin typeface="Constantia" pitchFamily="18" charset="0"/>
              </a:rPr>
              <a:t>Standards of living</a:t>
            </a:r>
          </a:p>
          <a:p>
            <a:pPr lvl="1"/>
            <a:r>
              <a:rPr lang="en-US" sz="2500" dirty="0" smtClean="0">
                <a:latin typeface="Constantia" pitchFamily="18" charset="0"/>
              </a:rPr>
              <a:t> education, income, occupation (industrial workers)</a:t>
            </a:r>
          </a:p>
          <a:p>
            <a:pPr lvl="1"/>
            <a:r>
              <a:rPr lang="en-US" sz="2500" dirty="0" smtClean="0">
                <a:latin typeface="Constantia" pitchFamily="18" charset="0"/>
              </a:rPr>
              <a:t>Hygiene, food habits, health care, Poor neighborhood (crowded), violence</a:t>
            </a:r>
          </a:p>
          <a:p>
            <a:r>
              <a:rPr lang="en-US" sz="2800" dirty="0" smtClean="0">
                <a:latin typeface="Constantia" pitchFamily="18" charset="0"/>
              </a:rPr>
              <a:t>Family &amp; Cultural Beliefs</a:t>
            </a:r>
          </a:p>
          <a:p>
            <a:pPr lvl="1"/>
            <a:r>
              <a:rPr lang="en-US" sz="2500" dirty="0" smtClean="0">
                <a:latin typeface="Constantia" pitchFamily="18" charset="0"/>
              </a:rPr>
              <a:t>Communication, sharing, life-style, perception of health and illness, &amp; beliefs and values</a:t>
            </a:r>
          </a:p>
          <a:p>
            <a:r>
              <a:rPr lang="en-US" sz="2800" dirty="0" smtClean="0">
                <a:latin typeface="Constantia" pitchFamily="18" charset="0"/>
              </a:rPr>
              <a:t>Social Support Networks ; support people</a:t>
            </a:r>
          </a:p>
          <a:p>
            <a:pPr lvl="1"/>
            <a:endParaRPr lang="en-US" sz="2500" dirty="0" smtClean="0">
              <a:latin typeface="Constantia" pitchFamily="18" charset="0"/>
            </a:endParaRPr>
          </a:p>
          <a:p>
            <a:endParaRPr lang="en-US" sz="2400" dirty="0">
              <a:latin typeface="Constantia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0503703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1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ysClr val="windowText" lastClr="000000"/>
                </a:solidFill>
                <a:latin typeface="Cooper Black"/>
              </a:rPr>
              <a:t/>
            </a:r>
            <a:br>
              <a:rPr lang="en-US" sz="2800" b="1" dirty="0">
                <a:solidFill>
                  <a:sysClr val="windowText" lastClr="000000"/>
                </a:solidFill>
                <a:latin typeface="Cooper Black"/>
              </a:rPr>
            </a:br>
            <a:r>
              <a:rPr lang="en-US" sz="2400" b="1" dirty="0">
                <a:solidFill>
                  <a:sysClr val="windowText" lastClr="000000"/>
                </a:solidFill>
              </a:rPr>
              <a:t> </a:t>
            </a:r>
            <a:r>
              <a:rPr lang="en-US" dirty="0" smtClean="0">
                <a:latin typeface="Constantia" pitchFamily="18" charset="0"/>
              </a:rPr>
              <a:t>Health Belief Models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b="1" dirty="0">
                <a:solidFill>
                  <a:sysClr val="windowText" lastClr="000000"/>
                </a:solidFill>
                <a:latin typeface="Cooper Black"/>
              </a:rPr>
              <a:t/>
            </a:r>
            <a:br>
              <a:rPr lang="en-US" sz="2800" b="1" dirty="0">
                <a:solidFill>
                  <a:sysClr val="windowText" lastClr="000000"/>
                </a:solidFill>
                <a:latin typeface="Cooper Black"/>
              </a:rPr>
            </a:br>
            <a:r>
              <a:rPr lang="en-US" sz="2800" b="1" dirty="0">
                <a:solidFill>
                  <a:sysClr val="windowText" lastClr="000000"/>
                </a:solidFill>
                <a:latin typeface="Cooper Black"/>
              </a:rPr>
              <a:t> </a:t>
            </a:r>
          </a:p>
        </p:txBody>
      </p:sp>
      <p:sp>
        <p:nvSpPr>
          <p:cNvPr id="101378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676400"/>
            <a:ext cx="8534400" cy="4876800"/>
          </a:xfrm>
        </p:spPr>
        <p:txBody>
          <a:bodyPr/>
          <a:lstStyle/>
          <a:p>
            <a:r>
              <a:rPr lang="en-US" sz="2800" dirty="0" smtClean="0">
                <a:latin typeface="Constantia" pitchFamily="18" charset="0"/>
              </a:rPr>
              <a:t>These models help to </a:t>
            </a:r>
            <a:r>
              <a:rPr lang="en-US" sz="2800" b="1" i="1" dirty="0" smtClean="0">
                <a:latin typeface="Constantia" pitchFamily="18" charset="0"/>
              </a:rPr>
              <a:t>determine </a:t>
            </a:r>
            <a:r>
              <a:rPr lang="ar-JO" sz="2800" dirty="0" smtClean="0"/>
              <a:t>تحديد</a:t>
            </a:r>
            <a:r>
              <a:rPr lang="en-US" sz="2800" dirty="0" smtClean="0">
                <a:latin typeface="Constantia" pitchFamily="18" charset="0"/>
              </a:rPr>
              <a:t> whether a person is likely to </a:t>
            </a:r>
            <a:r>
              <a:rPr lang="en-US" sz="2800" b="1" i="1" dirty="0" smtClean="0">
                <a:latin typeface="Constantia" pitchFamily="18" charset="0"/>
              </a:rPr>
              <a:t>participate</a:t>
            </a:r>
            <a:r>
              <a:rPr lang="en-US" sz="2800" dirty="0" smtClean="0">
                <a:latin typeface="Constantia" pitchFamily="18" charset="0"/>
              </a:rPr>
              <a:t> in disease prevention and health promotion. Thus these models help to </a:t>
            </a:r>
            <a:r>
              <a:rPr lang="en-US" sz="2800" b="1" i="1" dirty="0" smtClean="0">
                <a:latin typeface="Constantia" pitchFamily="18" charset="0"/>
              </a:rPr>
              <a:t>develop programs </a:t>
            </a:r>
            <a:r>
              <a:rPr lang="en-US" sz="2800" dirty="0" smtClean="0">
                <a:latin typeface="Constantia" pitchFamily="18" charset="0"/>
              </a:rPr>
              <a:t>to help people to maintaining healthy lifestyle and have more positive attitudes </a:t>
            </a:r>
            <a:r>
              <a:rPr lang="ar-JO" sz="2800" dirty="0" smtClean="0"/>
              <a:t>مواقف </a:t>
            </a:r>
            <a:r>
              <a:rPr lang="en-US" sz="2800" dirty="0" smtClean="0"/>
              <a:t> </a:t>
            </a:r>
            <a:r>
              <a:rPr lang="en-US" sz="2800" dirty="0" smtClean="0">
                <a:latin typeface="Constantia" pitchFamily="18" charset="0"/>
              </a:rPr>
              <a:t>toward preventive health measures</a:t>
            </a:r>
          </a:p>
          <a:p>
            <a:endParaRPr lang="en-US" sz="2800" dirty="0" smtClean="0">
              <a:latin typeface="Constantia" pitchFamily="18" charset="0"/>
            </a:endParaRPr>
          </a:p>
          <a:p>
            <a:r>
              <a:rPr lang="en-US" sz="2800" dirty="0" smtClean="0">
                <a:latin typeface="Constantia" pitchFamily="18" charset="0"/>
              </a:rPr>
              <a:t>Among these models is Health Locus </a:t>
            </a:r>
            <a:r>
              <a:rPr lang="ar-JO" sz="2800" dirty="0" smtClean="0"/>
              <a:t>موضع</a:t>
            </a:r>
            <a:r>
              <a:rPr lang="en-US" sz="2800" dirty="0" smtClean="0">
                <a:latin typeface="Constantia" pitchFamily="18" charset="0"/>
              </a:rPr>
              <a:t> of Control Model</a:t>
            </a:r>
          </a:p>
          <a:p>
            <a:pPr lvl="1"/>
            <a:endParaRPr lang="en-US" sz="2500" dirty="0" smtClean="0">
              <a:latin typeface="Constantia" pitchFamily="18" charset="0"/>
            </a:endParaRPr>
          </a:p>
          <a:p>
            <a:pPr>
              <a:buNone/>
            </a:pPr>
            <a:endParaRPr lang="en-US" sz="2800" dirty="0" smtClean="0">
              <a:latin typeface="Constantia" pitchFamily="18" charset="0"/>
            </a:endParaRPr>
          </a:p>
          <a:p>
            <a:endParaRPr lang="en-US" sz="2800" dirty="0" smtClean="0">
              <a:latin typeface="Constantia" pitchFamily="18" charset="0"/>
            </a:endParaRPr>
          </a:p>
          <a:p>
            <a:pPr lvl="1"/>
            <a:endParaRPr lang="en-US" sz="2200" dirty="0" smtClean="0">
              <a:latin typeface="Constantia" pitchFamily="18" charset="0"/>
            </a:endParaRPr>
          </a:p>
          <a:p>
            <a:pPr lvl="1"/>
            <a:endParaRPr lang="en-US" sz="2500" dirty="0" smtClean="0">
              <a:latin typeface="Constantia" pitchFamily="18" charset="0"/>
            </a:endParaRPr>
          </a:p>
          <a:p>
            <a:endParaRPr lang="en-US" sz="2400" dirty="0">
              <a:latin typeface="Constantia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90590318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610600" cy="990600"/>
          </a:xfrm>
        </p:spPr>
        <p:txBody>
          <a:bodyPr>
            <a:normAutofit fontScale="90000"/>
          </a:bodyPr>
          <a:lstStyle/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ysClr val="windowText" lastClr="000000"/>
                </a:solidFill>
                <a:latin typeface="Cooper Black"/>
              </a:rPr>
              <a:t/>
            </a:r>
            <a:br>
              <a:rPr lang="en-US" sz="2800" b="1" dirty="0">
                <a:solidFill>
                  <a:sysClr val="windowText" lastClr="000000"/>
                </a:solidFill>
                <a:latin typeface="Cooper Black"/>
              </a:rPr>
            </a:br>
            <a:r>
              <a:rPr lang="en-US" sz="2400" b="1" dirty="0">
                <a:solidFill>
                  <a:sysClr val="windowText" lastClr="000000"/>
                </a:solidFill>
              </a:rPr>
              <a:t> </a:t>
            </a:r>
            <a:r>
              <a:rPr lang="en-US" sz="2400" b="1" dirty="0" smtClean="0">
                <a:solidFill>
                  <a:sysClr val="windowText" lastClr="000000"/>
                </a:solidFill>
              </a:rPr>
              <a:t/>
            </a:r>
            <a:br>
              <a:rPr lang="en-US" sz="2400" b="1" dirty="0" smtClean="0">
                <a:solidFill>
                  <a:sysClr val="windowText" lastClr="000000"/>
                </a:solidFill>
              </a:rPr>
            </a:br>
            <a:r>
              <a:rPr lang="en-US" sz="3600" dirty="0" smtClean="0">
                <a:latin typeface="Constantia" pitchFamily="18" charset="0"/>
              </a:rPr>
              <a:t>Health Belief Models: </a:t>
            </a:r>
            <a:br>
              <a:rPr lang="en-US" sz="3600" dirty="0" smtClean="0">
                <a:latin typeface="Constantia" pitchFamily="18" charset="0"/>
              </a:rPr>
            </a:br>
            <a:r>
              <a:rPr lang="en-US" sz="3600" dirty="0" smtClean="0">
                <a:latin typeface="Constantia" pitchFamily="18" charset="0"/>
              </a:rPr>
              <a:t>Health Locus of Control Model (LOC)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b="1" dirty="0">
                <a:solidFill>
                  <a:sysClr val="windowText" lastClr="000000"/>
                </a:solidFill>
                <a:latin typeface="Cooper Black"/>
              </a:rPr>
              <a:t/>
            </a:r>
            <a:br>
              <a:rPr lang="en-US" sz="2800" b="1" dirty="0">
                <a:solidFill>
                  <a:sysClr val="windowText" lastClr="000000"/>
                </a:solidFill>
                <a:latin typeface="Cooper Black"/>
              </a:rPr>
            </a:br>
            <a:r>
              <a:rPr lang="en-US" sz="2800" b="1" dirty="0">
                <a:solidFill>
                  <a:sysClr val="windowText" lastClr="000000"/>
                </a:solidFill>
                <a:latin typeface="Cooper Black"/>
              </a:rPr>
              <a:t> </a:t>
            </a:r>
          </a:p>
        </p:txBody>
      </p:sp>
      <p:sp>
        <p:nvSpPr>
          <p:cNvPr id="101378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676400"/>
            <a:ext cx="8534400" cy="4876800"/>
          </a:xfrm>
        </p:spPr>
        <p:txBody>
          <a:bodyPr/>
          <a:lstStyle/>
          <a:p>
            <a:r>
              <a:rPr lang="en-US" sz="3200" dirty="0" smtClean="0">
                <a:latin typeface="Constantia" pitchFamily="18" charset="0"/>
              </a:rPr>
              <a:t>clients believe whether their health under their own control</a:t>
            </a:r>
          </a:p>
          <a:p>
            <a:r>
              <a:rPr lang="en-US" sz="3200" dirty="0" smtClean="0">
                <a:latin typeface="Constantia" pitchFamily="18" charset="0"/>
              </a:rPr>
              <a:t>People who believe that health is self-determined are called </a:t>
            </a:r>
            <a:r>
              <a:rPr lang="en-US" sz="3200" b="1" i="1" dirty="0" smtClean="0">
                <a:latin typeface="Constantia" pitchFamily="18" charset="0"/>
              </a:rPr>
              <a:t>internals. </a:t>
            </a:r>
            <a:r>
              <a:rPr lang="en-US" sz="3200" dirty="0" smtClean="0">
                <a:latin typeface="Constantia" pitchFamily="18" charset="0"/>
              </a:rPr>
              <a:t>These people are</a:t>
            </a:r>
          </a:p>
          <a:p>
            <a:pPr lvl="1"/>
            <a:r>
              <a:rPr lang="en-US" dirty="0" smtClean="0">
                <a:latin typeface="Constantia" pitchFamily="18" charset="0"/>
              </a:rPr>
              <a:t>more likely to take initiative on their health care</a:t>
            </a:r>
          </a:p>
          <a:p>
            <a:pPr lvl="1"/>
            <a:r>
              <a:rPr lang="en-US" dirty="0" smtClean="0">
                <a:latin typeface="Constantia" pitchFamily="18" charset="0"/>
              </a:rPr>
              <a:t>More knowledgeable about their health</a:t>
            </a:r>
          </a:p>
          <a:p>
            <a:pPr lvl="1"/>
            <a:r>
              <a:rPr lang="en-US" dirty="0" smtClean="0">
                <a:latin typeface="Constantia" pitchFamily="18" charset="0"/>
              </a:rPr>
              <a:t>Maintain healthy lifestyle</a:t>
            </a:r>
          </a:p>
          <a:p>
            <a:pPr lvl="1"/>
            <a:endParaRPr lang="en-US" sz="1600" b="1" i="1" dirty="0" smtClean="0">
              <a:latin typeface="Constantia" pitchFamily="18" charset="0"/>
            </a:endParaRPr>
          </a:p>
          <a:p>
            <a:endParaRPr lang="en-US" sz="2800" dirty="0" smtClean="0">
              <a:latin typeface="Constantia" pitchFamily="18" charset="0"/>
            </a:endParaRPr>
          </a:p>
          <a:p>
            <a:endParaRPr lang="en-US" sz="2800" dirty="0" smtClean="0">
              <a:latin typeface="Constantia" pitchFamily="18" charset="0"/>
            </a:endParaRPr>
          </a:p>
          <a:p>
            <a:pPr lvl="1"/>
            <a:endParaRPr lang="en-US" sz="2200" dirty="0" smtClean="0">
              <a:latin typeface="Constantia" pitchFamily="18" charset="0"/>
            </a:endParaRPr>
          </a:p>
          <a:p>
            <a:pPr lvl="1"/>
            <a:endParaRPr lang="en-US" sz="2500" dirty="0" smtClean="0">
              <a:latin typeface="Constantia" pitchFamily="18" charset="0"/>
            </a:endParaRPr>
          </a:p>
          <a:p>
            <a:endParaRPr lang="en-US" sz="2400" dirty="0">
              <a:latin typeface="Constantia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3248126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1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ysClr val="windowText" lastClr="000000"/>
                </a:solidFill>
                <a:latin typeface="Cooper Black"/>
              </a:rPr>
              <a:t/>
            </a:r>
            <a:br>
              <a:rPr lang="en-US" sz="2800" b="1" dirty="0">
                <a:solidFill>
                  <a:sysClr val="windowText" lastClr="000000"/>
                </a:solidFill>
                <a:latin typeface="Cooper Black"/>
              </a:rPr>
            </a:br>
            <a:r>
              <a:rPr lang="en-US" sz="2400" b="1" dirty="0">
                <a:solidFill>
                  <a:sysClr val="windowText" lastClr="000000"/>
                </a:solidFill>
              </a:rPr>
              <a:t> </a:t>
            </a:r>
            <a:r>
              <a:rPr lang="en-US" dirty="0" smtClean="0">
                <a:latin typeface="Constantia" pitchFamily="18" charset="0"/>
              </a:rPr>
              <a:t>Health Care Adherence </a:t>
            </a:r>
            <a:r>
              <a:rPr lang="en-US" sz="2400" dirty="0" smtClean="0"/>
              <a:t> </a:t>
            </a:r>
            <a:r>
              <a:rPr lang="ar-JO" sz="2400" dirty="0" smtClean="0"/>
              <a:t>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b="1" dirty="0">
                <a:solidFill>
                  <a:sysClr val="windowText" lastClr="000000"/>
                </a:solidFill>
                <a:latin typeface="Cooper Black"/>
              </a:rPr>
              <a:t/>
            </a:r>
            <a:br>
              <a:rPr lang="en-US" sz="2800" b="1" dirty="0">
                <a:solidFill>
                  <a:sysClr val="windowText" lastClr="000000"/>
                </a:solidFill>
                <a:latin typeface="Cooper Black"/>
              </a:rPr>
            </a:br>
            <a:r>
              <a:rPr lang="en-US" sz="2800" b="1" dirty="0">
                <a:solidFill>
                  <a:sysClr val="windowText" lastClr="000000"/>
                </a:solidFill>
                <a:latin typeface="Cooper Black"/>
              </a:rPr>
              <a:t> </a:t>
            </a:r>
          </a:p>
        </p:txBody>
      </p:sp>
      <p:sp>
        <p:nvSpPr>
          <p:cNvPr id="101378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676400"/>
            <a:ext cx="8534400" cy="4876800"/>
          </a:xfrm>
        </p:spPr>
        <p:txBody>
          <a:bodyPr/>
          <a:lstStyle/>
          <a:p>
            <a:pPr marL="0" indent="0">
              <a:buNone/>
            </a:pPr>
            <a:endParaRPr lang="en-US" sz="4800" dirty="0" smtClean="0">
              <a:latin typeface="Constantia" pitchFamily="18" charset="0"/>
            </a:endParaRPr>
          </a:p>
          <a:p>
            <a:pPr marL="0" indent="0" algn="ctr">
              <a:buNone/>
            </a:pPr>
            <a:r>
              <a:rPr lang="en-US" sz="4800" dirty="0" smtClean="0">
                <a:latin typeface="Constantia" pitchFamily="18" charset="0"/>
              </a:rPr>
              <a:t>What is adherence</a:t>
            </a:r>
          </a:p>
          <a:p>
            <a:pPr lvl="1">
              <a:buNone/>
            </a:pPr>
            <a:endParaRPr lang="en-US" sz="2200" dirty="0" smtClean="0">
              <a:latin typeface="Constantia" pitchFamily="18" charset="0"/>
            </a:endParaRPr>
          </a:p>
          <a:p>
            <a:pPr lvl="1"/>
            <a:endParaRPr lang="en-US" sz="2200" dirty="0" smtClean="0">
              <a:latin typeface="Constantia" pitchFamily="18" charset="0"/>
            </a:endParaRPr>
          </a:p>
          <a:p>
            <a:endParaRPr lang="en-US" sz="2800" dirty="0" smtClean="0">
              <a:latin typeface="Constantia" pitchFamily="18" charset="0"/>
            </a:endParaRPr>
          </a:p>
          <a:p>
            <a:endParaRPr lang="en-US" sz="2800" dirty="0" smtClean="0">
              <a:latin typeface="Constantia" pitchFamily="18" charset="0"/>
            </a:endParaRPr>
          </a:p>
          <a:p>
            <a:pPr lvl="1"/>
            <a:endParaRPr lang="en-US" sz="2200" dirty="0" smtClean="0">
              <a:latin typeface="Constantia" pitchFamily="18" charset="0"/>
            </a:endParaRPr>
          </a:p>
          <a:p>
            <a:pPr lvl="1"/>
            <a:endParaRPr lang="en-US" sz="2500" dirty="0" smtClean="0">
              <a:latin typeface="Constantia" pitchFamily="18" charset="0"/>
            </a:endParaRPr>
          </a:p>
          <a:p>
            <a:endParaRPr lang="en-US" sz="2400" dirty="0">
              <a:latin typeface="Constantia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80774789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1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ysClr val="windowText" lastClr="000000"/>
                </a:solidFill>
                <a:latin typeface="Cooper Black"/>
              </a:rPr>
              <a:t/>
            </a:r>
            <a:br>
              <a:rPr lang="en-US" sz="2800" b="1" dirty="0">
                <a:solidFill>
                  <a:sysClr val="windowText" lastClr="000000"/>
                </a:solidFill>
                <a:latin typeface="Cooper Black"/>
              </a:rPr>
            </a:br>
            <a:r>
              <a:rPr lang="en-US" sz="2400" b="1" dirty="0">
                <a:solidFill>
                  <a:sysClr val="windowText" lastClr="000000"/>
                </a:solidFill>
              </a:rPr>
              <a:t> </a:t>
            </a:r>
            <a:r>
              <a:rPr lang="en-US" dirty="0" smtClean="0">
                <a:latin typeface="Constantia" pitchFamily="18" charset="0"/>
              </a:rPr>
              <a:t>Health Care Adherence </a:t>
            </a:r>
            <a:r>
              <a:rPr lang="ar-JO" sz="2400" dirty="0" smtClean="0"/>
              <a:t>التزام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b="1" dirty="0">
                <a:solidFill>
                  <a:sysClr val="windowText" lastClr="000000"/>
                </a:solidFill>
                <a:latin typeface="Cooper Black"/>
              </a:rPr>
              <a:t/>
            </a:r>
            <a:br>
              <a:rPr lang="en-US" sz="2800" b="1" dirty="0">
                <a:solidFill>
                  <a:sysClr val="windowText" lastClr="000000"/>
                </a:solidFill>
                <a:latin typeface="Cooper Black"/>
              </a:rPr>
            </a:br>
            <a:r>
              <a:rPr lang="en-US" sz="2800" b="1" dirty="0">
                <a:solidFill>
                  <a:sysClr val="windowText" lastClr="000000"/>
                </a:solidFill>
                <a:latin typeface="Cooper Black"/>
              </a:rPr>
              <a:t> </a:t>
            </a:r>
          </a:p>
        </p:txBody>
      </p:sp>
      <p:sp>
        <p:nvSpPr>
          <p:cNvPr id="101378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676400"/>
            <a:ext cx="8534400" cy="4876800"/>
          </a:xfrm>
        </p:spPr>
        <p:txBody>
          <a:bodyPr/>
          <a:lstStyle/>
          <a:p>
            <a:r>
              <a:rPr lang="en-US" sz="2800" dirty="0" smtClean="0">
                <a:latin typeface="Constantia" pitchFamily="18" charset="0"/>
              </a:rPr>
              <a:t>Adherence is defined as the extent to which an individual’s behaviors coincides </a:t>
            </a:r>
            <a:r>
              <a:rPr lang="ar-JO" sz="2800" dirty="0" smtClean="0"/>
              <a:t>يتوافق</a:t>
            </a:r>
            <a:r>
              <a:rPr lang="en-US" sz="2800" dirty="0" smtClean="0">
                <a:latin typeface="Constantia" pitchFamily="18" charset="0"/>
              </a:rPr>
              <a:t> with medical or health advice</a:t>
            </a:r>
          </a:p>
          <a:p>
            <a:r>
              <a:rPr lang="en-US" sz="2800" dirty="0" smtClean="0">
                <a:latin typeface="Constantia" pitchFamily="18" charset="0"/>
              </a:rPr>
              <a:t>Adherence can range from complete following of the therapeutic plan </a:t>
            </a:r>
            <a:r>
              <a:rPr lang="ar-JO" sz="2800" dirty="0" smtClean="0"/>
              <a:t>الخطة العلاجية</a:t>
            </a:r>
            <a:r>
              <a:rPr lang="en-US" sz="2800" dirty="0" smtClean="0"/>
              <a:t> </a:t>
            </a:r>
            <a:r>
              <a:rPr lang="en-US" sz="2800" dirty="0" smtClean="0">
                <a:latin typeface="Constantia" pitchFamily="18" charset="0"/>
              </a:rPr>
              <a:t> to disregarding all medical recommendations</a:t>
            </a:r>
          </a:p>
          <a:p>
            <a:r>
              <a:rPr lang="en-US" sz="2800" dirty="0" smtClean="0">
                <a:latin typeface="Constantia" pitchFamily="18" charset="0"/>
              </a:rPr>
              <a:t>To enhance </a:t>
            </a:r>
            <a:r>
              <a:rPr lang="ar-JO" sz="2800" dirty="0" smtClean="0"/>
              <a:t>تعزيز</a:t>
            </a:r>
            <a:r>
              <a:rPr lang="en-US" sz="2800" dirty="0" smtClean="0">
                <a:latin typeface="Constantia" pitchFamily="18" charset="0"/>
              </a:rPr>
              <a:t> adherence nurses need to</a:t>
            </a:r>
          </a:p>
          <a:p>
            <a:pPr lvl="1"/>
            <a:r>
              <a:rPr lang="en-US" sz="2400" dirty="0" smtClean="0">
                <a:latin typeface="Constantia" pitchFamily="18" charset="0"/>
              </a:rPr>
              <a:t>Ensure that the client able to perform the activities</a:t>
            </a:r>
          </a:p>
          <a:p>
            <a:pPr lvl="1"/>
            <a:r>
              <a:rPr lang="en-US" sz="2400" dirty="0" smtClean="0">
                <a:latin typeface="Constantia" pitchFamily="18" charset="0"/>
              </a:rPr>
              <a:t>understands the instructions </a:t>
            </a:r>
          </a:p>
          <a:p>
            <a:pPr lvl="1"/>
            <a:r>
              <a:rPr lang="en-US" sz="2400" dirty="0" smtClean="0">
                <a:latin typeface="Constantia" pitchFamily="18" charset="0"/>
              </a:rPr>
              <a:t>Willing to participate in the plan of care and value the planned outcomes</a:t>
            </a:r>
          </a:p>
          <a:p>
            <a:pPr lvl="1">
              <a:buNone/>
            </a:pPr>
            <a:endParaRPr lang="en-US" sz="2200" dirty="0" smtClean="0">
              <a:latin typeface="Constantia" pitchFamily="18" charset="0"/>
            </a:endParaRPr>
          </a:p>
          <a:p>
            <a:pPr lvl="1"/>
            <a:endParaRPr lang="en-US" sz="2200" dirty="0" smtClean="0">
              <a:latin typeface="Constantia" pitchFamily="18" charset="0"/>
            </a:endParaRPr>
          </a:p>
          <a:p>
            <a:endParaRPr lang="en-US" sz="2800" dirty="0" smtClean="0">
              <a:latin typeface="Constantia" pitchFamily="18" charset="0"/>
            </a:endParaRPr>
          </a:p>
          <a:p>
            <a:endParaRPr lang="en-US" sz="2800" dirty="0" smtClean="0">
              <a:latin typeface="Constantia" pitchFamily="18" charset="0"/>
            </a:endParaRPr>
          </a:p>
          <a:p>
            <a:pPr lvl="1"/>
            <a:endParaRPr lang="en-US" sz="2200" dirty="0" smtClean="0">
              <a:latin typeface="Constantia" pitchFamily="18" charset="0"/>
            </a:endParaRPr>
          </a:p>
          <a:p>
            <a:pPr lvl="1"/>
            <a:endParaRPr lang="en-US" sz="2500" dirty="0" smtClean="0">
              <a:latin typeface="Constantia" pitchFamily="18" charset="0"/>
            </a:endParaRPr>
          </a:p>
          <a:p>
            <a:endParaRPr lang="en-US" sz="2400" dirty="0">
              <a:latin typeface="Constantia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097383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1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ysClr val="windowText" lastClr="000000"/>
                </a:solidFill>
                <a:latin typeface="Cooper Black"/>
              </a:rPr>
              <a:t/>
            </a:r>
            <a:br>
              <a:rPr lang="en-US" sz="2800" b="1" dirty="0">
                <a:solidFill>
                  <a:sysClr val="windowText" lastClr="000000"/>
                </a:solidFill>
                <a:latin typeface="Cooper Black"/>
              </a:rPr>
            </a:br>
            <a:r>
              <a:rPr lang="en-US" sz="2400" b="1" dirty="0">
                <a:solidFill>
                  <a:sysClr val="windowText" lastClr="000000"/>
                </a:solidFill>
              </a:rPr>
              <a:t> </a:t>
            </a:r>
            <a:r>
              <a:rPr lang="en-US" dirty="0" smtClean="0">
                <a:latin typeface="Constantia" pitchFamily="18" charset="0"/>
              </a:rPr>
              <a:t>Factors influencing Adherence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b="1" dirty="0">
                <a:solidFill>
                  <a:sysClr val="windowText" lastClr="000000"/>
                </a:solidFill>
                <a:latin typeface="Cooper Black"/>
              </a:rPr>
              <a:t/>
            </a:r>
            <a:br>
              <a:rPr lang="en-US" sz="2800" b="1" dirty="0">
                <a:solidFill>
                  <a:sysClr val="windowText" lastClr="000000"/>
                </a:solidFill>
                <a:latin typeface="Cooper Black"/>
              </a:rPr>
            </a:br>
            <a:r>
              <a:rPr lang="en-US" sz="2800" b="1" dirty="0">
                <a:solidFill>
                  <a:sysClr val="windowText" lastClr="000000"/>
                </a:solidFill>
                <a:latin typeface="Cooper Black"/>
              </a:rPr>
              <a:t> </a:t>
            </a:r>
          </a:p>
        </p:txBody>
      </p:sp>
      <p:sp>
        <p:nvSpPr>
          <p:cNvPr id="101378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676400"/>
            <a:ext cx="8534400" cy="4876800"/>
          </a:xfrm>
        </p:spPr>
        <p:txBody>
          <a:bodyPr/>
          <a:lstStyle/>
          <a:p>
            <a:r>
              <a:rPr lang="en-US" sz="3200" dirty="0" smtClean="0">
                <a:latin typeface="Constantia" pitchFamily="18" charset="0"/>
              </a:rPr>
              <a:t>Motivation </a:t>
            </a:r>
            <a:r>
              <a:rPr lang="ar-JO" sz="3200" dirty="0" smtClean="0"/>
              <a:t>حافز</a:t>
            </a:r>
            <a:r>
              <a:rPr lang="en-US" sz="3200" dirty="0" smtClean="0">
                <a:latin typeface="Constantia" pitchFamily="18" charset="0"/>
              </a:rPr>
              <a:t> to become well</a:t>
            </a:r>
          </a:p>
          <a:p>
            <a:r>
              <a:rPr lang="en-US" sz="3200" dirty="0" smtClean="0">
                <a:latin typeface="Constantia" pitchFamily="18" charset="0"/>
              </a:rPr>
              <a:t>Degree of lifestyle change necessary</a:t>
            </a:r>
          </a:p>
          <a:p>
            <a:r>
              <a:rPr lang="en-US" sz="3200" dirty="0" smtClean="0">
                <a:latin typeface="Constantia" pitchFamily="18" charset="0"/>
              </a:rPr>
              <a:t>Perceived severity of health care problem</a:t>
            </a:r>
          </a:p>
          <a:p>
            <a:r>
              <a:rPr lang="en-US" sz="3200" dirty="0" smtClean="0">
                <a:latin typeface="Constantia" pitchFamily="18" charset="0"/>
              </a:rPr>
              <a:t>Value placed on reducing the threat of illness</a:t>
            </a:r>
          </a:p>
          <a:p>
            <a:r>
              <a:rPr lang="en-US" sz="3200" dirty="0" smtClean="0">
                <a:latin typeface="Constantia" pitchFamily="18" charset="0"/>
              </a:rPr>
              <a:t>Ability to understand and perform specific behaviors</a:t>
            </a:r>
          </a:p>
          <a:p>
            <a:r>
              <a:rPr lang="en-US" sz="3200" dirty="0" smtClean="0">
                <a:latin typeface="Constantia" pitchFamily="18" charset="0"/>
              </a:rPr>
              <a:t>Degree of convenience </a:t>
            </a:r>
            <a:r>
              <a:rPr lang="ar-JO" sz="3200" dirty="0" smtClean="0"/>
              <a:t>ملاءمة</a:t>
            </a:r>
            <a:r>
              <a:rPr lang="en-US" sz="3200" dirty="0" smtClean="0">
                <a:latin typeface="Constantia" pitchFamily="18" charset="0"/>
              </a:rPr>
              <a:t> of the regimen </a:t>
            </a:r>
            <a:r>
              <a:rPr lang="ar-JO" sz="3200" dirty="0" smtClean="0"/>
              <a:t>حمية</a:t>
            </a:r>
            <a:endParaRPr lang="en-US" sz="3200" dirty="0" smtClean="0">
              <a:latin typeface="Constantia" pitchFamily="18" charset="0"/>
            </a:endParaRPr>
          </a:p>
          <a:p>
            <a:endParaRPr lang="en-US" sz="3200" dirty="0" smtClean="0">
              <a:latin typeface="Constantia" pitchFamily="18" charset="0"/>
            </a:endParaRPr>
          </a:p>
          <a:p>
            <a:endParaRPr lang="en-US" sz="2500" dirty="0" smtClean="0">
              <a:latin typeface="Constantia" pitchFamily="18" charset="0"/>
            </a:endParaRPr>
          </a:p>
          <a:p>
            <a:pPr lvl="1"/>
            <a:endParaRPr lang="en-US" sz="2200" dirty="0" smtClean="0">
              <a:latin typeface="Constantia" pitchFamily="18" charset="0"/>
            </a:endParaRPr>
          </a:p>
          <a:p>
            <a:endParaRPr lang="en-US" sz="2800" dirty="0" smtClean="0">
              <a:latin typeface="Constantia" pitchFamily="18" charset="0"/>
            </a:endParaRPr>
          </a:p>
          <a:p>
            <a:endParaRPr lang="en-US" sz="2800" dirty="0" smtClean="0">
              <a:latin typeface="Constantia" pitchFamily="18" charset="0"/>
            </a:endParaRPr>
          </a:p>
          <a:p>
            <a:pPr lvl="1"/>
            <a:endParaRPr lang="en-US" sz="2200" dirty="0" smtClean="0">
              <a:latin typeface="Constantia" pitchFamily="18" charset="0"/>
            </a:endParaRPr>
          </a:p>
          <a:p>
            <a:pPr lvl="1"/>
            <a:endParaRPr lang="en-US" sz="2500" dirty="0" smtClean="0">
              <a:latin typeface="Constantia" pitchFamily="18" charset="0"/>
            </a:endParaRPr>
          </a:p>
          <a:p>
            <a:endParaRPr lang="en-US" sz="2400" dirty="0">
              <a:latin typeface="Constantia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9249315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229600" cy="990600"/>
          </a:xfrm>
        </p:spPr>
        <p:txBody>
          <a:bodyPr/>
          <a:lstStyle/>
          <a:p>
            <a:pPr algn="ctr"/>
            <a:r>
              <a:rPr lang="en-US" sz="3600" b="1" dirty="0" smtClean="0">
                <a:latin typeface="Cooper Black" pitchFamily="18" charset="0"/>
              </a:rPr>
              <a:t> </a:t>
            </a:r>
            <a:r>
              <a:rPr lang="en-US" sz="3600" dirty="0" smtClean="0">
                <a:latin typeface="Constantia" pitchFamily="18" charset="0"/>
              </a:rPr>
              <a:t>Health, Wellness &amp; Illness</a:t>
            </a:r>
            <a:endParaRPr lang="en-US" sz="3200" b="1" dirty="0" smtClean="0">
              <a:latin typeface="Cooper Black" pitchFamily="18" charset="0"/>
            </a:endParaRPr>
          </a:p>
        </p:txBody>
      </p:sp>
      <p:sp>
        <p:nvSpPr>
          <p:cNvPr id="29698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676400"/>
            <a:ext cx="8153400" cy="4648200"/>
          </a:xfrm>
        </p:spPr>
        <p:txBody>
          <a:bodyPr>
            <a:normAutofit fontScale="92500" lnSpcReduction="20000"/>
          </a:bodyPr>
          <a:lstStyle/>
          <a:p>
            <a:pPr marL="640080" lvl="1" indent="-274320" fontAlgn="auto">
              <a:spcAft>
                <a:spcPts val="0"/>
              </a:spcAft>
              <a:buNone/>
              <a:defRPr/>
            </a:pPr>
            <a:r>
              <a:rPr lang="en-US" sz="4000" dirty="0" smtClean="0">
                <a:latin typeface="Constantia" pitchFamily="18" charset="0"/>
              </a:rPr>
              <a:t>Required Readings</a:t>
            </a:r>
          </a:p>
          <a:p>
            <a:pPr marL="640080" lvl="1" indent="-274320" fontAlgn="auto">
              <a:spcAft>
                <a:spcPts val="0"/>
              </a:spcAft>
              <a:buNone/>
              <a:defRPr/>
            </a:pPr>
            <a:r>
              <a:rPr lang="en-US" sz="3200" dirty="0" smtClean="0">
                <a:latin typeface="Constantia" pitchFamily="18" charset="0"/>
              </a:rPr>
              <a:t> </a:t>
            </a:r>
            <a:r>
              <a:rPr lang="en-US" sz="3200" dirty="0" err="1" smtClean="0">
                <a:latin typeface="Constantia" pitchFamily="18" charset="0"/>
              </a:rPr>
              <a:t>Kozier</a:t>
            </a:r>
            <a:r>
              <a:rPr lang="en-US" sz="3200" dirty="0" smtClean="0">
                <a:latin typeface="Constantia" pitchFamily="18" charset="0"/>
              </a:rPr>
              <a:t> &amp; </a:t>
            </a:r>
            <a:r>
              <a:rPr lang="en-US" sz="3200" dirty="0" err="1" smtClean="0">
                <a:latin typeface="Constantia" pitchFamily="18" charset="0"/>
              </a:rPr>
              <a:t>Erb's</a:t>
            </a:r>
            <a:r>
              <a:rPr lang="en-US" sz="3200" dirty="0" smtClean="0">
                <a:latin typeface="Constantia" pitchFamily="18" charset="0"/>
              </a:rPr>
              <a:t> Fundamentals of Nursing: Concepts, Process and Practice (9</a:t>
            </a:r>
            <a:r>
              <a:rPr lang="en-US" sz="3200" baseline="30000" dirty="0" smtClean="0">
                <a:latin typeface="Constantia" pitchFamily="18" charset="0"/>
              </a:rPr>
              <a:t>th</a:t>
            </a:r>
            <a:r>
              <a:rPr lang="en-US" sz="3200" dirty="0" smtClean="0">
                <a:latin typeface="Constantia" pitchFamily="18" charset="0"/>
              </a:rPr>
              <a:t> ed.) : </a:t>
            </a:r>
            <a:r>
              <a:rPr lang="en-US" sz="2800" b="1" u="sng" dirty="0" smtClean="0">
                <a:latin typeface="Constantia" pitchFamily="18" charset="0"/>
              </a:rPr>
              <a:t>Chapter Number 17</a:t>
            </a:r>
            <a:r>
              <a:rPr lang="en-US" sz="2800" dirty="0" smtClean="0">
                <a:latin typeface="Constantia" pitchFamily="18" charset="0"/>
              </a:rPr>
              <a:t>; Health, Wellness, and Illness(pages 298-314)</a:t>
            </a:r>
          </a:p>
          <a:p>
            <a:pPr marL="640080" lvl="1" indent="-274320" fontAlgn="auto">
              <a:spcAft>
                <a:spcPts val="0"/>
              </a:spcAft>
              <a:buNone/>
              <a:defRPr/>
            </a:pPr>
            <a:r>
              <a:rPr lang="en-US" sz="3600" dirty="0" smtClean="0">
                <a:latin typeface="Constantia" pitchFamily="18" charset="0"/>
              </a:rPr>
              <a:t> </a:t>
            </a:r>
            <a:endParaRPr lang="en-US" sz="2400" dirty="0" smtClean="0">
              <a:latin typeface="Constantia" pitchFamily="18" charset="0"/>
            </a:endParaRPr>
          </a:p>
          <a:p>
            <a:pPr lvl="1"/>
            <a:endParaRPr lang="en-US" sz="2500" dirty="0" smtClean="0">
              <a:latin typeface="Constantia" pitchFamily="18" charset="0"/>
            </a:endParaRPr>
          </a:p>
          <a:p>
            <a:pPr lvl="1"/>
            <a:endParaRPr lang="en-US" sz="2500" dirty="0" smtClean="0">
              <a:latin typeface="Constantia" pitchFamily="18" charset="0"/>
            </a:endParaRPr>
          </a:p>
          <a:p>
            <a:r>
              <a:rPr lang="en-US" sz="2400" dirty="0" smtClean="0">
                <a:latin typeface="Constantia" pitchFamily="18" charset="0"/>
              </a:rPr>
              <a:t> </a:t>
            </a:r>
          </a:p>
          <a:p>
            <a:endParaRPr lang="en-US" sz="2400" dirty="0" smtClean="0">
              <a:latin typeface="Constantia" pitchFamily="18" charset="0"/>
            </a:endParaRPr>
          </a:p>
          <a:p>
            <a:r>
              <a:rPr lang="en-US" sz="2400" dirty="0" smtClean="0">
                <a:latin typeface="Constantia" pitchFamily="18" charset="0"/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1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ysClr val="windowText" lastClr="000000"/>
                </a:solidFill>
                <a:latin typeface="Cooper Black"/>
              </a:rPr>
              <a:t/>
            </a:r>
            <a:br>
              <a:rPr lang="en-US" sz="2800" b="1" dirty="0">
                <a:solidFill>
                  <a:sysClr val="windowText" lastClr="000000"/>
                </a:solidFill>
                <a:latin typeface="Cooper Black"/>
              </a:rPr>
            </a:br>
            <a:r>
              <a:rPr lang="en-US" sz="2400" b="1" dirty="0">
                <a:solidFill>
                  <a:sysClr val="windowText" lastClr="000000"/>
                </a:solidFill>
              </a:rPr>
              <a:t> </a:t>
            </a:r>
            <a:r>
              <a:rPr lang="en-US" dirty="0" smtClean="0">
                <a:latin typeface="Constantia" pitchFamily="18" charset="0"/>
              </a:rPr>
              <a:t>Factors influencing Adherence (continue)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b="1" dirty="0">
                <a:solidFill>
                  <a:sysClr val="windowText" lastClr="000000"/>
                </a:solidFill>
                <a:latin typeface="Cooper Black"/>
              </a:rPr>
              <a:t/>
            </a:r>
            <a:br>
              <a:rPr lang="en-US" sz="2800" b="1" dirty="0">
                <a:solidFill>
                  <a:sysClr val="windowText" lastClr="000000"/>
                </a:solidFill>
                <a:latin typeface="Cooper Black"/>
              </a:rPr>
            </a:br>
            <a:r>
              <a:rPr lang="en-US" sz="2800" b="1" dirty="0">
                <a:solidFill>
                  <a:sysClr val="windowText" lastClr="000000"/>
                </a:solidFill>
                <a:latin typeface="Cooper Black"/>
              </a:rPr>
              <a:t> </a:t>
            </a:r>
          </a:p>
        </p:txBody>
      </p:sp>
      <p:sp>
        <p:nvSpPr>
          <p:cNvPr id="101378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676400"/>
            <a:ext cx="8534400" cy="4876800"/>
          </a:xfrm>
        </p:spPr>
        <p:txBody>
          <a:bodyPr/>
          <a:lstStyle/>
          <a:p>
            <a:r>
              <a:rPr lang="en-US" sz="3200" dirty="0" smtClean="0">
                <a:latin typeface="Constantia" pitchFamily="18" charset="0"/>
              </a:rPr>
              <a:t> Beliefs that therapy will help</a:t>
            </a:r>
          </a:p>
          <a:p>
            <a:r>
              <a:rPr lang="en-US" sz="3200" dirty="0" smtClean="0">
                <a:latin typeface="Constantia" pitchFamily="18" charset="0"/>
              </a:rPr>
              <a:t>Complexity of therapy</a:t>
            </a:r>
          </a:p>
          <a:p>
            <a:r>
              <a:rPr lang="en-US" sz="3200" dirty="0" smtClean="0">
                <a:latin typeface="Constantia" pitchFamily="18" charset="0"/>
              </a:rPr>
              <a:t>Cultural conflict with therapy</a:t>
            </a:r>
          </a:p>
          <a:p>
            <a:r>
              <a:rPr lang="en-US" sz="3200" dirty="0" smtClean="0">
                <a:latin typeface="Constantia" pitchFamily="18" charset="0"/>
              </a:rPr>
              <a:t>Quality </a:t>
            </a:r>
            <a:r>
              <a:rPr lang="ar-JO" sz="3200" dirty="0" smtClean="0"/>
              <a:t>جودة </a:t>
            </a:r>
            <a:r>
              <a:rPr lang="en-US" sz="3200" dirty="0" smtClean="0"/>
              <a:t> </a:t>
            </a:r>
            <a:r>
              <a:rPr lang="en-US" sz="3200" dirty="0" smtClean="0">
                <a:latin typeface="Constantia" pitchFamily="18" charset="0"/>
              </a:rPr>
              <a:t>&amp; satisfaction </a:t>
            </a:r>
            <a:r>
              <a:rPr lang="ar-JO" sz="3200" dirty="0" smtClean="0"/>
              <a:t>رضا </a:t>
            </a:r>
            <a:r>
              <a:rPr lang="en-US" sz="3200" dirty="0" smtClean="0"/>
              <a:t> </a:t>
            </a:r>
            <a:r>
              <a:rPr lang="en-US" sz="3200" dirty="0" smtClean="0">
                <a:latin typeface="Constantia" pitchFamily="18" charset="0"/>
              </a:rPr>
              <a:t>of relationship with health care providers</a:t>
            </a:r>
          </a:p>
          <a:p>
            <a:r>
              <a:rPr lang="en-US" sz="3200" dirty="0" smtClean="0">
                <a:latin typeface="Constantia" pitchFamily="18" charset="0"/>
              </a:rPr>
              <a:t>Cost of the therapy</a:t>
            </a:r>
          </a:p>
          <a:p>
            <a:endParaRPr lang="en-US" sz="2500" dirty="0" smtClean="0">
              <a:latin typeface="Constantia" pitchFamily="18" charset="0"/>
            </a:endParaRPr>
          </a:p>
          <a:p>
            <a:pPr lvl="1"/>
            <a:endParaRPr lang="en-US" sz="2200" dirty="0" smtClean="0">
              <a:latin typeface="Constantia" pitchFamily="18" charset="0"/>
            </a:endParaRPr>
          </a:p>
          <a:p>
            <a:endParaRPr lang="en-US" sz="2800" dirty="0" smtClean="0">
              <a:latin typeface="Constantia" pitchFamily="18" charset="0"/>
            </a:endParaRPr>
          </a:p>
          <a:p>
            <a:endParaRPr lang="en-US" sz="2800" dirty="0" smtClean="0">
              <a:latin typeface="Constantia" pitchFamily="18" charset="0"/>
            </a:endParaRPr>
          </a:p>
          <a:p>
            <a:pPr lvl="1"/>
            <a:endParaRPr lang="en-US" sz="2200" dirty="0" smtClean="0">
              <a:latin typeface="Constantia" pitchFamily="18" charset="0"/>
            </a:endParaRPr>
          </a:p>
          <a:p>
            <a:pPr lvl="1"/>
            <a:endParaRPr lang="en-US" sz="2500" dirty="0" smtClean="0">
              <a:latin typeface="Constantia" pitchFamily="18" charset="0"/>
            </a:endParaRPr>
          </a:p>
          <a:p>
            <a:endParaRPr lang="en-US" sz="2400" dirty="0">
              <a:latin typeface="Constantia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9249315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1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ysClr val="windowText" lastClr="000000"/>
                </a:solidFill>
                <a:latin typeface="Cooper Black"/>
              </a:rPr>
              <a:t/>
            </a:r>
            <a:br>
              <a:rPr lang="en-US" sz="2800" b="1" dirty="0">
                <a:solidFill>
                  <a:sysClr val="windowText" lastClr="000000"/>
                </a:solidFill>
                <a:latin typeface="Cooper Black"/>
              </a:rPr>
            </a:br>
            <a:r>
              <a:rPr lang="en-US" sz="2400" b="1" dirty="0">
                <a:solidFill>
                  <a:sysClr val="windowText" lastClr="000000"/>
                </a:solidFill>
              </a:rPr>
              <a:t> </a:t>
            </a:r>
            <a:r>
              <a:rPr lang="en-US" dirty="0" smtClean="0">
                <a:latin typeface="Constantia" pitchFamily="18" charset="0"/>
              </a:rPr>
              <a:t>How to manage </a:t>
            </a:r>
            <a:r>
              <a:rPr lang="en-US" dirty="0" err="1" smtClean="0">
                <a:latin typeface="Constantia" pitchFamily="18" charset="0"/>
              </a:rPr>
              <a:t>nonadherence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b="1" dirty="0">
                <a:solidFill>
                  <a:sysClr val="windowText" lastClr="000000"/>
                </a:solidFill>
                <a:latin typeface="Cooper Black"/>
              </a:rPr>
              <a:t/>
            </a:r>
            <a:br>
              <a:rPr lang="en-US" sz="2800" b="1" dirty="0">
                <a:solidFill>
                  <a:sysClr val="windowText" lastClr="000000"/>
                </a:solidFill>
                <a:latin typeface="Cooper Black"/>
              </a:rPr>
            </a:br>
            <a:r>
              <a:rPr lang="en-US" sz="2800" b="1" dirty="0">
                <a:solidFill>
                  <a:sysClr val="windowText" lastClr="000000"/>
                </a:solidFill>
                <a:latin typeface="Cooper Black"/>
              </a:rPr>
              <a:t> </a:t>
            </a:r>
          </a:p>
        </p:txBody>
      </p:sp>
      <p:sp>
        <p:nvSpPr>
          <p:cNvPr id="101378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600200"/>
            <a:ext cx="8686800" cy="4953000"/>
          </a:xfrm>
        </p:spPr>
        <p:txBody>
          <a:bodyPr/>
          <a:lstStyle/>
          <a:p>
            <a:r>
              <a:rPr lang="en-US" sz="2800" dirty="0" smtClean="0">
                <a:latin typeface="Constantia" pitchFamily="18" charset="0"/>
              </a:rPr>
              <a:t>Find out why client is not following the regimen</a:t>
            </a:r>
          </a:p>
          <a:p>
            <a:pPr lvl="1"/>
            <a:r>
              <a:rPr lang="en-US" sz="2400" dirty="0" smtClean="0">
                <a:latin typeface="Constantia" pitchFamily="18" charset="0"/>
              </a:rPr>
              <a:t>Reason : Misconception </a:t>
            </a:r>
            <a:r>
              <a:rPr lang="ar-JO" sz="2400" dirty="0" smtClean="0"/>
              <a:t>سوء فهم</a:t>
            </a:r>
            <a:r>
              <a:rPr lang="en-US" sz="2400" dirty="0" smtClean="0">
                <a:latin typeface="Constantia" pitchFamily="18" charset="0"/>
              </a:rPr>
              <a:t>, psychological problems</a:t>
            </a:r>
          </a:p>
          <a:p>
            <a:pPr lvl="1"/>
            <a:r>
              <a:rPr lang="en-US" sz="2400" dirty="0" smtClean="0">
                <a:latin typeface="Constantia" pitchFamily="18" charset="0"/>
              </a:rPr>
              <a:t>re-evaluate suitability of health advice</a:t>
            </a:r>
          </a:p>
          <a:p>
            <a:pPr lvl="1"/>
            <a:r>
              <a:rPr lang="en-US" sz="2400" dirty="0" smtClean="0">
                <a:latin typeface="Constantia" pitchFamily="18" charset="0"/>
              </a:rPr>
              <a:t>Re-pattern and restructure of the care </a:t>
            </a:r>
          </a:p>
          <a:p>
            <a:pPr lvl="1"/>
            <a:endParaRPr lang="en-US" sz="2400" dirty="0" smtClean="0">
              <a:latin typeface="Constantia" pitchFamily="18" charset="0"/>
            </a:endParaRPr>
          </a:p>
          <a:p>
            <a:r>
              <a:rPr lang="en-US" sz="2800" dirty="0" smtClean="0">
                <a:latin typeface="Constantia" pitchFamily="18" charset="0"/>
              </a:rPr>
              <a:t>Demonstrate caring by showing respect and concern about client’s health</a:t>
            </a:r>
          </a:p>
          <a:p>
            <a:endParaRPr lang="en-US" sz="2800" dirty="0" smtClean="0">
              <a:latin typeface="Constantia" pitchFamily="18" charset="0"/>
            </a:endParaRPr>
          </a:p>
          <a:p>
            <a:r>
              <a:rPr lang="en-US" sz="2800" dirty="0" smtClean="0">
                <a:latin typeface="Constantia" pitchFamily="18" charset="0"/>
              </a:rPr>
              <a:t>Positive reinforcement </a:t>
            </a:r>
            <a:r>
              <a:rPr lang="ar-JO" sz="2800" dirty="0" smtClean="0"/>
              <a:t>تعزيز</a:t>
            </a:r>
            <a:endParaRPr lang="en-US" sz="2800" dirty="0" smtClean="0">
              <a:latin typeface="Constantia" pitchFamily="18" charset="0"/>
            </a:endParaRPr>
          </a:p>
          <a:p>
            <a:endParaRPr lang="en-US" sz="2800" dirty="0" smtClean="0">
              <a:latin typeface="Constantia" pitchFamily="18" charset="0"/>
            </a:endParaRPr>
          </a:p>
          <a:p>
            <a:endParaRPr lang="en-US" sz="2800" dirty="0" smtClean="0">
              <a:latin typeface="Constantia" pitchFamily="18" charset="0"/>
            </a:endParaRPr>
          </a:p>
          <a:p>
            <a:pPr lvl="1">
              <a:buNone/>
            </a:pPr>
            <a:endParaRPr lang="en-US" sz="2200" dirty="0" smtClean="0">
              <a:latin typeface="Constantia" pitchFamily="18" charset="0"/>
            </a:endParaRPr>
          </a:p>
          <a:p>
            <a:pPr lvl="1"/>
            <a:endParaRPr lang="en-US" sz="2200" dirty="0" smtClean="0">
              <a:latin typeface="Constantia" pitchFamily="18" charset="0"/>
            </a:endParaRPr>
          </a:p>
          <a:p>
            <a:endParaRPr lang="en-US" sz="2800" dirty="0" smtClean="0">
              <a:latin typeface="Constantia" pitchFamily="18" charset="0"/>
            </a:endParaRPr>
          </a:p>
          <a:p>
            <a:endParaRPr lang="en-US" sz="2800" dirty="0" smtClean="0">
              <a:latin typeface="Constantia" pitchFamily="18" charset="0"/>
            </a:endParaRPr>
          </a:p>
          <a:p>
            <a:pPr lvl="1"/>
            <a:endParaRPr lang="en-US" sz="2200" dirty="0" smtClean="0">
              <a:latin typeface="Constantia" pitchFamily="18" charset="0"/>
            </a:endParaRPr>
          </a:p>
          <a:p>
            <a:pPr lvl="1"/>
            <a:endParaRPr lang="en-US" sz="2500" dirty="0" smtClean="0">
              <a:latin typeface="Constantia" pitchFamily="18" charset="0"/>
            </a:endParaRPr>
          </a:p>
          <a:p>
            <a:endParaRPr lang="en-US" sz="2400" dirty="0">
              <a:latin typeface="Constantia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94789895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839200" cy="990600"/>
          </a:xfrm>
        </p:spPr>
        <p:txBody>
          <a:bodyPr>
            <a:normAutofit fontScale="90000"/>
          </a:bodyPr>
          <a:lstStyle/>
          <a:p>
            <a:pPr lvl="1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ysClr val="windowText" lastClr="000000"/>
                </a:solidFill>
                <a:latin typeface="Cooper Black"/>
              </a:rPr>
              <a:t/>
            </a:r>
            <a:br>
              <a:rPr lang="en-US" sz="2800" b="1" dirty="0">
                <a:solidFill>
                  <a:sysClr val="windowText" lastClr="000000"/>
                </a:solidFill>
                <a:latin typeface="Cooper Black"/>
              </a:rPr>
            </a:br>
            <a:r>
              <a:rPr lang="en-US" sz="2400" b="1" dirty="0">
                <a:solidFill>
                  <a:sysClr val="windowText" lastClr="000000"/>
                </a:solidFill>
              </a:rPr>
              <a:t> </a:t>
            </a:r>
            <a:r>
              <a:rPr lang="en-US" sz="2400" b="1" dirty="0" smtClean="0">
                <a:solidFill>
                  <a:sysClr val="windowText" lastClr="000000"/>
                </a:solidFill>
              </a:rPr>
              <a:t/>
            </a:r>
            <a:br>
              <a:rPr lang="en-US" sz="2400" b="1" dirty="0" smtClean="0">
                <a:solidFill>
                  <a:sysClr val="windowText" lastClr="000000"/>
                </a:solidFill>
              </a:rPr>
            </a:br>
            <a:r>
              <a:rPr lang="en-US" dirty="0" smtClean="0">
                <a:latin typeface="Constantia" pitchFamily="18" charset="0"/>
              </a:rPr>
              <a:t>How to manage </a:t>
            </a:r>
            <a:r>
              <a:rPr lang="en-US" dirty="0" err="1" smtClean="0">
                <a:latin typeface="Constantia" pitchFamily="18" charset="0"/>
              </a:rPr>
              <a:t>nonadherence</a:t>
            </a:r>
            <a:r>
              <a:rPr lang="en-US" dirty="0" smtClean="0">
                <a:latin typeface="Constantia" pitchFamily="18" charset="0"/>
              </a:rPr>
              <a:t> (continued)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b="1" dirty="0">
                <a:solidFill>
                  <a:sysClr val="windowText" lastClr="000000"/>
                </a:solidFill>
                <a:latin typeface="Cooper Black"/>
              </a:rPr>
              <a:t/>
            </a:r>
            <a:br>
              <a:rPr lang="en-US" sz="2800" b="1" dirty="0">
                <a:solidFill>
                  <a:sysClr val="windowText" lastClr="000000"/>
                </a:solidFill>
                <a:latin typeface="Cooper Black"/>
              </a:rPr>
            </a:br>
            <a:r>
              <a:rPr lang="en-US" sz="2800" b="1" dirty="0">
                <a:solidFill>
                  <a:sysClr val="windowText" lastClr="000000"/>
                </a:solidFill>
                <a:latin typeface="Cooper Black"/>
              </a:rPr>
              <a:t> </a:t>
            </a:r>
          </a:p>
        </p:txBody>
      </p:sp>
      <p:sp>
        <p:nvSpPr>
          <p:cNvPr id="101378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600200"/>
            <a:ext cx="8686800" cy="4953000"/>
          </a:xfrm>
        </p:spPr>
        <p:txBody>
          <a:bodyPr/>
          <a:lstStyle/>
          <a:p>
            <a:r>
              <a:rPr lang="en-US" sz="2800" dirty="0" smtClean="0">
                <a:latin typeface="Constantia" pitchFamily="18" charset="0"/>
              </a:rPr>
              <a:t> Use aids to reinforce teaching: pamphlet, pill calendar</a:t>
            </a:r>
          </a:p>
          <a:p>
            <a:endParaRPr lang="en-US" sz="2800" dirty="0" smtClean="0">
              <a:latin typeface="Constantia" pitchFamily="18" charset="0"/>
            </a:endParaRPr>
          </a:p>
          <a:p>
            <a:r>
              <a:rPr lang="en-US" sz="2800" dirty="0" smtClean="0">
                <a:latin typeface="Constantia" pitchFamily="18" charset="0"/>
              </a:rPr>
              <a:t>Establish therapeutic relationship of freedom, mutual </a:t>
            </a:r>
            <a:r>
              <a:rPr lang="ar-JO" sz="2800" dirty="0" smtClean="0"/>
              <a:t>متبادل </a:t>
            </a:r>
            <a:r>
              <a:rPr lang="en-US" sz="2800" dirty="0" smtClean="0"/>
              <a:t> </a:t>
            </a:r>
            <a:r>
              <a:rPr lang="en-US" sz="2800" dirty="0" smtClean="0">
                <a:latin typeface="Constantia" pitchFamily="18" charset="0"/>
              </a:rPr>
              <a:t>understanding &amp; responsibility with the client and support persons by providing knowledge, skills and information the nurse gives clients ;</a:t>
            </a:r>
          </a:p>
          <a:p>
            <a:pPr lvl="1"/>
            <a:r>
              <a:rPr lang="en-US" sz="2400" dirty="0" smtClean="0">
                <a:latin typeface="Constantia" pitchFamily="18" charset="0"/>
              </a:rPr>
              <a:t>control over their health</a:t>
            </a:r>
          </a:p>
          <a:p>
            <a:pPr lvl="1"/>
            <a:r>
              <a:rPr lang="en-US" sz="2400" dirty="0" smtClean="0">
                <a:latin typeface="Constantia" pitchFamily="18" charset="0"/>
              </a:rPr>
              <a:t>Establish cooperation </a:t>
            </a:r>
            <a:r>
              <a:rPr lang="ar-JO" sz="2400" dirty="0" smtClean="0"/>
              <a:t>تعاون</a:t>
            </a:r>
            <a:endParaRPr lang="en-US" sz="2400" dirty="0" smtClean="0">
              <a:latin typeface="Constantia" pitchFamily="18" charset="0"/>
            </a:endParaRPr>
          </a:p>
          <a:p>
            <a:pPr lvl="1">
              <a:buNone/>
            </a:pPr>
            <a:r>
              <a:rPr lang="en-US" sz="2500" dirty="0" smtClean="0">
                <a:latin typeface="Constantia" pitchFamily="18" charset="0"/>
              </a:rPr>
              <a:t> </a:t>
            </a:r>
          </a:p>
          <a:p>
            <a:pPr lvl="1">
              <a:buNone/>
            </a:pPr>
            <a:endParaRPr lang="en-US" sz="2200" dirty="0" smtClean="0">
              <a:latin typeface="Constantia" pitchFamily="18" charset="0"/>
            </a:endParaRPr>
          </a:p>
          <a:p>
            <a:pPr lvl="1"/>
            <a:endParaRPr lang="en-US" sz="2200" dirty="0" smtClean="0">
              <a:latin typeface="Constantia" pitchFamily="18" charset="0"/>
            </a:endParaRPr>
          </a:p>
          <a:p>
            <a:endParaRPr lang="en-US" sz="2800" dirty="0" smtClean="0">
              <a:latin typeface="Constantia" pitchFamily="18" charset="0"/>
            </a:endParaRPr>
          </a:p>
          <a:p>
            <a:endParaRPr lang="en-US" sz="2800" dirty="0" smtClean="0">
              <a:latin typeface="Constantia" pitchFamily="18" charset="0"/>
            </a:endParaRPr>
          </a:p>
          <a:p>
            <a:pPr lvl="1"/>
            <a:endParaRPr lang="en-US" sz="2200" dirty="0" smtClean="0">
              <a:latin typeface="Constantia" pitchFamily="18" charset="0"/>
            </a:endParaRPr>
          </a:p>
          <a:p>
            <a:pPr lvl="1"/>
            <a:endParaRPr lang="en-US" sz="2500" dirty="0" smtClean="0">
              <a:latin typeface="Constantia" pitchFamily="18" charset="0"/>
            </a:endParaRPr>
          </a:p>
          <a:p>
            <a:endParaRPr lang="en-US" sz="2400" dirty="0">
              <a:latin typeface="Constantia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94789895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1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ysClr val="windowText" lastClr="000000"/>
                </a:solidFill>
                <a:latin typeface="Cooper Black"/>
              </a:rPr>
              <a:t/>
            </a:r>
            <a:br>
              <a:rPr lang="en-US" sz="2800" b="1" dirty="0">
                <a:solidFill>
                  <a:sysClr val="windowText" lastClr="000000"/>
                </a:solidFill>
                <a:latin typeface="Cooper Black"/>
              </a:rPr>
            </a:br>
            <a:r>
              <a:rPr lang="en-US" sz="2400" b="1" dirty="0">
                <a:solidFill>
                  <a:sysClr val="windowText" lastClr="000000"/>
                </a:solidFill>
              </a:rPr>
              <a:t> </a:t>
            </a:r>
            <a:r>
              <a:rPr lang="en-US" dirty="0" smtClean="0">
                <a:latin typeface="Constantia" pitchFamily="18" charset="0"/>
              </a:rPr>
              <a:t>Illness &amp; Disease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b="1" dirty="0">
                <a:solidFill>
                  <a:sysClr val="windowText" lastClr="000000"/>
                </a:solidFill>
                <a:latin typeface="Cooper Black"/>
              </a:rPr>
              <a:t/>
            </a:r>
            <a:br>
              <a:rPr lang="en-US" sz="2800" b="1" dirty="0">
                <a:solidFill>
                  <a:sysClr val="windowText" lastClr="000000"/>
                </a:solidFill>
                <a:latin typeface="Cooper Black"/>
              </a:rPr>
            </a:br>
            <a:r>
              <a:rPr lang="en-US" sz="2800" b="1" dirty="0">
                <a:solidFill>
                  <a:sysClr val="windowText" lastClr="000000"/>
                </a:solidFill>
                <a:latin typeface="Cooper Black"/>
              </a:rPr>
              <a:t> </a:t>
            </a:r>
          </a:p>
        </p:txBody>
      </p:sp>
      <p:sp>
        <p:nvSpPr>
          <p:cNvPr id="101378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524000"/>
            <a:ext cx="8534400" cy="4876800"/>
          </a:xfrm>
        </p:spPr>
        <p:txBody>
          <a:bodyPr/>
          <a:lstStyle/>
          <a:p>
            <a:r>
              <a:rPr lang="en-US" sz="3200" dirty="0" smtClean="0">
                <a:latin typeface="Constantia" pitchFamily="18" charset="0"/>
              </a:rPr>
              <a:t>Illness</a:t>
            </a:r>
          </a:p>
          <a:p>
            <a:endParaRPr lang="en-US" sz="3200" dirty="0" smtClean="0">
              <a:latin typeface="Constantia" pitchFamily="18" charset="0"/>
            </a:endParaRPr>
          </a:p>
          <a:p>
            <a:pPr lvl="1"/>
            <a:r>
              <a:rPr lang="en-US" dirty="0" smtClean="0">
                <a:latin typeface="Constantia" pitchFamily="18" charset="0"/>
              </a:rPr>
              <a:t>Illness is not synonymous </a:t>
            </a:r>
            <a:r>
              <a:rPr lang="ar-JO" dirty="0" smtClean="0"/>
              <a:t>مرادف</a:t>
            </a:r>
            <a:r>
              <a:rPr lang="en-US" dirty="0" smtClean="0">
                <a:latin typeface="Constantia" pitchFamily="18" charset="0"/>
              </a:rPr>
              <a:t> of disease</a:t>
            </a:r>
          </a:p>
          <a:p>
            <a:pPr lvl="1"/>
            <a:endParaRPr lang="en-US" dirty="0" smtClean="0">
              <a:latin typeface="Constantia" pitchFamily="18" charset="0"/>
            </a:endParaRPr>
          </a:p>
          <a:p>
            <a:pPr lvl="1"/>
            <a:r>
              <a:rPr lang="en-US" dirty="0" smtClean="0">
                <a:latin typeface="Constantia" pitchFamily="18" charset="0"/>
              </a:rPr>
              <a:t>Is highly subjective </a:t>
            </a:r>
            <a:r>
              <a:rPr lang="ar-JO" dirty="0" smtClean="0"/>
              <a:t>ذاتي</a:t>
            </a:r>
            <a:endParaRPr lang="en-US" dirty="0" smtClean="0">
              <a:latin typeface="Constantia" pitchFamily="18" charset="0"/>
            </a:endParaRPr>
          </a:p>
          <a:p>
            <a:pPr lvl="1"/>
            <a:endParaRPr lang="en-US" dirty="0" smtClean="0">
              <a:latin typeface="Constantia" pitchFamily="18" charset="0"/>
            </a:endParaRPr>
          </a:p>
          <a:p>
            <a:pPr lvl="1"/>
            <a:r>
              <a:rPr lang="en-US" dirty="0" smtClean="0">
                <a:latin typeface="Constantia" pitchFamily="18" charset="0"/>
              </a:rPr>
              <a:t>Illness is defined as a highly personal state in which the person’s physical, emotional, intellectual, social, developmental or spiritual functioning is thought to be diminished.</a:t>
            </a:r>
          </a:p>
          <a:p>
            <a:endParaRPr lang="en-US" sz="2000" dirty="0" smtClean="0">
              <a:latin typeface="Constantia" pitchFamily="18" charset="0"/>
            </a:endParaRPr>
          </a:p>
          <a:p>
            <a:endParaRPr lang="en-US" sz="2500" dirty="0" smtClean="0">
              <a:latin typeface="Constantia" pitchFamily="18" charset="0"/>
            </a:endParaRPr>
          </a:p>
          <a:p>
            <a:pPr lvl="1"/>
            <a:endParaRPr lang="en-US" sz="2200" dirty="0" smtClean="0">
              <a:latin typeface="Constantia" pitchFamily="18" charset="0"/>
            </a:endParaRPr>
          </a:p>
          <a:p>
            <a:endParaRPr lang="en-US" sz="2800" dirty="0" smtClean="0">
              <a:latin typeface="Constantia" pitchFamily="18" charset="0"/>
            </a:endParaRPr>
          </a:p>
          <a:p>
            <a:endParaRPr lang="en-US" sz="2800" dirty="0" smtClean="0">
              <a:latin typeface="Constantia" pitchFamily="18" charset="0"/>
            </a:endParaRPr>
          </a:p>
          <a:p>
            <a:pPr lvl="1"/>
            <a:endParaRPr lang="en-US" sz="2200" dirty="0" smtClean="0">
              <a:latin typeface="Constantia" pitchFamily="18" charset="0"/>
            </a:endParaRPr>
          </a:p>
          <a:p>
            <a:pPr lvl="1"/>
            <a:endParaRPr lang="en-US" sz="2500" dirty="0" smtClean="0">
              <a:latin typeface="Constantia" pitchFamily="18" charset="0"/>
            </a:endParaRPr>
          </a:p>
          <a:p>
            <a:endParaRPr lang="en-US" sz="2400" dirty="0">
              <a:latin typeface="Constantia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3383244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1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ysClr val="windowText" lastClr="000000"/>
                </a:solidFill>
                <a:latin typeface="Cooper Black"/>
              </a:rPr>
              <a:t/>
            </a:r>
            <a:br>
              <a:rPr lang="en-US" sz="2800" b="1" dirty="0">
                <a:solidFill>
                  <a:sysClr val="windowText" lastClr="000000"/>
                </a:solidFill>
                <a:latin typeface="Cooper Black"/>
              </a:rPr>
            </a:br>
            <a:r>
              <a:rPr lang="en-US" sz="2400" b="1" dirty="0">
                <a:solidFill>
                  <a:sysClr val="windowText" lastClr="000000"/>
                </a:solidFill>
              </a:rPr>
              <a:t> </a:t>
            </a:r>
            <a:r>
              <a:rPr lang="en-US" dirty="0" smtClean="0">
                <a:latin typeface="Constantia" pitchFamily="18" charset="0"/>
              </a:rPr>
              <a:t>Illness &amp; Disease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b="1" dirty="0">
                <a:solidFill>
                  <a:sysClr val="windowText" lastClr="000000"/>
                </a:solidFill>
                <a:latin typeface="Cooper Black"/>
              </a:rPr>
              <a:t/>
            </a:r>
            <a:br>
              <a:rPr lang="en-US" sz="2800" b="1" dirty="0">
                <a:solidFill>
                  <a:sysClr val="windowText" lastClr="000000"/>
                </a:solidFill>
                <a:latin typeface="Cooper Black"/>
              </a:rPr>
            </a:br>
            <a:r>
              <a:rPr lang="en-US" sz="2800" b="1" dirty="0">
                <a:solidFill>
                  <a:sysClr val="windowText" lastClr="000000"/>
                </a:solidFill>
                <a:latin typeface="Cooper Black"/>
              </a:rPr>
              <a:t> </a:t>
            </a:r>
          </a:p>
        </p:txBody>
      </p:sp>
      <p:sp>
        <p:nvSpPr>
          <p:cNvPr id="101378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524000"/>
            <a:ext cx="8534400" cy="4876800"/>
          </a:xfrm>
        </p:spPr>
        <p:txBody>
          <a:bodyPr/>
          <a:lstStyle/>
          <a:p>
            <a:pPr marL="0" indent="0">
              <a:lnSpc>
                <a:spcPct val="80000"/>
              </a:lnSpc>
            </a:pPr>
            <a:r>
              <a:rPr lang="en-US" sz="3200" dirty="0" smtClean="0">
                <a:latin typeface="Constantia" pitchFamily="18" charset="0"/>
              </a:rPr>
              <a:t> </a:t>
            </a:r>
            <a:r>
              <a:rPr lang="en-US" sz="3200" dirty="0" smtClean="0">
                <a:solidFill>
                  <a:srgbClr val="320E04"/>
                </a:solidFill>
                <a:latin typeface="Constantia" pitchFamily="18" charset="0"/>
              </a:rPr>
              <a:t>Disease</a:t>
            </a:r>
          </a:p>
          <a:p>
            <a:pPr marL="0" indent="0">
              <a:lnSpc>
                <a:spcPct val="80000"/>
              </a:lnSpc>
            </a:pPr>
            <a:endParaRPr lang="en-US" sz="3200" dirty="0" smtClean="0">
              <a:solidFill>
                <a:srgbClr val="320E04"/>
              </a:solidFill>
              <a:latin typeface="Constantia" pitchFamily="18" charset="0"/>
            </a:endParaRPr>
          </a:p>
          <a:p>
            <a:pPr marL="320675" lvl="1" indent="0">
              <a:lnSpc>
                <a:spcPct val="80000"/>
              </a:lnSpc>
            </a:pPr>
            <a:r>
              <a:rPr lang="en-US" dirty="0" smtClean="0">
                <a:solidFill>
                  <a:srgbClr val="320E04"/>
                </a:solidFill>
                <a:latin typeface="Constantia" pitchFamily="18" charset="0"/>
              </a:rPr>
              <a:t> is defined as an alteration in body functions resulting in a reduction of capacities  </a:t>
            </a:r>
            <a:r>
              <a:rPr lang="ar-JO" dirty="0" smtClean="0"/>
              <a:t>القدرات</a:t>
            </a:r>
            <a:r>
              <a:rPr lang="en-US" dirty="0" smtClean="0">
                <a:solidFill>
                  <a:srgbClr val="320E04"/>
                </a:solidFill>
                <a:latin typeface="Constantia" pitchFamily="18" charset="0"/>
              </a:rPr>
              <a:t>or a shortening of the normal life span</a:t>
            </a:r>
          </a:p>
          <a:p>
            <a:pPr marL="320675" lvl="1" indent="0">
              <a:lnSpc>
                <a:spcPct val="80000"/>
              </a:lnSpc>
            </a:pPr>
            <a:endParaRPr lang="en-US" dirty="0" smtClean="0">
              <a:solidFill>
                <a:srgbClr val="320E04"/>
              </a:solidFill>
              <a:latin typeface="Constantia" pitchFamily="18" charset="0"/>
            </a:endParaRPr>
          </a:p>
          <a:p>
            <a:pPr marL="320675" lvl="1" indent="0">
              <a:lnSpc>
                <a:spcPct val="80000"/>
              </a:lnSpc>
            </a:pPr>
            <a:r>
              <a:rPr lang="en-US" dirty="0" smtClean="0">
                <a:solidFill>
                  <a:srgbClr val="320E04"/>
                </a:solidFill>
                <a:latin typeface="Constantia" pitchFamily="18" charset="0"/>
              </a:rPr>
              <a:t>Causation </a:t>
            </a:r>
            <a:r>
              <a:rPr lang="ar-JO" dirty="0" smtClean="0"/>
              <a:t>تسبيب 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320E04"/>
                </a:solidFill>
                <a:latin typeface="Constantia" pitchFamily="18" charset="0"/>
              </a:rPr>
              <a:t>of disease is called etiology</a:t>
            </a:r>
          </a:p>
          <a:p>
            <a:pPr marL="595312" lvl="2" indent="0">
              <a:lnSpc>
                <a:spcPct val="80000"/>
              </a:lnSpc>
            </a:pPr>
            <a:r>
              <a:rPr lang="en-US" sz="2900" dirty="0" smtClean="0">
                <a:solidFill>
                  <a:srgbClr val="320E04"/>
                </a:solidFill>
                <a:latin typeface="Constantia" pitchFamily="18" charset="0"/>
              </a:rPr>
              <a:t> spirit (traditionally)</a:t>
            </a:r>
          </a:p>
          <a:p>
            <a:pPr marL="595312" lvl="2" indent="0">
              <a:lnSpc>
                <a:spcPct val="80000"/>
              </a:lnSpc>
            </a:pPr>
            <a:r>
              <a:rPr lang="en-US" sz="2900" dirty="0" smtClean="0">
                <a:solidFill>
                  <a:srgbClr val="320E04"/>
                </a:solidFill>
                <a:latin typeface="Constantia" pitchFamily="18" charset="0"/>
              </a:rPr>
              <a:t> single causation theory</a:t>
            </a:r>
          </a:p>
          <a:p>
            <a:pPr marL="595312" lvl="2" indent="0">
              <a:lnSpc>
                <a:spcPct val="80000"/>
              </a:lnSpc>
            </a:pPr>
            <a:r>
              <a:rPr lang="en-US" sz="2900" dirty="0" smtClean="0">
                <a:solidFill>
                  <a:srgbClr val="320E04"/>
                </a:solidFill>
                <a:latin typeface="Constantia" pitchFamily="18" charset="0"/>
              </a:rPr>
              <a:t> multiple causation theory </a:t>
            </a:r>
          </a:p>
          <a:p>
            <a:pPr marL="320675" lvl="1" indent="0">
              <a:lnSpc>
                <a:spcPct val="80000"/>
              </a:lnSpc>
            </a:pPr>
            <a:endParaRPr lang="en-US" sz="2100" dirty="0" smtClean="0">
              <a:solidFill>
                <a:srgbClr val="320E04"/>
              </a:solidFill>
              <a:latin typeface="Constantia" pitchFamily="18" charset="0"/>
            </a:endParaRPr>
          </a:p>
          <a:p>
            <a:pPr marL="320675" lvl="1" indent="0">
              <a:lnSpc>
                <a:spcPct val="80000"/>
              </a:lnSpc>
            </a:pPr>
            <a:endParaRPr lang="en-US" sz="2100" dirty="0" smtClean="0">
              <a:solidFill>
                <a:srgbClr val="320E04"/>
              </a:solidFill>
              <a:latin typeface="Constantia" pitchFamily="18" charset="0"/>
            </a:endParaRPr>
          </a:p>
          <a:p>
            <a:pPr marL="0" indent="0">
              <a:lnSpc>
                <a:spcPct val="80000"/>
              </a:lnSpc>
            </a:pPr>
            <a:endParaRPr lang="en-US" sz="2400" dirty="0" smtClean="0">
              <a:solidFill>
                <a:srgbClr val="320E04"/>
              </a:solidFill>
              <a:latin typeface="Constantia" pitchFamily="18" charset="0"/>
            </a:endParaRPr>
          </a:p>
          <a:p>
            <a:pPr marL="0" indent="0">
              <a:lnSpc>
                <a:spcPct val="80000"/>
              </a:lnSpc>
            </a:pPr>
            <a:endParaRPr lang="en-US" sz="2400" dirty="0" smtClean="0">
              <a:solidFill>
                <a:srgbClr val="320E04"/>
              </a:solidFill>
              <a:latin typeface="Constantia" pitchFamily="18" charset="0"/>
            </a:endParaRPr>
          </a:p>
          <a:p>
            <a:pPr marL="0" indent="0">
              <a:lnSpc>
                <a:spcPct val="80000"/>
              </a:lnSpc>
            </a:pPr>
            <a:endParaRPr lang="en-US" sz="2500" dirty="0" smtClean="0">
              <a:latin typeface="Constantia" pitchFamily="18" charset="0"/>
            </a:endParaRPr>
          </a:p>
          <a:p>
            <a:pPr lvl="1"/>
            <a:endParaRPr lang="en-US" sz="2200" dirty="0" smtClean="0">
              <a:latin typeface="Constantia" pitchFamily="18" charset="0"/>
            </a:endParaRPr>
          </a:p>
          <a:p>
            <a:endParaRPr lang="en-US" sz="2800" dirty="0" smtClean="0">
              <a:latin typeface="Constantia" pitchFamily="18" charset="0"/>
            </a:endParaRPr>
          </a:p>
          <a:p>
            <a:endParaRPr lang="en-US" sz="2800" dirty="0" smtClean="0">
              <a:latin typeface="Constantia" pitchFamily="18" charset="0"/>
            </a:endParaRPr>
          </a:p>
          <a:p>
            <a:pPr lvl="1"/>
            <a:endParaRPr lang="en-US" sz="2200" dirty="0" smtClean="0">
              <a:latin typeface="Constantia" pitchFamily="18" charset="0"/>
            </a:endParaRPr>
          </a:p>
          <a:p>
            <a:pPr lvl="1"/>
            <a:endParaRPr lang="en-US" sz="2500" dirty="0" smtClean="0">
              <a:latin typeface="Constantia" pitchFamily="18" charset="0"/>
            </a:endParaRPr>
          </a:p>
          <a:p>
            <a:endParaRPr lang="en-US" sz="2400" dirty="0">
              <a:latin typeface="Constantia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9936299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1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ysClr val="windowText" lastClr="000000"/>
                </a:solidFill>
                <a:latin typeface="Cooper Black"/>
              </a:rPr>
              <a:t/>
            </a:r>
            <a:br>
              <a:rPr lang="en-US" sz="2800" b="1" dirty="0">
                <a:solidFill>
                  <a:sysClr val="windowText" lastClr="000000"/>
                </a:solidFill>
                <a:latin typeface="Cooper Black"/>
              </a:rPr>
            </a:br>
            <a:r>
              <a:rPr lang="en-US" sz="2400" b="1" dirty="0">
                <a:solidFill>
                  <a:sysClr val="windowText" lastClr="000000"/>
                </a:solidFill>
              </a:rPr>
              <a:t> </a:t>
            </a:r>
            <a:r>
              <a:rPr lang="en-US" dirty="0" smtClean="0">
                <a:latin typeface="Constantia" pitchFamily="18" charset="0"/>
              </a:rPr>
              <a:t>Classification of Illness &amp; Disease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b="1" dirty="0">
                <a:solidFill>
                  <a:sysClr val="windowText" lastClr="000000"/>
                </a:solidFill>
                <a:latin typeface="Cooper Black"/>
              </a:rPr>
              <a:t/>
            </a:r>
            <a:br>
              <a:rPr lang="en-US" sz="2800" b="1" dirty="0">
                <a:solidFill>
                  <a:sysClr val="windowText" lastClr="000000"/>
                </a:solidFill>
                <a:latin typeface="Cooper Black"/>
              </a:rPr>
            </a:br>
            <a:r>
              <a:rPr lang="en-US" sz="2800" b="1" dirty="0">
                <a:solidFill>
                  <a:sysClr val="windowText" lastClr="000000"/>
                </a:solidFill>
                <a:latin typeface="Cooper Black"/>
              </a:rPr>
              <a:t> </a:t>
            </a:r>
          </a:p>
        </p:txBody>
      </p:sp>
      <p:sp>
        <p:nvSpPr>
          <p:cNvPr id="101378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524000"/>
            <a:ext cx="8534400" cy="4876800"/>
          </a:xfrm>
        </p:spPr>
        <p:txBody>
          <a:bodyPr/>
          <a:lstStyle/>
          <a:p>
            <a:pPr marL="0" indent="0" algn="ctr">
              <a:buNone/>
            </a:pPr>
            <a:r>
              <a:rPr lang="en-US" sz="4400" dirty="0" smtClean="0">
                <a:latin typeface="Constantia" pitchFamily="18" charset="0"/>
              </a:rPr>
              <a:t>Acute and chronic diseases</a:t>
            </a:r>
          </a:p>
          <a:p>
            <a:pPr marL="0" indent="0" algn="ctr">
              <a:buNone/>
            </a:pPr>
            <a:endParaRPr lang="en-US" sz="4400" dirty="0" smtClean="0">
              <a:latin typeface="Constantia" pitchFamily="18" charset="0"/>
            </a:endParaRPr>
          </a:p>
          <a:p>
            <a:pPr lvl="1"/>
            <a:endParaRPr lang="en-US" sz="2800" dirty="0" smtClean="0">
              <a:latin typeface="Constantia" pitchFamily="18" charset="0"/>
            </a:endParaRPr>
          </a:p>
          <a:p>
            <a:pPr lvl="1"/>
            <a:endParaRPr lang="en-US" sz="2100" dirty="0" smtClean="0">
              <a:latin typeface="Constantia" pitchFamily="18" charset="0"/>
            </a:endParaRPr>
          </a:p>
          <a:p>
            <a:pPr lvl="1"/>
            <a:endParaRPr lang="en-US" sz="2200" dirty="0" smtClean="0">
              <a:latin typeface="Constantia" pitchFamily="18" charset="0"/>
            </a:endParaRPr>
          </a:p>
          <a:p>
            <a:endParaRPr lang="en-US" sz="2800" dirty="0" smtClean="0">
              <a:latin typeface="Constantia" pitchFamily="18" charset="0"/>
            </a:endParaRPr>
          </a:p>
          <a:p>
            <a:endParaRPr lang="en-US" sz="2800" dirty="0" smtClean="0">
              <a:latin typeface="Constantia" pitchFamily="18" charset="0"/>
            </a:endParaRPr>
          </a:p>
          <a:p>
            <a:pPr lvl="1"/>
            <a:endParaRPr lang="en-US" sz="2200" dirty="0" smtClean="0">
              <a:latin typeface="Constantia" pitchFamily="18" charset="0"/>
            </a:endParaRPr>
          </a:p>
          <a:p>
            <a:pPr lvl="1"/>
            <a:endParaRPr lang="en-US" sz="2500" dirty="0" smtClean="0">
              <a:latin typeface="Constantia" pitchFamily="18" charset="0"/>
            </a:endParaRPr>
          </a:p>
          <a:p>
            <a:endParaRPr lang="en-US" sz="2400" dirty="0">
              <a:latin typeface="Constantia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2978806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1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ysClr val="windowText" lastClr="000000"/>
                </a:solidFill>
                <a:latin typeface="Cooper Black"/>
              </a:rPr>
              <a:t/>
            </a:r>
            <a:br>
              <a:rPr lang="en-US" sz="2800" b="1" dirty="0">
                <a:solidFill>
                  <a:sysClr val="windowText" lastClr="000000"/>
                </a:solidFill>
                <a:latin typeface="Cooper Black"/>
              </a:rPr>
            </a:br>
            <a:r>
              <a:rPr lang="en-US" sz="2400" b="1" dirty="0">
                <a:solidFill>
                  <a:sysClr val="windowText" lastClr="000000"/>
                </a:solidFill>
              </a:rPr>
              <a:t> </a:t>
            </a:r>
            <a:r>
              <a:rPr lang="en-US" dirty="0" smtClean="0">
                <a:latin typeface="Constantia" pitchFamily="18" charset="0"/>
              </a:rPr>
              <a:t>Classification of Illness &amp; Disease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b="1" dirty="0">
                <a:solidFill>
                  <a:sysClr val="windowText" lastClr="000000"/>
                </a:solidFill>
                <a:latin typeface="Cooper Black"/>
              </a:rPr>
              <a:t/>
            </a:r>
            <a:br>
              <a:rPr lang="en-US" sz="2800" b="1" dirty="0">
                <a:solidFill>
                  <a:sysClr val="windowText" lastClr="000000"/>
                </a:solidFill>
                <a:latin typeface="Cooper Black"/>
              </a:rPr>
            </a:br>
            <a:r>
              <a:rPr lang="en-US" sz="2800" b="1" dirty="0">
                <a:solidFill>
                  <a:sysClr val="windowText" lastClr="000000"/>
                </a:solidFill>
                <a:latin typeface="Cooper Black"/>
              </a:rPr>
              <a:t> </a:t>
            </a:r>
          </a:p>
        </p:txBody>
      </p:sp>
      <p:sp>
        <p:nvSpPr>
          <p:cNvPr id="101378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524000"/>
            <a:ext cx="8534400" cy="4876800"/>
          </a:xfrm>
        </p:spPr>
        <p:txBody>
          <a:bodyPr/>
          <a:lstStyle/>
          <a:p>
            <a:r>
              <a:rPr lang="en-US" sz="3200" dirty="0" smtClean="0">
                <a:latin typeface="Constantia" pitchFamily="18" charset="0"/>
              </a:rPr>
              <a:t>Acute and chronic diseases</a:t>
            </a:r>
          </a:p>
          <a:p>
            <a:r>
              <a:rPr lang="en-US" sz="3200" dirty="0" smtClean="0">
                <a:latin typeface="Constantia" pitchFamily="18" charset="0"/>
              </a:rPr>
              <a:t>Acute illness is characterized by</a:t>
            </a:r>
          </a:p>
          <a:p>
            <a:pPr lvl="1"/>
            <a:r>
              <a:rPr lang="en-US" sz="2800" dirty="0" smtClean="0">
                <a:latin typeface="Constantia" pitchFamily="18" charset="0"/>
              </a:rPr>
              <a:t>Symptoms </a:t>
            </a:r>
            <a:r>
              <a:rPr lang="ar-JO" sz="2800" dirty="0" smtClean="0"/>
              <a:t>الأعراض </a:t>
            </a:r>
            <a:r>
              <a:rPr lang="en-US" sz="2800" dirty="0" smtClean="0"/>
              <a:t> </a:t>
            </a:r>
            <a:r>
              <a:rPr lang="en-US" sz="2800" dirty="0" smtClean="0">
                <a:latin typeface="Constantia" pitchFamily="18" charset="0"/>
              </a:rPr>
              <a:t>of relatively short duration</a:t>
            </a:r>
          </a:p>
          <a:p>
            <a:pPr lvl="1"/>
            <a:r>
              <a:rPr lang="en-US" sz="2800" dirty="0" smtClean="0">
                <a:latin typeface="Constantia" pitchFamily="18" charset="0"/>
              </a:rPr>
              <a:t>Appear abruptly and subside quickly</a:t>
            </a:r>
          </a:p>
          <a:p>
            <a:pPr lvl="1"/>
            <a:r>
              <a:rPr lang="en-US" sz="2800" dirty="0" smtClean="0">
                <a:latin typeface="Constantia" pitchFamily="18" charset="0"/>
              </a:rPr>
              <a:t>May not require medical intervention by health care providers</a:t>
            </a:r>
          </a:p>
          <a:p>
            <a:pPr lvl="1"/>
            <a:r>
              <a:rPr lang="en-US" sz="2800" dirty="0" smtClean="0">
                <a:latin typeface="Constantia" pitchFamily="18" charset="0"/>
              </a:rPr>
              <a:t>Some are serious ( appendicitis)</a:t>
            </a:r>
          </a:p>
          <a:p>
            <a:pPr lvl="1"/>
            <a:r>
              <a:rPr lang="en-US" sz="2800" dirty="0" smtClean="0">
                <a:latin typeface="Constantia" pitchFamily="18" charset="0"/>
              </a:rPr>
              <a:t>Following the acute illness most people return to their normal level of wellness</a:t>
            </a:r>
          </a:p>
          <a:p>
            <a:pPr lvl="1"/>
            <a:endParaRPr lang="en-US" sz="2100" dirty="0" smtClean="0">
              <a:latin typeface="Constantia" pitchFamily="18" charset="0"/>
            </a:endParaRPr>
          </a:p>
          <a:p>
            <a:pPr lvl="1"/>
            <a:endParaRPr lang="en-US" sz="2200" dirty="0" smtClean="0">
              <a:latin typeface="Constantia" pitchFamily="18" charset="0"/>
            </a:endParaRPr>
          </a:p>
          <a:p>
            <a:endParaRPr lang="en-US" sz="2800" dirty="0" smtClean="0">
              <a:latin typeface="Constantia" pitchFamily="18" charset="0"/>
            </a:endParaRPr>
          </a:p>
          <a:p>
            <a:endParaRPr lang="en-US" sz="2800" dirty="0" smtClean="0">
              <a:latin typeface="Constantia" pitchFamily="18" charset="0"/>
            </a:endParaRPr>
          </a:p>
          <a:p>
            <a:pPr lvl="1"/>
            <a:endParaRPr lang="en-US" sz="2200" dirty="0" smtClean="0">
              <a:latin typeface="Constantia" pitchFamily="18" charset="0"/>
            </a:endParaRPr>
          </a:p>
          <a:p>
            <a:pPr lvl="1"/>
            <a:endParaRPr lang="en-US" sz="2500" dirty="0" smtClean="0">
              <a:latin typeface="Constantia" pitchFamily="18" charset="0"/>
            </a:endParaRPr>
          </a:p>
          <a:p>
            <a:endParaRPr lang="en-US" sz="2400" dirty="0">
              <a:latin typeface="Constantia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9826092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1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ysClr val="windowText" lastClr="000000"/>
                </a:solidFill>
                <a:latin typeface="Cooper Black"/>
              </a:rPr>
              <a:t/>
            </a:r>
            <a:br>
              <a:rPr lang="en-US" sz="2800" b="1" dirty="0">
                <a:solidFill>
                  <a:sysClr val="windowText" lastClr="000000"/>
                </a:solidFill>
                <a:latin typeface="Cooper Black"/>
              </a:rPr>
            </a:br>
            <a:r>
              <a:rPr lang="en-US" sz="2400" b="1" dirty="0">
                <a:solidFill>
                  <a:sysClr val="windowText" lastClr="000000"/>
                </a:solidFill>
              </a:rPr>
              <a:t> </a:t>
            </a:r>
            <a:r>
              <a:rPr lang="en-US" dirty="0" smtClean="0">
                <a:latin typeface="Constantia" pitchFamily="18" charset="0"/>
              </a:rPr>
              <a:t>Classification of Illness &amp; Disease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b="1" dirty="0">
                <a:solidFill>
                  <a:sysClr val="windowText" lastClr="000000"/>
                </a:solidFill>
                <a:latin typeface="Cooper Black"/>
              </a:rPr>
              <a:t/>
            </a:r>
            <a:br>
              <a:rPr lang="en-US" sz="2800" b="1" dirty="0">
                <a:solidFill>
                  <a:sysClr val="windowText" lastClr="000000"/>
                </a:solidFill>
                <a:latin typeface="Cooper Black"/>
              </a:rPr>
            </a:br>
            <a:r>
              <a:rPr lang="en-US" sz="2800" b="1" dirty="0">
                <a:solidFill>
                  <a:sysClr val="windowText" lastClr="000000"/>
                </a:solidFill>
                <a:latin typeface="Cooper Black"/>
              </a:rPr>
              <a:t> </a:t>
            </a:r>
          </a:p>
        </p:txBody>
      </p:sp>
      <p:sp>
        <p:nvSpPr>
          <p:cNvPr id="101378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524000"/>
            <a:ext cx="8534400" cy="4876800"/>
          </a:xfrm>
        </p:spPr>
        <p:txBody>
          <a:bodyPr/>
          <a:lstStyle/>
          <a:p>
            <a:r>
              <a:rPr lang="en-US" sz="3200" dirty="0" smtClean="0">
                <a:latin typeface="Constantia" pitchFamily="18" charset="0"/>
              </a:rPr>
              <a:t> Chronic diseases/ illness is characterized by</a:t>
            </a:r>
          </a:p>
          <a:p>
            <a:pPr lvl="1"/>
            <a:r>
              <a:rPr lang="en-US" sz="2400" dirty="0" smtClean="0">
                <a:latin typeface="Constantia" pitchFamily="18" charset="0"/>
              </a:rPr>
              <a:t>Long extended period (6 months or more)</a:t>
            </a:r>
          </a:p>
          <a:p>
            <a:pPr lvl="1"/>
            <a:r>
              <a:rPr lang="en-US" sz="2400" dirty="0" smtClean="0">
                <a:latin typeface="Constantia" pitchFamily="18" charset="0"/>
              </a:rPr>
              <a:t>Slow onset </a:t>
            </a:r>
            <a:r>
              <a:rPr lang="ar-JO" sz="2400" dirty="0" smtClean="0"/>
              <a:t>بداية</a:t>
            </a:r>
            <a:r>
              <a:rPr lang="en-US" sz="2400" dirty="0" smtClean="0">
                <a:latin typeface="Constantia" pitchFamily="18" charset="0"/>
              </a:rPr>
              <a:t> and have periods of remission </a:t>
            </a:r>
            <a:r>
              <a:rPr lang="ar-JO" sz="2400" dirty="0" smtClean="0"/>
              <a:t>سكون</a:t>
            </a:r>
          </a:p>
          <a:p>
            <a:pPr lvl="1">
              <a:buNone/>
            </a:pPr>
            <a:r>
              <a:rPr lang="en-US" sz="2400" dirty="0" smtClean="0">
                <a:latin typeface="Constantia" pitchFamily="18" charset="0"/>
              </a:rPr>
              <a:t>when symptoms disappear and exacerbation </a:t>
            </a:r>
            <a:r>
              <a:rPr lang="ar-JO" sz="2400" dirty="0" smtClean="0"/>
              <a:t>مفاقمة </a:t>
            </a:r>
            <a:r>
              <a:rPr lang="en-US" sz="2400" dirty="0" smtClean="0"/>
              <a:t> </a:t>
            </a:r>
            <a:r>
              <a:rPr lang="en-US" sz="2400" dirty="0" smtClean="0">
                <a:latin typeface="Constantia" pitchFamily="18" charset="0"/>
              </a:rPr>
              <a:t>when the symptoms reappear</a:t>
            </a:r>
          </a:p>
          <a:p>
            <a:pPr lvl="1"/>
            <a:r>
              <a:rPr lang="en-US" sz="2400" dirty="0" smtClean="0">
                <a:latin typeface="Constantia" pitchFamily="18" charset="0"/>
              </a:rPr>
              <a:t> require medical intervention by health care providers</a:t>
            </a:r>
          </a:p>
          <a:p>
            <a:pPr lvl="1"/>
            <a:r>
              <a:rPr lang="en-US" sz="2400" dirty="0" smtClean="0">
                <a:latin typeface="Constantia" pitchFamily="18" charset="0"/>
              </a:rPr>
              <a:t> clients need to modify their activity of daily living/ diet</a:t>
            </a:r>
          </a:p>
          <a:p>
            <a:pPr lvl="1"/>
            <a:r>
              <a:rPr lang="en-US" sz="2400" dirty="0" smtClean="0">
                <a:latin typeface="Constantia" pitchFamily="18" charset="0"/>
              </a:rPr>
              <a:t>Clients need to learn how to live with increasing physical limitations </a:t>
            </a:r>
            <a:r>
              <a:rPr lang="ar-JO" sz="2400" dirty="0" smtClean="0"/>
              <a:t>القيود</a:t>
            </a:r>
            <a:endParaRPr lang="en-US" sz="2400" dirty="0" smtClean="0">
              <a:latin typeface="Constantia" pitchFamily="18" charset="0"/>
            </a:endParaRPr>
          </a:p>
          <a:p>
            <a:pPr lvl="1"/>
            <a:endParaRPr lang="en-US" sz="2100" dirty="0" smtClean="0">
              <a:latin typeface="Constantia" pitchFamily="18" charset="0"/>
            </a:endParaRPr>
          </a:p>
          <a:p>
            <a:pPr lvl="1"/>
            <a:endParaRPr lang="en-US" sz="2200" dirty="0" smtClean="0">
              <a:latin typeface="Constantia" pitchFamily="18" charset="0"/>
            </a:endParaRPr>
          </a:p>
          <a:p>
            <a:endParaRPr lang="en-US" sz="2800" dirty="0" smtClean="0">
              <a:latin typeface="Constantia" pitchFamily="18" charset="0"/>
            </a:endParaRPr>
          </a:p>
          <a:p>
            <a:endParaRPr lang="en-US" sz="2800" dirty="0" smtClean="0">
              <a:latin typeface="Constantia" pitchFamily="18" charset="0"/>
            </a:endParaRPr>
          </a:p>
          <a:p>
            <a:pPr lvl="1"/>
            <a:endParaRPr lang="en-US" sz="2200" dirty="0" smtClean="0">
              <a:latin typeface="Constantia" pitchFamily="18" charset="0"/>
            </a:endParaRPr>
          </a:p>
          <a:p>
            <a:pPr lvl="1"/>
            <a:endParaRPr lang="en-US" sz="2500" dirty="0" smtClean="0">
              <a:latin typeface="Constantia" pitchFamily="18" charset="0"/>
            </a:endParaRPr>
          </a:p>
          <a:p>
            <a:endParaRPr lang="en-US" sz="2400" dirty="0">
              <a:latin typeface="Constantia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2978806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1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ysClr val="windowText" lastClr="000000"/>
                </a:solidFill>
                <a:latin typeface="Cooper Black"/>
              </a:rPr>
              <a:t/>
            </a:r>
            <a:br>
              <a:rPr lang="en-US" sz="2800" b="1" dirty="0">
                <a:solidFill>
                  <a:sysClr val="windowText" lastClr="000000"/>
                </a:solidFill>
                <a:latin typeface="Cooper Black"/>
              </a:rPr>
            </a:br>
            <a:r>
              <a:rPr lang="en-US" sz="2400" b="1" dirty="0">
                <a:solidFill>
                  <a:sysClr val="windowText" lastClr="000000"/>
                </a:solidFill>
              </a:rPr>
              <a:t> </a:t>
            </a:r>
            <a:r>
              <a:rPr lang="en-US" dirty="0" smtClean="0">
                <a:latin typeface="Constantia" pitchFamily="18" charset="0"/>
              </a:rPr>
              <a:t>Illness Behaviors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b="1" dirty="0">
                <a:solidFill>
                  <a:sysClr val="windowText" lastClr="000000"/>
                </a:solidFill>
                <a:latin typeface="Cooper Black"/>
              </a:rPr>
              <a:t/>
            </a:r>
            <a:br>
              <a:rPr lang="en-US" sz="2800" b="1" dirty="0">
                <a:solidFill>
                  <a:sysClr val="windowText" lastClr="000000"/>
                </a:solidFill>
                <a:latin typeface="Cooper Black"/>
              </a:rPr>
            </a:br>
            <a:r>
              <a:rPr lang="en-US" sz="2800" b="1" dirty="0">
                <a:solidFill>
                  <a:sysClr val="windowText" lastClr="000000"/>
                </a:solidFill>
                <a:latin typeface="Cooper Black"/>
              </a:rPr>
              <a:t> </a:t>
            </a:r>
          </a:p>
        </p:txBody>
      </p:sp>
      <p:sp>
        <p:nvSpPr>
          <p:cNvPr id="101378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524000"/>
            <a:ext cx="8534400" cy="4876800"/>
          </a:xfrm>
        </p:spPr>
        <p:txBody>
          <a:bodyPr/>
          <a:lstStyle/>
          <a:p>
            <a:r>
              <a:rPr lang="en-US" sz="2800" dirty="0" smtClean="0">
                <a:latin typeface="Constantia" pitchFamily="18" charset="0"/>
              </a:rPr>
              <a:t>Illness behavior a coping </a:t>
            </a:r>
            <a:r>
              <a:rPr lang="ar-JO" sz="2800" dirty="0" smtClean="0"/>
              <a:t>التأقلم</a:t>
            </a:r>
            <a:r>
              <a:rPr lang="en-US" sz="2800" dirty="0" smtClean="0">
                <a:latin typeface="Constantia" pitchFamily="18" charset="0"/>
              </a:rPr>
              <a:t> mechanism, involves ways individuals describe, monitor, and interpret their symptoms, take remedial </a:t>
            </a:r>
            <a:r>
              <a:rPr lang="ar-JO" sz="2800" dirty="0" smtClean="0"/>
              <a:t>علاجية</a:t>
            </a:r>
            <a:r>
              <a:rPr lang="en-US" sz="2800" dirty="0" smtClean="0">
                <a:latin typeface="Constantia" pitchFamily="18" charset="0"/>
              </a:rPr>
              <a:t> actions and use the health care system</a:t>
            </a:r>
          </a:p>
          <a:p>
            <a:r>
              <a:rPr lang="en-US" sz="2800" dirty="0" smtClean="0">
                <a:latin typeface="Constantia" pitchFamily="18" charset="0"/>
              </a:rPr>
              <a:t>Illness behavior is highly individualized and affected by</a:t>
            </a:r>
          </a:p>
          <a:p>
            <a:pPr lvl="1"/>
            <a:r>
              <a:rPr lang="en-US" sz="2200" dirty="0" smtClean="0">
                <a:latin typeface="Constantia" pitchFamily="18" charset="0"/>
              </a:rPr>
              <a:t>Age, sex, occupation, socioeconomic status</a:t>
            </a:r>
          </a:p>
          <a:p>
            <a:pPr lvl="1"/>
            <a:r>
              <a:rPr lang="en-US" sz="2200" dirty="0" smtClean="0">
                <a:latin typeface="Constantia" pitchFamily="18" charset="0"/>
              </a:rPr>
              <a:t>Religion, ethnic origin</a:t>
            </a:r>
          </a:p>
          <a:p>
            <a:pPr lvl="1"/>
            <a:r>
              <a:rPr lang="en-US" sz="2200" dirty="0" smtClean="0">
                <a:latin typeface="Constantia" pitchFamily="18" charset="0"/>
              </a:rPr>
              <a:t>Personality, psychological stability</a:t>
            </a:r>
          </a:p>
          <a:p>
            <a:pPr lvl="1"/>
            <a:r>
              <a:rPr lang="en-US" sz="2200" dirty="0" smtClean="0">
                <a:latin typeface="Constantia" pitchFamily="18" charset="0"/>
              </a:rPr>
              <a:t>Education and modes of coping</a:t>
            </a:r>
          </a:p>
          <a:p>
            <a:pPr lvl="1"/>
            <a:endParaRPr lang="en-US" sz="2500" dirty="0" smtClean="0">
              <a:latin typeface="Constantia" pitchFamily="18" charset="0"/>
            </a:endParaRPr>
          </a:p>
          <a:p>
            <a:pPr>
              <a:buNone/>
            </a:pPr>
            <a:endParaRPr lang="en-US" sz="2500" dirty="0" smtClean="0">
              <a:latin typeface="Constantia" pitchFamily="18" charset="0"/>
            </a:endParaRPr>
          </a:p>
          <a:p>
            <a:pPr lvl="1"/>
            <a:endParaRPr lang="en-US" sz="2200" dirty="0" smtClean="0">
              <a:latin typeface="Constantia" pitchFamily="18" charset="0"/>
            </a:endParaRPr>
          </a:p>
          <a:p>
            <a:endParaRPr lang="en-US" sz="2800" dirty="0" smtClean="0">
              <a:latin typeface="Constantia" pitchFamily="18" charset="0"/>
            </a:endParaRPr>
          </a:p>
          <a:p>
            <a:pPr algn="r"/>
            <a:endParaRPr lang="en-US" sz="2800" dirty="0" smtClean="0">
              <a:latin typeface="Constantia" pitchFamily="18" charset="0"/>
            </a:endParaRPr>
          </a:p>
          <a:p>
            <a:pPr lvl="1"/>
            <a:endParaRPr lang="en-US" sz="2200" dirty="0" smtClean="0">
              <a:latin typeface="Constantia" pitchFamily="18" charset="0"/>
            </a:endParaRPr>
          </a:p>
          <a:p>
            <a:pPr lvl="1"/>
            <a:endParaRPr lang="en-US" sz="2500" dirty="0" smtClean="0">
              <a:latin typeface="Constantia" pitchFamily="18" charset="0"/>
            </a:endParaRPr>
          </a:p>
          <a:p>
            <a:endParaRPr lang="en-US" sz="2400" dirty="0">
              <a:latin typeface="Constantia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554720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763000" cy="990600"/>
          </a:xfrm>
        </p:spPr>
        <p:txBody>
          <a:bodyPr>
            <a:normAutofit fontScale="90000"/>
          </a:bodyPr>
          <a:lstStyle/>
          <a:p>
            <a:pPr lvl="1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ysClr val="windowText" lastClr="000000"/>
                </a:solidFill>
                <a:latin typeface="Cooper Black"/>
              </a:rPr>
              <a:t/>
            </a:r>
            <a:br>
              <a:rPr lang="en-US" sz="2800" b="1" dirty="0">
                <a:solidFill>
                  <a:sysClr val="windowText" lastClr="000000"/>
                </a:solidFill>
                <a:latin typeface="Cooper Black"/>
              </a:rPr>
            </a:br>
            <a:r>
              <a:rPr lang="en-US" sz="2400" b="1" dirty="0">
                <a:solidFill>
                  <a:sysClr val="windowText" lastClr="000000"/>
                </a:solidFill>
              </a:rPr>
              <a:t> </a:t>
            </a:r>
            <a:r>
              <a:rPr lang="en-US" sz="4000" dirty="0" smtClean="0">
                <a:latin typeface="Constantia" pitchFamily="18" charset="0"/>
              </a:rPr>
              <a:t>Stages of Illness 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b="1" dirty="0">
                <a:solidFill>
                  <a:sysClr val="windowText" lastClr="000000"/>
                </a:solidFill>
                <a:latin typeface="Cooper Black"/>
              </a:rPr>
              <a:t/>
            </a:r>
            <a:br>
              <a:rPr lang="en-US" sz="2800" b="1" dirty="0">
                <a:solidFill>
                  <a:sysClr val="windowText" lastClr="000000"/>
                </a:solidFill>
                <a:latin typeface="Cooper Black"/>
              </a:rPr>
            </a:br>
            <a:r>
              <a:rPr lang="en-US" sz="2800" b="1" dirty="0">
                <a:solidFill>
                  <a:sysClr val="windowText" lastClr="000000"/>
                </a:solidFill>
                <a:latin typeface="Cooper Black"/>
              </a:rPr>
              <a:t> </a:t>
            </a:r>
          </a:p>
        </p:txBody>
      </p:sp>
      <p:sp>
        <p:nvSpPr>
          <p:cNvPr id="101378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524000"/>
            <a:ext cx="8534400" cy="4876800"/>
          </a:xfrm>
        </p:spPr>
        <p:txBody>
          <a:bodyPr/>
          <a:lstStyle/>
          <a:p>
            <a:r>
              <a:rPr lang="en-US" sz="2800" dirty="0" err="1" smtClean="0">
                <a:latin typeface="Constantia" pitchFamily="18" charset="0"/>
              </a:rPr>
              <a:t>Suchman</a:t>
            </a:r>
            <a:r>
              <a:rPr lang="en-US" sz="2800" dirty="0" smtClean="0">
                <a:latin typeface="Constantia" pitchFamily="18" charset="0"/>
              </a:rPr>
              <a:t> (1979) described five stages of illness but not all clients progress through each stage</a:t>
            </a:r>
          </a:p>
          <a:p>
            <a:pPr lvl="1"/>
            <a:r>
              <a:rPr lang="en-US" sz="2500" dirty="0" smtClean="0">
                <a:latin typeface="Constantia" pitchFamily="18" charset="0"/>
              </a:rPr>
              <a:t>Stage 1: Symptom experience</a:t>
            </a:r>
          </a:p>
          <a:p>
            <a:pPr lvl="2"/>
            <a:r>
              <a:rPr lang="en-US" sz="2200" dirty="0" smtClean="0">
                <a:latin typeface="Constantia" pitchFamily="18" charset="0"/>
              </a:rPr>
              <a:t>Clients believe that something is wrong</a:t>
            </a:r>
          </a:p>
          <a:p>
            <a:pPr lvl="2"/>
            <a:r>
              <a:rPr lang="en-US" sz="2200" dirty="0" smtClean="0">
                <a:latin typeface="Constantia" pitchFamily="18" charset="0"/>
              </a:rPr>
              <a:t>Physical experience of symptoms (pain), cognitive and emotional response (fear, anxiety)</a:t>
            </a:r>
          </a:p>
          <a:p>
            <a:pPr lvl="2"/>
            <a:r>
              <a:rPr lang="en-US" sz="2200" dirty="0" smtClean="0">
                <a:latin typeface="Constantia" pitchFamily="18" charset="0"/>
              </a:rPr>
              <a:t>Consult </a:t>
            </a:r>
            <a:r>
              <a:rPr lang="ar-JO" sz="2000" dirty="0" smtClean="0"/>
              <a:t>تشاور </a:t>
            </a:r>
            <a:r>
              <a:rPr lang="en-US" sz="2000" dirty="0" smtClean="0"/>
              <a:t> </a:t>
            </a:r>
            <a:r>
              <a:rPr lang="en-US" sz="2200" dirty="0" smtClean="0">
                <a:latin typeface="Constantia" pitchFamily="18" charset="0"/>
              </a:rPr>
              <a:t>others and may try home remedies</a:t>
            </a:r>
          </a:p>
          <a:p>
            <a:pPr lvl="2"/>
            <a:endParaRPr lang="en-US" sz="2200" dirty="0" smtClean="0">
              <a:latin typeface="Constantia" pitchFamily="18" charset="0"/>
            </a:endParaRPr>
          </a:p>
          <a:p>
            <a:pPr lvl="1"/>
            <a:r>
              <a:rPr lang="en-US" sz="2500" dirty="0" smtClean="0">
                <a:latin typeface="Constantia" pitchFamily="18" charset="0"/>
              </a:rPr>
              <a:t>Stage 2: Assumption </a:t>
            </a:r>
            <a:r>
              <a:rPr lang="ar-JO" sz="2400" dirty="0" smtClean="0"/>
              <a:t>افتراض </a:t>
            </a:r>
            <a:r>
              <a:rPr lang="en-US" sz="2400" dirty="0" smtClean="0"/>
              <a:t> </a:t>
            </a:r>
            <a:r>
              <a:rPr lang="en-US" sz="2500" dirty="0" smtClean="0">
                <a:latin typeface="Constantia" pitchFamily="18" charset="0"/>
              </a:rPr>
              <a:t>of the sick role</a:t>
            </a:r>
          </a:p>
          <a:p>
            <a:pPr lvl="2"/>
            <a:r>
              <a:rPr lang="en-US" sz="2200" dirty="0" smtClean="0">
                <a:latin typeface="Constantia" pitchFamily="18" charset="0"/>
              </a:rPr>
              <a:t>Accept the sick role and seek confirmation from family &amp; friends</a:t>
            </a:r>
          </a:p>
          <a:p>
            <a:pPr lvl="2"/>
            <a:r>
              <a:rPr lang="en-US" sz="2200" dirty="0" smtClean="0">
                <a:latin typeface="Constantia" pitchFamily="18" charset="0"/>
              </a:rPr>
              <a:t>Self-treatment</a:t>
            </a:r>
          </a:p>
          <a:p>
            <a:pPr lvl="1"/>
            <a:endParaRPr lang="en-US" sz="2200" dirty="0" smtClean="0">
              <a:latin typeface="Constantia" pitchFamily="18" charset="0"/>
            </a:endParaRPr>
          </a:p>
          <a:p>
            <a:pPr lvl="1"/>
            <a:endParaRPr lang="en-US" sz="2200" dirty="0" smtClean="0">
              <a:latin typeface="Constantia" pitchFamily="18" charset="0"/>
            </a:endParaRPr>
          </a:p>
          <a:p>
            <a:pPr lvl="1"/>
            <a:endParaRPr lang="en-US" sz="2200" dirty="0" smtClean="0">
              <a:latin typeface="Constantia" pitchFamily="18" charset="0"/>
            </a:endParaRPr>
          </a:p>
          <a:p>
            <a:endParaRPr lang="en-US" sz="2800" dirty="0" smtClean="0">
              <a:latin typeface="Constantia" pitchFamily="18" charset="0"/>
            </a:endParaRPr>
          </a:p>
          <a:p>
            <a:endParaRPr lang="en-US" sz="2800" dirty="0" smtClean="0">
              <a:latin typeface="Constantia" pitchFamily="18" charset="0"/>
            </a:endParaRPr>
          </a:p>
          <a:p>
            <a:pPr lvl="1"/>
            <a:endParaRPr lang="en-US" sz="2200" dirty="0" smtClean="0">
              <a:latin typeface="Constantia" pitchFamily="18" charset="0"/>
            </a:endParaRPr>
          </a:p>
          <a:p>
            <a:pPr lvl="1"/>
            <a:endParaRPr lang="en-US" sz="2500" dirty="0" smtClean="0">
              <a:latin typeface="Constantia" pitchFamily="18" charset="0"/>
            </a:endParaRPr>
          </a:p>
          <a:p>
            <a:endParaRPr lang="en-US" sz="2400" dirty="0">
              <a:latin typeface="Constantia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9341193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4582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200" b="1" dirty="0" smtClean="0">
                <a:latin typeface="Constantia" pitchFamily="18" charset="0"/>
              </a:rPr>
              <a:t>Concepts of Health, Wellness &amp; well-being </a:t>
            </a:r>
          </a:p>
        </p:txBody>
      </p:sp>
      <p:sp>
        <p:nvSpPr>
          <p:cNvPr id="29698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524000"/>
            <a:ext cx="8610600" cy="4648200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 smtClean="0">
                <a:latin typeface="Constantia" pitchFamily="18" charset="0"/>
              </a:rPr>
              <a:t>Definitions of health</a:t>
            </a:r>
          </a:p>
          <a:p>
            <a:pPr lvl="1"/>
            <a:r>
              <a:rPr lang="en-US" sz="2400" b="1" dirty="0" smtClean="0">
                <a:latin typeface="Constantia" pitchFamily="18" charset="0"/>
              </a:rPr>
              <a:t>Traditionally </a:t>
            </a:r>
            <a:r>
              <a:rPr lang="ar-JO" sz="2400" dirty="0" smtClean="0"/>
              <a:t>تقليديا</a:t>
            </a:r>
            <a:r>
              <a:rPr lang="en-US" sz="2400" dirty="0" smtClean="0">
                <a:latin typeface="Constantia" pitchFamily="18" charset="0"/>
              </a:rPr>
              <a:t> : the absence of disease</a:t>
            </a:r>
          </a:p>
          <a:p>
            <a:pPr lvl="1"/>
            <a:r>
              <a:rPr lang="en-US" sz="2400" b="1" dirty="0" smtClean="0">
                <a:latin typeface="Constantia" pitchFamily="18" charset="0"/>
              </a:rPr>
              <a:t>Florence nightingale</a:t>
            </a:r>
            <a:r>
              <a:rPr lang="en-US" sz="2400" dirty="0" smtClean="0">
                <a:latin typeface="Constantia" pitchFamily="18" charset="0"/>
              </a:rPr>
              <a:t>: a state of well-being</a:t>
            </a:r>
          </a:p>
          <a:p>
            <a:pPr lvl="1"/>
            <a:endParaRPr lang="en-US" sz="2400" dirty="0" smtClean="0">
              <a:latin typeface="Constantia" pitchFamily="18" charset="0"/>
            </a:endParaRPr>
          </a:p>
          <a:p>
            <a:pPr lvl="1"/>
            <a:r>
              <a:rPr lang="en-US" sz="2400" b="1" dirty="0" smtClean="0">
                <a:latin typeface="Constantia" pitchFamily="18" charset="0"/>
              </a:rPr>
              <a:t>WHO</a:t>
            </a:r>
            <a:r>
              <a:rPr lang="en-US" sz="2400" dirty="0" smtClean="0">
                <a:latin typeface="Constantia" pitchFamily="18" charset="0"/>
              </a:rPr>
              <a:t>: “ a state of complete physical, mental, and social well-being, and not merely the absence of disease or infirmity </a:t>
            </a:r>
            <a:r>
              <a:rPr lang="ar-JO" sz="2400" dirty="0" smtClean="0"/>
              <a:t>عجز</a:t>
            </a:r>
            <a:r>
              <a:rPr lang="en-US" sz="2400" dirty="0" smtClean="0">
                <a:latin typeface="Constantia" pitchFamily="18" charset="0"/>
              </a:rPr>
              <a:t>”. This definition views health holistically and within the environment</a:t>
            </a:r>
          </a:p>
          <a:p>
            <a:pPr lvl="1"/>
            <a:r>
              <a:rPr lang="en-US" sz="2400" dirty="0" smtClean="0">
                <a:latin typeface="Constantia" pitchFamily="18" charset="0"/>
              </a:rPr>
              <a:t>From </a:t>
            </a:r>
            <a:r>
              <a:rPr lang="en-US" sz="2400" b="1" dirty="0" smtClean="0">
                <a:latin typeface="Constantia" pitchFamily="18" charset="0"/>
              </a:rPr>
              <a:t>sociological </a:t>
            </a:r>
            <a:r>
              <a:rPr lang="ar-JO" sz="2400" dirty="0" smtClean="0"/>
              <a:t>اجتماعية</a:t>
            </a:r>
            <a:r>
              <a:rPr lang="en-US" sz="2400" dirty="0" smtClean="0">
                <a:latin typeface="Constantia" pitchFamily="18" charset="0"/>
              </a:rPr>
              <a:t> (</a:t>
            </a:r>
            <a:r>
              <a:rPr lang="en-US" sz="2400" dirty="0" err="1" smtClean="0">
                <a:latin typeface="Constantia" pitchFamily="18" charset="0"/>
              </a:rPr>
              <a:t>Talcott</a:t>
            </a:r>
            <a:r>
              <a:rPr lang="en-US" sz="2400" dirty="0" smtClean="0">
                <a:latin typeface="Constantia" pitchFamily="18" charset="0"/>
              </a:rPr>
              <a:t> Parsons, 1951) perspective </a:t>
            </a:r>
            <a:r>
              <a:rPr lang="ar-JO" sz="2400" dirty="0" smtClean="0"/>
              <a:t>منظور </a:t>
            </a:r>
            <a:r>
              <a:rPr lang="en-US" sz="2400" dirty="0" smtClean="0">
                <a:latin typeface="Constantia" pitchFamily="18" charset="0"/>
              </a:rPr>
              <a:t>: “ the ability to maintain normal roles”</a:t>
            </a:r>
          </a:p>
          <a:p>
            <a:pPr lvl="1"/>
            <a:r>
              <a:rPr lang="en-US" sz="2400" dirty="0" smtClean="0">
                <a:latin typeface="Constantia" pitchFamily="18" charset="0"/>
              </a:rPr>
              <a:t> </a:t>
            </a:r>
          </a:p>
          <a:p>
            <a:endParaRPr lang="en-US" sz="2400" dirty="0" smtClean="0">
              <a:latin typeface="Constantia" pitchFamily="18" charset="0"/>
            </a:endParaRPr>
          </a:p>
          <a:p>
            <a:r>
              <a:rPr lang="en-US" sz="2400" dirty="0" smtClean="0">
                <a:latin typeface="Constantia" pitchFamily="18" charset="0"/>
              </a:rPr>
              <a:t> </a:t>
            </a:r>
          </a:p>
        </p:txBody>
      </p:sp>
    </p:spTree>
    <p:extLst>
      <p:ext uri="{BB962C8B-B14F-4D97-AF65-F5344CB8AC3E}">
        <p14:creationId xmlns="" xmlns:p14="http://schemas.microsoft.com/office/powerpoint/2010/main" val="400883413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763000" cy="990600"/>
          </a:xfrm>
        </p:spPr>
        <p:txBody>
          <a:bodyPr>
            <a:normAutofit fontScale="90000"/>
          </a:bodyPr>
          <a:lstStyle/>
          <a:p>
            <a:pPr lvl="1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ysClr val="windowText" lastClr="000000"/>
                </a:solidFill>
                <a:latin typeface="Cooper Black"/>
              </a:rPr>
              <a:t/>
            </a:r>
            <a:br>
              <a:rPr lang="en-US" sz="2800" b="1" dirty="0">
                <a:solidFill>
                  <a:sysClr val="windowText" lastClr="000000"/>
                </a:solidFill>
                <a:latin typeface="Cooper Black"/>
              </a:rPr>
            </a:br>
            <a:r>
              <a:rPr lang="en-US" sz="2400" b="1" dirty="0">
                <a:solidFill>
                  <a:sysClr val="windowText" lastClr="000000"/>
                </a:solidFill>
              </a:rPr>
              <a:t> </a:t>
            </a:r>
            <a:r>
              <a:rPr lang="en-US" sz="4000" dirty="0" smtClean="0">
                <a:latin typeface="Constantia" pitchFamily="18" charset="0"/>
              </a:rPr>
              <a:t>Stages of Illness 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b="1" dirty="0">
                <a:solidFill>
                  <a:sysClr val="windowText" lastClr="000000"/>
                </a:solidFill>
                <a:latin typeface="Cooper Black"/>
              </a:rPr>
              <a:t/>
            </a:r>
            <a:br>
              <a:rPr lang="en-US" sz="2800" b="1" dirty="0">
                <a:solidFill>
                  <a:sysClr val="windowText" lastClr="000000"/>
                </a:solidFill>
                <a:latin typeface="Cooper Black"/>
              </a:rPr>
            </a:br>
            <a:r>
              <a:rPr lang="en-US" sz="2800" b="1" dirty="0">
                <a:solidFill>
                  <a:sysClr val="windowText" lastClr="000000"/>
                </a:solidFill>
                <a:latin typeface="Cooper Black"/>
              </a:rPr>
              <a:t> </a:t>
            </a:r>
          </a:p>
        </p:txBody>
      </p:sp>
      <p:sp>
        <p:nvSpPr>
          <p:cNvPr id="101378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524000"/>
            <a:ext cx="8534400" cy="4876800"/>
          </a:xfrm>
        </p:spPr>
        <p:txBody>
          <a:bodyPr/>
          <a:lstStyle/>
          <a:p>
            <a:r>
              <a:rPr lang="en-US" sz="3200" dirty="0" err="1" smtClean="0">
                <a:latin typeface="Constantia" pitchFamily="18" charset="0"/>
              </a:rPr>
              <a:t>Suchman’s</a:t>
            </a:r>
            <a:r>
              <a:rPr lang="en-US" sz="3200" dirty="0" smtClean="0">
                <a:latin typeface="Constantia" pitchFamily="18" charset="0"/>
              </a:rPr>
              <a:t> five stages of illness  </a:t>
            </a:r>
          </a:p>
          <a:p>
            <a:pPr lvl="1"/>
            <a:r>
              <a:rPr lang="en-US" sz="2800" dirty="0" smtClean="0">
                <a:latin typeface="Constantia" pitchFamily="18" charset="0"/>
              </a:rPr>
              <a:t>Stage 3: Medical care contact</a:t>
            </a:r>
          </a:p>
          <a:p>
            <a:pPr lvl="2"/>
            <a:r>
              <a:rPr lang="en-US" sz="2400" dirty="0" smtClean="0">
                <a:latin typeface="Constantia" pitchFamily="18" charset="0"/>
              </a:rPr>
              <a:t>Clients seek professional advice to</a:t>
            </a:r>
          </a:p>
          <a:p>
            <a:pPr lvl="3"/>
            <a:r>
              <a:rPr lang="en-US" dirty="0" smtClean="0">
                <a:latin typeface="Constantia" pitchFamily="18" charset="0"/>
              </a:rPr>
              <a:t>Validation  </a:t>
            </a:r>
            <a:r>
              <a:rPr lang="ar-JO" dirty="0" smtClean="0"/>
              <a:t>التحقق من  </a:t>
            </a:r>
            <a:r>
              <a:rPr lang="en-US" dirty="0" smtClean="0"/>
              <a:t> </a:t>
            </a:r>
            <a:r>
              <a:rPr lang="en-US" dirty="0" smtClean="0">
                <a:latin typeface="Constantia" pitchFamily="18" charset="0"/>
              </a:rPr>
              <a:t>of illness</a:t>
            </a:r>
          </a:p>
          <a:p>
            <a:pPr lvl="3"/>
            <a:r>
              <a:rPr lang="en-US" dirty="0" smtClean="0">
                <a:latin typeface="Constantia" pitchFamily="18" charset="0"/>
              </a:rPr>
              <a:t>Explanation of the symptoms in understanding terms</a:t>
            </a:r>
          </a:p>
          <a:p>
            <a:pPr lvl="3"/>
            <a:r>
              <a:rPr lang="en-US" dirty="0" smtClean="0">
                <a:latin typeface="Constantia" pitchFamily="18" charset="0"/>
              </a:rPr>
              <a:t>Reassurance that they be all right</a:t>
            </a:r>
          </a:p>
          <a:p>
            <a:pPr lvl="3"/>
            <a:endParaRPr lang="en-US" dirty="0" smtClean="0">
              <a:latin typeface="Constantia" pitchFamily="18" charset="0"/>
            </a:endParaRPr>
          </a:p>
          <a:p>
            <a:pPr lvl="2"/>
            <a:r>
              <a:rPr lang="en-US" sz="2400" dirty="0" smtClean="0">
                <a:latin typeface="Constantia" pitchFamily="18" charset="0"/>
              </a:rPr>
              <a:t>Clients may accept the diagnosis </a:t>
            </a:r>
            <a:r>
              <a:rPr lang="ar-JO" sz="2400" dirty="0" smtClean="0"/>
              <a:t>التشخيص </a:t>
            </a:r>
            <a:r>
              <a:rPr lang="en-US" sz="2400" dirty="0" smtClean="0"/>
              <a:t> </a:t>
            </a:r>
            <a:r>
              <a:rPr lang="en-US" sz="2400" dirty="0" smtClean="0">
                <a:latin typeface="Constantia" pitchFamily="18" charset="0"/>
              </a:rPr>
              <a:t>and follow the treatment, if not clients seek advice from other health professional or quasi-practitioners</a:t>
            </a:r>
          </a:p>
          <a:p>
            <a:pPr lvl="1"/>
            <a:endParaRPr lang="en-US" sz="2200" dirty="0" smtClean="0">
              <a:latin typeface="Constantia" pitchFamily="18" charset="0"/>
            </a:endParaRPr>
          </a:p>
          <a:p>
            <a:pPr lvl="1"/>
            <a:endParaRPr lang="en-US" sz="2200" dirty="0" smtClean="0">
              <a:latin typeface="Constantia" pitchFamily="18" charset="0"/>
            </a:endParaRPr>
          </a:p>
          <a:p>
            <a:pPr lvl="1"/>
            <a:endParaRPr lang="en-US" sz="2200" dirty="0" smtClean="0">
              <a:latin typeface="Constantia" pitchFamily="18" charset="0"/>
            </a:endParaRPr>
          </a:p>
          <a:p>
            <a:pPr lvl="1"/>
            <a:endParaRPr lang="en-US" sz="2200" dirty="0" smtClean="0">
              <a:latin typeface="Constantia" pitchFamily="18" charset="0"/>
            </a:endParaRPr>
          </a:p>
          <a:p>
            <a:endParaRPr lang="en-US" sz="2800" dirty="0" smtClean="0">
              <a:latin typeface="Constantia" pitchFamily="18" charset="0"/>
            </a:endParaRPr>
          </a:p>
          <a:p>
            <a:endParaRPr lang="en-US" sz="2800" dirty="0" smtClean="0">
              <a:latin typeface="Constantia" pitchFamily="18" charset="0"/>
            </a:endParaRPr>
          </a:p>
          <a:p>
            <a:pPr lvl="1"/>
            <a:endParaRPr lang="en-US" sz="2200" dirty="0" smtClean="0">
              <a:latin typeface="Constantia" pitchFamily="18" charset="0"/>
            </a:endParaRPr>
          </a:p>
          <a:p>
            <a:pPr lvl="1"/>
            <a:endParaRPr lang="en-US" sz="2500" dirty="0" smtClean="0">
              <a:latin typeface="Constantia" pitchFamily="18" charset="0"/>
            </a:endParaRPr>
          </a:p>
          <a:p>
            <a:endParaRPr lang="en-US" sz="2400" dirty="0">
              <a:latin typeface="Constantia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9341193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763000" cy="990600"/>
          </a:xfrm>
        </p:spPr>
        <p:txBody>
          <a:bodyPr>
            <a:normAutofit fontScale="90000"/>
          </a:bodyPr>
          <a:lstStyle/>
          <a:p>
            <a:pPr lvl="1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ysClr val="windowText" lastClr="000000"/>
                </a:solidFill>
                <a:latin typeface="Cooper Black"/>
              </a:rPr>
              <a:t/>
            </a:r>
            <a:br>
              <a:rPr lang="en-US" sz="2800" b="1" dirty="0">
                <a:solidFill>
                  <a:sysClr val="windowText" lastClr="000000"/>
                </a:solidFill>
                <a:latin typeface="Cooper Black"/>
              </a:rPr>
            </a:br>
            <a:r>
              <a:rPr lang="en-US" sz="2400" b="1" dirty="0">
                <a:solidFill>
                  <a:sysClr val="windowText" lastClr="000000"/>
                </a:solidFill>
              </a:rPr>
              <a:t> </a:t>
            </a:r>
            <a:r>
              <a:rPr lang="en-US" sz="4000" dirty="0" smtClean="0">
                <a:latin typeface="Constantia" pitchFamily="18" charset="0"/>
              </a:rPr>
              <a:t>Stages of Illness 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b="1" dirty="0">
                <a:solidFill>
                  <a:sysClr val="windowText" lastClr="000000"/>
                </a:solidFill>
                <a:latin typeface="Cooper Black"/>
              </a:rPr>
              <a:t/>
            </a:r>
            <a:br>
              <a:rPr lang="en-US" sz="2800" b="1" dirty="0">
                <a:solidFill>
                  <a:sysClr val="windowText" lastClr="000000"/>
                </a:solidFill>
                <a:latin typeface="Cooper Black"/>
              </a:rPr>
            </a:br>
            <a:r>
              <a:rPr lang="en-US" sz="2800" b="1" dirty="0">
                <a:solidFill>
                  <a:sysClr val="windowText" lastClr="000000"/>
                </a:solidFill>
                <a:latin typeface="Cooper Black"/>
              </a:rPr>
              <a:t> </a:t>
            </a:r>
          </a:p>
        </p:txBody>
      </p:sp>
      <p:sp>
        <p:nvSpPr>
          <p:cNvPr id="101378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524000"/>
            <a:ext cx="8534400" cy="4876800"/>
          </a:xfrm>
        </p:spPr>
        <p:txBody>
          <a:bodyPr/>
          <a:lstStyle/>
          <a:p>
            <a:r>
              <a:rPr lang="en-US" sz="3200" dirty="0" err="1" smtClean="0">
                <a:latin typeface="Constantia" pitchFamily="18" charset="0"/>
              </a:rPr>
              <a:t>Suchman’s</a:t>
            </a:r>
            <a:r>
              <a:rPr lang="en-US" sz="3200" dirty="0" smtClean="0">
                <a:latin typeface="Constantia" pitchFamily="18" charset="0"/>
              </a:rPr>
              <a:t> five stages of illness  </a:t>
            </a:r>
          </a:p>
          <a:p>
            <a:pPr lvl="1"/>
            <a:r>
              <a:rPr lang="en-US" sz="2500" dirty="0" smtClean="0">
                <a:latin typeface="Constantia" pitchFamily="18" charset="0"/>
              </a:rPr>
              <a:t>Stage 4: Dependent client role</a:t>
            </a:r>
          </a:p>
          <a:p>
            <a:pPr lvl="2"/>
            <a:r>
              <a:rPr lang="en-US" sz="2200" dirty="0" smtClean="0">
                <a:latin typeface="Constantia" pitchFamily="18" charset="0"/>
              </a:rPr>
              <a:t>Clients become dependent on professional for help</a:t>
            </a:r>
          </a:p>
          <a:p>
            <a:pPr lvl="3"/>
            <a:endParaRPr lang="en-US" sz="1900" dirty="0" smtClean="0">
              <a:latin typeface="Constantia" pitchFamily="18" charset="0"/>
            </a:endParaRPr>
          </a:p>
          <a:p>
            <a:pPr lvl="2"/>
            <a:r>
              <a:rPr lang="en-US" sz="2200" dirty="0" smtClean="0">
                <a:latin typeface="Constantia" pitchFamily="18" charset="0"/>
              </a:rPr>
              <a:t>Clients may  retain varying degrees of control over their own lives by asking for information about their disease, treatment and cost   </a:t>
            </a:r>
          </a:p>
          <a:p>
            <a:pPr lvl="1"/>
            <a:endParaRPr lang="en-US" sz="2200" dirty="0" smtClean="0">
              <a:latin typeface="Constantia" pitchFamily="18" charset="0"/>
            </a:endParaRPr>
          </a:p>
          <a:p>
            <a:pPr lvl="1"/>
            <a:endParaRPr lang="en-US" sz="2200" dirty="0" smtClean="0">
              <a:latin typeface="Constantia" pitchFamily="18" charset="0"/>
            </a:endParaRPr>
          </a:p>
          <a:p>
            <a:pPr lvl="1"/>
            <a:endParaRPr lang="en-US" sz="2200" dirty="0" smtClean="0">
              <a:latin typeface="Constantia" pitchFamily="18" charset="0"/>
            </a:endParaRPr>
          </a:p>
          <a:p>
            <a:pPr lvl="1"/>
            <a:endParaRPr lang="en-US" sz="2200" dirty="0" smtClean="0">
              <a:latin typeface="Constantia" pitchFamily="18" charset="0"/>
            </a:endParaRPr>
          </a:p>
          <a:p>
            <a:endParaRPr lang="en-US" sz="2800" dirty="0" smtClean="0">
              <a:latin typeface="Constantia" pitchFamily="18" charset="0"/>
            </a:endParaRPr>
          </a:p>
          <a:p>
            <a:endParaRPr lang="en-US" sz="2800" dirty="0" smtClean="0">
              <a:latin typeface="Constantia" pitchFamily="18" charset="0"/>
            </a:endParaRPr>
          </a:p>
          <a:p>
            <a:pPr lvl="1"/>
            <a:endParaRPr lang="en-US" sz="2200" dirty="0" smtClean="0">
              <a:latin typeface="Constantia" pitchFamily="18" charset="0"/>
            </a:endParaRPr>
          </a:p>
          <a:p>
            <a:pPr lvl="1"/>
            <a:endParaRPr lang="en-US" sz="2500" dirty="0" smtClean="0">
              <a:latin typeface="Constantia" pitchFamily="18" charset="0"/>
            </a:endParaRPr>
          </a:p>
          <a:p>
            <a:endParaRPr lang="en-US" sz="2400" dirty="0">
              <a:latin typeface="Constantia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9341193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763000" cy="990600"/>
          </a:xfrm>
        </p:spPr>
        <p:txBody>
          <a:bodyPr>
            <a:normAutofit fontScale="90000"/>
          </a:bodyPr>
          <a:lstStyle/>
          <a:p>
            <a:pPr lvl="1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ysClr val="windowText" lastClr="000000"/>
                </a:solidFill>
                <a:latin typeface="Cooper Black"/>
              </a:rPr>
              <a:t/>
            </a:r>
            <a:br>
              <a:rPr lang="en-US" sz="2800" b="1" dirty="0">
                <a:solidFill>
                  <a:sysClr val="windowText" lastClr="000000"/>
                </a:solidFill>
                <a:latin typeface="Cooper Black"/>
              </a:rPr>
            </a:br>
            <a:r>
              <a:rPr lang="en-US" sz="2400" b="1" dirty="0">
                <a:solidFill>
                  <a:sysClr val="windowText" lastClr="000000"/>
                </a:solidFill>
              </a:rPr>
              <a:t> </a:t>
            </a:r>
            <a:r>
              <a:rPr lang="en-US" sz="4000" dirty="0" smtClean="0">
                <a:latin typeface="Constantia" pitchFamily="18" charset="0"/>
              </a:rPr>
              <a:t>Stages of Illness 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b="1" dirty="0">
                <a:solidFill>
                  <a:sysClr val="windowText" lastClr="000000"/>
                </a:solidFill>
                <a:latin typeface="Cooper Black"/>
              </a:rPr>
              <a:t/>
            </a:r>
            <a:br>
              <a:rPr lang="en-US" sz="2800" b="1" dirty="0">
                <a:solidFill>
                  <a:sysClr val="windowText" lastClr="000000"/>
                </a:solidFill>
                <a:latin typeface="Cooper Black"/>
              </a:rPr>
            </a:br>
            <a:r>
              <a:rPr lang="en-US" sz="2800" b="1" dirty="0">
                <a:solidFill>
                  <a:sysClr val="windowText" lastClr="000000"/>
                </a:solidFill>
                <a:latin typeface="Cooper Black"/>
              </a:rPr>
              <a:t> </a:t>
            </a:r>
          </a:p>
        </p:txBody>
      </p:sp>
      <p:sp>
        <p:nvSpPr>
          <p:cNvPr id="101378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524000"/>
            <a:ext cx="8534400" cy="4876800"/>
          </a:xfrm>
        </p:spPr>
        <p:txBody>
          <a:bodyPr/>
          <a:lstStyle/>
          <a:p>
            <a:r>
              <a:rPr lang="en-US" sz="3200" dirty="0" err="1" smtClean="0">
                <a:latin typeface="Constantia" pitchFamily="18" charset="0"/>
              </a:rPr>
              <a:t>Suchman’s</a:t>
            </a:r>
            <a:r>
              <a:rPr lang="en-US" sz="3200" dirty="0" smtClean="0">
                <a:latin typeface="Constantia" pitchFamily="18" charset="0"/>
              </a:rPr>
              <a:t> five stages of illness  </a:t>
            </a:r>
          </a:p>
          <a:p>
            <a:endParaRPr lang="en-US" sz="2800" dirty="0" smtClean="0">
              <a:latin typeface="Constantia" pitchFamily="18" charset="0"/>
            </a:endParaRPr>
          </a:p>
          <a:p>
            <a:pPr lvl="1"/>
            <a:r>
              <a:rPr lang="en-US" sz="2500" dirty="0" smtClean="0">
                <a:latin typeface="Constantia" pitchFamily="18" charset="0"/>
              </a:rPr>
              <a:t> Stage 5: Recovery or Rehabilitation </a:t>
            </a:r>
          </a:p>
          <a:p>
            <a:pPr lvl="2"/>
            <a:r>
              <a:rPr lang="en-US" sz="2200" dirty="0" smtClean="0">
                <a:latin typeface="Constantia" pitchFamily="18" charset="0"/>
              </a:rPr>
              <a:t>Clients resume former roles and responsibility</a:t>
            </a:r>
          </a:p>
          <a:p>
            <a:pPr lvl="2"/>
            <a:r>
              <a:rPr lang="en-US" sz="2200" dirty="0" smtClean="0">
                <a:latin typeface="Constantia" pitchFamily="18" charset="0"/>
              </a:rPr>
              <a:t>This stage is usually rapid for clients with acute illness</a:t>
            </a:r>
          </a:p>
          <a:p>
            <a:pPr lvl="2"/>
            <a:r>
              <a:rPr lang="en-US" sz="2200" dirty="0" smtClean="0">
                <a:latin typeface="Constantia" pitchFamily="18" charset="0"/>
              </a:rPr>
              <a:t>Difficult for clients with long-term illness or permanent disability</a:t>
            </a:r>
          </a:p>
          <a:p>
            <a:pPr lvl="3"/>
            <a:endParaRPr lang="en-US" sz="1900" dirty="0" smtClean="0">
              <a:latin typeface="Constantia" pitchFamily="18" charset="0"/>
            </a:endParaRPr>
          </a:p>
          <a:p>
            <a:pPr lvl="2"/>
            <a:endParaRPr lang="en-US" sz="2200" dirty="0" smtClean="0">
              <a:latin typeface="Constantia" pitchFamily="18" charset="0"/>
            </a:endParaRPr>
          </a:p>
          <a:p>
            <a:pPr lvl="1"/>
            <a:endParaRPr lang="en-US" sz="2200" dirty="0" smtClean="0">
              <a:latin typeface="Constantia" pitchFamily="18" charset="0"/>
            </a:endParaRPr>
          </a:p>
          <a:p>
            <a:pPr lvl="1"/>
            <a:endParaRPr lang="en-US" sz="2200" dirty="0" smtClean="0">
              <a:latin typeface="Constantia" pitchFamily="18" charset="0"/>
            </a:endParaRPr>
          </a:p>
          <a:p>
            <a:pPr lvl="1"/>
            <a:endParaRPr lang="en-US" sz="2200" dirty="0" smtClean="0">
              <a:latin typeface="Constantia" pitchFamily="18" charset="0"/>
            </a:endParaRPr>
          </a:p>
          <a:p>
            <a:pPr lvl="1"/>
            <a:endParaRPr lang="en-US" sz="2200" dirty="0" smtClean="0">
              <a:latin typeface="Constantia" pitchFamily="18" charset="0"/>
            </a:endParaRPr>
          </a:p>
          <a:p>
            <a:endParaRPr lang="en-US" sz="2800" dirty="0" smtClean="0">
              <a:latin typeface="Constantia" pitchFamily="18" charset="0"/>
            </a:endParaRPr>
          </a:p>
          <a:p>
            <a:endParaRPr lang="en-US" sz="2800" dirty="0" smtClean="0">
              <a:latin typeface="Constantia" pitchFamily="18" charset="0"/>
            </a:endParaRPr>
          </a:p>
          <a:p>
            <a:pPr lvl="1"/>
            <a:endParaRPr lang="en-US" sz="2200" dirty="0" smtClean="0">
              <a:latin typeface="Constantia" pitchFamily="18" charset="0"/>
            </a:endParaRPr>
          </a:p>
          <a:p>
            <a:pPr lvl="1"/>
            <a:endParaRPr lang="en-US" sz="2500" dirty="0" smtClean="0">
              <a:latin typeface="Constantia" pitchFamily="18" charset="0"/>
            </a:endParaRPr>
          </a:p>
          <a:p>
            <a:endParaRPr lang="en-US" sz="2400" dirty="0">
              <a:latin typeface="Constantia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9341193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1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ysClr val="windowText" lastClr="000000"/>
                </a:solidFill>
                <a:latin typeface="Cooper Black"/>
              </a:rPr>
              <a:t/>
            </a:r>
            <a:br>
              <a:rPr lang="en-US" sz="2800" b="1" dirty="0">
                <a:solidFill>
                  <a:sysClr val="windowText" lastClr="000000"/>
                </a:solidFill>
                <a:latin typeface="Cooper Black"/>
              </a:rPr>
            </a:br>
            <a:r>
              <a:rPr lang="en-US" sz="2400" b="1" dirty="0">
                <a:solidFill>
                  <a:sysClr val="windowText" lastClr="000000"/>
                </a:solidFill>
              </a:rPr>
              <a:t> </a:t>
            </a:r>
            <a:r>
              <a:rPr lang="en-US" dirty="0" smtClean="0">
                <a:latin typeface="Constantia" pitchFamily="18" charset="0"/>
              </a:rPr>
              <a:t>Effects of Illness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b="1" dirty="0">
                <a:solidFill>
                  <a:sysClr val="windowText" lastClr="000000"/>
                </a:solidFill>
                <a:latin typeface="Cooper Black"/>
              </a:rPr>
              <a:t/>
            </a:r>
            <a:br>
              <a:rPr lang="en-US" sz="2800" b="1" dirty="0">
                <a:solidFill>
                  <a:sysClr val="windowText" lastClr="000000"/>
                </a:solidFill>
                <a:latin typeface="Cooper Black"/>
              </a:rPr>
            </a:br>
            <a:r>
              <a:rPr lang="en-US" sz="2800" b="1" dirty="0">
                <a:solidFill>
                  <a:sysClr val="windowText" lastClr="000000"/>
                </a:solidFill>
                <a:latin typeface="Cooper Black"/>
              </a:rPr>
              <a:t> </a:t>
            </a:r>
          </a:p>
        </p:txBody>
      </p:sp>
      <p:sp>
        <p:nvSpPr>
          <p:cNvPr id="101378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524000"/>
            <a:ext cx="8534400" cy="4876800"/>
          </a:xfrm>
        </p:spPr>
        <p:txBody>
          <a:bodyPr/>
          <a:lstStyle/>
          <a:p>
            <a:r>
              <a:rPr lang="en-US" sz="2800" dirty="0" smtClean="0">
                <a:latin typeface="Constantia" pitchFamily="18" charset="0"/>
              </a:rPr>
              <a:t>Illness brings changes in the individual and family</a:t>
            </a:r>
          </a:p>
          <a:p>
            <a:r>
              <a:rPr lang="en-US" sz="2800" dirty="0" smtClean="0">
                <a:latin typeface="Constantia" pitchFamily="18" charset="0"/>
              </a:rPr>
              <a:t>Many factors influence the changes that brought by illness these factors includes:</a:t>
            </a:r>
          </a:p>
          <a:p>
            <a:pPr lvl="1"/>
            <a:r>
              <a:rPr lang="en-US" sz="2500" dirty="0" smtClean="0">
                <a:latin typeface="Constantia" pitchFamily="18" charset="0"/>
              </a:rPr>
              <a:t>Nature and severity of illness</a:t>
            </a:r>
          </a:p>
          <a:p>
            <a:pPr lvl="1"/>
            <a:r>
              <a:rPr lang="en-US" sz="2500" dirty="0" smtClean="0">
                <a:latin typeface="Constantia" pitchFamily="18" charset="0"/>
              </a:rPr>
              <a:t>Duration of illness</a:t>
            </a:r>
          </a:p>
          <a:p>
            <a:pPr lvl="1"/>
            <a:r>
              <a:rPr lang="en-US" sz="2500" dirty="0" smtClean="0">
                <a:latin typeface="Constantia" pitchFamily="18" charset="0"/>
              </a:rPr>
              <a:t> Clients attitudes toward illness</a:t>
            </a:r>
          </a:p>
          <a:p>
            <a:pPr lvl="1"/>
            <a:r>
              <a:rPr lang="en-US" sz="2500" dirty="0" smtClean="0">
                <a:latin typeface="Constantia" pitchFamily="18" charset="0"/>
              </a:rPr>
              <a:t>Financial demands</a:t>
            </a:r>
          </a:p>
          <a:p>
            <a:pPr lvl="1"/>
            <a:r>
              <a:rPr lang="en-US" sz="2500" dirty="0" smtClean="0">
                <a:latin typeface="Constantia" pitchFamily="18" charset="0"/>
              </a:rPr>
              <a:t> Changing in lifestyle incurred </a:t>
            </a:r>
            <a:r>
              <a:rPr lang="ar-JO" sz="2400" dirty="0" smtClean="0"/>
              <a:t>المتكبدة </a:t>
            </a:r>
            <a:r>
              <a:rPr lang="en-US" sz="2400" dirty="0" smtClean="0"/>
              <a:t> </a:t>
            </a:r>
            <a:r>
              <a:rPr lang="en-US" sz="2500" dirty="0" smtClean="0">
                <a:latin typeface="Constantia" pitchFamily="18" charset="0"/>
              </a:rPr>
              <a:t>by illness</a:t>
            </a:r>
          </a:p>
          <a:p>
            <a:pPr lvl="1"/>
            <a:r>
              <a:rPr lang="en-US" sz="2500" dirty="0" smtClean="0">
                <a:latin typeface="Constantia" pitchFamily="18" charset="0"/>
              </a:rPr>
              <a:t>Adjustment to usual roles</a:t>
            </a:r>
          </a:p>
          <a:p>
            <a:pPr lvl="1">
              <a:buNone/>
            </a:pPr>
            <a:endParaRPr lang="en-US" sz="2200" dirty="0" smtClean="0">
              <a:latin typeface="Constantia" pitchFamily="18" charset="0"/>
            </a:endParaRPr>
          </a:p>
          <a:p>
            <a:pPr lvl="1"/>
            <a:endParaRPr lang="en-US" sz="2200" dirty="0" smtClean="0">
              <a:latin typeface="Constantia" pitchFamily="18" charset="0"/>
            </a:endParaRPr>
          </a:p>
          <a:p>
            <a:pPr lvl="1"/>
            <a:endParaRPr lang="en-US" sz="2200" dirty="0" smtClean="0">
              <a:latin typeface="Constantia" pitchFamily="18" charset="0"/>
            </a:endParaRPr>
          </a:p>
          <a:p>
            <a:endParaRPr lang="en-US" sz="2800" dirty="0" smtClean="0">
              <a:latin typeface="Constantia" pitchFamily="18" charset="0"/>
            </a:endParaRPr>
          </a:p>
          <a:p>
            <a:endParaRPr lang="en-US" sz="2800" dirty="0" smtClean="0">
              <a:latin typeface="Constantia" pitchFamily="18" charset="0"/>
            </a:endParaRPr>
          </a:p>
          <a:p>
            <a:pPr lvl="1"/>
            <a:endParaRPr lang="en-US" sz="2200" dirty="0" smtClean="0">
              <a:latin typeface="Constantia" pitchFamily="18" charset="0"/>
            </a:endParaRPr>
          </a:p>
          <a:p>
            <a:pPr lvl="1"/>
            <a:endParaRPr lang="en-US" sz="2500" dirty="0" smtClean="0">
              <a:latin typeface="Constantia" pitchFamily="18" charset="0"/>
            </a:endParaRPr>
          </a:p>
          <a:p>
            <a:endParaRPr lang="en-US" sz="2400" dirty="0">
              <a:latin typeface="Constantia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9597927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1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ysClr val="windowText" lastClr="000000"/>
                </a:solidFill>
                <a:latin typeface="Cooper Black"/>
              </a:rPr>
              <a:t/>
            </a:r>
            <a:br>
              <a:rPr lang="en-US" sz="2800" b="1" dirty="0">
                <a:solidFill>
                  <a:sysClr val="windowText" lastClr="000000"/>
                </a:solidFill>
                <a:latin typeface="Cooper Black"/>
              </a:rPr>
            </a:br>
            <a:r>
              <a:rPr lang="en-US" sz="2400" b="1" dirty="0">
                <a:solidFill>
                  <a:sysClr val="windowText" lastClr="000000"/>
                </a:solidFill>
              </a:rPr>
              <a:t> </a:t>
            </a:r>
            <a:r>
              <a:rPr lang="en-US" sz="2400" b="1" dirty="0" smtClean="0">
                <a:solidFill>
                  <a:sysClr val="windowText" lastClr="000000"/>
                </a:solidFill>
              </a:rPr>
              <a:t/>
            </a:r>
            <a:br>
              <a:rPr lang="en-US" sz="2400" b="1" dirty="0" smtClean="0">
                <a:solidFill>
                  <a:sysClr val="windowText" lastClr="000000"/>
                </a:solidFill>
              </a:rPr>
            </a:br>
            <a:r>
              <a:rPr lang="en-US" sz="3600" dirty="0" smtClean="0">
                <a:latin typeface="Constantia" pitchFamily="18" charset="0"/>
              </a:rPr>
              <a:t>Effects of Illness on the Client</a:t>
            </a:r>
            <a:r>
              <a:rPr lang="en-US" sz="2800" i="1" dirty="0" smtClean="0">
                <a:solidFill>
                  <a:srgbClr val="FF0000"/>
                </a:solidFill>
                <a:latin typeface="Constantia" pitchFamily="18" charset="0"/>
              </a:rPr>
              <a:t/>
            </a:r>
            <a:br>
              <a:rPr lang="en-US" sz="2800" i="1" dirty="0" smtClean="0">
                <a:solidFill>
                  <a:srgbClr val="FF0000"/>
                </a:solidFill>
                <a:latin typeface="Constantia" pitchFamily="18" charset="0"/>
              </a:rPr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b="1" dirty="0">
                <a:solidFill>
                  <a:sysClr val="windowText" lastClr="000000"/>
                </a:solidFill>
                <a:latin typeface="Cooper Black"/>
              </a:rPr>
              <a:t/>
            </a:r>
            <a:br>
              <a:rPr lang="en-US" sz="2800" b="1" dirty="0">
                <a:solidFill>
                  <a:sysClr val="windowText" lastClr="000000"/>
                </a:solidFill>
                <a:latin typeface="Cooper Black"/>
              </a:rPr>
            </a:br>
            <a:r>
              <a:rPr lang="en-US" sz="2800" b="1" dirty="0">
                <a:solidFill>
                  <a:sysClr val="windowText" lastClr="000000"/>
                </a:solidFill>
                <a:latin typeface="Cooper Black"/>
              </a:rPr>
              <a:t> </a:t>
            </a:r>
          </a:p>
        </p:txBody>
      </p:sp>
      <p:sp>
        <p:nvSpPr>
          <p:cNvPr id="101378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524000"/>
            <a:ext cx="8686800" cy="4876800"/>
          </a:xfrm>
        </p:spPr>
        <p:txBody>
          <a:bodyPr/>
          <a:lstStyle/>
          <a:p>
            <a:pPr marL="26988">
              <a:buSzPct val="75000"/>
              <a:buFont typeface="Wingdings" pitchFamily="2" charset="2"/>
              <a:buChar char="q"/>
            </a:pPr>
            <a:r>
              <a:rPr lang="en-US" sz="2400" dirty="0" smtClean="0">
                <a:latin typeface="Constantia" pitchFamily="18" charset="0"/>
              </a:rPr>
              <a:t> behavioral or emotional changes</a:t>
            </a:r>
          </a:p>
          <a:p>
            <a:pPr marL="622300" lvl="2">
              <a:buFont typeface="Wingdings" pitchFamily="2" charset="2"/>
              <a:buChar char="q"/>
            </a:pPr>
            <a:r>
              <a:rPr lang="en-US" sz="1800" dirty="0" smtClean="0">
                <a:latin typeface="Constantia" pitchFamily="18" charset="0"/>
              </a:rPr>
              <a:t>Including  fear, anxiety, anger, denial </a:t>
            </a:r>
            <a:r>
              <a:rPr lang="ar-JO" sz="1800" dirty="0" smtClean="0"/>
              <a:t>الإنكار</a:t>
            </a:r>
            <a:r>
              <a:rPr lang="en-US" sz="1800" dirty="0" smtClean="0">
                <a:latin typeface="Constantia" pitchFamily="18" charset="0"/>
              </a:rPr>
              <a:t> withdrawal </a:t>
            </a:r>
            <a:r>
              <a:rPr lang="ar-JO" sz="1800" dirty="0" smtClean="0"/>
              <a:t>انسحاب</a:t>
            </a:r>
            <a:r>
              <a:rPr lang="en-US" sz="1800" dirty="0" smtClean="0">
                <a:latin typeface="Constantia" pitchFamily="18" charset="0"/>
              </a:rPr>
              <a:t>, powerlessness</a:t>
            </a:r>
          </a:p>
          <a:p>
            <a:pPr marL="622300" lvl="2">
              <a:buFont typeface="Wingdings" pitchFamily="2" charset="2"/>
              <a:buChar char="q"/>
            </a:pPr>
            <a:r>
              <a:rPr lang="en-US" sz="1800" dirty="0" smtClean="0">
                <a:latin typeface="Constantia" pitchFamily="18" charset="0"/>
              </a:rPr>
              <a:t>Change the client’s body image or physical appearance (scarring, loss of hair or limb)</a:t>
            </a:r>
          </a:p>
          <a:p>
            <a:pPr marL="622300" lvl="2">
              <a:buFont typeface="Wingdings" pitchFamily="2" charset="2"/>
              <a:buChar char="q"/>
            </a:pPr>
            <a:r>
              <a:rPr lang="en-US" sz="1800" dirty="0" smtClean="0">
                <a:latin typeface="Constantia" pitchFamily="18" charset="0"/>
              </a:rPr>
              <a:t>Low self-esteem </a:t>
            </a:r>
            <a:r>
              <a:rPr lang="ar-JO" sz="1800" dirty="0"/>
              <a:t>إحترام الذات</a:t>
            </a:r>
            <a:r>
              <a:rPr lang="en-US" sz="1800" dirty="0" smtClean="0">
                <a:latin typeface="Constantia" pitchFamily="18" charset="0"/>
              </a:rPr>
              <a:t>; Loss of autonomy</a:t>
            </a:r>
          </a:p>
          <a:p>
            <a:pPr marL="347663" lvl="1">
              <a:buFont typeface="Wingdings" pitchFamily="2" charset="2"/>
              <a:buChar char="q"/>
            </a:pPr>
            <a:r>
              <a:rPr lang="en-US" sz="2400" dirty="0" smtClean="0">
                <a:latin typeface="Constantia" pitchFamily="18" charset="0"/>
              </a:rPr>
              <a:t>Encourage express  thoughts and feelings and provide care to help client effectively cope with changes and support client’s right to self determination and autonomy</a:t>
            </a:r>
          </a:p>
          <a:p>
            <a:pPr marL="347663" lvl="1">
              <a:buFont typeface="Wingdings" pitchFamily="2" charset="2"/>
              <a:buChar char="q"/>
            </a:pPr>
            <a:r>
              <a:rPr lang="en-US" sz="2400" dirty="0" smtClean="0">
                <a:latin typeface="Constantia" pitchFamily="18" charset="0"/>
              </a:rPr>
              <a:t>Nurses can help clients to adjust their lifestyle by</a:t>
            </a:r>
          </a:p>
          <a:p>
            <a:pPr marL="622300" lvl="2">
              <a:buFont typeface="Wingdings" pitchFamily="2" charset="2"/>
              <a:buChar char="q"/>
            </a:pPr>
            <a:r>
              <a:rPr lang="en-US" sz="1800" dirty="0" smtClean="0">
                <a:latin typeface="Constantia" pitchFamily="18" charset="0"/>
              </a:rPr>
              <a:t>Provide explanation about adjustment</a:t>
            </a:r>
          </a:p>
          <a:p>
            <a:pPr marL="622300" lvl="2">
              <a:buFont typeface="Wingdings" pitchFamily="2" charset="2"/>
              <a:buChar char="q"/>
            </a:pPr>
            <a:r>
              <a:rPr lang="en-US" sz="1800" dirty="0" smtClean="0">
                <a:latin typeface="Constantia" pitchFamily="18" charset="0"/>
              </a:rPr>
              <a:t>Encourage other health professionals to become aware of the person’s lifestyle practices</a:t>
            </a:r>
          </a:p>
          <a:p>
            <a:pPr marL="622300" lvl="2">
              <a:buFont typeface="Wingdings" pitchFamily="2" charset="2"/>
              <a:buChar char="q"/>
            </a:pPr>
            <a:r>
              <a:rPr lang="en-US" sz="1800" dirty="0" smtClean="0">
                <a:latin typeface="Constantia" pitchFamily="18" charset="0"/>
              </a:rPr>
              <a:t>Reinforce desirable changes </a:t>
            </a:r>
            <a:endParaRPr lang="en-US" sz="1800" dirty="0">
              <a:latin typeface="Constantia" pitchFamily="18" charset="0"/>
            </a:endParaRPr>
          </a:p>
          <a:p>
            <a:pPr lvl="1"/>
            <a:endParaRPr lang="en-US" sz="2200" dirty="0" smtClean="0">
              <a:latin typeface="Constantia" pitchFamily="18" charset="0"/>
            </a:endParaRPr>
          </a:p>
          <a:p>
            <a:pPr lvl="1"/>
            <a:endParaRPr lang="en-US" sz="2200" dirty="0" smtClean="0">
              <a:latin typeface="Constantia" pitchFamily="18" charset="0"/>
            </a:endParaRPr>
          </a:p>
          <a:p>
            <a:endParaRPr lang="en-US" sz="2800" dirty="0" smtClean="0">
              <a:latin typeface="Constantia" pitchFamily="18" charset="0"/>
            </a:endParaRPr>
          </a:p>
          <a:p>
            <a:endParaRPr lang="en-US" sz="2800" dirty="0" smtClean="0">
              <a:latin typeface="Constantia" pitchFamily="18" charset="0"/>
            </a:endParaRPr>
          </a:p>
          <a:p>
            <a:pPr lvl="1"/>
            <a:endParaRPr lang="en-US" sz="2200" dirty="0" smtClean="0">
              <a:latin typeface="Constantia" pitchFamily="18" charset="0"/>
            </a:endParaRPr>
          </a:p>
          <a:p>
            <a:pPr lvl="1"/>
            <a:endParaRPr lang="en-US" sz="2500" dirty="0" smtClean="0">
              <a:latin typeface="Constantia" pitchFamily="18" charset="0"/>
            </a:endParaRPr>
          </a:p>
          <a:p>
            <a:endParaRPr lang="en-US" sz="2400" dirty="0">
              <a:latin typeface="Constantia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1101053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1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ysClr val="windowText" lastClr="000000"/>
                </a:solidFill>
                <a:latin typeface="Cooper Black"/>
              </a:rPr>
              <a:t/>
            </a:r>
            <a:br>
              <a:rPr lang="en-US" sz="2800" b="1" dirty="0">
                <a:solidFill>
                  <a:sysClr val="windowText" lastClr="000000"/>
                </a:solidFill>
                <a:latin typeface="Cooper Black"/>
              </a:rPr>
            </a:br>
            <a:r>
              <a:rPr lang="en-US" sz="2400" b="1" dirty="0">
                <a:solidFill>
                  <a:sysClr val="windowText" lastClr="000000"/>
                </a:solidFill>
              </a:rPr>
              <a:t> </a:t>
            </a:r>
            <a:r>
              <a:rPr lang="en-US" sz="2400" b="1" dirty="0" smtClean="0">
                <a:solidFill>
                  <a:sysClr val="windowText" lastClr="000000"/>
                </a:solidFill>
              </a:rPr>
              <a:t/>
            </a:r>
            <a:br>
              <a:rPr lang="en-US" sz="2400" b="1" dirty="0" smtClean="0">
                <a:solidFill>
                  <a:sysClr val="windowText" lastClr="000000"/>
                </a:solidFill>
              </a:rPr>
            </a:br>
            <a:r>
              <a:rPr lang="en-US" sz="3600" dirty="0" smtClean="0">
                <a:latin typeface="Constantia" pitchFamily="18" charset="0"/>
              </a:rPr>
              <a:t>Effects of Illness on the Family</a:t>
            </a:r>
            <a:r>
              <a:rPr lang="en-US" sz="2800" i="1" dirty="0" smtClean="0">
                <a:solidFill>
                  <a:srgbClr val="FF0000"/>
                </a:solidFill>
                <a:latin typeface="Constantia" pitchFamily="18" charset="0"/>
              </a:rPr>
              <a:t/>
            </a:r>
            <a:br>
              <a:rPr lang="en-US" sz="2800" i="1" dirty="0" smtClean="0">
                <a:solidFill>
                  <a:srgbClr val="FF0000"/>
                </a:solidFill>
                <a:latin typeface="Constantia" pitchFamily="18" charset="0"/>
              </a:rPr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b="1" dirty="0">
                <a:solidFill>
                  <a:sysClr val="windowText" lastClr="000000"/>
                </a:solidFill>
                <a:latin typeface="Cooper Black"/>
              </a:rPr>
              <a:t/>
            </a:r>
            <a:br>
              <a:rPr lang="en-US" sz="2800" b="1" dirty="0">
                <a:solidFill>
                  <a:sysClr val="windowText" lastClr="000000"/>
                </a:solidFill>
                <a:latin typeface="Cooper Black"/>
              </a:rPr>
            </a:br>
            <a:r>
              <a:rPr lang="en-US" sz="2800" b="1" dirty="0">
                <a:solidFill>
                  <a:sysClr val="windowText" lastClr="000000"/>
                </a:solidFill>
                <a:latin typeface="Cooper Black"/>
              </a:rPr>
              <a:t> </a:t>
            </a:r>
          </a:p>
        </p:txBody>
      </p:sp>
      <p:sp>
        <p:nvSpPr>
          <p:cNvPr id="101378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524000"/>
            <a:ext cx="8686800" cy="4876800"/>
          </a:xfrm>
        </p:spPr>
        <p:txBody>
          <a:bodyPr/>
          <a:lstStyle/>
          <a:p>
            <a:pPr marL="26988">
              <a:buSzPct val="75000"/>
              <a:buFont typeface="Wingdings" pitchFamily="2" charset="2"/>
              <a:buChar char="q"/>
            </a:pPr>
            <a:r>
              <a:rPr lang="en-US" sz="2400" dirty="0" smtClean="0">
                <a:latin typeface="Constantia" pitchFamily="18" charset="0"/>
              </a:rPr>
              <a:t> the kind of the effect of illness and its extent  on the family depends on</a:t>
            </a:r>
          </a:p>
          <a:p>
            <a:pPr marL="1143000" lvl="1" indent="-393700">
              <a:buSzPct val="75000"/>
              <a:buFont typeface="Wingdings" pitchFamily="2" charset="2"/>
              <a:buChar char="q"/>
            </a:pPr>
            <a:r>
              <a:rPr lang="en-US" sz="2100" dirty="0" smtClean="0">
                <a:latin typeface="Constantia" pitchFamily="18" charset="0"/>
              </a:rPr>
              <a:t>Member of the family who is ill (father/mother)</a:t>
            </a:r>
          </a:p>
          <a:p>
            <a:pPr marL="1143000" lvl="1" indent="-393700">
              <a:buSzPct val="75000"/>
              <a:buFont typeface="Wingdings" pitchFamily="2" charset="2"/>
              <a:buChar char="q"/>
            </a:pPr>
            <a:r>
              <a:rPr lang="en-US" sz="2100" dirty="0" smtClean="0">
                <a:latin typeface="Constantia" pitchFamily="18" charset="0"/>
              </a:rPr>
              <a:t>Severity and duration of illness</a:t>
            </a:r>
          </a:p>
          <a:p>
            <a:pPr marL="1143000" lvl="1" indent="-393700">
              <a:buSzPct val="75000"/>
              <a:buFont typeface="Wingdings" pitchFamily="2" charset="2"/>
              <a:buChar char="q"/>
            </a:pPr>
            <a:r>
              <a:rPr lang="en-US" sz="2100" dirty="0" smtClean="0">
                <a:latin typeface="Constantia" pitchFamily="18" charset="0"/>
              </a:rPr>
              <a:t>Cultural and social customs of the family</a:t>
            </a:r>
          </a:p>
          <a:p>
            <a:pPr marL="26988">
              <a:buSzPct val="75000"/>
              <a:buFont typeface="Wingdings" pitchFamily="2" charset="2"/>
              <a:buChar char="q"/>
            </a:pPr>
            <a:r>
              <a:rPr lang="en-US" sz="2400" dirty="0" smtClean="0">
                <a:latin typeface="Constantia" pitchFamily="18" charset="0"/>
              </a:rPr>
              <a:t>Changes in the family</a:t>
            </a:r>
          </a:p>
          <a:p>
            <a:pPr marL="1143000" lvl="1" indent="-393700">
              <a:buSzPct val="75000"/>
              <a:buFont typeface="Wingdings" pitchFamily="2" charset="2"/>
              <a:buChar char="q"/>
            </a:pPr>
            <a:r>
              <a:rPr lang="en-US" sz="2100" dirty="0" smtClean="0">
                <a:latin typeface="Constantia" pitchFamily="18" charset="0"/>
              </a:rPr>
              <a:t>Role change</a:t>
            </a:r>
          </a:p>
          <a:p>
            <a:pPr marL="1143000" lvl="1" indent="-393700">
              <a:buSzPct val="75000"/>
              <a:buFont typeface="Wingdings" pitchFamily="2" charset="2"/>
              <a:buChar char="q"/>
            </a:pPr>
            <a:r>
              <a:rPr lang="en-US" sz="2100" dirty="0" smtClean="0">
                <a:latin typeface="Constantia" pitchFamily="18" charset="0"/>
              </a:rPr>
              <a:t>Increased stress due to anxiety</a:t>
            </a:r>
          </a:p>
          <a:p>
            <a:pPr marL="1143000" lvl="1" indent="-393700">
              <a:buSzPct val="75000"/>
              <a:buFont typeface="Wingdings" pitchFamily="2" charset="2"/>
              <a:buChar char="q"/>
            </a:pPr>
            <a:r>
              <a:rPr lang="en-US" sz="2100" dirty="0" smtClean="0">
                <a:latin typeface="Constantia" pitchFamily="18" charset="0"/>
              </a:rPr>
              <a:t>Increased demands and task reassignments</a:t>
            </a:r>
          </a:p>
          <a:p>
            <a:pPr marL="1143000" lvl="1" indent="-393700">
              <a:buSzPct val="75000"/>
              <a:buFont typeface="Wingdings" pitchFamily="2" charset="2"/>
              <a:buChar char="q"/>
            </a:pPr>
            <a:r>
              <a:rPr lang="en-US" sz="2100" dirty="0" smtClean="0">
                <a:latin typeface="Constantia" pitchFamily="18" charset="0"/>
              </a:rPr>
              <a:t>Financial problems</a:t>
            </a:r>
          </a:p>
          <a:p>
            <a:pPr marL="1143000" lvl="1" indent="-393700">
              <a:buSzPct val="75000"/>
              <a:buFont typeface="Wingdings" pitchFamily="2" charset="2"/>
              <a:buChar char="q"/>
            </a:pPr>
            <a:r>
              <a:rPr lang="en-US" sz="2100" dirty="0" smtClean="0">
                <a:latin typeface="Constantia" pitchFamily="18" charset="0"/>
              </a:rPr>
              <a:t>Loneliness</a:t>
            </a:r>
          </a:p>
          <a:p>
            <a:pPr marL="74613" lvl="1" indent="0">
              <a:buSzPct val="75000"/>
              <a:buNone/>
            </a:pPr>
            <a:endParaRPr lang="en-US" sz="1500" dirty="0">
              <a:latin typeface="Constantia" pitchFamily="18" charset="0"/>
            </a:endParaRPr>
          </a:p>
          <a:p>
            <a:pPr lvl="1"/>
            <a:endParaRPr lang="en-US" sz="2200" dirty="0" smtClean="0">
              <a:latin typeface="Constantia" pitchFamily="18" charset="0"/>
            </a:endParaRPr>
          </a:p>
          <a:p>
            <a:pPr lvl="1"/>
            <a:endParaRPr lang="en-US" sz="2200" dirty="0" smtClean="0">
              <a:latin typeface="Constantia" pitchFamily="18" charset="0"/>
            </a:endParaRPr>
          </a:p>
          <a:p>
            <a:endParaRPr lang="en-US" sz="2800" dirty="0" smtClean="0">
              <a:latin typeface="Constantia" pitchFamily="18" charset="0"/>
            </a:endParaRPr>
          </a:p>
          <a:p>
            <a:endParaRPr lang="en-US" sz="2800" dirty="0" smtClean="0">
              <a:latin typeface="Constantia" pitchFamily="18" charset="0"/>
            </a:endParaRPr>
          </a:p>
          <a:p>
            <a:pPr lvl="1"/>
            <a:endParaRPr lang="en-US" sz="2200" dirty="0" smtClean="0">
              <a:latin typeface="Constantia" pitchFamily="18" charset="0"/>
            </a:endParaRPr>
          </a:p>
          <a:p>
            <a:pPr lvl="1"/>
            <a:endParaRPr lang="en-US" sz="2500" dirty="0" smtClean="0">
              <a:latin typeface="Constantia" pitchFamily="18" charset="0"/>
            </a:endParaRPr>
          </a:p>
          <a:p>
            <a:endParaRPr lang="en-US" sz="2400" dirty="0">
              <a:latin typeface="Constantia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1101053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4582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200" b="1" dirty="0" smtClean="0">
                <a:latin typeface="Constantia" pitchFamily="18" charset="0"/>
              </a:rPr>
              <a:t>Concepts of Health, Wellness &amp; well-being </a:t>
            </a:r>
          </a:p>
        </p:txBody>
      </p:sp>
      <p:sp>
        <p:nvSpPr>
          <p:cNvPr id="29698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524000"/>
            <a:ext cx="8610600" cy="4648200"/>
          </a:xfrm>
        </p:spPr>
        <p:txBody>
          <a:bodyPr>
            <a:normAutofit lnSpcReduction="10000"/>
          </a:bodyPr>
          <a:lstStyle/>
          <a:p>
            <a:r>
              <a:rPr lang="en-US" sz="3200" dirty="0" smtClean="0">
                <a:latin typeface="Constantia" pitchFamily="18" charset="0"/>
              </a:rPr>
              <a:t>Definitions of health</a:t>
            </a:r>
          </a:p>
          <a:p>
            <a:endParaRPr lang="en-US" sz="2800" dirty="0" smtClean="0">
              <a:latin typeface="Constantia" pitchFamily="18" charset="0"/>
            </a:endParaRPr>
          </a:p>
          <a:p>
            <a:pPr lvl="1"/>
            <a:r>
              <a:rPr lang="en-US" sz="1900" dirty="0" smtClean="0">
                <a:latin typeface="Constantia" pitchFamily="18" charset="0"/>
              </a:rPr>
              <a:t> </a:t>
            </a:r>
            <a:r>
              <a:rPr lang="en-US" sz="2800" dirty="0" smtClean="0">
                <a:latin typeface="Constantia" pitchFamily="18" charset="0"/>
              </a:rPr>
              <a:t>ANA: “ </a:t>
            </a:r>
            <a:r>
              <a:rPr lang="en-US" sz="2800" b="1" i="1" dirty="0" smtClean="0">
                <a:latin typeface="Constantia" pitchFamily="18" charset="0"/>
              </a:rPr>
              <a:t>a dynamic </a:t>
            </a:r>
            <a:r>
              <a:rPr lang="ar-JO" sz="2800" dirty="0" smtClean="0"/>
              <a:t>حيوي</a:t>
            </a:r>
            <a:r>
              <a:rPr lang="en-US" sz="2800" b="1" i="1" dirty="0" smtClean="0">
                <a:latin typeface="Constantia" pitchFamily="18" charset="0"/>
              </a:rPr>
              <a:t> </a:t>
            </a:r>
            <a:r>
              <a:rPr lang="en-US" sz="2800" dirty="0" smtClean="0">
                <a:latin typeface="Constantia" pitchFamily="18" charset="0"/>
              </a:rPr>
              <a:t>state of being in which the developmental and behavioral potential </a:t>
            </a:r>
            <a:r>
              <a:rPr lang="ar-JO" sz="2800" dirty="0" smtClean="0"/>
              <a:t>إمكانية </a:t>
            </a:r>
            <a:r>
              <a:rPr lang="en-US" sz="2800" dirty="0" smtClean="0"/>
              <a:t> </a:t>
            </a:r>
            <a:r>
              <a:rPr lang="en-US" sz="2800" dirty="0" smtClean="0">
                <a:latin typeface="Constantia" pitchFamily="18" charset="0"/>
              </a:rPr>
              <a:t>of an individual is realized to the fullest extent possible……. [Health  is] an experience that is often expressed in terms of wellness and illness and may occur in the presence or absence of disease or injury”: </a:t>
            </a:r>
          </a:p>
          <a:p>
            <a:endParaRPr lang="en-US" sz="2400" dirty="0" smtClean="0">
              <a:latin typeface="Constantia" pitchFamily="18" charset="0"/>
            </a:endParaRPr>
          </a:p>
          <a:p>
            <a:r>
              <a:rPr lang="en-US" sz="2400" dirty="0" smtClean="0">
                <a:latin typeface="Constantia" pitchFamily="18" charset="0"/>
              </a:rPr>
              <a:t> </a:t>
            </a:r>
          </a:p>
        </p:txBody>
      </p:sp>
    </p:spTree>
    <p:extLst>
      <p:ext uri="{BB962C8B-B14F-4D97-AF65-F5344CB8AC3E}">
        <p14:creationId xmlns="" xmlns:p14="http://schemas.microsoft.com/office/powerpoint/2010/main" val="400883413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4582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200" b="1" dirty="0" smtClean="0">
                <a:latin typeface="Constantia" pitchFamily="18" charset="0"/>
              </a:rPr>
              <a:t>Concepts of Health, Wellness &amp; well-being </a:t>
            </a:r>
          </a:p>
        </p:txBody>
      </p:sp>
      <p:sp>
        <p:nvSpPr>
          <p:cNvPr id="29698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524000"/>
            <a:ext cx="8610600" cy="4648200"/>
          </a:xfrm>
        </p:spPr>
        <p:txBody>
          <a:bodyPr/>
          <a:lstStyle/>
          <a:p>
            <a:r>
              <a:rPr lang="en-US" sz="3200" dirty="0" smtClean="0">
                <a:latin typeface="Constantia" pitchFamily="18" charset="0"/>
              </a:rPr>
              <a:t>Personal Definitions of health</a:t>
            </a:r>
          </a:p>
          <a:p>
            <a:pPr lvl="1"/>
            <a:r>
              <a:rPr lang="en-US" sz="2400" dirty="0" smtClean="0">
                <a:latin typeface="Constantia" pitchFamily="18" charset="0"/>
              </a:rPr>
              <a:t>Depends on the individual perception </a:t>
            </a:r>
            <a:r>
              <a:rPr lang="ar-JO" sz="2400" dirty="0" smtClean="0"/>
              <a:t>الإدراك</a:t>
            </a:r>
            <a:r>
              <a:rPr lang="en-US" sz="2400" dirty="0" smtClean="0">
                <a:latin typeface="Constantia" pitchFamily="18" charset="0"/>
              </a:rPr>
              <a:t> and previous experience, expectations of self, age and </a:t>
            </a:r>
            <a:r>
              <a:rPr lang="en-US" sz="2400" dirty="0" err="1" smtClean="0">
                <a:latin typeface="Constantia" pitchFamily="18" charset="0"/>
              </a:rPr>
              <a:t>sociocultural</a:t>
            </a:r>
            <a:r>
              <a:rPr lang="en-US" sz="2400" dirty="0" smtClean="0">
                <a:latin typeface="Constantia" pitchFamily="18" charset="0"/>
              </a:rPr>
              <a:t> influences</a:t>
            </a:r>
          </a:p>
          <a:p>
            <a:pPr lvl="1"/>
            <a:r>
              <a:rPr lang="en-US" sz="2400" dirty="0" smtClean="0">
                <a:latin typeface="Constantia" pitchFamily="18" charset="0"/>
              </a:rPr>
              <a:t>Description of health </a:t>
            </a:r>
          </a:p>
          <a:p>
            <a:pPr lvl="2"/>
            <a:r>
              <a:rPr lang="en-US" sz="2000" dirty="0" smtClean="0">
                <a:latin typeface="Constantia" pitchFamily="18" charset="0"/>
              </a:rPr>
              <a:t>Being free from symptoms of disease and pain as much as possible</a:t>
            </a:r>
          </a:p>
          <a:p>
            <a:pPr lvl="2"/>
            <a:r>
              <a:rPr lang="en-US" sz="2000" dirty="0" smtClean="0">
                <a:latin typeface="Constantia" pitchFamily="18" charset="0"/>
              </a:rPr>
              <a:t>Being able to be active and to do what they want or must</a:t>
            </a:r>
          </a:p>
          <a:p>
            <a:pPr lvl="2"/>
            <a:r>
              <a:rPr lang="en-US" sz="2000" dirty="0" smtClean="0">
                <a:latin typeface="Constantia" pitchFamily="18" charset="0"/>
              </a:rPr>
              <a:t>Being in good spirits most of the time </a:t>
            </a:r>
          </a:p>
          <a:p>
            <a:pPr lvl="1"/>
            <a:r>
              <a:rPr lang="en-US" sz="2400" dirty="0" smtClean="0">
                <a:latin typeface="Constantia" pitchFamily="18" charset="0"/>
              </a:rPr>
              <a:t>on going process and achieves gradually a cross time</a:t>
            </a:r>
          </a:p>
          <a:p>
            <a:pPr lvl="1"/>
            <a:r>
              <a:rPr lang="en-US" sz="2400" dirty="0" smtClean="0">
                <a:latin typeface="Constantia" pitchFamily="18" charset="0"/>
              </a:rPr>
              <a:t>A way of life and a harmony </a:t>
            </a:r>
            <a:r>
              <a:rPr lang="ar-JO" sz="2400" dirty="0" smtClean="0"/>
              <a:t>الانسجام</a:t>
            </a:r>
            <a:r>
              <a:rPr lang="en-US" sz="2400" dirty="0" smtClean="0">
                <a:latin typeface="Constantia" pitchFamily="18" charset="0"/>
              </a:rPr>
              <a:t> between body, mind and feelings</a:t>
            </a:r>
          </a:p>
          <a:p>
            <a:pPr lvl="1"/>
            <a:endParaRPr lang="en-US" dirty="0" smtClean="0">
              <a:latin typeface="Constantia" pitchFamily="18" charset="0"/>
            </a:endParaRPr>
          </a:p>
          <a:p>
            <a:endParaRPr lang="en-US" sz="2800" dirty="0" smtClean="0">
              <a:latin typeface="Constantia" pitchFamily="18" charset="0"/>
            </a:endParaRPr>
          </a:p>
          <a:p>
            <a:pPr lvl="1"/>
            <a:endParaRPr lang="en-US" sz="2400" dirty="0" smtClean="0">
              <a:latin typeface="Constantia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0883413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229600" cy="990600"/>
          </a:xfrm>
        </p:spPr>
        <p:txBody>
          <a:bodyPr/>
          <a:lstStyle/>
          <a:p>
            <a:pPr algn="ctr"/>
            <a:r>
              <a:rPr lang="en-US" sz="3600" b="1" dirty="0" smtClean="0">
                <a:latin typeface="Constantia" pitchFamily="18" charset="0"/>
              </a:rPr>
              <a:t>Wellness and Well-Being</a:t>
            </a:r>
            <a:endParaRPr lang="en-US" sz="3200" b="1" dirty="0" smtClean="0">
              <a:latin typeface="Constantia" pitchFamily="18" charset="0"/>
            </a:endParaRPr>
          </a:p>
        </p:txBody>
      </p:sp>
      <p:sp>
        <p:nvSpPr>
          <p:cNvPr id="29698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676400"/>
            <a:ext cx="8153400" cy="4648200"/>
          </a:xfrm>
        </p:spPr>
        <p:txBody>
          <a:bodyPr>
            <a:normAutofit fontScale="92500" lnSpcReduction="2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800" dirty="0" smtClean="0">
                <a:latin typeface="Constantia" pitchFamily="18" charset="0"/>
              </a:rPr>
              <a:t>Wellness is a state of well-being (</a:t>
            </a:r>
            <a:r>
              <a:rPr lang="ar-JO" sz="2800" dirty="0"/>
              <a:t>سعادة</a:t>
            </a:r>
            <a:r>
              <a:rPr lang="en-US" sz="2800" dirty="0" smtClean="0">
                <a:latin typeface="Constantia" pitchFamily="18" charset="0"/>
              </a:rPr>
              <a:t>)</a:t>
            </a:r>
          </a:p>
          <a:p>
            <a:pPr fontAlgn="auto">
              <a:spcAft>
                <a:spcPts val="0"/>
              </a:spcAft>
              <a:defRPr/>
            </a:pPr>
            <a:endParaRPr lang="en-US" sz="2800" dirty="0">
              <a:latin typeface="Constantia" pitchFamily="18" charset="0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en-US" sz="2800" dirty="0" smtClean="0">
                <a:latin typeface="Constantia" pitchFamily="18" charset="0"/>
              </a:rPr>
              <a:t>Basic aspects (</a:t>
            </a:r>
            <a:r>
              <a:rPr lang="ar-JO" sz="2800" dirty="0"/>
              <a:t>الجوانب</a:t>
            </a:r>
            <a:r>
              <a:rPr lang="en-US" sz="2800" dirty="0" smtClean="0">
                <a:latin typeface="Constantia" pitchFamily="18" charset="0"/>
              </a:rPr>
              <a:t> ) of wellness includes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sz="2500" dirty="0" smtClean="0">
                <a:latin typeface="Constantia" pitchFamily="18" charset="0"/>
              </a:rPr>
              <a:t>Self-responsibilities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sz="2500" dirty="0" smtClean="0">
                <a:latin typeface="Constantia" pitchFamily="18" charset="0"/>
              </a:rPr>
              <a:t>An ultimate goal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sz="2500" dirty="0" smtClean="0">
                <a:latin typeface="Constantia" pitchFamily="18" charset="0"/>
              </a:rPr>
              <a:t>A dynamic and growing process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sz="2500" dirty="0" smtClean="0">
                <a:latin typeface="Constantia" pitchFamily="18" charset="0"/>
              </a:rPr>
              <a:t>Daily decision making regarding nutrition </a:t>
            </a:r>
            <a:r>
              <a:rPr lang="ar-JO" sz="2400" dirty="0" smtClean="0"/>
              <a:t>تغذية</a:t>
            </a:r>
            <a:r>
              <a:rPr lang="en-US" sz="2500" dirty="0" smtClean="0">
                <a:latin typeface="Constantia" pitchFamily="18" charset="0"/>
              </a:rPr>
              <a:t>, stress management, physical fitness, preventive health care, emotional health</a:t>
            </a:r>
            <a:endParaRPr lang="en-US" sz="2500" dirty="0">
              <a:latin typeface="Constantia" pitchFamily="18" charset="0"/>
            </a:endParaRPr>
          </a:p>
          <a:p>
            <a:pPr fontAlgn="auto">
              <a:spcAft>
                <a:spcPts val="0"/>
              </a:spcAft>
              <a:defRPr/>
            </a:pPr>
            <a:endParaRPr lang="en-US" sz="2800" dirty="0">
              <a:latin typeface="Constantia" pitchFamily="18" charset="0"/>
            </a:endParaRPr>
          </a:p>
          <a:p>
            <a:pPr lvl="1"/>
            <a:endParaRPr lang="en-US" sz="2400" dirty="0" smtClean="0">
              <a:latin typeface="Constantia" pitchFamily="18" charset="0"/>
            </a:endParaRPr>
          </a:p>
          <a:p>
            <a:endParaRPr lang="en-US" sz="2400" dirty="0" smtClean="0">
              <a:latin typeface="Constantia" pitchFamily="18" charset="0"/>
            </a:endParaRPr>
          </a:p>
          <a:p>
            <a:r>
              <a:rPr lang="en-US" sz="2400" dirty="0" smtClean="0">
                <a:latin typeface="Constantia" pitchFamily="18" charset="0"/>
              </a:rPr>
              <a:t> </a:t>
            </a:r>
          </a:p>
        </p:txBody>
      </p:sp>
    </p:spTree>
    <p:extLst>
      <p:ext uri="{BB962C8B-B14F-4D97-AF65-F5344CB8AC3E}">
        <p14:creationId xmlns="" xmlns:p14="http://schemas.microsoft.com/office/powerpoint/2010/main" val="334938906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1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ysClr val="windowText" lastClr="000000"/>
                </a:solidFill>
                <a:latin typeface="Cooper Black"/>
              </a:rPr>
              <a:t/>
            </a:r>
            <a:br>
              <a:rPr lang="en-US" sz="2800" b="1" dirty="0">
                <a:solidFill>
                  <a:sysClr val="windowText" lastClr="000000"/>
                </a:solidFill>
                <a:latin typeface="Cooper Black"/>
              </a:rPr>
            </a:br>
            <a:r>
              <a:rPr lang="en-US" sz="2400" b="1" dirty="0">
                <a:solidFill>
                  <a:sysClr val="windowText" lastClr="000000"/>
                </a:solidFill>
              </a:rPr>
              <a:t> </a:t>
            </a:r>
            <a:r>
              <a:rPr lang="en-US" dirty="0" smtClean="0">
                <a:latin typeface="Constantia" pitchFamily="18" charset="0"/>
              </a:rPr>
              <a:t>Components of Wellness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b="1" dirty="0">
                <a:solidFill>
                  <a:sysClr val="windowText" lastClr="000000"/>
                </a:solidFill>
                <a:latin typeface="Cooper Black"/>
              </a:rPr>
              <a:t/>
            </a:r>
            <a:br>
              <a:rPr lang="en-US" sz="2800" b="1" dirty="0">
                <a:solidFill>
                  <a:sysClr val="windowText" lastClr="000000"/>
                </a:solidFill>
                <a:latin typeface="Cooper Black"/>
              </a:rPr>
            </a:br>
            <a:r>
              <a:rPr lang="en-US" sz="2800" b="1" dirty="0">
                <a:solidFill>
                  <a:sysClr val="windowText" lastClr="000000"/>
                </a:solidFill>
                <a:latin typeface="Cooper Black"/>
              </a:rPr>
              <a:t> </a:t>
            </a:r>
          </a:p>
        </p:txBody>
      </p:sp>
      <p:sp>
        <p:nvSpPr>
          <p:cNvPr id="101378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524000"/>
            <a:ext cx="5562600" cy="5029200"/>
          </a:xfrm>
        </p:spPr>
        <p:txBody>
          <a:bodyPr/>
          <a:lstStyle/>
          <a:p>
            <a:pPr>
              <a:buNone/>
            </a:pPr>
            <a:r>
              <a:rPr lang="en-US" sz="2400" dirty="0" smtClean="0">
                <a:latin typeface="Constantia" pitchFamily="18" charset="0"/>
              </a:rPr>
              <a:t> </a:t>
            </a:r>
            <a:endParaRPr lang="en-US" sz="1800" dirty="0" smtClean="0">
              <a:latin typeface="Constantia" pitchFamily="18" charset="0"/>
            </a:endParaRPr>
          </a:p>
          <a:p>
            <a:pPr lvl="1"/>
            <a:endParaRPr lang="en-US" sz="2100" dirty="0" smtClean="0">
              <a:latin typeface="Constantia" pitchFamily="18" charset="0"/>
            </a:endParaRPr>
          </a:p>
          <a:p>
            <a:endParaRPr lang="en-US" sz="2400" dirty="0" smtClean="0">
              <a:latin typeface="Constantia" pitchFamily="18" charset="0"/>
            </a:endParaRPr>
          </a:p>
          <a:p>
            <a:endParaRPr lang="en-US" sz="2400" dirty="0">
              <a:latin typeface="Constantia" pitchFamily="18" charset="0"/>
            </a:endParaRPr>
          </a:p>
        </p:txBody>
      </p:sp>
      <p:pic>
        <p:nvPicPr>
          <p:cNvPr id="52226" name="Picture 2" descr="http://1.bp.blogspot.com/_wO5J_1DP4gQ/THPXZX3i6-I/AAAAAAAAADc/gCSQlkhSrHE/s1600/hep-well-realm-pie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95400" y="1701800"/>
            <a:ext cx="6705600" cy="48514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5867400" cy="990600"/>
          </a:xfrm>
        </p:spPr>
        <p:txBody>
          <a:bodyPr>
            <a:normAutofit fontScale="90000"/>
          </a:bodyPr>
          <a:lstStyle/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ysClr val="windowText" lastClr="000000"/>
                </a:solidFill>
                <a:latin typeface="Cooper Black"/>
              </a:rPr>
              <a:t/>
            </a:r>
            <a:br>
              <a:rPr lang="en-US" sz="2800" b="1" dirty="0">
                <a:solidFill>
                  <a:sysClr val="windowText" lastClr="000000"/>
                </a:solidFill>
                <a:latin typeface="Cooper Black"/>
              </a:rPr>
            </a:br>
            <a:r>
              <a:rPr lang="en-US" sz="2400" b="1" dirty="0">
                <a:solidFill>
                  <a:sysClr val="windowText" lastClr="000000"/>
                </a:solidFill>
              </a:rPr>
              <a:t> </a:t>
            </a:r>
            <a:r>
              <a:rPr lang="en-US" dirty="0" smtClean="0">
                <a:latin typeface="Constantia" pitchFamily="18" charset="0"/>
              </a:rPr>
              <a:t>Components of Wellness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b="1" dirty="0">
                <a:solidFill>
                  <a:sysClr val="windowText" lastClr="000000"/>
                </a:solidFill>
                <a:latin typeface="Cooper Black"/>
              </a:rPr>
              <a:t/>
            </a:r>
            <a:br>
              <a:rPr lang="en-US" sz="2800" b="1" dirty="0">
                <a:solidFill>
                  <a:sysClr val="windowText" lastClr="000000"/>
                </a:solidFill>
                <a:latin typeface="Cooper Black"/>
              </a:rPr>
            </a:br>
            <a:r>
              <a:rPr lang="en-US" sz="2800" b="1" dirty="0">
                <a:solidFill>
                  <a:sysClr val="windowText" lastClr="000000"/>
                </a:solidFill>
                <a:latin typeface="Cooper Black"/>
              </a:rPr>
              <a:t> </a:t>
            </a:r>
          </a:p>
        </p:txBody>
      </p:sp>
      <p:sp>
        <p:nvSpPr>
          <p:cNvPr id="101378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524000"/>
            <a:ext cx="8610600" cy="5029200"/>
          </a:xfrm>
        </p:spPr>
        <p:txBody>
          <a:bodyPr/>
          <a:lstStyle/>
          <a:p>
            <a:pPr>
              <a:buNone/>
            </a:pPr>
            <a:r>
              <a:rPr lang="en-US" sz="2400" dirty="0" smtClean="0">
                <a:latin typeface="Constantia" pitchFamily="18" charset="0"/>
              </a:rPr>
              <a:t> </a:t>
            </a:r>
            <a:endParaRPr lang="en-US" sz="1800" dirty="0" smtClean="0">
              <a:latin typeface="Constantia" pitchFamily="18" charset="0"/>
            </a:endParaRPr>
          </a:p>
          <a:p>
            <a:pPr lvl="1"/>
            <a:endParaRPr lang="en-US" sz="2100" dirty="0" smtClean="0">
              <a:latin typeface="Constantia" pitchFamily="18" charset="0"/>
            </a:endParaRPr>
          </a:p>
          <a:p>
            <a:endParaRPr lang="en-US" sz="2400" dirty="0" smtClean="0">
              <a:latin typeface="Constantia" pitchFamily="18" charset="0"/>
            </a:endParaRPr>
          </a:p>
          <a:p>
            <a:endParaRPr lang="en-US" sz="2400" dirty="0">
              <a:latin typeface="Constantia" pitchFamily="18" charset="0"/>
            </a:endParaRPr>
          </a:p>
        </p:txBody>
      </p:sp>
      <p:pic>
        <p:nvPicPr>
          <p:cNvPr id="52226" name="Picture 2" descr="http://1.bp.blogspot.com/_wO5J_1DP4gQ/THPXZX3i6-I/AAAAAAAAADc/gCSQlkhSrHE/s1600/hep-well-realm-pie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72200" y="0"/>
            <a:ext cx="2667000" cy="2108200"/>
          </a:xfrm>
          <a:prstGeom prst="rect">
            <a:avLst/>
          </a:prstGeom>
          <a:noFill/>
        </p:spPr>
      </p:pic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152400" y="15240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19088" marR="0" lvl="0" indent="-319088" algn="l" defTabSz="914400" rtl="0" eaLnBrk="1" fontAlgn="base" latinLnBrk="0" hangingPunct="1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Char char="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tantia" pitchFamily="18" charset="0"/>
                <a:ea typeface="+mn-ea"/>
                <a:cs typeface="+mn-cs"/>
              </a:rPr>
              <a:t> Physical</a:t>
            </a:r>
          </a:p>
          <a:p>
            <a:pPr marL="776288" lvl="1" indent="-319088" algn="l" rtl="0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tantia" pitchFamily="18" charset="0"/>
                <a:ea typeface="+mn-ea"/>
                <a:cs typeface="+mn-cs"/>
              </a:rPr>
              <a:t>adequate nutrition, fitness </a:t>
            </a:r>
            <a:r>
              <a:rPr lang="ar-JO" dirty="0" smtClean="0"/>
              <a:t>لياقة بدنية</a:t>
            </a:r>
            <a:r>
              <a:rPr lang="en-US" dirty="0" smtClean="0"/>
              <a:t> 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tantia" pitchFamily="18" charset="0"/>
                <a:ea typeface="+mn-ea"/>
                <a:cs typeface="+mn-cs"/>
              </a:rPr>
              <a:t>, avoid smoking and alcohol</a:t>
            </a:r>
          </a:p>
          <a:p>
            <a:pPr marL="319088" indent="-319088" algn="l" rtl="0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</a:pPr>
            <a:r>
              <a:rPr lang="en-US" sz="2000" dirty="0" smtClean="0">
                <a:latin typeface="Constantia" pitchFamily="18" charset="0"/>
                <a:cs typeface="+mn-cs"/>
              </a:rPr>
              <a:t>Social</a:t>
            </a:r>
          </a:p>
          <a:p>
            <a:pPr marL="776288" lvl="1" indent="-319088" algn="l" rtl="0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tantia" pitchFamily="18" charset="0"/>
                <a:ea typeface="+mn-ea"/>
                <a:cs typeface="+mn-cs"/>
              </a:rPr>
              <a:t>Successfully interact</a:t>
            </a:r>
            <a:r>
              <a:rPr kumimoji="0" lang="en-US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tantia" pitchFamily="18" charset="0"/>
                <a:ea typeface="+mn-ea"/>
                <a:cs typeface="+mn-cs"/>
              </a:rPr>
              <a:t> with others, maintain intimacy </a:t>
            </a:r>
            <a:r>
              <a:rPr lang="ar-JO" dirty="0" smtClean="0"/>
              <a:t>ألفة</a:t>
            </a:r>
            <a:endParaRPr kumimoji="0" lang="en-US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nstantia" pitchFamily="18" charset="0"/>
              <a:ea typeface="+mn-ea"/>
              <a:cs typeface="+mn-cs"/>
            </a:endParaRPr>
          </a:p>
          <a:p>
            <a:pPr marL="319088" indent="-319088" algn="l" rtl="0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</a:pPr>
            <a:r>
              <a:rPr lang="en-US" sz="2000" baseline="0" dirty="0" smtClean="0">
                <a:latin typeface="Constantia" pitchFamily="18" charset="0"/>
                <a:cs typeface="+mn-cs"/>
              </a:rPr>
              <a:t>Emotional</a:t>
            </a:r>
            <a:r>
              <a:rPr lang="en-US" sz="2000" dirty="0" smtClean="0">
                <a:latin typeface="Constantia" pitchFamily="18" charset="0"/>
                <a:cs typeface="+mn-cs"/>
              </a:rPr>
              <a:t> </a:t>
            </a:r>
          </a:p>
          <a:p>
            <a:pPr marL="776288" lvl="1" indent="-319088" algn="l" rtl="0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</a:pPr>
            <a:r>
              <a:rPr lang="en-US" dirty="0" smtClean="0">
                <a:latin typeface="Constantia" pitchFamily="18" charset="0"/>
                <a:cs typeface="+mn-cs"/>
              </a:rPr>
              <a:t>Manage stress  </a:t>
            </a:r>
            <a:r>
              <a:rPr lang="ar-JO" dirty="0" smtClean="0"/>
              <a:t>ضغط</a:t>
            </a:r>
            <a:r>
              <a:rPr lang="en-US" dirty="0" smtClean="0">
                <a:latin typeface="Constantia" pitchFamily="18" charset="0"/>
                <a:cs typeface="+mn-cs"/>
              </a:rPr>
              <a:t>, express emotions appropriately</a:t>
            </a:r>
          </a:p>
          <a:p>
            <a:pPr marL="319088" indent="-319088" algn="l" rtl="0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</a:pPr>
            <a:r>
              <a:rPr lang="en-US" sz="2000" baseline="0" dirty="0" smtClean="0">
                <a:latin typeface="Constantia" pitchFamily="18" charset="0"/>
                <a:cs typeface="+mn-cs"/>
              </a:rPr>
              <a:t>Intellectual</a:t>
            </a:r>
          </a:p>
          <a:p>
            <a:pPr marL="776288" lvl="1" indent="-319088" algn="l" rtl="0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</a:pPr>
            <a:r>
              <a:rPr lang="en-US" dirty="0" smtClean="0">
                <a:latin typeface="Constantia" pitchFamily="18" charset="0"/>
                <a:cs typeface="+mn-cs"/>
              </a:rPr>
              <a:t>Ability to use and learn information effectively for personal, family and career development and to handle new situations</a:t>
            </a:r>
          </a:p>
          <a:p>
            <a:pPr marL="319088" indent="-319088" algn="l" rtl="0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</a:pPr>
            <a:r>
              <a:rPr lang="en-US" sz="2000" dirty="0" smtClean="0">
                <a:latin typeface="Constantia" pitchFamily="18" charset="0"/>
                <a:cs typeface="+mn-cs"/>
              </a:rPr>
              <a:t>Spiritual </a:t>
            </a:r>
          </a:p>
          <a:p>
            <a:pPr marL="776288" lvl="1" indent="-319088" algn="l" rtl="0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</a:pPr>
            <a:r>
              <a:rPr lang="en-US" dirty="0" smtClean="0">
                <a:latin typeface="Constantia" pitchFamily="18" charset="0"/>
                <a:cs typeface="+mn-cs"/>
              </a:rPr>
              <a:t>Provide meaning and purpose of life</a:t>
            </a:r>
          </a:p>
          <a:p>
            <a:pPr marL="319088" indent="-319088" algn="l" rtl="0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</a:pPr>
            <a:r>
              <a:rPr lang="en-US" sz="2000" dirty="0" smtClean="0">
                <a:latin typeface="Constantia" pitchFamily="18" charset="0"/>
                <a:cs typeface="+mn-cs"/>
              </a:rPr>
              <a:t>Occupational</a:t>
            </a:r>
          </a:p>
          <a:p>
            <a:pPr marL="776288" lvl="1" indent="-319088" algn="l" rtl="0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</a:pPr>
            <a:r>
              <a:rPr lang="en-US" dirty="0" smtClean="0">
                <a:latin typeface="Constantia" pitchFamily="18" charset="0"/>
                <a:cs typeface="+mn-cs"/>
              </a:rPr>
              <a:t>A balance between work and leisure time</a:t>
            </a:r>
          </a:p>
          <a:p>
            <a:pPr marL="319088" indent="-319088" algn="l" rtl="0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</a:pPr>
            <a:r>
              <a:rPr lang="en-US" dirty="0" smtClean="0">
                <a:latin typeface="Constantia" pitchFamily="18" charset="0"/>
                <a:cs typeface="+mn-cs"/>
              </a:rPr>
              <a:t>Environmental : improve standard of living ( water, air   and food)</a:t>
            </a:r>
          </a:p>
          <a:p>
            <a:pPr marL="319088" indent="-319088" algn="l" rtl="0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</a:pPr>
            <a:endParaRPr lang="en-US" sz="2000" dirty="0" smtClean="0">
              <a:latin typeface="Constantia" pitchFamily="18" charset="0"/>
              <a:cs typeface="+mn-cs"/>
            </a:endParaRPr>
          </a:p>
          <a:p>
            <a:pPr marL="319088" indent="-319088" algn="l" rtl="0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</a:pPr>
            <a:endParaRPr lang="en-US" sz="2000" dirty="0" smtClean="0">
              <a:latin typeface="Constantia" pitchFamily="18" charset="0"/>
              <a:cs typeface="+mn-cs"/>
            </a:endParaRPr>
          </a:p>
          <a:p>
            <a:pPr marL="776288" lvl="1" indent="-319088" algn="l" rtl="0">
              <a:spcBef>
                <a:spcPts val="700"/>
              </a:spcBef>
              <a:buClr>
                <a:schemeClr val="accent2"/>
              </a:buClr>
              <a:buSzPct val="60000"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nstantia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8301</TotalTime>
  <Words>2176</Words>
  <Application>Microsoft Office PowerPoint</Application>
  <PresentationFormat>On-screen Show (4:3)</PresentationFormat>
  <Paragraphs>519</Paragraphs>
  <Slides>45</Slides>
  <Notes>45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46" baseType="lpstr">
      <vt:lpstr>Oriel</vt:lpstr>
      <vt:lpstr>              Health, Wellness, Illness  Dr. Reem ali </vt:lpstr>
      <vt:lpstr>Health, Wellness &amp; Illness</vt:lpstr>
      <vt:lpstr> Health, Wellness &amp; Illness</vt:lpstr>
      <vt:lpstr>Concepts of Health, Wellness &amp; well-being </vt:lpstr>
      <vt:lpstr>Concepts of Health, Wellness &amp; well-being </vt:lpstr>
      <vt:lpstr>Concepts of Health, Wellness &amp; well-being </vt:lpstr>
      <vt:lpstr>Wellness and Well-Being</vt:lpstr>
      <vt:lpstr>  Components of Wellness   </vt:lpstr>
      <vt:lpstr>  Components of Wellness   </vt:lpstr>
      <vt:lpstr>    Well-Being    </vt:lpstr>
      <vt:lpstr>    Why nurses need to clarify their definition of health and well-being    </vt:lpstr>
      <vt:lpstr>    Models(نماذج)of Health and Well-Being    </vt:lpstr>
      <vt:lpstr>  Clinical Model of Health and wellness   </vt:lpstr>
      <vt:lpstr>  Role Performance Model of Health and wellness   </vt:lpstr>
      <vt:lpstr>  Adaptive Model of Health and wellness   </vt:lpstr>
      <vt:lpstr>  Eudemonistic Model of Health and wellness   </vt:lpstr>
      <vt:lpstr>   Agent-Host-Environment (ecologic) Model of Health and wellness   </vt:lpstr>
      <vt:lpstr>   Health- Illness Continua Model of Health and wellness   </vt:lpstr>
      <vt:lpstr>    Variables influencing health status, beliefs, and practices    </vt:lpstr>
      <vt:lpstr>    Variables influencing health status, beliefs, and practices    </vt:lpstr>
      <vt:lpstr>    Variables influencing health status, beliefs, and practices: internal variables    </vt:lpstr>
      <vt:lpstr>    Variables influencing health status, beliefs, and practices: internal variables    </vt:lpstr>
      <vt:lpstr>    Variables influencing health status, beliefs, and practices: Internal variables    </vt:lpstr>
      <vt:lpstr>   Variables influencing health status, beliefs, and practices: External variables    </vt:lpstr>
      <vt:lpstr>  Health Belief Models   </vt:lpstr>
      <vt:lpstr>   Health Belief Models:  Health Locus of Control Model (LOC)   </vt:lpstr>
      <vt:lpstr>  Health Care Adherence      </vt:lpstr>
      <vt:lpstr>  Health Care Adherence التزام    </vt:lpstr>
      <vt:lpstr>  Factors influencing Adherence    </vt:lpstr>
      <vt:lpstr>  Factors influencing Adherence (continue)   </vt:lpstr>
      <vt:lpstr>  How to manage nonadherence   </vt:lpstr>
      <vt:lpstr>   How to manage nonadherence (continued)   </vt:lpstr>
      <vt:lpstr>  Illness &amp; Disease   </vt:lpstr>
      <vt:lpstr>  Illness &amp; Disease    </vt:lpstr>
      <vt:lpstr>  Classification of Illness &amp; Disease    </vt:lpstr>
      <vt:lpstr>  Classification of Illness &amp; Disease    </vt:lpstr>
      <vt:lpstr>  Classification of Illness &amp; Disease    </vt:lpstr>
      <vt:lpstr>  Illness Behaviors   </vt:lpstr>
      <vt:lpstr>  Stages of Illness     </vt:lpstr>
      <vt:lpstr>  Stages of Illness     </vt:lpstr>
      <vt:lpstr>  Stages of Illness     </vt:lpstr>
      <vt:lpstr>  Stages of Illness     </vt:lpstr>
      <vt:lpstr>  Effects of Illness   </vt:lpstr>
      <vt:lpstr>   Effects of Illness on the Client    </vt:lpstr>
      <vt:lpstr>   Effects of Illness on the Family 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Health of Newborns &amp; Infants  (MW 412)</dc:title>
  <dc:creator>Tahani</dc:creator>
  <cp:lastModifiedBy>user</cp:lastModifiedBy>
  <cp:revision>621</cp:revision>
  <dcterms:created xsi:type="dcterms:W3CDTF">2011-02-07T20:45:47Z</dcterms:created>
  <dcterms:modified xsi:type="dcterms:W3CDTF">2014-09-28T15:11:45Z</dcterms:modified>
</cp:coreProperties>
</file>