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7" r:id="rId2"/>
    <p:sldId id="322" r:id="rId3"/>
    <p:sldId id="324" r:id="rId4"/>
    <p:sldId id="325" r:id="rId5"/>
    <p:sldId id="347" r:id="rId6"/>
    <p:sldId id="348" r:id="rId7"/>
    <p:sldId id="336" r:id="rId8"/>
    <p:sldId id="337" r:id="rId9"/>
    <p:sldId id="338" r:id="rId10"/>
    <p:sldId id="258" r:id="rId11"/>
    <p:sldId id="316" r:id="rId12"/>
    <p:sldId id="259" r:id="rId13"/>
    <p:sldId id="260" r:id="rId14"/>
    <p:sldId id="261" r:id="rId15"/>
    <p:sldId id="262" r:id="rId16"/>
    <p:sldId id="268" r:id="rId17"/>
    <p:sldId id="343" r:id="rId18"/>
    <p:sldId id="263" r:id="rId19"/>
    <p:sldId id="266" r:id="rId20"/>
    <p:sldId id="265" r:id="rId21"/>
    <p:sldId id="317" r:id="rId22"/>
    <p:sldId id="267" r:id="rId23"/>
    <p:sldId id="269" r:id="rId24"/>
    <p:sldId id="270" r:id="rId25"/>
    <p:sldId id="271" r:id="rId26"/>
    <p:sldId id="272" r:id="rId27"/>
    <p:sldId id="273" r:id="rId28"/>
    <p:sldId id="274" r:id="rId29"/>
    <p:sldId id="326" r:id="rId30"/>
    <p:sldId id="327" r:id="rId31"/>
    <p:sldId id="275" r:id="rId32"/>
    <p:sldId id="276" r:id="rId33"/>
    <p:sldId id="330" r:id="rId34"/>
    <p:sldId id="329" r:id="rId35"/>
    <p:sldId id="277" r:id="rId36"/>
    <p:sldId id="278" r:id="rId37"/>
    <p:sldId id="334" r:id="rId38"/>
    <p:sldId id="335" r:id="rId39"/>
    <p:sldId id="31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319" r:id="rId54"/>
    <p:sldId id="292" r:id="rId55"/>
    <p:sldId id="320" r:id="rId56"/>
    <p:sldId id="293" r:id="rId57"/>
    <p:sldId id="294" r:id="rId58"/>
    <p:sldId id="344" r:id="rId59"/>
    <p:sldId id="345" r:id="rId60"/>
    <p:sldId id="346"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61" r:id="rId82"/>
    <p:sldId id="349" r:id="rId83"/>
    <p:sldId id="350" r:id="rId84"/>
    <p:sldId id="352" r:id="rId85"/>
    <p:sldId id="353" r:id="rId86"/>
    <p:sldId id="354" r:id="rId87"/>
    <p:sldId id="362" r:id="rId88"/>
    <p:sldId id="356" r:id="rId89"/>
    <p:sldId id="357" r:id="rId90"/>
    <p:sldId id="358" r:id="rId91"/>
    <p:sldId id="359" r:id="rId92"/>
    <p:sldId id="360" r:id="rId93"/>
    <p:sldId id="342" r:id="rId94"/>
    <p:sldId id="321" r:id="rId95"/>
    <p:sldId id="315"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4671" autoAdjust="0"/>
  </p:normalViewPr>
  <p:slideViewPr>
    <p:cSldViewPr>
      <p:cViewPr>
        <p:scale>
          <a:sx n="75" d="100"/>
          <a:sy n="75" d="100"/>
        </p:scale>
        <p:origin x="-462"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C7CCF-BA4D-4472-9419-3F9098F1E38A}" type="datetimeFigureOut">
              <a:rPr lang="en-US" smtClean="0"/>
              <a:pPr/>
              <a:t>3/2/2016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7D594-E402-4065-A683-07AACD30B1D7}" type="slidenum">
              <a:rPr lang="en-US" smtClean="0"/>
              <a:pPr/>
              <a:t>‹#›</a:t>
            </a:fld>
            <a:endParaRPr lang="en-US"/>
          </a:p>
        </p:txBody>
      </p:sp>
    </p:spTree>
    <p:extLst>
      <p:ext uri="{BB962C8B-B14F-4D97-AF65-F5344CB8AC3E}">
        <p14:creationId xmlns="" xmlns:p14="http://schemas.microsoft.com/office/powerpoint/2010/main" val="413429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372" name="Header Placeholder 3"/>
          <p:cNvSpPr>
            <a:spLocks noGrp="1"/>
          </p:cNvSpPr>
          <p:nvPr>
            <p:ph type="hdr" sz="quarter"/>
          </p:nvPr>
        </p:nvSpPr>
        <p:spPr/>
        <p:txBody>
          <a:bodyPr/>
          <a:lstStyle/>
          <a:p>
            <a:pPr>
              <a:defRPr/>
            </a:pPr>
            <a:r>
              <a:rPr lang="en-US" smtClean="0"/>
              <a:t>Presentation Information</a:t>
            </a:r>
          </a:p>
        </p:txBody>
      </p:sp>
      <p:sp>
        <p:nvSpPr>
          <p:cNvPr id="58373" name="Footer Placeholder 4"/>
          <p:cNvSpPr>
            <a:spLocks noGrp="1"/>
          </p:cNvSpPr>
          <p:nvPr>
            <p:ph type="ftr" sz="quarter" idx="4"/>
          </p:nvPr>
        </p:nvSpPr>
        <p:spPr/>
        <p:txBody>
          <a:bodyPr/>
          <a:lstStyle/>
          <a:p>
            <a:pPr>
              <a:defRPr/>
            </a:pPr>
            <a:r>
              <a:rPr lang="en-US" smtClean="0"/>
              <a:t>CONFIDENTIAL</a:t>
            </a:r>
          </a:p>
        </p:txBody>
      </p:sp>
      <p:sp>
        <p:nvSpPr>
          <p:cNvPr id="58374" name="Slide Number Placeholder 5"/>
          <p:cNvSpPr>
            <a:spLocks noGrp="1"/>
          </p:cNvSpPr>
          <p:nvPr>
            <p:ph type="sldNum" sz="quarter" idx="5"/>
          </p:nvPr>
        </p:nvSpPr>
        <p:spPr/>
        <p:txBody>
          <a:bodyPr/>
          <a:lstStyle/>
          <a:p>
            <a:pPr>
              <a:defRPr/>
            </a:pPr>
            <a:fld id="{A1E9B904-E270-48BD-B5C0-64042EB50B1B}"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Impedance: </a:t>
            </a:r>
            <a:r>
              <a:rPr lang="ar-JO" smtClean="0"/>
              <a:t>مقاومة</a:t>
            </a:r>
            <a:endParaRPr lang="en-US" smtClean="0"/>
          </a:p>
        </p:txBody>
      </p:sp>
      <p:sp>
        <p:nvSpPr>
          <p:cNvPr id="66564" name="Header Placeholder 3"/>
          <p:cNvSpPr>
            <a:spLocks noGrp="1"/>
          </p:cNvSpPr>
          <p:nvPr>
            <p:ph type="hdr" sz="quarter"/>
          </p:nvPr>
        </p:nvSpPr>
        <p:spPr/>
        <p:txBody>
          <a:bodyPr/>
          <a:lstStyle/>
          <a:p>
            <a:pPr>
              <a:defRPr/>
            </a:pPr>
            <a:r>
              <a:rPr lang="en-US" smtClean="0"/>
              <a:t>Presentation Information</a:t>
            </a:r>
          </a:p>
        </p:txBody>
      </p:sp>
      <p:sp>
        <p:nvSpPr>
          <p:cNvPr id="66565" name="Footer Placeholder 4"/>
          <p:cNvSpPr>
            <a:spLocks noGrp="1"/>
          </p:cNvSpPr>
          <p:nvPr>
            <p:ph type="ftr" sz="quarter" idx="4"/>
          </p:nvPr>
        </p:nvSpPr>
        <p:spPr/>
        <p:txBody>
          <a:bodyPr/>
          <a:lstStyle/>
          <a:p>
            <a:pPr>
              <a:defRPr/>
            </a:pPr>
            <a:r>
              <a:rPr lang="en-US" smtClean="0"/>
              <a:t>CONFIDENTIAL</a:t>
            </a:r>
          </a:p>
        </p:txBody>
      </p:sp>
      <p:sp>
        <p:nvSpPr>
          <p:cNvPr id="66566" name="Slide Number Placeholder 5"/>
          <p:cNvSpPr>
            <a:spLocks noGrp="1"/>
          </p:cNvSpPr>
          <p:nvPr>
            <p:ph type="sldNum" sz="quarter" idx="5"/>
          </p:nvPr>
        </p:nvSpPr>
        <p:spPr/>
        <p:txBody>
          <a:bodyPr/>
          <a:lstStyle/>
          <a:p>
            <a:pPr>
              <a:defRPr/>
            </a:pPr>
            <a:fld id="{93D43B6C-3649-4AFA-BDBB-A388449AEB81}" type="slidenum">
              <a:rPr lang="en-US" smtClean="0"/>
              <a:pPr>
                <a:defRPr/>
              </a:pPr>
              <a:t>20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Impedance: </a:t>
            </a:r>
            <a:r>
              <a:rPr lang="ar-JO" smtClean="0"/>
              <a:t>مقاومة</a:t>
            </a:r>
            <a:endParaRPr lang="en-US" smtClean="0"/>
          </a:p>
        </p:txBody>
      </p:sp>
      <p:sp>
        <p:nvSpPr>
          <p:cNvPr id="66564" name="Header Placeholder 3"/>
          <p:cNvSpPr>
            <a:spLocks noGrp="1"/>
          </p:cNvSpPr>
          <p:nvPr>
            <p:ph type="hdr" sz="quarter"/>
          </p:nvPr>
        </p:nvSpPr>
        <p:spPr/>
        <p:txBody>
          <a:bodyPr/>
          <a:lstStyle/>
          <a:p>
            <a:pPr>
              <a:defRPr/>
            </a:pPr>
            <a:r>
              <a:rPr lang="en-US" smtClean="0"/>
              <a:t>Presentation Information</a:t>
            </a:r>
          </a:p>
        </p:txBody>
      </p:sp>
      <p:sp>
        <p:nvSpPr>
          <p:cNvPr id="66565" name="Footer Placeholder 4"/>
          <p:cNvSpPr>
            <a:spLocks noGrp="1"/>
          </p:cNvSpPr>
          <p:nvPr>
            <p:ph type="ftr" sz="quarter" idx="4"/>
          </p:nvPr>
        </p:nvSpPr>
        <p:spPr/>
        <p:txBody>
          <a:bodyPr/>
          <a:lstStyle/>
          <a:p>
            <a:pPr>
              <a:defRPr/>
            </a:pPr>
            <a:r>
              <a:rPr lang="en-US" smtClean="0"/>
              <a:t>CONFIDENTIAL</a:t>
            </a:r>
          </a:p>
        </p:txBody>
      </p:sp>
      <p:sp>
        <p:nvSpPr>
          <p:cNvPr id="66566" name="Slide Number Placeholder 5"/>
          <p:cNvSpPr>
            <a:spLocks noGrp="1"/>
          </p:cNvSpPr>
          <p:nvPr>
            <p:ph type="sldNum" sz="quarter" idx="5"/>
          </p:nvPr>
        </p:nvSpPr>
        <p:spPr/>
        <p:txBody>
          <a:bodyPr/>
          <a:lstStyle/>
          <a:p>
            <a:pPr>
              <a:defRPr/>
            </a:pPr>
            <a:fld id="{93D43B6C-3649-4AFA-BDBB-A388449AEB81}" type="slidenum">
              <a:rPr lang="en-US" smtClean="0"/>
              <a:pPr>
                <a:defRPr/>
              </a:pPr>
              <a:t>21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Troubleshoot: </a:t>
            </a:r>
            <a:r>
              <a:rPr lang="ar-JO" smtClean="0"/>
              <a:t>استكشاف</a:t>
            </a:r>
            <a:endParaRPr lang="en-US" smtClean="0"/>
          </a:p>
        </p:txBody>
      </p:sp>
      <p:sp>
        <p:nvSpPr>
          <p:cNvPr id="68612" name="Header Placeholder 3"/>
          <p:cNvSpPr>
            <a:spLocks noGrp="1"/>
          </p:cNvSpPr>
          <p:nvPr>
            <p:ph type="hdr" sz="quarter"/>
          </p:nvPr>
        </p:nvSpPr>
        <p:spPr/>
        <p:txBody>
          <a:bodyPr/>
          <a:lstStyle/>
          <a:p>
            <a:pPr>
              <a:defRPr/>
            </a:pPr>
            <a:r>
              <a:rPr lang="en-US" smtClean="0"/>
              <a:t>Presentation Information</a:t>
            </a:r>
          </a:p>
        </p:txBody>
      </p:sp>
      <p:sp>
        <p:nvSpPr>
          <p:cNvPr id="68613" name="Footer Placeholder 4"/>
          <p:cNvSpPr>
            <a:spLocks noGrp="1"/>
          </p:cNvSpPr>
          <p:nvPr>
            <p:ph type="ftr" sz="quarter" idx="4"/>
          </p:nvPr>
        </p:nvSpPr>
        <p:spPr/>
        <p:txBody>
          <a:bodyPr/>
          <a:lstStyle/>
          <a:p>
            <a:pPr>
              <a:defRPr/>
            </a:pPr>
            <a:r>
              <a:rPr lang="en-US" smtClean="0"/>
              <a:t>CONFIDENTIAL</a:t>
            </a:r>
          </a:p>
        </p:txBody>
      </p:sp>
      <p:sp>
        <p:nvSpPr>
          <p:cNvPr id="68614" name="Slide Number Placeholder 5"/>
          <p:cNvSpPr>
            <a:spLocks noGrp="1"/>
          </p:cNvSpPr>
          <p:nvPr>
            <p:ph type="sldNum" sz="quarter" idx="5"/>
          </p:nvPr>
        </p:nvSpPr>
        <p:spPr/>
        <p:txBody>
          <a:bodyPr/>
          <a:lstStyle/>
          <a:p>
            <a:pPr>
              <a:defRPr/>
            </a:pPr>
            <a:fld id="{3F0CDB3E-7459-4CC3-88F8-D348734C71D0}" type="slidenum">
              <a:rPr lang="en-US" smtClean="0"/>
              <a:pPr>
                <a:defRPr/>
              </a:pPr>
              <a:t>22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osellation</a:t>
            </a:r>
          </a:p>
        </p:txBody>
      </p:sp>
      <p:sp>
        <p:nvSpPr>
          <p:cNvPr id="70660" name="Header Placeholder 3"/>
          <p:cNvSpPr>
            <a:spLocks noGrp="1"/>
          </p:cNvSpPr>
          <p:nvPr>
            <p:ph type="hdr" sz="quarter"/>
          </p:nvPr>
        </p:nvSpPr>
        <p:spPr/>
        <p:txBody>
          <a:bodyPr/>
          <a:lstStyle/>
          <a:p>
            <a:pPr>
              <a:defRPr/>
            </a:pPr>
            <a:r>
              <a:rPr lang="en-US" smtClean="0"/>
              <a:t>Presentation Information</a:t>
            </a:r>
          </a:p>
        </p:txBody>
      </p:sp>
      <p:sp>
        <p:nvSpPr>
          <p:cNvPr id="70661" name="Footer Placeholder 4"/>
          <p:cNvSpPr>
            <a:spLocks noGrp="1"/>
          </p:cNvSpPr>
          <p:nvPr>
            <p:ph type="ftr" sz="quarter" idx="4"/>
          </p:nvPr>
        </p:nvSpPr>
        <p:spPr/>
        <p:txBody>
          <a:bodyPr/>
          <a:lstStyle/>
          <a:p>
            <a:pPr>
              <a:defRPr/>
            </a:pPr>
            <a:r>
              <a:rPr lang="en-US" smtClean="0"/>
              <a:t>CONFIDENTIAL</a:t>
            </a:r>
          </a:p>
        </p:txBody>
      </p:sp>
      <p:sp>
        <p:nvSpPr>
          <p:cNvPr id="70662" name="Slide Number Placeholder 5"/>
          <p:cNvSpPr>
            <a:spLocks noGrp="1"/>
          </p:cNvSpPr>
          <p:nvPr>
            <p:ph type="sldNum" sz="quarter" idx="5"/>
          </p:nvPr>
        </p:nvSpPr>
        <p:spPr/>
        <p:txBody>
          <a:bodyPr/>
          <a:lstStyle/>
          <a:p>
            <a:pPr>
              <a:defRPr/>
            </a:pPr>
            <a:fld id="{32C03F94-2F13-4955-8ACE-1F3898156C51}" type="slidenum">
              <a:rPr lang="en-US" smtClean="0"/>
              <a:pPr>
                <a:defRPr/>
              </a:pPr>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708" name="Slide Number Placeholder 3"/>
          <p:cNvSpPr>
            <a:spLocks noGrp="1"/>
          </p:cNvSpPr>
          <p:nvPr>
            <p:ph type="sldNum" sz="quarter" idx="5"/>
          </p:nvPr>
        </p:nvSpPr>
        <p:spPr/>
        <p:txBody>
          <a:bodyPr/>
          <a:lstStyle/>
          <a:p>
            <a:pPr>
              <a:defRPr/>
            </a:pPr>
            <a:fld id="{8FC6F3A8-B3BF-4476-AACC-2C177F5527E3}" type="slidenum">
              <a:rPr lang="ar-SA" smtClean="0"/>
              <a:pPr>
                <a:defRPr/>
              </a:pPr>
              <a:t>24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732" name="Header Placeholder 3"/>
          <p:cNvSpPr>
            <a:spLocks noGrp="1"/>
          </p:cNvSpPr>
          <p:nvPr>
            <p:ph type="hdr" sz="quarter"/>
          </p:nvPr>
        </p:nvSpPr>
        <p:spPr/>
        <p:txBody>
          <a:bodyPr/>
          <a:lstStyle/>
          <a:p>
            <a:pPr>
              <a:defRPr/>
            </a:pPr>
            <a:r>
              <a:rPr lang="en-US" smtClean="0"/>
              <a:t>Presentation Information</a:t>
            </a:r>
          </a:p>
        </p:txBody>
      </p:sp>
      <p:sp>
        <p:nvSpPr>
          <p:cNvPr id="73733" name="Footer Placeholder 4"/>
          <p:cNvSpPr>
            <a:spLocks noGrp="1"/>
          </p:cNvSpPr>
          <p:nvPr>
            <p:ph type="ftr" sz="quarter" idx="4"/>
          </p:nvPr>
        </p:nvSpPr>
        <p:spPr/>
        <p:txBody>
          <a:bodyPr/>
          <a:lstStyle/>
          <a:p>
            <a:pPr>
              <a:defRPr/>
            </a:pPr>
            <a:r>
              <a:rPr lang="en-US" smtClean="0"/>
              <a:t>CONFIDENTIAL</a:t>
            </a:r>
          </a:p>
        </p:txBody>
      </p:sp>
      <p:sp>
        <p:nvSpPr>
          <p:cNvPr id="73734" name="Slide Number Placeholder 5"/>
          <p:cNvSpPr>
            <a:spLocks noGrp="1"/>
          </p:cNvSpPr>
          <p:nvPr>
            <p:ph type="sldNum" sz="quarter" idx="5"/>
          </p:nvPr>
        </p:nvSpPr>
        <p:spPr/>
        <p:txBody>
          <a:bodyPr/>
          <a:lstStyle/>
          <a:p>
            <a:pPr>
              <a:defRPr/>
            </a:pPr>
            <a:fld id="{05894C26-AC70-4063-8558-437C72BE1820}" type="slidenum">
              <a:rPr lang="en-US" smtClean="0"/>
              <a:pPr>
                <a:defRPr/>
              </a:pPr>
              <a:t>31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4756" name="Header Placeholder 3"/>
          <p:cNvSpPr>
            <a:spLocks noGrp="1"/>
          </p:cNvSpPr>
          <p:nvPr>
            <p:ph type="hdr" sz="quarter"/>
          </p:nvPr>
        </p:nvSpPr>
        <p:spPr/>
        <p:txBody>
          <a:bodyPr/>
          <a:lstStyle/>
          <a:p>
            <a:pPr>
              <a:defRPr/>
            </a:pPr>
            <a:r>
              <a:rPr lang="en-US" smtClean="0"/>
              <a:t>Presentation Information</a:t>
            </a:r>
          </a:p>
        </p:txBody>
      </p:sp>
      <p:sp>
        <p:nvSpPr>
          <p:cNvPr id="74757" name="Footer Placeholder 4"/>
          <p:cNvSpPr>
            <a:spLocks noGrp="1"/>
          </p:cNvSpPr>
          <p:nvPr>
            <p:ph type="ftr" sz="quarter" idx="4"/>
          </p:nvPr>
        </p:nvSpPr>
        <p:spPr/>
        <p:txBody>
          <a:bodyPr/>
          <a:lstStyle/>
          <a:p>
            <a:pPr>
              <a:defRPr/>
            </a:pPr>
            <a:r>
              <a:rPr lang="en-US" smtClean="0"/>
              <a:t>CONFIDENTIAL</a:t>
            </a:r>
          </a:p>
        </p:txBody>
      </p:sp>
      <p:sp>
        <p:nvSpPr>
          <p:cNvPr id="74758" name="Slide Number Placeholder 5"/>
          <p:cNvSpPr>
            <a:spLocks noGrp="1"/>
          </p:cNvSpPr>
          <p:nvPr>
            <p:ph type="sldNum" sz="quarter" idx="5"/>
          </p:nvPr>
        </p:nvSpPr>
        <p:spPr/>
        <p:txBody>
          <a:bodyPr/>
          <a:lstStyle/>
          <a:p>
            <a:pPr>
              <a:defRPr/>
            </a:pPr>
            <a:fld id="{7BF3FD15-E999-4ACB-A0D6-0CAA25D42FA0}" type="slidenum">
              <a:rPr lang="en-US" smtClean="0"/>
              <a:pPr>
                <a:defRPr/>
              </a:pPr>
              <a:t>32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780" name="Header Placeholder 3"/>
          <p:cNvSpPr>
            <a:spLocks noGrp="1"/>
          </p:cNvSpPr>
          <p:nvPr>
            <p:ph type="hdr" sz="quarter"/>
          </p:nvPr>
        </p:nvSpPr>
        <p:spPr/>
        <p:txBody>
          <a:bodyPr/>
          <a:lstStyle/>
          <a:p>
            <a:pPr>
              <a:defRPr/>
            </a:pPr>
            <a:r>
              <a:rPr lang="en-US" smtClean="0"/>
              <a:t>Presentation Information</a:t>
            </a:r>
          </a:p>
        </p:txBody>
      </p:sp>
      <p:sp>
        <p:nvSpPr>
          <p:cNvPr id="75781" name="Footer Placeholder 4"/>
          <p:cNvSpPr>
            <a:spLocks noGrp="1"/>
          </p:cNvSpPr>
          <p:nvPr>
            <p:ph type="ftr" sz="quarter" idx="4"/>
          </p:nvPr>
        </p:nvSpPr>
        <p:spPr/>
        <p:txBody>
          <a:bodyPr/>
          <a:lstStyle/>
          <a:p>
            <a:pPr>
              <a:defRPr/>
            </a:pPr>
            <a:r>
              <a:rPr lang="en-US" smtClean="0"/>
              <a:t>CONFIDENTIAL</a:t>
            </a:r>
          </a:p>
        </p:txBody>
      </p:sp>
      <p:sp>
        <p:nvSpPr>
          <p:cNvPr id="75782" name="Slide Number Placeholder 5"/>
          <p:cNvSpPr>
            <a:spLocks noGrp="1"/>
          </p:cNvSpPr>
          <p:nvPr>
            <p:ph type="sldNum" sz="quarter" idx="5"/>
          </p:nvPr>
        </p:nvSpPr>
        <p:spPr/>
        <p:txBody>
          <a:bodyPr/>
          <a:lstStyle/>
          <a:p>
            <a:pPr>
              <a:defRPr/>
            </a:pPr>
            <a:fld id="{5E779FEE-F5EA-4494-B0A6-3EDA5C1BFF5D}" type="slidenum">
              <a:rPr lang="en-US" smtClean="0"/>
              <a:pPr>
                <a:defRPr/>
              </a:pPr>
              <a:t>35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804" name="Header Placeholder 3"/>
          <p:cNvSpPr>
            <a:spLocks noGrp="1"/>
          </p:cNvSpPr>
          <p:nvPr>
            <p:ph type="hdr" sz="quarter"/>
          </p:nvPr>
        </p:nvSpPr>
        <p:spPr/>
        <p:txBody>
          <a:bodyPr/>
          <a:lstStyle/>
          <a:p>
            <a:pPr>
              <a:defRPr/>
            </a:pPr>
            <a:r>
              <a:rPr lang="en-US" smtClean="0"/>
              <a:t>Presentation Information</a:t>
            </a:r>
          </a:p>
        </p:txBody>
      </p:sp>
      <p:sp>
        <p:nvSpPr>
          <p:cNvPr id="76805" name="Footer Placeholder 4"/>
          <p:cNvSpPr>
            <a:spLocks noGrp="1"/>
          </p:cNvSpPr>
          <p:nvPr>
            <p:ph type="ftr" sz="quarter" idx="4"/>
          </p:nvPr>
        </p:nvSpPr>
        <p:spPr/>
        <p:txBody>
          <a:bodyPr/>
          <a:lstStyle/>
          <a:p>
            <a:pPr>
              <a:defRPr/>
            </a:pPr>
            <a:r>
              <a:rPr lang="en-US" smtClean="0"/>
              <a:t>CONFIDENTIAL</a:t>
            </a:r>
          </a:p>
        </p:txBody>
      </p:sp>
      <p:sp>
        <p:nvSpPr>
          <p:cNvPr id="76806" name="Slide Number Placeholder 5"/>
          <p:cNvSpPr>
            <a:spLocks noGrp="1"/>
          </p:cNvSpPr>
          <p:nvPr>
            <p:ph type="sldNum" sz="quarter" idx="5"/>
          </p:nvPr>
        </p:nvSpPr>
        <p:spPr/>
        <p:txBody>
          <a:bodyPr/>
          <a:lstStyle/>
          <a:p>
            <a:pPr>
              <a:defRPr/>
            </a:pPr>
            <a:fld id="{1D5F36D3-726E-4002-B0AF-1449ACE1EFE9}" type="slidenum">
              <a:rPr lang="en-US" smtClean="0"/>
              <a:pPr>
                <a:defRPr/>
              </a:pPr>
              <a:t>36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7828" name="Header Placeholder 3"/>
          <p:cNvSpPr>
            <a:spLocks noGrp="1"/>
          </p:cNvSpPr>
          <p:nvPr>
            <p:ph type="hdr" sz="quarter"/>
          </p:nvPr>
        </p:nvSpPr>
        <p:spPr/>
        <p:txBody>
          <a:bodyPr/>
          <a:lstStyle/>
          <a:p>
            <a:pPr>
              <a:defRPr/>
            </a:pPr>
            <a:r>
              <a:rPr lang="en-US" smtClean="0"/>
              <a:t>Presentation Information</a:t>
            </a:r>
          </a:p>
        </p:txBody>
      </p:sp>
      <p:sp>
        <p:nvSpPr>
          <p:cNvPr id="77829" name="Footer Placeholder 4"/>
          <p:cNvSpPr>
            <a:spLocks noGrp="1"/>
          </p:cNvSpPr>
          <p:nvPr>
            <p:ph type="ftr" sz="quarter" idx="4"/>
          </p:nvPr>
        </p:nvSpPr>
        <p:spPr/>
        <p:txBody>
          <a:bodyPr/>
          <a:lstStyle/>
          <a:p>
            <a:pPr>
              <a:defRPr/>
            </a:pPr>
            <a:r>
              <a:rPr lang="en-US" smtClean="0"/>
              <a:t>CONFIDENTIAL</a:t>
            </a:r>
          </a:p>
        </p:txBody>
      </p:sp>
      <p:sp>
        <p:nvSpPr>
          <p:cNvPr id="77830" name="Slide Number Placeholder 5"/>
          <p:cNvSpPr>
            <a:spLocks noGrp="1"/>
          </p:cNvSpPr>
          <p:nvPr>
            <p:ph type="sldNum" sz="quarter" idx="5"/>
          </p:nvPr>
        </p:nvSpPr>
        <p:spPr/>
        <p:txBody>
          <a:bodyPr/>
          <a:lstStyle/>
          <a:p>
            <a:pPr>
              <a:defRPr/>
            </a:pPr>
            <a:fld id="{29E5CD95-8BEA-4CFE-9EDE-40C53EE50FC7}" type="slidenum">
              <a:rPr lang="en-US" smtClean="0"/>
              <a:pPr>
                <a:defRPr/>
              </a:pPr>
              <a:t>40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396" name="Slide Number Placeholder 3"/>
          <p:cNvSpPr>
            <a:spLocks noGrp="1"/>
          </p:cNvSpPr>
          <p:nvPr>
            <p:ph type="sldNum" sz="quarter" idx="5"/>
          </p:nvPr>
        </p:nvSpPr>
        <p:spPr/>
        <p:txBody>
          <a:bodyPr/>
          <a:lstStyle/>
          <a:p>
            <a:pPr>
              <a:defRPr/>
            </a:pPr>
            <a:fld id="{0A41C0BD-8984-403C-922F-3D0C6887671E}" type="slidenum">
              <a:rPr lang="ar-SA" smtClean="0"/>
              <a:pPr>
                <a:defRPr/>
              </a:pPr>
              <a:t>10</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8852" name="Header Placeholder 3"/>
          <p:cNvSpPr>
            <a:spLocks noGrp="1"/>
          </p:cNvSpPr>
          <p:nvPr>
            <p:ph type="hdr" sz="quarter"/>
          </p:nvPr>
        </p:nvSpPr>
        <p:spPr/>
        <p:txBody>
          <a:bodyPr/>
          <a:lstStyle/>
          <a:p>
            <a:pPr>
              <a:defRPr/>
            </a:pPr>
            <a:r>
              <a:rPr lang="en-US" smtClean="0"/>
              <a:t>Presentation Information</a:t>
            </a:r>
          </a:p>
        </p:txBody>
      </p:sp>
      <p:sp>
        <p:nvSpPr>
          <p:cNvPr id="78853" name="Footer Placeholder 4"/>
          <p:cNvSpPr>
            <a:spLocks noGrp="1"/>
          </p:cNvSpPr>
          <p:nvPr>
            <p:ph type="ftr" sz="quarter" idx="4"/>
          </p:nvPr>
        </p:nvSpPr>
        <p:spPr/>
        <p:txBody>
          <a:bodyPr/>
          <a:lstStyle/>
          <a:p>
            <a:pPr>
              <a:defRPr/>
            </a:pPr>
            <a:r>
              <a:rPr lang="en-US" smtClean="0"/>
              <a:t>CONFIDENTIAL</a:t>
            </a:r>
          </a:p>
        </p:txBody>
      </p:sp>
      <p:sp>
        <p:nvSpPr>
          <p:cNvPr id="78854" name="Slide Number Placeholder 5"/>
          <p:cNvSpPr>
            <a:spLocks noGrp="1"/>
          </p:cNvSpPr>
          <p:nvPr>
            <p:ph type="sldNum" sz="quarter" idx="5"/>
          </p:nvPr>
        </p:nvSpPr>
        <p:spPr/>
        <p:txBody>
          <a:bodyPr/>
          <a:lstStyle/>
          <a:p>
            <a:pPr>
              <a:defRPr/>
            </a:pPr>
            <a:fld id="{DC2CB542-07AE-4DEB-8442-C86DF26114C7}" type="slidenum">
              <a:rPr lang="en-US" smtClean="0"/>
              <a:pPr>
                <a:defRPr/>
              </a:pPr>
              <a:t>41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9876" name="Header Placeholder 3"/>
          <p:cNvSpPr>
            <a:spLocks noGrp="1"/>
          </p:cNvSpPr>
          <p:nvPr>
            <p:ph type="hdr" sz="quarter"/>
          </p:nvPr>
        </p:nvSpPr>
        <p:spPr/>
        <p:txBody>
          <a:bodyPr/>
          <a:lstStyle/>
          <a:p>
            <a:pPr>
              <a:defRPr/>
            </a:pPr>
            <a:r>
              <a:rPr lang="en-US" smtClean="0"/>
              <a:t>Presentation Information</a:t>
            </a:r>
          </a:p>
        </p:txBody>
      </p:sp>
      <p:sp>
        <p:nvSpPr>
          <p:cNvPr id="79877" name="Footer Placeholder 4"/>
          <p:cNvSpPr>
            <a:spLocks noGrp="1"/>
          </p:cNvSpPr>
          <p:nvPr>
            <p:ph type="ftr" sz="quarter" idx="4"/>
          </p:nvPr>
        </p:nvSpPr>
        <p:spPr/>
        <p:txBody>
          <a:bodyPr/>
          <a:lstStyle/>
          <a:p>
            <a:pPr>
              <a:defRPr/>
            </a:pPr>
            <a:r>
              <a:rPr lang="en-US" smtClean="0"/>
              <a:t>CONFIDENTIAL</a:t>
            </a:r>
          </a:p>
        </p:txBody>
      </p:sp>
      <p:sp>
        <p:nvSpPr>
          <p:cNvPr id="79878" name="Slide Number Placeholder 5"/>
          <p:cNvSpPr>
            <a:spLocks noGrp="1"/>
          </p:cNvSpPr>
          <p:nvPr>
            <p:ph type="sldNum" sz="quarter" idx="5"/>
          </p:nvPr>
        </p:nvSpPr>
        <p:spPr/>
        <p:txBody>
          <a:bodyPr/>
          <a:lstStyle/>
          <a:p>
            <a:pPr>
              <a:defRPr/>
            </a:pPr>
            <a:fld id="{62EEF076-5E63-4610-BBA2-6119F34522A7}" type="slidenum">
              <a:rPr lang="en-US" smtClean="0"/>
              <a:pPr>
                <a:defRPr/>
              </a:pPr>
              <a:t>42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0900" name="Header Placeholder 3"/>
          <p:cNvSpPr>
            <a:spLocks noGrp="1"/>
          </p:cNvSpPr>
          <p:nvPr>
            <p:ph type="hdr" sz="quarter"/>
          </p:nvPr>
        </p:nvSpPr>
        <p:spPr/>
        <p:txBody>
          <a:bodyPr/>
          <a:lstStyle/>
          <a:p>
            <a:pPr>
              <a:defRPr/>
            </a:pPr>
            <a:r>
              <a:rPr lang="en-US" smtClean="0"/>
              <a:t>Presentation Information</a:t>
            </a:r>
          </a:p>
        </p:txBody>
      </p:sp>
      <p:sp>
        <p:nvSpPr>
          <p:cNvPr id="80901" name="Footer Placeholder 4"/>
          <p:cNvSpPr>
            <a:spLocks noGrp="1"/>
          </p:cNvSpPr>
          <p:nvPr>
            <p:ph type="ftr" sz="quarter" idx="4"/>
          </p:nvPr>
        </p:nvSpPr>
        <p:spPr/>
        <p:txBody>
          <a:bodyPr/>
          <a:lstStyle/>
          <a:p>
            <a:pPr>
              <a:defRPr/>
            </a:pPr>
            <a:r>
              <a:rPr lang="en-US" smtClean="0"/>
              <a:t>CONFIDENTIAL</a:t>
            </a:r>
          </a:p>
        </p:txBody>
      </p:sp>
      <p:sp>
        <p:nvSpPr>
          <p:cNvPr id="80902" name="Slide Number Placeholder 5"/>
          <p:cNvSpPr>
            <a:spLocks noGrp="1"/>
          </p:cNvSpPr>
          <p:nvPr>
            <p:ph type="sldNum" sz="quarter" idx="5"/>
          </p:nvPr>
        </p:nvSpPr>
        <p:spPr/>
        <p:txBody>
          <a:bodyPr/>
          <a:lstStyle/>
          <a:p>
            <a:pPr>
              <a:defRPr/>
            </a:pPr>
            <a:fld id="{917AE08E-CE76-486A-8D29-65E58069E1C8}" type="slidenum">
              <a:rPr lang="en-US" smtClean="0"/>
              <a:pPr>
                <a:defRPr/>
              </a:pPr>
              <a:t>43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Header Placeholder 3"/>
          <p:cNvSpPr>
            <a:spLocks noGrp="1"/>
          </p:cNvSpPr>
          <p:nvPr>
            <p:ph type="hdr" sz="quarter"/>
          </p:nvPr>
        </p:nvSpPr>
        <p:spPr/>
        <p:txBody>
          <a:bodyPr/>
          <a:lstStyle/>
          <a:p>
            <a:pPr>
              <a:defRPr/>
            </a:pPr>
            <a:r>
              <a:rPr lang="en-US" smtClean="0"/>
              <a:t>Presentation Information</a:t>
            </a:r>
          </a:p>
        </p:txBody>
      </p:sp>
      <p:sp>
        <p:nvSpPr>
          <p:cNvPr id="81925" name="Footer Placeholder 4"/>
          <p:cNvSpPr>
            <a:spLocks noGrp="1"/>
          </p:cNvSpPr>
          <p:nvPr>
            <p:ph type="ftr" sz="quarter" idx="4"/>
          </p:nvPr>
        </p:nvSpPr>
        <p:spPr/>
        <p:txBody>
          <a:bodyPr/>
          <a:lstStyle/>
          <a:p>
            <a:pPr>
              <a:defRPr/>
            </a:pPr>
            <a:r>
              <a:rPr lang="en-US" smtClean="0"/>
              <a:t>CONFIDENTIAL</a:t>
            </a:r>
          </a:p>
        </p:txBody>
      </p:sp>
      <p:sp>
        <p:nvSpPr>
          <p:cNvPr id="81926" name="Slide Number Placeholder 5"/>
          <p:cNvSpPr>
            <a:spLocks noGrp="1"/>
          </p:cNvSpPr>
          <p:nvPr>
            <p:ph type="sldNum" sz="quarter" idx="5"/>
          </p:nvPr>
        </p:nvSpPr>
        <p:spPr/>
        <p:txBody>
          <a:bodyPr/>
          <a:lstStyle/>
          <a:p>
            <a:pPr>
              <a:defRPr/>
            </a:pPr>
            <a:fld id="{959D7C00-5A6E-43D8-A454-6C312B9B213D}" type="slidenum">
              <a:rPr lang="en-US" smtClean="0"/>
              <a:pPr>
                <a:defRPr/>
              </a:pPr>
              <a:t>44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2948" name="Header Placeholder 3"/>
          <p:cNvSpPr>
            <a:spLocks noGrp="1"/>
          </p:cNvSpPr>
          <p:nvPr>
            <p:ph type="hdr" sz="quarter"/>
          </p:nvPr>
        </p:nvSpPr>
        <p:spPr/>
        <p:txBody>
          <a:bodyPr/>
          <a:lstStyle/>
          <a:p>
            <a:pPr>
              <a:defRPr/>
            </a:pPr>
            <a:r>
              <a:rPr lang="en-US" smtClean="0"/>
              <a:t>Presentation Information</a:t>
            </a:r>
          </a:p>
        </p:txBody>
      </p:sp>
      <p:sp>
        <p:nvSpPr>
          <p:cNvPr id="82949" name="Footer Placeholder 4"/>
          <p:cNvSpPr>
            <a:spLocks noGrp="1"/>
          </p:cNvSpPr>
          <p:nvPr>
            <p:ph type="ftr" sz="quarter" idx="4"/>
          </p:nvPr>
        </p:nvSpPr>
        <p:spPr/>
        <p:txBody>
          <a:bodyPr/>
          <a:lstStyle/>
          <a:p>
            <a:pPr>
              <a:defRPr/>
            </a:pPr>
            <a:r>
              <a:rPr lang="en-US" smtClean="0"/>
              <a:t>CONFIDENTIAL</a:t>
            </a:r>
          </a:p>
        </p:txBody>
      </p:sp>
      <p:sp>
        <p:nvSpPr>
          <p:cNvPr id="82950" name="Slide Number Placeholder 5"/>
          <p:cNvSpPr>
            <a:spLocks noGrp="1"/>
          </p:cNvSpPr>
          <p:nvPr>
            <p:ph type="sldNum" sz="quarter" idx="5"/>
          </p:nvPr>
        </p:nvSpPr>
        <p:spPr/>
        <p:txBody>
          <a:bodyPr/>
          <a:lstStyle/>
          <a:p>
            <a:pPr>
              <a:defRPr/>
            </a:pPr>
            <a:fld id="{BBAF987A-EFDF-4BA3-897C-4929CD227262}" type="slidenum">
              <a:rPr lang="en-US" smtClean="0"/>
              <a:pPr>
                <a:defRPr/>
              </a:pPr>
              <a:t>45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3972" name="Header Placeholder 3"/>
          <p:cNvSpPr>
            <a:spLocks noGrp="1"/>
          </p:cNvSpPr>
          <p:nvPr>
            <p:ph type="hdr" sz="quarter"/>
          </p:nvPr>
        </p:nvSpPr>
        <p:spPr/>
        <p:txBody>
          <a:bodyPr/>
          <a:lstStyle/>
          <a:p>
            <a:pPr>
              <a:defRPr/>
            </a:pPr>
            <a:r>
              <a:rPr lang="en-US" smtClean="0"/>
              <a:t>Presentation Information</a:t>
            </a:r>
          </a:p>
        </p:txBody>
      </p:sp>
      <p:sp>
        <p:nvSpPr>
          <p:cNvPr id="83973" name="Footer Placeholder 4"/>
          <p:cNvSpPr>
            <a:spLocks noGrp="1"/>
          </p:cNvSpPr>
          <p:nvPr>
            <p:ph type="ftr" sz="quarter" idx="4"/>
          </p:nvPr>
        </p:nvSpPr>
        <p:spPr/>
        <p:txBody>
          <a:bodyPr/>
          <a:lstStyle/>
          <a:p>
            <a:pPr>
              <a:defRPr/>
            </a:pPr>
            <a:r>
              <a:rPr lang="en-US" smtClean="0"/>
              <a:t>CONFIDENTIAL</a:t>
            </a:r>
          </a:p>
        </p:txBody>
      </p:sp>
      <p:sp>
        <p:nvSpPr>
          <p:cNvPr id="83974" name="Slide Number Placeholder 5"/>
          <p:cNvSpPr>
            <a:spLocks noGrp="1"/>
          </p:cNvSpPr>
          <p:nvPr>
            <p:ph type="sldNum" sz="quarter" idx="5"/>
          </p:nvPr>
        </p:nvSpPr>
        <p:spPr/>
        <p:txBody>
          <a:bodyPr/>
          <a:lstStyle/>
          <a:p>
            <a:pPr>
              <a:defRPr/>
            </a:pPr>
            <a:fld id="{2DA8C6A3-C7F0-4404-BEAD-3EADD4593420}" type="slidenum">
              <a:rPr lang="en-US" smtClean="0"/>
              <a:pPr>
                <a:defRPr/>
              </a:pPr>
              <a:t>47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p:txBody>
          <a:bodyPr/>
          <a:lstStyle/>
          <a:p>
            <a:pPr>
              <a:defRPr/>
            </a:pPr>
            <a:r>
              <a:rPr lang="en-US" smtClean="0"/>
              <a:t>Presentation Information</a:t>
            </a:r>
          </a:p>
        </p:txBody>
      </p:sp>
      <p:sp>
        <p:nvSpPr>
          <p:cNvPr id="84997" name="Footer Placeholder 4"/>
          <p:cNvSpPr>
            <a:spLocks noGrp="1"/>
          </p:cNvSpPr>
          <p:nvPr>
            <p:ph type="ftr" sz="quarter" idx="4"/>
          </p:nvPr>
        </p:nvSpPr>
        <p:spPr/>
        <p:txBody>
          <a:bodyPr/>
          <a:lstStyle/>
          <a:p>
            <a:pPr>
              <a:defRPr/>
            </a:pPr>
            <a:r>
              <a:rPr lang="en-US" smtClean="0"/>
              <a:t>CONFIDENTIAL</a:t>
            </a:r>
          </a:p>
        </p:txBody>
      </p:sp>
      <p:sp>
        <p:nvSpPr>
          <p:cNvPr id="84998" name="Slide Number Placeholder 5"/>
          <p:cNvSpPr>
            <a:spLocks noGrp="1"/>
          </p:cNvSpPr>
          <p:nvPr>
            <p:ph type="sldNum" sz="quarter" idx="5"/>
          </p:nvPr>
        </p:nvSpPr>
        <p:spPr/>
        <p:txBody>
          <a:bodyPr/>
          <a:lstStyle/>
          <a:p>
            <a:pPr>
              <a:defRPr/>
            </a:pPr>
            <a:fld id="{0D73E2BF-E211-4DB8-9B25-B32F6AA05B3B}" type="slidenum">
              <a:rPr lang="en-US" smtClean="0"/>
              <a:pPr>
                <a:defRPr/>
              </a:pPr>
              <a:t>48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6020" name="Slide Number Placeholder 3"/>
          <p:cNvSpPr>
            <a:spLocks noGrp="1"/>
          </p:cNvSpPr>
          <p:nvPr>
            <p:ph type="sldNum" sz="quarter" idx="5"/>
          </p:nvPr>
        </p:nvSpPr>
        <p:spPr/>
        <p:txBody>
          <a:bodyPr/>
          <a:lstStyle/>
          <a:p>
            <a:pPr>
              <a:defRPr/>
            </a:pPr>
            <a:fld id="{C003F98C-99A3-4C07-8499-2885FD2F89DF}" type="slidenum">
              <a:rPr lang="ar-SA" smtClean="0"/>
              <a:pPr>
                <a:defRPr/>
              </a:pPr>
              <a:t>49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8068" name="Slide Number Placeholder 3"/>
          <p:cNvSpPr>
            <a:spLocks noGrp="1"/>
          </p:cNvSpPr>
          <p:nvPr>
            <p:ph type="sldNum" sz="quarter" idx="5"/>
          </p:nvPr>
        </p:nvSpPr>
        <p:spPr/>
        <p:txBody>
          <a:bodyPr/>
          <a:lstStyle/>
          <a:p>
            <a:pPr>
              <a:defRPr/>
            </a:pPr>
            <a:fld id="{9190D5C3-0412-4D87-BDAE-EE82AFE586F9}" type="slidenum">
              <a:rPr lang="ar-SA" smtClean="0"/>
              <a:pPr>
                <a:defRPr/>
              </a:pPr>
              <a:t>51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9092" name="Header Placeholder 3"/>
          <p:cNvSpPr>
            <a:spLocks noGrp="1"/>
          </p:cNvSpPr>
          <p:nvPr>
            <p:ph type="hdr" sz="quarter"/>
          </p:nvPr>
        </p:nvSpPr>
        <p:spPr/>
        <p:txBody>
          <a:bodyPr/>
          <a:lstStyle/>
          <a:p>
            <a:pPr>
              <a:defRPr/>
            </a:pPr>
            <a:r>
              <a:rPr lang="en-US" smtClean="0"/>
              <a:t>Presentation Information</a:t>
            </a:r>
          </a:p>
        </p:txBody>
      </p:sp>
      <p:sp>
        <p:nvSpPr>
          <p:cNvPr id="89093" name="Footer Placeholder 4"/>
          <p:cNvSpPr>
            <a:spLocks noGrp="1"/>
          </p:cNvSpPr>
          <p:nvPr>
            <p:ph type="ftr" sz="quarter" idx="4"/>
          </p:nvPr>
        </p:nvSpPr>
        <p:spPr/>
        <p:txBody>
          <a:bodyPr/>
          <a:lstStyle/>
          <a:p>
            <a:pPr>
              <a:defRPr/>
            </a:pPr>
            <a:r>
              <a:rPr lang="en-US" smtClean="0"/>
              <a:t>CONFIDENTIAL</a:t>
            </a:r>
          </a:p>
        </p:txBody>
      </p:sp>
      <p:sp>
        <p:nvSpPr>
          <p:cNvPr id="89094" name="Slide Number Placeholder 5"/>
          <p:cNvSpPr>
            <a:spLocks noGrp="1"/>
          </p:cNvSpPr>
          <p:nvPr>
            <p:ph type="sldNum" sz="quarter" idx="5"/>
          </p:nvPr>
        </p:nvSpPr>
        <p:spPr/>
        <p:txBody>
          <a:bodyPr/>
          <a:lstStyle/>
          <a:p>
            <a:pPr>
              <a:defRPr/>
            </a:pPr>
            <a:fld id="{8559A992-6429-4449-8B2F-A0EA7AB11F33}" type="slidenum">
              <a:rPr lang="en-US" smtClean="0"/>
              <a:pPr>
                <a:defRPr/>
              </a:pPr>
              <a:t>52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0420" name="Header Placeholder 3"/>
          <p:cNvSpPr>
            <a:spLocks noGrp="1"/>
          </p:cNvSpPr>
          <p:nvPr>
            <p:ph type="hdr" sz="quarter"/>
          </p:nvPr>
        </p:nvSpPr>
        <p:spPr/>
        <p:txBody>
          <a:bodyPr/>
          <a:lstStyle/>
          <a:p>
            <a:pPr>
              <a:defRPr/>
            </a:pPr>
            <a:r>
              <a:rPr lang="en-US" smtClean="0"/>
              <a:t>Presentation Information</a:t>
            </a:r>
          </a:p>
        </p:txBody>
      </p:sp>
      <p:sp>
        <p:nvSpPr>
          <p:cNvPr id="60421" name="Footer Placeholder 4"/>
          <p:cNvSpPr>
            <a:spLocks noGrp="1"/>
          </p:cNvSpPr>
          <p:nvPr>
            <p:ph type="ftr" sz="quarter" idx="4"/>
          </p:nvPr>
        </p:nvSpPr>
        <p:spPr/>
        <p:txBody>
          <a:bodyPr/>
          <a:lstStyle/>
          <a:p>
            <a:pPr>
              <a:defRPr/>
            </a:pPr>
            <a:r>
              <a:rPr lang="en-US" smtClean="0"/>
              <a:t>CONFIDENTIAL</a:t>
            </a:r>
          </a:p>
        </p:txBody>
      </p:sp>
      <p:sp>
        <p:nvSpPr>
          <p:cNvPr id="60422" name="Slide Number Placeholder 5"/>
          <p:cNvSpPr>
            <a:spLocks noGrp="1"/>
          </p:cNvSpPr>
          <p:nvPr>
            <p:ph type="sldNum" sz="quarter" idx="5"/>
          </p:nvPr>
        </p:nvSpPr>
        <p:spPr/>
        <p:txBody>
          <a:bodyPr/>
          <a:lstStyle/>
          <a:p>
            <a:pPr>
              <a:defRPr/>
            </a:pPr>
            <a:fld id="{44B7BE32-377E-4156-BF03-E732B09749BA}" type="slidenum">
              <a:rPr lang="en-US" smtClean="0"/>
              <a:pPr>
                <a:defRPr/>
              </a:pPr>
              <a:t>12</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9092" name="Header Placeholder 3"/>
          <p:cNvSpPr>
            <a:spLocks noGrp="1"/>
          </p:cNvSpPr>
          <p:nvPr>
            <p:ph type="hdr" sz="quarter"/>
          </p:nvPr>
        </p:nvSpPr>
        <p:spPr/>
        <p:txBody>
          <a:bodyPr/>
          <a:lstStyle/>
          <a:p>
            <a:pPr>
              <a:defRPr/>
            </a:pPr>
            <a:r>
              <a:rPr lang="en-US" smtClean="0"/>
              <a:t>Presentation Information</a:t>
            </a:r>
          </a:p>
        </p:txBody>
      </p:sp>
      <p:sp>
        <p:nvSpPr>
          <p:cNvPr id="89093" name="Footer Placeholder 4"/>
          <p:cNvSpPr>
            <a:spLocks noGrp="1"/>
          </p:cNvSpPr>
          <p:nvPr>
            <p:ph type="ftr" sz="quarter" idx="4"/>
          </p:nvPr>
        </p:nvSpPr>
        <p:spPr/>
        <p:txBody>
          <a:bodyPr/>
          <a:lstStyle/>
          <a:p>
            <a:pPr>
              <a:defRPr/>
            </a:pPr>
            <a:r>
              <a:rPr lang="en-US" smtClean="0"/>
              <a:t>CONFIDENTIAL</a:t>
            </a:r>
          </a:p>
        </p:txBody>
      </p:sp>
      <p:sp>
        <p:nvSpPr>
          <p:cNvPr id="89094" name="Slide Number Placeholder 5"/>
          <p:cNvSpPr>
            <a:spLocks noGrp="1"/>
          </p:cNvSpPr>
          <p:nvPr>
            <p:ph type="sldNum" sz="quarter" idx="5"/>
          </p:nvPr>
        </p:nvSpPr>
        <p:spPr/>
        <p:txBody>
          <a:bodyPr/>
          <a:lstStyle/>
          <a:p>
            <a:pPr>
              <a:defRPr/>
            </a:pPr>
            <a:fld id="{8559A992-6429-4449-8B2F-A0EA7AB11F33}" type="slidenum">
              <a:rPr lang="en-US" smtClean="0"/>
              <a:pPr>
                <a:defRPr/>
              </a:pPr>
              <a:t>53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Header Placeholder 3"/>
          <p:cNvSpPr>
            <a:spLocks noGrp="1"/>
          </p:cNvSpPr>
          <p:nvPr>
            <p:ph type="hdr" sz="quarter"/>
          </p:nvPr>
        </p:nvSpPr>
        <p:spPr/>
        <p:txBody>
          <a:bodyPr/>
          <a:lstStyle/>
          <a:p>
            <a:pPr>
              <a:defRPr/>
            </a:pPr>
            <a:r>
              <a:rPr lang="en-US" smtClean="0"/>
              <a:t>Presentation Information</a:t>
            </a:r>
          </a:p>
        </p:txBody>
      </p:sp>
      <p:sp>
        <p:nvSpPr>
          <p:cNvPr id="90117" name="Footer Placeholder 4"/>
          <p:cNvSpPr>
            <a:spLocks noGrp="1"/>
          </p:cNvSpPr>
          <p:nvPr>
            <p:ph type="ftr" sz="quarter" idx="4"/>
          </p:nvPr>
        </p:nvSpPr>
        <p:spPr/>
        <p:txBody>
          <a:bodyPr/>
          <a:lstStyle/>
          <a:p>
            <a:pPr>
              <a:defRPr/>
            </a:pPr>
            <a:r>
              <a:rPr lang="en-US" smtClean="0"/>
              <a:t>CONFIDENTIAL</a:t>
            </a:r>
          </a:p>
        </p:txBody>
      </p:sp>
      <p:sp>
        <p:nvSpPr>
          <p:cNvPr id="90118" name="Slide Number Placeholder 5"/>
          <p:cNvSpPr>
            <a:spLocks noGrp="1"/>
          </p:cNvSpPr>
          <p:nvPr>
            <p:ph type="sldNum" sz="quarter" idx="5"/>
          </p:nvPr>
        </p:nvSpPr>
        <p:spPr/>
        <p:txBody>
          <a:bodyPr/>
          <a:lstStyle/>
          <a:p>
            <a:pPr>
              <a:defRPr/>
            </a:pPr>
            <a:fld id="{D8841A6D-2F22-4C1A-A30C-F7C45D32BE2A}" type="slidenum">
              <a:rPr lang="en-US" smtClean="0"/>
              <a:pPr>
                <a:defRPr/>
              </a:pPr>
              <a:t>54</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Header Placeholder 3"/>
          <p:cNvSpPr>
            <a:spLocks noGrp="1"/>
          </p:cNvSpPr>
          <p:nvPr>
            <p:ph type="hdr" sz="quarter"/>
          </p:nvPr>
        </p:nvSpPr>
        <p:spPr/>
        <p:txBody>
          <a:bodyPr/>
          <a:lstStyle/>
          <a:p>
            <a:pPr>
              <a:defRPr/>
            </a:pPr>
            <a:r>
              <a:rPr lang="en-US" smtClean="0"/>
              <a:t>Presentation Information</a:t>
            </a:r>
          </a:p>
        </p:txBody>
      </p:sp>
      <p:sp>
        <p:nvSpPr>
          <p:cNvPr id="90117" name="Footer Placeholder 4"/>
          <p:cNvSpPr>
            <a:spLocks noGrp="1"/>
          </p:cNvSpPr>
          <p:nvPr>
            <p:ph type="ftr" sz="quarter" idx="4"/>
          </p:nvPr>
        </p:nvSpPr>
        <p:spPr/>
        <p:txBody>
          <a:bodyPr/>
          <a:lstStyle/>
          <a:p>
            <a:pPr>
              <a:defRPr/>
            </a:pPr>
            <a:r>
              <a:rPr lang="en-US" smtClean="0"/>
              <a:t>CONFIDENTIAL</a:t>
            </a:r>
          </a:p>
        </p:txBody>
      </p:sp>
      <p:sp>
        <p:nvSpPr>
          <p:cNvPr id="90118" name="Slide Number Placeholder 5"/>
          <p:cNvSpPr>
            <a:spLocks noGrp="1"/>
          </p:cNvSpPr>
          <p:nvPr>
            <p:ph type="sldNum" sz="quarter" idx="5"/>
          </p:nvPr>
        </p:nvSpPr>
        <p:spPr/>
        <p:txBody>
          <a:bodyPr/>
          <a:lstStyle/>
          <a:p>
            <a:pPr>
              <a:defRPr/>
            </a:pPr>
            <a:fld id="{D8841A6D-2F22-4C1A-A30C-F7C45D32BE2A}" type="slidenum">
              <a:rPr lang="en-US" smtClean="0"/>
              <a:pPr>
                <a:defRPr/>
              </a:pPr>
              <a:t>55</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1140" name="Header Placeholder 3"/>
          <p:cNvSpPr>
            <a:spLocks noGrp="1"/>
          </p:cNvSpPr>
          <p:nvPr>
            <p:ph type="hdr" sz="quarter"/>
          </p:nvPr>
        </p:nvSpPr>
        <p:spPr/>
        <p:txBody>
          <a:bodyPr/>
          <a:lstStyle/>
          <a:p>
            <a:pPr>
              <a:defRPr/>
            </a:pPr>
            <a:r>
              <a:rPr lang="en-US" smtClean="0"/>
              <a:t>Presentation Information</a:t>
            </a:r>
          </a:p>
        </p:txBody>
      </p:sp>
      <p:sp>
        <p:nvSpPr>
          <p:cNvPr id="91141" name="Footer Placeholder 4"/>
          <p:cNvSpPr>
            <a:spLocks noGrp="1"/>
          </p:cNvSpPr>
          <p:nvPr>
            <p:ph type="ftr" sz="quarter" idx="4"/>
          </p:nvPr>
        </p:nvSpPr>
        <p:spPr/>
        <p:txBody>
          <a:bodyPr/>
          <a:lstStyle/>
          <a:p>
            <a:pPr>
              <a:defRPr/>
            </a:pPr>
            <a:r>
              <a:rPr lang="en-US" smtClean="0"/>
              <a:t>CONFIDENTIAL</a:t>
            </a:r>
          </a:p>
        </p:txBody>
      </p:sp>
      <p:sp>
        <p:nvSpPr>
          <p:cNvPr id="91142" name="Slide Number Placeholder 5"/>
          <p:cNvSpPr>
            <a:spLocks noGrp="1"/>
          </p:cNvSpPr>
          <p:nvPr>
            <p:ph type="sldNum" sz="quarter" idx="5"/>
          </p:nvPr>
        </p:nvSpPr>
        <p:spPr/>
        <p:txBody>
          <a:bodyPr/>
          <a:lstStyle/>
          <a:p>
            <a:pPr>
              <a:defRPr/>
            </a:pPr>
            <a:fld id="{820B7D6E-E5C2-4F02-B13C-397C5FB025DE}" type="slidenum">
              <a:rPr lang="en-US" smtClean="0"/>
              <a:pPr>
                <a:defRPr/>
              </a:pPr>
              <a:t>56</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Header Placeholder 3"/>
          <p:cNvSpPr>
            <a:spLocks noGrp="1"/>
          </p:cNvSpPr>
          <p:nvPr>
            <p:ph type="hdr" sz="quarter"/>
          </p:nvPr>
        </p:nvSpPr>
        <p:spPr/>
        <p:txBody>
          <a:bodyPr/>
          <a:lstStyle/>
          <a:p>
            <a:pPr>
              <a:defRPr/>
            </a:pPr>
            <a:r>
              <a:rPr lang="en-US" smtClean="0"/>
              <a:t>Presentation Information</a:t>
            </a:r>
          </a:p>
        </p:txBody>
      </p:sp>
      <p:sp>
        <p:nvSpPr>
          <p:cNvPr id="92165" name="Footer Placeholder 4"/>
          <p:cNvSpPr>
            <a:spLocks noGrp="1"/>
          </p:cNvSpPr>
          <p:nvPr>
            <p:ph type="ftr" sz="quarter" idx="4"/>
          </p:nvPr>
        </p:nvSpPr>
        <p:spPr/>
        <p:txBody>
          <a:bodyPr/>
          <a:lstStyle/>
          <a:p>
            <a:pPr>
              <a:defRPr/>
            </a:pPr>
            <a:r>
              <a:rPr lang="en-US" smtClean="0"/>
              <a:t>CONFIDENTIAL</a:t>
            </a:r>
          </a:p>
        </p:txBody>
      </p:sp>
      <p:sp>
        <p:nvSpPr>
          <p:cNvPr id="92166" name="Slide Number Placeholder 5"/>
          <p:cNvSpPr>
            <a:spLocks noGrp="1"/>
          </p:cNvSpPr>
          <p:nvPr>
            <p:ph type="sldNum" sz="quarter" idx="5"/>
          </p:nvPr>
        </p:nvSpPr>
        <p:spPr/>
        <p:txBody>
          <a:bodyPr/>
          <a:lstStyle/>
          <a:p>
            <a:pPr>
              <a:defRPr/>
            </a:pPr>
            <a:fld id="{270F262A-A051-467C-851E-F130354B313A}" type="slidenum">
              <a:rPr lang="en-US" smtClean="0"/>
              <a:pPr>
                <a:defRPr/>
              </a:pPr>
              <a:t>57</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3188" name="Slide Number Placeholder 3"/>
          <p:cNvSpPr>
            <a:spLocks noGrp="1"/>
          </p:cNvSpPr>
          <p:nvPr>
            <p:ph type="sldNum" sz="quarter" idx="5"/>
          </p:nvPr>
        </p:nvSpPr>
        <p:spPr/>
        <p:txBody>
          <a:bodyPr/>
          <a:lstStyle/>
          <a:p>
            <a:pPr>
              <a:defRPr/>
            </a:pPr>
            <a:fld id="{8385146D-18DC-42F3-87EC-949EC86465C9}" type="slidenum">
              <a:rPr lang="en-GB" smtClean="0"/>
              <a:pPr>
                <a:defRPr/>
              </a:pPr>
              <a:t>61</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Quentiple		</a:t>
            </a:r>
          </a:p>
        </p:txBody>
      </p:sp>
      <p:sp>
        <p:nvSpPr>
          <p:cNvPr id="94212" name="Slide Number Placeholder 3"/>
          <p:cNvSpPr>
            <a:spLocks noGrp="1"/>
          </p:cNvSpPr>
          <p:nvPr>
            <p:ph type="sldNum" sz="quarter" idx="5"/>
          </p:nvPr>
        </p:nvSpPr>
        <p:spPr/>
        <p:txBody>
          <a:bodyPr/>
          <a:lstStyle/>
          <a:p>
            <a:pPr>
              <a:defRPr/>
            </a:pPr>
            <a:fld id="{EAD4B2BF-EEF6-416E-A6A7-A651F52E4237}" type="slidenum">
              <a:rPr lang="ar-SA" smtClean="0"/>
              <a:pPr>
                <a:defRPr/>
              </a:pPr>
              <a:t>62</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5236" name="Header Placeholder 3"/>
          <p:cNvSpPr>
            <a:spLocks noGrp="1"/>
          </p:cNvSpPr>
          <p:nvPr>
            <p:ph type="hdr" sz="quarter"/>
          </p:nvPr>
        </p:nvSpPr>
        <p:spPr/>
        <p:txBody>
          <a:bodyPr/>
          <a:lstStyle/>
          <a:p>
            <a:pPr>
              <a:defRPr/>
            </a:pPr>
            <a:r>
              <a:rPr lang="en-US" smtClean="0"/>
              <a:t>Presentation Information</a:t>
            </a:r>
          </a:p>
        </p:txBody>
      </p:sp>
      <p:sp>
        <p:nvSpPr>
          <p:cNvPr id="95237" name="Footer Placeholder 4"/>
          <p:cNvSpPr>
            <a:spLocks noGrp="1"/>
          </p:cNvSpPr>
          <p:nvPr>
            <p:ph type="ftr" sz="quarter" idx="4"/>
          </p:nvPr>
        </p:nvSpPr>
        <p:spPr/>
        <p:txBody>
          <a:bodyPr/>
          <a:lstStyle/>
          <a:p>
            <a:pPr>
              <a:defRPr/>
            </a:pPr>
            <a:r>
              <a:rPr lang="en-US" smtClean="0"/>
              <a:t>CONFIDENTIAL</a:t>
            </a:r>
          </a:p>
        </p:txBody>
      </p:sp>
      <p:sp>
        <p:nvSpPr>
          <p:cNvPr id="95238" name="Slide Number Placeholder 5"/>
          <p:cNvSpPr>
            <a:spLocks noGrp="1"/>
          </p:cNvSpPr>
          <p:nvPr>
            <p:ph type="sldNum" sz="quarter" idx="5"/>
          </p:nvPr>
        </p:nvSpPr>
        <p:spPr/>
        <p:txBody>
          <a:bodyPr/>
          <a:lstStyle/>
          <a:p>
            <a:pPr>
              <a:defRPr/>
            </a:pPr>
            <a:fld id="{6A86AC21-3AB8-4A13-A82C-1848909A2C9F}" type="slidenum">
              <a:rPr lang="en-US" smtClean="0"/>
              <a:pPr>
                <a:defRPr/>
              </a:pPr>
              <a:t>63</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Header Placeholder 3"/>
          <p:cNvSpPr>
            <a:spLocks noGrp="1"/>
          </p:cNvSpPr>
          <p:nvPr>
            <p:ph type="hdr" sz="quarter"/>
          </p:nvPr>
        </p:nvSpPr>
        <p:spPr/>
        <p:txBody>
          <a:bodyPr/>
          <a:lstStyle/>
          <a:p>
            <a:pPr>
              <a:defRPr/>
            </a:pPr>
            <a:r>
              <a:rPr lang="en-US" smtClean="0"/>
              <a:t>Presentation Information</a:t>
            </a:r>
          </a:p>
        </p:txBody>
      </p:sp>
      <p:sp>
        <p:nvSpPr>
          <p:cNvPr id="96261" name="Footer Placeholder 4"/>
          <p:cNvSpPr>
            <a:spLocks noGrp="1"/>
          </p:cNvSpPr>
          <p:nvPr>
            <p:ph type="ftr" sz="quarter" idx="4"/>
          </p:nvPr>
        </p:nvSpPr>
        <p:spPr/>
        <p:txBody>
          <a:bodyPr/>
          <a:lstStyle/>
          <a:p>
            <a:pPr>
              <a:defRPr/>
            </a:pPr>
            <a:r>
              <a:rPr lang="en-US" smtClean="0"/>
              <a:t>CONFIDENTIAL</a:t>
            </a:r>
          </a:p>
        </p:txBody>
      </p:sp>
      <p:sp>
        <p:nvSpPr>
          <p:cNvPr id="96262" name="Slide Number Placeholder 5"/>
          <p:cNvSpPr>
            <a:spLocks noGrp="1"/>
          </p:cNvSpPr>
          <p:nvPr>
            <p:ph type="sldNum" sz="quarter" idx="5"/>
          </p:nvPr>
        </p:nvSpPr>
        <p:spPr/>
        <p:txBody>
          <a:bodyPr/>
          <a:lstStyle/>
          <a:p>
            <a:pPr>
              <a:defRPr/>
            </a:pPr>
            <a:fld id="{628D5F62-3BBA-434D-89A1-14069794B6B9}" type="slidenum">
              <a:rPr lang="en-US" smtClean="0"/>
              <a:pPr>
                <a:defRPr/>
              </a:pPr>
              <a:t>64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50952C0F-D258-4EB7-8EC9-1B0486A4287B}" type="slidenum">
              <a:rPr lang="en-GB" smtClean="0"/>
              <a:pPr>
                <a:defRPr/>
              </a:pPr>
              <a:t>65</a:t>
            </a:fld>
            <a:endParaRPr lang="en-GB"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xfrm>
            <a:off x="914400" y="4343320"/>
            <a:ext cx="5029200" cy="4114641"/>
          </a:xfrm>
          <a:solidFill>
            <a:srgbClr val="FFFFFF"/>
          </a:solidFill>
          <a:ln>
            <a:solidFill>
              <a:srgbClr val="000000"/>
            </a:solidFill>
          </a:ln>
        </p:spPr>
        <p:txBody>
          <a:bodyPr/>
          <a:lstStyle/>
          <a:p>
            <a:pPr lvl="1" eaLnBrk="1" hangingPunct="1"/>
            <a:r>
              <a:rPr lang="en-GB" i="1" smtClean="0"/>
              <a:t>A wave:</a:t>
            </a:r>
            <a:r>
              <a:rPr lang="en-GB" smtClean="0"/>
              <a:t> due to the increased arterial pressure during Rt atrial contraction. It correlate with </a:t>
            </a:r>
            <a:r>
              <a:rPr lang="en-GB" i="1" smtClean="0"/>
              <a:t>P wave on the ECG.</a:t>
            </a:r>
          </a:p>
          <a:p>
            <a:pPr lvl="1" eaLnBrk="1" hangingPunct="1"/>
            <a:endParaRPr lang="en-GB" smtClean="0"/>
          </a:p>
          <a:p>
            <a:pPr lvl="1" eaLnBrk="1" hangingPunct="1"/>
            <a:r>
              <a:rPr lang="en-GB" i="1" smtClean="0"/>
              <a:t>C wave: caused by a slight elevation of the tricuspid valve into the Rt atrium during early ventricular contraction. It correlates with the end of QRS complex on an ECG.</a:t>
            </a:r>
          </a:p>
          <a:p>
            <a:pPr lvl="1" eaLnBrk="1" hangingPunct="1"/>
            <a:endParaRPr lang="en-GB" i="1" smtClean="0"/>
          </a:p>
          <a:p>
            <a:pPr lvl="1" eaLnBrk="1" hangingPunct="1"/>
            <a:r>
              <a:rPr lang="en-GB" i="1" smtClean="0"/>
              <a:t>X wave: caused by the downward movement of the ventricle during systolic contraction. It occurs before the T wave on an ECG.</a:t>
            </a:r>
          </a:p>
          <a:p>
            <a:pPr lvl="1" eaLnBrk="1" hangingPunct="1"/>
            <a:endParaRPr lang="en-GB" i="1" smtClean="0"/>
          </a:p>
          <a:p>
            <a:pPr lvl="1" eaLnBrk="1" hangingPunct="1"/>
            <a:r>
              <a:rPr lang="en-GB" i="1" smtClean="0"/>
              <a:t>V wave: arises from the pressure generated when the blood filling the Rt atrium comes up against a closed tricuspid valve. It occurs as the T wave is ending on an ECG.</a:t>
            </a:r>
          </a:p>
          <a:p>
            <a:pPr lvl="1" eaLnBrk="1" hangingPunct="1"/>
            <a:endParaRPr lang="en-GB" i="1" smtClean="0"/>
          </a:p>
          <a:p>
            <a:pPr lvl="1" eaLnBrk="1" hangingPunct="1"/>
            <a:r>
              <a:rPr lang="en-GB" i="1" smtClean="0"/>
              <a:t>Y wave: produced by the tricuspid valve opening in diastole with blood flowing into the Rt ventricle. It occurs before the P wave on an ECG</a:t>
            </a:r>
            <a:endParaRPr lang="en-GB" smtClean="0"/>
          </a:p>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444" name="Header Placeholder 3"/>
          <p:cNvSpPr>
            <a:spLocks noGrp="1"/>
          </p:cNvSpPr>
          <p:nvPr>
            <p:ph type="hdr" sz="quarter"/>
          </p:nvPr>
        </p:nvSpPr>
        <p:spPr/>
        <p:txBody>
          <a:bodyPr/>
          <a:lstStyle/>
          <a:p>
            <a:pPr>
              <a:defRPr/>
            </a:pPr>
            <a:r>
              <a:rPr lang="en-US" smtClean="0"/>
              <a:t>Presentation Information</a:t>
            </a:r>
          </a:p>
        </p:txBody>
      </p:sp>
      <p:sp>
        <p:nvSpPr>
          <p:cNvPr id="61445" name="Footer Placeholder 4"/>
          <p:cNvSpPr>
            <a:spLocks noGrp="1"/>
          </p:cNvSpPr>
          <p:nvPr>
            <p:ph type="ftr" sz="quarter" idx="4"/>
          </p:nvPr>
        </p:nvSpPr>
        <p:spPr/>
        <p:txBody>
          <a:bodyPr/>
          <a:lstStyle/>
          <a:p>
            <a:pPr>
              <a:defRPr/>
            </a:pPr>
            <a:r>
              <a:rPr lang="en-US" smtClean="0"/>
              <a:t>CONFIDENTIAL</a:t>
            </a:r>
          </a:p>
        </p:txBody>
      </p:sp>
      <p:sp>
        <p:nvSpPr>
          <p:cNvPr id="61446" name="Slide Number Placeholder 5"/>
          <p:cNvSpPr>
            <a:spLocks noGrp="1"/>
          </p:cNvSpPr>
          <p:nvPr>
            <p:ph type="sldNum" sz="quarter" idx="5"/>
          </p:nvPr>
        </p:nvSpPr>
        <p:spPr/>
        <p:txBody>
          <a:bodyPr/>
          <a:lstStyle/>
          <a:p>
            <a:pPr>
              <a:defRPr/>
            </a:pPr>
            <a:fld id="{B2D5B2BC-2D7B-48AD-A974-2FCAD8185036}" type="slidenum">
              <a:rPr lang="en-US" smtClean="0"/>
              <a:pPr>
                <a:defRPr/>
              </a:pPr>
              <a:t>13</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p:txBody>
          <a:bodyPr/>
          <a:lstStyle/>
          <a:p>
            <a:pPr>
              <a:defRPr/>
            </a:pPr>
            <a:fld id="{3A8FC620-05C9-48DF-839E-0BC5BC27A348}" type="slidenum">
              <a:rPr lang="ar-SA" smtClean="0"/>
              <a:pPr>
                <a:defRPr/>
              </a:pPr>
              <a:t>67</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9332" name="Header Placeholder 3"/>
          <p:cNvSpPr>
            <a:spLocks noGrp="1"/>
          </p:cNvSpPr>
          <p:nvPr>
            <p:ph type="hdr" sz="quarter"/>
          </p:nvPr>
        </p:nvSpPr>
        <p:spPr/>
        <p:txBody>
          <a:bodyPr/>
          <a:lstStyle/>
          <a:p>
            <a:pPr>
              <a:defRPr/>
            </a:pPr>
            <a:r>
              <a:rPr lang="en-US" smtClean="0"/>
              <a:t>Presentation Information</a:t>
            </a:r>
          </a:p>
        </p:txBody>
      </p:sp>
      <p:sp>
        <p:nvSpPr>
          <p:cNvPr id="99333" name="Footer Placeholder 4"/>
          <p:cNvSpPr>
            <a:spLocks noGrp="1"/>
          </p:cNvSpPr>
          <p:nvPr>
            <p:ph type="ftr" sz="quarter" idx="4"/>
          </p:nvPr>
        </p:nvSpPr>
        <p:spPr/>
        <p:txBody>
          <a:bodyPr/>
          <a:lstStyle/>
          <a:p>
            <a:pPr>
              <a:defRPr/>
            </a:pPr>
            <a:r>
              <a:rPr lang="en-US" smtClean="0"/>
              <a:t>CONFIDENTIAL</a:t>
            </a:r>
          </a:p>
        </p:txBody>
      </p:sp>
      <p:sp>
        <p:nvSpPr>
          <p:cNvPr id="99334" name="Slide Number Placeholder 5"/>
          <p:cNvSpPr>
            <a:spLocks noGrp="1"/>
          </p:cNvSpPr>
          <p:nvPr>
            <p:ph type="sldNum" sz="quarter" idx="5"/>
          </p:nvPr>
        </p:nvSpPr>
        <p:spPr/>
        <p:txBody>
          <a:bodyPr/>
          <a:lstStyle/>
          <a:p>
            <a:pPr>
              <a:defRPr/>
            </a:pPr>
            <a:fld id="{2AAE87BA-9B51-4985-9507-842D44735912}" type="slidenum">
              <a:rPr lang="en-US" smtClean="0"/>
              <a:pPr>
                <a:defRPr/>
              </a:pPr>
              <a:t>68</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0356" name="Header Placeholder 3"/>
          <p:cNvSpPr>
            <a:spLocks noGrp="1"/>
          </p:cNvSpPr>
          <p:nvPr>
            <p:ph type="hdr" sz="quarter"/>
          </p:nvPr>
        </p:nvSpPr>
        <p:spPr/>
        <p:txBody>
          <a:bodyPr/>
          <a:lstStyle/>
          <a:p>
            <a:pPr>
              <a:defRPr/>
            </a:pPr>
            <a:r>
              <a:rPr lang="en-US" smtClean="0"/>
              <a:t>Presentation Information</a:t>
            </a:r>
          </a:p>
        </p:txBody>
      </p:sp>
      <p:sp>
        <p:nvSpPr>
          <p:cNvPr id="100357" name="Footer Placeholder 4"/>
          <p:cNvSpPr>
            <a:spLocks noGrp="1"/>
          </p:cNvSpPr>
          <p:nvPr>
            <p:ph type="ftr" sz="quarter" idx="4"/>
          </p:nvPr>
        </p:nvSpPr>
        <p:spPr/>
        <p:txBody>
          <a:bodyPr/>
          <a:lstStyle/>
          <a:p>
            <a:pPr>
              <a:defRPr/>
            </a:pPr>
            <a:r>
              <a:rPr lang="en-US" smtClean="0"/>
              <a:t>CONFIDENTIAL</a:t>
            </a:r>
          </a:p>
        </p:txBody>
      </p:sp>
      <p:sp>
        <p:nvSpPr>
          <p:cNvPr id="100358" name="Slide Number Placeholder 5"/>
          <p:cNvSpPr>
            <a:spLocks noGrp="1"/>
          </p:cNvSpPr>
          <p:nvPr>
            <p:ph type="sldNum" sz="quarter" idx="5"/>
          </p:nvPr>
        </p:nvSpPr>
        <p:spPr/>
        <p:txBody>
          <a:bodyPr/>
          <a:lstStyle/>
          <a:p>
            <a:pPr>
              <a:defRPr/>
            </a:pPr>
            <a:fld id="{D395E3AE-2964-4943-A96D-02317DA1AFAE}" type="slidenum">
              <a:rPr lang="en-US" smtClean="0"/>
              <a:pPr>
                <a:defRPr/>
              </a:pPr>
              <a:t>69</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1380" name="Header Placeholder 3"/>
          <p:cNvSpPr>
            <a:spLocks noGrp="1"/>
          </p:cNvSpPr>
          <p:nvPr>
            <p:ph type="hdr" sz="quarter"/>
          </p:nvPr>
        </p:nvSpPr>
        <p:spPr/>
        <p:txBody>
          <a:bodyPr/>
          <a:lstStyle/>
          <a:p>
            <a:pPr>
              <a:defRPr/>
            </a:pPr>
            <a:r>
              <a:rPr lang="en-US" smtClean="0"/>
              <a:t>Presentation Information</a:t>
            </a:r>
          </a:p>
        </p:txBody>
      </p:sp>
      <p:sp>
        <p:nvSpPr>
          <p:cNvPr id="101381" name="Footer Placeholder 4"/>
          <p:cNvSpPr>
            <a:spLocks noGrp="1"/>
          </p:cNvSpPr>
          <p:nvPr>
            <p:ph type="ftr" sz="quarter" idx="4"/>
          </p:nvPr>
        </p:nvSpPr>
        <p:spPr/>
        <p:txBody>
          <a:bodyPr/>
          <a:lstStyle/>
          <a:p>
            <a:pPr>
              <a:defRPr/>
            </a:pPr>
            <a:r>
              <a:rPr lang="en-US" smtClean="0"/>
              <a:t>CONFIDENTIAL</a:t>
            </a:r>
          </a:p>
        </p:txBody>
      </p:sp>
      <p:sp>
        <p:nvSpPr>
          <p:cNvPr id="101382" name="Slide Number Placeholder 5"/>
          <p:cNvSpPr>
            <a:spLocks noGrp="1"/>
          </p:cNvSpPr>
          <p:nvPr>
            <p:ph type="sldNum" sz="quarter" idx="5"/>
          </p:nvPr>
        </p:nvSpPr>
        <p:spPr/>
        <p:txBody>
          <a:bodyPr/>
          <a:lstStyle/>
          <a:p>
            <a:pPr>
              <a:defRPr/>
            </a:pPr>
            <a:fld id="{F54B5171-92E0-4894-84A4-15C7A5CF8B7A}" type="slidenum">
              <a:rPr lang="en-US" smtClean="0"/>
              <a:pPr>
                <a:defRPr/>
              </a:pPr>
              <a:t>70</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2404" name="Slide Number Placeholder 3"/>
          <p:cNvSpPr>
            <a:spLocks noGrp="1"/>
          </p:cNvSpPr>
          <p:nvPr>
            <p:ph type="sldNum" sz="quarter" idx="5"/>
          </p:nvPr>
        </p:nvSpPr>
        <p:spPr/>
        <p:txBody>
          <a:bodyPr/>
          <a:lstStyle/>
          <a:p>
            <a:pPr>
              <a:defRPr/>
            </a:pPr>
            <a:fld id="{FFDFA59A-B8D0-4A98-8804-75BDAEEAA14A}" type="slidenum">
              <a:rPr lang="ar-SA" smtClean="0"/>
              <a:pPr>
                <a:defRPr/>
              </a:pPr>
              <a:t>71</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28" name="Slide Number Placeholder 3"/>
          <p:cNvSpPr>
            <a:spLocks noGrp="1"/>
          </p:cNvSpPr>
          <p:nvPr>
            <p:ph type="sldNum" sz="quarter" idx="5"/>
          </p:nvPr>
        </p:nvSpPr>
        <p:spPr/>
        <p:txBody>
          <a:bodyPr/>
          <a:lstStyle/>
          <a:p>
            <a:pPr>
              <a:defRPr/>
            </a:pPr>
            <a:fld id="{2365F571-934E-41A9-BEBB-A12A3D2A4536}" type="slidenum">
              <a:rPr lang="ar-SA" smtClean="0"/>
              <a:pPr>
                <a:defRPr/>
              </a:pPr>
              <a:t>72</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4452" name="Slide Number Placeholder 3"/>
          <p:cNvSpPr>
            <a:spLocks noGrp="1"/>
          </p:cNvSpPr>
          <p:nvPr>
            <p:ph type="sldNum" sz="quarter" idx="5"/>
          </p:nvPr>
        </p:nvSpPr>
        <p:spPr/>
        <p:txBody>
          <a:bodyPr/>
          <a:lstStyle/>
          <a:p>
            <a:pPr>
              <a:defRPr/>
            </a:pPr>
            <a:fld id="{5647A514-78B4-4AF4-AADA-20F7D7520DAD}" type="slidenum">
              <a:rPr lang="ar-SA" smtClean="0"/>
              <a:pPr>
                <a:defRPr/>
              </a:pPr>
              <a:t>73</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Dislodgement: </a:t>
            </a:r>
            <a:r>
              <a:rPr lang="ar-JO" b="1" smtClean="0"/>
              <a:t>خلع</a:t>
            </a:r>
            <a:endParaRPr lang="en-US" smtClean="0"/>
          </a:p>
        </p:txBody>
      </p:sp>
      <p:sp>
        <p:nvSpPr>
          <p:cNvPr id="105476" name="Slide Number Placeholder 3"/>
          <p:cNvSpPr>
            <a:spLocks noGrp="1"/>
          </p:cNvSpPr>
          <p:nvPr>
            <p:ph type="sldNum" sz="quarter" idx="5"/>
          </p:nvPr>
        </p:nvSpPr>
        <p:spPr/>
        <p:txBody>
          <a:bodyPr/>
          <a:lstStyle/>
          <a:p>
            <a:pPr>
              <a:defRPr/>
            </a:pPr>
            <a:fld id="{84E9EEA6-2985-4C41-BCE9-653A4421581C}" type="slidenum">
              <a:rPr lang="ar-SA" smtClean="0"/>
              <a:pPr>
                <a:defRPr/>
              </a:pPr>
              <a:t>74</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6500" name="Slide Number Placeholder 3"/>
          <p:cNvSpPr>
            <a:spLocks noGrp="1"/>
          </p:cNvSpPr>
          <p:nvPr>
            <p:ph type="sldNum" sz="quarter" idx="5"/>
          </p:nvPr>
        </p:nvSpPr>
        <p:spPr/>
        <p:txBody>
          <a:bodyPr/>
          <a:lstStyle/>
          <a:p>
            <a:pPr>
              <a:defRPr/>
            </a:pPr>
            <a:fld id="{16FDDB98-4BC5-4754-8275-ABA2D334065E}" type="slidenum">
              <a:rPr lang="ar-SA" smtClean="0"/>
              <a:pPr>
                <a:defRPr/>
              </a:pPr>
              <a:t>77</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7524" name="Slide Number Placeholder 3"/>
          <p:cNvSpPr>
            <a:spLocks noGrp="1"/>
          </p:cNvSpPr>
          <p:nvPr>
            <p:ph type="sldNum" sz="quarter" idx="5"/>
          </p:nvPr>
        </p:nvSpPr>
        <p:spPr/>
        <p:txBody>
          <a:bodyPr/>
          <a:lstStyle/>
          <a:p>
            <a:pPr>
              <a:defRPr/>
            </a:pPr>
            <a:fld id="{6D8E7147-EC09-4EC2-A519-257F96F6B9E3}" type="slidenum">
              <a:rPr lang="ar-SA" smtClean="0"/>
              <a:pPr>
                <a:defRPr/>
              </a:pPr>
              <a:t>78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comprised of : </a:t>
            </a:r>
            <a:r>
              <a:rPr lang="ar-JO" smtClean="0"/>
              <a:t>تتألف من</a:t>
            </a:r>
            <a:endParaRPr lang="en-US" smtClean="0"/>
          </a:p>
        </p:txBody>
      </p:sp>
      <p:sp>
        <p:nvSpPr>
          <p:cNvPr id="62468" name="Header Placeholder 3"/>
          <p:cNvSpPr>
            <a:spLocks noGrp="1"/>
          </p:cNvSpPr>
          <p:nvPr>
            <p:ph type="hdr" sz="quarter"/>
          </p:nvPr>
        </p:nvSpPr>
        <p:spPr/>
        <p:txBody>
          <a:bodyPr/>
          <a:lstStyle/>
          <a:p>
            <a:pPr>
              <a:defRPr/>
            </a:pPr>
            <a:r>
              <a:rPr lang="en-US" smtClean="0"/>
              <a:t>Presentation Information</a:t>
            </a:r>
          </a:p>
        </p:txBody>
      </p:sp>
      <p:sp>
        <p:nvSpPr>
          <p:cNvPr id="62469" name="Footer Placeholder 4"/>
          <p:cNvSpPr>
            <a:spLocks noGrp="1"/>
          </p:cNvSpPr>
          <p:nvPr>
            <p:ph type="ftr" sz="quarter" idx="4"/>
          </p:nvPr>
        </p:nvSpPr>
        <p:spPr/>
        <p:txBody>
          <a:bodyPr/>
          <a:lstStyle/>
          <a:p>
            <a:pPr>
              <a:defRPr/>
            </a:pPr>
            <a:r>
              <a:rPr lang="en-US" smtClean="0"/>
              <a:t>CONFIDENTIAL</a:t>
            </a:r>
          </a:p>
        </p:txBody>
      </p:sp>
      <p:sp>
        <p:nvSpPr>
          <p:cNvPr id="62470" name="Slide Number Placeholder 5"/>
          <p:cNvSpPr>
            <a:spLocks noGrp="1"/>
          </p:cNvSpPr>
          <p:nvPr>
            <p:ph type="sldNum" sz="quarter" idx="5"/>
          </p:nvPr>
        </p:nvSpPr>
        <p:spPr/>
        <p:txBody>
          <a:bodyPr/>
          <a:lstStyle/>
          <a:p>
            <a:pPr>
              <a:defRPr/>
            </a:pPr>
            <a:fld id="{2776ADC7-180B-445D-A48B-2BDF37C164A9}" type="slidenum">
              <a:rPr lang="en-US" smtClean="0"/>
              <a:pPr>
                <a:defRPr/>
              </a:pPr>
              <a:t>14</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8548" name="Slide Number Placeholder 3"/>
          <p:cNvSpPr>
            <a:spLocks noGrp="1"/>
          </p:cNvSpPr>
          <p:nvPr>
            <p:ph type="sldNum" sz="quarter" idx="5"/>
          </p:nvPr>
        </p:nvSpPr>
        <p:spPr/>
        <p:txBody>
          <a:bodyPr/>
          <a:lstStyle/>
          <a:p>
            <a:pPr>
              <a:defRPr/>
            </a:pPr>
            <a:fld id="{9D11D7CB-7B0D-49D3-818E-958B02D039F3}" type="slidenum">
              <a:rPr lang="ar-SA" smtClean="0"/>
              <a:pPr>
                <a:defRPr/>
              </a:pPr>
              <a:t>79</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9572" name="Slide Number Placeholder 3"/>
          <p:cNvSpPr>
            <a:spLocks noGrp="1"/>
          </p:cNvSpPr>
          <p:nvPr>
            <p:ph type="sldNum" sz="quarter" idx="5"/>
          </p:nvPr>
        </p:nvSpPr>
        <p:spPr/>
        <p:txBody>
          <a:bodyPr/>
          <a:lstStyle/>
          <a:p>
            <a:pPr>
              <a:defRPr/>
            </a:pPr>
            <a:fld id="{6FB4DBE5-1F24-469A-81C0-0EB30E53ACEB}" type="slidenum">
              <a:rPr lang="ar-SA" smtClean="0"/>
              <a:pPr>
                <a:defRPr/>
              </a:pPr>
              <a:t>80</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0596" name="Header Placeholder 3"/>
          <p:cNvSpPr>
            <a:spLocks noGrp="1"/>
          </p:cNvSpPr>
          <p:nvPr>
            <p:ph type="hdr" sz="quarter"/>
          </p:nvPr>
        </p:nvSpPr>
        <p:spPr/>
        <p:txBody>
          <a:bodyPr/>
          <a:lstStyle/>
          <a:p>
            <a:pPr>
              <a:defRPr/>
            </a:pPr>
            <a:r>
              <a:rPr lang="en-US" smtClean="0"/>
              <a:t>Presentation Information</a:t>
            </a:r>
          </a:p>
        </p:txBody>
      </p:sp>
      <p:sp>
        <p:nvSpPr>
          <p:cNvPr id="110597" name="Footer Placeholder 4"/>
          <p:cNvSpPr>
            <a:spLocks noGrp="1"/>
          </p:cNvSpPr>
          <p:nvPr>
            <p:ph type="ftr" sz="quarter" idx="4"/>
          </p:nvPr>
        </p:nvSpPr>
        <p:spPr/>
        <p:txBody>
          <a:bodyPr/>
          <a:lstStyle/>
          <a:p>
            <a:pPr>
              <a:defRPr/>
            </a:pPr>
            <a:r>
              <a:rPr lang="en-US" smtClean="0"/>
              <a:t>CONFIDENTIAL</a:t>
            </a:r>
          </a:p>
        </p:txBody>
      </p:sp>
      <p:sp>
        <p:nvSpPr>
          <p:cNvPr id="110598" name="Slide Number Placeholder 5"/>
          <p:cNvSpPr>
            <a:spLocks noGrp="1"/>
          </p:cNvSpPr>
          <p:nvPr>
            <p:ph type="sldNum" sz="quarter" idx="5"/>
          </p:nvPr>
        </p:nvSpPr>
        <p:spPr/>
        <p:txBody>
          <a:bodyPr/>
          <a:lstStyle/>
          <a:p>
            <a:pPr>
              <a:defRPr/>
            </a:pPr>
            <a:fld id="{1BC9D69E-B29D-4CB0-B3AB-2FDE814F2AB8}" type="slidenum">
              <a:rPr lang="en-US" smtClean="0"/>
              <a:pPr>
                <a:defRPr/>
              </a:pPr>
              <a:t>95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3492" name="Header Placeholder 3"/>
          <p:cNvSpPr>
            <a:spLocks noGrp="1"/>
          </p:cNvSpPr>
          <p:nvPr>
            <p:ph type="hdr" sz="quarter"/>
          </p:nvPr>
        </p:nvSpPr>
        <p:spPr/>
        <p:txBody>
          <a:bodyPr/>
          <a:lstStyle/>
          <a:p>
            <a:pPr>
              <a:defRPr/>
            </a:pPr>
            <a:r>
              <a:rPr lang="en-US" smtClean="0"/>
              <a:t>Presentation Information</a:t>
            </a:r>
          </a:p>
        </p:txBody>
      </p:sp>
      <p:sp>
        <p:nvSpPr>
          <p:cNvPr id="63493" name="Footer Placeholder 4"/>
          <p:cNvSpPr>
            <a:spLocks noGrp="1"/>
          </p:cNvSpPr>
          <p:nvPr>
            <p:ph type="ftr" sz="quarter" idx="4"/>
          </p:nvPr>
        </p:nvSpPr>
        <p:spPr/>
        <p:txBody>
          <a:bodyPr/>
          <a:lstStyle/>
          <a:p>
            <a:pPr>
              <a:defRPr/>
            </a:pPr>
            <a:r>
              <a:rPr lang="en-US" smtClean="0"/>
              <a:t>CONFIDENTIAL</a:t>
            </a:r>
          </a:p>
        </p:txBody>
      </p:sp>
      <p:sp>
        <p:nvSpPr>
          <p:cNvPr id="63494" name="Slide Number Placeholder 5"/>
          <p:cNvSpPr>
            <a:spLocks noGrp="1"/>
          </p:cNvSpPr>
          <p:nvPr>
            <p:ph type="sldNum" sz="quarter" idx="5"/>
          </p:nvPr>
        </p:nvSpPr>
        <p:spPr/>
        <p:txBody>
          <a:bodyPr/>
          <a:lstStyle/>
          <a:p>
            <a:pPr>
              <a:defRPr/>
            </a:pPr>
            <a:fld id="{B0D73F22-2945-4431-82C9-A06E0851C260}" type="slidenum">
              <a:rPr lang="en-US" smtClean="0"/>
              <a:pPr>
                <a:defRPr/>
              </a:pPr>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9636" name="Header Placeholder 3"/>
          <p:cNvSpPr>
            <a:spLocks noGrp="1"/>
          </p:cNvSpPr>
          <p:nvPr>
            <p:ph type="hdr" sz="quarter"/>
          </p:nvPr>
        </p:nvSpPr>
        <p:spPr/>
        <p:txBody>
          <a:bodyPr/>
          <a:lstStyle/>
          <a:p>
            <a:pPr>
              <a:defRPr/>
            </a:pPr>
            <a:r>
              <a:rPr lang="en-US" smtClean="0"/>
              <a:t>Presentation Information</a:t>
            </a:r>
          </a:p>
        </p:txBody>
      </p:sp>
      <p:sp>
        <p:nvSpPr>
          <p:cNvPr id="69637" name="Footer Placeholder 4"/>
          <p:cNvSpPr>
            <a:spLocks noGrp="1"/>
          </p:cNvSpPr>
          <p:nvPr>
            <p:ph type="ftr" sz="quarter" idx="4"/>
          </p:nvPr>
        </p:nvSpPr>
        <p:spPr/>
        <p:txBody>
          <a:bodyPr/>
          <a:lstStyle/>
          <a:p>
            <a:pPr>
              <a:defRPr/>
            </a:pPr>
            <a:r>
              <a:rPr lang="en-US" smtClean="0"/>
              <a:t>CONFIDENTIAL</a:t>
            </a:r>
          </a:p>
        </p:txBody>
      </p:sp>
      <p:sp>
        <p:nvSpPr>
          <p:cNvPr id="69638" name="Slide Number Placeholder 5"/>
          <p:cNvSpPr>
            <a:spLocks noGrp="1"/>
          </p:cNvSpPr>
          <p:nvPr>
            <p:ph type="sldNum" sz="quarter" idx="5"/>
          </p:nvPr>
        </p:nvSpPr>
        <p:spPr/>
        <p:txBody>
          <a:bodyPr/>
          <a:lstStyle/>
          <a:p>
            <a:pPr>
              <a:defRPr/>
            </a:pPr>
            <a:fld id="{28B8ADAF-D594-420A-B863-2388E7048F59}" type="slidenum">
              <a:rPr lang="en-US" smtClean="0"/>
              <a:pPr>
                <a:defRPr/>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Header Placeholder 3"/>
          <p:cNvSpPr>
            <a:spLocks noGrp="1"/>
          </p:cNvSpPr>
          <p:nvPr>
            <p:ph type="hdr" sz="quarter"/>
          </p:nvPr>
        </p:nvSpPr>
        <p:spPr/>
        <p:txBody>
          <a:bodyPr/>
          <a:lstStyle/>
          <a:p>
            <a:pPr>
              <a:defRPr/>
            </a:pPr>
            <a:r>
              <a:rPr lang="en-US" smtClean="0"/>
              <a:t>Presentation Information</a:t>
            </a:r>
          </a:p>
        </p:txBody>
      </p:sp>
      <p:sp>
        <p:nvSpPr>
          <p:cNvPr id="64517" name="Footer Placeholder 4"/>
          <p:cNvSpPr>
            <a:spLocks noGrp="1"/>
          </p:cNvSpPr>
          <p:nvPr>
            <p:ph type="ftr" sz="quarter" idx="4"/>
          </p:nvPr>
        </p:nvSpPr>
        <p:spPr/>
        <p:txBody>
          <a:bodyPr/>
          <a:lstStyle/>
          <a:p>
            <a:pPr>
              <a:defRPr/>
            </a:pPr>
            <a:r>
              <a:rPr lang="en-US" smtClean="0"/>
              <a:t>CONFIDENTIAL</a:t>
            </a:r>
          </a:p>
        </p:txBody>
      </p:sp>
      <p:sp>
        <p:nvSpPr>
          <p:cNvPr id="64518" name="Slide Number Placeholder 5"/>
          <p:cNvSpPr>
            <a:spLocks noGrp="1"/>
          </p:cNvSpPr>
          <p:nvPr>
            <p:ph type="sldNum" sz="quarter" idx="5"/>
          </p:nvPr>
        </p:nvSpPr>
        <p:spPr/>
        <p:txBody>
          <a:bodyPr/>
          <a:lstStyle/>
          <a:p>
            <a:pPr>
              <a:defRPr/>
            </a:pPr>
            <a:fld id="{AB040089-03C0-4009-A1AF-2D5B4B278DF2}" type="slidenum">
              <a:rPr lang="en-US" smtClean="0"/>
              <a:pPr>
                <a:defRPr/>
              </a:pPr>
              <a:t>18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588" name="Header Placeholder 3"/>
          <p:cNvSpPr>
            <a:spLocks noGrp="1"/>
          </p:cNvSpPr>
          <p:nvPr>
            <p:ph type="hdr" sz="quarter"/>
          </p:nvPr>
        </p:nvSpPr>
        <p:spPr/>
        <p:txBody>
          <a:bodyPr/>
          <a:lstStyle/>
          <a:p>
            <a:pPr>
              <a:defRPr/>
            </a:pPr>
            <a:r>
              <a:rPr lang="en-US" smtClean="0"/>
              <a:t>Presentation Information</a:t>
            </a:r>
          </a:p>
        </p:txBody>
      </p:sp>
      <p:sp>
        <p:nvSpPr>
          <p:cNvPr id="67589" name="Footer Placeholder 4"/>
          <p:cNvSpPr>
            <a:spLocks noGrp="1"/>
          </p:cNvSpPr>
          <p:nvPr>
            <p:ph type="ftr" sz="quarter" idx="4"/>
          </p:nvPr>
        </p:nvSpPr>
        <p:spPr/>
        <p:txBody>
          <a:bodyPr/>
          <a:lstStyle/>
          <a:p>
            <a:pPr>
              <a:defRPr/>
            </a:pPr>
            <a:r>
              <a:rPr lang="en-US" smtClean="0"/>
              <a:t>CONFIDENTIAL</a:t>
            </a:r>
          </a:p>
        </p:txBody>
      </p:sp>
      <p:sp>
        <p:nvSpPr>
          <p:cNvPr id="67590" name="Slide Number Placeholder 5"/>
          <p:cNvSpPr>
            <a:spLocks noGrp="1"/>
          </p:cNvSpPr>
          <p:nvPr>
            <p:ph type="sldNum" sz="quarter" idx="5"/>
          </p:nvPr>
        </p:nvSpPr>
        <p:spPr/>
        <p:txBody>
          <a:bodyPr/>
          <a:lstStyle/>
          <a:p>
            <a:pPr>
              <a:defRPr/>
            </a:pPr>
            <a:fld id="{CF3FF729-458D-42A5-96F8-C3C43C95DA31}" type="slidenum">
              <a:rPr lang="en-US" smtClean="0"/>
              <a:pPr>
                <a:defRPr/>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24824C-2525-448A-B75E-C06A11023EFE}"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214783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4824C-2525-448A-B75E-C06A11023EFE}"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47411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4824C-2525-448A-B75E-C06A11023EFE}"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373447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61A4AF6-478E-474F-A279-72AC911A650D}" type="slidenum">
              <a:rPr lang="en-GB"/>
              <a:pPr>
                <a:defRPr/>
              </a:pPr>
              <a:t>‹#›</a:t>
            </a:fld>
            <a:endParaRPr lang="en-GB"/>
          </a:p>
        </p:txBody>
      </p:sp>
    </p:spTree>
    <p:extLst>
      <p:ext uri="{BB962C8B-B14F-4D97-AF65-F5344CB8AC3E}">
        <p14:creationId xmlns="" xmlns:p14="http://schemas.microsoft.com/office/powerpoint/2010/main" val="228477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4824C-2525-448A-B75E-C06A11023EFE}"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410063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24824C-2525-448A-B75E-C06A11023EFE}"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273882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24824C-2525-448A-B75E-C06A11023EFE}"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179525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24824C-2525-448A-B75E-C06A11023EFE}" type="datetimeFigureOut">
              <a:rPr lang="en-US" smtClean="0"/>
              <a:pPr/>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91059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24824C-2525-448A-B75E-C06A11023EFE}" type="datetimeFigureOut">
              <a:rPr lang="en-US" smtClean="0"/>
              <a:pPr/>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90129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4824C-2525-448A-B75E-C06A11023EFE}" type="datetimeFigureOut">
              <a:rPr lang="en-US" smtClean="0"/>
              <a:pPr/>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106927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24824C-2525-448A-B75E-C06A11023EFE}"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19542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24824C-2525-448A-B75E-C06A11023EFE}"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150018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4824C-2525-448A-B75E-C06A11023EFE}" type="datetimeFigureOut">
              <a:rPr lang="en-US" smtClean="0"/>
              <a:pPr/>
              <a:t>3/2/2016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3E83A-B911-4315-8C13-B4F39AE5A211}" type="slidenum">
              <a:rPr lang="en-US" smtClean="0"/>
              <a:pPr/>
              <a:t>‹#›</a:t>
            </a:fld>
            <a:endParaRPr lang="en-US"/>
          </a:p>
        </p:txBody>
      </p:sp>
    </p:spTree>
    <p:extLst>
      <p:ext uri="{BB962C8B-B14F-4D97-AF65-F5344CB8AC3E}">
        <p14:creationId xmlns="" xmlns:p14="http://schemas.microsoft.com/office/powerpoint/2010/main" val="3196732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XgE-ANcxDc" TargetMode="External"/><Relationship Id="rId2" Type="http://schemas.openxmlformats.org/officeDocument/2006/relationships/hyperlink" Target="https://www.youtube.com/watch?v=vJ_anWmQbU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_guFANsGB_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End_diastolic_volume" TargetMode="External"/><Relationship Id="rId2" Type="http://schemas.openxmlformats.org/officeDocument/2006/relationships/hyperlink" Target="http://en.wikipedia.org/wiki/Stroke_volume"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2667000"/>
            <a:ext cx="8001000" cy="1143000"/>
          </a:xfrm>
        </p:spPr>
        <p:txBody>
          <a:bodyPr/>
          <a:lstStyle/>
          <a:p>
            <a:pPr eaLnBrk="1" hangingPunct="1"/>
            <a:r>
              <a:rPr lang="en-US" sz="3200" b="1" dirty="0" smtClean="0"/>
              <a:t>Arterial Line &amp; CVP Line </a:t>
            </a:r>
          </a:p>
        </p:txBody>
      </p:sp>
      <p:sp>
        <p:nvSpPr>
          <p:cNvPr id="4099" name="Rectangle 3"/>
          <p:cNvSpPr>
            <a:spLocks noGrp="1" noChangeArrowheads="1"/>
          </p:cNvSpPr>
          <p:nvPr>
            <p:ph type="subTitle" idx="1"/>
          </p:nvPr>
        </p:nvSpPr>
        <p:spPr>
          <a:xfrm>
            <a:off x="1295400" y="4038600"/>
            <a:ext cx="6400800" cy="1600200"/>
          </a:xfrm>
        </p:spPr>
        <p:txBody>
          <a:bodyPr/>
          <a:lstStyle/>
          <a:p>
            <a:pPr eaLnBrk="1" hangingPunct="1"/>
            <a:r>
              <a:rPr lang="en-US" dirty="0" smtClean="0"/>
              <a:t>NSG 409</a:t>
            </a:r>
          </a:p>
          <a:p>
            <a:pPr eaLnBrk="1" hangingPunct="1"/>
            <a:r>
              <a:rPr lang="en-US" smtClean="0"/>
              <a:t>Spring2016</a:t>
            </a:r>
            <a:endParaRPr lang="en-US" dirty="0" smtClean="0"/>
          </a:p>
        </p:txBody>
      </p:sp>
      <p:sp>
        <p:nvSpPr>
          <p:cNvPr id="5" name="Rectangle 4"/>
          <p:cNvSpPr/>
          <p:nvPr/>
        </p:nvSpPr>
        <p:spPr>
          <a:xfrm>
            <a:off x="1752600" y="609600"/>
            <a:ext cx="6096000" cy="1219200"/>
          </a:xfrm>
          <a:prstGeom prst="rect">
            <a:avLst/>
          </a:prstGeom>
          <a:noFill/>
          <a:ln>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
            <a:ext cx="9144000" cy="1905000"/>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00B050"/>
                </a:solidFill>
              </a:rPr>
              <a:t>Hemodynamic Monitoring </a:t>
            </a:r>
            <a:endParaRPr lang="en-US" sz="4400" dirty="0">
              <a:solidFill>
                <a:srgbClr val="00B050"/>
              </a:solidFill>
            </a:endParaRPr>
          </a:p>
        </p:txBody>
      </p:sp>
      <p:sp>
        <p:nvSpPr>
          <p:cNvPr id="7" name="Arc 6"/>
          <p:cNvSpPr/>
          <p:nvPr/>
        </p:nvSpPr>
        <p:spPr>
          <a:xfrm>
            <a:off x="7086600" y="3048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 xmlns:p14="http://schemas.microsoft.com/office/powerpoint/2010/main" val="17062578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b="1" dirty="0" err="1" smtClean="0"/>
              <a:t>Hemodyanmic</a:t>
            </a:r>
            <a:r>
              <a:rPr lang="en-US" b="1" dirty="0" smtClean="0"/>
              <a:t> Monitoring</a:t>
            </a:r>
          </a:p>
        </p:txBody>
      </p:sp>
      <p:sp>
        <p:nvSpPr>
          <p:cNvPr id="5123" name="Rectangle 5"/>
          <p:cNvSpPr>
            <a:spLocks noGrp="1" noChangeArrowheads="1"/>
          </p:cNvSpPr>
          <p:nvPr>
            <p:ph type="body" idx="1"/>
          </p:nvPr>
        </p:nvSpPr>
        <p:spPr>
          <a:xfrm>
            <a:off x="381000" y="1295400"/>
            <a:ext cx="4419600" cy="639763"/>
          </a:xfrm>
        </p:spPr>
        <p:txBody>
          <a:bodyPr>
            <a:normAutofit/>
          </a:bodyPr>
          <a:lstStyle/>
          <a:p>
            <a:pPr eaLnBrk="1" hangingPunct="1">
              <a:buFont typeface="Wingdings" pitchFamily="2" charset="2"/>
              <a:buChar char="Ø"/>
            </a:pPr>
            <a:r>
              <a:rPr lang="en-US" sz="3200" dirty="0" smtClean="0">
                <a:solidFill>
                  <a:srgbClr val="FF0000"/>
                </a:solidFill>
              </a:rPr>
              <a:t>Invasive Monitoring</a:t>
            </a:r>
          </a:p>
        </p:txBody>
      </p:sp>
      <p:sp>
        <p:nvSpPr>
          <p:cNvPr id="5124" name="Content Placeholder 3"/>
          <p:cNvSpPr>
            <a:spLocks noGrp="1"/>
          </p:cNvSpPr>
          <p:nvPr>
            <p:ph sz="half" idx="2"/>
          </p:nvPr>
        </p:nvSpPr>
        <p:spPr>
          <a:xfrm>
            <a:off x="990600" y="1981200"/>
            <a:ext cx="4040188" cy="3951288"/>
          </a:xfrm>
        </p:spPr>
        <p:txBody>
          <a:bodyPr/>
          <a:lstStyle/>
          <a:p>
            <a:pPr eaLnBrk="1" hangingPunct="1">
              <a:buFont typeface="Wingdings" pitchFamily="2" charset="2"/>
              <a:buChar char="Ø"/>
            </a:pPr>
            <a:r>
              <a:rPr lang="en-US" sz="2800" dirty="0" smtClean="0">
                <a:latin typeface="Arial" charset="0"/>
              </a:rPr>
              <a:t>Central venous pressure catheter (CVP)</a:t>
            </a:r>
          </a:p>
          <a:p>
            <a:pPr eaLnBrk="1" hangingPunct="1">
              <a:buFont typeface="Wingdings" pitchFamily="2" charset="2"/>
              <a:buChar char="Ø"/>
            </a:pPr>
            <a:r>
              <a:rPr lang="en-US" sz="2800" dirty="0" smtClean="0">
                <a:latin typeface="Arial" charset="0"/>
              </a:rPr>
              <a:t>Intra-arterial catheter (A-line) </a:t>
            </a:r>
          </a:p>
          <a:p>
            <a:pPr eaLnBrk="1" hangingPunct="1">
              <a:buFont typeface="Wingdings" pitchFamily="2" charset="2"/>
              <a:buChar char="Ø"/>
            </a:pPr>
            <a:r>
              <a:rPr lang="en-US" sz="2800" dirty="0" smtClean="0">
                <a:latin typeface="Arial" charset="0"/>
              </a:rPr>
              <a:t>Pulmonary artery catheter (PA or Swan </a:t>
            </a:r>
            <a:r>
              <a:rPr lang="en-US" sz="2800" dirty="0" err="1" smtClean="0">
                <a:latin typeface="Arial" charset="0"/>
              </a:rPr>
              <a:t>Ganz</a:t>
            </a:r>
            <a:r>
              <a:rPr lang="en-US" sz="2800" dirty="0" smtClean="0">
                <a:latin typeface="Arial" charset="0"/>
              </a:rPr>
              <a:t>)</a:t>
            </a:r>
          </a:p>
          <a:p>
            <a:pPr eaLnBrk="1" hangingPunct="1"/>
            <a:endParaRPr lang="en-US" sz="2000" dirty="0" smtClean="0">
              <a:latin typeface="Arial" charset="0"/>
            </a:endParaRPr>
          </a:p>
        </p:txBody>
      </p:sp>
      <p:sp>
        <p:nvSpPr>
          <p:cNvPr id="5125" name="Text Placeholder 4"/>
          <p:cNvSpPr>
            <a:spLocks noGrp="1"/>
          </p:cNvSpPr>
          <p:nvPr>
            <p:ph type="body" sz="quarter" idx="3"/>
          </p:nvPr>
        </p:nvSpPr>
        <p:spPr>
          <a:xfrm>
            <a:off x="4343400" y="1371600"/>
            <a:ext cx="4800600" cy="639763"/>
          </a:xfrm>
        </p:spPr>
        <p:txBody>
          <a:bodyPr>
            <a:noAutofit/>
          </a:bodyPr>
          <a:lstStyle/>
          <a:p>
            <a:pPr eaLnBrk="1" hangingPunct="1">
              <a:buFont typeface="Wingdings" pitchFamily="2" charset="2"/>
              <a:buChar char="Ø"/>
            </a:pPr>
            <a:r>
              <a:rPr lang="en-US" sz="3200" dirty="0" smtClean="0">
                <a:solidFill>
                  <a:srgbClr val="FF0000"/>
                </a:solidFill>
              </a:rPr>
              <a:t>Non -Invasive Monitoring</a:t>
            </a:r>
          </a:p>
        </p:txBody>
      </p:sp>
      <p:sp>
        <p:nvSpPr>
          <p:cNvPr id="5126" name="Content Placeholder 5"/>
          <p:cNvSpPr>
            <a:spLocks noGrp="1"/>
          </p:cNvSpPr>
          <p:nvPr>
            <p:ph sz="quarter" idx="4"/>
          </p:nvPr>
        </p:nvSpPr>
        <p:spPr/>
        <p:txBody>
          <a:bodyPr/>
          <a:lstStyle/>
          <a:p>
            <a:pPr lvl="1">
              <a:buFont typeface="Wingdings" pitchFamily="2" charset="2"/>
              <a:buChar char="Ø"/>
            </a:pPr>
            <a:r>
              <a:rPr lang="en-US" sz="2800" dirty="0" smtClean="0"/>
              <a:t>NIBP</a:t>
            </a:r>
          </a:p>
          <a:p>
            <a:pPr lvl="1">
              <a:buFont typeface="Wingdings" pitchFamily="2" charset="2"/>
              <a:buChar char="Ø"/>
            </a:pPr>
            <a:r>
              <a:rPr lang="en-US" sz="2800" dirty="0" smtClean="0"/>
              <a:t>EKG</a:t>
            </a:r>
          </a:p>
          <a:p>
            <a:pPr lvl="1" eaLnBrk="1" hangingPunct="1">
              <a:buFont typeface="Wingdings" pitchFamily="2" charset="2"/>
              <a:buChar char="Ø"/>
            </a:pPr>
            <a:r>
              <a:rPr lang="en-US" sz="2800" dirty="0" smtClean="0"/>
              <a:t>Pulse ox</a:t>
            </a:r>
          </a:p>
          <a:p>
            <a:pPr lvl="1" eaLnBrk="1" hangingPunct="1">
              <a:buFont typeface="Wingdings" pitchFamily="2" charset="2"/>
              <a:buChar char="Ø"/>
            </a:pPr>
            <a:r>
              <a:rPr lang="en-US" sz="2800" dirty="0" smtClean="0"/>
              <a:t>Temperature</a:t>
            </a:r>
          </a:p>
          <a:p>
            <a:pPr lvl="1" eaLnBrk="1" hangingPunct="1">
              <a:buFont typeface="Wingdings" pitchFamily="2" charset="2"/>
              <a:buChar char="Ø"/>
            </a:pPr>
            <a:r>
              <a:rPr lang="en-US" sz="2800" dirty="0" smtClean="0"/>
              <a:t>Urine</a:t>
            </a:r>
          </a:p>
          <a:p>
            <a:pPr lvl="1" eaLnBrk="1" hangingPunct="1">
              <a:buFont typeface="Wingdings" pitchFamily="2" charset="2"/>
              <a:buNone/>
            </a:pPr>
            <a:endParaRPr lang="en-US" dirty="0" smtClean="0"/>
          </a:p>
          <a:p>
            <a:pPr eaLnBrk="1" hangingPunct="1"/>
            <a:endParaRPr lang="en-US" dirty="0" smtClean="0"/>
          </a:p>
        </p:txBody>
      </p:sp>
    </p:spTree>
    <p:extLst>
      <p:ext uri="{BB962C8B-B14F-4D97-AF65-F5344CB8AC3E}">
        <p14:creationId xmlns="" xmlns:p14="http://schemas.microsoft.com/office/powerpoint/2010/main" val="21622935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smtClean="0">
                <a:solidFill>
                  <a:schemeClr val="accent6">
                    <a:lumMod val="75000"/>
                  </a:schemeClr>
                </a:solidFill>
              </a:rPr>
              <a:t>WHY </a:t>
            </a:r>
            <a:r>
              <a:rPr lang="en-US" b="1" dirty="0" err="1" smtClean="0">
                <a:solidFill>
                  <a:schemeClr val="accent6">
                    <a:lumMod val="75000"/>
                  </a:schemeClr>
                </a:solidFill>
              </a:rPr>
              <a:t>Hemodyanmic</a:t>
            </a:r>
            <a:r>
              <a:rPr lang="en-US" b="1" dirty="0" smtClean="0">
                <a:solidFill>
                  <a:schemeClr val="accent6">
                    <a:lumMod val="75000"/>
                  </a:schemeClr>
                </a:solidFill>
              </a:rPr>
              <a:t> Monitoring???</a:t>
            </a:r>
            <a:endParaRPr lang="ar-JO" dirty="0">
              <a:solidFill>
                <a:schemeClr val="accent6">
                  <a:lumMod val="75000"/>
                </a:schemeClr>
              </a:solidFill>
            </a:endParaRPr>
          </a:p>
        </p:txBody>
      </p:sp>
      <p:sp>
        <p:nvSpPr>
          <p:cNvPr id="8" name="Subtitle 7"/>
          <p:cNvSpPr>
            <a:spLocks noGrp="1"/>
          </p:cNvSpPr>
          <p:nvPr>
            <p:ph type="subTitle" idx="1"/>
          </p:nvPr>
        </p:nvSpPr>
        <p:spPr/>
        <p:txBody>
          <a:bodyPr/>
          <a:lstStyle/>
          <a:p>
            <a:endParaRPr lang="ar-J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Hemodynamic Monitoring </a:t>
            </a:r>
          </a:p>
        </p:txBody>
      </p:sp>
      <p:sp>
        <p:nvSpPr>
          <p:cNvPr id="6147" name="Content Placeholder 2"/>
          <p:cNvSpPr>
            <a:spLocks noGrp="1"/>
          </p:cNvSpPr>
          <p:nvPr>
            <p:ph idx="1"/>
          </p:nvPr>
        </p:nvSpPr>
        <p:spPr/>
        <p:txBody>
          <a:bodyPr>
            <a:normAutofit fontScale="92500"/>
          </a:bodyPr>
          <a:lstStyle/>
          <a:p>
            <a:r>
              <a:rPr lang="en-US" dirty="0" smtClean="0"/>
              <a:t>Is a means of evaluating </a:t>
            </a:r>
            <a:r>
              <a:rPr lang="en-US" dirty="0" err="1" smtClean="0"/>
              <a:t>intracardiac</a:t>
            </a:r>
            <a:r>
              <a:rPr lang="en-US" dirty="0" smtClean="0"/>
              <a:t> and intravascular </a:t>
            </a:r>
            <a:r>
              <a:rPr lang="en-US" dirty="0" smtClean="0">
                <a:solidFill>
                  <a:srgbClr val="FF0000"/>
                </a:solidFill>
              </a:rPr>
              <a:t>volume</a:t>
            </a:r>
            <a:r>
              <a:rPr lang="en-US" dirty="0" smtClean="0"/>
              <a:t>, </a:t>
            </a:r>
            <a:r>
              <a:rPr lang="en-US" dirty="0" err="1" smtClean="0"/>
              <a:t>intracardiac</a:t>
            </a:r>
            <a:r>
              <a:rPr lang="en-US" dirty="0" smtClean="0"/>
              <a:t> and intravascular </a:t>
            </a:r>
            <a:r>
              <a:rPr lang="en-US" dirty="0" smtClean="0">
                <a:solidFill>
                  <a:srgbClr val="FF0000"/>
                </a:solidFill>
              </a:rPr>
              <a:t>pressure</a:t>
            </a:r>
            <a:r>
              <a:rPr lang="en-US" dirty="0" smtClean="0"/>
              <a:t>, and </a:t>
            </a:r>
            <a:r>
              <a:rPr lang="en-US" dirty="0" smtClean="0">
                <a:solidFill>
                  <a:srgbClr val="FF0000"/>
                </a:solidFill>
              </a:rPr>
              <a:t>cardiac function</a:t>
            </a:r>
            <a:r>
              <a:rPr lang="en-US" dirty="0" smtClean="0"/>
              <a:t> at </a:t>
            </a:r>
            <a:r>
              <a:rPr lang="en-US" b="1" dirty="0" smtClean="0"/>
              <a:t>bedside</a:t>
            </a:r>
            <a:r>
              <a:rPr lang="en-US" dirty="0" smtClean="0"/>
              <a:t>. </a:t>
            </a:r>
          </a:p>
          <a:p>
            <a:pPr eaLnBrk="1" hangingPunct="1"/>
            <a:r>
              <a:rPr lang="en-US" dirty="0" smtClean="0">
                <a:solidFill>
                  <a:srgbClr val="FF0000"/>
                </a:solidFill>
              </a:rPr>
              <a:t>Purposes</a:t>
            </a:r>
            <a:r>
              <a:rPr lang="en-US" dirty="0" smtClean="0"/>
              <a:t> : </a:t>
            </a:r>
          </a:p>
          <a:p>
            <a:pPr lvl="1" eaLnBrk="1" hangingPunct="1"/>
            <a:r>
              <a:rPr lang="en-US" dirty="0" smtClean="0"/>
              <a:t>To aid in diagnosis of various cardiovascular disease </a:t>
            </a:r>
          </a:p>
          <a:p>
            <a:pPr lvl="1" eaLnBrk="1" hangingPunct="1"/>
            <a:r>
              <a:rPr lang="en-US" dirty="0" smtClean="0"/>
              <a:t>Guide therapies to optimize cardiac function </a:t>
            </a:r>
          </a:p>
          <a:p>
            <a:pPr lvl="1" eaLnBrk="1" hangingPunct="1"/>
            <a:r>
              <a:rPr lang="en-US" dirty="0" smtClean="0"/>
              <a:t>Minimize cardiovascular dysfunction or treat disorders </a:t>
            </a:r>
          </a:p>
          <a:p>
            <a:pPr lvl="1" eaLnBrk="1" hangingPunct="1"/>
            <a:r>
              <a:rPr lang="en-US" dirty="0" smtClean="0"/>
              <a:t>Evaluate </a:t>
            </a:r>
            <a:r>
              <a:rPr lang="en-US" dirty="0" err="1" smtClean="0"/>
              <a:t>pt</a:t>
            </a:r>
            <a:r>
              <a:rPr lang="en-US" dirty="0" smtClean="0"/>
              <a:t> response to therapy </a:t>
            </a:r>
          </a:p>
        </p:txBody>
      </p:sp>
      <p:sp>
        <p:nvSpPr>
          <p:cNvPr id="5" name="Slide Number Placeholder 4"/>
          <p:cNvSpPr>
            <a:spLocks noGrp="1"/>
          </p:cNvSpPr>
          <p:nvPr>
            <p:ph type="sldNum" sz="quarter" idx="11"/>
          </p:nvPr>
        </p:nvSpPr>
        <p:spPr/>
        <p:txBody>
          <a:bodyPr/>
          <a:lstStyle/>
          <a:p>
            <a:pPr>
              <a:defRPr/>
            </a:pPr>
            <a:fld id="{BAFFFEB8-3AB7-4EAE-8B69-A1CC6ACC2105}" type="slidenum">
              <a:rPr lang="en-US" smtClean="0"/>
              <a:pPr>
                <a:defRPr/>
              </a:pPr>
              <a:t>12</a:t>
            </a:fld>
            <a:endParaRPr lang="en-US"/>
          </a:p>
        </p:txBody>
      </p:sp>
    </p:spTree>
    <p:extLst>
      <p:ext uri="{BB962C8B-B14F-4D97-AF65-F5344CB8AC3E}">
        <p14:creationId xmlns="" xmlns:p14="http://schemas.microsoft.com/office/powerpoint/2010/main" val="3791919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Indications </a:t>
            </a:r>
          </a:p>
        </p:txBody>
      </p:sp>
      <p:sp>
        <p:nvSpPr>
          <p:cNvPr id="7171" name="Content Placeholder 2"/>
          <p:cNvSpPr>
            <a:spLocks noGrp="1"/>
          </p:cNvSpPr>
          <p:nvPr>
            <p:ph idx="1"/>
          </p:nvPr>
        </p:nvSpPr>
        <p:spPr/>
        <p:txBody>
          <a:bodyPr/>
          <a:lstStyle/>
          <a:p>
            <a:pPr eaLnBrk="1" hangingPunct="1"/>
            <a:r>
              <a:rPr lang="en-US" sz="2400" dirty="0" smtClean="0"/>
              <a:t>It is indicated for conditions in which CO is insufficient to deliver O2 to cells due to alteration in intravascular volume(Preload), alteration in vascular resistance (Afterload)or alteration in myocardial contractility. </a:t>
            </a:r>
          </a:p>
          <a:p>
            <a:pPr eaLnBrk="1" hangingPunct="1"/>
            <a:r>
              <a:rPr lang="en-US" sz="2400" dirty="0" smtClean="0"/>
              <a:t>Mechanism to assess balance between O2 supply &amp; demand.</a:t>
            </a:r>
          </a:p>
          <a:p>
            <a:pPr eaLnBrk="1" hangingPunct="1"/>
            <a:r>
              <a:rPr lang="en-US" sz="2400" dirty="0" smtClean="0"/>
              <a:t>Candidate for invasive &amp; minimally invasive hemodynamic monitoring </a:t>
            </a:r>
          </a:p>
          <a:p>
            <a:pPr lvl="1" eaLnBrk="1" hangingPunct="1"/>
            <a:r>
              <a:rPr lang="en-US" sz="2000" dirty="0" err="1" smtClean="0"/>
              <a:t>Pts</a:t>
            </a:r>
            <a:r>
              <a:rPr lang="en-US" sz="2000" dirty="0" smtClean="0"/>
              <a:t> in </a:t>
            </a:r>
            <a:r>
              <a:rPr lang="en-US" sz="2000" b="1" dirty="0" smtClean="0">
                <a:solidFill>
                  <a:schemeClr val="accent6">
                    <a:lumMod val="75000"/>
                  </a:schemeClr>
                </a:solidFill>
              </a:rPr>
              <a:t>cardiogenic shock</a:t>
            </a:r>
            <a:r>
              <a:rPr lang="en-US" sz="2000" b="1" dirty="0" smtClean="0"/>
              <a:t>, </a:t>
            </a:r>
            <a:r>
              <a:rPr lang="en-US" sz="2000" b="1" dirty="0" smtClean="0">
                <a:solidFill>
                  <a:srgbClr val="FF0000"/>
                </a:solidFill>
              </a:rPr>
              <a:t>severe heart failure</a:t>
            </a:r>
            <a:r>
              <a:rPr lang="en-US" sz="2000" b="1" dirty="0" smtClean="0"/>
              <a:t>, </a:t>
            </a:r>
            <a:r>
              <a:rPr lang="en-US" sz="2000" b="1" dirty="0" smtClean="0">
                <a:solidFill>
                  <a:srgbClr val="7030A0"/>
                </a:solidFill>
              </a:rPr>
              <a:t>severe sepsis or septic shock </a:t>
            </a:r>
            <a:r>
              <a:rPr lang="en-US" sz="2000" b="1" dirty="0" smtClean="0"/>
              <a:t>, </a:t>
            </a:r>
            <a:r>
              <a:rPr lang="en-US" sz="2000" b="1" dirty="0" err="1" smtClean="0">
                <a:solidFill>
                  <a:srgbClr val="FF0000"/>
                </a:solidFill>
              </a:rPr>
              <a:t>Multible</a:t>
            </a:r>
            <a:r>
              <a:rPr lang="en-US" sz="2000" b="1" dirty="0" smtClean="0">
                <a:solidFill>
                  <a:srgbClr val="FF0000"/>
                </a:solidFill>
              </a:rPr>
              <a:t> system Organ Dysfunction</a:t>
            </a:r>
            <a:r>
              <a:rPr lang="en-US" sz="2000" b="1" dirty="0" smtClean="0"/>
              <a:t>, </a:t>
            </a:r>
            <a:r>
              <a:rPr lang="en-US" sz="2000" b="1" dirty="0" smtClean="0">
                <a:solidFill>
                  <a:schemeClr val="tx2">
                    <a:lumMod val="60000"/>
                    <a:lumOff val="40000"/>
                  </a:schemeClr>
                </a:solidFill>
              </a:rPr>
              <a:t>ARDS, post –Cardiac surgery</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3FCE0B1B-CA8C-444D-8543-1F0FE1DB6058}" type="slidenum">
              <a:rPr lang="en-US" smtClean="0"/>
              <a:pPr>
                <a:defRPr/>
              </a:pPr>
              <a:t>13</a:t>
            </a:fld>
            <a:endParaRPr lang="en-US"/>
          </a:p>
        </p:txBody>
      </p:sp>
    </p:spTree>
    <p:extLst>
      <p:ext uri="{BB962C8B-B14F-4D97-AF65-F5344CB8AC3E}">
        <p14:creationId xmlns="" xmlns:p14="http://schemas.microsoft.com/office/powerpoint/2010/main" val="11380057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Pressure monitoring system </a:t>
            </a:r>
          </a:p>
        </p:txBody>
      </p:sp>
      <p:sp>
        <p:nvSpPr>
          <p:cNvPr id="8195" name="Content Placeholder 2"/>
          <p:cNvSpPr>
            <a:spLocks noGrp="1"/>
          </p:cNvSpPr>
          <p:nvPr>
            <p:ph idx="1"/>
          </p:nvPr>
        </p:nvSpPr>
        <p:spPr/>
        <p:txBody>
          <a:bodyPr>
            <a:normAutofit fontScale="92500" lnSpcReduction="10000"/>
          </a:bodyPr>
          <a:lstStyle/>
          <a:p>
            <a:pPr eaLnBrk="1" hangingPunct="1"/>
            <a:r>
              <a:rPr lang="en-US" dirty="0" err="1" smtClean="0"/>
              <a:t>Equipments</a:t>
            </a:r>
            <a:r>
              <a:rPr lang="en-US" dirty="0" smtClean="0"/>
              <a:t> </a:t>
            </a:r>
          </a:p>
          <a:p>
            <a:pPr lvl="1" eaLnBrk="1" hangingPunct="1"/>
            <a:r>
              <a:rPr lang="en-US" dirty="0" smtClean="0"/>
              <a:t>A hollow tube catheter</a:t>
            </a:r>
          </a:p>
          <a:p>
            <a:pPr lvl="1" eaLnBrk="1" hangingPunct="1"/>
            <a:r>
              <a:rPr lang="en-US" dirty="0" smtClean="0"/>
              <a:t>Fluid filled pressure monitoring system, comprised of flush solution </a:t>
            </a:r>
          </a:p>
          <a:p>
            <a:pPr lvl="1" eaLnBrk="1" hangingPunct="1"/>
            <a:r>
              <a:rPr lang="en-US" dirty="0" smtClean="0"/>
              <a:t>IV tubing with drip chamber </a:t>
            </a:r>
          </a:p>
          <a:p>
            <a:pPr lvl="1" eaLnBrk="1" hangingPunct="1"/>
            <a:r>
              <a:rPr lang="en-US" dirty="0" smtClean="0"/>
              <a:t>Non compliant tubing </a:t>
            </a:r>
          </a:p>
          <a:p>
            <a:pPr lvl="1" eaLnBrk="1" hangingPunct="1"/>
            <a:r>
              <a:rPr lang="en-US" dirty="0" smtClean="0"/>
              <a:t>Stopcocks </a:t>
            </a:r>
          </a:p>
          <a:p>
            <a:pPr lvl="1" eaLnBrk="1" hangingPunct="1"/>
            <a:r>
              <a:rPr lang="en-US" dirty="0" smtClean="0"/>
              <a:t>A flush device </a:t>
            </a:r>
          </a:p>
          <a:p>
            <a:pPr lvl="1" eaLnBrk="1" hangingPunct="1"/>
            <a:r>
              <a:rPr lang="en-US" dirty="0" smtClean="0"/>
              <a:t>One or more transducers</a:t>
            </a:r>
          </a:p>
          <a:p>
            <a:pPr lvl="1" eaLnBrk="1" hangingPunct="1"/>
            <a:r>
              <a:rPr lang="en-US" dirty="0" smtClean="0"/>
              <a:t>A monitor to display pressures and wave lines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24914BA6-8AEF-4E0F-82EE-5924B5049685}" type="slidenum">
              <a:rPr lang="en-US" smtClean="0"/>
              <a:pPr>
                <a:defRPr/>
              </a:pPr>
              <a:t>14</a:t>
            </a:fld>
            <a:endParaRPr lang="en-US"/>
          </a:p>
        </p:txBody>
      </p:sp>
    </p:spTree>
    <p:extLst>
      <p:ext uri="{BB962C8B-B14F-4D97-AF65-F5344CB8AC3E}">
        <p14:creationId xmlns="" xmlns:p14="http://schemas.microsoft.com/office/powerpoint/2010/main" val="37444185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CC6AEB7F-972F-4BC9-B243-DAA3956D08E7}" type="slidenum">
              <a:rPr lang="en-US" smtClean="0"/>
              <a:pPr>
                <a:defRPr/>
              </a:pPr>
              <a:t>15</a:t>
            </a:fld>
            <a:endParaRPr lang="en-US"/>
          </a:p>
        </p:txBody>
      </p:sp>
      <p:sp>
        <p:nvSpPr>
          <p:cNvPr id="7" name="Rounded Rectangle 6"/>
          <p:cNvSpPr/>
          <p:nvPr/>
        </p:nvSpPr>
        <p:spPr>
          <a:xfrm>
            <a:off x="1371600" y="381000"/>
            <a:ext cx="7162800" cy="2590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defRPr/>
            </a:pPr>
            <a:r>
              <a:rPr lang="en-US" sz="2000" b="1" dirty="0">
                <a:solidFill>
                  <a:schemeClr val="tx1"/>
                </a:solidFill>
              </a:rPr>
              <a:t>Pressure from the (Intravascular/cardiac chambers) are transmitted through the catheter and Fluid filled non complaint  tubing  to  pressure transducer, which then converts the physiological signal from the patient into an electrical one. The monitor converts and amplifies   the electrical signal generated by the transducer to a pressure tracing and digital value</a:t>
            </a:r>
          </a:p>
        </p:txBody>
      </p:sp>
      <p:sp>
        <p:nvSpPr>
          <p:cNvPr id="8" name="Rounded Rectangle 7"/>
          <p:cNvSpPr/>
          <p:nvPr/>
        </p:nvSpPr>
        <p:spPr>
          <a:xfrm>
            <a:off x="1295400" y="3276600"/>
            <a:ext cx="1981200"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400" b="1" dirty="0">
                <a:solidFill>
                  <a:schemeClr val="tx1"/>
                </a:solidFill>
              </a:rPr>
              <a:t>Pressure from the (Intravascular/cardiac chambers</a:t>
            </a:r>
            <a:r>
              <a:rPr lang="en-US" b="1" dirty="0">
                <a:solidFill>
                  <a:schemeClr val="tx1"/>
                </a:solidFill>
              </a:rPr>
              <a:t>) </a:t>
            </a:r>
            <a:endParaRPr lang="en-US" dirty="0"/>
          </a:p>
        </p:txBody>
      </p:sp>
      <p:sp>
        <p:nvSpPr>
          <p:cNvPr id="9" name="Rounded Rectangle 8"/>
          <p:cNvSpPr/>
          <p:nvPr/>
        </p:nvSpPr>
        <p:spPr>
          <a:xfrm>
            <a:off x="7010400" y="5715000"/>
            <a:ext cx="1905000"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b="1" dirty="0">
                <a:solidFill>
                  <a:schemeClr val="tx1"/>
                </a:solidFill>
              </a:rPr>
              <a:t>monitor </a:t>
            </a:r>
            <a:endParaRPr lang="en-US" dirty="0"/>
          </a:p>
        </p:txBody>
      </p:sp>
      <p:sp>
        <p:nvSpPr>
          <p:cNvPr id="10" name="Rounded Rectangle 9"/>
          <p:cNvSpPr/>
          <p:nvPr/>
        </p:nvSpPr>
        <p:spPr>
          <a:xfrm>
            <a:off x="3276600" y="4114800"/>
            <a:ext cx="1905000"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500" b="1" dirty="0">
                <a:solidFill>
                  <a:schemeClr val="tx1"/>
                </a:solidFill>
              </a:rPr>
              <a:t>catheter and Fluid filled non complaint  tubing</a:t>
            </a:r>
            <a:endParaRPr lang="en-US" sz="1500" dirty="0"/>
          </a:p>
        </p:txBody>
      </p:sp>
      <p:sp>
        <p:nvSpPr>
          <p:cNvPr id="11" name="Rounded Rectangle 10"/>
          <p:cNvSpPr/>
          <p:nvPr/>
        </p:nvSpPr>
        <p:spPr>
          <a:xfrm>
            <a:off x="5181600" y="5029200"/>
            <a:ext cx="1676400"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b="1" dirty="0">
                <a:solidFill>
                  <a:schemeClr val="tx1"/>
                </a:solidFill>
              </a:rPr>
              <a:t>transducer</a:t>
            </a:r>
            <a:endParaRPr lang="en-US" dirty="0"/>
          </a:p>
        </p:txBody>
      </p:sp>
      <p:sp>
        <p:nvSpPr>
          <p:cNvPr id="12" name="Curved Up Arrow 11"/>
          <p:cNvSpPr/>
          <p:nvPr/>
        </p:nvSpPr>
        <p:spPr>
          <a:xfrm rot="1511724">
            <a:off x="5703888" y="6175375"/>
            <a:ext cx="1209675" cy="530225"/>
          </a:xfrm>
          <a:prstGeom prst="curvedUp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chemeClr val="tx1"/>
              </a:solidFill>
            </a:endParaRPr>
          </a:p>
        </p:txBody>
      </p:sp>
      <p:sp>
        <p:nvSpPr>
          <p:cNvPr id="13" name="Curved Up Arrow 12"/>
          <p:cNvSpPr/>
          <p:nvPr/>
        </p:nvSpPr>
        <p:spPr>
          <a:xfrm rot="1596695">
            <a:off x="2133600" y="4648200"/>
            <a:ext cx="1216025" cy="731838"/>
          </a:xfrm>
          <a:prstGeom prst="curvedUp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chemeClr val="tx1"/>
              </a:solidFill>
            </a:endParaRPr>
          </a:p>
        </p:txBody>
      </p:sp>
      <p:sp>
        <p:nvSpPr>
          <p:cNvPr id="14" name="Curved Left Arrow 13"/>
          <p:cNvSpPr/>
          <p:nvPr/>
        </p:nvSpPr>
        <p:spPr>
          <a:xfrm rot="18805600">
            <a:off x="5683250" y="3835400"/>
            <a:ext cx="593725" cy="1216025"/>
          </a:xfrm>
          <a:prstGeom prst="curvedLef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chemeClr val="tx1"/>
              </a:solidFill>
            </a:endParaRPr>
          </a:p>
        </p:txBody>
      </p:sp>
    </p:spTree>
    <p:extLst>
      <p:ext uri="{BB962C8B-B14F-4D97-AF65-F5344CB8AC3E}">
        <p14:creationId xmlns="" xmlns:p14="http://schemas.microsoft.com/office/powerpoint/2010/main" val="27331014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dirty="0" smtClean="0"/>
          </a:p>
        </p:txBody>
      </p:sp>
      <p:sp>
        <p:nvSpPr>
          <p:cNvPr id="15363" name="Content Placeholder 2"/>
          <p:cNvSpPr>
            <a:spLocks noGrp="1"/>
          </p:cNvSpPr>
          <p:nvPr>
            <p:ph idx="1"/>
          </p:nvPr>
        </p:nvSpPr>
        <p:spPr/>
        <p:txBody>
          <a:bodyPr/>
          <a:lstStyle/>
          <a:p>
            <a:pPr eaLnBrk="1" hangingPunct="1"/>
            <a:endParaRPr lang="en-US"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291C07E-9AC2-4B89-921E-081475400ADA}" type="slidenum">
              <a:rPr lang="en-US" smtClean="0"/>
              <a:pPr>
                <a:defRPr/>
              </a:pPr>
              <a:t>16</a:t>
            </a:fld>
            <a:endParaRPr lang="en-US"/>
          </a:p>
        </p:txBody>
      </p:sp>
      <p:pic>
        <p:nvPicPr>
          <p:cNvPr id="15366" name="Picture 4" descr="npo00004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0"/>
            <a:ext cx="7772400" cy="624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705154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set an A-line/</a:t>
            </a:r>
            <a:r>
              <a:rPr lang="en-US" dirty="0" err="1" smtClean="0"/>
              <a:t>Cvp</a:t>
            </a:r>
            <a:r>
              <a:rPr lang="en-US" dirty="0" smtClean="0"/>
              <a:t> line </a:t>
            </a:r>
            <a:endParaRPr lang="en-US" dirty="0"/>
          </a:p>
        </p:txBody>
      </p:sp>
      <p:sp>
        <p:nvSpPr>
          <p:cNvPr id="3" name="Content Placeholder 2"/>
          <p:cNvSpPr>
            <a:spLocks noGrp="1"/>
          </p:cNvSpPr>
          <p:nvPr>
            <p:ph idx="1"/>
          </p:nvPr>
        </p:nvSpPr>
        <p:spPr/>
        <p:txBody>
          <a:bodyPr/>
          <a:lstStyle/>
          <a:p>
            <a:pPr>
              <a:buNone/>
            </a:pPr>
            <a:r>
              <a:rPr lang="en-US" dirty="0" smtClean="0">
                <a:hlinkClick r:id="rId2"/>
              </a:rPr>
              <a:t>https://www.youtube.com/watch?v=vJ_anWmQbUM</a:t>
            </a:r>
            <a:endParaRPr lang="en-US" dirty="0" smtClean="0"/>
          </a:p>
          <a:p>
            <a:pPr>
              <a:buNone/>
            </a:pPr>
            <a:endParaRPr lang="en-US" dirty="0" smtClean="0"/>
          </a:p>
          <a:p>
            <a:pPr>
              <a:buNone/>
            </a:pPr>
            <a:r>
              <a:rPr lang="en-US" dirty="0" smtClean="0">
                <a:hlinkClick r:id="rId3"/>
              </a:rPr>
              <a:t>https://www.youtube.com/watch?v=GXgE-ANcxDc</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dirty="0" smtClean="0"/>
              <a:t>Assess Pressure System Component </a:t>
            </a:r>
          </a:p>
        </p:txBody>
      </p:sp>
      <p:sp>
        <p:nvSpPr>
          <p:cNvPr id="10243" name="Content Placeholder 2"/>
          <p:cNvSpPr>
            <a:spLocks noGrp="1"/>
          </p:cNvSpPr>
          <p:nvPr>
            <p:ph idx="1"/>
          </p:nvPr>
        </p:nvSpPr>
        <p:spPr>
          <a:xfrm>
            <a:off x="304800" y="1524000"/>
            <a:ext cx="8610600" cy="3459163"/>
          </a:xfrm>
        </p:spPr>
        <p:txBody>
          <a:bodyPr>
            <a:noAutofit/>
          </a:bodyPr>
          <a:lstStyle/>
          <a:p>
            <a:pPr eaLnBrk="1" hangingPunct="1"/>
            <a:r>
              <a:rPr lang="en-US" dirty="0" smtClean="0"/>
              <a:t>A continuous Flush system maintain a patent pressure system.</a:t>
            </a:r>
          </a:p>
          <a:p>
            <a:pPr eaLnBrk="1" hangingPunct="1"/>
            <a:r>
              <a:rPr lang="en-US" dirty="0" smtClean="0"/>
              <a:t>Normal Saline (NS) or Dextrose –Water (D5W) &amp; may be </a:t>
            </a:r>
            <a:r>
              <a:rPr lang="en-US" dirty="0" err="1" smtClean="0"/>
              <a:t>heparinzned</a:t>
            </a:r>
            <a:r>
              <a:rPr lang="en-US" dirty="0" smtClean="0"/>
              <a:t>. </a:t>
            </a:r>
          </a:p>
          <a:p>
            <a:pPr eaLnBrk="1" hangingPunct="1"/>
            <a:r>
              <a:rPr lang="en-US" dirty="0" smtClean="0"/>
              <a:t>Bag of solution is placed into a continuous infusion pressure bag that exerts approximately 300 mmHg. </a:t>
            </a:r>
          </a:p>
          <a:p>
            <a:pPr eaLnBrk="1" hangingPunct="1"/>
            <a:r>
              <a:rPr lang="en-US" dirty="0" smtClean="0"/>
              <a:t>Flow of 3-5 ml per Hour, to prevent backflow of blood through the catheter tubing.</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90EE7C3C-DA66-44A0-896B-1701F655CCB2}" type="slidenum">
              <a:rPr lang="en-US" smtClean="0"/>
              <a:pPr>
                <a:defRPr/>
              </a:pPr>
              <a:t>18</a:t>
            </a:fld>
            <a:endParaRPr lang="en-US"/>
          </a:p>
        </p:txBody>
      </p:sp>
    </p:spTree>
    <p:extLst>
      <p:ext uri="{BB962C8B-B14F-4D97-AF65-F5344CB8AC3E}">
        <p14:creationId xmlns="" xmlns:p14="http://schemas.microsoft.com/office/powerpoint/2010/main" val="41852272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33400" y="304800"/>
            <a:ext cx="8153400" cy="5821363"/>
          </a:xfrm>
        </p:spPr>
        <p:txBody>
          <a:bodyPr/>
          <a:lstStyle/>
          <a:p>
            <a:pPr eaLnBrk="1" hangingPunct="1"/>
            <a:r>
              <a:rPr lang="en-GB" dirty="0" smtClean="0"/>
              <a:t>Stopcocks, used for ZEROING the transducer and blood sampling, as well as any other connectors.</a:t>
            </a:r>
          </a:p>
          <a:p>
            <a:pPr eaLnBrk="1" hangingPunct="1"/>
            <a:r>
              <a:rPr lang="en-GB" b="1" dirty="0" smtClean="0"/>
              <a:t>A </a:t>
            </a:r>
            <a:r>
              <a:rPr lang="en-GB" dirty="0" smtClean="0"/>
              <a:t>pressure transducer senses changes in the fluid column generated by the pressures in the </a:t>
            </a:r>
            <a:r>
              <a:rPr lang="en-GB" u="sng" dirty="0" smtClean="0"/>
              <a:t>cardiac chambers </a:t>
            </a:r>
            <a:r>
              <a:rPr lang="en-GB" dirty="0" smtClean="0"/>
              <a:t>or </a:t>
            </a:r>
            <a:r>
              <a:rPr lang="en-GB" u="sng" dirty="0" smtClean="0"/>
              <a:t>vessels</a:t>
            </a:r>
            <a:r>
              <a:rPr lang="en-GB" dirty="0" smtClean="0"/>
              <a:t> being monitored. </a:t>
            </a:r>
          </a:p>
          <a:p>
            <a:pPr eaLnBrk="1" hangingPunct="1"/>
            <a:r>
              <a:rPr lang="en-GB" dirty="0" smtClean="0"/>
              <a:t>When pressure is applied to the diaphragm of the transducer, sensors are compressed, changing electrical flow to the amplifier or monitor. </a:t>
            </a:r>
            <a:endParaRPr lang="en-US" dirty="0" smtClean="0"/>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3ECA51FA-B4DE-45B1-BEB5-AD71F6C59CDA}" type="slidenum">
              <a:rPr lang="en-US" smtClean="0"/>
              <a:pPr>
                <a:defRPr/>
              </a:pPr>
              <a:t>19</a:t>
            </a:fld>
            <a:endParaRPr lang="en-US"/>
          </a:p>
        </p:txBody>
      </p:sp>
    </p:spTree>
    <p:extLst>
      <p:ext uri="{BB962C8B-B14F-4D97-AF65-F5344CB8AC3E}">
        <p14:creationId xmlns="" xmlns:p14="http://schemas.microsoft.com/office/powerpoint/2010/main" val="25883759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emo CO=SVXH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457200"/>
            <a:ext cx="6858000" cy="838200"/>
          </a:xfrm>
        </p:spPr>
        <p:txBody>
          <a:bodyPr>
            <a:normAutofit fontScale="90000"/>
          </a:bodyPr>
          <a:lstStyle/>
          <a:p>
            <a:pPr eaLnBrk="1" hangingPunct="1"/>
            <a:r>
              <a:rPr lang="en-US" dirty="0" smtClean="0"/>
              <a:t>Optimizing pressure monitoring system </a:t>
            </a:r>
          </a:p>
        </p:txBody>
      </p:sp>
      <p:sp>
        <p:nvSpPr>
          <p:cNvPr id="12291" name="Content Placeholder 2"/>
          <p:cNvSpPr>
            <a:spLocks noGrp="1"/>
          </p:cNvSpPr>
          <p:nvPr>
            <p:ph idx="1"/>
          </p:nvPr>
        </p:nvSpPr>
        <p:spPr>
          <a:xfrm>
            <a:off x="609600" y="1676400"/>
            <a:ext cx="7848600" cy="5410200"/>
          </a:xfrm>
        </p:spPr>
        <p:txBody>
          <a:bodyPr>
            <a:noAutofit/>
          </a:bodyPr>
          <a:lstStyle/>
          <a:p>
            <a:pPr eaLnBrk="1" hangingPunct="1"/>
            <a:r>
              <a:rPr lang="en-US" sz="2800" dirty="0" smtClean="0"/>
              <a:t>An optimal pressure monitoring system is one that accurately reproduce the physiological signals transmitted through it (accurate pressure recording and waveform display).</a:t>
            </a:r>
          </a:p>
          <a:p>
            <a:r>
              <a:rPr lang="en-US" sz="2800" dirty="0" smtClean="0">
                <a:latin typeface="Comic Sans MS" pitchFamily="66" charset="0"/>
              </a:rPr>
              <a:t>Improper set-up and equipment malfunction are the primary causes for hemodynamic monitoring problems</a:t>
            </a:r>
          </a:p>
          <a:p>
            <a:pPr eaLnBrk="1" hangingPunct="1"/>
            <a:endParaRPr lang="ar-JO" sz="2800"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6FE621D-5787-4DCB-8280-B0CF68E38262}" type="slidenum">
              <a:rPr lang="en-US" smtClean="0"/>
              <a:pPr>
                <a:defRPr/>
              </a:pPr>
              <a:t>20</a:t>
            </a:fld>
            <a:endParaRPr lang="en-US"/>
          </a:p>
        </p:txBody>
      </p:sp>
    </p:spTree>
    <p:extLst>
      <p:ext uri="{BB962C8B-B14F-4D97-AF65-F5344CB8AC3E}">
        <p14:creationId xmlns="" xmlns:p14="http://schemas.microsoft.com/office/powerpoint/2010/main" val="41370635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457200"/>
            <a:ext cx="6858000" cy="838200"/>
          </a:xfrm>
        </p:spPr>
        <p:txBody>
          <a:bodyPr>
            <a:normAutofit fontScale="90000"/>
          </a:bodyPr>
          <a:lstStyle/>
          <a:p>
            <a:pPr eaLnBrk="1" hangingPunct="1"/>
            <a:r>
              <a:rPr lang="en-US" dirty="0" smtClean="0"/>
              <a:t>Optimizing pressure monitoring system </a:t>
            </a:r>
          </a:p>
        </p:txBody>
      </p:sp>
      <p:sp>
        <p:nvSpPr>
          <p:cNvPr id="12291" name="Content Placeholder 2"/>
          <p:cNvSpPr>
            <a:spLocks noGrp="1"/>
          </p:cNvSpPr>
          <p:nvPr>
            <p:ph idx="1"/>
          </p:nvPr>
        </p:nvSpPr>
        <p:spPr>
          <a:xfrm>
            <a:off x="228600" y="1447800"/>
            <a:ext cx="8686800" cy="5410200"/>
          </a:xfrm>
        </p:spPr>
        <p:txBody>
          <a:bodyPr>
            <a:noAutofit/>
          </a:bodyPr>
          <a:lstStyle/>
          <a:p>
            <a:pPr eaLnBrk="1" hangingPunct="1"/>
            <a:endParaRPr lang="ar-JO" sz="2800" dirty="0" smtClean="0"/>
          </a:p>
          <a:p>
            <a:pPr eaLnBrk="1" hangingPunct="1"/>
            <a:r>
              <a:rPr lang="en-US" sz="2800" dirty="0" smtClean="0"/>
              <a:t>Pressure Readings might be altered by </a:t>
            </a:r>
          </a:p>
          <a:p>
            <a:pPr lvl="1" eaLnBrk="1" hangingPunct="1"/>
            <a:r>
              <a:rPr lang="en-US" dirty="0" smtClean="0"/>
              <a:t>Any impedance between patient and transducers i.e. air bubbles, blood, additional stopcocks . </a:t>
            </a:r>
          </a:p>
          <a:p>
            <a:pPr lvl="1" eaLnBrk="1" hangingPunct="1"/>
            <a:r>
              <a:rPr lang="en-US" dirty="0" smtClean="0"/>
              <a:t>Pressure in the continuous pressure device </a:t>
            </a:r>
          </a:p>
          <a:p>
            <a:pPr lvl="1" eaLnBrk="1" hangingPunct="1">
              <a:buFontTx/>
              <a:buNone/>
            </a:pPr>
            <a:r>
              <a:rPr lang="en-US" b="1" i="1" dirty="0" smtClean="0"/>
              <a:t>&lt; 300 mmHg </a:t>
            </a:r>
            <a:r>
              <a:rPr lang="en-US" dirty="0" smtClean="0"/>
              <a:t>, soft complaint IV tubing, additional length of tubing.</a:t>
            </a:r>
          </a:p>
          <a:p>
            <a:pPr lvl="1" eaLnBrk="1" hangingPunct="1">
              <a:buFontTx/>
              <a:buNone/>
            </a:pPr>
            <a:r>
              <a:rPr lang="en-US" dirty="0" smtClean="0"/>
              <a:t>(See table 17-16 p. 297 for troubleshooting)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6FE621D-5787-4DCB-8280-B0CF68E38262}" type="slidenum">
              <a:rPr lang="en-US" smtClean="0"/>
              <a:pPr>
                <a:defRPr/>
              </a:pPr>
              <a:t>21</a:t>
            </a:fld>
            <a:endParaRPr lang="en-US"/>
          </a:p>
        </p:txBody>
      </p:sp>
    </p:spTree>
    <p:extLst>
      <p:ext uri="{BB962C8B-B14F-4D97-AF65-F5344CB8AC3E}">
        <p14:creationId xmlns="" xmlns:p14="http://schemas.microsoft.com/office/powerpoint/2010/main" val="41370635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0"/>
            <a:ext cx="8001000" cy="838200"/>
          </a:xfrm>
        </p:spPr>
        <p:txBody>
          <a:bodyPr>
            <a:normAutofit fontScale="90000"/>
          </a:bodyPr>
          <a:lstStyle/>
          <a:p>
            <a:pPr eaLnBrk="1" hangingPunct="1"/>
            <a:r>
              <a:rPr lang="en-US" sz="3200" b="1" dirty="0" smtClean="0"/>
              <a:t>Square Wave Test </a:t>
            </a:r>
            <a:br>
              <a:rPr lang="en-US" sz="3200" b="1" dirty="0" smtClean="0"/>
            </a:br>
            <a:r>
              <a:rPr lang="en-US" sz="3200" b="1" dirty="0" smtClean="0"/>
              <a:t>Fast Flush: Dynamic response testing</a:t>
            </a:r>
          </a:p>
        </p:txBody>
      </p:sp>
      <p:sp>
        <p:nvSpPr>
          <p:cNvPr id="14339" name="Content Placeholder 2"/>
          <p:cNvSpPr>
            <a:spLocks noGrp="1"/>
          </p:cNvSpPr>
          <p:nvPr>
            <p:ph idx="1"/>
          </p:nvPr>
        </p:nvSpPr>
        <p:spPr>
          <a:xfrm>
            <a:off x="228600" y="1143000"/>
            <a:ext cx="8534400" cy="4114800"/>
          </a:xfrm>
        </p:spPr>
        <p:txBody>
          <a:bodyPr/>
          <a:lstStyle/>
          <a:p>
            <a:pPr eaLnBrk="1" hangingPunct="1"/>
            <a:r>
              <a:rPr lang="en-US" sz="2400" dirty="0" smtClean="0"/>
              <a:t>“fast-flush” or “square wave” test</a:t>
            </a:r>
          </a:p>
          <a:p>
            <a:pPr eaLnBrk="1" hangingPunct="1"/>
            <a:r>
              <a:rPr lang="en-US" sz="2400" dirty="0" smtClean="0"/>
              <a:t>Performed by opening the continuous flush valve rapidly for several seconds creating a square wave</a:t>
            </a:r>
          </a:p>
          <a:p>
            <a:pPr eaLnBrk="1" hangingPunct="1"/>
            <a:r>
              <a:rPr lang="en-US" sz="2400" dirty="0" smtClean="0"/>
              <a:t>The nurse performs this test to detect if the abnormal wave form is a result of the </a:t>
            </a:r>
            <a:r>
              <a:rPr lang="en-US" sz="2400" b="1" dirty="0" err="1" smtClean="0"/>
              <a:t>pt’s</a:t>
            </a:r>
            <a:r>
              <a:rPr lang="en-US" sz="2400" b="1" dirty="0" smtClean="0"/>
              <a:t>  physiology </a:t>
            </a:r>
            <a:r>
              <a:rPr lang="en-US" sz="2400" dirty="0" smtClean="0"/>
              <a:t>OR </a:t>
            </a:r>
            <a:r>
              <a:rPr lang="en-US" sz="2400" b="1" dirty="0" smtClean="0"/>
              <a:t>less Optimized system</a:t>
            </a:r>
            <a:r>
              <a:rPr lang="en-US" sz="2400" dirty="0" smtClean="0"/>
              <a:t>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9CFFD138-1459-4A21-A92B-7D1A0F8E0EA8}" type="slidenum">
              <a:rPr lang="en-US" smtClean="0"/>
              <a:pPr>
                <a:defRPr/>
              </a:pPr>
              <a:t>22</a:t>
            </a:fld>
            <a:endParaRPr lang="en-US"/>
          </a:p>
        </p:txBody>
      </p:sp>
      <p:pic>
        <p:nvPicPr>
          <p:cNvPr id="14342" name="Picture 5" descr="download.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3733800"/>
            <a:ext cx="8001000"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3" name="Rectangle 6"/>
          <p:cNvSpPr>
            <a:spLocks noChangeArrowheads="1"/>
          </p:cNvSpPr>
          <p:nvPr/>
        </p:nvSpPr>
        <p:spPr bwMode="auto">
          <a:xfrm>
            <a:off x="533400" y="5334000"/>
            <a:ext cx="82296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buFont typeface="Arial" charset="0"/>
              <a:buChar char="•"/>
            </a:pPr>
            <a:r>
              <a:rPr lang="en-US" sz="2800" dirty="0"/>
              <a:t>If dynamic response characteristics are  inadequate, troubleshoot the system until acceptable dynamic response is achieved</a:t>
            </a:r>
          </a:p>
        </p:txBody>
      </p:sp>
    </p:spTree>
    <p:extLst>
      <p:ext uri="{BB962C8B-B14F-4D97-AF65-F5344CB8AC3E}">
        <p14:creationId xmlns="" xmlns:p14="http://schemas.microsoft.com/office/powerpoint/2010/main" val="22402736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dirty="0" smtClean="0"/>
              <a:t>Fast  flush system Optimally Damped System</a:t>
            </a:r>
          </a:p>
        </p:txBody>
      </p:sp>
      <p:sp>
        <p:nvSpPr>
          <p:cNvPr id="16387" name="Content Placeholder 2"/>
          <p:cNvSpPr>
            <a:spLocks noGrp="1"/>
          </p:cNvSpPr>
          <p:nvPr>
            <p:ph idx="1"/>
          </p:nvPr>
        </p:nvSpPr>
        <p:spPr/>
        <p:txBody>
          <a:bodyPr/>
          <a:lstStyle/>
          <a:p>
            <a:pPr eaLnBrk="1" hangingPunct="1"/>
            <a:r>
              <a:rPr lang="en-US" dirty="0" smtClean="0"/>
              <a:t>A good art line trace has a distinct </a:t>
            </a:r>
            <a:r>
              <a:rPr lang="en-US" dirty="0" err="1" smtClean="0"/>
              <a:t>dicrotic</a:t>
            </a:r>
            <a:r>
              <a:rPr lang="en-US" dirty="0" smtClean="0"/>
              <a:t> notch, and after the fast flush, the rhythm will return to the baseline waveform within “1.5 to 2 oscillations close together”</a:t>
            </a:r>
          </a:p>
          <a:p>
            <a:pPr eaLnBrk="1" hangingPunct="1"/>
            <a:endParaRPr lang="en-US" dirty="0" smtClean="0">
              <a:sym typeface="Wingdings" pitchFamily="2" charset="2"/>
            </a:endParaRPr>
          </a:p>
          <a:p>
            <a:pPr eaLnBrk="1" hangingPunct="1"/>
            <a:endParaRPr lang="en-US" dirty="0" smtClean="0"/>
          </a:p>
          <a:p>
            <a:pPr eaLnBrk="1" hangingPunct="1">
              <a:buFontTx/>
              <a:buNone/>
            </a:pPr>
            <a:endParaRPr lang="en-US" dirty="0" smtClean="0"/>
          </a:p>
        </p:txBody>
      </p:sp>
      <p:sp>
        <p:nvSpPr>
          <p:cNvPr id="5" name="Slide Number Placeholder 4"/>
          <p:cNvSpPr>
            <a:spLocks noGrp="1"/>
          </p:cNvSpPr>
          <p:nvPr>
            <p:ph type="sldNum" sz="quarter" idx="11"/>
          </p:nvPr>
        </p:nvSpPr>
        <p:spPr/>
        <p:txBody>
          <a:bodyPr/>
          <a:lstStyle/>
          <a:p>
            <a:pPr>
              <a:defRPr/>
            </a:pPr>
            <a:fld id="{838EE6C8-BD8F-4F0B-A585-68E43C7E6D57}" type="slidenum">
              <a:rPr lang="en-US" smtClean="0"/>
              <a:pPr>
                <a:defRPr/>
              </a:pPr>
              <a:t>23</a:t>
            </a:fld>
            <a:endParaRPr lang="en-US"/>
          </a:p>
        </p:txBody>
      </p:sp>
      <p:pic>
        <p:nvPicPr>
          <p:cNvPr id="7" name="Picture 6" descr="normally damped arterial line waveform.JPG"/>
          <p:cNvPicPr>
            <a:picLocks noChangeAspect="1"/>
          </p:cNvPicPr>
          <p:nvPr/>
        </p:nvPicPr>
        <p:blipFill>
          <a:blip r:embed="rId3" cstate="print"/>
          <a:stretch>
            <a:fillRect/>
          </a:stretch>
        </p:blipFill>
        <p:spPr>
          <a:xfrm>
            <a:off x="1219200" y="3810000"/>
            <a:ext cx="7696200" cy="2667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32569748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1371600" y="274638"/>
            <a:ext cx="6858000" cy="563562"/>
          </a:xfrm>
        </p:spPr>
        <p:txBody>
          <a:bodyPr>
            <a:normAutofit fontScale="90000"/>
          </a:bodyPr>
          <a:lstStyle/>
          <a:p>
            <a:pPr eaLnBrk="1" hangingPunct="1"/>
            <a:r>
              <a:rPr lang="en-US" dirty="0" smtClean="0"/>
              <a:t>Fast  flush system Optimally Damped System</a:t>
            </a:r>
          </a:p>
        </p:txBody>
      </p:sp>
      <p:sp>
        <p:nvSpPr>
          <p:cNvPr id="17411" name="Rectangle 5"/>
          <p:cNvSpPr>
            <a:spLocks noChangeArrowheads="1"/>
          </p:cNvSpPr>
          <p:nvPr/>
        </p:nvSpPr>
        <p:spPr bwMode="auto">
          <a:xfrm>
            <a:off x="609600" y="1600200"/>
            <a:ext cx="8077200"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buFont typeface="Arial" charset="0"/>
              <a:buChar char="•"/>
            </a:pPr>
            <a:r>
              <a:rPr lang="en-US" sz="2800" dirty="0">
                <a:sym typeface="Wingdings" pitchFamily="2" charset="2"/>
              </a:rPr>
              <a:t>Straight vertical upstroke from baseline  horizontal </a:t>
            </a:r>
            <a:r>
              <a:rPr lang="en-US" sz="2800" dirty="0"/>
              <a:t>straight vertical </a:t>
            </a:r>
            <a:r>
              <a:rPr lang="en-US" sz="2800" dirty="0" err="1"/>
              <a:t>downstroke</a:t>
            </a:r>
            <a:r>
              <a:rPr lang="en-US" sz="2800" dirty="0">
                <a:sym typeface="Wingdings" pitchFamily="2" charset="2"/>
              </a:rPr>
              <a:t> ending with 1-1.5 oscillations baseline</a:t>
            </a:r>
          </a:p>
          <a:p>
            <a:endParaRPr lang="en-US" sz="2800" dirty="0">
              <a:sym typeface="Wingdings" pitchFamily="2" charset="2"/>
            </a:endParaRPr>
          </a:p>
          <a:p>
            <a:pPr>
              <a:buFont typeface="Arial" charset="0"/>
              <a:buChar char="•"/>
            </a:pPr>
            <a:r>
              <a:rPr lang="en-US" sz="2800" dirty="0"/>
              <a:t>A good art line trace has a distinct </a:t>
            </a:r>
            <a:r>
              <a:rPr lang="en-US" sz="2800" dirty="0" err="1"/>
              <a:t>dicrotic</a:t>
            </a:r>
            <a:r>
              <a:rPr lang="en-US" sz="2800" dirty="0"/>
              <a:t> notch, and after the fast flush test there are two oscillations only.</a:t>
            </a:r>
          </a:p>
          <a:p>
            <a:pPr>
              <a:buFont typeface="Arial" charset="0"/>
              <a:buChar char="•"/>
            </a:pPr>
            <a:endParaRPr lang="en-US" sz="2800" dirty="0"/>
          </a:p>
          <a:p>
            <a:pPr>
              <a:buFont typeface="Arial" charset="0"/>
              <a:buChar char="•"/>
            </a:pPr>
            <a:r>
              <a:rPr lang="en-US" sz="2800" dirty="0">
                <a:sym typeface="Wingdings" pitchFamily="2" charset="2"/>
              </a:rPr>
              <a:t>Distance is very close</a:t>
            </a:r>
          </a:p>
          <a:p>
            <a:endParaRPr lang="en-US" sz="2800" dirty="0"/>
          </a:p>
        </p:txBody>
      </p:sp>
    </p:spTree>
    <p:extLst>
      <p:ext uri="{BB962C8B-B14F-4D97-AF65-F5344CB8AC3E}">
        <p14:creationId xmlns="" xmlns:p14="http://schemas.microsoft.com/office/powerpoint/2010/main" val="28452804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71600" y="152400"/>
            <a:ext cx="6858000" cy="990600"/>
          </a:xfrm>
        </p:spPr>
        <p:txBody>
          <a:bodyPr>
            <a:normAutofit fontScale="90000"/>
          </a:bodyPr>
          <a:lstStyle/>
          <a:p>
            <a:r>
              <a:rPr lang="en-US" dirty="0" smtClean="0"/>
              <a:t>Fast  flush system </a:t>
            </a:r>
            <a:r>
              <a:rPr lang="en-US" dirty="0" err="1" smtClean="0"/>
              <a:t>Underdamped</a:t>
            </a:r>
            <a:r>
              <a:rPr lang="en-US" dirty="0" smtClean="0"/>
              <a:t> System</a:t>
            </a:r>
          </a:p>
        </p:txBody>
      </p:sp>
      <p:sp>
        <p:nvSpPr>
          <p:cNvPr id="18435" name="Content Placeholder 2"/>
          <p:cNvSpPr>
            <a:spLocks noGrp="1"/>
          </p:cNvSpPr>
          <p:nvPr>
            <p:ph idx="1"/>
          </p:nvPr>
        </p:nvSpPr>
        <p:spPr/>
        <p:txBody>
          <a:bodyPr/>
          <a:lstStyle/>
          <a:p>
            <a:r>
              <a:rPr lang="en-US" dirty="0" smtClean="0"/>
              <a:t>The under-damped trace will overestimate the systolic, and there will be more than 2 to 3 oscillations above and below the baseline.</a:t>
            </a:r>
          </a:p>
          <a:p>
            <a:pPr>
              <a:buFontTx/>
              <a:buNone/>
            </a:pPr>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B4B5B1FF-3DDF-4455-A5A1-29BB856DAFFC}" type="slidenum">
              <a:rPr lang="en-US" smtClean="0"/>
              <a:pPr>
                <a:defRPr/>
              </a:pPr>
              <a:t>25</a:t>
            </a:fld>
            <a:endParaRPr lang="en-US"/>
          </a:p>
        </p:txBody>
      </p:sp>
      <p:pic>
        <p:nvPicPr>
          <p:cNvPr id="6" name="Picture 5" descr="Underdamped arterial line waveform.JPG"/>
          <p:cNvPicPr>
            <a:picLocks noChangeAspect="1"/>
          </p:cNvPicPr>
          <p:nvPr/>
        </p:nvPicPr>
        <p:blipFill>
          <a:blip r:embed="rId2" cstate="print"/>
          <a:stretch>
            <a:fillRect/>
          </a:stretch>
        </p:blipFill>
        <p:spPr>
          <a:xfrm>
            <a:off x="1295400" y="3581400"/>
            <a:ext cx="7467600" cy="25896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6149625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71600" y="228600"/>
            <a:ext cx="6858000" cy="990600"/>
          </a:xfrm>
        </p:spPr>
        <p:txBody>
          <a:bodyPr>
            <a:normAutofit fontScale="90000"/>
          </a:bodyPr>
          <a:lstStyle/>
          <a:p>
            <a:r>
              <a:rPr lang="en-US" dirty="0" smtClean="0"/>
              <a:t>Fast  flush system </a:t>
            </a:r>
            <a:r>
              <a:rPr lang="en-US" dirty="0" err="1" smtClean="0"/>
              <a:t>Underdamped</a:t>
            </a:r>
            <a:r>
              <a:rPr lang="en-US" dirty="0" smtClean="0"/>
              <a:t> System</a:t>
            </a:r>
          </a:p>
        </p:txBody>
      </p:sp>
      <p:sp>
        <p:nvSpPr>
          <p:cNvPr id="19459" name="Content Placeholder 2"/>
          <p:cNvSpPr>
            <a:spLocks noGrp="1"/>
          </p:cNvSpPr>
          <p:nvPr>
            <p:ph idx="1"/>
          </p:nvPr>
        </p:nvSpPr>
        <p:spPr/>
        <p:txBody>
          <a:bodyPr/>
          <a:lstStyle/>
          <a:p>
            <a:r>
              <a:rPr lang="en-US" dirty="0" smtClean="0"/>
              <a:t>Causes include small air bubbles, very rigid pressure tubing, and additional length of tubing</a:t>
            </a:r>
          </a:p>
          <a:p>
            <a:r>
              <a:rPr lang="en-US" dirty="0" smtClean="0"/>
              <a:t>produce artificially high systolic pressures and low diastolic pressure</a:t>
            </a:r>
          </a:p>
          <a:p>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691013D-F3C6-4A0E-B323-CF62C5AFEBAC}" type="slidenum">
              <a:rPr lang="en-US" smtClean="0"/>
              <a:pPr>
                <a:defRPr/>
              </a:pPr>
              <a:t>26</a:t>
            </a:fld>
            <a:endParaRPr lang="en-US"/>
          </a:p>
        </p:txBody>
      </p:sp>
    </p:spTree>
    <p:extLst>
      <p:ext uri="{BB962C8B-B14F-4D97-AF65-F5344CB8AC3E}">
        <p14:creationId xmlns="" xmlns:p14="http://schemas.microsoft.com/office/powerpoint/2010/main" val="32601802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71600" y="152400"/>
            <a:ext cx="6858000" cy="1066800"/>
          </a:xfrm>
        </p:spPr>
        <p:txBody>
          <a:bodyPr>
            <a:normAutofit fontScale="90000"/>
          </a:bodyPr>
          <a:lstStyle/>
          <a:p>
            <a:r>
              <a:rPr lang="en-US" dirty="0" smtClean="0"/>
              <a:t>Fast  flush system </a:t>
            </a:r>
            <a:r>
              <a:rPr lang="en-US" dirty="0" err="1" smtClean="0"/>
              <a:t>Overdamped</a:t>
            </a:r>
            <a:r>
              <a:rPr lang="en-US" dirty="0" smtClean="0"/>
              <a:t> System</a:t>
            </a:r>
          </a:p>
        </p:txBody>
      </p:sp>
      <p:sp>
        <p:nvSpPr>
          <p:cNvPr id="20483" name="Content Placeholder 2"/>
          <p:cNvSpPr>
            <a:spLocks noGrp="1"/>
          </p:cNvSpPr>
          <p:nvPr>
            <p:ph idx="1"/>
          </p:nvPr>
        </p:nvSpPr>
        <p:spPr>
          <a:xfrm>
            <a:off x="1371600" y="1371600"/>
            <a:ext cx="7543800" cy="5029200"/>
          </a:xfrm>
        </p:spPr>
        <p:txBody>
          <a:bodyPr/>
          <a:lstStyle/>
          <a:p>
            <a:r>
              <a:rPr lang="en-US" dirty="0" smtClean="0"/>
              <a:t>The over-damped trace will lose its </a:t>
            </a:r>
            <a:r>
              <a:rPr lang="en-US" dirty="0" err="1" smtClean="0"/>
              <a:t>dicrotic</a:t>
            </a:r>
            <a:r>
              <a:rPr lang="en-US" dirty="0" smtClean="0"/>
              <a:t> notch, and there will be less than 1.5 oscillation above and below the baseline.</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ED83ECC8-D278-45DF-818E-C5FE405BD905}" type="slidenum">
              <a:rPr lang="en-US" smtClean="0"/>
              <a:pPr>
                <a:defRPr/>
              </a:pPr>
              <a:t>27</a:t>
            </a:fld>
            <a:endParaRPr lang="en-US"/>
          </a:p>
        </p:txBody>
      </p:sp>
      <p:pic>
        <p:nvPicPr>
          <p:cNvPr id="6" name="Picture 5" descr="Overdamped arterial line waveform.JPG"/>
          <p:cNvPicPr>
            <a:picLocks noChangeAspect="1"/>
          </p:cNvPicPr>
          <p:nvPr/>
        </p:nvPicPr>
        <p:blipFill>
          <a:blip r:embed="rId2" cstate="print"/>
          <a:stretch>
            <a:fillRect/>
          </a:stretch>
        </p:blipFill>
        <p:spPr>
          <a:xfrm>
            <a:off x="1295400" y="3048000"/>
            <a:ext cx="7620000" cy="2971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10542141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dirty="0" smtClean="0"/>
              <a:t>Fast  flush system </a:t>
            </a:r>
            <a:r>
              <a:rPr lang="en-US" dirty="0" err="1" smtClean="0"/>
              <a:t>Overdamped</a:t>
            </a:r>
            <a:r>
              <a:rPr lang="en-US" dirty="0" smtClean="0"/>
              <a:t> System</a:t>
            </a:r>
          </a:p>
        </p:txBody>
      </p:sp>
      <p:sp>
        <p:nvSpPr>
          <p:cNvPr id="21507" name="Content Placeholder 2"/>
          <p:cNvSpPr>
            <a:spLocks noGrp="1"/>
          </p:cNvSpPr>
          <p:nvPr>
            <p:ph idx="1"/>
          </p:nvPr>
        </p:nvSpPr>
        <p:spPr/>
        <p:txBody>
          <a:bodyPr/>
          <a:lstStyle/>
          <a:p>
            <a:r>
              <a:rPr lang="en-US" dirty="0" smtClean="0"/>
              <a:t>Causes include system leaks, blood clot, or large air bubble in the tubing or transducer.</a:t>
            </a:r>
          </a:p>
          <a:p>
            <a:r>
              <a:rPr lang="en-US" dirty="0" smtClean="0"/>
              <a:t>produce artificially low systolic pressures and low diastolic pressure</a:t>
            </a:r>
          </a:p>
          <a:p>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791658BD-EFB0-463A-9E6E-BBE5DCA7BBAA}" type="slidenum">
              <a:rPr lang="en-US" smtClean="0"/>
              <a:pPr>
                <a:defRPr/>
              </a:pPr>
              <a:t>28</a:t>
            </a:fld>
            <a:endParaRPr lang="en-US"/>
          </a:p>
        </p:txBody>
      </p:sp>
    </p:spTree>
    <p:extLst>
      <p:ext uri="{BB962C8B-B14F-4D97-AF65-F5344CB8AC3E}">
        <p14:creationId xmlns="" xmlns:p14="http://schemas.microsoft.com/office/powerpoint/2010/main" val="28116174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8195" name="Content Placeholder 2"/>
          <p:cNvSpPr>
            <a:spLocks noGrp="1"/>
          </p:cNvSpPr>
          <p:nvPr>
            <p:ph idx="1"/>
          </p:nvPr>
        </p:nvSpPr>
        <p:spPr/>
        <p:txBody>
          <a:bodyPr/>
          <a:lstStyle/>
          <a:p>
            <a:r>
              <a:rPr lang="en-US" smtClean="0"/>
              <a:t>To ensure accurate arterial pressures, the nurse must level the transducer to what landmark?</a:t>
            </a:r>
          </a:p>
          <a:p>
            <a:pPr marL="742950" lvl="1" indent="-285750">
              <a:buFont typeface="Verdana" pitchFamily="34" charset="0"/>
              <a:buChar char="–"/>
            </a:pPr>
            <a:r>
              <a:rPr lang="en-US" smtClean="0"/>
              <a:t>A. Nipple line</a:t>
            </a:r>
          </a:p>
          <a:p>
            <a:pPr marL="742950" lvl="1" indent="-285750">
              <a:buFont typeface="Verdana" pitchFamily="34" charset="0"/>
              <a:buChar char="–"/>
            </a:pPr>
            <a:r>
              <a:rPr lang="en-US" smtClean="0"/>
              <a:t>B. Phlebostatic axis</a:t>
            </a:r>
          </a:p>
          <a:p>
            <a:pPr marL="742950" lvl="1" indent="-285750">
              <a:buFont typeface="Verdana" pitchFamily="34" charset="0"/>
              <a:buChar char="–"/>
            </a:pPr>
            <a:r>
              <a:rPr lang="en-US" smtClean="0"/>
              <a:t>C. Sternal notch</a:t>
            </a:r>
          </a:p>
          <a:p>
            <a:pPr marL="742950" lvl="1" indent="-285750">
              <a:buFont typeface="Verdana" pitchFamily="34" charset="0"/>
              <a:buChar char="–"/>
            </a:pPr>
            <a:r>
              <a:rPr lang="en-US" smtClean="0"/>
              <a:t>D. Apical impulse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ar-JO" smtClean="0"/>
          </a:p>
        </p:txBody>
      </p:sp>
      <p:pic>
        <p:nvPicPr>
          <p:cNvPr id="18435" name="Picture 3" descr="hemo preload"/>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Answer</a:t>
            </a:r>
            <a:endParaRPr lang="en-US" dirty="0"/>
          </a:p>
        </p:txBody>
      </p:sp>
      <p:sp>
        <p:nvSpPr>
          <p:cNvPr id="9219" name="Content Placeholder 2"/>
          <p:cNvSpPr>
            <a:spLocks noGrp="1"/>
          </p:cNvSpPr>
          <p:nvPr>
            <p:ph idx="1"/>
          </p:nvPr>
        </p:nvSpPr>
        <p:spPr/>
        <p:txBody>
          <a:bodyPr/>
          <a:lstStyle/>
          <a:p>
            <a:r>
              <a:rPr lang="en-US" smtClean="0"/>
              <a:t>B. Phlebostatic axis</a:t>
            </a:r>
          </a:p>
          <a:p>
            <a:r>
              <a:rPr lang="en-US" smtClean="0"/>
              <a:t>Rationale: The phlebostatic axis is between the fourth intercostal space and midaxillary line; this is the approximate location of the right atrium.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14400" y="0"/>
            <a:ext cx="6858000" cy="1143000"/>
          </a:xfrm>
        </p:spPr>
        <p:txBody>
          <a:bodyPr/>
          <a:lstStyle/>
          <a:p>
            <a:pPr eaLnBrk="1" hangingPunct="1"/>
            <a:r>
              <a:rPr lang="en-US" dirty="0" smtClean="0"/>
              <a:t>Leveling</a:t>
            </a:r>
          </a:p>
        </p:txBody>
      </p:sp>
      <p:sp>
        <p:nvSpPr>
          <p:cNvPr id="22531" name="Content Placeholder 2"/>
          <p:cNvSpPr>
            <a:spLocks noGrp="1"/>
          </p:cNvSpPr>
          <p:nvPr>
            <p:ph idx="1"/>
          </p:nvPr>
        </p:nvSpPr>
        <p:spPr>
          <a:xfrm>
            <a:off x="228600" y="1066801"/>
            <a:ext cx="8458200" cy="2743199"/>
          </a:xfrm>
        </p:spPr>
        <p:txBody>
          <a:bodyPr/>
          <a:lstStyle/>
          <a:p>
            <a:pPr eaLnBrk="1" hangingPunct="1"/>
            <a:r>
              <a:rPr lang="en-US" sz="2400" dirty="0" smtClean="0"/>
              <a:t>To ensure accurate pressure monitoring: System is leveled to external landmark  (</a:t>
            </a:r>
            <a:r>
              <a:rPr lang="en-US" sz="2400" dirty="0" err="1" smtClean="0"/>
              <a:t>Phlebostatic</a:t>
            </a:r>
            <a:r>
              <a:rPr lang="en-US" sz="2400" dirty="0" smtClean="0"/>
              <a:t> Axis : bisection of the 4</a:t>
            </a:r>
            <a:r>
              <a:rPr lang="en-US" sz="2400" baseline="30000" dirty="0" smtClean="0"/>
              <a:t>th</a:t>
            </a:r>
            <a:r>
              <a:rPr lang="en-US" sz="2400" dirty="0" smtClean="0"/>
              <a:t> ICS &amp; Midpoint of A-P chest diameter. </a:t>
            </a:r>
          </a:p>
          <a:p>
            <a:pPr eaLnBrk="1" hangingPunct="1"/>
            <a:r>
              <a:rPr lang="en-US" sz="2400" dirty="0" smtClean="0"/>
              <a:t>Typically , The stopcock  nearest  to the transducer is used to leveling and zeroing !</a:t>
            </a:r>
          </a:p>
          <a:p>
            <a:pPr eaLnBrk="1" hangingPunct="1"/>
            <a:endParaRPr lang="en-US" sz="2400" dirty="0" smtClean="0"/>
          </a:p>
        </p:txBody>
      </p:sp>
      <p:sp>
        <p:nvSpPr>
          <p:cNvPr id="5" name="Slide Number Placeholder 4"/>
          <p:cNvSpPr>
            <a:spLocks noGrp="1"/>
          </p:cNvSpPr>
          <p:nvPr>
            <p:ph type="sldNum" sz="quarter" idx="11"/>
          </p:nvPr>
        </p:nvSpPr>
        <p:spPr/>
        <p:txBody>
          <a:bodyPr/>
          <a:lstStyle/>
          <a:p>
            <a:pPr>
              <a:defRPr/>
            </a:pPr>
            <a:fld id="{D397C8FF-EF71-4F79-A82E-78E6441AA4F8}" type="slidenum">
              <a:rPr lang="en-US" smtClean="0"/>
              <a:pPr>
                <a:defRPr/>
              </a:pPr>
              <a:t>31</a:t>
            </a:fld>
            <a:endParaRPr lang="en-US"/>
          </a:p>
        </p:txBody>
      </p:sp>
      <p:pic>
        <p:nvPicPr>
          <p:cNvPr id="22533" name="Picture 4" descr="phleb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4038600"/>
            <a:ext cx="7315200" cy="260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Callout 1 7"/>
          <p:cNvSpPr/>
          <p:nvPr/>
        </p:nvSpPr>
        <p:spPr>
          <a:xfrm>
            <a:off x="7162800" y="2895600"/>
            <a:ext cx="1219200" cy="1295400"/>
          </a:xfrm>
          <a:prstGeom prst="borderCallout1">
            <a:avLst>
              <a:gd name="adj1" fmla="val 99250"/>
              <a:gd name="adj2" fmla="val -1666"/>
              <a:gd name="adj3" fmla="val 174031"/>
              <a:gd name="adj4" fmla="val -166053"/>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Zero Reference Point </a:t>
            </a:r>
          </a:p>
        </p:txBody>
      </p:sp>
    </p:spTree>
    <p:extLst>
      <p:ext uri="{BB962C8B-B14F-4D97-AF65-F5344CB8AC3E}">
        <p14:creationId xmlns="" xmlns:p14="http://schemas.microsoft.com/office/powerpoint/2010/main" val="35646715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914400" y="838200"/>
            <a:ext cx="7772400" cy="5287963"/>
          </a:xfrm>
        </p:spPr>
        <p:txBody>
          <a:bodyPr/>
          <a:lstStyle/>
          <a:p>
            <a:pPr eaLnBrk="1" hangingPunct="1">
              <a:buNone/>
            </a:pPr>
            <a:r>
              <a:rPr lang="en-US" sz="3200" dirty="0" smtClean="0"/>
              <a:t>Leveling continue….</a:t>
            </a:r>
          </a:p>
          <a:p>
            <a:pPr eaLnBrk="1" hangingPunct="1"/>
            <a:r>
              <a:rPr lang="en-US" sz="3200" dirty="0" smtClean="0"/>
              <a:t>Transducer placed above the reference point produces falsely low readings</a:t>
            </a:r>
          </a:p>
          <a:p>
            <a:pPr eaLnBrk="1" hangingPunct="1"/>
            <a:r>
              <a:rPr lang="en-US" sz="3200" dirty="0" smtClean="0"/>
              <a:t>conversely a transducer below the reference point produces falsely high readings. </a:t>
            </a:r>
          </a:p>
          <a:p>
            <a:pPr eaLnBrk="1" hangingPunct="1"/>
            <a:r>
              <a:rPr lang="en-US" sz="3200" dirty="0" smtClean="0"/>
              <a:t>Every inch the transducer is above or below the reference point produces a 2–mm Hg change in pressure reading.</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48B11FF-5E78-4E1E-B75F-E85F7645567A}" type="slidenum">
              <a:rPr lang="en-US" smtClean="0"/>
              <a:pPr>
                <a:defRPr/>
              </a:pPr>
              <a:t>32</a:t>
            </a:fld>
            <a:endParaRPr lang="en-US"/>
          </a:p>
        </p:txBody>
      </p:sp>
    </p:spTree>
    <p:extLst>
      <p:ext uri="{BB962C8B-B14F-4D97-AF65-F5344CB8AC3E}">
        <p14:creationId xmlns="" xmlns:p14="http://schemas.microsoft.com/office/powerpoint/2010/main" val="89309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152400"/>
            <a:ext cx="8229600" cy="1143000"/>
          </a:xfrm>
          <a:noFill/>
        </p:spPr>
        <p:txBody>
          <a:bodyPr>
            <a:normAutofit/>
          </a:bodyPr>
          <a:lstStyle/>
          <a:p>
            <a:r>
              <a:rPr lang="en-US" dirty="0" smtClean="0">
                <a:latin typeface="Verdana" pitchFamily="34" charset="0"/>
              </a:rPr>
              <a:t>Leveling</a:t>
            </a:r>
          </a:p>
        </p:txBody>
      </p:sp>
      <p:pic>
        <p:nvPicPr>
          <p:cNvPr id="38915" name="Picture 5" descr="AAIKFMC0.jpg"/>
          <p:cNvPicPr>
            <a:picLocks noChangeAspect="1"/>
          </p:cNvPicPr>
          <p:nvPr/>
        </p:nvPicPr>
        <p:blipFill>
          <a:blip r:embed="rId2" cstate="print"/>
          <a:srcRect/>
          <a:stretch>
            <a:fillRect/>
          </a:stretch>
        </p:blipFill>
        <p:spPr bwMode="auto">
          <a:xfrm>
            <a:off x="1066801" y="1447800"/>
            <a:ext cx="6439284" cy="5181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noFill/>
        </p:spPr>
        <p:txBody>
          <a:bodyPr>
            <a:normAutofit/>
          </a:bodyPr>
          <a:lstStyle/>
          <a:p>
            <a:endParaRPr lang="en-US" dirty="0" smtClean="0">
              <a:latin typeface="Verdana" pitchFamily="34" charset="0"/>
            </a:endParaRPr>
          </a:p>
        </p:txBody>
      </p:sp>
      <p:pic>
        <p:nvPicPr>
          <p:cNvPr id="39939" name="Picture 3" descr="AAILQOO0.jpg"/>
          <p:cNvPicPr>
            <a:picLocks noChangeAspect="1"/>
          </p:cNvPicPr>
          <p:nvPr/>
        </p:nvPicPr>
        <p:blipFill>
          <a:blip r:embed="rId2" cstate="print"/>
          <a:srcRect/>
          <a:stretch>
            <a:fillRect/>
          </a:stretch>
        </p:blipFill>
        <p:spPr bwMode="auto">
          <a:xfrm>
            <a:off x="1524000" y="816567"/>
            <a:ext cx="5715000" cy="541278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371600" y="274638"/>
            <a:ext cx="6858000" cy="487362"/>
          </a:xfrm>
        </p:spPr>
        <p:txBody>
          <a:bodyPr>
            <a:normAutofit fontScale="90000"/>
          </a:bodyPr>
          <a:lstStyle/>
          <a:p>
            <a:pPr eaLnBrk="1" hangingPunct="1"/>
            <a:r>
              <a:rPr lang="en-US" dirty="0" smtClean="0"/>
              <a:t>Zeroing</a:t>
            </a:r>
          </a:p>
        </p:txBody>
      </p:sp>
      <p:sp>
        <p:nvSpPr>
          <p:cNvPr id="24579" name="Content Placeholder 2"/>
          <p:cNvSpPr>
            <a:spLocks noGrp="1"/>
          </p:cNvSpPr>
          <p:nvPr>
            <p:ph idx="1"/>
          </p:nvPr>
        </p:nvSpPr>
        <p:spPr>
          <a:xfrm>
            <a:off x="838200" y="914400"/>
            <a:ext cx="8001000" cy="5211763"/>
          </a:xfrm>
        </p:spPr>
        <p:txBody>
          <a:bodyPr>
            <a:normAutofit fontScale="92500"/>
          </a:bodyPr>
          <a:lstStyle/>
          <a:p>
            <a:pPr eaLnBrk="1" hangingPunct="1"/>
            <a:r>
              <a:rPr lang="en-US" dirty="0" smtClean="0"/>
              <a:t>Is the action of opening the pressure system to the atmosphere and observing the reading of ZERO on the monitor </a:t>
            </a:r>
          </a:p>
          <a:p>
            <a:pPr eaLnBrk="1" hangingPunct="1"/>
            <a:r>
              <a:rPr lang="en-US" dirty="0" smtClean="0"/>
              <a:t>The patient is placed on his or her back, and the head of the bed may be elevated as much as 60 degrees. With a carpenter-type level or laser-light level device, the transducer is placed even with the </a:t>
            </a:r>
            <a:r>
              <a:rPr lang="en-US" dirty="0" err="1" smtClean="0"/>
              <a:t>preestablished</a:t>
            </a:r>
            <a:r>
              <a:rPr lang="en-US" dirty="0" smtClean="0"/>
              <a:t> zero reference point.</a:t>
            </a:r>
          </a:p>
          <a:p>
            <a:pPr eaLnBrk="1" hangingPunct="1"/>
            <a:r>
              <a:rPr lang="en-US" dirty="0" smtClean="0"/>
              <a:t>Zeroing involves opening the system to the air to establish atmospheric pressure as zero.</a:t>
            </a:r>
          </a:p>
          <a:p>
            <a:pPr eaLnBrk="1" hangingPunct="1"/>
            <a:r>
              <a:rPr lang="en-US" sz="1400" dirty="0" smtClean="0">
                <a:hlinkClick r:id="rId3"/>
              </a:rPr>
              <a:t>https://www.youtube.com/watch?v=_guFANsGB_I</a:t>
            </a:r>
            <a:r>
              <a:rPr lang="en-US" sz="1400" dirty="0" smtClean="0"/>
              <a:t>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893F2EFE-F2E3-43B7-B409-6E8194AAC853}" type="slidenum">
              <a:rPr lang="en-US" smtClean="0"/>
              <a:pPr>
                <a:defRPr/>
              </a:pPr>
              <a:t>35</a:t>
            </a:fld>
            <a:endParaRPr lang="en-US"/>
          </a:p>
        </p:txBody>
      </p:sp>
    </p:spTree>
    <p:extLst>
      <p:ext uri="{BB962C8B-B14F-4D97-AF65-F5344CB8AC3E}">
        <p14:creationId xmlns="" xmlns:p14="http://schemas.microsoft.com/office/powerpoint/2010/main" val="47018575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dirty="0" smtClean="0"/>
          </a:p>
        </p:txBody>
      </p:sp>
      <p:sp>
        <p:nvSpPr>
          <p:cNvPr id="25603" name="Content Placeholder 2"/>
          <p:cNvSpPr>
            <a:spLocks noGrp="1"/>
          </p:cNvSpPr>
          <p:nvPr>
            <p:ph idx="1"/>
          </p:nvPr>
        </p:nvSpPr>
        <p:spPr/>
        <p:txBody>
          <a:bodyPr/>
          <a:lstStyle/>
          <a:p>
            <a:pPr eaLnBrk="1" hangingPunct="1"/>
            <a:endParaRPr lang="en-US"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38CCC96-64A7-415F-BA17-F52C2E319685}" type="slidenum">
              <a:rPr lang="en-US" smtClean="0"/>
              <a:pPr>
                <a:defRPr/>
              </a:pPr>
              <a:t>36</a:t>
            </a:fld>
            <a:endParaRPr lang="en-US"/>
          </a:p>
        </p:txBody>
      </p:sp>
      <p:pic>
        <p:nvPicPr>
          <p:cNvPr id="25606" name="Picture 4" descr="npo00004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0"/>
            <a:ext cx="7772400" cy="624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Multiply 6"/>
          <p:cNvSpPr/>
          <p:nvPr/>
        </p:nvSpPr>
        <p:spPr>
          <a:xfrm>
            <a:off x="4038600" y="5562600"/>
            <a:ext cx="1143000" cy="762000"/>
          </a:xfrm>
          <a:prstGeom prst="mathMultiply">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Off </a:t>
            </a:r>
          </a:p>
        </p:txBody>
      </p:sp>
      <p:sp>
        <p:nvSpPr>
          <p:cNvPr id="8" name="Down Arrow 7"/>
          <p:cNvSpPr/>
          <p:nvPr/>
        </p:nvSpPr>
        <p:spPr>
          <a:xfrm>
            <a:off x="4724400" y="4724400"/>
            <a:ext cx="1600200" cy="685800"/>
          </a:xfrm>
          <a:prstGeom prst="downArrow">
            <a:avLst>
              <a:gd name="adj1" fmla="val 50000"/>
              <a:gd name="adj2" fmla="val 55556"/>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1600" b="1" dirty="0">
                <a:solidFill>
                  <a:srgbClr val="000099"/>
                </a:solidFill>
              </a:rPr>
              <a:t>Open to Air </a:t>
            </a:r>
          </a:p>
        </p:txBody>
      </p:sp>
      <p:sp>
        <p:nvSpPr>
          <p:cNvPr id="9" name="Rectangle 8"/>
          <p:cNvSpPr/>
          <p:nvPr/>
        </p:nvSpPr>
        <p:spPr>
          <a:xfrm>
            <a:off x="1524000" y="304800"/>
            <a:ext cx="1066800" cy="12192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b="1" dirty="0"/>
              <a:t>0 = None </a:t>
            </a:r>
          </a:p>
        </p:txBody>
      </p:sp>
      <p:sp>
        <p:nvSpPr>
          <p:cNvPr id="10" name="Right Arrow 9"/>
          <p:cNvSpPr/>
          <p:nvPr/>
        </p:nvSpPr>
        <p:spPr>
          <a:xfrm>
            <a:off x="5943600" y="60198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13027450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noFill/>
        </p:spPr>
        <p:txBody>
          <a:bodyPr>
            <a:normAutofit/>
          </a:bodyPr>
          <a:lstStyle/>
          <a:p>
            <a:endParaRPr lang="en-US" dirty="0" smtClean="0">
              <a:latin typeface="Verdana" pitchFamily="34" charset="0"/>
            </a:endParaRPr>
          </a:p>
        </p:txBody>
      </p:sp>
      <p:pic>
        <p:nvPicPr>
          <p:cNvPr id="41987" name="Picture 5" descr="AAIJWEG0.jpg"/>
          <p:cNvPicPr>
            <a:picLocks noChangeAspect="1"/>
          </p:cNvPicPr>
          <p:nvPr/>
        </p:nvPicPr>
        <p:blipFill>
          <a:blip r:embed="rId2" cstate="print"/>
          <a:srcRect/>
          <a:stretch>
            <a:fillRect/>
          </a:stretch>
        </p:blipFill>
        <p:spPr bwMode="auto">
          <a:xfrm>
            <a:off x="1981200" y="833438"/>
            <a:ext cx="5105400"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457200"/>
            <a:ext cx="8229600" cy="1143000"/>
          </a:xfrm>
          <a:noFill/>
        </p:spPr>
        <p:txBody>
          <a:bodyPr>
            <a:normAutofit/>
          </a:bodyPr>
          <a:lstStyle/>
          <a:p>
            <a:endParaRPr lang="en-US" dirty="0" smtClean="0">
              <a:latin typeface="Verdana" pitchFamily="34" charset="0"/>
            </a:endParaRPr>
          </a:p>
        </p:txBody>
      </p:sp>
      <p:pic>
        <p:nvPicPr>
          <p:cNvPr id="44035" name="Picture 3" descr="AAIKFMD0.jpg"/>
          <p:cNvPicPr>
            <a:picLocks noChangeAspect="1"/>
          </p:cNvPicPr>
          <p:nvPr/>
        </p:nvPicPr>
        <p:blipFill>
          <a:blip r:embed="rId2" cstate="print"/>
          <a:srcRect/>
          <a:stretch>
            <a:fillRect/>
          </a:stretch>
        </p:blipFill>
        <p:spPr bwMode="auto">
          <a:xfrm>
            <a:off x="1981200" y="176821"/>
            <a:ext cx="5562600" cy="6063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Arterial line </a:t>
            </a:r>
            <a:endParaRPr lang="ar-JO" dirty="0"/>
          </a:p>
        </p:txBody>
      </p:sp>
      <p:sp>
        <p:nvSpPr>
          <p:cNvPr id="5" name="Subtitle 4"/>
          <p:cNvSpPr>
            <a:spLocks noGrp="1"/>
          </p:cNvSpPr>
          <p:nvPr>
            <p:ph type="subTitle" idx="1"/>
          </p:nvPr>
        </p:nvSpPr>
        <p:spPr/>
        <p:txBody>
          <a:bodyPr/>
          <a:lstStyle/>
          <a:p>
            <a:endParaRPr lang="ar-JO"/>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hemo afterload"/>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71600" y="228600"/>
            <a:ext cx="6858000" cy="457200"/>
          </a:xfrm>
        </p:spPr>
        <p:txBody>
          <a:bodyPr>
            <a:normAutofit fontScale="90000"/>
          </a:bodyPr>
          <a:lstStyle/>
          <a:p>
            <a:pPr eaLnBrk="1" hangingPunct="1"/>
            <a:r>
              <a:rPr lang="en-US" dirty="0" smtClean="0"/>
              <a:t>Arterial Line </a:t>
            </a:r>
          </a:p>
        </p:txBody>
      </p:sp>
      <p:sp>
        <p:nvSpPr>
          <p:cNvPr id="26627" name="Content Placeholder 2"/>
          <p:cNvSpPr>
            <a:spLocks noGrp="1"/>
          </p:cNvSpPr>
          <p:nvPr>
            <p:ph idx="1"/>
          </p:nvPr>
        </p:nvSpPr>
        <p:spPr>
          <a:xfrm>
            <a:off x="609600" y="914400"/>
            <a:ext cx="8153400" cy="5211763"/>
          </a:xfrm>
        </p:spPr>
        <p:txBody>
          <a:bodyPr>
            <a:normAutofit/>
          </a:bodyPr>
          <a:lstStyle/>
          <a:p>
            <a:pPr eaLnBrk="1" hangingPunct="1"/>
            <a:r>
              <a:rPr lang="en-US" dirty="0" smtClean="0"/>
              <a:t>Allows continuous monitoring of systemic arterial BP .</a:t>
            </a:r>
          </a:p>
          <a:p>
            <a:pPr eaLnBrk="1" hangingPunct="1"/>
            <a:r>
              <a:rPr lang="en-US" dirty="0" smtClean="0"/>
              <a:t>Provides Vascular access for obtaining blood samples by withdrawing blood from stopcock</a:t>
            </a:r>
          </a:p>
          <a:p>
            <a:pPr eaLnBrk="1" hangingPunct="1"/>
            <a:r>
              <a:rPr lang="en-US" dirty="0" smtClean="0"/>
              <a:t>Indications for intra-arterial BP monitoring include: monitoring </a:t>
            </a:r>
            <a:r>
              <a:rPr lang="en-US" dirty="0" err="1" smtClean="0"/>
              <a:t>Pts</a:t>
            </a:r>
            <a:r>
              <a:rPr lang="en-US" dirty="0" smtClean="0"/>
              <a:t> with </a:t>
            </a:r>
            <a:r>
              <a:rPr lang="en-US" dirty="0" smtClean="0">
                <a:solidFill>
                  <a:srgbClr val="FF0000"/>
                </a:solidFill>
              </a:rPr>
              <a:t>vasoactive IV infusion</a:t>
            </a:r>
            <a:r>
              <a:rPr lang="en-US" dirty="0" smtClean="0"/>
              <a:t>; </a:t>
            </a:r>
            <a:r>
              <a:rPr lang="en-GB" dirty="0" smtClean="0"/>
              <a:t>requires</a:t>
            </a:r>
            <a:r>
              <a:rPr lang="en-GB" b="1" dirty="0" smtClean="0"/>
              <a:t> </a:t>
            </a:r>
            <a:r>
              <a:rPr lang="en-GB" dirty="0" smtClean="0">
                <a:solidFill>
                  <a:srgbClr val="FF0000"/>
                </a:solidFill>
              </a:rPr>
              <a:t>frequent arterial blood sampling and laboratory</a:t>
            </a:r>
            <a:r>
              <a:rPr lang="en-GB" dirty="0" smtClean="0"/>
              <a:t>; </a:t>
            </a:r>
            <a:r>
              <a:rPr lang="en-US" dirty="0" smtClean="0"/>
              <a:t>Pts with </a:t>
            </a:r>
            <a:r>
              <a:rPr lang="en-US" dirty="0" smtClean="0">
                <a:solidFill>
                  <a:srgbClr val="FF0000"/>
                </a:solidFill>
              </a:rPr>
              <a:t>cardiovascular instability</a:t>
            </a:r>
            <a:r>
              <a:rPr lang="en-US" dirty="0" smtClean="0"/>
              <a:t>; &amp; fluctuating, </a:t>
            </a:r>
            <a:r>
              <a:rPr lang="en-US" dirty="0" smtClean="0">
                <a:solidFill>
                  <a:srgbClr val="FF0000"/>
                </a:solidFill>
              </a:rPr>
              <a:t>unstable blood pressure.</a:t>
            </a:r>
            <a:endParaRPr lang="en-GB" sz="3200" dirty="0" smtClean="0">
              <a:solidFill>
                <a:srgbClr val="FF0000"/>
              </a:solidFill>
            </a:endParaRPr>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4430A058-80DC-447A-AAF5-278DA892C3D8}" type="slidenum">
              <a:rPr lang="en-US" smtClean="0"/>
              <a:pPr>
                <a:defRPr/>
              </a:pPr>
              <a:t>40</a:t>
            </a:fld>
            <a:endParaRPr lang="en-US"/>
          </a:p>
        </p:txBody>
      </p:sp>
    </p:spTree>
    <p:extLst>
      <p:ext uri="{BB962C8B-B14F-4D97-AF65-F5344CB8AC3E}">
        <p14:creationId xmlns="" xmlns:p14="http://schemas.microsoft.com/office/powerpoint/2010/main" val="11604533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Sites of Insertion </a:t>
            </a:r>
          </a:p>
        </p:txBody>
      </p:sp>
      <p:sp>
        <p:nvSpPr>
          <p:cNvPr id="27651" name="Content Placeholder 2"/>
          <p:cNvSpPr>
            <a:spLocks noGrp="1"/>
          </p:cNvSpPr>
          <p:nvPr>
            <p:ph idx="1"/>
          </p:nvPr>
        </p:nvSpPr>
        <p:spPr/>
        <p:txBody>
          <a:bodyPr/>
          <a:lstStyle/>
          <a:p>
            <a:pPr eaLnBrk="1" hangingPunct="1"/>
            <a:r>
              <a:rPr lang="en-US" dirty="0" smtClean="0"/>
              <a:t>Most Common </a:t>
            </a:r>
          </a:p>
          <a:p>
            <a:pPr lvl="1" eaLnBrk="1" hangingPunct="1"/>
            <a:r>
              <a:rPr lang="en-US" dirty="0" smtClean="0"/>
              <a:t>Radial artery </a:t>
            </a:r>
          </a:p>
          <a:p>
            <a:pPr lvl="1" eaLnBrk="1" hangingPunct="1"/>
            <a:r>
              <a:rPr lang="en-US" dirty="0" smtClean="0"/>
              <a:t>Brachial artery </a:t>
            </a:r>
          </a:p>
          <a:p>
            <a:pPr lvl="1" eaLnBrk="1" hangingPunct="1"/>
            <a:r>
              <a:rPr lang="en-US" dirty="0" smtClean="0"/>
              <a:t>Femoral artery </a:t>
            </a:r>
          </a:p>
          <a:p>
            <a:pPr eaLnBrk="1" hangingPunct="1"/>
            <a:r>
              <a:rPr lang="en-US" dirty="0" smtClean="0"/>
              <a:t>Less Common </a:t>
            </a:r>
          </a:p>
          <a:p>
            <a:pPr lvl="1" eaLnBrk="1" hangingPunct="1"/>
            <a:r>
              <a:rPr lang="en-US" dirty="0" err="1" smtClean="0"/>
              <a:t>Axilliary</a:t>
            </a:r>
            <a:r>
              <a:rPr lang="en-US" dirty="0" smtClean="0"/>
              <a:t> &amp; </a:t>
            </a:r>
            <a:r>
              <a:rPr lang="en-US" dirty="0" err="1" smtClean="0"/>
              <a:t>Dorsalis</a:t>
            </a:r>
            <a:r>
              <a:rPr lang="en-US" dirty="0" smtClean="0"/>
              <a:t> </a:t>
            </a:r>
            <a:r>
              <a:rPr lang="en-US" dirty="0" err="1" smtClean="0"/>
              <a:t>Pedis</a:t>
            </a:r>
            <a:r>
              <a:rPr lang="en-US" dirty="0" smtClean="0"/>
              <a:t> in adults</a:t>
            </a:r>
          </a:p>
          <a:p>
            <a:pPr lvl="1" eaLnBrk="1" hangingPunct="1"/>
            <a:r>
              <a:rPr lang="en-US" dirty="0" smtClean="0"/>
              <a:t>Or in neonates (temporal &amp;umbilical)</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4675C40D-6A18-4DE2-8F53-7C92581E3904}" type="slidenum">
              <a:rPr lang="en-US" smtClean="0"/>
              <a:pPr>
                <a:defRPr/>
              </a:pPr>
              <a:t>41</a:t>
            </a:fld>
            <a:endParaRPr lang="en-US"/>
          </a:p>
        </p:txBody>
      </p:sp>
    </p:spTree>
    <p:extLst>
      <p:ext uri="{BB962C8B-B14F-4D97-AF65-F5344CB8AC3E}">
        <p14:creationId xmlns="" xmlns:p14="http://schemas.microsoft.com/office/powerpoint/2010/main" val="20057422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71600" y="274638"/>
            <a:ext cx="6858000" cy="639762"/>
          </a:xfrm>
        </p:spPr>
        <p:txBody>
          <a:bodyPr>
            <a:normAutofit fontScale="90000"/>
          </a:bodyPr>
          <a:lstStyle/>
          <a:p>
            <a:pPr eaLnBrk="1" hangingPunct="1"/>
            <a:r>
              <a:rPr lang="en-US" dirty="0" smtClean="0"/>
              <a:t>Factors To Consider In AL </a:t>
            </a:r>
          </a:p>
        </p:txBody>
      </p:sp>
      <p:sp>
        <p:nvSpPr>
          <p:cNvPr id="28675" name="Content Placeholder 2"/>
          <p:cNvSpPr>
            <a:spLocks noGrp="1"/>
          </p:cNvSpPr>
          <p:nvPr>
            <p:ph idx="1"/>
          </p:nvPr>
        </p:nvSpPr>
        <p:spPr>
          <a:xfrm>
            <a:off x="457200" y="990600"/>
            <a:ext cx="8229600" cy="5135563"/>
          </a:xfrm>
        </p:spPr>
        <p:txBody>
          <a:bodyPr>
            <a:normAutofit fontScale="92500" lnSpcReduction="10000"/>
          </a:bodyPr>
          <a:lstStyle/>
          <a:p>
            <a:pPr eaLnBrk="1" hangingPunct="1"/>
            <a:r>
              <a:rPr lang="en-US" dirty="0" smtClean="0"/>
              <a:t>Size of artery</a:t>
            </a:r>
            <a:r>
              <a:rPr lang="en-US" dirty="0" smtClean="0">
                <a:sym typeface="Wingdings" pitchFamily="2" charset="2"/>
              </a:rPr>
              <a:t> should be large enough to accommodate catheter without impeding blood flow</a:t>
            </a:r>
          </a:p>
          <a:p>
            <a:pPr eaLnBrk="1" hangingPunct="1"/>
            <a:r>
              <a:rPr lang="en-US" dirty="0" smtClean="0">
                <a:sym typeface="Wingdings" pitchFamily="2" charset="2"/>
              </a:rPr>
              <a:t>Accessibility: easily accessible and free from contamination </a:t>
            </a:r>
          </a:p>
          <a:p>
            <a:pPr eaLnBrk="1" hangingPunct="1"/>
            <a:r>
              <a:rPr lang="en-US" dirty="0" smtClean="0">
                <a:sym typeface="Wingdings" pitchFamily="2" charset="2"/>
              </a:rPr>
              <a:t>Blood flow to limb distal to insertion site  adequate co-lateral circulation in the event that the </a:t>
            </a:r>
            <a:r>
              <a:rPr lang="en-US" dirty="0" err="1" smtClean="0">
                <a:sym typeface="Wingdings" pitchFamily="2" charset="2"/>
              </a:rPr>
              <a:t>canulated</a:t>
            </a:r>
            <a:r>
              <a:rPr lang="en-US" dirty="0" smtClean="0">
                <a:sym typeface="Wingdings" pitchFamily="2" charset="2"/>
              </a:rPr>
              <a:t> artery becomes occluded</a:t>
            </a:r>
          </a:p>
          <a:p>
            <a:pPr eaLnBrk="1" hangingPunct="1">
              <a:buFontTx/>
              <a:buBlip>
                <a:blip r:embed="rId3"/>
              </a:buBlip>
            </a:pPr>
            <a:r>
              <a:rPr lang="en-US" dirty="0" smtClean="0"/>
              <a:t>Pressure monitoring system  is assessed, and transducer is leveled and zeroed before catheter is inserted.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087809FE-D519-4E2A-9082-9A3F293974F6}" type="slidenum">
              <a:rPr lang="en-US" smtClean="0"/>
              <a:pPr>
                <a:defRPr/>
              </a:pPr>
              <a:t>42</a:t>
            </a:fld>
            <a:endParaRPr lang="en-US"/>
          </a:p>
        </p:txBody>
      </p:sp>
    </p:spTree>
    <p:extLst>
      <p:ext uri="{BB962C8B-B14F-4D97-AF65-F5344CB8AC3E}">
        <p14:creationId xmlns="" xmlns:p14="http://schemas.microsoft.com/office/powerpoint/2010/main" val="12631788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152400"/>
            <a:ext cx="6858000" cy="762000"/>
          </a:xfrm>
        </p:spPr>
        <p:txBody>
          <a:bodyPr/>
          <a:lstStyle/>
          <a:p>
            <a:pPr eaLnBrk="1" hangingPunct="1"/>
            <a:r>
              <a:rPr lang="en-US" dirty="0" smtClean="0"/>
              <a:t>Radial Artery </a:t>
            </a:r>
          </a:p>
        </p:txBody>
      </p:sp>
      <p:sp>
        <p:nvSpPr>
          <p:cNvPr id="29699" name="Content Placeholder 2"/>
          <p:cNvSpPr>
            <a:spLocks noGrp="1"/>
          </p:cNvSpPr>
          <p:nvPr>
            <p:ph sz="half" idx="1"/>
          </p:nvPr>
        </p:nvSpPr>
        <p:spPr>
          <a:xfrm>
            <a:off x="228600" y="1143000"/>
            <a:ext cx="4419600" cy="5135563"/>
          </a:xfrm>
        </p:spPr>
        <p:txBody>
          <a:bodyPr/>
          <a:lstStyle/>
          <a:p>
            <a:pPr eaLnBrk="1" hangingPunct="1"/>
            <a:r>
              <a:rPr lang="en-US" dirty="0" smtClean="0"/>
              <a:t>Most commonly used </a:t>
            </a:r>
          </a:p>
          <a:p>
            <a:pPr eaLnBrk="1" hangingPunct="1"/>
            <a:r>
              <a:rPr lang="en-US" dirty="0" smtClean="0"/>
              <a:t>Easily to palpate and poses the least limitation to </a:t>
            </a:r>
            <a:r>
              <a:rPr lang="en-US" dirty="0" err="1" smtClean="0"/>
              <a:t>pt’s</a:t>
            </a:r>
            <a:r>
              <a:rPr lang="en-US" dirty="0" smtClean="0"/>
              <a:t> mobility. </a:t>
            </a:r>
          </a:p>
          <a:p>
            <a:pPr eaLnBrk="1" hangingPunct="1"/>
            <a:r>
              <a:rPr lang="en-US" dirty="0" smtClean="0"/>
              <a:t>Allen’s Test ! (</a:t>
            </a:r>
            <a:r>
              <a:rPr lang="en-US" u="sng" dirty="0" smtClean="0"/>
              <a:t>Video</a:t>
            </a:r>
            <a:r>
              <a:rPr lang="en-US" dirty="0" smtClean="0"/>
              <a:t>)</a:t>
            </a:r>
          </a:p>
          <a:p>
            <a:pPr lvl="1" eaLnBrk="1" hangingPunct="1"/>
            <a:r>
              <a:rPr lang="en-US" sz="1600" dirty="0" smtClean="0"/>
              <a:t>&lt; 7 Seconds : adequate circulation)</a:t>
            </a:r>
          </a:p>
          <a:p>
            <a:pPr lvl="1" eaLnBrk="1" hangingPunct="1"/>
            <a:r>
              <a:rPr lang="en-US" sz="1600" dirty="0" smtClean="0"/>
              <a:t>7-15 Seconds possible impairment </a:t>
            </a:r>
          </a:p>
          <a:p>
            <a:pPr lvl="1" eaLnBrk="1" hangingPunct="1"/>
            <a:r>
              <a:rPr lang="en-US" sz="1600" dirty="0" smtClean="0"/>
              <a:t>&gt; 15 Seconds inadequate circulation NO CANNULATION !!!</a:t>
            </a:r>
          </a:p>
          <a:p>
            <a:pPr lvl="1" eaLnBrk="1" hangingPunct="1"/>
            <a:endParaRPr lang="en-US" sz="1600" dirty="0" smtClean="0"/>
          </a:p>
          <a:p>
            <a:pPr eaLnBrk="1" hangingPunct="1"/>
            <a:endParaRPr lang="en-US" sz="1800" dirty="0" smtClean="0"/>
          </a:p>
        </p:txBody>
      </p:sp>
      <p:sp>
        <p:nvSpPr>
          <p:cNvPr id="5" name="Slide Number Placeholder 4"/>
          <p:cNvSpPr>
            <a:spLocks noGrp="1"/>
          </p:cNvSpPr>
          <p:nvPr>
            <p:ph type="sldNum" sz="quarter" idx="11"/>
          </p:nvPr>
        </p:nvSpPr>
        <p:spPr/>
        <p:txBody>
          <a:bodyPr/>
          <a:lstStyle/>
          <a:p>
            <a:pPr>
              <a:defRPr/>
            </a:pPr>
            <a:fld id="{91A38A07-08CD-4F66-BAAE-BA2D9979A5DB}" type="slidenum">
              <a:rPr lang="en-US" smtClean="0"/>
              <a:pPr>
                <a:defRPr/>
              </a:pPr>
              <a:t>43</a:t>
            </a:fld>
            <a:endParaRPr lang="en-US"/>
          </a:p>
        </p:txBody>
      </p:sp>
      <p:pic>
        <p:nvPicPr>
          <p:cNvPr id="6" name="Picture 2"/>
          <p:cNvPicPr>
            <a:picLocks noChangeAspect="1" noChangeArrowheads="1"/>
          </p:cNvPicPr>
          <p:nvPr/>
        </p:nvPicPr>
        <p:blipFill>
          <a:blip r:embed="rId3" cstate="print"/>
          <a:srcRect/>
          <a:stretch>
            <a:fillRect/>
          </a:stretch>
        </p:blipFill>
        <p:spPr bwMode="auto">
          <a:xfrm>
            <a:off x="5105400" y="990600"/>
            <a:ext cx="3657600" cy="4724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16602105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half" idx="1"/>
          </p:nvPr>
        </p:nvSpPr>
        <p:spPr/>
        <p:txBody>
          <a:bodyPr/>
          <a:lstStyle/>
          <a:p>
            <a:pPr eaLnBrk="1" hangingPunct="1"/>
            <a:endParaRPr lang="en-US" smtClean="0"/>
          </a:p>
        </p:txBody>
      </p:sp>
      <p:sp>
        <p:nvSpPr>
          <p:cNvPr id="30723" name="Content Placeholder 3"/>
          <p:cNvSpPr>
            <a:spLocks noGrp="1"/>
          </p:cNvSpPr>
          <p:nvPr>
            <p:ph sz="half" idx="2"/>
          </p:nvPr>
        </p:nvSpPr>
        <p:spPr/>
        <p:txBody>
          <a:bodyPr/>
          <a:lstStyle/>
          <a:p>
            <a:pPr eaLnBrk="1" hangingPunct="1"/>
            <a:endParaRPr lang="en-US" smtClean="0"/>
          </a:p>
        </p:txBody>
      </p:sp>
      <p:sp>
        <p:nvSpPr>
          <p:cNvPr id="6" name="Slide Number Placeholder 5"/>
          <p:cNvSpPr>
            <a:spLocks noGrp="1"/>
          </p:cNvSpPr>
          <p:nvPr>
            <p:ph type="sldNum" sz="quarter" idx="11"/>
          </p:nvPr>
        </p:nvSpPr>
        <p:spPr/>
        <p:txBody>
          <a:bodyPr/>
          <a:lstStyle/>
          <a:p>
            <a:pPr>
              <a:defRPr/>
            </a:pPr>
            <a:fld id="{8F2CF596-4C13-4DD8-AEDD-4B4B72F22242}" type="slidenum">
              <a:rPr lang="en-US" smtClean="0"/>
              <a:pPr>
                <a:defRPr/>
              </a:pPr>
              <a:t>44</a:t>
            </a:fld>
            <a:endParaRPr lang="en-US"/>
          </a:p>
        </p:txBody>
      </p:sp>
      <p:pic>
        <p:nvPicPr>
          <p:cNvPr id="7" name="Picture 2"/>
          <p:cNvPicPr>
            <a:picLocks noChangeAspect="1" noChangeArrowheads="1"/>
          </p:cNvPicPr>
          <p:nvPr/>
        </p:nvPicPr>
        <p:blipFill>
          <a:blip r:embed="rId3" cstate="print"/>
          <a:srcRect/>
          <a:stretch>
            <a:fillRect/>
          </a:stretch>
        </p:blipFill>
        <p:spPr bwMode="auto">
          <a:xfrm>
            <a:off x="685800" y="533400"/>
            <a:ext cx="7696200" cy="5715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30011730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228600"/>
            <a:ext cx="7010400" cy="868362"/>
          </a:xfrm>
        </p:spPr>
        <p:txBody>
          <a:bodyPr>
            <a:normAutofit fontScale="90000"/>
          </a:bodyPr>
          <a:lstStyle/>
          <a:p>
            <a:pPr eaLnBrk="1" hangingPunct="1"/>
            <a:r>
              <a:rPr lang="en-US" sz="4000" dirty="0" smtClean="0"/>
              <a:t>Arterial Pressure </a:t>
            </a:r>
            <a:br>
              <a:rPr lang="en-US" sz="4000" dirty="0" smtClean="0"/>
            </a:br>
            <a:r>
              <a:rPr lang="en-US" sz="4000" dirty="0" smtClean="0"/>
              <a:t>Waveform Analysis </a:t>
            </a:r>
          </a:p>
        </p:txBody>
      </p:sp>
      <p:sp>
        <p:nvSpPr>
          <p:cNvPr id="31747" name="Content Placeholder 2"/>
          <p:cNvSpPr>
            <a:spLocks noGrp="1"/>
          </p:cNvSpPr>
          <p:nvPr>
            <p:ph idx="1"/>
          </p:nvPr>
        </p:nvSpPr>
        <p:spPr>
          <a:xfrm>
            <a:off x="228600" y="1447800"/>
            <a:ext cx="8458200" cy="4906963"/>
          </a:xfrm>
        </p:spPr>
        <p:txBody>
          <a:bodyPr>
            <a:normAutofit lnSpcReduction="10000"/>
          </a:bodyPr>
          <a:lstStyle/>
          <a:p>
            <a:pPr eaLnBrk="1" hangingPunct="1"/>
            <a:r>
              <a:rPr lang="en-GB" dirty="0" smtClean="0"/>
              <a:t>The arterial waveform reflects the pressure generated in the arteries following ventricular contraction and can be described as having:- a rapid upstroke, a clear </a:t>
            </a:r>
            <a:r>
              <a:rPr lang="en-GB" dirty="0" err="1" smtClean="0"/>
              <a:t>dicrotic</a:t>
            </a:r>
            <a:r>
              <a:rPr lang="en-GB" dirty="0" smtClean="0"/>
              <a:t> notch, and a definite end diastolic.</a:t>
            </a:r>
          </a:p>
          <a:p>
            <a:pPr eaLnBrk="1" hangingPunct="1">
              <a:buFontTx/>
              <a:buNone/>
            </a:pPr>
            <a:endParaRPr lang="en-GB" sz="2400" dirty="0" smtClean="0"/>
          </a:p>
          <a:p>
            <a:pPr lvl="1" eaLnBrk="1" hangingPunct="1"/>
            <a:r>
              <a:rPr lang="en-GB" b="1" dirty="0" err="1" smtClean="0"/>
              <a:t>Anacrotic</a:t>
            </a:r>
            <a:r>
              <a:rPr lang="en-GB" b="1" dirty="0" smtClean="0"/>
              <a:t> notch</a:t>
            </a:r>
          </a:p>
          <a:p>
            <a:pPr lvl="1" eaLnBrk="1" hangingPunct="1"/>
            <a:r>
              <a:rPr lang="en-GB" b="1" dirty="0" smtClean="0"/>
              <a:t>Peak systolic pressure</a:t>
            </a:r>
          </a:p>
          <a:p>
            <a:pPr lvl="1" eaLnBrk="1" hangingPunct="1"/>
            <a:r>
              <a:rPr lang="en-GB" b="1" dirty="0" err="1" smtClean="0"/>
              <a:t>Dicrotic</a:t>
            </a:r>
            <a:r>
              <a:rPr lang="en-GB" b="1" dirty="0" smtClean="0"/>
              <a:t> notch</a:t>
            </a:r>
          </a:p>
          <a:p>
            <a:pPr lvl="1" eaLnBrk="1" hangingPunct="1"/>
            <a:r>
              <a:rPr lang="en-GB" b="1" dirty="0" smtClean="0"/>
              <a:t>Diastolic pressure</a:t>
            </a:r>
            <a:endParaRPr lang="en-GB" dirty="0" smtClean="0"/>
          </a:p>
          <a:p>
            <a:pPr eaLnBrk="1" hangingPunct="1"/>
            <a:endParaRPr lang="en-GB" sz="2400" dirty="0" smtClean="0"/>
          </a:p>
          <a:p>
            <a:pPr eaLnBrk="1" hangingPunct="1">
              <a:buFontTx/>
              <a:buNone/>
            </a:pPr>
            <a:endParaRPr lang="en-GB" sz="2400" dirty="0" smtClean="0"/>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dirty="0" smtClean="0"/>
              <a:t>CONFIDENTIAL</a:t>
            </a:r>
            <a:endParaRPr lang="en-US" dirty="0"/>
          </a:p>
        </p:txBody>
      </p:sp>
      <p:sp>
        <p:nvSpPr>
          <p:cNvPr id="5" name="Slide Number Placeholder 4"/>
          <p:cNvSpPr>
            <a:spLocks noGrp="1"/>
          </p:cNvSpPr>
          <p:nvPr>
            <p:ph type="sldNum" sz="quarter" idx="11"/>
          </p:nvPr>
        </p:nvSpPr>
        <p:spPr/>
        <p:txBody>
          <a:bodyPr/>
          <a:lstStyle/>
          <a:p>
            <a:pPr>
              <a:defRPr/>
            </a:pPr>
            <a:fld id="{7F03092B-0A8F-457E-B4A9-4440E19D9CB8}" type="slidenum">
              <a:rPr lang="en-US" smtClean="0"/>
              <a:pPr>
                <a:defRPr/>
              </a:pPr>
              <a:t>45</a:t>
            </a:fld>
            <a:endParaRPr lang="en-US"/>
          </a:p>
        </p:txBody>
      </p:sp>
      <p:sp>
        <p:nvSpPr>
          <p:cNvPr id="31750" name="AutoShape 4" descr="data:image/jpg;base64,/9j/4AAQSkZJRgABAQAAAQABAAD/2wCEAAkGBhQSERQUEhQVFBQUFRUYFxcXGBkVHxgYHRQXGRgXGhUaHyceGRwkHBYVIC8gJCgpLCwsFR4xNTAqNSYrLCkBCQoKDgwOGg8PGiokHCQqKSwpKSkpLC0sKSkuKSkpKSksKSksKSwpLCksLCwsLCkpKSwsLCksKSkpLCwsKSwsLP/AABEIAPAAywMBIgACEQEDEQH/xAAcAAEAAgMBAQEAAAAAAAAAAAAABQYBBAcDAgj/xABIEAACAQMBBAcEBgkDAQcFAAABAgMABBEFBhIhMQcTIkFRYXEygZGhFCNCUnKxMzRic4KSssHRQ6LwkyRTVGPS4eIVFiU1RP/EABoBAQADAQEBAAAAAAAAAAAAAAABAgMEBQb/xAApEQADAAICAQQCAQQDAAAAAAAAAQIDERIhMQQTQVEFMiJhcaGxQ4GR/9oADAMBAAIRAxEAPwDuFKUoBSlMUApTFMUApTFMUApSlAKUpQClKUApSlAKUrBoD5kcAZJwAMk+Vfn/AGu2yl1SRwHZLJWISNTu9bj7bkcSD3DlXWek/UTBpV2wOGMe4D5uQnDzwx+FcOs4d1EUdygfKtsUcn2e9+D9FHqcreRbUkhoWx8u7JcWTmCSFSwZWIJxzGORHrXYejna46hZh3AWaNjHMo5b4+0PIjj8a5VZa80VvJEv28gnyPOrN0G56zUPu9ZD/NutmmSddnR+b9Gsa91JJb0klro6wKzWBWaxPmRSlKAUpSgMilBSgMVmlYoDNKwTWnLrMK+1NEvq6j8zQG7WKj//ALhtv/EQf9VP81sQX8b+xIjfhZW/I0BsUpSgFKUoBSlKAE1XttNsotOg6yXtOx3Y4l9qRvuj+57qmr68SKN5JGCpGpZie4AZJrk2zUDandNqdyOwCUs4z9hB/qEeJ/PNWlbZS7ULbI7aLZ+9vbOe5vXYzBN+G2QkJEAQ2Co9p90HnnFVWzuA6Kw4gj+1dzIrnet9Fr9aZLKZIlc5aKQEqD4qVBxnwxXTK4Po9H8J+Zn0eSvdXT+vhlSuLhUUsxwB/wA99dD6DdUhEU8JJS6aVpXjcbp3N0bhAPtDH51H6H0WhZFlvJuvKHKxqu6gPic8Wx4VsdIWzj4W/tCUu7Ub2R9tF4lSO/A5DvHCq5N0jb8t+an1tzEL+K/2ddU1moTYzaVL+ziuE4b4w6/dccHX48vIipuuY8sUpSgFKUoDW1G8EMUkrezGjO3oqlj+VeVpOwi6yVgcrvnA4KuM8Dzb1rbmhDqVYAqwIIPIgjBBHpURoezzWuY1mZ7fGEikG8Yx91Zc5KYOArA48aA9LbU2eLr2AWLc6wAdtym7vAnHDiPsjPrVAk6Q7i+JFpLBYw5IDzMrztxx2YM4T38av2kbOi2YiKWQQnJEDbrIhJz9WSN5R+zkjwxVV6T+j43axXFsiG4tn3whAHXLkEoWHHPZ4Z8TUoit66Ix+j1ZTm8uru6PeHlKL7kXgPia+26MNO/8Mv8AM/55rc2e2viuiUIMNwnCSCTsup78A+0PPwqdxXUpl+DzavInpsqbdFemn/8Anx6O/wDmtaTogsOaCaI+KSn++asl/tHbQfpp4oz4M4B/l51B3HSrpyf6+9+FGPzxUahBPL/U112Euof1TVLqPHJZD1i/DNba6/rlt7cVtfIO9CYnPu5Z9xrUHS5Zn2UuH/DETWD0vWYPbW4T8URH96q5hmqvMvgmbDprtd4R3kU9lJy+tQlf5x+eKvenapFOgeGRJUP2kYMPiOXpXNV240u8XceWJgfszLj+oY+dR8nR2qN9I0m5a1k5jcbfibyPPh8R5VR4/o2WfX7LR2PNZrlundKU9mwi1i3MfHAuohvRt5sB7Pu+FdH07VYp4xJDIskbcmQgj4+PlWejdNPwUPpkv2eK2sIzh76YK37pSC3zI+Fe+r6CHthDHI8KRrwEZ3CQqndUsOIGQCceFRe0svW7SW6cxbWjP6Mxb+xWpraS+ENpcSHhuROffukD5mtsa/js5M9PkkRHRretLYRu0zyk5B3yCVZThl3+ZHDPHj2qtJr889G21dzbXCwwbji4dV3JGKqWPAHeHsnOB58K7ZPZavIpCRWltwPbaVpz7kVQPjmpnKtdlbwU668E1WlLq8HWiBpFErDIjJwWHl3E+XOq9svqOpy2SXDR286uhYP1nUlSpIYSIVIOCp4rWdI2d+lot1eHellEbxBMqLdFIdFjJ45yMs3fmrq1XSM3ic/sfHRITa3+o6fnsKyzxA/dOP7FPhXWK5DZy9XtTEB/q2hDe4Nj+gV16ualpnfD3KYpSlVLilKUApXyzYqGl2lHUyTqjGGNWbrD2Q4H3AeJH7RwO/NATdaWqaxDbRmSeRIkHNnIUf8AufIVrh5xE0rYeQIzLChwud3IXfPFiTw3uA48q5Bpc1rdy/SNVule5BObWY9UkBz7HVNgHHj3++pU7KVXFbN7bDaeDVDuWNg91IOC3RzbhD3FZBhjg+OBWrY7A30kYGoahII1HFI2/qkOB+dXm01SB13beWFsA7oVlIzjh2VPLOOQ5Zqk3Om3G+X1K2mugCcdS4eJRnhi2G6x9+8TW3FT/UwinlrW0v7n1Bpuh2vZCxzyDwDXLfBQQKkYdolHC20ufyPVRQA/zEH5V7adtJYqN2OSKHH2GHUEeIKsBUmmrQnlNEfR1/zWfuP6PSj8fjpbq2yNO0t73aafQ3EYPwC18NtZefb0uUj9maN/lwqVfVoRzmiHq6f5rVm2ss19q5h9BIp+QzT3KNH+PwL5f/pX73UrWX9Z0e4HiwgVvfvRnNRUNppitvW1zd6e/wC0JEX3hxun3mrcu2Nu36IyzH/yoZH+e7j414Xu0zAcYFiHjdTRwj+TLMfhUqn9GF+lwR/ya/yedpcXu4Rm11SAjB3SqOR5qco2fDhUfaWEMEpeynm0qducMy/VufAq3YPqGNROp6zYMctc20Mn37SOUuD5SDdB94NTGnbe2ioUeS7ukwB9bbh8Y5nIUZ9/Kr7T8nBUuX/B7/60eOzc87a/OboxNMbVcmHO6QAgBAPEHA4ipTpfvur0yRRzleNB/NvH+mq7oGo2ra7E1mNyOWBwybhj3XAOeyeXBVPCrNt9AJJrFGAZOtlcgjIO7EccPfUrqXoRjeTPM/Z+f7S5aORJF4MjKw9QQR8xX7H0XV0urWK4Q5WWMOPLI4j3HIr82bbbKgSSSxJujehVVAADs+8G3R67vxrp+yuh31haCGCaJ1ZMtHMrDq5GHa3HTuzx3SKw4N+Dt9RPsXwtmxYXvVbPRopxJcmSGLHMtNO44eilm91WO3gCIqLyVQoHkBgVWtnNkpIhbm5lEptIykCIN1EJzvSHJy7nOMnGO4V97fbSmztsR9q4mPVwqOJLnhvY8s8PPFb454LbPNy17lKZIrY1Ppm0dzcLxitIuqDd28RuY+PWH3V2Kqp0bbHDTrJY24zSHrJm8XI5Z8AOHxPfVrrBvZ3StLQpSlQSKUpQHxNHvAg8iCD3cD51V9H0O8tituXhubIAoOsBWVI90gIcZSQDgMnBxVrpQEfpuipBwjLhO5C5ZV8lDZIHlnFeWrbLWtyc3FvDKfF0BP8ANjNStKAo+o9DOmS8oDC3c0TshHnjJHyqHm6MtQt/1HUmZRyjuV3/AHb4B/KuoYpipTa8ENJ+Tj9xba4nCWxtLoDvBXJ9xP8AatB0uz7ezqE+I3P/AE12/FKnmyntycL+g3jfo9noVPi+5/gVtQbN64/6O1sLQeIVMj39o12rFKcmT7cnJE6J9Sn/AFzVGC96whvhzUfI1Jaf0B6ch3pTPcNz+skxn13APzrpNKhvZZJIhNM2Ksrf9Dawp57gJ/mYE/OppVAHDhQmqntd0lWtgdxiZrhvZgi7Tk92fuj1qCSI6R7ELfaVcADP0h4jy4h4yR6+z860toYGuZ+qiKpNbdXMm/ndkR1ZHUkcQOzjPHG8K8ktby/mgur8pbRwP1kNsvE5IwDLIe89wHwqY1+G0wJLoom7kLIzmNhnmA4IPuroiWpezjvLxyKp8oidF0Itcb9y0bSQ8UhjJdYyf9RmIG8+Accse+pjUdpIoX6vtySkZ6qJTI4HiwHBR6moey220uFdyKeNQOOFVyWPrjLsfWvPQYLyPr5EtUP0mVpVaSXccKcbqygKeQ5BeQNWXS/iUy3ea3eTyS2m7XwSuYzvwyqCxjmUxtujiSM8GHpUPsJph1PUH1KUH6Pbkx2inkSOcmPn648KztJpL3q/RbhIlmaKSSGSJmJjZcDjvANutnHDgePCpLZDpL0+GwhSeSO2khXqnh45V04NhRkkEjOfOs8lM1wTO9o6MBWa51ddM8J/VLW7us8isfVqf4m/xXgnSTqbcRpDbvnOAf6RxrLTZ07SOmUqgWnS9CrBL63uLInhvSLvR5/eLy9SKvVvcrIquhDIwBVlOQQeRBHMVHglPZ60pSgFKUoBWTWKyaACsVkUoBWKzXw7YGfCgPi4uVQbzkKo5knApBPvDIBA7sjGfdzqBKMZHuJlLhGC2sQwQeQ6zw33JPE+yo9aj9oNqRZbhnd57mU/U2sHefIcyB3s3uHdQFzNeU9wqKWdgqqCWZjgADmSTyFc01VtdliaZ5YbCMDPVRJ10uPAseGfPIAqE0/ZC91FOqvtSZ4VIYxJuliO7efl7uNSQ2kbm0XSdcX8rWujjCr+luyMBV7yngP2uZ7gK1tnNJSzJeGzubudvauHCpvHv3DId4fD31etN2Pt7dEjhVkROIAYjeP3n+8fM1JNZeZ9/GtZSRyZLdePBzWTVb/Dyy2E0ko3upQNG0UfgSoOWbxPwxXvoaWwYS3UF3cXjcS01szBTj2Y14oiirt1gLMoOShw3kcZ/vWJJQoyxAHeSQB8TwrRxteSmPM8b6krF3aTXEhnaAJHbo7W1u26Webd4SSbvAY4BVz9o1FWTafKgaR5bi6b2wGmE3WcyojBG4Acgdwq0PtbZ724bqDe5Y6xfh4fOo6WR5r2WFpGgjEcbRmPCtcbw7R605JCns4Hjk00l4Iq6tt0eWnA2n1htXRXKIzvP18gDOFTIOezlhwDcM5r4m6OlN1NMk7RiZw7KkcZYHGDuyMCVB58B3163UdvG6pcXs0iq6Hq3dSqtvdgysqggZA9ogHhWlJtTqEtwsdpDbyrKkssYcyIxiR90MxLbo389mj18hKn+pNW+w9mnOLrT3tKzSk+9jit+00SGIkxRrGSCOx2fkOGfPFVafpCntji/wBOuIP20+sT48vnX0Ol+wI7BldjyQRksT4YzUqpKvHk+Sw7QXKRWz78yRZUhZJcMAxHDKkYbj3YriVrtFbxruSXN8HDPkW0iLF7bHMa8MKc5x511XZ7QLrUb2O7vYeotYMmC3cZZ2IOHdT4Zzx8scq6KdEt/wDuIf8App/isbvb6OvDjcLs36UpWRuKUpQCsmsVk0AFKCsUBk1F6jczYKRxZJGA5Zd0Z7/H3VKV43c4jRnPEKpJA8hmgPOwteriRCclVAz54rkexum30+uXk0kiBYpN2SRQHOOJW3jZh2RjG9iuqaxqXVWs04GerhkkA/ChYD5VX+imwMemQO3GSfenkJ5s8jb2T7sUBZ7++SFC7nA+ZPgB3mue9IWpdTatdS/9lI7MIjwJXY8QM8lHeeB4CrdbxfSLhpG4xwsUjHcXHtP7jw91c324iOoa/BaPxgtYxK69xJwxz69hfQVK7ZDrijR0HRNYnt0mbUGjZxkRyKW7PcSefHnjHhUvHFrkIZjdWkiqCSGV+OBn7vu51daiNpHJSKIFgZ54o+yQCF3t5yPEBV4iuhyktnDGSqpJENpuy+ozIJJNQEImxIVhhG8N4Bsb74xjOOVbsPRXakhrlp7th3zSsR/ICBVxArNc234PaWKF3oh32PszCYfosIjPNQij35AyD55qia7sZLYxExNFdWYZcW91kmMswUdXIOI4t4iup1BbUZc20GARLOGf8MQ635sE+NTPnormmeDbIS32aeWNYriK3htlIYwQZbfKnIDuQBgHjgA58a39iU67VL+YezAkVqmOWQN+QDwwcDhW9rOprbwSzPyjRm9cDgPecD31nok01otNjeT9Jcs9w/rI2R/t3a2y9LR5Xp9ttsuWK8YrJFOVRQfEKAfiBmvelYHYKUpQClKUBkVilKAVk1ismgApQVigM1paz+ry/u3/AKTW7WlrP6vL+7f+k0Brapp5nspIQcGW3eMHzaMqPzqu7LXLWhFrMzM+6gReYVVhzw8sjHrVytPYT8K/lUTtPbfViVVy0LBjgcSmCGH8rE+6gPbZ+LFtH4sN4+rEkn51zrWcW20qs3Bby1Cqf2l4Y9T1Y/mroezl2slrEyEMNwDI48RwI8jw5VWulbY2S9t45LY4urZ+si443vFc9x4AjPh51aXrspS5JolKh7FOv1B35pZp1a/vpcM5/hjCD+OtXYvalrqJlmQxXMBCzxkFSD97B5A4PzqQ2EjzZiU+1cSSzE/ic7v+0KPdW2StyY+kxP3O/gsNKUrmPZFV6dus1Dh7NtDg/vJSCB6hEB/iFTGpX6wxtI3HHJRxLMeCoPMnh76rdxfrYWkk9wRvktJJg+1I3JF8cYCjyFa413s4fWXqOC8shNvJDeXNrpcXOZ1knx9mJePH1APwHjXXbeBUVVUYVQFAHcAMAfCuZ9DmgyP12qXI+uuyerB+zFnu9cADyUeNdQqt1yezLHHCdClKVUuKUpQClKUApSlAKUpQClKUBmtLWf1eX92/9JrdrS1r9Xl/dv8A0mjB72vsL+FfyFepGa8rT2F/Cv5CvQmgOdaj0azRXEk+m3b2jSHfMTDfiY9/Z7uPkedaN90lX1o4s57WKa9dfqzBKGU+DSR43o/HHhVrv9rBMTDZFZXBIeQEFYz39od4qK0bYyGxEkxcvLIS0s8pyxz3b3cPLvq0zt9meS+KNLStEe3iuJ5pVe7mBeWV/YUgHdQDujXiPn3VrdHW2tu9vBbOwjmRN0B+ysoBIDROeDg/GtiPZ241Sb/tAMOnIQVjz27kjkXI9mPyq5a1oNnJBuXMMRhjXADKAEA5bp5r7sVa2vCHp+UPk/LM143l2kSNJIwRFGWZjgAVzXRrO7ku5BZTXFrYRkoOsbrzIw59WsgO6vEd/LFTWuyW9qiz388k24cxrIRxYctyFAFZvBiOFVUNrZvfq5XS7ZvveB83VweqgiBaJX4bo5dbIDyYjIVfsjI5mqLp9vJtFfjIZNOtmye7fPh+Jsfwr51q20V7tHPugGCwRu0e7/5yYxgchXc9B0CGzgSC3UJGg95PezHvY95qzpeEc8y2+d+TdhhCKFUAKoAAHAAAYAA8MV6UpWZqKUpQClKUApSlAKUpQClKyaAxSlCaAVF30FxIroDCFYEZw+cHh6ZqK2h6SrGz4Szq0n/dx/WOT4bq8veRVVuNr9U1DhaQCwgP+tP2pCPFY+4/H1qUmyHSnyXfXNqbbT4Q11KqYUALzZ+H2UHE1Q72/v8AV+yA9hYHnnhNMvf+BSP+GtvRdhIIH66Zmubk8TNMd4g/sqeC1rX+2Uk8ptdLQXE/J5f9KEeLP9rHh+fKtVjU9s5qzOuoPe5ubPSIFRBuMeEaR9qSVvT7WfE8KktB0y+uQs18kQGcx25JUgdxkIBUt5VubI9HiWr/AEi4c3V43tTPyXxWJfsjnx51rbZdJiWz/RrRPpV63ARrxCechHL0+OKpVb8GuOOC2zd2p25GnRdZcRooPBEWUFnPgibuT+Qqt2l1fajuzTxpbxc44W3mJ8GYcPgeflUZa7PLAW1HWJ1ln5je9iLwVE+0fDA91aB1jUNbZotPQ29pnD3D8CR3jI/pXj4mpUpfsVd1T1Hj7N3aHpBSzLQQH6XdyN7Kjsq2AACF58vZHHxr52b6I7i9lF3rLsSeIgBwceDEcEX9kcfE1etiOjW101QY16ycjtTPxY+IX7o8h76t1VdNl4xqTwsbGOGNY4kVEUYVVGAB5CvelKqaClKUApSlAKUpQCmaiLjV2eUxQKCU/SyN7EeeIXh7T4445DvI4Z+l1eJInkeT6qMEtK2FThzweAPuoCUzUbrO0ltaLvXM8cQ7t5gCfReZ91c11DpBvtTdotJTqbcHDXcgxn8APL4Z9K+dO6J7YN1l28l5MeLNIxwT6ZyR6k1dQ2ZXlmPJI6l0/WKHdgSe5b9hd0H3tx+VaA6XtRm/VtJfHcZGb/C/nVrsdJhhGIoo4x+yqr88ZNbeK09r7Od+q+kU0a9tDPyjtLUeJyx+BLV8PsTeXP8A+w1KeRe+OH6pfQ45/CrrWDV1jSM3ntkLomxlpafoYEVvvntN59pv7Yr22g2ngs0353wT7KjiznwVeZrV2s2rFoqqi9bcynEMK8SzeJA4hR416bF9HBST6bqJE963EA8UgHcqDlkePd3eNRVqfBbHieTuvBF22zd9q2GuS1jZHiIVP1sq92+fsA+Hyq+WOn2mmWxCBLeCMZYk4/iZjxJNV7arpZt7Z+otlN5dHgIouIU/tuMgegyfHFVk7J3epSLNq8mEBylpEcKv4j3nHqfMcqw06Z1OoxozrHSBd6q7W+khorccJLtgVJHfufd4fxelaMt5ZaFHuRgz3kg497uT3seO6pPIcz517a/tayOum6REHn9klAN2EDn5bw5ljwHmatGwHRTHZn6Rcn6ReN2mkbtBCee5nmf2jx8MVZtT0vJRKsnb6RA7OdG1xqLrd6yTu84rUEqFHdvju9OZ7zXWLW0WNAkahEUYVVAAA8gK9qVm+/JukktIUpShIpSlAKUpQClKUApSlAVWHR3VLe2ckh+smunGe22QWTe7gzyD+FCK53qs767fNCrFNMs23Tu8BK49Ofl4DzIro/SRrH0XTLqQMFbqyiHP2m7Ix58SfdXMNgtAvpLSJC5srYZP1Y+umJOS5ZvZHLHpV4W2ZZa4ydKs7RIkWONQiIMKoGABXrivGys1iQImcDxJYk95LHiSfOveur4PMPkV9V81EbRbXW1kubiQKT7KDizeij8zTeiUm+kTNQO121sVhDvv2pH4Rx54uf7L4n86qJ241K/4ada9XGeU0v5gnC/Derzh6IZLiTrdRu2lfhkIPlvHkPQVV03+pqoUvds9tC2wsLB2uruX6ZqMo4rCOsEK90KN7IxyJBNb9xPqmsfpCdOsm+wuTLIv7R54I9B5Gp7Q9ibO0x1MKhvvt2m/mb+1TtUWP7Na9R1qUQ+z+yttZJuwRhTji57TN6uePuGKgduNo5jImn2Pau5+ZH+kh5sT9k4+A494FWPaTXUs7aSeTkg4D7zfZUeprQ6Htl2SN7+5Gbq8O9x+xEeKqPDPP03aZKUriiMOPm+VFg2E2Ch0yHdTtzPxllI4ufDyUdw9/OrQBSlc53ClKUApSlAKUpQClKUApSlAKUpQHNemBwsmnSTgm0juGM3DIDboEbN5Z3qm7TUYpFDRyI6kZBVgRy+VWi7sklQxyIrowwysAwI8wao+sdCWnTIRFG1s/c0TNz80YkEVeb4mOXFzGpbX2sB3XmUueSJ9Yx8giZNSkMu8obDLkA4YbpHqO6qPpXRfqenk/Q3spgT7UsZR/wCYAn/dWdo7fWYLWaee4tLaOJC31Sl2Y5ACjIwCScZrVZV8nO/Tv4NzbPa+SJ0tLNetvJRwHMRr99vPv4147OdGkUbdfeH6XdNxZn7Sqf2VPP1PuFQ+w17Daqrzs8+oXmHKIOskCnioPcnDiSSOY8K6VAzFQWG63eM5wfDPfVp1XbM7bjpH2owMDlWDX1Xya0MT6pSqd0ibWNbRLBBlru57EarxIzwL8O/jgefpUN6Wy0zyekRd3H/9Z1ZLReNnZHfnI5O4ON3PfkgL6b1dpRQAAOAAwBVU6N9ihp1msZwZpO3M3i5Hs58F5D3nvq21xt7ez1JlStClKVBYUpSgFKUoBSlKAUpSgFKUoBSlKAUpSgGK5X01an9IWLS4O3czyI5UHgsa5OX8BkZ9FzXVK4xrFubLaN7i6OIbqMrDK3sht1RuFu4jdI9GHjUrtlaek2ie2O2KisI8L25mA6yU82PgPBfKrHXlFMrDKkMD3g5HxBqL1ja61tR9dOgPcgO8x9EXJrr6R5b5U+yZ/wCf8+dfNVi01O4veULW1pwJeXsySgdyoP0anvJ445V4a90jwQnqbYG7uW4JFF2uPdllyPUDJ9KckT7dN6SJXazauKwgMkhyx4Rxjm7eA8vE91aXRnsTK0p1PUBm5l4xIR+hQ8uHc2OQ7h5ms7G9HEsk4vtWIkuOccPNIe8cORYeHIeZrpuK5rvkd+LEo/uAKUpVDYUpSgFKUoBSlKAUpSgFKUoBSlKAUpSgFKUoBWjrGiQ3UZiuIlljP2WGePiDzB8xW9SgOb3PQPYMco9zEPupLw/3A1AR9CV3aTM9jcwYY8GniDOg8mwR7xiuz0YU2RpHJx0O3dyf/wAhqUki98cQ3QfLjw+VXPZnZGxsD1VsiLLu5Yk70hXlkk8cZ9BXprMMoPC/W3Q896OMkfhkYgA+oNRcF9FCjx6afpl1Ie1KW60b3ISTzjhhe5Ae7AA51Owkl4LrmleFlEyxoJG33CgM+MbzY4nHdxzwr3qCRSlKAUpSgFKUoBSlKAUpSgFKUoBSlKAUpSgP/9k="/>
          <p:cNvSpPr>
            <a:spLocks noChangeAspect="1" noChangeArrowheads="1"/>
          </p:cNvSpPr>
          <p:nvPr/>
        </p:nvSpPr>
        <p:spPr bwMode="auto">
          <a:xfrm>
            <a:off x="63500" y="-782638"/>
            <a:ext cx="1362075" cy="1609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1751" name="AutoShape 6" descr="data:image/jpg;base64,/9j/4AAQSkZJRgABAQAAAQABAAD/2wCEAAkGBhQSERQUEhQVFBQUFRUYFxcXGBkVHxgYHRQXGRgXGhUaHyceGRwkHBYVIC8gJCgpLCwsFR4xNTAqNSYrLCkBCQoKDgwOGg8PGiokHCQqKSwpKSkpLC0sKSkuKSkpKSksKSksKSwpLCksLCwsLCkpKSwsLCksKSkpLCwsKSwsLP/AABEIAPAAywMBIgACEQEDEQH/xAAcAAEAAgMBAQEAAAAAAAAAAAAABQYBBAcDAgj/xABIEAACAQMBBAcEBgkDAQcFAAABAgMABBEFBhIhMQcTIkFRYXEygZGhFCNCUnKxMzRic4KSssHRQ6LwkyRTVGPS4eIVFiU1RP/EABoBAQADAQEBAAAAAAAAAAAAAAABAgMEBQb/xAApEQADAAICAQQCAQQDAAAAAAAAAQIDERIhMQQTQVEFMiJhcaGxQ4GR/9oADAMBAAIRAxEAPwDuFKUoBSlMUApTFMUApTFMUApSlAKUpQClKUApSlAKUrBoD5kcAZJwAMk+Vfn/AGu2yl1SRwHZLJWISNTu9bj7bkcSD3DlXWek/UTBpV2wOGMe4D5uQnDzwx+FcOs4d1EUdygfKtsUcn2e9+D9FHqcreRbUkhoWx8u7JcWTmCSFSwZWIJxzGORHrXYejna46hZh3AWaNjHMo5b4+0PIjj8a5VZa80VvJEv28gnyPOrN0G56zUPu9ZD/NutmmSddnR+b9Gsa91JJb0klro6wKzWBWaxPmRSlKAUpSgMilBSgMVmlYoDNKwTWnLrMK+1NEvq6j8zQG7WKj//ALhtv/EQf9VP81sQX8b+xIjfhZW/I0BsUpSgFKUoBSlKAE1XttNsotOg6yXtOx3Y4l9qRvuj+57qmr68SKN5JGCpGpZie4AZJrk2zUDandNqdyOwCUs4z9hB/qEeJ/PNWlbZS7ULbI7aLZ+9vbOe5vXYzBN+G2QkJEAQ2Co9p90HnnFVWzuA6Kw4gj+1dzIrnet9Fr9aZLKZIlc5aKQEqD4qVBxnwxXTK4Po9H8J+Zn0eSvdXT+vhlSuLhUUsxwB/wA99dD6DdUhEU8JJS6aVpXjcbp3N0bhAPtDH51H6H0WhZFlvJuvKHKxqu6gPic8Wx4VsdIWzj4W/tCUu7Ub2R9tF4lSO/A5DvHCq5N0jb8t+an1tzEL+K/2ddU1moTYzaVL+ziuE4b4w6/dccHX48vIipuuY8sUpSgFKUoDW1G8EMUkrezGjO3oqlj+VeVpOwi6yVgcrvnA4KuM8Dzb1rbmhDqVYAqwIIPIgjBBHpURoezzWuY1mZ7fGEikG8Yx91Zc5KYOArA48aA9LbU2eLr2AWLc6wAdtym7vAnHDiPsjPrVAk6Q7i+JFpLBYw5IDzMrztxx2YM4T38av2kbOi2YiKWQQnJEDbrIhJz9WSN5R+zkjwxVV6T+j43axXFsiG4tn3whAHXLkEoWHHPZ4Z8TUoit66Ix+j1ZTm8uru6PeHlKL7kXgPia+26MNO/8Mv8AM/55rc2e2viuiUIMNwnCSCTsup78A+0PPwqdxXUpl+DzavInpsqbdFemn/8Anx6O/wDmtaTogsOaCaI+KSn++asl/tHbQfpp4oz4M4B/l51B3HSrpyf6+9+FGPzxUahBPL/U112Euof1TVLqPHJZD1i/DNba6/rlt7cVtfIO9CYnPu5Z9xrUHS5Zn2UuH/DETWD0vWYPbW4T8URH96q5hmqvMvgmbDprtd4R3kU9lJy+tQlf5x+eKvenapFOgeGRJUP2kYMPiOXpXNV240u8XceWJgfszLj+oY+dR8nR2qN9I0m5a1k5jcbfibyPPh8R5VR4/o2WfX7LR2PNZrlundKU9mwi1i3MfHAuohvRt5sB7Pu+FdH07VYp4xJDIskbcmQgj4+PlWejdNPwUPpkv2eK2sIzh76YK37pSC3zI+Fe+r6CHthDHI8KRrwEZ3CQqndUsOIGQCceFRe0svW7SW6cxbWjP6Mxb+xWpraS+ENpcSHhuROffukD5mtsa/js5M9PkkRHRretLYRu0zyk5B3yCVZThl3+ZHDPHj2qtJr889G21dzbXCwwbji4dV3JGKqWPAHeHsnOB58K7ZPZavIpCRWltwPbaVpz7kVQPjmpnKtdlbwU668E1WlLq8HWiBpFErDIjJwWHl3E+XOq9svqOpy2SXDR286uhYP1nUlSpIYSIVIOCp4rWdI2d+lot1eHellEbxBMqLdFIdFjJ45yMs3fmrq1XSM3ic/sfHRITa3+o6fnsKyzxA/dOP7FPhXWK5DZy9XtTEB/q2hDe4Nj+gV16ualpnfD3KYpSlVLilKUApXyzYqGl2lHUyTqjGGNWbrD2Q4H3AeJH7RwO/NATdaWqaxDbRmSeRIkHNnIUf8AufIVrh5xE0rYeQIzLChwud3IXfPFiTw3uA48q5Bpc1rdy/SNVule5BObWY9UkBz7HVNgHHj3++pU7KVXFbN7bDaeDVDuWNg91IOC3RzbhD3FZBhjg+OBWrY7A30kYGoahII1HFI2/qkOB+dXm01SB13beWFsA7oVlIzjh2VPLOOQ5Zqk3Om3G+X1K2mugCcdS4eJRnhi2G6x9+8TW3FT/UwinlrW0v7n1Bpuh2vZCxzyDwDXLfBQQKkYdolHC20ufyPVRQA/zEH5V7adtJYqN2OSKHH2GHUEeIKsBUmmrQnlNEfR1/zWfuP6PSj8fjpbq2yNO0t73aafQ3EYPwC18NtZefb0uUj9maN/lwqVfVoRzmiHq6f5rVm2ss19q5h9BIp+QzT3KNH+PwL5f/pX73UrWX9Z0e4HiwgVvfvRnNRUNppitvW1zd6e/wC0JEX3hxun3mrcu2Nu36IyzH/yoZH+e7j414Xu0zAcYFiHjdTRwj+TLMfhUqn9GF+lwR/ya/yedpcXu4Rm11SAjB3SqOR5qco2fDhUfaWEMEpeynm0qducMy/VufAq3YPqGNROp6zYMctc20Mn37SOUuD5SDdB94NTGnbe2ioUeS7ukwB9bbh8Y5nIUZ9/Kr7T8nBUuX/B7/60eOzc87a/OboxNMbVcmHO6QAgBAPEHA4ipTpfvur0yRRzleNB/NvH+mq7oGo2ra7E1mNyOWBwybhj3XAOeyeXBVPCrNt9AJJrFGAZOtlcgjIO7EccPfUrqXoRjeTPM/Z+f7S5aORJF4MjKw9QQR8xX7H0XV0urWK4Q5WWMOPLI4j3HIr82bbbKgSSSxJujehVVAADs+8G3R67vxrp+yuh31haCGCaJ1ZMtHMrDq5GHa3HTuzx3SKw4N+Dt9RPsXwtmxYXvVbPRopxJcmSGLHMtNO44eilm91WO3gCIqLyVQoHkBgVWtnNkpIhbm5lEptIykCIN1EJzvSHJy7nOMnGO4V97fbSmztsR9q4mPVwqOJLnhvY8s8PPFb454LbPNy17lKZIrY1Ppm0dzcLxitIuqDd28RuY+PWH3V2Kqp0bbHDTrJY24zSHrJm8XI5Z8AOHxPfVrrBvZ3StLQpSlQSKUpQHxNHvAg8iCD3cD51V9H0O8tituXhubIAoOsBWVI90gIcZSQDgMnBxVrpQEfpuipBwjLhO5C5ZV8lDZIHlnFeWrbLWtyc3FvDKfF0BP8ANjNStKAo+o9DOmS8oDC3c0TshHnjJHyqHm6MtQt/1HUmZRyjuV3/AHb4B/KuoYpipTa8ENJ+Tj9xba4nCWxtLoDvBXJ9xP8AatB0uz7ezqE+I3P/AE12/FKnmyntycL+g3jfo9noVPi+5/gVtQbN64/6O1sLQeIVMj39o12rFKcmT7cnJE6J9Sn/AFzVGC96whvhzUfI1Jaf0B6ch3pTPcNz+skxn13APzrpNKhvZZJIhNM2Ksrf9Dawp57gJ/mYE/OppVAHDhQmqntd0lWtgdxiZrhvZgi7Tk92fuj1qCSI6R7ELfaVcADP0h4jy4h4yR6+z860toYGuZ+qiKpNbdXMm/ndkR1ZHUkcQOzjPHG8K8ktby/mgur8pbRwP1kNsvE5IwDLIe89wHwqY1+G0wJLoom7kLIzmNhnmA4IPuroiWpezjvLxyKp8oidF0Itcb9y0bSQ8UhjJdYyf9RmIG8+Accse+pjUdpIoX6vtySkZ6qJTI4HiwHBR6moey220uFdyKeNQOOFVyWPrjLsfWvPQYLyPr5EtUP0mVpVaSXccKcbqygKeQ5BeQNWXS/iUy3ea3eTyS2m7XwSuYzvwyqCxjmUxtujiSM8GHpUPsJph1PUH1KUH6Pbkx2inkSOcmPn648KztJpL3q/RbhIlmaKSSGSJmJjZcDjvANutnHDgePCpLZDpL0+GwhSeSO2khXqnh45V04NhRkkEjOfOs8lM1wTO9o6MBWa51ddM8J/VLW7us8isfVqf4m/xXgnSTqbcRpDbvnOAf6RxrLTZ07SOmUqgWnS9CrBL63uLInhvSLvR5/eLy9SKvVvcrIquhDIwBVlOQQeRBHMVHglPZ60pSgFKUoBWTWKyaACsVkUoBWKzXw7YGfCgPi4uVQbzkKo5knApBPvDIBA7sjGfdzqBKMZHuJlLhGC2sQwQeQ6zw33JPE+yo9aj9oNqRZbhnd57mU/U2sHefIcyB3s3uHdQFzNeU9wqKWdgqqCWZjgADmSTyFc01VtdliaZ5YbCMDPVRJ10uPAseGfPIAqE0/ZC91FOqvtSZ4VIYxJuliO7efl7uNSQ2kbm0XSdcX8rWujjCr+luyMBV7yngP2uZ7gK1tnNJSzJeGzubudvauHCpvHv3DId4fD31etN2Pt7dEjhVkROIAYjeP3n+8fM1JNZeZ9/GtZSRyZLdePBzWTVb/Dyy2E0ko3upQNG0UfgSoOWbxPwxXvoaWwYS3UF3cXjcS01szBTj2Y14oiirt1gLMoOShw3kcZ/vWJJQoyxAHeSQB8TwrRxteSmPM8b6krF3aTXEhnaAJHbo7W1u26Webd4SSbvAY4BVz9o1FWTafKgaR5bi6b2wGmE3WcyojBG4Acgdwq0PtbZ724bqDe5Y6xfh4fOo6WR5r2WFpGgjEcbRmPCtcbw7R605JCns4Hjk00l4Iq6tt0eWnA2n1htXRXKIzvP18gDOFTIOezlhwDcM5r4m6OlN1NMk7RiZw7KkcZYHGDuyMCVB58B3163UdvG6pcXs0iq6Hq3dSqtvdgysqggZA9ogHhWlJtTqEtwsdpDbyrKkssYcyIxiR90MxLbo389mj18hKn+pNW+w9mnOLrT3tKzSk+9jit+00SGIkxRrGSCOx2fkOGfPFVafpCntji/wBOuIP20+sT48vnX0Ol+wI7BldjyQRksT4YzUqpKvHk+Sw7QXKRWz78yRZUhZJcMAxHDKkYbj3YriVrtFbxruSXN8HDPkW0iLF7bHMa8MKc5x511XZ7QLrUb2O7vYeotYMmC3cZZ2IOHdT4Zzx8scq6KdEt/wDuIf8App/isbvb6OvDjcLs36UpWRuKUpQCsmsVk0AFKCsUBk1F6jczYKRxZJGA5Zd0Z7/H3VKV43c4jRnPEKpJA8hmgPOwteriRCclVAz54rkexum30+uXk0kiBYpN2SRQHOOJW3jZh2RjG9iuqaxqXVWs04GerhkkA/ChYD5VX+imwMemQO3GSfenkJ5s8jb2T7sUBZ7++SFC7nA+ZPgB3mue9IWpdTatdS/9lI7MIjwJXY8QM8lHeeB4CrdbxfSLhpG4xwsUjHcXHtP7jw91c324iOoa/BaPxgtYxK69xJwxz69hfQVK7ZDrijR0HRNYnt0mbUGjZxkRyKW7PcSefHnjHhUvHFrkIZjdWkiqCSGV+OBn7vu51daiNpHJSKIFgZ54o+yQCF3t5yPEBV4iuhyktnDGSqpJENpuy+ozIJJNQEImxIVhhG8N4Bsb74xjOOVbsPRXakhrlp7th3zSsR/ICBVxArNc234PaWKF3oh32PszCYfosIjPNQij35AyD55qia7sZLYxExNFdWYZcW91kmMswUdXIOI4t4iup1BbUZc20GARLOGf8MQ635sE+NTPnormmeDbIS32aeWNYriK3htlIYwQZbfKnIDuQBgHjgA58a39iU67VL+YezAkVqmOWQN+QDwwcDhW9rOprbwSzPyjRm9cDgPecD31nok01otNjeT9Jcs9w/rI2R/t3a2y9LR5Xp9ttsuWK8YrJFOVRQfEKAfiBmvelYHYKUpQClKUBkVilKAVk1ismgApQVigM1paz+ry/u3/AKTW7WlrP6vL+7f+k0Brapp5nspIQcGW3eMHzaMqPzqu7LXLWhFrMzM+6gReYVVhzw8sjHrVytPYT8K/lUTtPbfViVVy0LBjgcSmCGH8rE+6gPbZ+LFtH4sN4+rEkn51zrWcW20qs3Bby1Cqf2l4Y9T1Y/mroezl2slrEyEMNwDI48RwI8jw5VWulbY2S9t45LY4urZ+si443vFc9x4AjPh51aXrspS5JolKh7FOv1B35pZp1a/vpcM5/hjCD+OtXYvalrqJlmQxXMBCzxkFSD97B5A4PzqQ2EjzZiU+1cSSzE/ic7v+0KPdW2StyY+kxP3O/gsNKUrmPZFV6dus1Dh7NtDg/vJSCB6hEB/iFTGpX6wxtI3HHJRxLMeCoPMnh76rdxfrYWkk9wRvktJJg+1I3JF8cYCjyFa413s4fWXqOC8shNvJDeXNrpcXOZ1knx9mJePH1APwHjXXbeBUVVUYVQFAHcAMAfCuZ9DmgyP12qXI+uuyerB+zFnu9cADyUeNdQqt1yezLHHCdClKVUuKUpQClKUApSlAKUpQClKUBmtLWf1eX92/9JrdrS1r9Xl/dv8A0mjB72vsL+FfyFepGa8rT2F/Cv5CvQmgOdaj0azRXEk+m3b2jSHfMTDfiY9/Z7uPkedaN90lX1o4s57WKa9dfqzBKGU+DSR43o/HHhVrv9rBMTDZFZXBIeQEFYz39od4qK0bYyGxEkxcvLIS0s8pyxz3b3cPLvq0zt9meS+KNLStEe3iuJ5pVe7mBeWV/YUgHdQDujXiPn3VrdHW2tu9vBbOwjmRN0B+ysoBIDROeDg/GtiPZ241Sb/tAMOnIQVjz27kjkXI9mPyq5a1oNnJBuXMMRhjXADKAEA5bp5r7sVa2vCHp+UPk/LM143l2kSNJIwRFGWZjgAVzXRrO7ku5BZTXFrYRkoOsbrzIw59WsgO6vEd/LFTWuyW9qiz388k24cxrIRxYctyFAFZvBiOFVUNrZvfq5XS7ZvveB83VweqgiBaJX4bo5dbIDyYjIVfsjI5mqLp9vJtFfjIZNOtmye7fPh+Jsfwr51q20V7tHPugGCwRu0e7/5yYxgchXc9B0CGzgSC3UJGg95PezHvY95qzpeEc8y2+d+TdhhCKFUAKoAAHAAAYAA8MV6UpWZqKUpQClKUApSlAKUpQClKyaAxSlCaAVF30FxIroDCFYEZw+cHh6ZqK2h6SrGz4Szq0n/dx/WOT4bq8veRVVuNr9U1DhaQCwgP+tP2pCPFY+4/H1qUmyHSnyXfXNqbbT4Q11KqYUALzZ+H2UHE1Q72/v8AV+yA9hYHnnhNMvf+BSP+GtvRdhIIH66Zmubk8TNMd4g/sqeC1rX+2Uk8ptdLQXE/J5f9KEeLP9rHh+fKtVjU9s5qzOuoPe5ubPSIFRBuMeEaR9qSVvT7WfE8KktB0y+uQs18kQGcx25JUgdxkIBUt5VubI9HiWr/AEi4c3V43tTPyXxWJfsjnx51rbZdJiWz/RrRPpV63ARrxCechHL0+OKpVb8GuOOC2zd2p25GnRdZcRooPBEWUFnPgibuT+Qqt2l1fajuzTxpbxc44W3mJ8GYcPgeflUZa7PLAW1HWJ1ln5je9iLwVE+0fDA91aB1jUNbZotPQ29pnD3D8CR3jI/pXj4mpUpfsVd1T1Hj7N3aHpBSzLQQH6XdyN7Kjsq2AACF58vZHHxr52b6I7i9lF3rLsSeIgBwceDEcEX9kcfE1etiOjW101QY16ycjtTPxY+IX7o8h76t1VdNl4xqTwsbGOGNY4kVEUYVVGAB5CvelKqaClKUApSlAKUpQCmaiLjV2eUxQKCU/SyN7EeeIXh7T4445DvI4Z+l1eJInkeT6qMEtK2FThzweAPuoCUzUbrO0ltaLvXM8cQ7t5gCfReZ91c11DpBvtTdotJTqbcHDXcgxn8APL4Z9K+dO6J7YN1l28l5MeLNIxwT6ZyR6k1dQ2ZXlmPJI6l0/WKHdgSe5b9hd0H3tx+VaA6XtRm/VtJfHcZGb/C/nVrsdJhhGIoo4x+yqr88ZNbeK09r7Od+q+kU0a9tDPyjtLUeJyx+BLV8PsTeXP8A+w1KeRe+OH6pfQ45/CrrWDV1jSM3ntkLomxlpafoYEVvvntN59pv7Yr22g2ngs0353wT7KjiznwVeZrV2s2rFoqqi9bcynEMK8SzeJA4hR416bF9HBST6bqJE963EA8UgHcqDlkePd3eNRVqfBbHieTuvBF22zd9q2GuS1jZHiIVP1sq92+fsA+Hyq+WOn2mmWxCBLeCMZYk4/iZjxJNV7arpZt7Z+otlN5dHgIouIU/tuMgegyfHFVk7J3epSLNq8mEBylpEcKv4j3nHqfMcqw06Z1OoxozrHSBd6q7W+khorccJLtgVJHfufd4fxelaMt5ZaFHuRgz3kg497uT3seO6pPIcz517a/tayOum6REHn9klAN2EDn5bw5ljwHmatGwHRTHZn6Rcn6ReN2mkbtBCee5nmf2jx8MVZtT0vJRKsnb6RA7OdG1xqLrd6yTu84rUEqFHdvju9OZ7zXWLW0WNAkahEUYVVAAA8gK9qVm+/JukktIUpShIpSlAKUpQClKUApSlAVWHR3VLe2ckh+smunGe22QWTe7gzyD+FCK53qs767fNCrFNMs23Tu8BK49Ofl4DzIro/SRrH0XTLqQMFbqyiHP2m7Ix58SfdXMNgtAvpLSJC5srYZP1Y+umJOS5ZvZHLHpV4W2ZZa4ydKs7RIkWONQiIMKoGABXrivGys1iQImcDxJYk95LHiSfOveur4PMPkV9V81EbRbXW1kubiQKT7KDizeij8zTeiUm+kTNQO121sVhDvv2pH4Rx54uf7L4n86qJ241K/4ada9XGeU0v5gnC/Derzh6IZLiTrdRu2lfhkIPlvHkPQVV03+pqoUvds9tC2wsLB2uruX6ZqMo4rCOsEK90KN7IxyJBNb9xPqmsfpCdOsm+wuTLIv7R54I9B5Gp7Q9ibO0x1MKhvvt2m/mb+1TtUWP7Na9R1qUQ+z+yttZJuwRhTji57TN6uePuGKgduNo5jImn2Pau5+ZH+kh5sT9k4+A494FWPaTXUs7aSeTkg4D7zfZUeprQ6Htl2SN7+5Gbq8O9x+xEeKqPDPP03aZKUriiMOPm+VFg2E2Ch0yHdTtzPxllI4ufDyUdw9/OrQBSlc53ClKUApSlAKUpQClKUApSlAKUpQHNemBwsmnSTgm0juGM3DIDboEbN5Z3qm7TUYpFDRyI6kZBVgRy+VWi7sklQxyIrowwysAwI8wao+sdCWnTIRFG1s/c0TNz80YkEVeb4mOXFzGpbX2sB3XmUueSJ9Yx8giZNSkMu8obDLkA4YbpHqO6qPpXRfqenk/Q3spgT7UsZR/wCYAn/dWdo7fWYLWaee4tLaOJC31Sl2Y5ACjIwCScZrVZV8nO/Tv4NzbPa+SJ0tLNetvJRwHMRr99vPv4147OdGkUbdfeH6XdNxZn7Sqf2VPP1PuFQ+w17Daqrzs8+oXmHKIOskCnioPcnDiSSOY8K6VAzFQWG63eM5wfDPfVp1XbM7bjpH2owMDlWDX1Xya0MT6pSqd0ibWNbRLBBlru57EarxIzwL8O/jgefpUN6Wy0zyekRd3H/9Z1ZLReNnZHfnI5O4ON3PfkgL6b1dpRQAAOAAwBVU6N9ihp1msZwZpO3M3i5Hs58F5D3nvq21xt7ez1JlStClKVBYUpSgFKUoBSlKAUpSgFKUoBSlKAUpSgGK5X01an9IWLS4O3czyI5UHgsa5OX8BkZ9FzXVK4xrFubLaN7i6OIbqMrDK3sht1RuFu4jdI9GHjUrtlaek2ie2O2KisI8L25mA6yU82PgPBfKrHXlFMrDKkMD3g5HxBqL1ja61tR9dOgPcgO8x9EXJrr6R5b5U+yZ/wCf8+dfNVi01O4veULW1pwJeXsySgdyoP0anvJ445V4a90jwQnqbYG7uW4JFF2uPdllyPUDJ9KckT7dN6SJXazauKwgMkhyx4Rxjm7eA8vE91aXRnsTK0p1PUBm5l4xIR+hQ8uHc2OQ7h5ms7G9HEsk4vtWIkuOccPNIe8cORYeHIeZrpuK5rvkd+LEo/uAKUpVDYUpSgFKUoBSlKAUpSgFKUoBSlKAUpSgFKUoBWjrGiQ3UZiuIlljP2WGePiDzB8xW9SgOb3PQPYMco9zEPupLw/3A1AR9CV3aTM9jcwYY8GniDOg8mwR7xiuz0YU2RpHJx0O3dyf/wAhqUki98cQ3QfLjw+VXPZnZGxsD1VsiLLu5Yk70hXlkk8cZ9BXprMMoPC/W3Q896OMkfhkYgA+oNRcF9FCjx6afpl1Ie1KW60b3ISTzjhhe5Ae7AA51Owkl4LrmleFlEyxoJG33CgM+MbzY4nHdxzwr3qCRSlKAUpSgFKUoBSlKAUpSgFKUoBSlKAUpSgP/9k="/>
          <p:cNvSpPr>
            <a:spLocks noChangeAspect="1" noChangeArrowheads="1"/>
          </p:cNvSpPr>
          <p:nvPr/>
        </p:nvSpPr>
        <p:spPr bwMode="auto">
          <a:xfrm>
            <a:off x="63500" y="-782638"/>
            <a:ext cx="1362075" cy="1609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1752" name="AutoShape 8" descr="data:image/jpg;base64,/9j/4AAQSkZJRgABAQAAAQABAAD/2wCEAAkGBhQSERQUEhQVFBQUFRUYFxcXGBkVHxgYHRQXGRgXGhUaHyceGRwkHBYVIC8gJCgpLCwsFR4xNTAqNSYrLCkBCQoKDgwOGg8PGiokHCQqKSwpKSkpLC0sKSkuKSkpKSksKSksKSwpLCksLCwsLCkpKSwsLCksKSkpLCwsKSwsLP/AABEIAPAAywMBIgACEQEDEQH/xAAcAAEAAgMBAQEAAAAAAAAAAAAABQYBBAcDAgj/xABIEAACAQMBBAcEBgkDAQcFAAABAgMABBEFBhIhMQcTIkFRYXEygZGhFCNCUnKxMzRic4KSssHRQ6LwkyRTVGPS4eIVFiU1RP/EABoBAQADAQEBAAAAAAAAAAAAAAABAgMEBQb/xAApEQADAAICAQQCAQQDAAAAAAAAAQIDERIhMQQTQVEFMiJhcaGxQ4GR/9oADAMBAAIRAxEAPwDuFKUoBSlMUApTFMUApTFMUApSlAKUpQClKUApSlAKUrBoD5kcAZJwAMk+Vfn/AGu2yl1SRwHZLJWISNTu9bj7bkcSD3DlXWek/UTBpV2wOGMe4D5uQnDzwx+FcOs4d1EUdygfKtsUcn2e9+D9FHqcreRbUkhoWx8u7JcWTmCSFSwZWIJxzGORHrXYejna46hZh3AWaNjHMo5b4+0PIjj8a5VZa80VvJEv28gnyPOrN0G56zUPu9ZD/NutmmSddnR+b9Gsa91JJb0klro6wKzWBWaxPmRSlKAUpSgMilBSgMVmlYoDNKwTWnLrMK+1NEvq6j8zQG7WKj//ALhtv/EQf9VP81sQX8b+xIjfhZW/I0BsUpSgFKUoBSlKAE1XttNsotOg6yXtOx3Y4l9qRvuj+57qmr68SKN5JGCpGpZie4AZJrk2zUDandNqdyOwCUs4z9hB/qEeJ/PNWlbZS7ULbI7aLZ+9vbOe5vXYzBN+G2QkJEAQ2Co9p90HnnFVWzuA6Kw4gj+1dzIrnet9Fr9aZLKZIlc5aKQEqD4qVBxnwxXTK4Po9H8J+Zn0eSvdXT+vhlSuLhUUsxwB/wA99dD6DdUhEU8JJS6aVpXjcbp3N0bhAPtDH51H6H0WhZFlvJuvKHKxqu6gPic8Wx4VsdIWzj4W/tCUu7Ub2R9tF4lSO/A5DvHCq5N0jb8t+an1tzEL+K/2ddU1moTYzaVL+ziuE4b4w6/dccHX48vIipuuY8sUpSgFKUoDW1G8EMUkrezGjO3oqlj+VeVpOwi6yVgcrvnA4KuM8Dzb1rbmhDqVYAqwIIPIgjBBHpURoezzWuY1mZ7fGEikG8Yx91Zc5KYOArA48aA9LbU2eLr2AWLc6wAdtym7vAnHDiPsjPrVAk6Q7i+JFpLBYw5IDzMrztxx2YM4T38av2kbOi2YiKWQQnJEDbrIhJz9WSN5R+zkjwxVV6T+j43axXFsiG4tn3whAHXLkEoWHHPZ4Z8TUoit66Ix+j1ZTm8uru6PeHlKL7kXgPia+26MNO/8Mv8AM/55rc2e2viuiUIMNwnCSCTsup78A+0PPwqdxXUpl+DzavInpsqbdFemn/8Anx6O/wDmtaTogsOaCaI+KSn++asl/tHbQfpp4oz4M4B/l51B3HSrpyf6+9+FGPzxUahBPL/U112Euof1TVLqPHJZD1i/DNba6/rlt7cVtfIO9CYnPu5Z9xrUHS5Zn2UuH/DETWD0vWYPbW4T8URH96q5hmqvMvgmbDprtd4R3kU9lJy+tQlf5x+eKvenapFOgeGRJUP2kYMPiOXpXNV240u8XceWJgfszLj+oY+dR8nR2qN9I0m5a1k5jcbfibyPPh8R5VR4/o2WfX7LR2PNZrlundKU9mwi1i3MfHAuohvRt5sB7Pu+FdH07VYp4xJDIskbcmQgj4+PlWejdNPwUPpkv2eK2sIzh76YK37pSC3zI+Fe+r6CHthDHI8KRrwEZ3CQqndUsOIGQCceFRe0svW7SW6cxbWjP6Mxb+xWpraS+ENpcSHhuROffukD5mtsa/js5M9PkkRHRretLYRu0zyk5B3yCVZThl3+ZHDPHj2qtJr889G21dzbXCwwbji4dV3JGKqWPAHeHsnOB58K7ZPZavIpCRWltwPbaVpz7kVQPjmpnKtdlbwU668E1WlLq8HWiBpFErDIjJwWHl3E+XOq9svqOpy2SXDR286uhYP1nUlSpIYSIVIOCp4rWdI2d+lot1eHellEbxBMqLdFIdFjJ45yMs3fmrq1XSM3ic/sfHRITa3+o6fnsKyzxA/dOP7FPhXWK5DZy9XtTEB/q2hDe4Nj+gV16ualpnfD3KYpSlVLilKUApXyzYqGl2lHUyTqjGGNWbrD2Q4H3AeJH7RwO/NATdaWqaxDbRmSeRIkHNnIUf8AufIVrh5xE0rYeQIzLChwud3IXfPFiTw3uA48q5Bpc1rdy/SNVule5BObWY9UkBz7HVNgHHj3++pU7KVXFbN7bDaeDVDuWNg91IOC3RzbhD3FZBhjg+OBWrY7A30kYGoahII1HFI2/qkOB+dXm01SB13beWFsA7oVlIzjh2VPLOOQ5Zqk3Om3G+X1K2mugCcdS4eJRnhi2G6x9+8TW3FT/UwinlrW0v7n1Bpuh2vZCxzyDwDXLfBQQKkYdolHC20ufyPVRQA/zEH5V7adtJYqN2OSKHH2GHUEeIKsBUmmrQnlNEfR1/zWfuP6PSj8fjpbq2yNO0t73aafQ3EYPwC18NtZefb0uUj9maN/lwqVfVoRzmiHq6f5rVm2ss19q5h9BIp+QzT3KNH+PwL5f/pX73UrWX9Z0e4HiwgVvfvRnNRUNppitvW1zd6e/wC0JEX3hxun3mrcu2Nu36IyzH/yoZH+e7j414Xu0zAcYFiHjdTRwj+TLMfhUqn9GF+lwR/ya/yedpcXu4Rm11SAjB3SqOR5qco2fDhUfaWEMEpeynm0qducMy/VufAq3YPqGNROp6zYMctc20Mn37SOUuD5SDdB94NTGnbe2ioUeS7ukwB9bbh8Y5nIUZ9/Kr7T8nBUuX/B7/60eOzc87a/OboxNMbVcmHO6QAgBAPEHA4ipTpfvur0yRRzleNB/NvH+mq7oGo2ra7E1mNyOWBwybhj3XAOeyeXBVPCrNt9AJJrFGAZOtlcgjIO7EccPfUrqXoRjeTPM/Z+f7S5aORJF4MjKw9QQR8xX7H0XV0urWK4Q5WWMOPLI4j3HIr82bbbKgSSSxJujehVVAADs+8G3R67vxrp+yuh31haCGCaJ1ZMtHMrDq5GHa3HTuzx3SKw4N+Dt9RPsXwtmxYXvVbPRopxJcmSGLHMtNO44eilm91WO3gCIqLyVQoHkBgVWtnNkpIhbm5lEptIykCIN1EJzvSHJy7nOMnGO4V97fbSmztsR9q4mPVwqOJLnhvY8s8PPFb454LbPNy17lKZIrY1Ppm0dzcLxitIuqDd28RuY+PWH3V2Kqp0bbHDTrJY24zSHrJm8XI5Z8AOHxPfVrrBvZ3StLQpSlQSKUpQHxNHvAg8iCD3cD51V9H0O8tituXhubIAoOsBWVI90gIcZSQDgMnBxVrpQEfpuipBwjLhO5C5ZV8lDZIHlnFeWrbLWtyc3FvDKfF0BP8ANjNStKAo+o9DOmS8oDC3c0TshHnjJHyqHm6MtQt/1HUmZRyjuV3/AHb4B/KuoYpipTa8ENJ+Tj9xba4nCWxtLoDvBXJ9xP8AatB0uz7ezqE+I3P/AE12/FKnmyntycL+g3jfo9noVPi+5/gVtQbN64/6O1sLQeIVMj39o12rFKcmT7cnJE6J9Sn/AFzVGC96whvhzUfI1Jaf0B6ch3pTPcNz+skxn13APzrpNKhvZZJIhNM2Ksrf9Dawp57gJ/mYE/OppVAHDhQmqntd0lWtgdxiZrhvZgi7Tk92fuj1qCSI6R7ELfaVcADP0h4jy4h4yR6+z860toYGuZ+qiKpNbdXMm/ndkR1ZHUkcQOzjPHG8K8ktby/mgur8pbRwP1kNsvE5IwDLIe89wHwqY1+G0wJLoom7kLIzmNhnmA4IPuroiWpezjvLxyKp8oidF0Itcb9y0bSQ8UhjJdYyf9RmIG8+Accse+pjUdpIoX6vtySkZ6qJTI4HiwHBR6moey220uFdyKeNQOOFVyWPrjLsfWvPQYLyPr5EtUP0mVpVaSXccKcbqygKeQ5BeQNWXS/iUy3ea3eTyS2m7XwSuYzvwyqCxjmUxtujiSM8GHpUPsJph1PUH1KUH6Pbkx2inkSOcmPn648KztJpL3q/RbhIlmaKSSGSJmJjZcDjvANutnHDgePCpLZDpL0+GwhSeSO2khXqnh45V04NhRkkEjOfOs8lM1wTO9o6MBWa51ddM8J/VLW7us8isfVqf4m/xXgnSTqbcRpDbvnOAf6RxrLTZ07SOmUqgWnS9CrBL63uLInhvSLvR5/eLy9SKvVvcrIquhDIwBVlOQQeRBHMVHglPZ60pSgFKUoBWTWKyaACsVkUoBWKzXw7YGfCgPi4uVQbzkKo5knApBPvDIBA7sjGfdzqBKMZHuJlLhGC2sQwQeQ6zw33JPE+yo9aj9oNqRZbhnd57mU/U2sHefIcyB3s3uHdQFzNeU9wqKWdgqqCWZjgADmSTyFc01VtdliaZ5YbCMDPVRJ10uPAseGfPIAqE0/ZC91FOqvtSZ4VIYxJuliO7efl7uNSQ2kbm0XSdcX8rWujjCr+luyMBV7yngP2uZ7gK1tnNJSzJeGzubudvauHCpvHv3DId4fD31etN2Pt7dEjhVkROIAYjeP3n+8fM1JNZeZ9/GtZSRyZLdePBzWTVb/Dyy2E0ko3upQNG0UfgSoOWbxPwxXvoaWwYS3UF3cXjcS01szBTj2Y14oiirt1gLMoOShw3kcZ/vWJJQoyxAHeSQB8TwrRxteSmPM8b6krF3aTXEhnaAJHbo7W1u26Webd4SSbvAY4BVz9o1FWTafKgaR5bi6b2wGmE3WcyojBG4Acgdwq0PtbZ724bqDe5Y6xfh4fOo6WR5r2WFpGgjEcbRmPCtcbw7R605JCns4Hjk00l4Iq6tt0eWnA2n1htXRXKIzvP18gDOFTIOezlhwDcM5r4m6OlN1NMk7RiZw7KkcZYHGDuyMCVB58B3163UdvG6pcXs0iq6Hq3dSqtvdgysqggZA9ogHhWlJtTqEtwsdpDbyrKkssYcyIxiR90MxLbo389mj18hKn+pNW+w9mnOLrT3tKzSk+9jit+00SGIkxRrGSCOx2fkOGfPFVafpCntji/wBOuIP20+sT48vnX0Ol+wI7BldjyQRksT4YzUqpKvHk+Sw7QXKRWz78yRZUhZJcMAxHDKkYbj3YriVrtFbxruSXN8HDPkW0iLF7bHMa8MKc5x511XZ7QLrUb2O7vYeotYMmC3cZZ2IOHdT4Zzx8scq6KdEt/wDuIf8App/isbvb6OvDjcLs36UpWRuKUpQCsmsVk0AFKCsUBk1F6jczYKRxZJGA5Zd0Z7/H3VKV43c4jRnPEKpJA8hmgPOwteriRCclVAz54rkexum30+uXk0kiBYpN2SRQHOOJW3jZh2RjG9iuqaxqXVWs04GerhkkA/ChYD5VX+imwMemQO3GSfenkJ5s8jb2T7sUBZ7++SFC7nA+ZPgB3mue9IWpdTatdS/9lI7MIjwJXY8QM8lHeeB4CrdbxfSLhpG4xwsUjHcXHtP7jw91c324iOoa/BaPxgtYxK69xJwxz69hfQVK7ZDrijR0HRNYnt0mbUGjZxkRyKW7PcSefHnjHhUvHFrkIZjdWkiqCSGV+OBn7vu51daiNpHJSKIFgZ54o+yQCF3t5yPEBV4iuhyktnDGSqpJENpuy+ozIJJNQEImxIVhhG8N4Bsb74xjOOVbsPRXakhrlp7th3zSsR/ICBVxArNc234PaWKF3oh32PszCYfosIjPNQij35AyD55qia7sZLYxExNFdWYZcW91kmMswUdXIOI4t4iup1BbUZc20GARLOGf8MQ635sE+NTPnormmeDbIS32aeWNYriK3htlIYwQZbfKnIDuQBgHjgA58a39iU67VL+YezAkVqmOWQN+QDwwcDhW9rOprbwSzPyjRm9cDgPecD31nok01otNjeT9Jcs9w/rI2R/t3a2y9LR5Xp9ttsuWK8YrJFOVRQfEKAfiBmvelYHYKUpQClKUBkVilKAVk1ismgApQVigM1paz+ry/u3/AKTW7WlrP6vL+7f+k0Brapp5nspIQcGW3eMHzaMqPzqu7LXLWhFrMzM+6gReYVVhzw8sjHrVytPYT8K/lUTtPbfViVVy0LBjgcSmCGH8rE+6gPbZ+LFtH4sN4+rEkn51zrWcW20qs3Bby1Cqf2l4Y9T1Y/mroezl2slrEyEMNwDI48RwI8jw5VWulbY2S9t45LY4urZ+si443vFc9x4AjPh51aXrspS5JolKh7FOv1B35pZp1a/vpcM5/hjCD+OtXYvalrqJlmQxXMBCzxkFSD97B5A4PzqQ2EjzZiU+1cSSzE/ic7v+0KPdW2StyY+kxP3O/gsNKUrmPZFV6dus1Dh7NtDg/vJSCB6hEB/iFTGpX6wxtI3HHJRxLMeCoPMnh76rdxfrYWkk9wRvktJJg+1I3JF8cYCjyFa413s4fWXqOC8shNvJDeXNrpcXOZ1knx9mJePH1APwHjXXbeBUVVUYVQFAHcAMAfCuZ9DmgyP12qXI+uuyerB+zFnu9cADyUeNdQqt1yezLHHCdClKVUuKUpQClKUApSlAKUpQClKUBmtLWf1eX92/9JrdrS1r9Xl/dv8A0mjB72vsL+FfyFepGa8rT2F/Cv5CvQmgOdaj0azRXEk+m3b2jSHfMTDfiY9/Z7uPkedaN90lX1o4s57WKa9dfqzBKGU+DSR43o/HHhVrv9rBMTDZFZXBIeQEFYz39od4qK0bYyGxEkxcvLIS0s8pyxz3b3cPLvq0zt9meS+KNLStEe3iuJ5pVe7mBeWV/YUgHdQDujXiPn3VrdHW2tu9vBbOwjmRN0B+ysoBIDROeDg/GtiPZ241Sb/tAMOnIQVjz27kjkXI9mPyq5a1oNnJBuXMMRhjXADKAEA5bp5r7sVa2vCHp+UPk/LM143l2kSNJIwRFGWZjgAVzXRrO7ku5BZTXFrYRkoOsbrzIw59WsgO6vEd/LFTWuyW9qiz388k24cxrIRxYctyFAFZvBiOFVUNrZvfq5XS7ZvveB83VweqgiBaJX4bo5dbIDyYjIVfsjI5mqLp9vJtFfjIZNOtmye7fPh+Jsfwr51q20V7tHPugGCwRu0e7/5yYxgchXc9B0CGzgSC3UJGg95PezHvY95qzpeEc8y2+d+TdhhCKFUAKoAAHAAAYAA8MV6UpWZqKUpQClKUApSlAKUpQClKyaAxSlCaAVF30FxIroDCFYEZw+cHh6ZqK2h6SrGz4Szq0n/dx/WOT4bq8veRVVuNr9U1DhaQCwgP+tP2pCPFY+4/H1qUmyHSnyXfXNqbbT4Q11KqYUALzZ+H2UHE1Q72/v8AV+yA9hYHnnhNMvf+BSP+GtvRdhIIH66Zmubk8TNMd4g/sqeC1rX+2Uk8ptdLQXE/J5f9KEeLP9rHh+fKtVjU9s5qzOuoPe5ubPSIFRBuMeEaR9qSVvT7WfE8KktB0y+uQs18kQGcx25JUgdxkIBUt5VubI9HiWr/AEi4c3V43tTPyXxWJfsjnx51rbZdJiWz/RrRPpV63ARrxCechHL0+OKpVb8GuOOC2zd2p25GnRdZcRooPBEWUFnPgibuT+Qqt2l1fajuzTxpbxc44W3mJ8GYcPgeflUZa7PLAW1HWJ1ln5je9iLwVE+0fDA91aB1jUNbZotPQ29pnD3D8CR3jI/pXj4mpUpfsVd1T1Hj7N3aHpBSzLQQH6XdyN7Kjsq2AACF58vZHHxr52b6I7i9lF3rLsSeIgBwceDEcEX9kcfE1etiOjW101QY16ycjtTPxY+IX7o8h76t1VdNl4xqTwsbGOGNY4kVEUYVVGAB5CvelKqaClKUApSlAKUpQCmaiLjV2eUxQKCU/SyN7EeeIXh7T4445DvI4Z+l1eJInkeT6qMEtK2FThzweAPuoCUzUbrO0ltaLvXM8cQ7t5gCfReZ91c11DpBvtTdotJTqbcHDXcgxn8APL4Z9K+dO6J7YN1l28l5MeLNIxwT6ZyR6k1dQ2ZXlmPJI6l0/WKHdgSe5b9hd0H3tx+VaA6XtRm/VtJfHcZGb/C/nVrsdJhhGIoo4x+yqr88ZNbeK09r7Od+q+kU0a9tDPyjtLUeJyx+BLV8PsTeXP8A+w1KeRe+OH6pfQ45/CrrWDV1jSM3ntkLomxlpafoYEVvvntN59pv7Yr22g2ngs0353wT7KjiznwVeZrV2s2rFoqqi9bcynEMK8SzeJA4hR416bF9HBST6bqJE963EA8UgHcqDlkePd3eNRVqfBbHieTuvBF22zd9q2GuS1jZHiIVP1sq92+fsA+Hyq+WOn2mmWxCBLeCMZYk4/iZjxJNV7arpZt7Z+otlN5dHgIouIU/tuMgegyfHFVk7J3epSLNq8mEBylpEcKv4j3nHqfMcqw06Z1OoxozrHSBd6q7W+khorccJLtgVJHfufd4fxelaMt5ZaFHuRgz3kg497uT3seO6pPIcz517a/tayOum6REHn9klAN2EDn5bw5ljwHmatGwHRTHZn6Rcn6ReN2mkbtBCee5nmf2jx8MVZtT0vJRKsnb6RA7OdG1xqLrd6yTu84rUEqFHdvju9OZ7zXWLW0WNAkahEUYVVAAA8gK9qVm+/JukktIUpShIpSlAKUpQClKUApSlAVWHR3VLe2ckh+smunGe22QWTe7gzyD+FCK53qs767fNCrFNMs23Tu8BK49Ofl4DzIro/SRrH0XTLqQMFbqyiHP2m7Ix58SfdXMNgtAvpLSJC5srYZP1Y+umJOS5ZvZHLHpV4W2ZZa4ydKs7RIkWONQiIMKoGABXrivGys1iQImcDxJYk95LHiSfOveur4PMPkV9V81EbRbXW1kubiQKT7KDizeij8zTeiUm+kTNQO121sVhDvv2pH4Rx54uf7L4n86qJ241K/4ada9XGeU0v5gnC/Derzh6IZLiTrdRu2lfhkIPlvHkPQVV03+pqoUvds9tC2wsLB2uruX6ZqMo4rCOsEK90KN7IxyJBNb9xPqmsfpCdOsm+wuTLIv7R54I9B5Gp7Q9ibO0x1MKhvvt2m/mb+1TtUWP7Na9R1qUQ+z+yttZJuwRhTji57TN6uePuGKgduNo5jImn2Pau5+ZH+kh5sT9k4+A494FWPaTXUs7aSeTkg4D7zfZUeprQ6Htl2SN7+5Gbq8O9x+xEeKqPDPP03aZKUriiMOPm+VFg2E2Ch0yHdTtzPxllI4ufDyUdw9/OrQBSlc53ClKUApSlAKUpQClKUApSlAKUpQHNemBwsmnSTgm0juGM3DIDboEbN5Z3qm7TUYpFDRyI6kZBVgRy+VWi7sklQxyIrowwysAwI8wao+sdCWnTIRFG1s/c0TNz80YkEVeb4mOXFzGpbX2sB3XmUueSJ9Yx8giZNSkMu8obDLkA4YbpHqO6qPpXRfqenk/Q3spgT7UsZR/wCYAn/dWdo7fWYLWaee4tLaOJC31Sl2Y5ACjIwCScZrVZV8nO/Tv4NzbPa+SJ0tLNetvJRwHMRr99vPv4147OdGkUbdfeH6XdNxZn7Sqf2VPP1PuFQ+w17Daqrzs8+oXmHKIOskCnioPcnDiSSOY8K6VAzFQWG63eM5wfDPfVp1XbM7bjpH2owMDlWDX1Xya0MT6pSqd0ibWNbRLBBlru57EarxIzwL8O/jgefpUN6Wy0zyekRd3H/9Z1ZLReNnZHfnI5O4ON3PfkgL6b1dpRQAAOAAwBVU6N9ihp1msZwZpO3M3i5Hs58F5D3nvq21xt7ez1JlStClKVBYUpSgFKUoBSlKAUpSgFKUoBSlKAUpSgGK5X01an9IWLS4O3czyI5UHgsa5OX8BkZ9FzXVK4xrFubLaN7i6OIbqMrDK3sht1RuFu4jdI9GHjUrtlaek2ie2O2KisI8L25mA6yU82PgPBfKrHXlFMrDKkMD3g5HxBqL1ja61tR9dOgPcgO8x9EXJrr6R5b5U+yZ/wCf8+dfNVi01O4veULW1pwJeXsySgdyoP0anvJ445V4a90jwQnqbYG7uW4JFF2uPdllyPUDJ9KckT7dN6SJXazauKwgMkhyx4Rxjm7eA8vE91aXRnsTK0p1PUBm5l4xIR+hQ8uHc2OQ7h5ms7G9HEsk4vtWIkuOccPNIe8cORYeHIeZrpuK5rvkd+LEo/uAKUpVDYUpSgFKUoBSlKAUpSgFKUoBSlKAUpSgFKUoBWjrGiQ3UZiuIlljP2WGePiDzB8xW9SgOb3PQPYMco9zEPupLw/3A1AR9CV3aTM9jcwYY8GniDOg8mwR7xiuz0YU2RpHJx0O3dyf/wAhqUki98cQ3QfLjw+VXPZnZGxsD1VsiLLu5Yk70hXlkk8cZ9BXprMMoPC/W3Q896OMkfhkYgA+oNRcF9FCjx6afpl1Ie1KW60b3ISTzjhhe5Ae7AA51Owkl4LrmleFlEyxoJG33CgM+MbzY4nHdxzwr3qCRSlKAUpSgFKUoBSlKAUpSgFKUoBSlKAUpSgP/9k="/>
          <p:cNvSpPr>
            <a:spLocks noChangeAspect="1" noChangeArrowheads="1"/>
          </p:cNvSpPr>
          <p:nvPr/>
        </p:nvSpPr>
        <p:spPr bwMode="auto">
          <a:xfrm>
            <a:off x="63500" y="-782638"/>
            <a:ext cx="1362075" cy="1609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1753" name="AutoShape 10" descr="data:image/jpg;base64,/9j/4AAQSkZJRgABAQAAAQABAAD/2wCEAAkGBhQSERQUEhQVFBQUFRUYFxcXGBkVHxgYHRQXGRgXGhUaHyceGRwkHBYVIC8gJCgpLCwsFR4xNTAqNSYrLCkBCQoKDgwOGg8PGiokHCQqKSwpKSkpLC0sKSkuKSkpKSksKSksKSwpLCksLCwsLCkpKSwsLCksKSkpLCwsKSwsLP/AABEIAPAAywMBIgACEQEDEQH/xAAcAAEAAgMBAQEAAAAAAAAAAAAABQYBBAcDAgj/xABIEAACAQMBBAcEBgkDAQcFAAABAgMABBEFBhIhMQcTIkFRYXEygZGhFCNCUnKxMzRic4KSssHRQ6LwkyRTVGPS4eIVFiU1RP/EABoBAQADAQEBAAAAAAAAAAAAAAABAgMEBQb/xAApEQADAAICAQQCAQQDAAAAAAAAAQIDERIhMQQTQVEFMiJhcaGxQ4GR/9oADAMBAAIRAxEAPwDuFKUoBSlMUApTFMUApTFMUApSlAKUpQClKUApSlAKUrBoD5kcAZJwAMk+Vfn/AGu2yl1SRwHZLJWISNTu9bj7bkcSD3DlXWek/UTBpV2wOGMe4D5uQnDzwx+FcOs4d1EUdygfKtsUcn2e9+D9FHqcreRbUkhoWx8u7JcWTmCSFSwZWIJxzGORHrXYejna46hZh3AWaNjHMo5b4+0PIjj8a5VZa80VvJEv28gnyPOrN0G56zUPu9ZD/NutmmSddnR+b9Gsa91JJb0klro6wKzWBWaxPmRSlKAUpSgMilBSgMVmlYoDNKwTWnLrMK+1NEvq6j8zQG7WKj//ALhtv/EQf9VP81sQX8b+xIjfhZW/I0BsUpSgFKUoBSlKAE1XttNsotOg6yXtOx3Y4l9qRvuj+57qmr68SKN5JGCpGpZie4AZJrk2zUDandNqdyOwCUs4z9hB/qEeJ/PNWlbZS7ULbI7aLZ+9vbOe5vXYzBN+G2QkJEAQ2Co9p90HnnFVWzuA6Kw4gj+1dzIrnet9Fr9aZLKZIlc5aKQEqD4qVBxnwxXTK4Po9H8J+Zn0eSvdXT+vhlSuLhUUsxwB/wA99dD6DdUhEU8JJS6aVpXjcbp3N0bhAPtDH51H6H0WhZFlvJuvKHKxqu6gPic8Wx4VsdIWzj4W/tCUu7Ub2R9tF4lSO/A5DvHCq5N0jb8t+an1tzEL+K/2ddU1moTYzaVL+ziuE4b4w6/dccHX48vIipuuY8sUpSgFKUoDW1G8EMUkrezGjO3oqlj+VeVpOwi6yVgcrvnA4KuM8Dzb1rbmhDqVYAqwIIPIgjBBHpURoezzWuY1mZ7fGEikG8Yx91Zc5KYOArA48aA9LbU2eLr2AWLc6wAdtym7vAnHDiPsjPrVAk6Q7i+JFpLBYw5IDzMrztxx2YM4T38av2kbOi2YiKWQQnJEDbrIhJz9WSN5R+zkjwxVV6T+j43axXFsiG4tn3whAHXLkEoWHHPZ4Z8TUoit66Ix+j1ZTm8uru6PeHlKL7kXgPia+26MNO/8Mv8AM/55rc2e2viuiUIMNwnCSCTsup78A+0PPwqdxXUpl+DzavInpsqbdFemn/8Anx6O/wDmtaTogsOaCaI+KSn++asl/tHbQfpp4oz4M4B/l51B3HSrpyf6+9+FGPzxUahBPL/U112Euof1TVLqPHJZD1i/DNba6/rlt7cVtfIO9CYnPu5Z9xrUHS5Zn2UuH/DETWD0vWYPbW4T8URH96q5hmqvMvgmbDprtd4R3kU9lJy+tQlf5x+eKvenapFOgeGRJUP2kYMPiOXpXNV240u8XceWJgfszLj+oY+dR8nR2qN9I0m5a1k5jcbfibyPPh8R5VR4/o2WfX7LR2PNZrlundKU9mwi1i3MfHAuohvRt5sB7Pu+FdH07VYp4xJDIskbcmQgj4+PlWejdNPwUPpkv2eK2sIzh76YK37pSC3zI+Fe+r6CHthDHI8KRrwEZ3CQqndUsOIGQCceFRe0svW7SW6cxbWjP6Mxb+xWpraS+ENpcSHhuROffukD5mtsa/js5M9PkkRHRretLYRu0zyk5B3yCVZThl3+ZHDPHj2qtJr889G21dzbXCwwbji4dV3JGKqWPAHeHsnOB58K7ZPZavIpCRWltwPbaVpz7kVQPjmpnKtdlbwU668E1WlLq8HWiBpFErDIjJwWHl3E+XOq9svqOpy2SXDR286uhYP1nUlSpIYSIVIOCp4rWdI2d+lot1eHellEbxBMqLdFIdFjJ45yMs3fmrq1XSM3ic/sfHRITa3+o6fnsKyzxA/dOP7FPhXWK5DZy9XtTEB/q2hDe4Nj+gV16ualpnfD3KYpSlVLilKUApXyzYqGl2lHUyTqjGGNWbrD2Q4H3AeJH7RwO/NATdaWqaxDbRmSeRIkHNnIUf8AufIVrh5xE0rYeQIzLChwud3IXfPFiTw3uA48q5Bpc1rdy/SNVule5BObWY9UkBz7HVNgHHj3++pU7KVXFbN7bDaeDVDuWNg91IOC3RzbhD3FZBhjg+OBWrY7A30kYGoahII1HFI2/qkOB+dXm01SB13beWFsA7oVlIzjh2VPLOOQ5Zqk3Om3G+X1K2mugCcdS4eJRnhi2G6x9+8TW3FT/UwinlrW0v7n1Bpuh2vZCxzyDwDXLfBQQKkYdolHC20ufyPVRQA/zEH5V7adtJYqN2OSKHH2GHUEeIKsBUmmrQnlNEfR1/zWfuP6PSj8fjpbq2yNO0t73aafQ3EYPwC18NtZefb0uUj9maN/lwqVfVoRzmiHq6f5rVm2ss19q5h9BIp+QzT3KNH+PwL5f/pX73UrWX9Z0e4HiwgVvfvRnNRUNppitvW1zd6e/wC0JEX3hxun3mrcu2Nu36IyzH/yoZH+e7j414Xu0zAcYFiHjdTRwj+TLMfhUqn9GF+lwR/ya/yedpcXu4Rm11SAjB3SqOR5qco2fDhUfaWEMEpeynm0qducMy/VufAq3YPqGNROp6zYMctc20Mn37SOUuD5SDdB94NTGnbe2ioUeS7ukwB9bbh8Y5nIUZ9/Kr7T8nBUuX/B7/60eOzc87a/OboxNMbVcmHO6QAgBAPEHA4ipTpfvur0yRRzleNB/NvH+mq7oGo2ra7E1mNyOWBwybhj3XAOeyeXBVPCrNt9AJJrFGAZOtlcgjIO7EccPfUrqXoRjeTPM/Z+f7S5aORJF4MjKw9QQR8xX7H0XV0urWK4Q5WWMOPLI4j3HIr82bbbKgSSSxJujehVVAADs+8G3R67vxrp+yuh31haCGCaJ1ZMtHMrDq5GHa3HTuzx3SKw4N+Dt9RPsXwtmxYXvVbPRopxJcmSGLHMtNO44eilm91WO3gCIqLyVQoHkBgVWtnNkpIhbm5lEptIykCIN1EJzvSHJy7nOMnGO4V97fbSmztsR9q4mPVwqOJLnhvY8s8PPFb454LbPNy17lKZIrY1Ppm0dzcLxitIuqDd28RuY+PWH3V2Kqp0bbHDTrJY24zSHrJm8XI5Z8AOHxPfVrrBvZ3StLQpSlQSKUpQHxNHvAg8iCD3cD51V9H0O8tituXhubIAoOsBWVI90gIcZSQDgMnBxVrpQEfpuipBwjLhO5C5ZV8lDZIHlnFeWrbLWtyc3FvDKfF0BP8ANjNStKAo+o9DOmS8oDC3c0TshHnjJHyqHm6MtQt/1HUmZRyjuV3/AHb4B/KuoYpipTa8ENJ+Tj9xba4nCWxtLoDvBXJ9xP8AatB0uz7ezqE+I3P/AE12/FKnmyntycL+g3jfo9noVPi+5/gVtQbN64/6O1sLQeIVMj39o12rFKcmT7cnJE6J9Sn/AFzVGC96whvhzUfI1Jaf0B6ch3pTPcNz+skxn13APzrpNKhvZZJIhNM2Ksrf9Dawp57gJ/mYE/OppVAHDhQmqntd0lWtgdxiZrhvZgi7Tk92fuj1qCSI6R7ELfaVcADP0h4jy4h4yR6+z860toYGuZ+qiKpNbdXMm/ndkR1ZHUkcQOzjPHG8K8ktby/mgur8pbRwP1kNsvE5IwDLIe89wHwqY1+G0wJLoom7kLIzmNhnmA4IPuroiWpezjvLxyKp8oidF0Itcb9y0bSQ8UhjJdYyf9RmIG8+Accse+pjUdpIoX6vtySkZ6qJTI4HiwHBR6moey220uFdyKeNQOOFVyWPrjLsfWvPQYLyPr5EtUP0mVpVaSXccKcbqygKeQ5BeQNWXS/iUy3ea3eTyS2m7XwSuYzvwyqCxjmUxtujiSM8GHpUPsJph1PUH1KUH6Pbkx2inkSOcmPn648KztJpL3q/RbhIlmaKSSGSJmJjZcDjvANutnHDgePCpLZDpL0+GwhSeSO2khXqnh45V04NhRkkEjOfOs8lM1wTO9o6MBWa51ddM8J/VLW7us8isfVqf4m/xXgnSTqbcRpDbvnOAf6RxrLTZ07SOmUqgWnS9CrBL63uLInhvSLvR5/eLy9SKvVvcrIquhDIwBVlOQQeRBHMVHglPZ60pSgFKUoBWTWKyaACsVkUoBWKzXw7YGfCgPi4uVQbzkKo5knApBPvDIBA7sjGfdzqBKMZHuJlLhGC2sQwQeQ6zw33JPE+yo9aj9oNqRZbhnd57mU/U2sHefIcyB3s3uHdQFzNeU9wqKWdgqqCWZjgADmSTyFc01VtdliaZ5YbCMDPVRJ10uPAseGfPIAqE0/ZC91FOqvtSZ4VIYxJuliO7efl7uNSQ2kbm0XSdcX8rWujjCr+luyMBV7yngP2uZ7gK1tnNJSzJeGzubudvauHCpvHv3DId4fD31etN2Pt7dEjhVkROIAYjeP3n+8fM1JNZeZ9/GtZSRyZLdePBzWTVb/Dyy2E0ko3upQNG0UfgSoOWbxPwxXvoaWwYS3UF3cXjcS01szBTj2Y14oiirt1gLMoOShw3kcZ/vWJJQoyxAHeSQB8TwrRxteSmPM8b6krF3aTXEhnaAJHbo7W1u26Webd4SSbvAY4BVz9o1FWTafKgaR5bi6b2wGmE3WcyojBG4Acgdwq0PtbZ724bqDe5Y6xfh4fOo6WR5r2WFpGgjEcbRmPCtcbw7R605JCns4Hjk00l4Iq6tt0eWnA2n1htXRXKIzvP18gDOFTIOezlhwDcM5r4m6OlN1NMk7RiZw7KkcZYHGDuyMCVB58B3163UdvG6pcXs0iq6Hq3dSqtvdgysqggZA9ogHhWlJtTqEtwsdpDbyrKkssYcyIxiR90MxLbo389mj18hKn+pNW+w9mnOLrT3tKzSk+9jit+00SGIkxRrGSCOx2fkOGfPFVafpCntji/wBOuIP20+sT48vnX0Ol+wI7BldjyQRksT4YzUqpKvHk+Sw7QXKRWz78yRZUhZJcMAxHDKkYbj3YriVrtFbxruSXN8HDPkW0iLF7bHMa8MKc5x511XZ7QLrUb2O7vYeotYMmC3cZZ2IOHdT4Zzx8scq6KdEt/wDuIf8App/isbvb6OvDjcLs36UpWRuKUpQCsmsVk0AFKCsUBk1F6jczYKRxZJGA5Zd0Z7/H3VKV43c4jRnPEKpJA8hmgPOwteriRCclVAz54rkexum30+uXk0kiBYpN2SRQHOOJW3jZh2RjG9iuqaxqXVWs04GerhkkA/ChYD5VX+imwMemQO3GSfenkJ5s8jb2T7sUBZ7++SFC7nA+ZPgB3mue9IWpdTatdS/9lI7MIjwJXY8QM8lHeeB4CrdbxfSLhpG4xwsUjHcXHtP7jw91c324iOoa/BaPxgtYxK69xJwxz69hfQVK7ZDrijR0HRNYnt0mbUGjZxkRyKW7PcSefHnjHhUvHFrkIZjdWkiqCSGV+OBn7vu51daiNpHJSKIFgZ54o+yQCF3t5yPEBV4iuhyktnDGSqpJENpuy+ozIJJNQEImxIVhhG8N4Bsb74xjOOVbsPRXakhrlp7th3zSsR/ICBVxArNc234PaWKF3oh32PszCYfosIjPNQij35AyD55qia7sZLYxExNFdWYZcW91kmMswUdXIOI4t4iup1BbUZc20GARLOGf8MQ635sE+NTPnormmeDbIS32aeWNYriK3htlIYwQZbfKnIDuQBgHjgA58a39iU67VL+YezAkVqmOWQN+QDwwcDhW9rOprbwSzPyjRm9cDgPecD31nok01otNjeT9Jcs9w/rI2R/t3a2y9LR5Xp9ttsuWK8YrJFOVRQfEKAfiBmvelYHYKUpQClKUBkVilKAVk1ismgApQVigM1paz+ry/u3/AKTW7WlrP6vL+7f+k0Brapp5nspIQcGW3eMHzaMqPzqu7LXLWhFrMzM+6gReYVVhzw8sjHrVytPYT8K/lUTtPbfViVVy0LBjgcSmCGH8rE+6gPbZ+LFtH4sN4+rEkn51zrWcW20qs3Bby1Cqf2l4Y9T1Y/mroezl2slrEyEMNwDI48RwI8jw5VWulbY2S9t45LY4urZ+si443vFc9x4AjPh51aXrspS5JolKh7FOv1B35pZp1a/vpcM5/hjCD+OtXYvalrqJlmQxXMBCzxkFSD97B5A4PzqQ2EjzZiU+1cSSzE/ic7v+0KPdW2StyY+kxP3O/gsNKUrmPZFV6dus1Dh7NtDg/vJSCB6hEB/iFTGpX6wxtI3HHJRxLMeCoPMnh76rdxfrYWkk9wRvktJJg+1I3JF8cYCjyFa413s4fWXqOC8shNvJDeXNrpcXOZ1knx9mJePH1APwHjXXbeBUVVUYVQFAHcAMAfCuZ9DmgyP12qXI+uuyerB+zFnu9cADyUeNdQqt1yezLHHCdClKVUuKUpQClKUApSlAKUpQClKUBmtLWf1eX92/9JrdrS1r9Xl/dv8A0mjB72vsL+FfyFepGa8rT2F/Cv5CvQmgOdaj0azRXEk+m3b2jSHfMTDfiY9/Z7uPkedaN90lX1o4s57WKa9dfqzBKGU+DSR43o/HHhVrv9rBMTDZFZXBIeQEFYz39od4qK0bYyGxEkxcvLIS0s8pyxz3b3cPLvq0zt9meS+KNLStEe3iuJ5pVe7mBeWV/YUgHdQDujXiPn3VrdHW2tu9vBbOwjmRN0B+ysoBIDROeDg/GtiPZ241Sb/tAMOnIQVjz27kjkXI9mPyq5a1oNnJBuXMMRhjXADKAEA5bp5r7sVa2vCHp+UPk/LM143l2kSNJIwRFGWZjgAVzXRrO7ku5BZTXFrYRkoOsbrzIw59WsgO6vEd/LFTWuyW9qiz388k24cxrIRxYctyFAFZvBiOFVUNrZvfq5XS7ZvveB83VweqgiBaJX4bo5dbIDyYjIVfsjI5mqLp9vJtFfjIZNOtmye7fPh+Jsfwr51q20V7tHPugGCwRu0e7/5yYxgchXc9B0CGzgSC3UJGg95PezHvY95qzpeEc8y2+d+TdhhCKFUAKoAAHAAAYAA8MV6UpWZqKUpQClKUApSlAKUpQClKyaAxSlCaAVF30FxIroDCFYEZw+cHh6ZqK2h6SrGz4Szq0n/dx/WOT4bq8veRVVuNr9U1DhaQCwgP+tP2pCPFY+4/H1qUmyHSnyXfXNqbbT4Q11KqYUALzZ+H2UHE1Q72/v8AV+yA9hYHnnhNMvf+BSP+GtvRdhIIH66Zmubk8TNMd4g/sqeC1rX+2Uk8ptdLQXE/J5f9KEeLP9rHh+fKtVjU9s5qzOuoPe5ubPSIFRBuMeEaR9qSVvT7WfE8KktB0y+uQs18kQGcx25JUgdxkIBUt5VubI9HiWr/AEi4c3V43tTPyXxWJfsjnx51rbZdJiWz/RrRPpV63ARrxCechHL0+OKpVb8GuOOC2zd2p25GnRdZcRooPBEWUFnPgibuT+Qqt2l1fajuzTxpbxc44W3mJ8GYcPgeflUZa7PLAW1HWJ1ln5je9iLwVE+0fDA91aB1jUNbZotPQ29pnD3D8CR3jI/pXj4mpUpfsVd1T1Hj7N3aHpBSzLQQH6XdyN7Kjsq2AACF58vZHHxr52b6I7i9lF3rLsSeIgBwceDEcEX9kcfE1etiOjW101QY16ycjtTPxY+IX7o8h76t1VdNl4xqTwsbGOGNY4kVEUYVVGAB5CvelKqaClKUApSlAKUpQCmaiLjV2eUxQKCU/SyN7EeeIXh7T4445DvI4Z+l1eJInkeT6qMEtK2FThzweAPuoCUzUbrO0ltaLvXM8cQ7t5gCfReZ91c11DpBvtTdotJTqbcHDXcgxn8APL4Z9K+dO6J7YN1l28l5MeLNIxwT6ZyR6k1dQ2ZXlmPJI6l0/WKHdgSe5b9hd0H3tx+VaA6XtRm/VtJfHcZGb/C/nVrsdJhhGIoo4x+yqr88ZNbeK09r7Od+q+kU0a9tDPyjtLUeJyx+BLV8PsTeXP8A+w1KeRe+OH6pfQ45/CrrWDV1jSM3ntkLomxlpafoYEVvvntN59pv7Yr22g2ngs0353wT7KjiznwVeZrV2s2rFoqqi9bcynEMK8SzeJA4hR416bF9HBST6bqJE963EA8UgHcqDlkePd3eNRVqfBbHieTuvBF22zd9q2GuS1jZHiIVP1sq92+fsA+Hyq+WOn2mmWxCBLeCMZYk4/iZjxJNV7arpZt7Z+otlN5dHgIouIU/tuMgegyfHFVk7J3epSLNq8mEBylpEcKv4j3nHqfMcqw06Z1OoxozrHSBd6q7W+khorccJLtgVJHfufd4fxelaMt5ZaFHuRgz3kg497uT3seO6pPIcz517a/tayOum6REHn9klAN2EDn5bw5ljwHmatGwHRTHZn6Rcn6ReN2mkbtBCee5nmf2jx8MVZtT0vJRKsnb6RA7OdG1xqLrd6yTu84rUEqFHdvju9OZ7zXWLW0WNAkahEUYVVAAA8gK9qVm+/JukktIUpShIpSlAKUpQClKUApSlAVWHR3VLe2ckh+smunGe22QWTe7gzyD+FCK53qs767fNCrFNMs23Tu8BK49Ofl4DzIro/SRrH0XTLqQMFbqyiHP2m7Ix58SfdXMNgtAvpLSJC5srYZP1Y+umJOS5ZvZHLHpV4W2ZZa4ydKs7RIkWONQiIMKoGABXrivGys1iQImcDxJYk95LHiSfOveur4PMPkV9V81EbRbXW1kubiQKT7KDizeij8zTeiUm+kTNQO121sVhDvv2pH4Rx54uf7L4n86qJ241K/4ada9XGeU0v5gnC/Derzh6IZLiTrdRu2lfhkIPlvHkPQVV03+pqoUvds9tC2wsLB2uruX6ZqMo4rCOsEK90KN7IxyJBNb9xPqmsfpCdOsm+wuTLIv7R54I9B5Gp7Q9ibO0x1MKhvvt2m/mb+1TtUWP7Na9R1qUQ+z+yttZJuwRhTji57TN6uePuGKgduNo5jImn2Pau5+ZH+kh5sT9k4+A494FWPaTXUs7aSeTkg4D7zfZUeprQ6Htl2SN7+5Gbq8O9x+xEeKqPDPP03aZKUriiMOPm+VFg2E2Ch0yHdTtzPxllI4ufDyUdw9/OrQBSlc53ClKUApSlAKUpQClKUApSlAKUpQHNemBwsmnSTgm0juGM3DIDboEbN5Z3qm7TUYpFDRyI6kZBVgRy+VWi7sklQxyIrowwysAwI8wao+sdCWnTIRFG1s/c0TNz80YkEVeb4mOXFzGpbX2sB3XmUueSJ9Yx8giZNSkMu8obDLkA4YbpHqO6qPpXRfqenk/Q3spgT7UsZR/wCYAn/dWdo7fWYLWaee4tLaOJC31Sl2Y5ACjIwCScZrVZV8nO/Tv4NzbPa+SJ0tLNetvJRwHMRr99vPv4147OdGkUbdfeH6XdNxZn7Sqf2VPP1PuFQ+w17Daqrzs8+oXmHKIOskCnioPcnDiSSOY8K6VAzFQWG63eM5wfDPfVp1XbM7bjpH2owMDlWDX1Xya0MT6pSqd0ibWNbRLBBlru57EarxIzwL8O/jgefpUN6Wy0zyekRd3H/9Z1ZLReNnZHfnI5O4ON3PfkgL6b1dpRQAAOAAwBVU6N9ihp1msZwZpO3M3i5Hs58F5D3nvq21xt7ez1JlStClKVBYUpSgFKUoBSlKAUpSgFKUoBSlKAUpSgGK5X01an9IWLS4O3czyI5UHgsa5OX8BkZ9FzXVK4xrFubLaN7i6OIbqMrDK3sht1RuFu4jdI9GHjUrtlaek2ie2O2KisI8L25mA6yU82PgPBfKrHXlFMrDKkMD3g5HxBqL1ja61tR9dOgPcgO8x9EXJrr6R5b5U+yZ/wCf8+dfNVi01O4veULW1pwJeXsySgdyoP0anvJ445V4a90jwQnqbYG7uW4JFF2uPdllyPUDJ9KckT7dN6SJXazauKwgMkhyx4Rxjm7eA8vE91aXRnsTK0p1PUBm5l4xIR+hQ8uHc2OQ7h5ms7G9HEsk4vtWIkuOccPNIe8cORYeHIeZrpuK5rvkd+LEo/uAKUpVDYUpSgFKUoBSlKAUpSgFKUoBSlKAUpSgFKUoBWjrGiQ3UZiuIlljP2WGePiDzB8xW9SgOb3PQPYMco9zEPupLw/3A1AR9CV3aTM9jcwYY8GniDOg8mwR7xiuz0YU2RpHJx0O3dyf/wAhqUki98cQ3QfLjw+VXPZnZGxsD1VsiLLu5Yk70hXlkk8cZ9BXprMMoPC/W3Q896OMkfhkYgA+oNRcF9FCjx6afpl1Ie1KW60b3ISTzjhhe5Ae7AA51Owkl4LrmleFlEyxoJG33CgM+MbzY4nHdxzwr3qCRSlKAUpSgFKUoBSlKAUpSgFKUoBSlKAUpSgP/9k="/>
          <p:cNvSpPr>
            <a:spLocks noChangeAspect="1" noChangeArrowheads="1"/>
          </p:cNvSpPr>
          <p:nvPr/>
        </p:nvSpPr>
        <p:spPr bwMode="auto">
          <a:xfrm>
            <a:off x="63500" y="-782638"/>
            <a:ext cx="1362075" cy="1609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31754" name="Picture 12" descr="http://www.clipartguide.com/_named_clipart_images/0511-0712-1412-0909_Happy_Rabbit_Jumping_Around_clipart_imag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96200" y="228600"/>
            <a:ext cx="1066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829438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800" y="274638"/>
            <a:ext cx="8534400" cy="792162"/>
          </a:xfrm>
        </p:spPr>
        <p:txBody>
          <a:bodyPr>
            <a:normAutofit/>
          </a:bodyPr>
          <a:lstStyle/>
          <a:p>
            <a:r>
              <a:rPr lang="en-US" dirty="0" smtClean="0"/>
              <a:t>Arterial Pressure Waveform Analysis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807CC83-24C1-48A0-AC69-A52B6CDFCD6F}" type="slidenum">
              <a:rPr lang="en-US" smtClean="0"/>
              <a:pPr>
                <a:defRPr/>
              </a:pPr>
              <a:t>46</a:t>
            </a:fld>
            <a:endParaRPr lang="en-US"/>
          </a:p>
        </p:txBody>
      </p:sp>
      <p:sp>
        <p:nvSpPr>
          <p:cNvPr id="32773" name="Content Placeholder 2"/>
          <p:cNvSpPr>
            <a:spLocks noGrp="1"/>
          </p:cNvSpPr>
          <p:nvPr>
            <p:ph idx="1"/>
          </p:nvPr>
        </p:nvSpPr>
        <p:spPr>
          <a:xfrm>
            <a:off x="228600" y="1295400"/>
            <a:ext cx="8610600" cy="5029200"/>
          </a:xfrm>
        </p:spPr>
        <p:txBody>
          <a:bodyPr>
            <a:noAutofit/>
          </a:bodyPr>
          <a:lstStyle/>
          <a:p>
            <a:r>
              <a:rPr lang="en-GB" dirty="0" smtClean="0"/>
              <a:t>The initial sharp upstroke of the waveform results partly from the rapid ejection of blood from the </a:t>
            </a:r>
            <a:r>
              <a:rPr lang="en-GB" dirty="0" err="1" smtClean="0"/>
              <a:t>lt</a:t>
            </a:r>
            <a:r>
              <a:rPr lang="en-GB" dirty="0" smtClean="0"/>
              <a:t> ventricle into Aorta, the QRS complex precedes the rapid rise in arterial pressure. </a:t>
            </a:r>
          </a:p>
          <a:p>
            <a:r>
              <a:rPr lang="en-GB" dirty="0" smtClean="0"/>
              <a:t>The </a:t>
            </a:r>
            <a:r>
              <a:rPr lang="en-GB" dirty="0" err="1" smtClean="0"/>
              <a:t>dicrotic</a:t>
            </a:r>
            <a:r>
              <a:rPr lang="en-GB" dirty="0" smtClean="0"/>
              <a:t> notch reflects a slight backflow of blood in the aorta, reflecting closure of the aortic valve. </a:t>
            </a:r>
          </a:p>
          <a:p>
            <a:r>
              <a:rPr lang="en-US" dirty="0" err="1" smtClean="0"/>
              <a:t>Dicrotic</a:t>
            </a:r>
            <a:r>
              <a:rPr lang="en-US" dirty="0" smtClean="0"/>
              <a:t> notch corresponds with the end of ventricular repolarization and the T wave on the ECG.</a:t>
            </a:r>
          </a:p>
        </p:txBody>
      </p:sp>
    </p:spTree>
    <p:extLst>
      <p:ext uri="{BB962C8B-B14F-4D97-AF65-F5344CB8AC3E}">
        <p14:creationId xmlns="" xmlns:p14="http://schemas.microsoft.com/office/powerpoint/2010/main" val="32490661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8606D23A-5C7A-4E31-AEEB-3934EA515DC2}" type="slidenum">
              <a:rPr lang="en-US" smtClean="0"/>
              <a:pPr>
                <a:defRPr/>
              </a:pPr>
              <a:t>47</a:t>
            </a:fld>
            <a:endParaRPr lang="en-US"/>
          </a:p>
        </p:txBody>
      </p:sp>
      <p:sp>
        <p:nvSpPr>
          <p:cNvPr id="33796" name="Rectangle 3"/>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8" name="Picture 4"/>
          <p:cNvPicPr>
            <a:picLocks noChangeAspect="1" noChangeArrowheads="1"/>
          </p:cNvPicPr>
          <p:nvPr/>
        </p:nvPicPr>
        <p:blipFill>
          <a:blip r:embed="rId3" cstate="print"/>
          <a:srcRect/>
          <a:stretch>
            <a:fillRect/>
          </a:stretch>
        </p:blipFill>
        <p:spPr bwMode="auto">
          <a:xfrm>
            <a:off x="609600" y="304800"/>
            <a:ext cx="76962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http://www.rnceus.com/hemo/Images/artekg.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4038600"/>
            <a:ext cx="80772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404062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7D31CFEB-6774-48C4-A37F-6380EF116522}" type="slidenum">
              <a:rPr lang="en-US" smtClean="0"/>
              <a:pPr>
                <a:defRPr/>
              </a:pPr>
              <a:t>48</a:t>
            </a:fld>
            <a:endParaRPr lang="en-US"/>
          </a:p>
        </p:txBody>
      </p:sp>
      <p:pic>
        <p:nvPicPr>
          <p:cNvPr id="34820" name="Picture 6" descr="hemo1_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0"/>
            <a:ext cx="8001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p:nvSpPr>
        <p:spPr>
          <a:xfrm>
            <a:off x="1295400" y="2895600"/>
            <a:ext cx="7696200" cy="3962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800" b="1" dirty="0">
                <a:latin typeface="Arial Narrow" pitchFamily="34" charset="0"/>
                <a:cs typeface="Aharoni" pitchFamily="2" charset="-79"/>
              </a:rPr>
              <a:t>SBP =</a:t>
            </a:r>
            <a:r>
              <a:rPr lang="en-US" sz="2800" b="1" dirty="0">
                <a:solidFill>
                  <a:srgbClr val="C00000"/>
                </a:solidFill>
                <a:latin typeface="Arial Narrow" pitchFamily="34" charset="0"/>
                <a:cs typeface="Aharoni" pitchFamily="2" charset="-79"/>
              </a:rPr>
              <a:t> 90-140 </a:t>
            </a:r>
            <a:r>
              <a:rPr lang="en-US" sz="2800" b="1" dirty="0">
                <a:latin typeface="Arial Narrow" pitchFamily="34" charset="0"/>
                <a:cs typeface="Aharoni" pitchFamily="2" charset="-79"/>
              </a:rPr>
              <a:t>mmHg</a:t>
            </a:r>
          </a:p>
          <a:p>
            <a:pPr>
              <a:defRPr/>
            </a:pPr>
            <a:r>
              <a:rPr lang="en-US" sz="2800" b="1" dirty="0">
                <a:latin typeface="Arial Narrow" pitchFamily="34" charset="0"/>
                <a:cs typeface="Aharoni" pitchFamily="2" charset="-79"/>
              </a:rPr>
              <a:t>DBP =</a:t>
            </a:r>
            <a:r>
              <a:rPr lang="en-US" sz="2800" b="1" dirty="0">
                <a:solidFill>
                  <a:srgbClr val="C00000"/>
                </a:solidFill>
                <a:latin typeface="Arial Narrow" pitchFamily="34" charset="0"/>
                <a:cs typeface="Aharoni" pitchFamily="2" charset="-79"/>
              </a:rPr>
              <a:t> 60-90 </a:t>
            </a:r>
            <a:r>
              <a:rPr lang="en-US" sz="2800" b="1" dirty="0">
                <a:latin typeface="Arial Narrow" pitchFamily="34" charset="0"/>
                <a:cs typeface="Aharoni" pitchFamily="2" charset="-79"/>
              </a:rPr>
              <a:t>mmHg </a:t>
            </a:r>
          </a:p>
          <a:p>
            <a:pPr>
              <a:defRPr/>
            </a:pPr>
            <a:r>
              <a:rPr lang="en-GB" sz="2800" b="1" dirty="0">
                <a:latin typeface="Arial Narrow" pitchFamily="34" charset="0"/>
                <a:cs typeface="Aharoni" pitchFamily="2" charset="-79"/>
              </a:rPr>
              <a:t>Mean arterial pressure= (N </a:t>
            </a:r>
            <a:r>
              <a:rPr lang="en-GB" sz="2800" b="1" dirty="0">
                <a:solidFill>
                  <a:srgbClr val="C00000"/>
                </a:solidFill>
                <a:latin typeface="Arial Narrow" pitchFamily="34" charset="0"/>
                <a:cs typeface="Aharoni" pitchFamily="2" charset="-79"/>
              </a:rPr>
              <a:t>70-105</a:t>
            </a:r>
            <a:r>
              <a:rPr lang="en-GB" sz="2800" b="1" dirty="0">
                <a:latin typeface="Arial Narrow" pitchFamily="34" charset="0"/>
                <a:cs typeface="Aharoni" pitchFamily="2" charset="-79"/>
              </a:rPr>
              <a:t> mmHg )</a:t>
            </a:r>
          </a:p>
          <a:p>
            <a:pPr>
              <a:defRPr/>
            </a:pPr>
            <a:r>
              <a:rPr lang="en-GB" sz="2800" b="1" dirty="0">
                <a:latin typeface="Arial Narrow" pitchFamily="34" charset="0"/>
                <a:cs typeface="Aharoni" pitchFamily="2" charset="-79"/>
              </a:rPr>
              <a:t>Pulse pressure (</a:t>
            </a:r>
            <a:r>
              <a:rPr lang="en-GB" sz="2800" b="1" dirty="0">
                <a:solidFill>
                  <a:srgbClr val="C00000"/>
                </a:solidFill>
                <a:latin typeface="Arial Narrow" pitchFamily="34" charset="0"/>
                <a:cs typeface="Aharoni" pitchFamily="2" charset="-79"/>
              </a:rPr>
              <a:t>30- 100</a:t>
            </a:r>
            <a:r>
              <a:rPr lang="en-GB" sz="2800" b="1" dirty="0">
                <a:latin typeface="Arial Narrow" pitchFamily="34" charset="0"/>
                <a:cs typeface="Aharoni" pitchFamily="2" charset="-79"/>
              </a:rPr>
              <a:t>)= SBP – DBP (Indirect refection to the stroke volume)</a:t>
            </a:r>
          </a:p>
          <a:p>
            <a:pPr>
              <a:defRPr/>
            </a:pPr>
            <a:r>
              <a:rPr lang="en-GB" sz="2800" b="1" dirty="0">
                <a:latin typeface="Arial Narrow" pitchFamily="34" charset="0"/>
                <a:cs typeface="Aharoni" pitchFamily="2" charset="-79"/>
              </a:rPr>
              <a:t>Wide Pulse pressure </a:t>
            </a:r>
            <a:r>
              <a:rPr lang="en-GB" sz="2800" b="1" dirty="0">
                <a:latin typeface="Arial Narrow" pitchFamily="34" charset="0"/>
                <a:cs typeface="Aharoni" pitchFamily="2" charset="-79"/>
                <a:sym typeface="Wingdings" pitchFamily="2" charset="2"/>
              </a:rPr>
              <a:t> elevated SBP(</a:t>
            </a:r>
            <a:r>
              <a:rPr lang="en-GB" sz="2800" b="1" dirty="0" err="1">
                <a:latin typeface="Arial Narrow" pitchFamily="34" charset="0"/>
                <a:cs typeface="Aharoni" pitchFamily="2" charset="-79"/>
                <a:sym typeface="Wingdings" pitchFamily="2" charset="2"/>
              </a:rPr>
              <a:t>i.e</a:t>
            </a:r>
            <a:r>
              <a:rPr lang="en-GB" sz="2800" b="1" dirty="0">
                <a:latin typeface="Arial Narrow" pitchFamily="34" charset="0"/>
                <a:cs typeface="Aharoni" pitchFamily="2" charset="-79"/>
                <a:sym typeface="Wingdings" pitchFamily="2" charset="2"/>
              </a:rPr>
              <a:t> aortic regurgitation</a:t>
            </a:r>
          </a:p>
          <a:p>
            <a:pPr>
              <a:defRPr/>
            </a:pPr>
            <a:r>
              <a:rPr lang="en-GB" sz="2800" b="1" dirty="0">
                <a:latin typeface="Arial Narrow" pitchFamily="34" charset="0"/>
                <a:cs typeface="Aharoni" pitchFamily="2" charset="-79"/>
                <a:sym typeface="Wingdings" pitchFamily="2" charset="2"/>
              </a:rPr>
              <a:t>Narrowed </a:t>
            </a:r>
            <a:r>
              <a:rPr lang="en-GB" sz="2800" b="1" dirty="0">
                <a:latin typeface="Arial Narrow" pitchFamily="34" charset="0"/>
                <a:cs typeface="Aharoni" pitchFamily="2" charset="-79"/>
              </a:rPr>
              <a:t>Pulse pressure </a:t>
            </a:r>
            <a:r>
              <a:rPr lang="en-GB" sz="2800" b="1" dirty="0">
                <a:latin typeface="Arial Narrow" pitchFamily="34" charset="0"/>
                <a:cs typeface="Aharoni" pitchFamily="2" charset="-79"/>
                <a:sym typeface="Wingdings" pitchFamily="2" charset="2"/>
              </a:rPr>
              <a:t> </a:t>
            </a:r>
            <a:r>
              <a:rPr lang="en-GB" sz="2800" b="1" dirty="0" err="1">
                <a:latin typeface="Arial Narrow" pitchFamily="34" charset="0"/>
                <a:cs typeface="Aharoni" pitchFamily="2" charset="-79"/>
                <a:sym typeface="Wingdings" pitchFamily="2" charset="2"/>
              </a:rPr>
              <a:t>hypovolumic</a:t>
            </a:r>
            <a:r>
              <a:rPr lang="en-GB" sz="2800" b="1" dirty="0">
                <a:latin typeface="Arial Narrow" pitchFamily="34" charset="0"/>
                <a:cs typeface="Aharoni" pitchFamily="2" charset="-79"/>
                <a:sym typeface="Wingdings" pitchFamily="2" charset="2"/>
              </a:rPr>
              <a:t> status </a:t>
            </a:r>
            <a:endParaRPr lang="en-US" sz="2800" b="1" dirty="0">
              <a:latin typeface="Arial Narrow" pitchFamily="34" charset="0"/>
              <a:cs typeface="Aharoni" pitchFamily="2" charset="-79"/>
            </a:endParaRPr>
          </a:p>
        </p:txBody>
      </p:sp>
    </p:spTree>
    <p:extLst>
      <p:ext uri="{BB962C8B-B14F-4D97-AF65-F5344CB8AC3E}">
        <p14:creationId xmlns="" xmlns:p14="http://schemas.microsoft.com/office/powerpoint/2010/main" val="24203928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1371600" y="304800"/>
            <a:ext cx="8229600" cy="1143000"/>
          </a:xfrm>
        </p:spPr>
        <p:txBody>
          <a:bodyPr/>
          <a:lstStyle/>
          <a:p>
            <a:pPr algn="l" eaLnBrk="1" hangingPunct="1"/>
            <a:r>
              <a:rPr lang="en-US" b="1" dirty="0" smtClean="0"/>
              <a:t>Mean Arterial Pressure (MAP</a:t>
            </a:r>
            <a:r>
              <a:rPr lang="en-US" dirty="0" smtClean="0"/>
              <a:t>):</a:t>
            </a:r>
          </a:p>
        </p:txBody>
      </p:sp>
      <p:sp>
        <p:nvSpPr>
          <p:cNvPr id="35843" name="Rectangle 5"/>
          <p:cNvSpPr>
            <a:spLocks noGrp="1" noChangeArrowheads="1"/>
          </p:cNvSpPr>
          <p:nvPr>
            <p:ph type="body" idx="1"/>
          </p:nvPr>
        </p:nvSpPr>
        <p:spPr>
          <a:xfrm>
            <a:off x="533400" y="1600200"/>
            <a:ext cx="8077200" cy="5257800"/>
          </a:xfrm>
        </p:spPr>
        <p:txBody>
          <a:bodyPr/>
          <a:lstStyle/>
          <a:p>
            <a:pPr eaLnBrk="1" hangingPunct="1"/>
            <a:r>
              <a:rPr lang="en-US" dirty="0" smtClean="0"/>
              <a:t>Normal range 70-105 mmHg.</a:t>
            </a:r>
          </a:p>
          <a:p>
            <a:pPr eaLnBrk="1" hangingPunct="1"/>
            <a:r>
              <a:rPr lang="en-US" dirty="0" smtClean="0"/>
              <a:t>MAP is valuable because it indicates the perfusion pressure; if less than 70 or more than 105 it severely affect vital organs perfusion negatively.</a:t>
            </a:r>
          </a:p>
          <a:p>
            <a:pPr eaLnBrk="1" hangingPunct="1"/>
            <a:r>
              <a:rPr lang="en-US" sz="3600" b="1" dirty="0" smtClean="0">
                <a:solidFill>
                  <a:srgbClr val="C00000"/>
                </a:solidFill>
              </a:rPr>
              <a:t>MAP = (CO x SVR); but CO = </a:t>
            </a:r>
            <a:r>
              <a:rPr lang="en-US" sz="3600" b="1" dirty="0" err="1" smtClean="0">
                <a:solidFill>
                  <a:srgbClr val="C00000"/>
                </a:solidFill>
              </a:rPr>
              <a:t>Hr</a:t>
            </a:r>
            <a:r>
              <a:rPr lang="en-US" sz="3600" b="1" dirty="0" smtClean="0">
                <a:solidFill>
                  <a:srgbClr val="C00000"/>
                </a:solidFill>
              </a:rPr>
              <a:t> X SV, therefore, </a:t>
            </a:r>
          </a:p>
          <a:p>
            <a:pPr eaLnBrk="1" hangingPunct="1"/>
            <a:r>
              <a:rPr lang="en-US" sz="3200" b="1" dirty="0" smtClean="0">
                <a:solidFill>
                  <a:srgbClr val="C00000"/>
                </a:solidFill>
              </a:rPr>
              <a:t>MAP = </a:t>
            </a:r>
            <a:r>
              <a:rPr lang="en-US" sz="3200" b="1" dirty="0" err="1" smtClean="0">
                <a:solidFill>
                  <a:srgbClr val="C00000"/>
                </a:solidFill>
              </a:rPr>
              <a:t>Hr</a:t>
            </a:r>
            <a:r>
              <a:rPr lang="en-US" sz="3200" b="1" dirty="0" smtClean="0">
                <a:solidFill>
                  <a:srgbClr val="C00000"/>
                </a:solidFill>
              </a:rPr>
              <a:t> x SV x SVR</a:t>
            </a:r>
          </a:p>
          <a:p>
            <a:pPr lvl="1" eaLnBrk="1" hangingPunct="1">
              <a:buFont typeface="Wingdings" pitchFamily="2" charset="2"/>
              <a:buNone/>
            </a:pPr>
            <a:endParaRPr lang="en-US" sz="4400" b="1" dirty="0" smtClean="0">
              <a:solidFill>
                <a:srgbClr val="C00000"/>
              </a:solidFill>
            </a:endParaRPr>
          </a:p>
        </p:txBody>
      </p:sp>
    </p:spTree>
    <p:extLst>
      <p:ext uri="{BB962C8B-B14F-4D97-AF65-F5344CB8AC3E}">
        <p14:creationId xmlns="" xmlns:p14="http://schemas.microsoft.com/office/powerpoint/2010/main" val="21702071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7772400" cy="1470025"/>
          </a:xfrm>
        </p:spPr>
        <p:txBody>
          <a:bodyPr/>
          <a:lstStyle/>
          <a:p>
            <a:r>
              <a:rPr lang="en-US" dirty="0" smtClean="0"/>
              <a:t>Frank-starling mechanism </a:t>
            </a:r>
            <a:endParaRPr lang="en-US" dirty="0"/>
          </a:p>
        </p:txBody>
      </p:sp>
      <p:sp>
        <p:nvSpPr>
          <p:cNvPr id="3" name="Subtitle 2"/>
          <p:cNvSpPr>
            <a:spLocks noGrp="1"/>
          </p:cNvSpPr>
          <p:nvPr>
            <p:ph type="subTitle" idx="1"/>
          </p:nvPr>
        </p:nvSpPr>
        <p:spPr>
          <a:xfrm>
            <a:off x="762000" y="2667000"/>
            <a:ext cx="6858000" cy="3048000"/>
          </a:xfrm>
        </p:spPr>
        <p:txBody>
          <a:bodyPr>
            <a:normAutofit/>
          </a:bodyPr>
          <a:lstStyle/>
          <a:p>
            <a:r>
              <a:rPr lang="en-US" dirty="0" smtClean="0"/>
              <a:t>states that the </a:t>
            </a:r>
            <a:r>
              <a:rPr lang="en-US" dirty="0" smtClean="0">
                <a:hlinkClick r:id="rId2" tooltip="Stroke volume"/>
              </a:rPr>
              <a:t>stroke volume</a:t>
            </a:r>
            <a:r>
              <a:rPr lang="en-US" dirty="0" smtClean="0"/>
              <a:t> of the heart increases in response to an increase in the volume of blood filling the heart (the </a:t>
            </a:r>
            <a:r>
              <a:rPr lang="en-US" dirty="0" smtClean="0">
                <a:hlinkClick r:id="rId3" tooltip="End diastolic volume"/>
              </a:rPr>
              <a:t>end diastolic volume</a:t>
            </a:r>
            <a:r>
              <a:rPr lang="en-US" dirty="0" smtClean="0"/>
              <a:t>) when all other factors remain constant.</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71600" y="274638"/>
            <a:ext cx="6858000" cy="792162"/>
          </a:xfrm>
        </p:spPr>
        <p:txBody>
          <a:bodyPr/>
          <a:lstStyle/>
          <a:p>
            <a:r>
              <a:rPr lang="en-US" b="1" dirty="0" smtClean="0"/>
              <a:t>Example </a:t>
            </a:r>
          </a:p>
        </p:txBody>
      </p:sp>
      <p:sp>
        <p:nvSpPr>
          <p:cNvPr id="36867" name="Content Placeholder 2"/>
          <p:cNvSpPr>
            <a:spLocks noGrp="1"/>
          </p:cNvSpPr>
          <p:nvPr>
            <p:ph idx="1"/>
          </p:nvPr>
        </p:nvSpPr>
        <p:spPr>
          <a:xfrm>
            <a:off x="381000" y="1219200"/>
            <a:ext cx="8458200" cy="4906963"/>
          </a:xfrm>
        </p:spPr>
        <p:txBody>
          <a:bodyPr>
            <a:normAutofit lnSpcReduction="10000"/>
          </a:bodyPr>
          <a:lstStyle/>
          <a:p>
            <a:pPr lvl="2" eaLnBrk="1" hangingPunct="1">
              <a:buFontTx/>
              <a:buNone/>
            </a:pPr>
            <a:r>
              <a:rPr lang="en-US" sz="3600" b="1" dirty="0" smtClean="0">
                <a:solidFill>
                  <a:srgbClr val="C00000"/>
                </a:solidFill>
              </a:rPr>
              <a:t>MAP = [SP + (DP * 2)] / 3</a:t>
            </a:r>
          </a:p>
          <a:p>
            <a:pPr lvl="2" eaLnBrk="1" hangingPunct="1">
              <a:buFontTx/>
              <a:buNone/>
            </a:pPr>
            <a:r>
              <a:rPr lang="en-US" sz="3600" dirty="0" smtClean="0"/>
              <a:t>For example, if BP= 120/80; </a:t>
            </a:r>
          </a:p>
          <a:p>
            <a:pPr lvl="2" eaLnBrk="1" hangingPunct="1">
              <a:buFontTx/>
              <a:buNone/>
            </a:pPr>
            <a:r>
              <a:rPr lang="en-US" sz="3600" dirty="0" smtClean="0"/>
              <a:t>MAP = [120 + (2 x 80)]/3; </a:t>
            </a:r>
          </a:p>
          <a:p>
            <a:pPr lvl="2" eaLnBrk="1" hangingPunct="1">
              <a:buFontTx/>
              <a:buNone/>
            </a:pPr>
            <a:r>
              <a:rPr lang="en-US" sz="3600" dirty="0" smtClean="0"/>
              <a:t>(120 + 160)/3= 280/3= 93</a:t>
            </a:r>
          </a:p>
          <a:p>
            <a:pPr lvl="2" eaLnBrk="1" hangingPunct="1">
              <a:buFontTx/>
              <a:buNone/>
            </a:pPr>
            <a:r>
              <a:rPr lang="en-US" sz="3600" b="1" dirty="0" smtClean="0">
                <a:solidFill>
                  <a:srgbClr val="C00000"/>
                </a:solidFill>
              </a:rPr>
              <a:t>MAP = DP + [(SP - DP) / 3]</a:t>
            </a:r>
          </a:p>
          <a:p>
            <a:pPr lvl="2" eaLnBrk="1" hangingPunct="1">
              <a:buFontTx/>
              <a:buNone/>
            </a:pPr>
            <a:r>
              <a:rPr lang="en-US" sz="3600" dirty="0" smtClean="0"/>
              <a:t>For example, if BP= 120/80; </a:t>
            </a:r>
          </a:p>
          <a:p>
            <a:pPr lvl="2" eaLnBrk="1" hangingPunct="1">
              <a:buFontTx/>
              <a:buNone/>
            </a:pPr>
            <a:r>
              <a:rPr lang="en-US" sz="3600" dirty="0" smtClean="0"/>
              <a:t>MAP = 80 + (120-80)/3 </a:t>
            </a:r>
          </a:p>
          <a:p>
            <a:pPr lvl="2" eaLnBrk="1" hangingPunct="1">
              <a:buFontTx/>
              <a:buNone/>
            </a:pPr>
            <a:r>
              <a:rPr lang="en-US" sz="3600" dirty="0" smtClean="0"/>
              <a:t>= 80 + (40/3) = 80 + 13 = 93 mmHg </a:t>
            </a:r>
          </a:p>
          <a:p>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FAAD1511-3888-4BC8-8E50-5FC001D048D6}" type="slidenum">
              <a:rPr lang="en-US" smtClean="0"/>
              <a:pPr>
                <a:defRPr/>
              </a:pPr>
              <a:t>50</a:t>
            </a:fld>
            <a:endParaRPr lang="en-US"/>
          </a:p>
        </p:txBody>
      </p:sp>
    </p:spTree>
    <p:extLst>
      <p:ext uri="{BB962C8B-B14F-4D97-AF65-F5344CB8AC3E}">
        <p14:creationId xmlns="" xmlns:p14="http://schemas.microsoft.com/office/powerpoint/2010/main" val="14342044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457200"/>
            <a:ext cx="7772400" cy="838200"/>
          </a:xfrm>
        </p:spPr>
        <p:txBody>
          <a:bodyPr/>
          <a:lstStyle/>
          <a:p>
            <a:pPr eaLnBrk="1" hangingPunct="1"/>
            <a:r>
              <a:rPr lang="en-GB" sz="4000" b="1" dirty="0" smtClean="0"/>
              <a:t>Complications Of </a:t>
            </a:r>
            <a:r>
              <a:rPr lang="en-GB" sz="3800" b="1" dirty="0" smtClean="0"/>
              <a:t>Arterial Line</a:t>
            </a:r>
            <a:endParaRPr lang="en-US" sz="3800" b="1" dirty="0" smtClean="0"/>
          </a:p>
        </p:txBody>
      </p:sp>
      <p:sp>
        <p:nvSpPr>
          <p:cNvPr id="37891" name="Rectangle 3"/>
          <p:cNvSpPr>
            <a:spLocks noGrp="1" noChangeArrowheads="1"/>
          </p:cNvSpPr>
          <p:nvPr>
            <p:ph type="body" idx="1"/>
          </p:nvPr>
        </p:nvSpPr>
        <p:spPr>
          <a:xfrm>
            <a:off x="457200" y="1524000"/>
            <a:ext cx="8991600" cy="5105400"/>
          </a:xfrm>
        </p:spPr>
        <p:txBody>
          <a:bodyPr/>
          <a:lstStyle/>
          <a:p>
            <a:pPr lvl="1" eaLnBrk="1" hangingPunct="1">
              <a:lnSpc>
                <a:spcPct val="90000"/>
              </a:lnSpc>
            </a:pPr>
            <a:r>
              <a:rPr lang="en-GB" sz="4000" dirty="0" smtClean="0"/>
              <a:t>Accidental blood loss </a:t>
            </a:r>
          </a:p>
          <a:p>
            <a:pPr lvl="1" eaLnBrk="1" hangingPunct="1">
              <a:lnSpc>
                <a:spcPct val="90000"/>
              </a:lnSpc>
            </a:pPr>
            <a:r>
              <a:rPr lang="en-GB" sz="4000" dirty="0" smtClean="0"/>
              <a:t>Accidental inter-arterial injection of drugs</a:t>
            </a:r>
          </a:p>
          <a:p>
            <a:pPr lvl="1" eaLnBrk="1" hangingPunct="1">
              <a:lnSpc>
                <a:spcPct val="90000"/>
              </a:lnSpc>
            </a:pPr>
            <a:r>
              <a:rPr lang="en-GB" sz="4000" dirty="0" smtClean="0"/>
              <a:t>Local damage to artery</a:t>
            </a:r>
          </a:p>
          <a:p>
            <a:pPr lvl="1" eaLnBrk="1" hangingPunct="1">
              <a:lnSpc>
                <a:spcPct val="90000"/>
              </a:lnSpc>
            </a:pPr>
            <a:r>
              <a:rPr lang="en-GB" sz="4000" dirty="0" smtClean="0"/>
              <a:t>Infection </a:t>
            </a:r>
          </a:p>
          <a:p>
            <a:pPr lvl="1" eaLnBrk="1" hangingPunct="1">
              <a:lnSpc>
                <a:spcPct val="90000"/>
              </a:lnSpc>
            </a:pPr>
            <a:r>
              <a:rPr lang="en-GB" sz="4000" dirty="0" smtClean="0"/>
              <a:t>Impaired circulation to extremity </a:t>
            </a:r>
          </a:p>
          <a:p>
            <a:pPr eaLnBrk="1" hangingPunct="1">
              <a:lnSpc>
                <a:spcPct val="90000"/>
              </a:lnSpc>
            </a:pPr>
            <a:endParaRPr lang="en-US" dirty="0" smtClean="0"/>
          </a:p>
        </p:txBody>
      </p:sp>
    </p:spTree>
    <p:extLst>
      <p:ext uri="{BB962C8B-B14F-4D97-AF65-F5344CB8AC3E}">
        <p14:creationId xmlns="" xmlns:p14="http://schemas.microsoft.com/office/powerpoint/2010/main" val="546523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371600" y="0"/>
            <a:ext cx="6858000" cy="685800"/>
          </a:xfrm>
        </p:spPr>
        <p:txBody>
          <a:bodyPr>
            <a:normAutofit fontScale="90000"/>
          </a:bodyPr>
          <a:lstStyle/>
          <a:p>
            <a:pPr eaLnBrk="1" hangingPunct="1"/>
            <a:r>
              <a:rPr lang="en-US" b="1" dirty="0" smtClean="0"/>
              <a:t>Nursing Care </a:t>
            </a:r>
          </a:p>
        </p:txBody>
      </p:sp>
      <p:sp>
        <p:nvSpPr>
          <p:cNvPr id="38915" name="Content Placeholder 2"/>
          <p:cNvSpPr>
            <a:spLocks noGrp="1"/>
          </p:cNvSpPr>
          <p:nvPr>
            <p:ph idx="1"/>
          </p:nvPr>
        </p:nvSpPr>
        <p:spPr>
          <a:xfrm>
            <a:off x="304800" y="1066800"/>
            <a:ext cx="8077200" cy="5059363"/>
          </a:xfrm>
        </p:spPr>
        <p:txBody>
          <a:bodyPr>
            <a:normAutofit/>
          </a:bodyPr>
          <a:lstStyle/>
          <a:p>
            <a:pPr eaLnBrk="1" hangingPunct="1">
              <a:lnSpc>
                <a:spcPct val="90000"/>
              </a:lnSpc>
              <a:buFont typeface="Wingdings" pitchFamily="2" charset="2"/>
              <a:buChar char="v"/>
            </a:pPr>
            <a:r>
              <a:rPr lang="en-US" sz="2800" dirty="0" smtClean="0"/>
              <a:t>Compare B/P with Cuff pressure </a:t>
            </a:r>
          </a:p>
          <a:p>
            <a:pPr lvl="1" eaLnBrk="1" hangingPunct="1">
              <a:lnSpc>
                <a:spcPct val="90000"/>
              </a:lnSpc>
              <a:buFont typeface="Wingdings" pitchFamily="2" charset="2"/>
              <a:buChar char="v"/>
            </a:pPr>
            <a:r>
              <a:rPr lang="en-US" dirty="0" smtClean="0">
                <a:solidFill>
                  <a:srgbClr val="C00000"/>
                </a:solidFill>
              </a:rPr>
              <a:t>Intra-Arterial BP is higher 5-10 mmHg than pressures obtained by cuff !!!</a:t>
            </a:r>
          </a:p>
          <a:p>
            <a:pPr lvl="1" eaLnBrk="1" hangingPunct="1">
              <a:lnSpc>
                <a:spcPct val="90000"/>
              </a:lnSpc>
              <a:buFont typeface="Wingdings" pitchFamily="2" charset="2"/>
              <a:buChar char="v"/>
            </a:pPr>
            <a:r>
              <a:rPr lang="en-US" dirty="0" smtClean="0">
                <a:solidFill>
                  <a:srgbClr val="C00000"/>
                </a:solidFill>
              </a:rPr>
              <a:t>Check alarms (SBP, DBP, MAP). Alarms are set either around a patient’s specific parameter or according to institution policy. Typically, high and low alarms are set for systolic, diastolic , and mean pressures and  within 10-20 mmHg of </a:t>
            </a:r>
            <a:r>
              <a:rPr lang="en-US" dirty="0" err="1" smtClean="0">
                <a:solidFill>
                  <a:srgbClr val="C00000"/>
                </a:solidFill>
              </a:rPr>
              <a:t>pt’s</a:t>
            </a:r>
            <a:r>
              <a:rPr lang="en-US" dirty="0" smtClean="0">
                <a:solidFill>
                  <a:srgbClr val="C00000"/>
                </a:solidFill>
              </a:rPr>
              <a:t> BP</a:t>
            </a:r>
          </a:p>
          <a:p>
            <a:pPr eaLnBrk="1" hangingPunct="1">
              <a:lnSpc>
                <a:spcPct val="90000"/>
              </a:lnSpc>
              <a:buFont typeface="Wingdings" pitchFamily="2" charset="2"/>
              <a:buChar char="v"/>
            </a:pPr>
            <a:r>
              <a:rPr lang="en-US" sz="2800" dirty="0" smtClean="0"/>
              <a:t>Make sure that the catheter is PATENT. </a:t>
            </a:r>
          </a:p>
          <a:p>
            <a:pPr eaLnBrk="1" hangingPunct="1">
              <a:lnSpc>
                <a:spcPct val="90000"/>
              </a:lnSpc>
              <a:buFont typeface="Wingdings" pitchFamily="2" charset="2"/>
              <a:buChar char="v"/>
            </a:pPr>
            <a:r>
              <a:rPr lang="en-US" sz="2800" b="1" dirty="0" smtClean="0">
                <a:solidFill>
                  <a:schemeClr val="hlink"/>
                </a:solidFill>
              </a:rPr>
              <a:t>NO additional IV solutions or medication should be given through the line.</a:t>
            </a:r>
          </a:p>
          <a:p>
            <a:pPr eaLnBrk="1" hangingPunct="1">
              <a:lnSpc>
                <a:spcPct val="90000"/>
              </a:lnSpc>
              <a:buFontTx/>
              <a:buNone/>
            </a:pPr>
            <a:endParaRPr lang="en-US" b="1" dirty="0" smtClean="0">
              <a:solidFill>
                <a:schemeClr val="hlink"/>
              </a:solidFill>
            </a:endParaRPr>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974C8056-BB6E-4978-BA9E-EB5FAE9BFB5C}" type="slidenum">
              <a:rPr lang="en-US" smtClean="0"/>
              <a:pPr>
                <a:defRPr/>
              </a:pPr>
              <a:t>52</a:t>
            </a:fld>
            <a:endParaRPr lang="en-US"/>
          </a:p>
        </p:txBody>
      </p:sp>
    </p:spTree>
    <p:extLst>
      <p:ext uri="{BB962C8B-B14F-4D97-AF65-F5344CB8AC3E}">
        <p14:creationId xmlns="" xmlns:p14="http://schemas.microsoft.com/office/powerpoint/2010/main" val="24832492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371600" y="0"/>
            <a:ext cx="6858000" cy="685800"/>
          </a:xfrm>
        </p:spPr>
        <p:txBody>
          <a:bodyPr>
            <a:normAutofit fontScale="90000"/>
          </a:bodyPr>
          <a:lstStyle/>
          <a:p>
            <a:pPr eaLnBrk="1" hangingPunct="1"/>
            <a:r>
              <a:rPr lang="en-US" b="1" dirty="0" smtClean="0"/>
              <a:t>Nursing Care </a:t>
            </a:r>
          </a:p>
        </p:txBody>
      </p:sp>
      <p:sp>
        <p:nvSpPr>
          <p:cNvPr id="38915" name="Content Placeholder 2"/>
          <p:cNvSpPr>
            <a:spLocks noGrp="1"/>
          </p:cNvSpPr>
          <p:nvPr>
            <p:ph idx="1"/>
          </p:nvPr>
        </p:nvSpPr>
        <p:spPr>
          <a:xfrm>
            <a:off x="457200" y="1371600"/>
            <a:ext cx="7467600" cy="5059363"/>
          </a:xfrm>
        </p:spPr>
        <p:txBody>
          <a:bodyPr>
            <a:normAutofit/>
          </a:bodyPr>
          <a:lstStyle/>
          <a:p>
            <a:pPr eaLnBrk="1" hangingPunct="1">
              <a:lnSpc>
                <a:spcPct val="90000"/>
              </a:lnSpc>
              <a:buFont typeface="Wingdings" pitchFamily="2" charset="2"/>
              <a:buChar char="v"/>
            </a:pPr>
            <a:r>
              <a:rPr lang="en-US" dirty="0" smtClean="0"/>
              <a:t>Assess for adequate circulation, sensation, &amp; movement  of extremity.</a:t>
            </a:r>
          </a:p>
          <a:p>
            <a:pPr eaLnBrk="1" hangingPunct="1">
              <a:lnSpc>
                <a:spcPct val="90000"/>
              </a:lnSpc>
              <a:buFont typeface="Wingdings" pitchFamily="2" charset="2"/>
              <a:buChar char="v"/>
            </a:pPr>
            <a:r>
              <a:rPr lang="en-US" dirty="0" smtClean="0"/>
              <a:t>Tightly secure connections to prevent exsanguination.</a:t>
            </a:r>
          </a:p>
          <a:p>
            <a:pPr eaLnBrk="1" hangingPunct="1">
              <a:lnSpc>
                <a:spcPct val="90000"/>
              </a:lnSpc>
              <a:buFont typeface="Wingdings" pitchFamily="2" charset="2"/>
              <a:buChar char="v"/>
            </a:pPr>
            <a:r>
              <a:rPr lang="en-US" dirty="0" smtClean="0"/>
              <a:t>Assess the </a:t>
            </a:r>
            <a:r>
              <a:rPr lang="en-US" smtClean="0"/>
              <a:t>insertion site </a:t>
            </a:r>
            <a:r>
              <a:rPr lang="en-US" dirty="0" smtClean="0"/>
              <a:t>for s/s of infection, bleeding, hematoma, &amp; tube kinking.</a:t>
            </a:r>
          </a:p>
          <a:p>
            <a:pPr eaLnBrk="1" hangingPunct="1">
              <a:lnSpc>
                <a:spcPct val="90000"/>
              </a:lnSpc>
              <a:buFontTx/>
              <a:buNone/>
            </a:pPr>
            <a:endParaRPr lang="en-US" b="1" dirty="0" smtClean="0">
              <a:solidFill>
                <a:schemeClr val="hlink"/>
              </a:solidFill>
            </a:endParaRPr>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974C8056-BB6E-4978-BA9E-EB5FAE9BFB5C}" type="slidenum">
              <a:rPr lang="en-US" smtClean="0"/>
              <a:pPr>
                <a:defRPr/>
              </a:pPr>
              <a:t>53</a:t>
            </a:fld>
            <a:endParaRPr lang="en-US"/>
          </a:p>
        </p:txBody>
      </p:sp>
    </p:spTree>
    <p:extLst>
      <p:ext uri="{BB962C8B-B14F-4D97-AF65-F5344CB8AC3E}">
        <p14:creationId xmlns="" xmlns:p14="http://schemas.microsoft.com/office/powerpoint/2010/main" val="24832492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0" y="0"/>
            <a:ext cx="6858000" cy="1143000"/>
          </a:xfrm>
        </p:spPr>
        <p:txBody>
          <a:bodyPr/>
          <a:lstStyle/>
          <a:p>
            <a:pPr eaLnBrk="1" hangingPunct="1"/>
            <a:r>
              <a:rPr lang="en-US" dirty="0" smtClean="0"/>
              <a:t>Nursing Care </a:t>
            </a:r>
          </a:p>
        </p:txBody>
      </p:sp>
      <p:sp>
        <p:nvSpPr>
          <p:cNvPr id="39939" name="Content Placeholder 2"/>
          <p:cNvSpPr>
            <a:spLocks noGrp="1"/>
          </p:cNvSpPr>
          <p:nvPr>
            <p:ph idx="1"/>
          </p:nvPr>
        </p:nvSpPr>
        <p:spPr>
          <a:xfrm>
            <a:off x="228600" y="1219200"/>
            <a:ext cx="8458200" cy="4525963"/>
          </a:xfrm>
        </p:spPr>
        <p:txBody>
          <a:bodyPr>
            <a:noAutofit/>
          </a:bodyPr>
          <a:lstStyle/>
          <a:p>
            <a:pPr eaLnBrk="1" hangingPunct="1"/>
            <a:r>
              <a:rPr lang="en-US" sz="2800" dirty="0" smtClean="0"/>
              <a:t>Evaluate the pressure system: Ensure that the pressure in the pressure bag is maintained at 300mmHg; stopcocks; air bubbles;      bedside monitor functioning properly; &amp; alarms set correctly. </a:t>
            </a:r>
          </a:p>
          <a:p>
            <a:pPr eaLnBrk="1" hangingPunct="1"/>
            <a:r>
              <a:rPr lang="en-US" sz="2800" dirty="0" smtClean="0"/>
              <a:t>Do not allow the flush bag to empty</a:t>
            </a:r>
          </a:p>
          <a:p>
            <a:pPr lvl="1" eaLnBrk="1" hangingPunct="1">
              <a:buFontTx/>
              <a:buNone/>
            </a:pPr>
            <a:r>
              <a:rPr lang="en-US" dirty="0" smtClean="0"/>
              <a:t>–To maintain patency of arterial cannula.</a:t>
            </a:r>
          </a:p>
          <a:p>
            <a:pPr lvl="1" eaLnBrk="1" hangingPunct="1">
              <a:buFontTx/>
              <a:buNone/>
            </a:pPr>
            <a:r>
              <a:rPr lang="en-US" dirty="0" smtClean="0"/>
              <a:t>–To prevent air embolism</a:t>
            </a:r>
          </a:p>
          <a:p>
            <a:pPr lvl="1" eaLnBrk="1" hangingPunct="1">
              <a:buFontTx/>
              <a:buNone/>
            </a:pPr>
            <a:r>
              <a:rPr lang="en-US" dirty="0" smtClean="0"/>
              <a:t>–To maintain accuracy of blood pressure reading</a:t>
            </a:r>
          </a:p>
          <a:p>
            <a:pPr lvl="1" eaLnBrk="1" hangingPunct="1">
              <a:buFontTx/>
              <a:buNone/>
            </a:pPr>
            <a:r>
              <a:rPr lang="en-US" dirty="0" smtClean="0"/>
              <a:t>–To maintain accuracy of fluid balance chart </a:t>
            </a:r>
          </a:p>
          <a:p>
            <a:pPr lvl="1" eaLnBrk="1" hangingPunct="1">
              <a:buFontTx/>
              <a:buNone/>
            </a:pPr>
            <a:r>
              <a:rPr lang="en-US" dirty="0" smtClean="0"/>
              <a:t>–To prevent backflow of blood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E2188D5A-ADB0-454D-8352-3954BC2B33D9}" type="slidenum">
              <a:rPr lang="en-US" smtClean="0"/>
              <a:pPr>
                <a:defRPr/>
              </a:pPr>
              <a:t>54</a:t>
            </a:fld>
            <a:endParaRPr lang="en-US"/>
          </a:p>
        </p:txBody>
      </p:sp>
    </p:spTree>
    <p:extLst>
      <p:ext uri="{BB962C8B-B14F-4D97-AF65-F5344CB8AC3E}">
        <p14:creationId xmlns="" xmlns:p14="http://schemas.microsoft.com/office/powerpoint/2010/main" val="4730257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381000"/>
            <a:ext cx="6858000" cy="1143000"/>
          </a:xfrm>
        </p:spPr>
        <p:txBody>
          <a:bodyPr/>
          <a:lstStyle/>
          <a:p>
            <a:pPr eaLnBrk="1" hangingPunct="1"/>
            <a:r>
              <a:rPr lang="en-US" dirty="0" smtClean="0"/>
              <a:t>Nursing Care </a:t>
            </a:r>
          </a:p>
        </p:txBody>
      </p:sp>
      <p:sp>
        <p:nvSpPr>
          <p:cNvPr id="39939" name="Content Placeholder 2"/>
          <p:cNvSpPr>
            <a:spLocks noGrp="1"/>
          </p:cNvSpPr>
          <p:nvPr>
            <p:ph idx="1"/>
          </p:nvPr>
        </p:nvSpPr>
        <p:spPr>
          <a:xfrm>
            <a:off x="457200" y="1600200"/>
            <a:ext cx="8077200" cy="4525963"/>
          </a:xfrm>
        </p:spPr>
        <p:txBody>
          <a:bodyPr>
            <a:normAutofit/>
          </a:bodyPr>
          <a:lstStyle/>
          <a:p>
            <a:pPr eaLnBrk="1" hangingPunct="1"/>
            <a:r>
              <a:rPr lang="en-US" sz="2800" dirty="0" smtClean="0"/>
              <a:t>Maintain the transducer level with the patient’s </a:t>
            </a:r>
            <a:r>
              <a:rPr lang="en-US" sz="2800" dirty="0" err="1" smtClean="0"/>
              <a:t>phlebostatic</a:t>
            </a:r>
            <a:r>
              <a:rPr lang="en-US" sz="2800" dirty="0" smtClean="0"/>
              <a:t> axis (fourth intercostal space </a:t>
            </a:r>
            <a:r>
              <a:rPr lang="en-US" sz="2800" dirty="0" err="1" smtClean="0"/>
              <a:t>midaxillary</a:t>
            </a:r>
            <a:r>
              <a:rPr lang="en-US" sz="2800" dirty="0" smtClean="0"/>
              <a:t> line)</a:t>
            </a:r>
          </a:p>
          <a:p>
            <a:pPr eaLnBrk="1" hangingPunct="1"/>
            <a:r>
              <a:rPr lang="en-US" sz="2800" dirty="0" smtClean="0"/>
              <a:t>Monitor </a:t>
            </a:r>
            <a:r>
              <a:rPr lang="en-US" sz="2800" dirty="0" err="1" smtClean="0"/>
              <a:t>colour</a:t>
            </a:r>
            <a:r>
              <a:rPr lang="en-US" sz="2800" dirty="0" smtClean="0"/>
              <a:t> &amp; temperature of limb distal to arterial line &amp; compare to other limb</a:t>
            </a:r>
          </a:p>
          <a:p>
            <a:pPr eaLnBrk="1" hangingPunct="1"/>
            <a:r>
              <a:rPr lang="en-US" sz="2800" dirty="0" smtClean="0"/>
              <a:t>In patients with ICP monitoring it is appropriate to level the transducer to the </a:t>
            </a:r>
            <a:r>
              <a:rPr lang="en-US" sz="2800" dirty="0" err="1" smtClean="0"/>
              <a:t>tagus</a:t>
            </a:r>
            <a:r>
              <a:rPr lang="en-US" sz="2800" dirty="0" smtClean="0"/>
              <a:t> of the ear –In order to correctly calculate cerebral perfusion pressure (CPP).</a:t>
            </a:r>
          </a:p>
          <a:p>
            <a:pPr eaLnBrk="1" hangingPunct="1"/>
            <a:endParaRPr lang="en-US" sz="2000"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E2188D5A-ADB0-454D-8352-3954BC2B33D9}" type="slidenum">
              <a:rPr lang="en-US" smtClean="0"/>
              <a:pPr>
                <a:defRPr/>
              </a:pPr>
              <a:t>55</a:t>
            </a:fld>
            <a:endParaRPr lang="en-US"/>
          </a:p>
        </p:txBody>
      </p:sp>
    </p:spTree>
    <p:extLst>
      <p:ext uri="{BB962C8B-B14F-4D97-AF65-F5344CB8AC3E}">
        <p14:creationId xmlns="" xmlns:p14="http://schemas.microsoft.com/office/powerpoint/2010/main" val="4730257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19200" y="152400"/>
            <a:ext cx="6858000" cy="1143000"/>
          </a:xfrm>
        </p:spPr>
        <p:txBody>
          <a:bodyPr/>
          <a:lstStyle/>
          <a:p>
            <a:pPr eaLnBrk="1" hangingPunct="1"/>
            <a:r>
              <a:rPr lang="en-US" dirty="0" smtClean="0"/>
              <a:t>Nursing Care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E41AF6E4-E955-400C-8352-3E81DBBA4BD5}" type="slidenum">
              <a:rPr lang="en-US" smtClean="0"/>
              <a:pPr>
                <a:defRPr/>
              </a:pPr>
              <a:t>56</a:t>
            </a:fld>
            <a:endParaRPr lang="en-US"/>
          </a:p>
        </p:txBody>
      </p:sp>
      <p:sp>
        <p:nvSpPr>
          <p:cNvPr id="6" name="Rectangle 5"/>
          <p:cNvSpPr/>
          <p:nvPr/>
        </p:nvSpPr>
        <p:spPr>
          <a:xfrm>
            <a:off x="152400" y="1143000"/>
            <a:ext cx="5638800" cy="4524315"/>
          </a:xfrm>
          <a:prstGeom prst="rect">
            <a:avLst/>
          </a:prstGeom>
        </p:spPr>
        <p:txBody>
          <a:bodyPr wrap="square">
            <a:spAutoFit/>
          </a:bodyPr>
          <a:lstStyle/>
          <a:p>
            <a:pPr>
              <a:defRPr/>
            </a:pPr>
            <a:endParaRPr lang="en-US" dirty="0">
              <a:cs typeface="+mn-cs"/>
            </a:endParaRPr>
          </a:p>
          <a:p>
            <a:pPr>
              <a:defRPr/>
            </a:pPr>
            <a:endParaRPr lang="en-US" dirty="0">
              <a:cs typeface="+mn-cs"/>
            </a:endParaRPr>
          </a:p>
          <a:p>
            <a:pPr>
              <a:buFont typeface="Arial" pitchFamily="34" charset="0"/>
              <a:buChar char="•"/>
              <a:defRPr/>
            </a:pPr>
            <a:r>
              <a:rPr lang="en-US" sz="2800" dirty="0">
                <a:solidFill>
                  <a:schemeClr val="tx1">
                    <a:lumMod val="95000"/>
                    <a:lumOff val="5000"/>
                  </a:schemeClr>
                </a:solidFill>
                <a:cs typeface="+mn-cs"/>
              </a:rPr>
              <a:t>Blood and fluid are aspirate from the blood-drawing port or stopcock in an attempt to remove a blood clot, and then the system is flushed using the fast flush device.</a:t>
            </a:r>
          </a:p>
          <a:p>
            <a:pPr>
              <a:defRPr/>
            </a:pPr>
            <a:endParaRPr lang="en-US" sz="2800" dirty="0">
              <a:solidFill>
                <a:schemeClr val="tx1">
                  <a:lumMod val="95000"/>
                  <a:lumOff val="5000"/>
                </a:schemeClr>
              </a:solidFill>
              <a:cs typeface="+mn-cs"/>
            </a:endParaRPr>
          </a:p>
          <a:p>
            <a:pPr>
              <a:buFont typeface="Arial" pitchFamily="34" charset="0"/>
              <a:buChar char="•"/>
              <a:defRPr/>
            </a:pPr>
            <a:r>
              <a:rPr lang="en-US" sz="2800" dirty="0">
                <a:solidFill>
                  <a:schemeClr val="tx1">
                    <a:lumMod val="95000"/>
                    <a:lumOff val="5000"/>
                  </a:schemeClr>
                </a:solidFill>
                <a:cs typeface="+mn-cs"/>
              </a:rPr>
              <a:t>Never inject anything into an arterial </a:t>
            </a:r>
            <a:r>
              <a:rPr lang="en-US" sz="2800" dirty="0" err="1">
                <a:solidFill>
                  <a:schemeClr val="tx1">
                    <a:lumMod val="95000"/>
                    <a:lumOff val="5000"/>
                  </a:schemeClr>
                </a:solidFill>
                <a:cs typeface="+mn-cs"/>
              </a:rPr>
              <a:t>cannula</a:t>
            </a:r>
            <a:r>
              <a:rPr lang="en-US" sz="2800" dirty="0">
                <a:solidFill>
                  <a:schemeClr val="tx1">
                    <a:lumMod val="95000"/>
                    <a:lumOff val="5000"/>
                  </a:schemeClr>
                </a:solidFill>
                <a:cs typeface="+mn-cs"/>
              </a:rPr>
              <a:t> or arterial line</a:t>
            </a:r>
          </a:p>
          <a:p>
            <a:pPr>
              <a:defRPr/>
            </a:pPr>
            <a:endParaRPr lang="en-US" sz="2800" dirty="0">
              <a:solidFill>
                <a:schemeClr val="tx1">
                  <a:lumMod val="95000"/>
                  <a:lumOff val="5000"/>
                </a:schemeClr>
              </a:solidFill>
              <a:cs typeface="+mn-cs"/>
            </a:endParaRPr>
          </a:p>
        </p:txBody>
      </p:sp>
      <p:pic>
        <p:nvPicPr>
          <p:cNvPr id="115714" name="Picture 2"/>
          <p:cNvPicPr>
            <a:picLocks noChangeAspect="1" noChangeArrowheads="1"/>
          </p:cNvPicPr>
          <p:nvPr/>
        </p:nvPicPr>
        <p:blipFill>
          <a:blip r:embed="rId3" cstate="print"/>
          <a:srcRect/>
          <a:stretch>
            <a:fillRect/>
          </a:stretch>
        </p:blipFill>
        <p:spPr bwMode="auto">
          <a:xfrm>
            <a:off x="6286500" y="1752600"/>
            <a:ext cx="2857500" cy="3648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2217600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dirty="0" smtClean="0"/>
              <a:t>A-L Removal </a:t>
            </a:r>
          </a:p>
        </p:txBody>
      </p:sp>
      <p:sp>
        <p:nvSpPr>
          <p:cNvPr id="41987" name="Content Placeholder 2"/>
          <p:cNvSpPr>
            <a:spLocks noGrp="1"/>
          </p:cNvSpPr>
          <p:nvPr>
            <p:ph idx="1"/>
          </p:nvPr>
        </p:nvSpPr>
        <p:spPr/>
        <p:txBody>
          <a:bodyPr/>
          <a:lstStyle/>
          <a:p>
            <a:pPr eaLnBrk="1" hangingPunct="1">
              <a:lnSpc>
                <a:spcPct val="90000"/>
              </a:lnSpc>
            </a:pPr>
            <a:r>
              <a:rPr lang="en-GB" sz="2400" dirty="0" smtClean="0"/>
              <a:t>This is an aseptic procedure</a:t>
            </a:r>
          </a:p>
          <a:p>
            <a:pPr eaLnBrk="1" hangingPunct="1">
              <a:lnSpc>
                <a:spcPct val="90000"/>
              </a:lnSpc>
            </a:pPr>
            <a:r>
              <a:rPr lang="en-GB" sz="2400" dirty="0" smtClean="0"/>
              <a:t>Remember universal precautions</a:t>
            </a:r>
          </a:p>
          <a:p>
            <a:pPr eaLnBrk="1" hangingPunct="1">
              <a:lnSpc>
                <a:spcPct val="90000"/>
              </a:lnSpc>
            </a:pPr>
            <a:r>
              <a:rPr lang="en-GB" sz="2400" dirty="0" smtClean="0"/>
              <a:t>The procedure should be explained to the patient</a:t>
            </a:r>
          </a:p>
          <a:p>
            <a:pPr eaLnBrk="1" hangingPunct="1">
              <a:lnSpc>
                <a:spcPct val="90000"/>
              </a:lnSpc>
            </a:pPr>
            <a:r>
              <a:rPr lang="en-GB" sz="2400" dirty="0" smtClean="0"/>
              <a:t>Take dressing off line</a:t>
            </a:r>
          </a:p>
          <a:p>
            <a:pPr eaLnBrk="1" hangingPunct="1">
              <a:lnSpc>
                <a:spcPct val="90000"/>
              </a:lnSpc>
            </a:pPr>
            <a:r>
              <a:rPr lang="en-GB" sz="2400" dirty="0" smtClean="0"/>
              <a:t>Remove arterial line ensuring that the entry site is covered with gauze</a:t>
            </a:r>
          </a:p>
          <a:p>
            <a:pPr eaLnBrk="1" hangingPunct="1">
              <a:lnSpc>
                <a:spcPct val="90000"/>
              </a:lnSpc>
            </a:pPr>
            <a:r>
              <a:rPr lang="en-GB" sz="2400" dirty="0" smtClean="0"/>
              <a:t>Apply digital pressure for at least 5 minutes to ensure haemostasis</a:t>
            </a:r>
          </a:p>
          <a:p>
            <a:pPr eaLnBrk="1" hangingPunct="1">
              <a:lnSpc>
                <a:spcPct val="90000"/>
              </a:lnSpc>
            </a:pPr>
            <a:r>
              <a:rPr lang="en-GB" sz="2400" dirty="0" smtClean="0"/>
              <a:t>Dress site with gauze and </a:t>
            </a:r>
            <a:r>
              <a:rPr lang="en-GB" sz="2400" dirty="0" err="1" smtClean="0"/>
              <a:t>micropore</a:t>
            </a:r>
            <a:endParaRPr lang="en-GB" sz="2400" dirty="0" smtClean="0"/>
          </a:p>
          <a:p>
            <a:pPr eaLnBrk="1" hangingPunct="1">
              <a:lnSpc>
                <a:spcPct val="90000"/>
              </a:lnSpc>
            </a:pPr>
            <a:r>
              <a:rPr lang="en-GB" sz="2400" dirty="0" smtClean="0"/>
              <a:t>Assess the peripheral circulation as thrombosis can occur after removal</a:t>
            </a:r>
          </a:p>
          <a:p>
            <a:pPr eaLnBrk="1" hangingPunct="1">
              <a:lnSpc>
                <a:spcPct val="90000"/>
              </a:lnSpc>
            </a:pPr>
            <a:endParaRPr lang="en-US" sz="3200" dirty="0" smtClean="0"/>
          </a:p>
          <a:p>
            <a:pPr eaLnBrk="1" hangingPunct="1"/>
            <a:endParaRPr lang="en-US" sz="2400"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B596D739-FEB2-41DF-AACE-BCBCCD31D475}" type="slidenum">
              <a:rPr lang="en-US" smtClean="0"/>
              <a:pPr>
                <a:defRPr/>
              </a:pPr>
              <a:t>57</a:t>
            </a:fld>
            <a:endParaRPr lang="en-US"/>
          </a:p>
        </p:txBody>
      </p:sp>
    </p:spTree>
    <p:extLst>
      <p:ext uri="{BB962C8B-B14F-4D97-AF65-F5344CB8AC3E}">
        <p14:creationId xmlns="" xmlns:p14="http://schemas.microsoft.com/office/powerpoint/2010/main" val="20297669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Central Venous Line </a:t>
            </a:r>
            <a:endParaRPr lang="ar-JO" dirty="0"/>
          </a:p>
        </p:txBody>
      </p:sp>
      <p:sp>
        <p:nvSpPr>
          <p:cNvPr id="3" name="Subtitle 2"/>
          <p:cNvSpPr>
            <a:spLocks noGrp="1"/>
          </p:cNvSpPr>
          <p:nvPr>
            <p:ph type="subTitle" idx="1"/>
          </p:nvPr>
        </p:nvSpPr>
        <p:spPr/>
        <p:txBody>
          <a:bodyPr/>
          <a:lstStyle/>
          <a:p>
            <a:endParaRPr lang="ar-JO"/>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	</a:t>
            </a:r>
            <a:endParaRPr lang="en-US" dirty="0"/>
          </a:p>
        </p:txBody>
      </p:sp>
      <p:sp>
        <p:nvSpPr>
          <p:cNvPr id="18435" name="Content Placeholder 2"/>
          <p:cNvSpPr>
            <a:spLocks noGrp="1"/>
          </p:cNvSpPr>
          <p:nvPr>
            <p:ph idx="1"/>
          </p:nvPr>
        </p:nvSpPr>
        <p:spPr/>
        <p:txBody>
          <a:bodyPr/>
          <a:lstStyle/>
          <a:p>
            <a:r>
              <a:rPr lang="en-US" smtClean="0"/>
              <a:t>Is the following statement True or False?</a:t>
            </a:r>
          </a:p>
          <a:p>
            <a:r>
              <a:rPr lang="en-US" smtClean="0"/>
              <a:t>A central venous catheter measures right atrial pressure, left ventricular end-diastolic pressure, and intravascular blood volume.</a:t>
            </a:r>
          </a:p>
          <a:p>
            <a:pPr>
              <a:buFontTx/>
              <a:buNone/>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3962400" cy="2209800"/>
          </a:xfrm>
        </p:spPr>
        <p:txBody>
          <a:bodyPr/>
          <a:lstStyle/>
          <a:p>
            <a:r>
              <a:rPr lang="en-US" dirty="0" smtClean="0"/>
              <a:t>Frank-starling mechanism </a:t>
            </a:r>
            <a:endParaRPr lang="en-US" dirty="0"/>
          </a:p>
        </p:txBody>
      </p:sp>
      <p:sp>
        <p:nvSpPr>
          <p:cNvPr id="3" name="Subtitle 2"/>
          <p:cNvSpPr>
            <a:spLocks noGrp="1"/>
          </p:cNvSpPr>
          <p:nvPr>
            <p:ph type="subTitle" idx="1"/>
          </p:nvPr>
        </p:nvSpPr>
        <p:spPr>
          <a:xfrm>
            <a:off x="1371600" y="3505200"/>
            <a:ext cx="6400800" cy="2133600"/>
          </a:xfrm>
        </p:spPr>
        <p:txBody>
          <a:bodyPr>
            <a:normAutofit/>
          </a:bodyPr>
          <a:lstStyle/>
          <a:p>
            <a:endParaRPr lang="en-US" dirty="0"/>
          </a:p>
        </p:txBody>
      </p:sp>
      <p:pic>
        <p:nvPicPr>
          <p:cNvPr id="111618" name="Picture 2" descr="C:\Documents and Settings\Administrator\Desktop\cf003_fig_1-2_Frank-Starling.gif"/>
          <p:cNvPicPr>
            <a:picLocks noChangeAspect="1" noChangeArrowheads="1"/>
          </p:cNvPicPr>
          <p:nvPr/>
        </p:nvPicPr>
        <p:blipFill>
          <a:blip r:embed="rId2" cstate="print"/>
          <a:srcRect/>
          <a:stretch>
            <a:fillRect/>
          </a:stretch>
        </p:blipFill>
        <p:spPr bwMode="auto">
          <a:xfrm>
            <a:off x="3352800" y="304800"/>
            <a:ext cx="5105400" cy="616267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Answer </a:t>
            </a:r>
            <a:endParaRPr lang="en-US" dirty="0"/>
          </a:p>
        </p:txBody>
      </p:sp>
      <p:sp>
        <p:nvSpPr>
          <p:cNvPr id="19459" name="Content Placeholder 2"/>
          <p:cNvSpPr>
            <a:spLocks noGrp="1"/>
          </p:cNvSpPr>
          <p:nvPr>
            <p:ph idx="1"/>
          </p:nvPr>
        </p:nvSpPr>
        <p:spPr/>
        <p:txBody>
          <a:bodyPr/>
          <a:lstStyle/>
          <a:p>
            <a:r>
              <a:rPr lang="en-US" smtClean="0"/>
              <a:t>True</a:t>
            </a:r>
          </a:p>
          <a:p>
            <a:r>
              <a:rPr lang="en-US" smtClean="0"/>
              <a:t>Rationale: Central venous catheter terminates in the superior vena cava near the right atrium; it measures right atrial pressures, left ventricular end-diastolic pressure, and intravascular blood volume.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152400"/>
            <a:ext cx="9067800" cy="1371600"/>
          </a:xfrm>
        </p:spPr>
        <p:txBody>
          <a:bodyPr/>
          <a:lstStyle/>
          <a:p>
            <a:pPr eaLnBrk="1" hangingPunct="1"/>
            <a:r>
              <a:rPr lang="en-GB" sz="3600" b="1" dirty="0" smtClean="0">
                <a:latin typeface="Arial" charset="0"/>
                <a:cs typeface="Arial" charset="0"/>
              </a:rPr>
              <a:t>WHAT IS A CENTRAL Venous  LINE</a:t>
            </a:r>
          </a:p>
        </p:txBody>
      </p:sp>
      <p:sp>
        <p:nvSpPr>
          <p:cNvPr id="43011" name="Rectangle 6"/>
          <p:cNvSpPr>
            <a:spLocks noGrp="1" noChangeArrowheads="1"/>
          </p:cNvSpPr>
          <p:nvPr>
            <p:ph type="body" sz="half" idx="1"/>
          </p:nvPr>
        </p:nvSpPr>
        <p:spPr>
          <a:xfrm>
            <a:off x="304800" y="1524000"/>
            <a:ext cx="4953000" cy="4876800"/>
          </a:xfrm>
        </p:spPr>
        <p:txBody>
          <a:bodyPr>
            <a:normAutofit fontScale="92500" lnSpcReduction="20000"/>
          </a:bodyPr>
          <a:lstStyle/>
          <a:p>
            <a:pPr eaLnBrk="1" hangingPunct="1">
              <a:buFont typeface="Wingdings" pitchFamily="2" charset="2"/>
              <a:buChar char="Ø"/>
            </a:pPr>
            <a:r>
              <a:rPr lang="en-US" sz="2600" dirty="0" smtClean="0"/>
              <a:t>Indwelling catheter inserted via </a:t>
            </a:r>
            <a:r>
              <a:rPr lang="en-US" sz="2600" dirty="0" err="1" smtClean="0"/>
              <a:t>subclavian</a:t>
            </a:r>
            <a:r>
              <a:rPr lang="en-US" sz="2600" dirty="0" smtClean="0"/>
              <a:t>, jugular, </a:t>
            </a:r>
            <a:r>
              <a:rPr lang="en-US" sz="2600" dirty="0" err="1" smtClean="0"/>
              <a:t>antecubital</a:t>
            </a:r>
            <a:r>
              <a:rPr lang="en-US" sz="2600" dirty="0" smtClean="0"/>
              <a:t>, or femoral &amp; positioned in the  vena cava close to right atrium</a:t>
            </a:r>
          </a:p>
          <a:p>
            <a:pPr eaLnBrk="1" hangingPunct="1">
              <a:buFont typeface="Wingdings" pitchFamily="2" charset="2"/>
              <a:buChar char="Ø"/>
            </a:pPr>
            <a:r>
              <a:rPr lang="en-US" sz="2600" dirty="0" smtClean="0"/>
              <a:t>Connected to hemodynamic monitoring system</a:t>
            </a:r>
          </a:p>
          <a:p>
            <a:pPr eaLnBrk="1" hangingPunct="1">
              <a:buFont typeface="Wingdings" pitchFamily="2" charset="2"/>
              <a:buChar char="Ø"/>
            </a:pPr>
            <a:r>
              <a:rPr lang="en-US" sz="2600" dirty="0" smtClean="0"/>
              <a:t>Reflects Right atrial pressure and provides information about intravascular blood volume, RVEDP, and </a:t>
            </a:r>
            <a:r>
              <a:rPr lang="en-US" sz="2600" dirty="0" err="1" smtClean="0"/>
              <a:t>Rt</a:t>
            </a:r>
            <a:r>
              <a:rPr lang="en-US" sz="2600" dirty="0" smtClean="0"/>
              <a:t> ventricular function</a:t>
            </a:r>
          </a:p>
          <a:p>
            <a:pPr eaLnBrk="1" hangingPunct="1">
              <a:buFont typeface="Wingdings" pitchFamily="2" charset="2"/>
              <a:buChar char="Ø"/>
            </a:pPr>
            <a:r>
              <a:rPr lang="en-US" sz="2600" dirty="0" smtClean="0"/>
              <a:t>CVP indirectly reflects LVEDP and function because the Lt and </a:t>
            </a:r>
            <a:r>
              <a:rPr lang="en-US" sz="2600" dirty="0" err="1" smtClean="0"/>
              <a:t>Rt</a:t>
            </a:r>
            <a:r>
              <a:rPr lang="en-US" sz="2600" dirty="0" smtClean="0"/>
              <a:t> sides of the heart are linked by  the pulmonary  vascular bed</a:t>
            </a:r>
          </a:p>
          <a:p>
            <a:pPr eaLnBrk="1" hangingPunct="1"/>
            <a:endParaRPr lang="en-GB" dirty="0" smtClean="0"/>
          </a:p>
        </p:txBody>
      </p:sp>
      <p:graphicFrame>
        <p:nvGraphicFramePr>
          <p:cNvPr id="43012" name="Object 2"/>
          <p:cNvGraphicFramePr>
            <a:graphicFrameLocks noChangeAspect="1"/>
          </p:cNvGraphicFramePr>
          <p:nvPr>
            <p:ph sz="half" idx="2"/>
          </p:nvPr>
        </p:nvGraphicFramePr>
        <p:xfrm>
          <a:off x="5486400" y="3962400"/>
          <a:ext cx="3327400" cy="2743200"/>
        </p:xfrm>
        <a:graphic>
          <a:graphicData uri="http://schemas.openxmlformats.org/presentationml/2006/ole">
            <p:oleObj spid="_x0000_s1026" name="Slide" r:id="rId4" imgW="6800760" imgH="5086440" progId="PowerPoint.Slide.8">
              <p:embed/>
            </p:oleObj>
          </a:graphicData>
        </a:graphic>
      </p:graphicFrame>
      <p:pic>
        <p:nvPicPr>
          <p:cNvPr id="43013"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86400" y="1295400"/>
            <a:ext cx="2514600" cy="252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94198324"/>
      </p:ext>
    </p:extLst>
  </p:cSld>
  <p:clrMapOvr>
    <a:masterClrMapping/>
  </p:clrMapOvr>
  <p:transition spd="slow">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533400"/>
            <a:ext cx="8229600" cy="1143000"/>
          </a:xfrm>
        </p:spPr>
        <p:txBody>
          <a:bodyPr/>
          <a:lstStyle/>
          <a:p>
            <a:pPr eaLnBrk="1" hangingPunct="1"/>
            <a:r>
              <a:rPr lang="en-US" b="1" dirty="0" smtClean="0"/>
              <a:t>Central Venous Line</a:t>
            </a:r>
          </a:p>
        </p:txBody>
      </p:sp>
      <p:sp>
        <p:nvSpPr>
          <p:cNvPr id="44035" name="Rectangle 3"/>
          <p:cNvSpPr>
            <a:spLocks noGrp="1" noChangeArrowheads="1"/>
          </p:cNvSpPr>
          <p:nvPr>
            <p:ph type="body" idx="1"/>
          </p:nvPr>
        </p:nvSpPr>
        <p:spPr>
          <a:xfrm>
            <a:off x="457200" y="1752600"/>
            <a:ext cx="7315200" cy="4525963"/>
          </a:xfrm>
        </p:spPr>
        <p:txBody>
          <a:bodyPr/>
          <a:lstStyle/>
          <a:p>
            <a:pPr eaLnBrk="1" hangingPunct="1"/>
            <a:r>
              <a:rPr lang="en-GB" dirty="0" smtClean="0"/>
              <a:t>TYPES OF CENTRAL LINE:</a:t>
            </a:r>
          </a:p>
          <a:p>
            <a:pPr lvl="1" eaLnBrk="1" hangingPunct="1"/>
            <a:r>
              <a:rPr lang="en-GB" dirty="0" smtClean="0"/>
              <a:t>Single Lumen</a:t>
            </a:r>
          </a:p>
          <a:p>
            <a:pPr lvl="1" eaLnBrk="1" hangingPunct="1"/>
            <a:r>
              <a:rPr lang="en-GB" dirty="0" smtClean="0"/>
              <a:t>Triple Lumen</a:t>
            </a:r>
          </a:p>
          <a:p>
            <a:pPr lvl="1" eaLnBrk="1" hangingPunct="1"/>
            <a:r>
              <a:rPr lang="en-GB" dirty="0" smtClean="0"/>
              <a:t>Quadruple Lumen</a:t>
            </a:r>
          </a:p>
          <a:p>
            <a:pPr lvl="1" eaLnBrk="1" hangingPunct="1"/>
            <a:r>
              <a:rPr lang="en-GB" dirty="0" smtClean="0"/>
              <a:t>Quintuple Lumen</a:t>
            </a:r>
          </a:p>
          <a:p>
            <a:pPr eaLnBrk="1" hangingPunct="1">
              <a:buFontTx/>
              <a:buChar char="-"/>
            </a:pPr>
            <a:r>
              <a:rPr lang="en-GB" dirty="0" smtClean="0"/>
              <a:t>Inserted under sterile technique(gloves, gown, cap, mask) –</a:t>
            </a:r>
            <a:r>
              <a:rPr lang="en-GB" b="1" dirty="0" smtClean="0"/>
              <a:t> Video </a:t>
            </a:r>
          </a:p>
          <a:p>
            <a:pPr eaLnBrk="1" hangingPunct="1">
              <a:buFontTx/>
              <a:buChar char="-"/>
            </a:pPr>
            <a:r>
              <a:rPr lang="en-GB" dirty="0" err="1" smtClean="0"/>
              <a:t>Chlorhexidine</a:t>
            </a:r>
            <a:r>
              <a:rPr lang="en-GB" dirty="0" smtClean="0"/>
              <a:t> prep</a:t>
            </a:r>
            <a:endParaRPr lang="en-US" dirty="0" smtClean="0"/>
          </a:p>
        </p:txBody>
      </p:sp>
      <p:pic>
        <p:nvPicPr>
          <p:cNvPr id="82950" name="Picture 6"/>
          <p:cNvPicPr>
            <a:picLocks noChangeAspect="1" noChangeArrowheads="1"/>
          </p:cNvPicPr>
          <p:nvPr/>
        </p:nvPicPr>
        <p:blipFill>
          <a:blip r:embed="rId3" cstate="print"/>
          <a:srcRect/>
          <a:stretch>
            <a:fillRect/>
          </a:stretch>
        </p:blipFill>
        <p:spPr bwMode="auto">
          <a:xfrm>
            <a:off x="6019800" y="1447800"/>
            <a:ext cx="2819400" cy="2113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1185947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371600" y="274638"/>
            <a:ext cx="7772400" cy="1143000"/>
          </a:xfrm>
        </p:spPr>
        <p:txBody>
          <a:bodyPr>
            <a:normAutofit fontScale="90000"/>
          </a:bodyPr>
          <a:lstStyle/>
          <a:p>
            <a:pPr eaLnBrk="1" hangingPunct="1"/>
            <a:r>
              <a:rPr lang="en-US" b="1" dirty="0" smtClean="0"/>
              <a:t>Central Venous Pressure[CVP] Monitoring </a:t>
            </a:r>
          </a:p>
        </p:txBody>
      </p:sp>
      <p:sp>
        <p:nvSpPr>
          <p:cNvPr id="3" name="Content Placeholder 2"/>
          <p:cNvSpPr>
            <a:spLocks noGrp="1"/>
          </p:cNvSpPr>
          <p:nvPr>
            <p:ph idx="1"/>
          </p:nvPr>
        </p:nvSpPr>
        <p:spPr>
          <a:xfrm>
            <a:off x="533400" y="1905000"/>
            <a:ext cx="7772400" cy="4525963"/>
          </a:xfrm>
        </p:spPr>
        <p:txBody>
          <a:bodyPr>
            <a:normAutofit lnSpcReduction="10000"/>
          </a:bodyPr>
          <a:lstStyle/>
          <a:p>
            <a:pPr eaLnBrk="1" hangingPunct="1">
              <a:defRPr/>
            </a:pPr>
            <a:r>
              <a:rPr lang="en-US" sz="2400" b="1" dirty="0" smtClean="0"/>
              <a:t>CVP is pressure of blood </a:t>
            </a:r>
            <a:r>
              <a:rPr lang="en-US" sz="2400" b="1" dirty="0"/>
              <a:t>in the right atrium or vena cava</a:t>
            </a:r>
            <a:r>
              <a:rPr lang="en-US" sz="2400" b="1" dirty="0" smtClean="0"/>
              <a:t>.</a:t>
            </a:r>
          </a:p>
          <a:p>
            <a:pPr eaLnBrk="1" hangingPunct="1">
              <a:defRPr/>
            </a:pPr>
            <a:r>
              <a:rPr lang="en-US" sz="2400" dirty="0" smtClean="0"/>
              <a:t> </a:t>
            </a:r>
            <a:r>
              <a:rPr lang="en-US" sz="2400" dirty="0"/>
              <a:t>It provides </a:t>
            </a:r>
            <a:r>
              <a:rPr lang="en-US" sz="2400" dirty="0" smtClean="0"/>
              <a:t>information about :</a:t>
            </a:r>
          </a:p>
          <a:p>
            <a:pPr lvl="1" eaLnBrk="1" hangingPunct="1">
              <a:buFont typeface="Wingdings" pitchFamily="2" charset="2"/>
              <a:buChar char="q"/>
              <a:defRPr/>
            </a:pPr>
            <a:r>
              <a:rPr lang="en-US" sz="2000" dirty="0" smtClean="0"/>
              <a:t>Intravascular </a:t>
            </a:r>
            <a:r>
              <a:rPr lang="en-US" sz="2000" dirty="0"/>
              <a:t>blood </a:t>
            </a:r>
            <a:r>
              <a:rPr lang="en-US" sz="2000" dirty="0" smtClean="0"/>
              <a:t>volume</a:t>
            </a:r>
          </a:p>
          <a:p>
            <a:pPr lvl="1" eaLnBrk="1" hangingPunct="1">
              <a:buFont typeface="Wingdings" pitchFamily="2" charset="2"/>
              <a:buChar char="q"/>
              <a:defRPr/>
            </a:pPr>
            <a:r>
              <a:rPr lang="en-US" sz="2000" dirty="0" smtClean="0"/>
              <a:t>Right ventricular end-diastolic pressure[RVEDP]</a:t>
            </a:r>
          </a:p>
          <a:p>
            <a:pPr lvl="1" eaLnBrk="1" hangingPunct="1">
              <a:buFont typeface="Wingdings" pitchFamily="2" charset="2"/>
              <a:buChar char="q"/>
              <a:defRPr/>
            </a:pPr>
            <a:r>
              <a:rPr lang="en-US" sz="2000" dirty="0" smtClean="0"/>
              <a:t>Right </a:t>
            </a:r>
            <a:r>
              <a:rPr lang="en-US" sz="2000" dirty="0"/>
              <a:t>ventricular </a:t>
            </a:r>
            <a:r>
              <a:rPr lang="en-US" sz="2000" dirty="0" smtClean="0"/>
              <a:t>[</a:t>
            </a:r>
            <a:r>
              <a:rPr lang="en-US" sz="2000" dirty="0" err="1" smtClean="0"/>
              <a:t>RVFx</a:t>
            </a:r>
            <a:r>
              <a:rPr lang="en-US" sz="2000" dirty="0" smtClean="0"/>
              <a:t>]function.</a:t>
            </a:r>
          </a:p>
          <a:p>
            <a:pPr lvl="1" eaLnBrk="1" hangingPunct="1">
              <a:buFontTx/>
              <a:buNone/>
              <a:defRPr/>
            </a:pPr>
            <a:endParaRPr lang="en-US" sz="2000" dirty="0"/>
          </a:p>
          <a:p>
            <a:pPr lvl="1" eaLnBrk="1" hangingPunct="1">
              <a:buFontTx/>
              <a:buNone/>
              <a:defRPr/>
            </a:pPr>
            <a:endParaRPr lang="en-US" sz="2000" dirty="0" smtClean="0"/>
          </a:p>
          <a:p>
            <a:pPr eaLnBrk="1" hangingPunct="1">
              <a:defRPr/>
            </a:pPr>
            <a:r>
              <a:rPr lang="en-US" sz="2400" b="1" dirty="0" smtClean="0"/>
              <a:t>Alteration in CVP measurements</a:t>
            </a:r>
            <a:r>
              <a:rPr lang="en-US" sz="2400" dirty="0" smtClean="0"/>
              <a:t> – High –LOW </a:t>
            </a:r>
          </a:p>
          <a:p>
            <a:pPr marL="342900" lvl="1" indent="-342900" eaLnBrk="1" hangingPunct="1">
              <a:buFontTx/>
              <a:buChar char="•"/>
              <a:defRPr/>
            </a:pPr>
            <a:r>
              <a:rPr lang="en-US" dirty="0" smtClean="0">
                <a:latin typeface="+mn-lt"/>
                <a:ea typeface="+mn-ea"/>
                <a:cs typeface="+mn-cs"/>
              </a:rPr>
              <a:t>Normal range </a:t>
            </a:r>
            <a:r>
              <a:rPr lang="en-US" b="1" dirty="0" smtClean="0">
                <a:latin typeface="+mn-lt"/>
                <a:ea typeface="+mn-ea"/>
                <a:cs typeface="+mn-cs"/>
              </a:rPr>
              <a:t>5-8cm</a:t>
            </a:r>
            <a:r>
              <a:rPr lang="en-US" dirty="0" smtClean="0">
                <a:latin typeface="+mn-lt"/>
                <a:ea typeface="+mn-ea"/>
                <a:cs typeface="+mn-cs"/>
              </a:rPr>
              <a:t> H2O if measured by water manometer; </a:t>
            </a:r>
            <a:r>
              <a:rPr lang="en-US" b="1" dirty="0" smtClean="0">
                <a:latin typeface="+mn-lt"/>
                <a:ea typeface="+mn-ea"/>
                <a:cs typeface="+mn-cs"/>
              </a:rPr>
              <a:t>0-6 </a:t>
            </a:r>
            <a:r>
              <a:rPr lang="en-US" dirty="0" smtClean="0">
                <a:latin typeface="+mn-lt"/>
                <a:ea typeface="+mn-ea"/>
                <a:cs typeface="+mn-cs"/>
              </a:rPr>
              <a:t>mmHg if measured by pressure transducer.</a:t>
            </a:r>
          </a:p>
          <a:p>
            <a:pPr eaLnBrk="1" hangingPunct="1">
              <a:defRPr/>
            </a:pPr>
            <a:endParaRPr lang="en-US" sz="2400" dirty="0" smtClean="0"/>
          </a:p>
          <a:p>
            <a:pPr eaLnBrk="1" hangingPunct="1">
              <a:defRPr/>
            </a:pPr>
            <a:endParaRPr lang="en-US" sz="2400" dirty="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646EA60D-DA10-4097-8A0D-D298B2A2CD8D}" type="slidenum">
              <a:rPr lang="en-US" smtClean="0"/>
              <a:pPr>
                <a:defRPr/>
              </a:pPr>
              <a:t>63</a:t>
            </a:fld>
            <a:endParaRPr lang="en-US"/>
          </a:p>
        </p:txBody>
      </p:sp>
      <p:sp>
        <p:nvSpPr>
          <p:cNvPr id="6" name="Down Arrow 5"/>
          <p:cNvSpPr/>
          <p:nvPr/>
        </p:nvSpPr>
        <p:spPr>
          <a:xfrm>
            <a:off x="3581400" y="3733800"/>
            <a:ext cx="685800" cy="685800"/>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12055730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GB" sz="4000" b="1" dirty="0" smtClean="0"/>
              <a:t>Indications for CVP lines</a:t>
            </a:r>
            <a:endParaRPr lang="en-US" sz="4000" b="1" dirty="0" smtClean="0"/>
          </a:p>
        </p:txBody>
      </p:sp>
      <p:sp>
        <p:nvSpPr>
          <p:cNvPr id="46083" name="Content Placeholder 2"/>
          <p:cNvSpPr>
            <a:spLocks noGrp="1"/>
          </p:cNvSpPr>
          <p:nvPr>
            <p:ph idx="1"/>
          </p:nvPr>
        </p:nvSpPr>
        <p:spPr>
          <a:xfrm>
            <a:off x="1371600" y="1371600"/>
            <a:ext cx="7315200" cy="4754563"/>
          </a:xfrm>
        </p:spPr>
        <p:txBody>
          <a:bodyPr>
            <a:normAutofit lnSpcReduction="10000"/>
          </a:bodyPr>
          <a:lstStyle/>
          <a:p>
            <a:pPr marL="914400" lvl="1" indent="-457200" eaLnBrk="1" hangingPunct="1">
              <a:defRPr/>
            </a:pPr>
            <a:r>
              <a:rPr lang="en-US" sz="3200" dirty="0" smtClean="0"/>
              <a:t>Most common indication: </a:t>
            </a:r>
          </a:p>
          <a:p>
            <a:pPr marL="1428750" lvl="2" indent="-514350" eaLnBrk="1" hangingPunct="1">
              <a:defRPr/>
            </a:pPr>
            <a:r>
              <a:rPr lang="en-US" sz="3200" dirty="0" smtClean="0"/>
              <a:t>clients w/  potential or altered fluid status</a:t>
            </a:r>
            <a:endParaRPr lang="en-GB" sz="3200" dirty="0" smtClean="0"/>
          </a:p>
          <a:p>
            <a:pPr marL="971550" lvl="1" indent="-514350" eaLnBrk="1" hangingPunct="1">
              <a:defRPr/>
            </a:pPr>
            <a:r>
              <a:rPr lang="en-GB" sz="3200" dirty="0" smtClean="0"/>
              <a:t>Fluid resuscitation</a:t>
            </a:r>
          </a:p>
          <a:p>
            <a:pPr marL="971550" lvl="1" indent="-514350" eaLnBrk="1" hangingPunct="1">
              <a:defRPr/>
            </a:pPr>
            <a:r>
              <a:rPr lang="en-GB" sz="3200" dirty="0" err="1" smtClean="0"/>
              <a:t>Parenteral</a:t>
            </a:r>
            <a:r>
              <a:rPr lang="en-GB" sz="3200" dirty="0" smtClean="0"/>
              <a:t> feeding</a:t>
            </a:r>
          </a:p>
          <a:p>
            <a:pPr marL="971550" lvl="1" indent="-514350" eaLnBrk="1" hangingPunct="1">
              <a:defRPr/>
            </a:pPr>
            <a:r>
              <a:rPr lang="en-GB" sz="3200" dirty="0" smtClean="0"/>
              <a:t>Measurement of central venous pressure</a:t>
            </a:r>
          </a:p>
          <a:p>
            <a:pPr marL="971550" lvl="1" indent="-514350" eaLnBrk="1" hangingPunct="1">
              <a:defRPr/>
            </a:pPr>
            <a:r>
              <a:rPr lang="en-GB" sz="3200" dirty="0" smtClean="0"/>
              <a:t>Poor venous access</a:t>
            </a:r>
          </a:p>
          <a:p>
            <a:pPr marL="971550" lvl="1" indent="-514350" eaLnBrk="1" hangingPunct="1">
              <a:defRPr/>
            </a:pPr>
            <a:r>
              <a:rPr lang="en-GB" sz="3200" dirty="0" smtClean="0"/>
              <a:t>Administration of irritant drugs</a:t>
            </a:r>
            <a:endParaRPr lang="en-US" sz="3200"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C89AC377-A265-4E53-8A92-F7D8753395F8}" type="slidenum">
              <a:rPr lang="en-US" smtClean="0"/>
              <a:pPr>
                <a:defRPr/>
              </a:pPr>
              <a:t>64</a:t>
            </a:fld>
            <a:endParaRPr lang="en-US"/>
          </a:p>
        </p:txBody>
      </p:sp>
    </p:spTree>
    <p:extLst>
      <p:ext uri="{BB962C8B-B14F-4D97-AF65-F5344CB8AC3E}">
        <p14:creationId xmlns="" xmlns:p14="http://schemas.microsoft.com/office/powerpoint/2010/main" val="36311034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609600"/>
          </a:xfrm>
        </p:spPr>
        <p:txBody>
          <a:bodyPr>
            <a:normAutofit fontScale="90000"/>
          </a:bodyPr>
          <a:lstStyle/>
          <a:p>
            <a:pPr eaLnBrk="1" hangingPunct="1"/>
            <a:r>
              <a:rPr lang="en-GB" dirty="0" smtClean="0"/>
              <a:t>THE CVP WAVEFORM</a:t>
            </a:r>
          </a:p>
        </p:txBody>
      </p:sp>
      <p:sp>
        <p:nvSpPr>
          <p:cNvPr id="47107" name="Rectangle 3"/>
          <p:cNvSpPr>
            <a:spLocks noGrp="1" noChangeArrowheads="1"/>
          </p:cNvSpPr>
          <p:nvPr>
            <p:ph type="body" idx="1"/>
          </p:nvPr>
        </p:nvSpPr>
        <p:spPr>
          <a:xfrm>
            <a:off x="685800" y="762000"/>
            <a:ext cx="7772400" cy="6096000"/>
          </a:xfrm>
        </p:spPr>
        <p:txBody>
          <a:bodyPr/>
          <a:lstStyle/>
          <a:p>
            <a:pPr eaLnBrk="1" hangingPunct="1"/>
            <a:r>
              <a:rPr lang="en-GB" dirty="0" smtClean="0"/>
              <a:t>The CVP waveform reflects changes in right atrial pressure during the cardiac cycle</a:t>
            </a:r>
          </a:p>
        </p:txBody>
      </p:sp>
      <p:pic>
        <p:nvPicPr>
          <p:cNvPr id="47108" name="Picture 4" descr=" Normal central venous pressure waveform"/>
          <p:cNvPicPr>
            <a:picLocks noChangeAspect="1" noChangeArrowheads="1"/>
          </p:cNvPicPr>
          <p:nvPr/>
        </p:nvPicPr>
        <p:blipFill>
          <a:blip r:embed="rId3" cstate="print"/>
          <a:srcRect/>
          <a:stretch>
            <a:fillRect/>
          </a:stretch>
        </p:blipFill>
        <p:spPr bwMode="auto">
          <a:xfrm>
            <a:off x="1295400" y="1752600"/>
            <a:ext cx="7620000" cy="2219325"/>
          </a:xfrm>
          <a:prstGeom prst="rect">
            <a:avLst/>
          </a:prstGeom>
          <a:ln w="88900" cap="sq" cmpd="thickThin">
            <a:solidFill>
              <a:srgbClr val="000000"/>
            </a:solidFill>
            <a:prstDash val="solid"/>
            <a:miter lim="800000"/>
          </a:ln>
          <a:effectLst>
            <a:innerShdw blurRad="76200">
              <a:srgbClr val="000000"/>
            </a:innerShdw>
          </a:effectLst>
        </p:spPr>
      </p:pic>
      <p:sp>
        <p:nvSpPr>
          <p:cNvPr id="47109" name="TextBox 4"/>
          <p:cNvSpPr txBox="1">
            <a:spLocks noChangeArrowheads="1"/>
          </p:cNvSpPr>
          <p:nvPr/>
        </p:nvSpPr>
        <p:spPr bwMode="auto">
          <a:xfrm>
            <a:off x="914400" y="4114800"/>
            <a:ext cx="7620000"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r>
              <a:rPr lang="en-GB" sz="2200" b="1">
                <a:solidFill>
                  <a:srgbClr val="FF0000"/>
                </a:solidFill>
              </a:rPr>
              <a:t>a wave</a:t>
            </a:r>
            <a:r>
              <a:rPr lang="en-GB" sz="2200"/>
              <a:t>: due to the increased arterial pressure during Rt atrial contraction. It correlate with </a:t>
            </a:r>
            <a:r>
              <a:rPr lang="en-GB" sz="2200" i="1"/>
              <a:t>P wave on the ECG.</a:t>
            </a:r>
            <a:endParaRPr lang="en-GB" sz="2200"/>
          </a:p>
          <a:p>
            <a:pPr lvl="1" eaLnBrk="1" hangingPunct="1"/>
            <a:endParaRPr lang="en-GB" sz="2200"/>
          </a:p>
          <a:p>
            <a:pPr lvl="1" eaLnBrk="1" hangingPunct="1"/>
            <a:r>
              <a:rPr lang="en-GB" sz="2200" b="1">
                <a:solidFill>
                  <a:srgbClr val="FF0000"/>
                </a:solidFill>
              </a:rPr>
              <a:t>C wave: </a:t>
            </a:r>
            <a:r>
              <a:rPr lang="en-GB" sz="2200"/>
              <a:t>caused by a slight elevation of the tricuspid valve into the Rt atrium during early ventricular contraction. It correlates with the end of QRS complex on an ECG.</a:t>
            </a:r>
          </a:p>
          <a:p>
            <a:pPr lvl="1" eaLnBrk="1" hangingPunct="1"/>
            <a:r>
              <a:rPr lang="en-GB" sz="2200"/>
              <a:t>.</a:t>
            </a:r>
          </a:p>
        </p:txBody>
      </p:sp>
    </p:spTree>
    <p:extLst>
      <p:ext uri="{BB962C8B-B14F-4D97-AF65-F5344CB8AC3E}">
        <p14:creationId xmlns="" xmlns:p14="http://schemas.microsoft.com/office/powerpoint/2010/main" val="34838802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371600" y="0"/>
            <a:ext cx="6858000" cy="609600"/>
          </a:xfrm>
        </p:spPr>
        <p:txBody>
          <a:bodyPr>
            <a:normAutofit fontScale="90000"/>
          </a:bodyPr>
          <a:lstStyle/>
          <a:p>
            <a:r>
              <a:rPr lang="en-GB" b="1" dirty="0" smtClean="0"/>
              <a:t>THE CVP WAVEFORM</a:t>
            </a:r>
            <a:endParaRPr lang="en-US" b="1" dirty="0" smtClean="0"/>
          </a:p>
        </p:txBody>
      </p:sp>
      <p:sp>
        <p:nvSpPr>
          <p:cNvPr id="48131" name="Content Placeholder 2"/>
          <p:cNvSpPr>
            <a:spLocks noGrp="1"/>
          </p:cNvSpPr>
          <p:nvPr>
            <p:ph idx="1"/>
          </p:nvPr>
        </p:nvSpPr>
        <p:spPr>
          <a:xfrm>
            <a:off x="1371600" y="2895600"/>
            <a:ext cx="7467600" cy="3230563"/>
          </a:xfrm>
        </p:spPr>
        <p:txBody>
          <a:bodyPr>
            <a:normAutofit lnSpcReduction="10000"/>
          </a:bodyPr>
          <a:lstStyle/>
          <a:p>
            <a:pPr lvl="1" eaLnBrk="1" hangingPunct="1">
              <a:buFontTx/>
              <a:buNone/>
            </a:pPr>
            <a:endParaRPr lang="en-GB" sz="2000" dirty="0" smtClean="0"/>
          </a:p>
          <a:p>
            <a:pPr lvl="1" eaLnBrk="1" hangingPunct="1">
              <a:buFontTx/>
              <a:buNone/>
            </a:pPr>
            <a:r>
              <a:rPr lang="en-GB" sz="2000" b="1" dirty="0" smtClean="0">
                <a:solidFill>
                  <a:srgbClr val="FF0000"/>
                </a:solidFill>
              </a:rPr>
              <a:t>X wave</a:t>
            </a:r>
            <a:r>
              <a:rPr lang="en-GB" sz="2000" dirty="0" smtClean="0"/>
              <a:t>: caused by the downward movement of the ventricle during systolic contraction. It occurs before the T wave on an ECG.</a:t>
            </a:r>
          </a:p>
          <a:p>
            <a:pPr lvl="1" eaLnBrk="1" hangingPunct="1">
              <a:buFontTx/>
              <a:buNone/>
            </a:pPr>
            <a:r>
              <a:rPr lang="en-GB" sz="2000" b="1" dirty="0" smtClean="0">
                <a:solidFill>
                  <a:srgbClr val="FF0000"/>
                </a:solidFill>
              </a:rPr>
              <a:t>V wave: </a:t>
            </a:r>
            <a:r>
              <a:rPr lang="en-GB" sz="2000" dirty="0" smtClean="0"/>
              <a:t>arises from the pressure generated when the blood filling the </a:t>
            </a:r>
            <a:r>
              <a:rPr lang="en-GB" sz="2000" dirty="0" err="1" smtClean="0"/>
              <a:t>Rt</a:t>
            </a:r>
            <a:r>
              <a:rPr lang="en-GB" sz="2000" dirty="0" smtClean="0"/>
              <a:t> atrium comes up against a closed tricuspid valve. It occurs as the T wave is ending on an ECG.</a:t>
            </a:r>
          </a:p>
          <a:p>
            <a:pPr lvl="1" eaLnBrk="1" hangingPunct="1">
              <a:buFontTx/>
              <a:buNone/>
            </a:pPr>
            <a:r>
              <a:rPr lang="en-GB" sz="2000" b="1" dirty="0" smtClean="0">
                <a:solidFill>
                  <a:srgbClr val="FF0000"/>
                </a:solidFill>
              </a:rPr>
              <a:t>Y wave</a:t>
            </a:r>
            <a:r>
              <a:rPr lang="en-GB" sz="2000" dirty="0" smtClean="0"/>
              <a:t>: produced by the tricuspid valve opening in diastole with blood flowing into the </a:t>
            </a:r>
            <a:r>
              <a:rPr lang="en-GB" sz="2000" dirty="0" err="1" smtClean="0"/>
              <a:t>Rt</a:t>
            </a:r>
            <a:r>
              <a:rPr lang="en-GB" sz="2000" dirty="0" smtClean="0"/>
              <a:t> ventricle. It occurs before the P wave on an ECG</a:t>
            </a:r>
          </a:p>
          <a:p>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3A1D2ADD-51F2-4AAE-99A6-5279ADCE058D}" type="slidenum">
              <a:rPr lang="en-US" smtClean="0"/>
              <a:pPr>
                <a:defRPr/>
              </a:pPr>
              <a:t>66</a:t>
            </a:fld>
            <a:endParaRPr lang="en-US"/>
          </a:p>
        </p:txBody>
      </p:sp>
      <p:pic>
        <p:nvPicPr>
          <p:cNvPr id="6" name="Picture 4" descr=" Normal central venous pressure waveform"/>
          <p:cNvPicPr>
            <a:picLocks noChangeAspect="1" noChangeArrowheads="1"/>
          </p:cNvPicPr>
          <p:nvPr/>
        </p:nvPicPr>
        <p:blipFill>
          <a:blip r:embed="rId2" cstate="print"/>
          <a:srcRect/>
          <a:stretch>
            <a:fillRect/>
          </a:stretch>
        </p:blipFill>
        <p:spPr bwMode="auto">
          <a:xfrm>
            <a:off x="1295400" y="762000"/>
            <a:ext cx="7620000" cy="22955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15732456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Central Venous Line</a:t>
            </a:r>
          </a:p>
        </p:txBody>
      </p:sp>
      <p:sp>
        <p:nvSpPr>
          <p:cNvPr id="49155" name="Rectangle 3"/>
          <p:cNvSpPr>
            <a:spLocks noGrp="1" noChangeArrowheads="1"/>
          </p:cNvSpPr>
          <p:nvPr>
            <p:ph type="body" idx="1"/>
          </p:nvPr>
        </p:nvSpPr>
        <p:spPr>
          <a:xfrm>
            <a:off x="977900" y="1676400"/>
            <a:ext cx="2133600" cy="1600200"/>
          </a:xfrm>
        </p:spPr>
        <p:txBody>
          <a:bodyPr/>
          <a:lstStyle/>
          <a:p>
            <a:pPr algn="ctr" eaLnBrk="1" hangingPunct="1">
              <a:spcBef>
                <a:spcPct val="50000"/>
              </a:spcBef>
              <a:buFontTx/>
              <a:buNone/>
            </a:pPr>
            <a:r>
              <a:rPr lang="en-GB" sz="1600" b="1" dirty="0" smtClean="0">
                <a:solidFill>
                  <a:srgbClr val="000099"/>
                </a:solidFill>
              </a:rPr>
              <a:t>CARDIAC COMPETENCE (reduced ventricular function raises </a:t>
            </a:r>
            <a:r>
              <a:rPr lang="en-GB" sz="1600" b="1" dirty="0" err="1" smtClean="0">
                <a:solidFill>
                  <a:srgbClr val="000099"/>
                </a:solidFill>
              </a:rPr>
              <a:t>cvp</a:t>
            </a:r>
            <a:r>
              <a:rPr lang="en-GB" sz="1600" b="1" dirty="0" smtClean="0">
                <a:solidFill>
                  <a:srgbClr val="000099"/>
                </a:solidFill>
              </a:rPr>
              <a:t>)</a:t>
            </a:r>
          </a:p>
          <a:p>
            <a:pPr eaLnBrk="1" hangingPunct="1">
              <a:buFont typeface="Wingdings" pitchFamily="2" charset="2"/>
              <a:buNone/>
            </a:pPr>
            <a:endParaRPr lang="en-US" b="1" dirty="0" smtClean="0">
              <a:solidFill>
                <a:srgbClr val="000099"/>
              </a:solidFill>
            </a:endParaRPr>
          </a:p>
        </p:txBody>
      </p:sp>
      <p:sp>
        <p:nvSpPr>
          <p:cNvPr id="49156" name="Rectangle 4"/>
          <p:cNvSpPr>
            <a:spLocks noChangeArrowheads="1"/>
          </p:cNvSpPr>
          <p:nvPr/>
        </p:nvSpPr>
        <p:spPr bwMode="auto">
          <a:xfrm>
            <a:off x="4038600" y="2971800"/>
            <a:ext cx="1524000"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000" b="1">
                <a:solidFill>
                  <a:srgbClr val="C00000"/>
                </a:solidFill>
              </a:rPr>
              <a:t>Central </a:t>
            </a:r>
          </a:p>
          <a:p>
            <a:pPr>
              <a:spcBef>
                <a:spcPct val="50000"/>
              </a:spcBef>
            </a:pPr>
            <a:r>
              <a:rPr lang="en-GB" sz="2000" b="1">
                <a:solidFill>
                  <a:srgbClr val="C00000"/>
                </a:solidFill>
              </a:rPr>
              <a:t>Venous</a:t>
            </a:r>
          </a:p>
          <a:p>
            <a:pPr>
              <a:spcBef>
                <a:spcPct val="50000"/>
              </a:spcBef>
            </a:pPr>
            <a:r>
              <a:rPr lang="en-GB" sz="2000" b="1">
                <a:solidFill>
                  <a:srgbClr val="C00000"/>
                </a:solidFill>
              </a:rPr>
              <a:t>Pressure</a:t>
            </a:r>
          </a:p>
          <a:p>
            <a:pPr>
              <a:spcBef>
                <a:spcPct val="50000"/>
              </a:spcBef>
            </a:pPr>
            <a:r>
              <a:rPr lang="en-GB" sz="2000" b="1">
                <a:solidFill>
                  <a:srgbClr val="C00000"/>
                </a:solidFill>
              </a:rPr>
              <a:t>CVP</a:t>
            </a:r>
          </a:p>
        </p:txBody>
      </p:sp>
      <p:sp>
        <p:nvSpPr>
          <p:cNvPr id="49157" name="Rectangle 5"/>
          <p:cNvSpPr>
            <a:spLocks noChangeArrowheads="1"/>
          </p:cNvSpPr>
          <p:nvPr/>
        </p:nvSpPr>
        <p:spPr bwMode="auto">
          <a:xfrm>
            <a:off x="6921500" y="1524000"/>
            <a:ext cx="1981200"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en-GB" b="1">
                <a:solidFill>
                  <a:srgbClr val="000099"/>
                </a:solidFill>
                <a:cs typeface="Times New Roman" pitchFamily="18" charset="0"/>
              </a:rPr>
              <a:t>BLOOD VOLUME</a:t>
            </a:r>
          </a:p>
          <a:p>
            <a:pPr>
              <a:spcBef>
                <a:spcPct val="50000"/>
              </a:spcBef>
            </a:pPr>
            <a:r>
              <a:rPr lang="en-GB" b="1">
                <a:solidFill>
                  <a:srgbClr val="000099"/>
                </a:solidFill>
                <a:cs typeface="Times New Roman" pitchFamily="18" charset="0"/>
              </a:rPr>
              <a:t>(increased venous return raises cvp</a:t>
            </a:r>
          </a:p>
        </p:txBody>
      </p:sp>
      <p:sp>
        <p:nvSpPr>
          <p:cNvPr id="49158" name="Rectangle 6"/>
          <p:cNvSpPr>
            <a:spLocks noChangeArrowheads="1"/>
          </p:cNvSpPr>
          <p:nvPr/>
        </p:nvSpPr>
        <p:spPr bwMode="auto">
          <a:xfrm>
            <a:off x="6540500" y="4038600"/>
            <a:ext cx="2338388"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en-GB" b="1">
                <a:solidFill>
                  <a:srgbClr val="000099"/>
                </a:solidFill>
                <a:cs typeface="Times New Roman" pitchFamily="18" charset="0"/>
              </a:rPr>
              <a:t>SYSTEMIC VASCULAR RESISTENCE (increased tone raises cvp)</a:t>
            </a:r>
          </a:p>
        </p:txBody>
      </p:sp>
      <p:sp>
        <p:nvSpPr>
          <p:cNvPr id="49159" name="Rectangle 7"/>
          <p:cNvSpPr>
            <a:spLocks noChangeArrowheads="1"/>
          </p:cNvSpPr>
          <p:nvPr/>
        </p:nvSpPr>
        <p:spPr bwMode="auto">
          <a:xfrm>
            <a:off x="1752600" y="5667375"/>
            <a:ext cx="27432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en-GB" b="1">
                <a:solidFill>
                  <a:srgbClr val="000099"/>
                </a:solidFill>
                <a:cs typeface="Times New Roman" pitchFamily="18" charset="0"/>
              </a:rPr>
              <a:t>INTRATHORACIC AND INTRAPERITONEAL PRESSURE (raises cvp)</a:t>
            </a:r>
          </a:p>
        </p:txBody>
      </p:sp>
      <p:sp>
        <p:nvSpPr>
          <p:cNvPr id="49160" name="Line 8"/>
          <p:cNvSpPr>
            <a:spLocks noChangeShapeType="1"/>
          </p:cNvSpPr>
          <p:nvPr/>
        </p:nvSpPr>
        <p:spPr bwMode="auto">
          <a:xfrm flipH="1">
            <a:off x="5181600" y="2743200"/>
            <a:ext cx="1676400" cy="990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49161" name="Line 9"/>
          <p:cNvSpPr>
            <a:spLocks noChangeShapeType="1"/>
          </p:cNvSpPr>
          <p:nvPr/>
        </p:nvSpPr>
        <p:spPr bwMode="auto">
          <a:xfrm flipH="1" flipV="1">
            <a:off x="4953000" y="4419600"/>
            <a:ext cx="1524000" cy="914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49162" name="Line 10"/>
          <p:cNvSpPr>
            <a:spLocks noChangeShapeType="1"/>
          </p:cNvSpPr>
          <p:nvPr/>
        </p:nvSpPr>
        <p:spPr bwMode="auto">
          <a:xfrm flipV="1">
            <a:off x="3124200" y="4343400"/>
            <a:ext cx="8382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49163" name="Line 11"/>
          <p:cNvSpPr>
            <a:spLocks noChangeShapeType="1"/>
          </p:cNvSpPr>
          <p:nvPr/>
        </p:nvSpPr>
        <p:spPr bwMode="auto">
          <a:xfrm>
            <a:off x="2667000" y="3048000"/>
            <a:ext cx="12954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Tree>
    <p:extLst>
      <p:ext uri="{BB962C8B-B14F-4D97-AF65-F5344CB8AC3E}">
        <p14:creationId xmlns="" xmlns:p14="http://schemas.microsoft.com/office/powerpoint/2010/main" val="20636769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t>Nursing Care </a:t>
            </a:r>
          </a:p>
        </p:txBody>
      </p:sp>
      <p:sp>
        <p:nvSpPr>
          <p:cNvPr id="50179" name="Content Placeholder 2"/>
          <p:cNvSpPr>
            <a:spLocks noGrp="1"/>
          </p:cNvSpPr>
          <p:nvPr>
            <p:ph idx="1"/>
          </p:nvPr>
        </p:nvSpPr>
        <p:spPr>
          <a:xfrm>
            <a:off x="1371600" y="1371600"/>
            <a:ext cx="7315200" cy="4525963"/>
          </a:xfrm>
        </p:spPr>
        <p:txBody>
          <a:bodyPr>
            <a:normAutofit fontScale="92500" lnSpcReduction="10000"/>
          </a:bodyPr>
          <a:lstStyle/>
          <a:p>
            <a:pPr eaLnBrk="1" hangingPunct="1"/>
            <a:r>
              <a:rPr lang="en-US" sz="2400" dirty="0" smtClean="0"/>
              <a:t>Monitoring the system and documentation</a:t>
            </a:r>
          </a:p>
          <a:p>
            <a:pPr eaLnBrk="1" hangingPunct="1"/>
            <a:r>
              <a:rPr lang="en-US" sz="2400" dirty="0" smtClean="0"/>
              <a:t>Obtain CVP readings hourly (Normal CVP &lt; 8 mmHg )</a:t>
            </a:r>
          </a:p>
          <a:p>
            <a:pPr eaLnBrk="1" hangingPunct="1"/>
            <a:r>
              <a:rPr lang="en-US" sz="2000" dirty="0" smtClean="0"/>
              <a:t>LOW CVP :</a:t>
            </a:r>
          </a:p>
          <a:p>
            <a:pPr lvl="2" eaLnBrk="1" hangingPunct="1"/>
            <a:r>
              <a:rPr lang="en-US" dirty="0" smtClean="0"/>
              <a:t> </a:t>
            </a:r>
            <a:r>
              <a:rPr lang="en-US" dirty="0" err="1" smtClean="0"/>
              <a:t>Hypovolemia</a:t>
            </a:r>
            <a:r>
              <a:rPr lang="en-US" dirty="0" smtClean="0"/>
              <a:t> or </a:t>
            </a:r>
            <a:r>
              <a:rPr lang="en-US" dirty="0" err="1" smtClean="0"/>
              <a:t>pt</a:t>
            </a:r>
            <a:r>
              <a:rPr lang="en-US" dirty="0" smtClean="0"/>
              <a:t> on diuretic therapy</a:t>
            </a:r>
            <a:r>
              <a:rPr lang="en-US" dirty="0" smtClean="0">
                <a:sym typeface="Wingdings" pitchFamily="2" charset="2"/>
              </a:rPr>
              <a:t> require fluid administration </a:t>
            </a:r>
          </a:p>
          <a:p>
            <a:pPr lvl="2" eaLnBrk="1" hangingPunct="1"/>
            <a:r>
              <a:rPr lang="en-US" dirty="0" smtClean="0">
                <a:sym typeface="Wingdings" pitchFamily="2" charset="2"/>
              </a:rPr>
              <a:t>Sepsis (systemic vasodilatation)</a:t>
            </a:r>
          </a:p>
          <a:p>
            <a:pPr lvl="2" eaLnBrk="1" hangingPunct="1"/>
            <a:r>
              <a:rPr lang="en-US" dirty="0" err="1" smtClean="0">
                <a:sym typeface="Wingdings" pitchFamily="2" charset="2"/>
              </a:rPr>
              <a:t>Vasodilating</a:t>
            </a:r>
            <a:r>
              <a:rPr lang="en-US" dirty="0" smtClean="0">
                <a:sym typeface="Wingdings" pitchFamily="2" charset="2"/>
              </a:rPr>
              <a:t> drugs </a:t>
            </a:r>
          </a:p>
          <a:p>
            <a:pPr eaLnBrk="1" hangingPunct="1"/>
            <a:r>
              <a:rPr lang="en-US" sz="2400" dirty="0" smtClean="0">
                <a:sym typeface="Wingdings" pitchFamily="2" charset="2"/>
              </a:rPr>
              <a:t>High CVP </a:t>
            </a:r>
          </a:p>
          <a:p>
            <a:pPr lvl="3" eaLnBrk="1" hangingPunct="1"/>
            <a:r>
              <a:rPr lang="en-US" dirty="0" smtClean="0">
                <a:sym typeface="Wingdings" pitchFamily="2" charset="2"/>
              </a:rPr>
              <a:t>Caused by a number of interrelated factors </a:t>
            </a:r>
          </a:p>
          <a:p>
            <a:pPr lvl="3" eaLnBrk="1" hangingPunct="1"/>
            <a:r>
              <a:rPr lang="en-US" dirty="0" smtClean="0">
                <a:sym typeface="Wingdings" pitchFamily="2" charset="2"/>
              </a:rPr>
              <a:t>Most commonly Right ventricular Failure &amp; Mechanical Ventilator (</a:t>
            </a:r>
            <a:r>
              <a:rPr lang="en-US" dirty="0" err="1" smtClean="0">
                <a:sym typeface="Wingdings" pitchFamily="2" charset="2"/>
              </a:rPr>
              <a:t>intrathoracic</a:t>
            </a:r>
            <a:r>
              <a:rPr lang="en-US" dirty="0" smtClean="0">
                <a:sym typeface="Wingdings" pitchFamily="2" charset="2"/>
              </a:rPr>
              <a:t> pressure compress pulmonary vessels  resistance to blood flow from the </a:t>
            </a:r>
            <a:r>
              <a:rPr lang="en-US" dirty="0" err="1" smtClean="0">
                <a:sym typeface="Wingdings" pitchFamily="2" charset="2"/>
              </a:rPr>
              <a:t>rt</a:t>
            </a:r>
            <a:r>
              <a:rPr lang="en-US" dirty="0" smtClean="0">
                <a:sym typeface="Wingdings" pitchFamily="2" charset="2"/>
              </a:rPr>
              <a:t> side to left side  </a:t>
            </a:r>
            <a:r>
              <a:rPr lang="en-US" dirty="0" err="1" smtClean="0">
                <a:sym typeface="Wingdings" pitchFamily="2" charset="2"/>
              </a:rPr>
              <a:t>Rt</a:t>
            </a:r>
            <a:r>
              <a:rPr lang="en-US" dirty="0" smtClean="0">
                <a:sym typeface="Wingdings" pitchFamily="2" charset="2"/>
              </a:rPr>
              <a:t> Vent. dysfunction</a:t>
            </a:r>
          </a:p>
          <a:p>
            <a:pPr lvl="3" eaLnBrk="1" hangingPunct="1"/>
            <a:endParaRPr lang="en-US" dirty="0" smtClean="0"/>
          </a:p>
        </p:txBody>
      </p:sp>
      <p:sp>
        <p:nvSpPr>
          <p:cNvPr id="5" name="Slide Number Placeholder 4"/>
          <p:cNvSpPr>
            <a:spLocks noGrp="1"/>
          </p:cNvSpPr>
          <p:nvPr>
            <p:ph type="sldNum" sz="quarter" idx="11"/>
          </p:nvPr>
        </p:nvSpPr>
        <p:spPr/>
        <p:txBody>
          <a:bodyPr/>
          <a:lstStyle/>
          <a:p>
            <a:pPr>
              <a:defRPr/>
            </a:pPr>
            <a:fld id="{05914AED-1307-4E2C-A802-DB4126D7E82B}" type="slidenum">
              <a:rPr lang="en-US" smtClean="0"/>
              <a:pPr>
                <a:defRPr/>
              </a:pPr>
              <a:t>68</a:t>
            </a:fld>
            <a:endParaRPr lang="en-US" dirty="0"/>
          </a:p>
        </p:txBody>
      </p:sp>
    </p:spTree>
    <p:extLst>
      <p:ext uri="{BB962C8B-B14F-4D97-AF65-F5344CB8AC3E}">
        <p14:creationId xmlns="" xmlns:p14="http://schemas.microsoft.com/office/powerpoint/2010/main" val="20159822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latin typeface="Arial Rounded MT Bold" pitchFamily="34" charset="0"/>
              </a:rPr>
              <a:t>CVP Reading</a:t>
            </a:r>
            <a:endParaRPr lang="en-US" dirty="0" smtClean="0"/>
          </a:p>
        </p:txBody>
      </p:sp>
      <p:sp>
        <p:nvSpPr>
          <p:cNvPr id="51203" name="Content Placeholder 2"/>
          <p:cNvSpPr>
            <a:spLocks noGrp="1"/>
          </p:cNvSpPr>
          <p:nvPr>
            <p:ph idx="1"/>
          </p:nvPr>
        </p:nvSpPr>
        <p:spPr>
          <a:xfrm>
            <a:off x="1371600" y="1600200"/>
            <a:ext cx="7772400" cy="4525963"/>
          </a:xfrm>
        </p:spPr>
        <p:txBody>
          <a:bodyPr>
            <a:normAutofit fontScale="92500"/>
          </a:bodyPr>
          <a:lstStyle/>
          <a:p>
            <a:pPr eaLnBrk="1" hangingPunct="1">
              <a:buFontTx/>
              <a:buNone/>
            </a:pPr>
            <a:r>
              <a:rPr lang="en-US" dirty="0" smtClean="0">
                <a:latin typeface="Arial Rounded MT Bold" pitchFamily="34" charset="0"/>
              </a:rPr>
              <a:t>    CVP reading is </a:t>
            </a:r>
            <a:r>
              <a:rPr lang="en-US" dirty="0" smtClean="0">
                <a:solidFill>
                  <a:srgbClr val="FF0000"/>
                </a:solidFill>
                <a:latin typeface="Arial Rounded MT Bold" pitchFamily="34" charset="0"/>
              </a:rPr>
              <a:t>ALWAYS </a:t>
            </a:r>
            <a:r>
              <a:rPr lang="en-US" dirty="0" smtClean="0">
                <a:latin typeface="Arial Rounded MT Bold" pitchFamily="34" charset="0"/>
              </a:rPr>
              <a:t>interpreted in conjunction with clinical observation (Lung &amp;heart sounds, HR, RR, ECG, UOP)</a:t>
            </a:r>
            <a:endParaRPr lang="en-US" dirty="0" smtClean="0"/>
          </a:p>
          <a:p>
            <a:pPr eaLnBrk="1" hangingPunct="1">
              <a:buFontTx/>
              <a:buBlip>
                <a:blip r:embed="rId3"/>
              </a:buBlip>
            </a:pPr>
            <a:r>
              <a:rPr lang="en-US" dirty="0" smtClean="0"/>
              <a:t> </a:t>
            </a:r>
            <a:r>
              <a:rPr lang="en-US" sz="2400" dirty="0" smtClean="0">
                <a:latin typeface="Arial" charset="0"/>
                <a:ea typeface="MingLiU_HKSCS" pitchFamily="18" charset="-120"/>
                <a:cs typeface="Arial" charset="0"/>
              </a:rPr>
              <a:t>Left Ventricular  Failure </a:t>
            </a:r>
            <a:r>
              <a:rPr lang="en-US" sz="2400" dirty="0" smtClean="0">
                <a:latin typeface="Arial" charset="0"/>
                <a:ea typeface="MingLiU_HKSCS" pitchFamily="18" charset="-120"/>
                <a:cs typeface="Arial" charset="0"/>
                <a:sym typeface="Wingdings" pitchFamily="2" charset="2"/>
              </a:rPr>
              <a:t></a:t>
            </a:r>
            <a:r>
              <a:rPr lang="en-US" sz="2400" dirty="0" smtClean="0">
                <a:latin typeface="Arial" charset="0"/>
                <a:ea typeface="MingLiU_HKSCS" pitchFamily="18" charset="-120"/>
                <a:cs typeface="Arial" charset="0"/>
              </a:rPr>
              <a:t>↑CVP , Basilar crackles+ ↓UOP</a:t>
            </a:r>
          </a:p>
          <a:p>
            <a:pPr eaLnBrk="1" hangingPunct="1">
              <a:buFontTx/>
              <a:buBlip>
                <a:blip r:embed="rId3"/>
              </a:buBlip>
            </a:pPr>
            <a:r>
              <a:rPr lang="en-US" sz="2400" dirty="0" smtClean="0">
                <a:latin typeface="Arial" charset="0"/>
                <a:ea typeface="MingLiU_HKSCS" pitchFamily="18" charset="-120"/>
                <a:cs typeface="Arial" charset="0"/>
              </a:rPr>
              <a:t>Mechanical Vent</a:t>
            </a:r>
            <a:r>
              <a:rPr lang="en-US" sz="2400" dirty="0" smtClean="0">
                <a:latin typeface="Arial" charset="0"/>
                <a:ea typeface="MingLiU_HKSCS" pitchFamily="18" charset="-120"/>
                <a:cs typeface="Arial" charset="0"/>
                <a:sym typeface="Wingdings" pitchFamily="2" charset="2"/>
              </a:rPr>
              <a:t> </a:t>
            </a:r>
            <a:r>
              <a:rPr lang="en-US" sz="2400" dirty="0" smtClean="0">
                <a:latin typeface="Arial" charset="0"/>
                <a:ea typeface="MingLiU_HKSCS" pitchFamily="18" charset="-120"/>
                <a:cs typeface="Arial" charset="0"/>
              </a:rPr>
              <a:t>Distended neck veins +clear breath sounds + ↑CVP +</a:t>
            </a:r>
            <a:r>
              <a:rPr lang="en-US" sz="2400" dirty="0" err="1" smtClean="0">
                <a:latin typeface="Arial" charset="0"/>
                <a:ea typeface="MingLiU_HKSCS" pitchFamily="18" charset="-120"/>
                <a:cs typeface="Arial" charset="0"/>
              </a:rPr>
              <a:t>intrathoracic</a:t>
            </a:r>
            <a:r>
              <a:rPr lang="en-US" sz="2400" dirty="0" smtClean="0">
                <a:latin typeface="Arial" charset="0"/>
                <a:ea typeface="MingLiU_HKSCS" pitchFamily="18" charset="-120"/>
                <a:cs typeface="Arial" charset="0"/>
              </a:rPr>
              <a:t> pressure </a:t>
            </a:r>
          </a:p>
          <a:p>
            <a:pPr eaLnBrk="1" hangingPunct="1">
              <a:buFontTx/>
              <a:buBlip>
                <a:blip r:embed="rId3"/>
              </a:buBlip>
            </a:pPr>
            <a:r>
              <a:rPr lang="en-US" sz="2400" dirty="0" smtClean="0">
                <a:latin typeface="Arial" charset="0"/>
                <a:ea typeface="MingLiU_HKSCS" pitchFamily="18" charset="-120"/>
                <a:cs typeface="Arial" charset="0"/>
              </a:rPr>
              <a:t>Sepsis : ↓CVP +fever+ tachycardia +</a:t>
            </a:r>
            <a:r>
              <a:rPr lang="en-US" sz="2400" dirty="0" err="1" smtClean="0">
                <a:latin typeface="Arial" charset="0"/>
                <a:ea typeface="MingLiU_HKSCS" pitchFamily="18" charset="-120"/>
                <a:cs typeface="Arial" charset="0"/>
              </a:rPr>
              <a:t>tachypenia</a:t>
            </a:r>
            <a:r>
              <a:rPr lang="en-US" sz="2400" dirty="0" smtClean="0">
                <a:latin typeface="Arial" charset="0"/>
                <a:ea typeface="MingLiU_HKSCS" pitchFamily="18" charset="-120"/>
                <a:cs typeface="Arial" charset="0"/>
              </a:rPr>
              <a:t> +↑WBC </a:t>
            </a:r>
          </a:p>
          <a:p>
            <a:pPr eaLnBrk="1" hangingPunct="1">
              <a:buFontTx/>
              <a:buBlip>
                <a:blip r:embed="rId3"/>
              </a:buBlip>
            </a:pPr>
            <a:r>
              <a:rPr lang="en-US" sz="2400" dirty="0" smtClean="0">
                <a:latin typeface="Arial" charset="0"/>
                <a:ea typeface="MingLiU_HKSCS" pitchFamily="18" charset="-120"/>
                <a:cs typeface="Arial" charset="0"/>
              </a:rPr>
              <a:t>Receiving </a:t>
            </a:r>
            <a:r>
              <a:rPr lang="en-US" sz="2400" dirty="0" err="1" smtClean="0">
                <a:latin typeface="Arial" charset="0"/>
                <a:ea typeface="MingLiU_HKSCS" pitchFamily="18" charset="-120"/>
                <a:cs typeface="Arial" charset="0"/>
              </a:rPr>
              <a:t>Vasodialting</a:t>
            </a:r>
            <a:r>
              <a:rPr lang="en-US" sz="2400" dirty="0" smtClean="0">
                <a:latin typeface="Arial" charset="0"/>
                <a:ea typeface="MingLiU_HKSCS" pitchFamily="18" charset="-120"/>
                <a:cs typeface="Arial" charset="0"/>
              </a:rPr>
              <a:t> drugs ↓CVP +tachycardia </a:t>
            </a:r>
            <a:endParaRPr lang="en-US" sz="2400" dirty="0" smtClean="0">
              <a:latin typeface="Arial" charset="0"/>
              <a:cs typeface="Arial" charset="0"/>
            </a:endParaRP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8F84A4D-1A11-45A9-AC09-ADCEA7705F5F}" type="slidenum">
              <a:rPr lang="en-US" smtClean="0"/>
              <a:pPr>
                <a:defRPr/>
              </a:pPr>
              <a:t>69</a:t>
            </a:fld>
            <a:endParaRPr lang="en-US"/>
          </a:p>
        </p:txBody>
      </p:sp>
    </p:spTree>
    <p:extLst>
      <p:ext uri="{BB962C8B-B14F-4D97-AF65-F5344CB8AC3E}">
        <p14:creationId xmlns="" xmlns:p14="http://schemas.microsoft.com/office/powerpoint/2010/main" val="29921054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noFill/>
        </p:spPr>
        <p:txBody>
          <a:bodyPr>
            <a:normAutofit fontScale="90000"/>
          </a:bodyPr>
          <a:lstStyle/>
          <a:p>
            <a:r>
              <a:rPr lang="en-US" b="1" smtClean="0">
                <a:latin typeface="Verdana" pitchFamily="34" charset="0"/>
              </a:rPr>
              <a:t>TABLE 5–2</a:t>
            </a:r>
            <a:r>
              <a:rPr lang="en-US" smtClean="0">
                <a:latin typeface="Verdana" pitchFamily="34" charset="0"/>
              </a:rPr>
              <a:t>   Causes of Elevated and Decreased Preload</a:t>
            </a:r>
          </a:p>
        </p:txBody>
      </p:sp>
      <p:pic>
        <p:nvPicPr>
          <p:cNvPr id="27651" name="Picture 5" descr="Tab05_02.jpg"/>
          <p:cNvPicPr>
            <a:picLocks noChangeAspect="1"/>
          </p:cNvPicPr>
          <p:nvPr/>
        </p:nvPicPr>
        <p:blipFill>
          <a:blip r:embed="rId2" cstate="print"/>
          <a:srcRect/>
          <a:stretch>
            <a:fillRect/>
          </a:stretch>
        </p:blipFill>
        <p:spPr bwMode="auto">
          <a:xfrm>
            <a:off x="1458913" y="246063"/>
            <a:ext cx="6226175" cy="59436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371600" y="274638"/>
            <a:ext cx="7772400" cy="1143000"/>
          </a:xfrm>
        </p:spPr>
        <p:txBody>
          <a:bodyPr>
            <a:normAutofit fontScale="90000"/>
          </a:bodyPr>
          <a:lstStyle/>
          <a:p>
            <a:pPr eaLnBrk="1" hangingPunct="1"/>
            <a:r>
              <a:rPr lang="en-GB" sz="3600" b="1" dirty="0" smtClean="0"/>
              <a:t>Procedure For CVP Measurement Using A Transducer:</a:t>
            </a:r>
            <a:r>
              <a:rPr lang="en-GB" b="1" dirty="0" smtClean="0"/>
              <a:t/>
            </a:r>
            <a:br>
              <a:rPr lang="en-GB" b="1" dirty="0" smtClean="0"/>
            </a:br>
            <a:endParaRPr lang="en-US" dirty="0" smtClean="0"/>
          </a:p>
        </p:txBody>
      </p:sp>
      <p:sp>
        <p:nvSpPr>
          <p:cNvPr id="52227" name="Content Placeholder 2"/>
          <p:cNvSpPr>
            <a:spLocks noGrp="1"/>
          </p:cNvSpPr>
          <p:nvPr>
            <p:ph idx="1"/>
          </p:nvPr>
        </p:nvSpPr>
        <p:spPr/>
        <p:txBody>
          <a:bodyPr>
            <a:normAutofit fontScale="92500" lnSpcReduction="10000"/>
          </a:bodyPr>
          <a:lstStyle/>
          <a:p>
            <a:pPr eaLnBrk="1" hangingPunct="1"/>
            <a:r>
              <a:rPr lang="en-GB" dirty="0" smtClean="0"/>
              <a:t>Explain the procedure to the patient</a:t>
            </a:r>
          </a:p>
          <a:p>
            <a:pPr eaLnBrk="1" hangingPunct="1"/>
            <a:r>
              <a:rPr lang="en-GB" dirty="0" smtClean="0"/>
              <a:t>Ensure the line is patent</a:t>
            </a:r>
          </a:p>
          <a:p>
            <a:pPr eaLnBrk="1" hangingPunct="1"/>
            <a:r>
              <a:rPr lang="en-GB" dirty="0" smtClean="0"/>
              <a:t>Position the patient supine (if possible) and align the transducer with the mid axilla (level with the right atrium)</a:t>
            </a:r>
          </a:p>
          <a:p>
            <a:pPr eaLnBrk="1" hangingPunct="1"/>
            <a:r>
              <a:rPr lang="en-GB" dirty="0" smtClean="0"/>
              <a:t>Zero the monitor</a:t>
            </a:r>
          </a:p>
          <a:p>
            <a:pPr eaLnBrk="1" hangingPunct="1"/>
            <a:r>
              <a:rPr lang="en-GB" dirty="0" smtClean="0"/>
              <a:t>Observe the CVP trace</a:t>
            </a:r>
          </a:p>
          <a:p>
            <a:pPr eaLnBrk="1" hangingPunct="1"/>
            <a:r>
              <a:rPr lang="en-GB" dirty="0" smtClean="0"/>
              <a:t>document the reading and report any changes or abnormalities</a:t>
            </a:r>
          </a:p>
          <a:p>
            <a:pPr eaLnBrk="1" hangingPunct="1"/>
            <a:endParaRPr lang="en-US" b="1" dirty="0" smtClean="0"/>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5152B5AA-0497-4DA7-B9A5-C2D7D6D1B251}" type="slidenum">
              <a:rPr lang="en-US" smtClean="0"/>
              <a:pPr>
                <a:defRPr/>
              </a:pPr>
              <a:t>70</a:t>
            </a:fld>
            <a:endParaRPr lang="en-US"/>
          </a:p>
        </p:txBody>
      </p:sp>
    </p:spTree>
    <p:extLst>
      <p:ext uri="{BB962C8B-B14F-4D97-AF65-F5344CB8AC3E}">
        <p14:creationId xmlns="" xmlns:p14="http://schemas.microsoft.com/office/powerpoint/2010/main" val="20309224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b="1" dirty="0" smtClean="0"/>
              <a:t>CVP-Complications </a:t>
            </a:r>
          </a:p>
        </p:txBody>
      </p:sp>
      <p:sp>
        <p:nvSpPr>
          <p:cNvPr id="53251" name="Rectangle 3"/>
          <p:cNvSpPr>
            <a:spLocks noGrp="1" noChangeArrowheads="1"/>
          </p:cNvSpPr>
          <p:nvPr>
            <p:ph type="body" sz="half" idx="1"/>
          </p:nvPr>
        </p:nvSpPr>
        <p:spPr>
          <a:xfrm>
            <a:off x="1676400" y="1600200"/>
            <a:ext cx="4037013" cy="4530725"/>
          </a:xfrm>
        </p:spPr>
        <p:txBody>
          <a:bodyPr/>
          <a:lstStyle/>
          <a:p>
            <a:pPr eaLnBrk="1" hangingPunct="1"/>
            <a:r>
              <a:rPr lang="en-GB" dirty="0" smtClean="0"/>
              <a:t>Malposition of the catheter</a:t>
            </a:r>
          </a:p>
          <a:p>
            <a:pPr eaLnBrk="1" hangingPunct="1"/>
            <a:r>
              <a:rPr lang="en-GB" dirty="0" smtClean="0"/>
              <a:t>haematoma</a:t>
            </a:r>
          </a:p>
          <a:p>
            <a:pPr eaLnBrk="1" hangingPunct="1"/>
            <a:r>
              <a:rPr lang="en-GB" dirty="0" smtClean="0"/>
              <a:t>arterial puncture</a:t>
            </a:r>
          </a:p>
          <a:p>
            <a:pPr eaLnBrk="1" hangingPunct="1"/>
            <a:r>
              <a:rPr lang="en-GB" dirty="0" smtClean="0"/>
              <a:t>pneumothorax</a:t>
            </a:r>
          </a:p>
          <a:p>
            <a:pPr eaLnBrk="1" hangingPunct="1"/>
            <a:r>
              <a:rPr lang="en-GB" dirty="0" smtClean="0"/>
              <a:t>haemorrhage</a:t>
            </a:r>
          </a:p>
          <a:p>
            <a:pPr eaLnBrk="1" hangingPunct="1"/>
            <a:r>
              <a:rPr lang="en-GB" dirty="0" smtClean="0"/>
              <a:t>sepsis</a:t>
            </a:r>
          </a:p>
          <a:p>
            <a:pPr eaLnBrk="1" hangingPunct="1"/>
            <a:r>
              <a:rPr lang="en-GB" dirty="0" smtClean="0"/>
              <a:t>air emboli</a:t>
            </a:r>
          </a:p>
          <a:p>
            <a:pPr eaLnBrk="1" hangingPunct="1">
              <a:buFont typeface="Wingdings" pitchFamily="2" charset="2"/>
              <a:buNone/>
            </a:pPr>
            <a:endParaRPr lang="en-US" dirty="0" smtClean="0"/>
          </a:p>
        </p:txBody>
      </p:sp>
      <p:sp>
        <p:nvSpPr>
          <p:cNvPr id="53252" name="Rectangle 4"/>
          <p:cNvSpPr>
            <a:spLocks noGrp="1" noChangeArrowheads="1"/>
          </p:cNvSpPr>
          <p:nvPr>
            <p:ph type="body" sz="half" idx="2"/>
          </p:nvPr>
        </p:nvSpPr>
        <p:spPr/>
        <p:txBody>
          <a:bodyPr/>
          <a:lstStyle/>
          <a:p>
            <a:pPr eaLnBrk="1" hangingPunct="1"/>
            <a:r>
              <a:rPr lang="en-GB" dirty="0" smtClean="0"/>
              <a:t>Catheter embolism(10-20 cc of air </a:t>
            </a:r>
          </a:p>
          <a:p>
            <a:pPr eaLnBrk="1" hangingPunct="1"/>
            <a:r>
              <a:rPr lang="en-GB" dirty="0" smtClean="0"/>
              <a:t>Thrombosis</a:t>
            </a:r>
          </a:p>
          <a:p>
            <a:pPr eaLnBrk="1" hangingPunct="1"/>
            <a:r>
              <a:rPr lang="en-GB" dirty="0" err="1" smtClean="0"/>
              <a:t>Haemothorax</a:t>
            </a:r>
            <a:endParaRPr lang="en-GB" dirty="0" smtClean="0"/>
          </a:p>
          <a:p>
            <a:pPr eaLnBrk="1" hangingPunct="1"/>
            <a:r>
              <a:rPr lang="en-GB" dirty="0" smtClean="0"/>
              <a:t>Cardiac tamponade</a:t>
            </a:r>
          </a:p>
          <a:p>
            <a:pPr eaLnBrk="1" hangingPunct="1"/>
            <a:r>
              <a:rPr lang="en-GB" dirty="0" smtClean="0"/>
              <a:t>Cardiac arrhythmias</a:t>
            </a:r>
          </a:p>
          <a:p>
            <a:pPr eaLnBrk="1" hangingPunct="1"/>
            <a:endParaRPr lang="en-US" sz="3200" dirty="0" smtClean="0"/>
          </a:p>
        </p:txBody>
      </p:sp>
    </p:spTree>
    <p:extLst>
      <p:ext uri="{BB962C8B-B14F-4D97-AF65-F5344CB8AC3E}">
        <p14:creationId xmlns="" xmlns:p14="http://schemas.microsoft.com/office/powerpoint/2010/main" val="39056370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71600" y="0"/>
            <a:ext cx="6858000" cy="762000"/>
          </a:xfrm>
        </p:spPr>
        <p:txBody>
          <a:bodyPr/>
          <a:lstStyle/>
          <a:p>
            <a:pPr algn="l" eaLnBrk="1" hangingPunct="1"/>
            <a:r>
              <a:rPr lang="en-US" b="1" dirty="0" smtClean="0"/>
              <a:t>Infection </a:t>
            </a:r>
          </a:p>
        </p:txBody>
      </p:sp>
      <p:sp>
        <p:nvSpPr>
          <p:cNvPr id="54275" name="Rectangle 3"/>
          <p:cNvSpPr>
            <a:spLocks noGrp="1" noChangeArrowheads="1"/>
          </p:cNvSpPr>
          <p:nvPr>
            <p:ph idx="1"/>
          </p:nvPr>
        </p:nvSpPr>
        <p:spPr>
          <a:xfrm>
            <a:off x="1371600" y="685800"/>
            <a:ext cx="7315200" cy="4983163"/>
          </a:xfrm>
        </p:spPr>
        <p:txBody>
          <a:bodyPr>
            <a:normAutofit fontScale="92500" lnSpcReduction="20000"/>
          </a:bodyPr>
          <a:lstStyle/>
          <a:p>
            <a:pPr eaLnBrk="1" hangingPunct="1">
              <a:lnSpc>
                <a:spcPct val="90000"/>
              </a:lnSpc>
            </a:pPr>
            <a:r>
              <a:rPr lang="en-US" b="1" dirty="0" smtClean="0">
                <a:latin typeface="Times New Roman" pitchFamily="18" charset="0"/>
                <a:cs typeface="Times New Roman" pitchFamily="18" charset="0"/>
              </a:rPr>
              <a:t>S &amp; S:</a:t>
            </a:r>
          </a:p>
          <a:p>
            <a:pPr eaLnBrk="1" hangingPunct="1">
              <a:lnSpc>
                <a:spcPct val="90000"/>
              </a:lnSpc>
              <a:buFont typeface="Wingdings" pitchFamily="2" charset="2"/>
              <a:buChar char="ü"/>
            </a:pPr>
            <a:r>
              <a:rPr lang="en-US" sz="2200" dirty="0" smtClean="0">
                <a:latin typeface="Arial" charset="0"/>
                <a:cs typeface="Arial" charset="0"/>
              </a:rPr>
              <a:t>Pain.</a:t>
            </a:r>
          </a:p>
          <a:p>
            <a:pPr eaLnBrk="1" hangingPunct="1">
              <a:lnSpc>
                <a:spcPct val="90000"/>
              </a:lnSpc>
              <a:buFont typeface="Wingdings" pitchFamily="2" charset="2"/>
              <a:buChar char="ü"/>
            </a:pPr>
            <a:r>
              <a:rPr lang="en-US" sz="2200" dirty="0" smtClean="0">
                <a:latin typeface="Arial" charset="0"/>
                <a:cs typeface="Arial" charset="0"/>
              </a:rPr>
              <a:t> inflammation, or redness at entrance or exit sites, or port site. </a:t>
            </a:r>
          </a:p>
          <a:p>
            <a:pPr eaLnBrk="1" hangingPunct="1">
              <a:lnSpc>
                <a:spcPct val="90000"/>
              </a:lnSpc>
              <a:buFont typeface="Wingdings" pitchFamily="2" charset="2"/>
              <a:buChar char="ü"/>
            </a:pPr>
            <a:r>
              <a:rPr lang="en-US" sz="2200" dirty="0" smtClean="0">
                <a:latin typeface="Arial" charset="0"/>
                <a:cs typeface="Arial" charset="0"/>
              </a:rPr>
              <a:t>Drainage. </a:t>
            </a:r>
          </a:p>
          <a:p>
            <a:pPr eaLnBrk="1" hangingPunct="1">
              <a:lnSpc>
                <a:spcPct val="90000"/>
              </a:lnSpc>
              <a:buFont typeface="Wingdings" pitchFamily="2" charset="2"/>
              <a:buChar char="ü"/>
            </a:pPr>
            <a:r>
              <a:rPr lang="en-US" sz="2200" dirty="0" smtClean="0">
                <a:latin typeface="Arial" charset="0"/>
                <a:cs typeface="Arial" charset="0"/>
              </a:rPr>
              <a:t>Elevated WBCs &amp; temperature</a:t>
            </a:r>
            <a:r>
              <a:rPr lang="en-US" sz="1600" dirty="0" smtClean="0">
                <a:latin typeface="Arial" charset="0"/>
                <a:cs typeface="Arial" charset="0"/>
              </a:rPr>
              <a:t>       </a:t>
            </a:r>
          </a:p>
          <a:p>
            <a:pPr eaLnBrk="1" hangingPunct="1">
              <a:lnSpc>
                <a:spcPct val="90000"/>
              </a:lnSpc>
              <a:buFont typeface="Wingdings" pitchFamily="2" charset="2"/>
              <a:buNone/>
            </a:pPr>
            <a:r>
              <a:rPr lang="en-US" dirty="0" smtClean="0">
                <a:latin typeface="Arial" charset="0"/>
                <a:cs typeface="Arial" charset="0"/>
              </a:rPr>
              <a:t>Nursing Consideration:</a:t>
            </a:r>
          </a:p>
          <a:p>
            <a:pPr eaLnBrk="1" hangingPunct="1">
              <a:lnSpc>
                <a:spcPct val="90000"/>
              </a:lnSpc>
              <a:buFont typeface="Wingdings" pitchFamily="2" charset="2"/>
              <a:buChar char="ü"/>
            </a:pPr>
            <a:r>
              <a:rPr lang="en-US" sz="1600" dirty="0" smtClean="0">
                <a:latin typeface="Arial" charset="0"/>
                <a:cs typeface="Arial" charset="0"/>
              </a:rPr>
              <a:t> </a:t>
            </a:r>
            <a:r>
              <a:rPr lang="en-US" sz="2000" dirty="0" smtClean="0">
                <a:latin typeface="Arial" charset="0"/>
                <a:cs typeface="Arial" charset="0"/>
              </a:rPr>
              <a:t>Notify MD.</a:t>
            </a:r>
          </a:p>
          <a:p>
            <a:pPr eaLnBrk="1" hangingPunct="1">
              <a:lnSpc>
                <a:spcPct val="90000"/>
              </a:lnSpc>
              <a:buFont typeface="Wingdings" pitchFamily="2" charset="2"/>
              <a:buChar char="ü"/>
            </a:pPr>
            <a:r>
              <a:rPr lang="en-US" sz="2000" dirty="0" smtClean="0">
                <a:latin typeface="Arial" charset="0"/>
                <a:cs typeface="Arial" charset="0"/>
              </a:rPr>
              <a:t>Routine dressing and IV fluid tubing changes</a:t>
            </a:r>
          </a:p>
          <a:p>
            <a:pPr eaLnBrk="1" hangingPunct="1">
              <a:lnSpc>
                <a:spcPct val="90000"/>
              </a:lnSpc>
              <a:buFont typeface="Wingdings" pitchFamily="2" charset="2"/>
              <a:buChar char="ü"/>
            </a:pPr>
            <a:r>
              <a:rPr lang="en-US" sz="2000" dirty="0" smtClean="0">
                <a:latin typeface="Arial" charset="0"/>
                <a:cs typeface="Arial" charset="0"/>
              </a:rPr>
              <a:t>Sterile technique during dressing, catheter insertion and removal </a:t>
            </a:r>
          </a:p>
          <a:p>
            <a:pPr eaLnBrk="1" hangingPunct="1">
              <a:lnSpc>
                <a:spcPct val="90000"/>
              </a:lnSpc>
              <a:buFont typeface="Wingdings" pitchFamily="2" charset="2"/>
              <a:buChar char="ü"/>
            </a:pPr>
            <a:r>
              <a:rPr lang="en-US" sz="2000" dirty="0" smtClean="0">
                <a:latin typeface="Arial" charset="0"/>
                <a:cs typeface="Arial" charset="0"/>
              </a:rPr>
              <a:t>After catheter removal: Culture (site and catheter tip).</a:t>
            </a:r>
          </a:p>
          <a:p>
            <a:pPr eaLnBrk="1" hangingPunct="1">
              <a:lnSpc>
                <a:spcPct val="90000"/>
              </a:lnSpc>
              <a:buFont typeface="Wingdings" pitchFamily="2" charset="2"/>
              <a:buChar char="ü"/>
            </a:pPr>
            <a:r>
              <a:rPr lang="en-US" sz="2000" dirty="0" smtClean="0">
                <a:latin typeface="Arial" charset="0"/>
                <a:cs typeface="Arial" charset="0"/>
              </a:rPr>
              <a:t> Obtain blood cultures as directed by MD or policy. This may include culture from a peripheral vein, central line catheter, or both. </a:t>
            </a:r>
          </a:p>
          <a:p>
            <a:pPr eaLnBrk="1" hangingPunct="1">
              <a:lnSpc>
                <a:spcPct val="90000"/>
              </a:lnSpc>
              <a:buFont typeface="Wingdings" pitchFamily="2" charset="2"/>
              <a:buChar char="ü"/>
            </a:pPr>
            <a:r>
              <a:rPr lang="en-US" sz="2000" dirty="0" smtClean="0">
                <a:latin typeface="Arial" charset="0"/>
                <a:cs typeface="Arial" charset="0"/>
              </a:rPr>
              <a:t>Treat fever with prescribed medication. </a:t>
            </a:r>
          </a:p>
          <a:p>
            <a:pPr eaLnBrk="1" hangingPunct="1">
              <a:lnSpc>
                <a:spcPct val="90000"/>
              </a:lnSpc>
              <a:buFont typeface="Wingdings" pitchFamily="2" charset="2"/>
              <a:buChar char="ü"/>
            </a:pPr>
            <a:r>
              <a:rPr lang="en-US" sz="2000" dirty="0" smtClean="0">
                <a:latin typeface="Arial" charset="0"/>
                <a:cs typeface="Arial" charset="0"/>
              </a:rPr>
              <a:t>Observe patient for systemic infection.</a:t>
            </a:r>
          </a:p>
          <a:p>
            <a:pPr eaLnBrk="1" hangingPunct="1">
              <a:lnSpc>
                <a:spcPct val="90000"/>
              </a:lnSpc>
              <a:buFont typeface="Wingdings" pitchFamily="2" charset="2"/>
              <a:buChar char="ü"/>
            </a:pPr>
            <a:r>
              <a:rPr lang="en-US" sz="2000" dirty="0" smtClean="0">
                <a:latin typeface="Arial" charset="0"/>
                <a:cs typeface="Arial" charset="0"/>
              </a:rPr>
              <a:t>Antibiotic (catheter left in place for long time)</a:t>
            </a:r>
          </a:p>
        </p:txBody>
      </p:sp>
    </p:spTree>
    <p:extLst>
      <p:ext uri="{BB962C8B-B14F-4D97-AF65-F5344CB8AC3E}">
        <p14:creationId xmlns="" xmlns:p14="http://schemas.microsoft.com/office/powerpoint/2010/main" val="12288219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normAutofit fontScale="90000"/>
          </a:bodyPr>
          <a:lstStyle/>
          <a:p>
            <a:pPr eaLnBrk="1" hangingPunct="1"/>
            <a:r>
              <a:rPr lang="en-US" b="1" dirty="0" smtClean="0"/>
              <a:t>Air embolus</a:t>
            </a:r>
            <a:r>
              <a:rPr lang="en-US" sz="3600" b="1" dirty="0" smtClean="0"/>
              <a:t> </a:t>
            </a:r>
            <a:r>
              <a:rPr lang="en-US" sz="3600" dirty="0" smtClean="0"/>
              <a:t>:</a:t>
            </a:r>
            <a:br>
              <a:rPr lang="en-US" sz="3600" dirty="0" smtClean="0"/>
            </a:br>
            <a:endParaRPr lang="en-US" dirty="0" smtClean="0"/>
          </a:p>
        </p:txBody>
      </p:sp>
      <p:sp>
        <p:nvSpPr>
          <p:cNvPr id="185346" name="Rectangle 2"/>
          <p:cNvSpPr>
            <a:spLocks noGrp="1" noChangeArrowheads="1"/>
          </p:cNvSpPr>
          <p:nvPr>
            <p:ph idx="1"/>
          </p:nvPr>
        </p:nvSpPr>
        <p:spPr>
          <a:xfrm>
            <a:off x="1371600" y="990600"/>
            <a:ext cx="7315200" cy="4525963"/>
          </a:xfrm>
        </p:spPr>
        <p:txBody>
          <a:bodyPr>
            <a:normAutofit fontScale="92500" lnSpcReduction="20000"/>
          </a:bodyPr>
          <a:lstStyle/>
          <a:p>
            <a:pPr eaLnBrk="1" hangingPunct="1">
              <a:lnSpc>
                <a:spcPct val="90000"/>
              </a:lnSpc>
              <a:buFont typeface="Wingdings" pitchFamily="2" charset="2"/>
              <a:buNone/>
              <a:defRPr/>
            </a:pPr>
            <a:r>
              <a:rPr lang="en-US" b="1" dirty="0" smtClean="0">
                <a:latin typeface="+mj-lt"/>
              </a:rPr>
              <a:t>S </a:t>
            </a:r>
            <a:r>
              <a:rPr lang="en-US" b="1" dirty="0">
                <a:latin typeface="+mj-lt"/>
              </a:rPr>
              <a:t>&amp; S</a:t>
            </a:r>
            <a:r>
              <a:rPr lang="en-US" sz="2000" dirty="0">
                <a:latin typeface="+mj-lt"/>
              </a:rPr>
              <a:t>:</a:t>
            </a:r>
          </a:p>
          <a:p>
            <a:pPr eaLnBrk="1" hangingPunct="1">
              <a:lnSpc>
                <a:spcPct val="90000"/>
              </a:lnSpc>
              <a:buFont typeface="Wingdings" pitchFamily="2" charset="2"/>
              <a:buChar char="ü"/>
              <a:defRPr/>
            </a:pPr>
            <a:r>
              <a:rPr lang="en-US" sz="2400" dirty="0">
                <a:latin typeface="+mj-lt"/>
              </a:rPr>
              <a:t> </a:t>
            </a:r>
            <a:r>
              <a:rPr lang="en-US" sz="2400" dirty="0" smtClean="0">
                <a:latin typeface="+mj-lt"/>
              </a:rPr>
              <a:t>Chest pain, confusion, anxiety </a:t>
            </a:r>
            <a:endParaRPr lang="en-US" sz="2400" dirty="0">
              <a:latin typeface="+mj-lt"/>
            </a:endParaRPr>
          </a:p>
          <a:p>
            <a:pPr eaLnBrk="1" hangingPunct="1">
              <a:lnSpc>
                <a:spcPct val="90000"/>
              </a:lnSpc>
              <a:buFont typeface="Wingdings" pitchFamily="2" charset="2"/>
              <a:buChar char="ü"/>
              <a:defRPr/>
            </a:pPr>
            <a:r>
              <a:rPr lang="en-US" sz="2400" dirty="0" smtClean="0">
                <a:latin typeface="+mj-lt"/>
              </a:rPr>
              <a:t>Cyanosis, unresponsiveness</a:t>
            </a:r>
            <a:endParaRPr lang="en-US" sz="2400" dirty="0">
              <a:latin typeface="+mj-lt"/>
            </a:endParaRPr>
          </a:p>
          <a:p>
            <a:pPr eaLnBrk="1" hangingPunct="1">
              <a:lnSpc>
                <a:spcPct val="90000"/>
              </a:lnSpc>
              <a:buFont typeface="Wingdings" pitchFamily="2" charset="2"/>
              <a:buChar char="ü"/>
              <a:defRPr/>
            </a:pPr>
            <a:r>
              <a:rPr lang="en-US" sz="2400" dirty="0">
                <a:latin typeface="+mj-lt"/>
              </a:rPr>
              <a:t>Increased blood pressure and/or pulse </a:t>
            </a:r>
            <a:r>
              <a:rPr lang="en-US" sz="2400" dirty="0" smtClean="0">
                <a:latin typeface="+mj-lt"/>
              </a:rPr>
              <a:t>rate. Decreased CO. Cardiac arrest </a:t>
            </a:r>
            <a:endParaRPr lang="en-US" sz="2400" dirty="0">
              <a:latin typeface="+mj-lt"/>
            </a:endParaRPr>
          </a:p>
          <a:p>
            <a:pPr eaLnBrk="1" hangingPunct="1">
              <a:lnSpc>
                <a:spcPct val="90000"/>
              </a:lnSpc>
              <a:buFont typeface="Wingdings" pitchFamily="2" charset="2"/>
              <a:buNone/>
              <a:defRPr/>
            </a:pPr>
            <a:r>
              <a:rPr lang="en-US" b="1" dirty="0">
                <a:latin typeface="+mj-lt"/>
              </a:rPr>
              <a:t>Nursing Consideration:</a:t>
            </a:r>
          </a:p>
          <a:p>
            <a:pPr eaLnBrk="1" hangingPunct="1">
              <a:lnSpc>
                <a:spcPct val="90000"/>
              </a:lnSpc>
              <a:buFont typeface="Wingdings" pitchFamily="2" charset="2"/>
              <a:buChar char="ü"/>
              <a:defRPr/>
            </a:pPr>
            <a:r>
              <a:rPr lang="en-US" sz="2400" dirty="0">
                <a:latin typeface="+mj-lt"/>
              </a:rPr>
              <a:t>Clamp </a:t>
            </a:r>
            <a:r>
              <a:rPr lang="en-US" sz="2400" dirty="0" smtClean="0">
                <a:latin typeface="+mj-lt"/>
              </a:rPr>
              <a:t>line &amp; monitor connections</a:t>
            </a:r>
            <a:endParaRPr lang="en-US" sz="2400" dirty="0">
              <a:latin typeface="+mj-lt"/>
            </a:endParaRPr>
          </a:p>
          <a:p>
            <a:pPr eaLnBrk="1" hangingPunct="1">
              <a:lnSpc>
                <a:spcPct val="90000"/>
              </a:lnSpc>
              <a:buFont typeface="Wingdings" pitchFamily="2" charset="2"/>
              <a:buChar char="ü"/>
              <a:defRPr/>
            </a:pPr>
            <a:r>
              <a:rPr lang="en-US" sz="2400" dirty="0">
                <a:latin typeface="+mj-lt"/>
              </a:rPr>
              <a:t>Place patient on left side with head down (</a:t>
            </a:r>
            <a:r>
              <a:rPr lang="en-US" sz="2400" dirty="0" err="1">
                <a:latin typeface="+mj-lt"/>
              </a:rPr>
              <a:t>Trendelenburg</a:t>
            </a:r>
            <a:r>
              <a:rPr lang="en-US" sz="2400" dirty="0">
                <a:latin typeface="+mj-lt"/>
              </a:rPr>
              <a:t> position</a:t>
            </a:r>
            <a:r>
              <a:rPr lang="en-US" sz="2400" dirty="0" smtClean="0">
                <a:latin typeface="+mj-lt"/>
              </a:rPr>
              <a:t>). This allow the air to rise to the wall of the </a:t>
            </a:r>
            <a:r>
              <a:rPr lang="en-US" sz="2400" dirty="0" err="1" smtClean="0">
                <a:latin typeface="+mj-lt"/>
              </a:rPr>
              <a:t>Rt</a:t>
            </a:r>
            <a:r>
              <a:rPr lang="en-US" sz="2400" dirty="0" smtClean="0">
                <a:latin typeface="+mj-lt"/>
              </a:rPr>
              <a:t> ventricle and improve blood flow</a:t>
            </a:r>
            <a:endParaRPr lang="en-US" sz="2400" dirty="0">
              <a:latin typeface="+mj-lt"/>
            </a:endParaRPr>
          </a:p>
          <a:p>
            <a:pPr eaLnBrk="1" hangingPunct="1">
              <a:lnSpc>
                <a:spcPct val="90000"/>
              </a:lnSpc>
              <a:buFont typeface="Wingdings" pitchFamily="2" charset="2"/>
              <a:buChar char="ü"/>
              <a:defRPr/>
            </a:pPr>
            <a:r>
              <a:rPr lang="en-US" sz="2400" dirty="0">
                <a:latin typeface="+mj-lt"/>
              </a:rPr>
              <a:t>Notify MD. </a:t>
            </a:r>
          </a:p>
          <a:p>
            <a:pPr eaLnBrk="1" hangingPunct="1">
              <a:lnSpc>
                <a:spcPct val="90000"/>
              </a:lnSpc>
              <a:buFont typeface="Wingdings" pitchFamily="2" charset="2"/>
              <a:buChar char="ü"/>
              <a:defRPr/>
            </a:pPr>
            <a:r>
              <a:rPr lang="en-US" sz="2400" dirty="0">
                <a:latin typeface="+mj-lt"/>
              </a:rPr>
              <a:t>Monitor vital signs</a:t>
            </a:r>
            <a:r>
              <a:rPr lang="en-US" sz="2400" dirty="0" smtClean="0">
                <a:latin typeface="+mj-lt"/>
              </a:rPr>
              <a:t>,  </a:t>
            </a:r>
            <a:endParaRPr lang="en-US" sz="2400" dirty="0">
              <a:latin typeface="+mj-lt"/>
            </a:endParaRPr>
          </a:p>
          <a:p>
            <a:pPr eaLnBrk="1" hangingPunct="1">
              <a:lnSpc>
                <a:spcPct val="90000"/>
              </a:lnSpc>
              <a:buFont typeface="Wingdings" pitchFamily="2" charset="2"/>
              <a:buChar char="ü"/>
              <a:defRPr/>
            </a:pPr>
            <a:r>
              <a:rPr lang="en-US" sz="2400" dirty="0">
                <a:latin typeface="+mj-lt"/>
              </a:rPr>
              <a:t>administer oxygen, </a:t>
            </a:r>
          </a:p>
          <a:p>
            <a:pPr eaLnBrk="1" hangingPunct="1">
              <a:lnSpc>
                <a:spcPct val="90000"/>
              </a:lnSpc>
              <a:buFont typeface="Wingdings" pitchFamily="2" charset="2"/>
              <a:buChar char="ü"/>
              <a:defRPr/>
            </a:pPr>
            <a:r>
              <a:rPr lang="en-US" sz="2400" dirty="0">
                <a:latin typeface="+mj-lt"/>
              </a:rPr>
              <a:t>obtain order to initiate peripheral IV</a:t>
            </a:r>
            <a:r>
              <a:rPr lang="ar-JO" sz="2400" dirty="0">
                <a:latin typeface="+mj-lt"/>
              </a:rPr>
              <a:t/>
            </a:r>
            <a:br>
              <a:rPr lang="ar-JO" sz="2400" dirty="0">
                <a:latin typeface="+mj-lt"/>
              </a:rPr>
            </a:br>
            <a:endParaRPr lang="en-US" sz="2400" dirty="0">
              <a:latin typeface="+mj-lt"/>
            </a:endParaRPr>
          </a:p>
        </p:txBody>
      </p:sp>
      <p:pic>
        <p:nvPicPr>
          <p:cNvPr id="55300" name="Picture 2" descr="http://t1.gstatic.com/images?q=tbn:ANd9GcSOXvBBB0RMis7jNeAJwrVKNGHiYU5EsEPcx6LAnhDO2hzp327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00800" y="4953000"/>
            <a:ext cx="1790700"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362986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p:txBody>
          <a:bodyPr/>
          <a:lstStyle/>
          <a:p>
            <a:pPr eaLnBrk="1" hangingPunct="1"/>
            <a:r>
              <a:rPr lang="en-US" b="1" dirty="0" smtClean="0"/>
              <a:t>Dislodgement Of Catheter:</a:t>
            </a:r>
            <a:endParaRPr lang="en-US" dirty="0" smtClean="0"/>
          </a:p>
        </p:txBody>
      </p:sp>
      <p:sp>
        <p:nvSpPr>
          <p:cNvPr id="56323" name="Rectangle 2"/>
          <p:cNvSpPr>
            <a:spLocks noGrp="1" noChangeArrowheads="1"/>
          </p:cNvSpPr>
          <p:nvPr>
            <p:ph idx="1"/>
          </p:nvPr>
        </p:nvSpPr>
        <p:spPr/>
        <p:txBody>
          <a:bodyPr>
            <a:normAutofit fontScale="92500"/>
          </a:bodyPr>
          <a:lstStyle/>
          <a:p>
            <a:pPr eaLnBrk="1" hangingPunct="1">
              <a:buFontTx/>
              <a:buNone/>
            </a:pPr>
            <a:r>
              <a:rPr lang="en-US" i="1" dirty="0" smtClean="0"/>
              <a:t>-</a:t>
            </a:r>
            <a:r>
              <a:rPr lang="en-US" dirty="0" smtClean="0"/>
              <a:t>Leakage from catheter or exit site. </a:t>
            </a:r>
            <a:r>
              <a:rPr lang="ar-JO" dirty="0" smtClean="0"/>
              <a:t/>
            </a:r>
            <a:br>
              <a:rPr lang="ar-JO" dirty="0" smtClean="0"/>
            </a:br>
            <a:r>
              <a:rPr lang="en-US" dirty="0" smtClean="0"/>
              <a:t>-Increase or decrease in external catheter length. </a:t>
            </a:r>
          </a:p>
          <a:p>
            <a:pPr eaLnBrk="1" hangingPunct="1"/>
            <a:r>
              <a:rPr lang="en-US" dirty="0" smtClean="0"/>
              <a:t> </a:t>
            </a:r>
            <a:r>
              <a:rPr lang="en-US" b="1" dirty="0" smtClean="0"/>
              <a:t>Nursing Consideration</a:t>
            </a:r>
            <a:r>
              <a:rPr lang="en-US" dirty="0" smtClean="0"/>
              <a:t>:</a:t>
            </a:r>
          </a:p>
          <a:p>
            <a:pPr lvl="1" eaLnBrk="1" hangingPunct="1">
              <a:buFont typeface="Wingdings" pitchFamily="2" charset="2"/>
              <a:buChar char="ü"/>
            </a:pPr>
            <a:r>
              <a:rPr lang="en-US" dirty="0" smtClean="0"/>
              <a:t>Secure catheter and extension tubing with tape. </a:t>
            </a:r>
          </a:p>
          <a:p>
            <a:pPr lvl="1" eaLnBrk="1" hangingPunct="1">
              <a:buFont typeface="Wingdings" pitchFamily="2" charset="2"/>
              <a:buChar char="ü"/>
            </a:pPr>
            <a:r>
              <a:rPr lang="en-US" dirty="0" smtClean="0"/>
              <a:t>Observe for absence of suture (if applicable).</a:t>
            </a:r>
          </a:p>
          <a:p>
            <a:pPr lvl="1" eaLnBrk="1" hangingPunct="1">
              <a:buFont typeface="Wingdings" pitchFamily="2" charset="2"/>
              <a:buChar char="ü"/>
            </a:pPr>
            <a:r>
              <a:rPr lang="en-US" dirty="0" smtClean="0"/>
              <a:t>Observe for protrusion of Dacron cuff from exit site. </a:t>
            </a:r>
          </a:p>
          <a:p>
            <a:pPr lvl="1" eaLnBrk="1" hangingPunct="1">
              <a:buFont typeface="Wingdings" pitchFamily="2" charset="2"/>
              <a:buChar char="ü"/>
            </a:pPr>
            <a:r>
              <a:rPr lang="en-US" dirty="0" smtClean="0"/>
              <a:t>Notify physician of findings. </a:t>
            </a:r>
            <a:r>
              <a:rPr lang="ar-JO" dirty="0" smtClean="0"/>
              <a:t/>
            </a:r>
            <a:br>
              <a:rPr lang="ar-JO" dirty="0" smtClean="0"/>
            </a:br>
            <a:endParaRPr lang="en-US" dirty="0" smtClean="0"/>
          </a:p>
        </p:txBody>
      </p:sp>
    </p:spTree>
    <p:extLst>
      <p:ext uri="{BB962C8B-B14F-4D97-AF65-F5344CB8AC3E}">
        <p14:creationId xmlns="" xmlns:p14="http://schemas.microsoft.com/office/powerpoint/2010/main" val="40564867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b="1" dirty="0" smtClean="0"/>
              <a:t>Damaged catheter:</a:t>
            </a:r>
            <a:br>
              <a:rPr lang="en-US" b="1" dirty="0" smtClean="0"/>
            </a:br>
            <a:endParaRPr lang="en-US" b="1" dirty="0" smtClean="0"/>
          </a:p>
        </p:txBody>
      </p:sp>
      <p:sp>
        <p:nvSpPr>
          <p:cNvPr id="57347" name="Content Placeholder 2"/>
          <p:cNvSpPr>
            <a:spLocks noGrp="1"/>
          </p:cNvSpPr>
          <p:nvPr>
            <p:ph idx="1"/>
          </p:nvPr>
        </p:nvSpPr>
        <p:spPr/>
        <p:txBody>
          <a:bodyPr>
            <a:normAutofit lnSpcReduction="10000"/>
          </a:bodyPr>
          <a:lstStyle/>
          <a:p>
            <a:pPr marL="609600" indent="-609600" eaLnBrk="1" hangingPunct="1">
              <a:lnSpc>
                <a:spcPct val="80000"/>
              </a:lnSpc>
            </a:pPr>
            <a:r>
              <a:rPr lang="en-US" dirty="0" smtClean="0">
                <a:latin typeface="Arial" charset="0"/>
                <a:cs typeface="Arial" charset="0"/>
              </a:rPr>
              <a:t>Leakage from external catheter.     </a:t>
            </a:r>
          </a:p>
          <a:p>
            <a:pPr marL="609600" indent="-609600" eaLnBrk="1" hangingPunct="1">
              <a:lnSpc>
                <a:spcPct val="80000"/>
              </a:lnSpc>
            </a:pPr>
            <a:r>
              <a:rPr lang="en-US" dirty="0" smtClean="0">
                <a:latin typeface="Arial" charset="0"/>
                <a:cs typeface="Arial" charset="0"/>
              </a:rPr>
              <a:t>Pockets of swelling along catheter path. </a:t>
            </a:r>
          </a:p>
          <a:p>
            <a:pPr marL="609600" indent="-609600" eaLnBrk="1" hangingPunct="1">
              <a:lnSpc>
                <a:spcPct val="80000"/>
              </a:lnSpc>
              <a:buFont typeface="Wingdings" pitchFamily="2" charset="2"/>
              <a:buChar char="ü"/>
            </a:pPr>
            <a:endParaRPr lang="en-US" dirty="0" smtClean="0">
              <a:latin typeface="Arial" charset="0"/>
              <a:cs typeface="Arial" charset="0"/>
            </a:endParaRPr>
          </a:p>
          <a:p>
            <a:pPr marL="609600" indent="-609600" eaLnBrk="1" hangingPunct="1">
              <a:lnSpc>
                <a:spcPct val="80000"/>
              </a:lnSpc>
              <a:buFont typeface="Wingdings" pitchFamily="2" charset="2"/>
              <a:buChar char="q"/>
            </a:pPr>
            <a:r>
              <a:rPr lang="en-US" dirty="0" smtClean="0">
                <a:latin typeface="Arial" charset="0"/>
                <a:cs typeface="Arial" charset="0"/>
              </a:rPr>
              <a:t>Nursing consideration:</a:t>
            </a:r>
          </a:p>
          <a:p>
            <a:pPr marL="609600" indent="-609600" eaLnBrk="1" hangingPunct="1">
              <a:lnSpc>
                <a:spcPct val="80000"/>
              </a:lnSpc>
              <a:buFont typeface="Wingdings" pitchFamily="2" charset="2"/>
              <a:buAutoNum type="alphaLcPeriod"/>
            </a:pPr>
            <a:r>
              <a:rPr lang="en-US" dirty="0" smtClean="0">
                <a:latin typeface="Arial" charset="0"/>
                <a:cs typeface="Arial" charset="0"/>
              </a:rPr>
              <a:t>Apply dry sterile dressing below tear and clamp. </a:t>
            </a:r>
          </a:p>
          <a:p>
            <a:pPr marL="609600" indent="-609600" eaLnBrk="1" hangingPunct="1">
              <a:lnSpc>
                <a:spcPct val="80000"/>
              </a:lnSpc>
              <a:buFont typeface="Wingdings" pitchFamily="2" charset="2"/>
              <a:buAutoNum type="alphaLcPeriod"/>
            </a:pPr>
            <a:r>
              <a:rPr lang="en-US" dirty="0" smtClean="0">
                <a:latin typeface="Arial" charset="0"/>
                <a:cs typeface="Arial" charset="0"/>
              </a:rPr>
              <a:t> Repair catheter, if applicable, </a:t>
            </a:r>
          </a:p>
          <a:p>
            <a:pPr marL="609600" indent="-609600" eaLnBrk="1" hangingPunct="1">
              <a:lnSpc>
                <a:spcPct val="80000"/>
              </a:lnSpc>
              <a:buFont typeface="Wingdings" pitchFamily="2" charset="2"/>
              <a:buAutoNum type="alphaLcPeriod"/>
            </a:pPr>
            <a:r>
              <a:rPr lang="en-US" dirty="0" smtClean="0">
                <a:latin typeface="Arial" charset="0"/>
                <a:cs typeface="Arial" charset="0"/>
              </a:rPr>
              <a:t>assessing the infection risk associated with repair vs. removal.</a:t>
            </a:r>
          </a:p>
          <a:p>
            <a:pPr marL="609600" indent="-609600" eaLnBrk="1" hangingPunct="1">
              <a:lnSpc>
                <a:spcPct val="80000"/>
              </a:lnSpc>
              <a:buFont typeface="Wingdings" pitchFamily="2" charset="2"/>
              <a:buAutoNum type="alphaLcPeriod"/>
            </a:pPr>
            <a:r>
              <a:rPr lang="en-US" dirty="0" smtClean="0">
                <a:latin typeface="Arial" charset="0"/>
                <a:cs typeface="Arial" charset="0"/>
              </a:rPr>
              <a:t>Notify physician</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B43F6BFB-E56B-473C-BEC8-3F42A0F393EE}" type="slidenum">
              <a:rPr lang="en-US" smtClean="0"/>
              <a:pPr>
                <a:defRPr/>
              </a:pPr>
              <a:t>75</a:t>
            </a:fld>
            <a:endParaRPr lang="en-US"/>
          </a:p>
        </p:txBody>
      </p:sp>
    </p:spTree>
    <p:extLst>
      <p:ext uri="{BB962C8B-B14F-4D97-AF65-F5344CB8AC3E}">
        <p14:creationId xmlns="" xmlns:p14="http://schemas.microsoft.com/office/powerpoint/2010/main" val="24067542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371600" y="274638"/>
            <a:ext cx="7391400" cy="639762"/>
          </a:xfrm>
        </p:spPr>
        <p:txBody>
          <a:bodyPr>
            <a:normAutofit fontScale="90000"/>
          </a:bodyPr>
          <a:lstStyle/>
          <a:p>
            <a:r>
              <a:rPr lang="en-US" b="1" dirty="0" smtClean="0">
                <a:latin typeface="Arial" charset="0"/>
                <a:cs typeface="Arial" charset="0"/>
              </a:rPr>
              <a:t>Migration of catheter tip</a:t>
            </a:r>
            <a:r>
              <a:rPr lang="en-US" dirty="0" smtClean="0">
                <a:latin typeface="Arial" charset="0"/>
                <a:cs typeface="Arial" charset="0"/>
              </a:rPr>
              <a:t>:</a:t>
            </a:r>
            <a:br>
              <a:rPr lang="en-US" dirty="0" smtClean="0">
                <a:latin typeface="Arial" charset="0"/>
                <a:cs typeface="Arial" charset="0"/>
              </a:rPr>
            </a:br>
            <a:endParaRPr lang="en-US" dirty="0" smtClean="0">
              <a:latin typeface="Arial" charset="0"/>
              <a:cs typeface="Arial" charset="0"/>
            </a:endParaRPr>
          </a:p>
        </p:txBody>
      </p:sp>
      <p:sp>
        <p:nvSpPr>
          <p:cNvPr id="58371" name="Content Placeholder 2"/>
          <p:cNvSpPr>
            <a:spLocks noGrp="1"/>
          </p:cNvSpPr>
          <p:nvPr>
            <p:ph idx="1"/>
          </p:nvPr>
        </p:nvSpPr>
        <p:spPr>
          <a:xfrm>
            <a:off x="1371600" y="914400"/>
            <a:ext cx="7315200" cy="5211763"/>
          </a:xfrm>
        </p:spPr>
        <p:txBody>
          <a:bodyPr/>
          <a:lstStyle/>
          <a:p>
            <a:pPr eaLnBrk="1" hangingPunct="1">
              <a:lnSpc>
                <a:spcPct val="80000"/>
              </a:lnSpc>
              <a:buFont typeface="Wingdings" pitchFamily="2" charset="2"/>
              <a:buChar char="Ø"/>
            </a:pPr>
            <a:r>
              <a:rPr lang="en-US" sz="2400" dirty="0" smtClean="0">
                <a:solidFill>
                  <a:schemeClr val="tx1"/>
                </a:solidFill>
                <a:latin typeface="Arial" charset="0"/>
                <a:cs typeface="Arial" charset="0"/>
              </a:rPr>
              <a:t>Change in </a:t>
            </a:r>
            <a:r>
              <a:rPr lang="en-US" sz="2400" dirty="0" err="1" smtClean="0">
                <a:solidFill>
                  <a:schemeClr val="tx1"/>
                </a:solidFill>
                <a:latin typeface="Arial" charset="0"/>
                <a:cs typeface="Arial" charset="0"/>
              </a:rPr>
              <a:t>intrathoracic</a:t>
            </a:r>
            <a:r>
              <a:rPr lang="en-US" sz="2400" dirty="0" smtClean="0">
                <a:solidFill>
                  <a:schemeClr val="tx1"/>
                </a:solidFill>
                <a:latin typeface="Arial" charset="0"/>
                <a:cs typeface="Arial" charset="0"/>
              </a:rPr>
              <a:t> pressure because of coughing, sneezing, or vomiting.</a:t>
            </a:r>
          </a:p>
          <a:p>
            <a:pPr eaLnBrk="1" hangingPunct="1">
              <a:lnSpc>
                <a:spcPct val="80000"/>
              </a:lnSpc>
              <a:buFont typeface="Wingdings" pitchFamily="2" charset="2"/>
              <a:buChar char="Ø"/>
            </a:pPr>
            <a:r>
              <a:rPr lang="en-US" sz="2400" dirty="0" smtClean="0">
                <a:solidFill>
                  <a:schemeClr val="tx1"/>
                </a:solidFill>
                <a:latin typeface="Arial" charset="0"/>
                <a:cs typeface="Arial" charset="0"/>
              </a:rPr>
              <a:t>Inability to inject fluid</a:t>
            </a:r>
          </a:p>
          <a:p>
            <a:pPr eaLnBrk="1" hangingPunct="1">
              <a:lnSpc>
                <a:spcPct val="80000"/>
              </a:lnSpc>
              <a:buFont typeface="Wingdings" pitchFamily="2" charset="2"/>
              <a:buChar char="Ø"/>
            </a:pPr>
            <a:r>
              <a:rPr lang="en-US" sz="2400" dirty="0" smtClean="0">
                <a:solidFill>
                  <a:schemeClr val="tx1"/>
                </a:solidFill>
                <a:latin typeface="Arial" charset="0"/>
                <a:cs typeface="Arial" charset="0"/>
              </a:rPr>
              <a:t>Arrhythmias. </a:t>
            </a:r>
          </a:p>
          <a:p>
            <a:pPr eaLnBrk="1" hangingPunct="1">
              <a:lnSpc>
                <a:spcPct val="80000"/>
              </a:lnSpc>
              <a:buFont typeface="Wingdings" pitchFamily="2" charset="2"/>
              <a:buChar char="Ø"/>
            </a:pPr>
            <a:r>
              <a:rPr lang="en-US" sz="2400" dirty="0" smtClean="0">
                <a:solidFill>
                  <a:schemeClr val="tx1"/>
                </a:solidFill>
                <a:latin typeface="Arial" charset="0"/>
                <a:cs typeface="Arial" charset="0"/>
              </a:rPr>
              <a:t>Patient complaint of "gurgling" sound in ear. </a:t>
            </a:r>
          </a:p>
          <a:p>
            <a:pPr eaLnBrk="1" hangingPunct="1">
              <a:lnSpc>
                <a:spcPct val="80000"/>
              </a:lnSpc>
              <a:buFontTx/>
              <a:buNone/>
            </a:pPr>
            <a:endParaRPr lang="en-US" sz="2400" dirty="0" smtClean="0">
              <a:solidFill>
                <a:schemeClr val="tx1"/>
              </a:solidFill>
              <a:latin typeface="Arial" charset="0"/>
              <a:cs typeface="Arial" charset="0"/>
            </a:endParaRPr>
          </a:p>
          <a:p>
            <a:pPr eaLnBrk="1" hangingPunct="1">
              <a:lnSpc>
                <a:spcPct val="80000"/>
              </a:lnSpc>
              <a:buFontTx/>
              <a:buNone/>
            </a:pPr>
            <a:r>
              <a:rPr lang="en-US" sz="2400" dirty="0" smtClean="0">
                <a:solidFill>
                  <a:schemeClr val="tx1"/>
                </a:solidFill>
                <a:latin typeface="Arial" charset="0"/>
                <a:cs typeface="Arial" charset="0"/>
              </a:rPr>
              <a:t> </a:t>
            </a:r>
            <a:r>
              <a:rPr lang="en-US" dirty="0" smtClean="0">
                <a:solidFill>
                  <a:schemeClr val="tx1"/>
                </a:solidFill>
                <a:latin typeface="Arial" charset="0"/>
                <a:cs typeface="Arial" charset="0"/>
              </a:rPr>
              <a:t>Nursing Consideration:</a:t>
            </a:r>
          </a:p>
          <a:p>
            <a:pPr eaLnBrk="1" hangingPunct="1">
              <a:lnSpc>
                <a:spcPct val="80000"/>
              </a:lnSpc>
              <a:buFont typeface="Wingdings" pitchFamily="2" charset="2"/>
              <a:buChar char="ü"/>
            </a:pPr>
            <a:r>
              <a:rPr lang="en-US" sz="2400" dirty="0" smtClean="0">
                <a:solidFill>
                  <a:schemeClr val="tx1"/>
                </a:solidFill>
                <a:latin typeface="Arial" charset="0"/>
                <a:cs typeface="Arial" charset="0"/>
              </a:rPr>
              <a:t> History: gradual or rapid onset?</a:t>
            </a:r>
          </a:p>
          <a:p>
            <a:pPr eaLnBrk="1" hangingPunct="1">
              <a:lnSpc>
                <a:spcPct val="80000"/>
              </a:lnSpc>
              <a:buFont typeface="Wingdings" pitchFamily="2" charset="2"/>
              <a:buChar char="ü"/>
            </a:pPr>
            <a:r>
              <a:rPr lang="en-US" sz="2400" dirty="0" smtClean="0">
                <a:solidFill>
                  <a:schemeClr val="tx1"/>
                </a:solidFill>
                <a:latin typeface="Arial" charset="0"/>
                <a:cs typeface="Arial" charset="0"/>
              </a:rPr>
              <a:t>difficult or forceful flush of catheter?; </a:t>
            </a:r>
          </a:p>
          <a:p>
            <a:pPr eaLnBrk="1" hangingPunct="1">
              <a:lnSpc>
                <a:spcPct val="80000"/>
              </a:lnSpc>
              <a:buFont typeface="Wingdings" pitchFamily="2" charset="2"/>
              <a:buChar char="ü"/>
            </a:pPr>
            <a:r>
              <a:rPr lang="en-US" sz="2400" dirty="0" smtClean="0">
                <a:solidFill>
                  <a:schemeClr val="tx1"/>
                </a:solidFill>
                <a:latin typeface="Arial" charset="0"/>
                <a:cs typeface="Arial" charset="0"/>
              </a:rPr>
              <a:t>Notify physician.</a:t>
            </a:r>
          </a:p>
          <a:p>
            <a:pPr eaLnBrk="1" hangingPunct="1">
              <a:lnSpc>
                <a:spcPct val="80000"/>
              </a:lnSpc>
              <a:buFont typeface="Wingdings" pitchFamily="2" charset="2"/>
              <a:buChar char="ü"/>
            </a:pPr>
            <a:r>
              <a:rPr lang="en-US" sz="2400" dirty="0" smtClean="0">
                <a:solidFill>
                  <a:schemeClr val="tx1"/>
                </a:solidFill>
                <a:latin typeface="Arial" charset="0"/>
                <a:cs typeface="Arial" charset="0"/>
              </a:rPr>
              <a:t>X-ray to verify position. </a:t>
            </a:r>
          </a:p>
          <a:p>
            <a:pPr eaLnBrk="1" hangingPunct="1">
              <a:lnSpc>
                <a:spcPct val="80000"/>
              </a:lnSpc>
              <a:buFont typeface="Wingdings" pitchFamily="2" charset="2"/>
              <a:buChar char="ü"/>
            </a:pPr>
            <a:r>
              <a:rPr lang="en-US" sz="2400" dirty="0" smtClean="0">
                <a:solidFill>
                  <a:schemeClr val="tx1"/>
                </a:solidFill>
                <a:latin typeface="Arial" charset="0"/>
                <a:cs typeface="Arial" charset="0"/>
              </a:rPr>
              <a:t>Discontinue infusion. </a:t>
            </a:r>
            <a:r>
              <a:rPr lang="ar-JO" sz="2400" dirty="0" smtClean="0">
                <a:solidFill>
                  <a:schemeClr val="tx1"/>
                </a:solidFill>
                <a:latin typeface="Arial" charset="0"/>
                <a:cs typeface="Arial" charset="0"/>
              </a:rPr>
              <a:t/>
            </a:r>
            <a:br>
              <a:rPr lang="ar-JO" sz="2400" dirty="0" smtClean="0">
                <a:solidFill>
                  <a:schemeClr val="tx1"/>
                </a:solidFill>
                <a:latin typeface="Arial" charset="0"/>
                <a:cs typeface="Arial" charset="0"/>
              </a:rPr>
            </a:br>
            <a:endParaRPr lang="en-US" sz="2400" dirty="0" smtClean="0">
              <a:solidFill>
                <a:schemeClr val="tx1"/>
              </a:solidFill>
              <a:latin typeface="Arial" charset="0"/>
              <a:cs typeface="Arial" charset="0"/>
            </a:endParaRP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B7EFEA91-98D3-4795-8C8F-8585A9B4A325}" type="slidenum">
              <a:rPr lang="en-US" smtClean="0"/>
              <a:pPr>
                <a:defRPr/>
              </a:pPr>
              <a:t>76</a:t>
            </a:fld>
            <a:endParaRPr lang="en-US"/>
          </a:p>
        </p:txBody>
      </p:sp>
    </p:spTree>
    <p:extLst>
      <p:ext uri="{BB962C8B-B14F-4D97-AF65-F5344CB8AC3E}">
        <p14:creationId xmlns="" xmlns:p14="http://schemas.microsoft.com/office/powerpoint/2010/main" val="22397400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pPr eaLnBrk="1" hangingPunct="1"/>
            <a:r>
              <a:rPr lang="en-US" b="1" dirty="0" smtClean="0"/>
              <a:t>Thrombosis</a:t>
            </a:r>
            <a:endParaRPr lang="en-US" dirty="0" smtClean="0"/>
          </a:p>
        </p:txBody>
      </p:sp>
      <p:sp>
        <p:nvSpPr>
          <p:cNvPr id="59395" name="Rectangle 2"/>
          <p:cNvSpPr>
            <a:spLocks noGrp="1" noChangeArrowheads="1"/>
          </p:cNvSpPr>
          <p:nvPr>
            <p:ph idx="1"/>
          </p:nvPr>
        </p:nvSpPr>
        <p:spPr>
          <a:xfrm>
            <a:off x="1371600" y="1295400"/>
            <a:ext cx="7315200" cy="4830763"/>
          </a:xfrm>
        </p:spPr>
        <p:txBody>
          <a:bodyPr>
            <a:normAutofit fontScale="85000" lnSpcReduction="10000"/>
          </a:bodyPr>
          <a:lstStyle/>
          <a:p>
            <a:pPr eaLnBrk="1" hangingPunct="1"/>
            <a:r>
              <a:rPr lang="en-US" b="1" dirty="0" smtClean="0"/>
              <a:t>S&amp;S:</a:t>
            </a:r>
          </a:p>
          <a:p>
            <a:pPr eaLnBrk="1" hangingPunct="1">
              <a:buFont typeface="Wingdings" pitchFamily="2" charset="2"/>
              <a:buChar char="ü"/>
            </a:pPr>
            <a:r>
              <a:rPr lang="en-US" dirty="0" smtClean="0"/>
              <a:t> Tenderness and edema of neck, shoulder, and/or arm closest to the catheter side. </a:t>
            </a:r>
          </a:p>
          <a:p>
            <a:pPr eaLnBrk="1" hangingPunct="1">
              <a:buFont typeface="Wingdings" pitchFamily="2" charset="2"/>
              <a:buChar char="ü"/>
            </a:pPr>
            <a:r>
              <a:rPr lang="en-US" dirty="0" smtClean="0"/>
              <a:t>Impaired movement of neck and jaw, and Jugular Venous Distention</a:t>
            </a:r>
          </a:p>
          <a:p>
            <a:pPr eaLnBrk="1" hangingPunct="1">
              <a:buFont typeface="Wingdings" pitchFamily="2" charset="2"/>
              <a:buChar char="ü"/>
            </a:pPr>
            <a:r>
              <a:rPr lang="en-US" dirty="0" smtClean="0"/>
              <a:t>Engorged peripheral veins in arm or chest wall. </a:t>
            </a:r>
            <a:endParaRPr lang="en-US" i="1" dirty="0" smtClean="0"/>
          </a:p>
          <a:p>
            <a:pPr eaLnBrk="1" hangingPunct="1">
              <a:buFont typeface="Wingdings" pitchFamily="2" charset="2"/>
              <a:buChar char="q"/>
            </a:pPr>
            <a:r>
              <a:rPr lang="en-US" b="1" dirty="0" smtClean="0"/>
              <a:t>Nursing Consideration:</a:t>
            </a:r>
          </a:p>
          <a:p>
            <a:pPr eaLnBrk="1" hangingPunct="1"/>
            <a:r>
              <a:rPr lang="en-US" dirty="0" smtClean="0"/>
              <a:t>Nurse</a:t>
            </a:r>
            <a:r>
              <a:rPr lang="en-US" b="1" dirty="0" smtClean="0"/>
              <a:t> </a:t>
            </a:r>
            <a:r>
              <a:rPr lang="en-US" dirty="0" smtClean="0"/>
              <a:t>may attempt to aspirate clot if hospital policy permits</a:t>
            </a:r>
          </a:p>
          <a:p>
            <a:pPr eaLnBrk="1" hangingPunct="1"/>
            <a:r>
              <a:rPr lang="en-US" dirty="0" smtClean="0"/>
              <a:t>Notify physician.</a:t>
            </a:r>
            <a:r>
              <a:rPr lang="en-US" sz="1800" dirty="0" smtClean="0"/>
              <a:t>   </a:t>
            </a:r>
            <a:r>
              <a:rPr lang="ar-JO" sz="1800" dirty="0" smtClean="0"/>
              <a:t/>
            </a:r>
            <a:br>
              <a:rPr lang="ar-JO" sz="1800" dirty="0" smtClean="0"/>
            </a:br>
            <a:endParaRPr lang="en-US" sz="1800" dirty="0" smtClean="0"/>
          </a:p>
        </p:txBody>
      </p:sp>
    </p:spTree>
    <p:extLst>
      <p:ext uri="{BB962C8B-B14F-4D97-AF65-F5344CB8AC3E}">
        <p14:creationId xmlns="" xmlns:p14="http://schemas.microsoft.com/office/powerpoint/2010/main" val="25025609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95400" y="228600"/>
            <a:ext cx="6858000" cy="1143000"/>
          </a:xfrm>
        </p:spPr>
        <p:txBody>
          <a:bodyPr/>
          <a:lstStyle/>
          <a:p>
            <a:pPr algn="l" eaLnBrk="1" hangingPunct="1"/>
            <a:r>
              <a:rPr lang="en-US" sz="3800" b="1" dirty="0" smtClean="0"/>
              <a:t>Pinch-off Syndrome</a:t>
            </a:r>
            <a:endParaRPr lang="en-US" sz="2500" dirty="0" smtClean="0"/>
          </a:p>
        </p:txBody>
      </p:sp>
      <p:sp>
        <p:nvSpPr>
          <p:cNvPr id="60419" name="Rectangle 3"/>
          <p:cNvSpPr>
            <a:spLocks noGrp="1" noChangeArrowheads="1"/>
          </p:cNvSpPr>
          <p:nvPr>
            <p:ph type="body" idx="1"/>
          </p:nvPr>
        </p:nvSpPr>
        <p:spPr>
          <a:xfrm>
            <a:off x="1524000" y="1219200"/>
            <a:ext cx="7086600" cy="5410200"/>
          </a:xfrm>
        </p:spPr>
        <p:txBody>
          <a:bodyPr>
            <a:normAutofit fontScale="92500"/>
          </a:bodyPr>
          <a:lstStyle/>
          <a:p>
            <a:pPr eaLnBrk="1" hangingPunct="1"/>
            <a:r>
              <a:rPr lang="en-US" sz="2400" dirty="0" smtClean="0"/>
              <a:t>Resistance to flush. Inability to withdraw blood. Flow restored when patient’s position is changed</a:t>
            </a:r>
          </a:p>
          <a:p>
            <a:pPr eaLnBrk="1" hangingPunct="1"/>
            <a:endParaRPr lang="en-US" sz="2000" dirty="0" smtClean="0"/>
          </a:p>
          <a:p>
            <a:pPr eaLnBrk="1" hangingPunct="1"/>
            <a:r>
              <a:rPr lang="en-US" dirty="0" smtClean="0"/>
              <a:t>Nursing consideration:</a:t>
            </a:r>
            <a:r>
              <a:rPr lang="en-US" sz="2000" dirty="0" smtClean="0"/>
              <a:t/>
            </a:r>
            <a:br>
              <a:rPr lang="en-US" sz="2000" dirty="0" smtClean="0"/>
            </a:br>
            <a:r>
              <a:rPr lang="en-US" sz="2400" dirty="0" smtClean="0"/>
              <a:t>A.  Notify physician.</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t>    B. Obtain chest X-ray to look for catheter compression between the clavicle and the first rib. </a:t>
            </a:r>
            <a:r>
              <a:rPr lang="ar-JO" sz="2400" dirty="0" smtClean="0"/>
              <a:t/>
            </a:r>
            <a:br>
              <a:rPr lang="ar-JO" sz="2400" dirty="0" smtClean="0"/>
            </a:br>
            <a:endParaRPr lang="en-US" sz="2400" dirty="0" smtClean="0"/>
          </a:p>
          <a:p>
            <a:pPr eaLnBrk="1" hangingPunct="1">
              <a:buFont typeface="Wingdings" pitchFamily="2" charset="2"/>
              <a:buNone/>
            </a:pPr>
            <a:r>
              <a:rPr lang="en-US" sz="2400" dirty="0" smtClean="0"/>
              <a:t>    C. Catheter removal is usually indicated because this compression can lead to catheter fracture and emboli.</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t> </a:t>
            </a:r>
            <a:r>
              <a:rPr lang="ar-JO" sz="2000" dirty="0" smtClean="0"/>
              <a:t/>
            </a:r>
            <a:br>
              <a:rPr lang="ar-JO" sz="2000" dirty="0" smtClean="0"/>
            </a:br>
            <a:endParaRPr lang="en-US" sz="1600" dirty="0" smtClean="0"/>
          </a:p>
          <a:p>
            <a:pPr eaLnBrk="1" hangingPunct="1">
              <a:buFont typeface="Wingdings" pitchFamily="2" charset="2"/>
              <a:buNone/>
            </a:pPr>
            <a:endParaRPr lang="en-US" sz="1600" dirty="0" smtClean="0"/>
          </a:p>
        </p:txBody>
      </p:sp>
    </p:spTree>
    <p:extLst>
      <p:ext uri="{BB962C8B-B14F-4D97-AF65-F5344CB8AC3E}">
        <p14:creationId xmlns="" xmlns:p14="http://schemas.microsoft.com/office/powerpoint/2010/main" val="38410895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p:txBody>
          <a:bodyPr>
            <a:normAutofit fontScale="90000"/>
          </a:bodyPr>
          <a:lstStyle/>
          <a:p>
            <a:pPr eaLnBrk="1" hangingPunct="1"/>
            <a:r>
              <a:rPr lang="en-US" b="1" dirty="0" smtClean="0">
                <a:latin typeface="Arial" charset="0"/>
                <a:cs typeface="Arial" charset="0"/>
              </a:rPr>
              <a:t>Catheter occlusion</a:t>
            </a:r>
            <a:r>
              <a:rPr lang="en-US" dirty="0" smtClean="0">
                <a:latin typeface="Arial" charset="0"/>
                <a:cs typeface="Arial" charset="0"/>
              </a:rPr>
              <a:t>:</a:t>
            </a:r>
            <a:br>
              <a:rPr lang="en-US" dirty="0" smtClean="0">
                <a:latin typeface="Arial" charset="0"/>
                <a:cs typeface="Arial" charset="0"/>
              </a:rPr>
            </a:br>
            <a:endParaRPr lang="en-US" dirty="0" smtClean="0"/>
          </a:p>
        </p:txBody>
      </p:sp>
      <p:sp>
        <p:nvSpPr>
          <p:cNvPr id="61443" name="Rectangle 2"/>
          <p:cNvSpPr>
            <a:spLocks noGrp="1" noChangeArrowheads="1"/>
          </p:cNvSpPr>
          <p:nvPr>
            <p:ph idx="1"/>
          </p:nvPr>
        </p:nvSpPr>
        <p:spPr/>
        <p:txBody>
          <a:bodyPr/>
          <a:lstStyle/>
          <a:p>
            <a:pPr eaLnBrk="1" hangingPunct="1">
              <a:lnSpc>
                <a:spcPct val="90000"/>
              </a:lnSpc>
            </a:pPr>
            <a:r>
              <a:rPr lang="en-US" dirty="0" smtClean="0">
                <a:latin typeface="Arial" charset="0"/>
                <a:cs typeface="Arial" charset="0"/>
              </a:rPr>
              <a:t>Unable to administer IV fluids. No flow, Unable to aspirate.</a:t>
            </a:r>
          </a:p>
          <a:p>
            <a:pPr eaLnBrk="1" hangingPunct="1">
              <a:lnSpc>
                <a:spcPct val="90000"/>
              </a:lnSpc>
            </a:pPr>
            <a:r>
              <a:rPr lang="en-US" dirty="0" smtClean="0">
                <a:latin typeface="Arial" charset="0"/>
                <a:cs typeface="Arial" charset="0"/>
              </a:rPr>
              <a:t>Nursing consideration:</a:t>
            </a:r>
          </a:p>
          <a:p>
            <a:pPr lvl="1" eaLnBrk="1" hangingPunct="1">
              <a:lnSpc>
                <a:spcPct val="90000"/>
              </a:lnSpc>
              <a:buFont typeface="Wingdings" pitchFamily="2" charset="2"/>
              <a:buChar char="Ø"/>
            </a:pPr>
            <a:r>
              <a:rPr lang="en-US" dirty="0" smtClean="0">
                <a:cs typeface="Arial" charset="0"/>
              </a:rPr>
              <a:t>   Flush catheter very gently with normal saline; do not force as this may cause catheter weakening or rupture, or dislodgement of clot.</a:t>
            </a:r>
          </a:p>
          <a:p>
            <a:pPr lvl="1" eaLnBrk="1" hangingPunct="1">
              <a:lnSpc>
                <a:spcPct val="90000"/>
              </a:lnSpc>
              <a:buFontTx/>
              <a:buNone/>
            </a:pPr>
            <a:r>
              <a:rPr lang="en-US" dirty="0" smtClean="0">
                <a:cs typeface="Arial" charset="0"/>
              </a:rPr>
              <a:t> </a:t>
            </a:r>
          </a:p>
          <a:p>
            <a:pPr lvl="1" eaLnBrk="1" hangingPunct="1">
              <a:lnSpc>
                <a:spcPct val="90000"/>
              </a:lnSpc>
              <a:buFont typeface="Wingdings" pitchFamily="2" charset="2"/>
              <a:buChar char="Ø"/>
            </a:pPr>
            <a:r>
              <a:rPr lang="en-US" dirty="0" smtClean="0">
                <a:cs typeface="Arial" charset="0"/>
              </a:rPr>
              <a:t>Notify physician; may require order to administer </a:t>
            </a:r>
            <a:r>
              <a:rPr lang="en-US" dirty="0" err="1" smtClean="0">
                <a:cs typeface="Arial" charset="0"/>
              </a:rPr>
              <a:t>fibrinolytic</a:t>
            </a:r>
            <a:r>
              <a:rPr lang="en-US" dirty="0" smtClean="0">
                <a:cs typeface="Arial" charset="0"/>
              </a:rPr>
              <a:t> agent to dissolve the clot.</a:t>
            </a:r>
            <a:r>
              <a:rPr lang="ar-JO" dirty="0" smtClean="0">
                <a:cs typeface="Arial" charset="0"/>
              </a:rPr>
              <a:t/>
            </a:r>
            <a:br>
              <a:rPr lang="ar-JO" dirty="0" smtClean="0">
                <a:cs typeface="Arial" charset="0"/>
              </a:rPr>
            </a:br>
            <a:r>
              <a:rPr lang="en-US" dirty="0" smtClean="0">
                <a:cs typeface="Arial" charset="0"/>
              </a:rPr>
              <a:t> </a:t>
            </a:r>
          </a:p>
        </p:txBody>
      </p:sp>
    </p:spTree>
    <p:extLst>
      <p:ext uri="{BB962C8B-B14F-4D97-AF65-F5344CB8AC3E}">
        <p14:creationId xmlns="" xmlns:p14="http://schemas.microsoft.com/office/powerpoint/2010/main" val="30719098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noFill/>
        </p:spPr>
        <p:txBody>
          <a:bodyPr>
            <a:normAutofit fontScale="90000"/>
          </a:bodyPr>
          <a:lstStyle/>
          <a:p>
            <a:r>
              <a:rPr lang="en-US" b="1" smtClean="0">
                <a:latin typeface="Verdana" pitchFamily="34" charset="0"/>
              </a:rPr>
              <a:t>TABLE 5–3  </a:t>
            </a:r>
            <a:r>
              <a:rPr lang="en-US" smtClean="0">
                <a:latin typeface="Verdana" pitchFamily="34" charset="0"/>
              </a:rPr>
              <a:t> Causes of Elevated and Decreased Afterload</a:t>
            </a:r>
          </a:p>
        </p:txBody>
      </p:sp>
      <p:pic>
        <p:nvPicPr>
          <p:cNvPr id="29699" name="Picture 9" descr="Tab05_03.jpg"/>
          <p:cNvPicPr>
            <a:picLocks noChangeAspect="1"/>
          </p:cNvPicPr>
          <p:nvPr/>
        </p:nvPicPr>
        <p:blipFill>
          <a:blip r:embed="rId2" cstate="print"/>
          <a:srcRect/>
          <a:stretch>
            <a:fillRect/>
          </a:stretch>
        </p:blipFill>
        <p:spPr bwMode="auto">
          <a:xfrm>
            <a:off x="1192213" y="230188"/>
            <a:ext cx="6759575" cy="59436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eaLnBrk="1" hangingPunct="1"/>
            <a:r>
              <a:rPr lang="en-US" dirty="0" smtClean="0"/>
              <a:t>Central venous Line Removal </a:t>
            </a:r>
          </a:p>
        </p:txBody>
      </p:sp>
      <p:sp>
        <p:nvSpPr>
          <p:cNvPr id="62467" name="Rectangle 3"/>
          <p:cNvSpPr>
            <a:spLocks noGrp="1" noChangeArrowheads="1"/>
          </p:cNvSpPr>
          <p:nvPr>
            <p:ph type="body" idx="1"/>
          </p:nvPr>
        </p:nvSpPr>
        <p:spPr>
          <a:xfrm>
            <a:off x="2286000" y="1752600"/>
            <a:ext cx="6324600" cy="5105400"/>
          </a:xfrm>
        </p:spPr>
        <p:txBody>
          <a:bodyPr/>
          <a:lstStyle/>
          <a:p>
            <a:pPr eaLnBrk="1" hangingPunct="1">
              <a:lnSpc>
                <a:spcPct val="80000"/>
              </a:lnSpc>
            </a:pPr>
            <a:r>
              <a:rPr lang="en-GB" sz="2400" dirty="0" smtClean="0"/>
              <a:t>this is an aseptic procedure</a:t>
            </a:r>
          </a:p>
          <a:p>
            <a:pPr eaLnBrk="1" hangingPunct="1">
              <a:lnSpc>
                <a:spcPct val="80000"/>
              </a:lnSpc>
            </a:pPr>
            <a:r>
              <a:rPr lang="en-GB" sz="2400" dirty="0" smtClean="0"/>
              <a:t>the patient should be supine with head tilted down</a:t>
            </a:r>
          </a:p>
          <a:p>
            <a:pPr eaLnBrk="1" hangingPunct="1">
              <a:lnSpc>
                <a:spcPct val="80000"/>
              </a:lnSpc>
            </a:pPr>
            <a:r>
              <a:rPr lang="en-GB" sz="2400" dirty="0" smtClean="0"/>
              <a:t>ensure no drugs are attached and running via the central line</a:t>
            </a:r>
          </a:p>
          <a:p>
            <a:pPr eaLnBrk="1" hangingPunct="1">
              <a:lnSpc>
                <a:spcPct val="80000"/>
              </a:lnSpc>
            </a:pPr>
            <a:r>
              <a:rPr lang="en-GB" sz="2400" dirty="0" smtClean="0"/>
              <a:t>remove dressing</a:t>
            </a:r>
          </a:p>
          <a:p>
            <a:pPr eaLnBrk="1" hangingPunct="1">
              <a:lnSpc>
                <a:spcPct val="80000"/>
              </a:lnSpc>
            </a:pPr>
            <a:r>
              <a:rPr lang="en-GB" sz="2400" dirty="0" smtClean="0"/>
              <a:t>cut the stitches</a:t>
            </a:r>
          </a:p>
          <a:p>
            <a:pPr eaLnBrk="1" hangingPunct="1">
              <a:lnSpc>
                <a:spcPct val="80000"/>
              </a:lnSpc>
            </a:pPr>
            <a:r>
              <a:rPr lang="en-GB" sz="2400" dirty="0" smtClean="0"/>
              <a:t>slowly remove the catheter</a:t>
            </a:r>
          </a:p>
          <a:p>
            <a:pPr eaLnBrk="1" hangingPunct="1">
              <a:lnSpc>
                <a:spcPct val="80000"/>
              </a:lnSpc>
            </a:pPr>
            <a:r>
              <a:rPr lang="en-GB" sz="2400" dirty="0" smtClean="0"/>
              <a:t>if there is resistance then call for assistance</a:t>
            </a:r>
          </a:p>
          <a:p>
            <a:pPr eaLnBrk="1" hangingPunct="1">
              <a:lnSpc>
                <a:spcPct val="80000"/>
              </a:lnSpc>
            </a:pPr>
            <a:r>
              <a:rPr lang="en-GB" sz="2400" dirty="0" smtClean="0"/>
              <a:t>apply digital pressure with gauze until bleeding stops</a:t>
            </a:r>
          </a:p>
          <a:p>
            <a:pPr eaLnBrk="1" hangingPunct="1">
              <a:lnSpc>
                <a:spcPct val="80000"/>
              </a:lnSpc>
            </a:pPr>
            <a:r>
              <a:rPr lang="en-GB" sz="2400" dirty="0" smtClean="0"/>
              <a:t>dress with gauze and clear dressing e.g. </a:t>
            </a:r>
            <a:r>
              <a:rPr lang="en-GB" sz="2400" dirty="0" err="1" smtClean="0"/>
              <a:t>tegaderm</a:t>
            </a:r>
            <a:endParaRPr lang="en-GB" sz="2400" dirty="0" smtClean="0"/>
          </a:p>
          <a:p>
            <a:pPr eaLnBrk="1" hangingPunct="1"/>
            <a:endParaRPr lang="en-GB" dirty="0" smtClean="0"/>
          </a:p>
          <a:p>
            <a:pPr eaLnBrk="1" hangingPunct="1">
              <a:buFont typeface="Wingdings" pitchFamily="2" charset="2"/>
              <a:buNone/>
            </a:pPr>
            <a:endParaRPr lang="en-US" dirty="0" smtClean="0"/>
          </a:p>
        </p:txBody>
      </p:sp>
    </p:spTree>
    <p:extLst>
      <p:ext uri="{BB962C8B-B14F-4D97-AF65-F5344CB8AC3E}">
        <p14:creationId xmlns="" xmlns:p14="http://schemas.microsoft.com/office/powerpoint/2010/main" val="13591109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050"/>
          <p:cNvSpPr>
            <a:spLocks noGrp="1" noChangeArrowheads="1"/>
          </p:cNvSpPr>
          <p:nvPr>
            <p:ph type="title"/>
          </p:nvPr>
        </p:nvSpPr>
        <p:spPr/>
        <p:txBody>
          <a:bodyPr>
            <a:normAutofit fontScale="90000"/>
          </a:bodyPr>
          <a:lstStyle/>
          <a:p>
            <a:r>
              <a:rPr lang="en-US"/>
              <a:t>Pulmonary Artery Pressure Monitoring </a:t>
            </a:r>
          </a:p>
        </p:txBody>
      </p:sp>
      <p:sp>
        <p:nvSpPr>
          <p:cNvPr id="53251" name="Rectangle 2051"/>
          <p:cNvSpPr>
            <a:spLocks noGrp="1" noChangeArrowheads="1"/>
          </p:cNvSpPr>
          <p:nvPr>
            <p:ph type="body" idx="1"/>
          </p:nvPr>
        </p:nvSpPr>
        <p:spPr>
          <a:xfrm>
            <a:off x="304800" y="1981200"/>
            <a:ext cx="8458200" cy="4648200"/>
          </a:xfrm>
        </p:spPr>
        <p:txBody>
          <a:bodyPr/>
          <a:lstStyle/>
          <a:p>
            <a:pPr>
              <a:buFontTx/>
              <a:buNone/>
            </a:pPr>
            <a:r>
              <a:rPr lang="en-US"/>
              <a:t>Clinical indications</a:t>
            </a:r>
          </a:p>
          <a:p>
            <a:r>
              <a:rPr lang="en-US"/>
              <a:t>Measurements obtained</a:t>
            </a:r>
          </a:p>
          <a:p>
            <a:pPr lvl="1"/>
            <a:r>
              <a:rPr lang="en-US"/>
              <a:t>Pulmonary arterial Pressure(PAP)</a:t>
            </a:r>
          </a:p>
          <a:p>
            <a:pPr lvl="1"/>
            <a:r>
              <a:rPr lang="en-US"/>
              <a:t>Pulmonary Capillary Wedge Pressure(PCWP)</a:t>
            </a:r>
          </a:p>
          <a:p>
            <a:pPr lvl="1"/>
            <a:r>
              <a:rPr lang="en-US"/>
              <a:t>Central Venous Pressure(CVP)</a:t>
            </a:r>
          </a:p>
          <a:p>
            <a:pPr lvl="1"/>
            <a:r>
              <a:rPr lang="en-US"/>
              <a:t>Cardiac Output measurement</a:t>
            </a:r>
          </a:p>
          <a:p>
            <a:pPr lvl="1"/>
            <a:r>
              <a:rPr lang="en-US"/>
              <a:t>Mixed Venous Blood gas measurement</a:t>
            </a:r>
          </a:p>
          <a:p>
            <a:pPr lvl="1"/>
            <a:r>
              <a:rPr lang="en-US"/>
              <a:t>Saturation of venous oxygen concentrations(SVO2)</a:t>
            </a:r>
          </a:p>
          <a:p>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24875" cy="384175"/>
          </a:xfrm>
        </p:spPr>
        <p:txBody>
          <a:bodyPr>
            <a:normAutofit fontScale="90000"/>
          </a:bodyPr>
          <a:lstStyle/>
          <a:p>
            <a:pPr>
              <a:defRPr/>
            </a:pPr>
            <a:r>
              <a:rPr lang="en-US" dirty="0" smtClean="0"/>
              <a:t>PA Catheter Waveforms</a:t>
            </a:r>
          </a:p>
        </p:txBody>
      </p:sp>
      <p:pic>
        <p:nvPicPr>
          <p:cNvPr id="95235" name="Picture 4" descr="D:\arun\Project\Morton 10e\JPG\figure_17.47.jpg"/>
          <p:cNvPicPr>
            <a:picLocks noChangeAspect="1" noChangeArrowheads="1"/>
          </p:cNvPicPr>
          <p:nvPr/>
        </p:nvPicPr>
        <p:blipFill>
          <a:blip r:embed="rId2" cstate="print"/>
          <a:srcRect/>
          <a:stretch>
            <a:fillRect/>
          </a:stretch>
        </p:blipFill>
        <p:spPr bwMode="auto">
          <a:xfrm>
            <a:off x="228600" y="1828800"/>
            <a:ext cx="8535988" cy="4322763"/>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solidFill>
                  <a:schemeClr val="accent1"/>
                </a:solidFill>
                <a:sym typeface="Symbol" charset="2"/>
              </a:rPr>
              <a:t>Determination of Cardiac Output</a:t>
            </a:r>
          </a:p>
        </p:txBody>
      </p:sp>
      <p:sp>
        <p:nvSpPr>
          <p:cNvPr id="96259" name="Text Placeholder 2"/>
          <p:cNvSpPr>
            <a:spLocks noGrp="1"/>
          </p:cNvSpPr>
          <p:nvPr>
            <p:ph type="body" idx="1"/>
          </p:nvPr>
        </p:nvSpPr>
        <p:spPr/>
        <p:txBody>
          <a:bodyPr/>
          <a:lstStyle/>
          <a:p>
            <a:pPr eaLnBrk="1" hangingPunct="1"/>
            <a:r>
              <a:rPr lang="en-US" smtClean="0"/>
              <a:t>Factors that determine cardiac output</a:t>
            </a:r>
          </a:p>
          <a:p>
            <a:pPr lvl="1" eaLnBrk="1" hangingPunct="1"/>
            <a:r>
              <a:rPr lang="en-US" smtClean="0"/>
              <a:t>Heart rate and stroke volume</a:t>
            </a:r>
          </a:p>
          <a:p>
            <a:pPr lvl="1" eaLnBrk="1" hangingPunct="1"/>
            <a:r>
              <a:rPr lang="en-US" smtClean="0"/>
              <a:t>Alterations are caused by changes in heart rate, preload, afterload, and contractility.</a:t>
            </a:r>
          </a:p>
          <a:p>
            <a:pPr eaLnBrk="1" hangingPunct="1"/>
            <a:r>
              <a:rPr lang="en-US" smtClean="0"/>
              <a:t>Obtaining cardiac output values</a:t>
            </a:r>
          </a:p>
          <a:p>
            <a:pPr lvl="1" eaLnBrk="1" hangingPunct="1"/>
            <a:r>
              <a:rPr lang="en-US" smtClean="0"/>
              <a:t>Fick’s method for cardiac output determination</a:t>
            </a:r>
          </a:p>
          <a:p>
            <a:pPr lvl="1" eaLnBrk="1" hangingPunct="1"/>
            <a:r>
              <a:rPr lang="en-US" smtClean="0"/>
              <a:t>Indicator-dilution methods for cardiac output determination (thermodilution method)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457200" y="914400"/>
            <a:ext cx="8524875" cy="384175"/>
          </a:xfrm>
          <a:effectLst>
            <a:outerShdw blurRad="63500" dist="17961" dir="2700000" algn="ctr" rotWithShape="0">
              <a:schemeClr val="bg2">
                <a:alpha val="74997"/>
              </a:schemeClr>
            </a:outerShdw>
          </a:effectLst>
        </p:spPr>
        <p:txBody>
          <a:bodyPr>
            <a:normAutofit fontScale="90000"/>
          </a:bodyPr>
          <a:lstStyle/>
          <a:p>
            <a:pPr>
              <a:defRPr/>
            </a:pPr>
            <a:r>
              <a:rPr lang="en-US" dirty="0" smtClean="0"/>
              <a:t>Question</a:t>
            </a:r>
          </a:p>
        </p:txBody>
      </p:sp>
      <p:sp>
        <p:nvSpPr>
          <p:cNvPr id="98307" name="Rectangle 3"/>
          <p:cNvSpPr>
            <a:spLocks noGrp="1" noChangeArrowheads="1"/>
          </p:cNvSpPr>
          <p:nvPr>
            <p:ph type="body" idx="4294967295"/>
          </p:nvPr>
        </p:nvSpPr>
        <p:spPr>
          <a:xfrm>
            <a:off x="457200" y="1828800"/>
            <a:ext cx="8229600" cy="4297363"/>
          </a:xfrm>
        </p:spPr>
        <p:txBody>
          <a:bodyPr/>
          <a:lstStyle/>
          <a:p>
            <a:pPr marL="419100" indent="-419100"/>
            <a:r>
              <a:rPr lang="en-US" dirty="0" smtClean="0"/>
              <a:t>When obtaining a cardiac output, how much time should there be between injections?</a:t>
            </a:r>
          </a:p>
          <a:p>
            <a:pPr marL="876300" lvl="1" indent="-419100">
              <a:buFont typeface="Verdana" charset="0"/>
              <a:buChar char="–"/>
            </a:pPr>
            <a:r>
              <a:rPr lang="en-US" dirty="0" smtClean="0"/>
              <a:t>A. 1 minute</a:t>
            </a:r>
          </a:p>
          <a:p>
            <a:pPr marL="876300" lvl="1" indent="-419100">
              <a:buFont typeface="Verdana" charset="0"/>
              <a:buChar char="–"/>
            </a:pPr>
            <a:r>
              <a:rPr lang="en-US" dirty="0" smtClean="0"/>
              <a:t>B. 2 minutes</a:t>
            </a:r>
          </a:p>
          <a:p>
            <a:pPr marL="876300" lvl="1" indent="-419100">
              <a:buFont typeface="Verdana" charset="0"/>
              <a:buChar char="–"/>
            </a:pPr>
            <a:r>
              <a:rPr lang="en-US" dirty="0" smtClean="0"/>
              <a:t>C. 5 minutes</a:t>
            </a:r>
          </a:p>
          <a:p>
            <a:pPr marL="876300" lvl="1" indent="-419100">
              <a:buFont typeface="Verdana" charset="0"/>
              <a:buChar char="–"/>
            </a:pPr>
            <a:r>
              <a:rPr lang="en-US" dirty="0" smtClean="0"/>
              <a:t>D. 10 minutes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524875" cy="384175"/>
          </a:xfrm>
        </p:spPr>
        <p:txBody>
          <a:bodyPr>
            <a:normAutofit fontScale="90000"/>
          </a:bodyPr>
          <a:lstStyle/>
          <a:p>
            <a:pPr>
              <a:defRPr/>
            </a:pPr>
            <a:r>
              <a:rPr lang="en-US" dirty="0" smtClean="0"/>
              <a:t>Answer</a:t>
            </a:r>
          </a:p>
        </p:txBody>
      </p:sp>
      <p:sp>
        <p:nvSpPr>
          <p:cNvPr id="99331" name="Text Placeholder 2"/>
          <p:cNvSpPr>
            <a:spLocks noGrp="1"/>
          </p:cNvSpPr>
          <p:nvPr>
            <p:ph type="body" idx="1"/>
          </p:nvPr>
        </p:nvSpPr>
        <p:spPr>
          <a:xfrm>
            <a:off x="228600" y="1676400"/>
            <a:ext cx="8715375" cy="4648200"/>
          </a:xfrm>
        </p:spPr>
        <p:txBody>
          <a:bodyPr>
            <a:normAutofit fontScale="85000" lnSpcReduction="10000"/>
          </a:bodyPr>
          <a:lstStyle/>
          <a:p>
            <a:pPr marL="457200" indent="-457200">
              <a:lnSpc>
                <a:spcPct val="100000"/>
              </a:lnSpc>
            </a:pPr>
            <a:r>
              <a:rPr lang="en-US" smtClean="0"/>
              <a:t>A. 1 minute</a:t>
            </a:r>
          </a:p>
          <a:p>
            <a:pPr marL="457200" indent="-457200">
              <a:lnSpc>
                <a:spcPct val="100000"/>
              </a:lnSpc>
            </a:pPr>
            <a:r>
              <a:rPr lang="en-US" smtClean="0"/>
              <a:t>Rationale: When injected, the solution passes a temperature probe in the closed system and flows through the right atrium and right ventricle, past the thermistor at the tip of the PAC. A curve is produced and used for determining the CO. The average of several CO determinations is required to obtain a final measurement. Serial measurements and averaging are necessary because of the number of physiological variables and the performance of the technical procedure. Waiting approximately 1 minute between injections allows the catheter thermistor to return to baseline.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defRPr/>
            </a:pPr>
            <a:r>
              <a:rPr lang="en-US" dirty="0" smtClean="0"/>
              <a:t>Procedure for Intermittent Thermodilution Cardiac Output Determination</a:t>
            </a:r>
          </a:p>
        </p:txBody>
      </p:sp>
      <p:sp>
        <p:nvSpPr>
          <p:cNvPr id="100355" name="Text Placeholder 2"/>
          <p:cNvSpPr>
            <a:spLocks noGrp="1"/>
          </p:cNvSpPr>
          <p:nvPr>
            <p:ph type="body" idx="1"/>
          </p:nvPr>
        </p:nvSpPr>
        <p:spPr>
          <a:xfrm>
            <a:off x="228600" y="2879725"/>
            <a:ext cx="8513763" cy="3140075"/>
          </a:xfrm>
        </p:spPr>
        <p:txBody>
          <a:bodyPr>
            <a:normAutofit fontScale="92500" lnSpcReduction="20000"/>
          </a:bodyPr>
          <a:lstStyle/>
          <a:p>
            <a:r>
              <a:rPr lang="en-US" smtClean="0"/>
              <a:t>Ensuring the accurate amount of injectate volume in the syringe</a:t>
            </a:r>
          </a:p>
          <a:p>
            <a:r>
              <a:rPr lang="en-US" smtClean="0"/>
              <a:t>Injecting the volume in a smooth and rapid manner, in less than 4 seconds</a:t>
            </a:r>
          </a:p>
          <a:p>
            <a:r>
              <a:rPr lang="en-US" smtClean="0"/>
              <a:t>Waiting approximately 1 minute between injections to allow the catheter thermistor to return to baseline</a:t>
            </a:r>
          </a:p>
          <a:p>
            <a:pPr marL="403225" lvl="1" indent="53975" eaLnBrk="1" hangingPunct="1">
              <a:buFontTx/>
              <a:buNone/>
            </a:pPr>
            <a:endParaRPr lang="en-US" b="1"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228600"/>
            <a:ext cx="8458200" cy="914400"/>
          </a:xfrm>
        </p:spPr>
        <p:txBody>
          <a:bodyPr/>
          <a:lstStyle/>
          <a:p>
            <a:r>
              <a:rPr lang="en-US"/>
              <a:t>Cardiac Index   </a:t>
            </a:r>
          </a:p>
        </p:txBody>
      </p:sp>
      <p:sp>
        <p:nvSpPr>
          <p:cNvPr id="65539" name="Rectangle 3"/>
          <p:cNvSpPr>
            <a:spLocks noGrp="1" noChangeArrowheads="1"/>
          </p:cNvSpPr>
          <p:nvPr>
            <p:ph type="body" idx="1"/>
          </p:nvPr>
        </p:nvSpPr>
        <p:spPr>
          <a:xfrm>
            <a:off x="152400" y="1143000"/>
            <a:ext cx="8839200" cy="5486400"/>
          </a:xfrm>
        </p:spPr>
        <p:txBody>
          <a:bodyPr/>
          <a:lstStyle/>
          <a:p>
            <a:r>
              <a:rPr lang="en-US" sz="4400"/>
              <a:t>when CO calculated to reflect body size, it is termed cardiac index.</a:t>
            </a:r>
          </a:p>
          <a:p>
            <a:r>
              <a:rPr lang="en-US" sz="4400"/>
              <a:t>Normal range 2.5-4 L/min/m2</a:t>
            </a:r>
          </a:p>
          <a:p>
            <a:r>
              <a:rPr lang="en-US" sz="4400"/>
              <a:t>Is the preferred value to use clinically because it takes into account body size</a:t>
            </a:r>
          </a:p>
          <a:p>
            <a:r>
              <a:rPr lang="en-US" sz="4400"/>
              <a:t>CI = CO/Body Surface Area (BSA).</a:t>
            </a:r>
          </a:p>
          <a:p>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0" y="762000"/>
            <a:ext cx="8524875" cy="384175"/>
          </a:xfrm>
          <a:effectLst>
            <a:outerShdw blurRad="63500" dist="17961" dir="2700000" algn="ctr" rotWithShape="0">
              <a:schemeClr val="bg2">
                <a:alpha val="74997"/>
              </a:schemeClr>
            </a:outerShdw>
          </a:effectLst>
        </p:spPr>
        <p:txBody>
          <a:bodyPr>
            <a:normAutofit fontScale="90000"/>
          </a:bodyPr>
          <a:lstStyle/>
          <a:p>
            <a:pPr>
              <a:defRPr/>
            </a:pPr>
            <a:r>
              <a:rPr lang="en-US" dirty="0" smtClean="0"/>
              <a:t>Question</a:t>
            </a:r>
          </a:p>
        </p:txBody>
      </p:sp>
      <p:sp>
        <p:nvSpPr>
          <p:cNvPr id="102403" name="Rectangle 3"/>
          <p:cNvSpPr>
            <a:spLocks noGrp="1" noChangeArrowheads="1"/>
          </p:cNvSpPr>
          <p:nvPr>
            <p:ph type="body" idx="4294967295"/>
          </p:nvPr>
        </p:nvSpPr>
        <p:spPr>
          <a:xfrm>
            <a:off x="457200" y="1752600"/>
            <a:ext cx="8229600" cy="4525963"/>
          </a:xfrm>
        </p:spPr>
        <p:txBody>
          <a:bodyPr/>
          <a:lstStyle/>
          <a:p>
            <a:pPr marL="419100" indent="-419100"/>
            <a:r>
              <a:rPr lang="en-US" dirty="0" smtClean="0"/>
              <a:t>What determines oxygen delivery?</a:t>
            </a:r>
          </a:p>
          <a:p>
            <a:pPr marL="876300" lvl="1" indent="-419100">
              <a:buFont typeface="Verdana" charset="0"/>
              <a:buChar char="–"/>
            </a:pPr>
            <a:r>
              <a:rPr lang="en-US" dirty="0" smtClean="0"/>
              <a:t>A. Preload and </a:t>
            </a:r>
            <a:r>
              <a:rPr lang="en-US" dirty="0" err="1" smtClean="0"/>
              <a:t>afterload</a:t>
            </a:r>
            <a:endParaRPr lang="en-US" dirty="0" smtClean="0"/>
          </a:p>
          <a:p>
            <a:pPr marL="876300" lvl="1" indent="-419100">
              <a:buFont typeface="Verdana" charset="0"/>
              <a:buChar char="–"/>
            </a:pPr>
            <a:r>
              <a:rPr lang="en-US" dirty="0" smtClean="0"/>
              <a:t>B. Oxygen demand and oxygen delivery</a:t>
            </a:r>
          </a:p>
          <a:p>
            <a:pPr marL="876300" lvl="1" indent="-419100">
              <a:buFont typeface="Verdana" charset="0"/>
              <a:buChar char="–"/>
            </a:pPr>
            <a:r>
              <a:rPr lang="en-US" dirty="0" smtClean="0"/>
              <a:t>C. Oxygen extraction and oxygen deprivation</a:t>
            </a:r>
          </a:p>
          <a:p>
            <a:pPr marL="876300" lvl="1" indent="-419100">
              <a:buFont typeface="Verdana" charset="0"/>
              <a:buChar char="–"/>
            </a:pPr>
            <a:r>
              <a:rPr lang="en-US" dirty="0" smtClean="0"/>
              <a:t>D. Oxygen content and cardiac output</a:t>
            </a:r>
          </a:p>
          <a:p>
            <a:pPr marL="419100" indent="-419100"/>
            <a:endParaRPr lang="en-US"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524875" cy="395287"/>
          </a:xfrm>
        </p:spPr>
        <p:txBody>
          <a:bodyPr>
            <a:normAutofit fontScale="90000"/>
          </a:bodyPr>
          <a:lstStyle/>
          <a:p>
            <a:pPr>
              <a:defRPr/>
            </a:pPr>
            <a:r>
              <a:rPr lang="en-US" dirty="0" smtClean="0"/>
              <a:t>Answer</a:t>
            </a:r>
          </a:p>
        </p:txBody>
      </p:sp>
      <p:sp>
        <p:nvSpPr>
          <p:cNvPr id="103427" name="Text Placeholder 2"/>
          <p:cNvSpPr>
            <a:spLocks noGrp="1"/>
          </p:cNvSpPr>
          <p:nvPr>
            <p:ph type="body" idx="1"/>
          </p:nvPr>
        </p:nvSpPr>
        <p:spPr>
          <a:xfrm>
            <a:off x="457200" y="1600200"/>
            <a:ext cx="8229600" cy="4221163"/>
          </a:xfrm>
        </p:spPr>
        <p:txBody>
          <a:bodyPr/>
          <a:lstStyle/>
          <a:p>
            <a:pPr marL="457200" indent="-457200"/>
            <a:r>
              <a:rPr lang="en-US" dirty="0" smtClean="0"/>
              <a:t>D. Oxygen content and cardiac output</a:t>
            </a:r>
          </a:p>
          <a:p>
            <a:pPr marL="457200" indent="-457200"/>
            <a:endParaRPr lang="en-US" dirty="0" smtClean="0"/>
          </a:p>
          <a:p>
            <a:pPr marL="457200" indent="-457200"/>
            <a:r>
              <a:rPr lang="en-US" dirty="0" smtClean="0"/>
              <a:t>Rationale: Arterial oxygen delivery (DaO</a:t>
            </a:r>
            <a:r>
              <a:rPr lang="en-US" baseline="-25000" dirty="0" smtClean="0"/>
              <a:t>2</a:t>
            </a:r>
            <a:r>
              <a:rPr lang="en-US" dirty="0" smtClean="0"/>
              <a:t>) is the amount of oxygen transported to the tissues. DaO</a:t>
            </a:r>
            <a:r>
              <a:rPr lang="en-US" baseline="-25000" dirty="0" smtClean="0"/>
              <a:t>2</a:t>
            </a:r>
            <a:r>
              <a:rPr lang="en-US" dirty="0" smtClean="0"/>
              <a:t> depends on arterial oxygen content and CO.</a:t>
            </a:r>
          </a:p>
          <a:p>
            <a:pPr marL="457200" indent="-457200">
              <a:buFontTx/>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noFill/>
        </p:spPr>
        <p:txBody>
          <a:bodyPr>
            <a:normAutofit fontScale="90000"/>
          </a:bodyPr>
          <a:lstStyle/>
          <a:p>
            <a:r>
              <a:rPr lang="en-US" smtClean="0">
                <a:latin typeface="Verdana" pitchFamily="34" charset="0"/>
              </a:rPr>
              <a:t>TABLE 5–4   Causes of Elevated and Decreased Contractility</a:t>
            </a:r>
          </a:p>
        </p:txBody>
      </p:sp>
      <p:pic>
        <p:nvPicPr>
          <p:cNvPr id="31747" name="Picture 5" descr="Tab05_04.jpg"/>
          <p:cNvPicPr>
            <a:picLocks noChangeAspect="1"/>
          </p:cNvPicPr>
          <p:nvPr/>
        </p:nvPicPr>
        <p:blipFill>
          <a:blip r:embed="rId2" cstate="print"/>
          <a:srcRect/>
          <a:stretch>
            <a:fillRect/>
          </a:stretch>
        </p:blipFill>
        <p:spPr bwMode="auto">
          <a:xfrm>
            <a:off x="228600" y="762000"/>
            <a:ext cx="8686800" cy="4932363"/>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defRPr/>
            </a:pPr>
            <a:r>
              <a:rPr lang="en-US" dirty="0" smtClean="0"/>
              <a:t>Determinants of Oxygen Delivery</a:t>
            </a:r>
            <a:endParaRPr lang="en-US" dirty="0" smtClean="0">
              <a:solidFill>
                <a:srgbClr val="345A8A"/>
              </a:solidFill>
              <a:sym typeface="Symbol" charset="2"/>
            </a:endParaRPr>
          </a:p>
        </p:txBody>
      </p:sp>
      <p:sp>
        <p:nvSpPr>
          <p:cNvPr id="104451" name="Text Placeholder 2"/>
          <p:cNvSpPr>
            <a:spLocks noGrp="1"/>
          </p:cNvSpPr>
          <p:nvPr>
            <p:ph type="body" idx="1"/>
          </p:nvPr>
        </p:nvSpPr>
        <p:spPr>
          <a:xfrm>
            <a:off x="304800" y="1752600"/>
            <a:ext cx="8639175" cy="4038600"/>
          </a:xfrm>
        </p:spPr>
        <p:txBody>
          <a:bodyPr>
            <a:normAutofit lnSpcReduction="10000"/>
          </a:bodyPr>
          <a:lstStyle/>
          <a:p>
            <a:pPr eaLnBrk="1" hangingPunct="1"/>
            <a:r>
              <a:rPr lang="en-US" dirty="0" smtClean="0"/>
              <a:t>Oxygen content</a:t>
            </a:r>
          </a:p>
          <a:p>
            <a:pPr lvl="1" eaLnBrk="1" hangingPunct="1"/>
            <a:r>
              <a:rPr lang="en-US" dirty="0" smtClean="0"/>
              <a:t>Hemoglobin and oxygen saturation</a:t>
            </a:r>
          </a:p>
          <a:p>
            <a:pPr eaLnBrk="1" hangingPunct="1"/>
            <a:r>
              <a:rPr lang="en-US" dirty="0" smtClean="0"/>
              <a:t>Cardiac output</a:t>
            </a:r>
          </a:p>
          <a:p>
            <a:pPr lvl="1" eaLnBrk="1" hangingPunct="1"/>
            <a:r>
              <a:rPr lang="en-US" dirty="0" smtClean="0"/>
              <a:t>Delivers oxygen to the cells</a:t>
            </a:r>
          </a:p>
          <a:p>
            <a:pPr lvl="1" eaLnBrk="1" hangingPunct="1"/>
            <a:r>
              <a:rPr lang="en-US" dirty="0" smtClean="0"/>
              <a:t>DaO</a:t>
            </a:r>
            <a:r>
              <a:rPr lang="en-US" baseline="-25000" dirty="0" smtClean="0"/>
              <a:t>2</a:t>
            </a:r>
            <a:r>
              <a:rPr lang="en-US" dirty="0" smtClean="0"/>
              <a:t> is CO and arterial oxygen content.</a:t>
            </a:r>
          </a:p>
          <a:p>
            <a:pPr lvl="1" eaLnBrk="1" hangingPunct="1"/>
            <a:r>
              <a:rPr lang="en-US" dirty="0" smtClean="0"/>
              <a:t>Normal is 1,000 </a:t>
            </a:r>
            <a:r>
              <a:rPr lang="en-US" dirty="0" err="1" smtClean="0"/>
              <a:t>mL</a:t>
            </a:r>
            <a:r>
              <a:rPr lang="en-US" dirty="0" smtClean="0"/>
              <a:t> O</a:t>
            </a:r>
            <a:r>
              <a:rPr lang="en-US" baseline="-25000" dirty="0" smtClean="0"/>
              <a:t>2</a:t>
            </a:r>
            <a:r>
              <a:rPr lang="en-US" dirty="0" smtClean="0"/>
              <a:t>/minute.</a:t>
            </a:r>
          </a:p>
          <a:p>
            <a:pPr lvl="1" eaLnBrk="1" hangingPunct="1"/>
            <a:r>
              <a:rPr lang="en-US" dirty="0" smtClean="0"/>
              <a:t>Increase in demand results in compensatory increase in CO.</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24875" cy="384175"/>
          </a:xfrm>
        </p:spPr>
        <p:txBody>
          <a:bodyPr>
            <a:normAutofit fontScale="90000"/>
          </a:bodyPr>
          <a:lstStyle/>
          <a:p>
            <a:pPr>
              <a:defRPr/>
            </a:pPr>
            <a:r>
              <a:rPr lang="en-US" dirty="0" smtClean="0"/>
              <a:t>Determinants of Oxygen Consumption</a:t>
            </a:r>
          </a:p>
        </p:txBody>
      </p:sp>
      <p:sp>
        <p:nvSpPr>
          <p:cNvPr id="105475" name="Text Placeholder 2"/>
          <p:cNvSpPr>
            <a:spLocks noGrp="1"/>
          </p:cNvSpPr>
          <p:nvPr>
            <p:ph type="body" idx="1"/>
          </p:nvPr>
        </p:nvSpPr>
        <p:spPr>
          <a:xfrm>
            <a:off x="381000" y="1600200"/>
            <a:ext cx="8410575" cy="4114800"/>
          </a:xfrm>
        </p:spPr>
        <p:txBody>
          <a:bodyPr>
            <a:normAutofit fontScale="77500" lnSpcReduction="20000"/>
          </a:bodyPr>
          <a:lstStyle/>
          <a:p>
            <a:r>
              <a:rPr lang="en-US" dirty="0" smtClean="0"/>
              <a:t>Oxygen demand</a:t>
            </a:r>
          </a:p>
          <a:p>
            <a:pPr lvl="1"/>
            <a:r>
              <a:rPr lang="en-US" dirty="0" smtClean="0"/>
              <a:t>Stress increases demand.</a:t>
            </a:r>
          </a:p>
          <a:p>
            <a:pPr lvl="1"/>
            <a:r>
              <a:rPr lang="en-US" dirty="0" smtClean="0"/>
              <a:t>Need adequate delivery of oxygen and cellular extraction of oxygen</a:t>
            </a:r>
          </a:p>
          <a:p>
            <a:r>
              <a:rPr lang="en-US" dirty="0" smtClean="0"/>
              <a:t>Oxygen delivery</a:t>
            </a:r>
          </a:p>
          <a:p>
            <a:pPr lvl="1"/>
            <a:r>
              <a:rPr lang="en-US" dirty="0" smtClean="0"/>
              <a:t>Delivery increases &gt; consumption increases &gt; oxygen demand is met.</a:t>
            </a:r>
          </a:p>
          <a:p>
            <a:r>
              <a:rPr lang="en-US" dirty="0" smtClean="0"/>
              <a:t>Oxygen extraction</a:t>
            </a:r>
          </a:p>
          <a:p>
            <a:pPr lvl="1"/>
            <a:r>
              <a:rPr lang="en-US" dirty="0" smtClean="0"/>
              <a:t>Amount of oxygen removed from blood for use by cells</a:t>
            </a:r>
          </a:p>
          <a:p>
            <a:pPr lvl="1">
              <a:buNone/>
            </a:pPr>
            <a:endParaRPr lang="en-US" dirty="0" smtClean="0">
              <a:solidFill>
                <a:srgbClr val="FF0000"/>
              </a:solidFill>
            </a:endParaRPr>
          </a:p>
          <a:p>
            <a:pPr lvl="1">
              <a:buNone/>
            </a:pPr>
            <a:r>
              <a:rPr lang="en-US" dirty="0" smtClean="0">
                <a:solidFill>
                  <a:srgbClr val="FF0000"/>
                </a:solidFill>
              </a:rPr>
              <a:t>O</a:t>
            </a:r>
            <a:r>
              <a:rPr lang="en-US" baseline="-25000" dirty="0" smtClean="0">
                <a:solidFill>
                  <a:srgbClr val="FF0000"/>
                </a:solidFill>
              </a:rPr>
              <a:t>2</a:t>
            </a:r>
            <a:r>
              <a:rPr lang="en-US" dirty="0" smtClean="0">
                <a:solidFill>
                  <a:srgbClr val="FF0000"/>
                </a:solidFill>
              </a:rPr>
              <a:t> debit: inadequate oxygen consumption causes an anaerobic state and cellular hypoxia    </a:t>
            </a:r>
          </a:p>
          <a:p>
            <a:pPr lvl="2"/>
            <a:endParaRPr lang="en-US" dirty="0" smtClean="0">
              <a:solidFill>
                <a:srgbClr val="FF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524875" cy="395287"/>
          </a:xfrm>
        </p:spPr>
        <p:txBody>
          <a:bodyPr>
            <a:normAutofit fontScale="90000"/>
          </a:bodyPr>
          <a:lstStyle/>
          <a:p>
            <a:pPr>
              <a:defRPr/>
            </a:pPr>
            <a:r>
              <a:rPr lang="en-US" dirty="0" smtClean="0"/>
              <a:t>SvO</a:t>
            </a:r>
            <a:r>
              <a:rPr lang="en-US" baseline="-25000" dirty="0" smtClean="0"/>
              <a:t>2</a:t>
            </a:r>
          </a:p>
        </p:txBody>
      </p:sp>
      <p:sp>
        <p:nvSpPr>
          <p:cNvPr id="106499" name="Text Placeholder 2"/>
          <p:cNvSpPr>
            <a:spLocks noGrp="1"/>
          </p:cNvSpPr>
          <p:nvPr>
            <p:ph type="body" idx="1"/>
          </p:nvPr>
        </p:nvSpPr>
        <p:spPr>
          <a:xfrm>
            <a:off x="530225" y="1905000"/>
            <a:ext cx="8613775" cy="4054475"/>
          </a:xfrm>
        </p:spPr>
        <p:txBody>
          <a:bodyPr/>
          <a:lstStyle/>
          <a:p>
            <a:r>
              <a:rPr lang="en-US" smtClean="0"/>
              <a:t>SvO</a:t>
            </a:r>
            <a:r>
              <a:rPr lang="en-US" baseline="-25000" smtClean="0"/>
              <a:t>2</a:t>
            </a:r>
            <a:r>
              <a:rPr lang="en-US" smtClean="0"/>
              <a:t>—mixed venous saturation</a:t>
            </a:r>
          </a:p>
          <a:p>
            <a:pPr lvl="1"/>
            <a:r>
              <a:rPr lang="en-US" smtClean="0"/>
              <a:t>Level of oxyhemoglobin in desaturated blood returning to the right ventricle</a:t>
            </a:r>
          </a:p>
          <a:p>
            <a:pPr lvl="1"/>
            <a:r>
              <a:rPr lang="en-US" smtClean="0"/>
              <a:t>Can be monitored at the bedside with specialized central venous catheters</a:t>
            </a:r>
          </a:p>
          <a:p>
            <a:pPr lvl="1"/>
            <a:r>
              <a:rPr lang="en-US" smtClean="0"/>
              <a:t>Evaluates the balance of oxygen supply, utilization, and demand</a:t>
            </a:r>
          </a:p>
          <a:p>
            <a:pPr lvl="1"/>
            <a:r>
              <a:rPr lang="en-US" smtClean="0"/>
              <a:t>Normal ranges from 60% to 80%.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noFill/>
        </p:spPr>
        <p:txBody>
          <a:bodyPr>
            <a:normAutofit/>
          </a:bodyPr>
          <a:lstStyle/>
          <a:p>
            <a:endParaRPr lang="en-US" dirty="0" smtClean="0">
              <a:latin typeface="Verdana" pitchFamily="34" charset="0"/>
            </a:endParaRPr>
          </a:p>
        </p:txBody>
      </p:sp>
      <p:pic>
        <p:nvPicPr>
          <p:cNvPr id="35843" name="Picture 5" descr="Tab05_05.jpg"/>
          <p:cNvPicPr>
            <a:picLocks noChangeAspect="1"/>
          </p:cNvPicPr>
          <p:nvPr/>
        </p:nvPicPr>
        <p:blipFill>
          <a:blip r:embed="rId2" cstate="print"/>
          <a:srcRect/>
          <a:stretch>
            <a:fillRect/>
          </a:stretch>
        </p:blipFill>
        <p:spPr bwMode="auto">
          <a:xfrm>
            <a:off x="533400" y="457200"/>
            <a:ext cx="8026400" cy="59436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emo2_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t>CONFIDENTIAL</a:t>
            </a:r>
          </a:p>
        </p:txBody>
      </p:sp>
      <p:sp>
        <p:nvSpPr>
          <p:cNvPr id="5" name="Slide Number Placeholder 3"/>
          <p:cNvSpPr>
            <a:spLocks noGrp="1"/>
          </p:cNvSpPr>
          <p:nvPr>
            <p:ph type="sldNum" sz="quarter" idx="11"/>
          </p:nvPr>
        </p:nvSpPr>
        <p:spPr/>
        <p:txBody>
          <a:bodyPr/>
          <a:lstStyle/>
          <a:p>
            <a:pPr>
              <a:defRPr/>
            </a:pPr>
            <a:fld id="{D6CFD734-ADC5-428F-88C7-194DD941AD23}" type="slidenum">
              <a:rPr lang="en-US"/>
              <a:pPr>
                <a:defRPr/>
              </a:pPr>
              <a:t>95</a:t>
            </a:fld>
            <a:endParaRPr lang="en-US"/>
          </a:p>
        </p:txBody>
      </p:sp>
      <p:sp>
        <p:nvSpPr>
          <p:cNvPr id="63492" name="Rectangle 2"/>
          <p:cNvSpPr>
            <a:spLocks noGrp="1" noChangeArrowheads="1"/>
          </p:cNvSpPr>
          <p:nvPr>
            <p:ph type="title"/>
          </p:nvPr>
        </p:nvSpPr>
        <p:spPr/>
        <p:txBody>
          <a:bodyPr/>
          <a:lstStyle/>
          <a:p>
            <a:pPr eaLnBrk="1" hangingPunct="1"/>
            <a:r>
              <a:rPr lang="en-US" dirty="0" smtClean="0"/>
              <a:t>Questions and answers</a:t>
            </a:r>
          </a:p>
        </p:txBody>
      </p:sp>
      <p:pic>
        <p:nvPicPr>
          <p:cNvPr id="63493" name="Picture 9" descr="MCBS01890_000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29000" y="1905000"/>
            <a:ext cx="2778125"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993577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6172</TotalTime>
  <Words>4133</Words>
  <Application>Microsoft Office PowerPoint</Application>
  <PresentationFormat>On-screen Show (4:3)</PresentationFormat>
  <Paragraphs>694</Paragraphs>
  <Slides>95</Slides>
  <Notes>52</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97" baseType="lpstr">
      <vt:lpstr>Office Theme</vt:lpstr>
      <vt:lpstr>Slide</vt:lpstr>
      <vt:lpstr>Arterial Line &amp; CVP Line </vt:lpstr>
      <vt:lpstr>Slide 2</vt:lpstr>
      <vt:lpstr>Slide 3</vt:lpstr>
      <vt:lpstr>Slide 4</vt:lpstr>
      <vt:lpstr>Frank-starling mechanism </vt:lpstr>
      <vt:lpstr>Frank-starling mechanism </vt:lpstr>
      <vt:lpstr>TABLE 5–2   Causes of Elevated and Decreased Preload</vt:lpstr>
      <vt:lpstr>TABLE 5–3   Causes of Elevated and Decreased Afterload</vt:lpstr>
      <vt:lpstr>TABLE 5–4   Causes of Elevated and Decreased Contractility</vt:lpstr>
      <vt:lpstr>Hemodyanmic Monitoring</vt:lpstr>
      <vt:lpstr>WHY Hemodyanmic Monitoring???</vt:lpstr>
      <vt:lpstr>Hemodynamic Monitoring </vt:lpstr>
      <vt:lpstr>Indications </vt:lpstr>
      <vt:lpstr>Pressure monitoring system </vt:lpstr>
      <vt:lpstr>Slide 15</vt:lpstr>
      <vt:lpstr>Slide 16</vt:lpstr>
      <vt:lpstr>How to set an A-line/Cvp line </vt:lpstr>
      <vt:lpstr>Assess Pressure System Component </vt:lpstr>
      <vt:lpstr>Slide 19</vt:lpstr>
      <vt:lpstr>Optimizing pressure monitoring system </vt:lpstr>
      <vt:lpstr>Optimizing pressure monitoring system </vt:lpstr>
      <vt:lpstr>Square Wave Test  Fast Flush: Dynamic response testing</vt:lpstr>
      <vt:lpstr>Fast  flush system Optimally Damped System</vt:lpstr>
      <vt:lpstr>Fast  flush system Optimally Damped System</vt:lpstr>
      <vt:lpstr>Fast  flush system Underdamped System</vt:lpstr>
      <vt:lpstr>Fast  flush system Underdamped System</vt:lpstr>
      <vt:lpstr>Fast  flush system Overdamped System</vt:lpstr>
      <vt:lpstr>Fast  flush system Overdamped System</vt:lpstr>
      <vt:lpstr>Question</vt:lpstr>
      <vt:lpstr>Answer</vt:lpstr>
      <vt:lpstr>Leveling</vt:lpstr>
      <vt:lpstr>Slide 32</vt:lpstr>
      <vt:lpstr>Leveling</vt:lpstr>
      <vt:lpstr>Slide 34</vt:lpstr>
      <vt:lpstr>Zeroing</vt:lpstr>
      <vt:lpstr>Slide 36</vt:lpstr>
      <vt:lpstr>Slide 37</vt:lpstr>
      <vt:lpstr>Slide 38</vt:lpstr>
      <vt:lpstr>Arterial line </vt:lpstr>
      <vt:lpstr>Arterial Line </vt:lpstr>
      <vt:lpstr>Sites of Insertion </vt:lpstr>
      <vt:lpstr>Factors To Consider In AL </vt:lpstr>
      <vt:lpstr>Radial Artery </vt:lpstr>
      <vt:lpstr>Slide 44</vt:lpstr>
      <vt:lpstr>Arterial Pressure  Waveform Analysis </vt:lpstr>
      <vt:lpstr>Arterial Pressure Waveform Analysis </vt:lpstr>
      <vt:lpstr>Slide 47</vt:lpstr>
      <vt:lpstr>Slide 48</vt:lpstr>
      <vt:lpstr>Mean Arterial Pressure (MAP):</vt:lpstr>
      <vt:lpstr>Example </vt:lpstr>
      <vt:lpstr>Complications Of Arterial Line</vt:lpstr>
      <vt:lpstr>Nursing Care </vt:lpstr>
      <vt:lpstr>Nursing Care </vt:lpstr>
      <vt:lpstr>Nursing Care </vt:lpstr>
      <vt:lpstr>Nursing Care </vt:lpstr>
      <vt:lpstr>Nursing Care </vt:lpstr>
      <vt:lpstr>A-L Removal </vt:lpstr>
      <vt:lpstr>Central Venous Line </vt:lpstr>
      <vt:lpstr>Question </vt:lpstr>
      <vt:lpstr>Answer </vt:lpstr>
      <vt:lpstr>WHAT IS A CENTRAL Venous  LINE</vt:lpstr>
      <vt:lpstr>Central Venous Line</vt:lpstr>
      <vt:lpstr>Central Venous Pressure[CVP] Monitoring </vt:lpstr>
      <vt:lpstr>Indications for CVP lines</vt:lpstr>
      <vt:lpstr>THE CVP WAVEFORM</vt:lpstr>
      <vt:lpstr>THE CVP WAVEFORM</vt:lpstr>
      <vt:lpstr>Central Venous Line</vt:lpstr>
      <vt:lpstr>Nursing Care </vt:lpstr>
      <vt:lpstr>CVP Reading</vt:lpstr>
      <vt:lpstr>Procedure For CVP Measurement Using A Transducer: </vt:lpstr>
      <vt:lpstr>CVP-Complications </vt:lpstr>
      <vt:lpstr>Infection </vt:lpstr>
      <vt:lpstr>Air embolus : </vt:lpstr>
      <vt:lpstr>Dislodgement Of Catheter:</vt:lpstr>
      <vt:lpstr>Damaged catheter: </vt:lpstr>
      <vt:lpstr>Migration of catheter tip: </vt:lpstr>
      <vt:lpstr>Thrombosis</vt:lpstr>
      <vt:lpstr>Pinch-off Syndrome</vt:lpstr>
      <vt:lpstr>Catheter occlusion: </vt:lpstr>
      <vt:lpstr>Central venous Line Removal </vt:lpstr>
      <vt:lpstr>Pulmonary Artery Pressure Monitoring </vt:lpstr>
      <vt:lpstr>PA Catheter Waveforms</vt:lpstr>
      <vt:lpstr>Determination of Cardiac Output</vt:lpstr>
      <vt:lpstr>Question</vt:lpstr>
      <vt:lpstr>Answer</vt:lpstr>
      <vt:lpstr>Procedure for Intermittent Thermodilution Cardiac Output Determination</vt:lpstr>
      <vt:lpstr>Cardiac Index   </vt:lpstr>
      <vt:lpstr>Question</vt:lpstr>
      <vt:lpstr>Answer</vt:lpstr>
      <vt:lpstr>Determinants of Oxygen Delivery</vt:lpstr>
      <vt:lpstr>Determinants of Oxygen Consumption</vt:lpstr>
      <vt:lpstr>SvO2</vt:lpstr>
      <vt:lpstr>Slide 93</vt:lpstr>
      <vt:lpstr>Slide 94</vt:lpstr>
      <vt:lpstr>Questions and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Atrerial Line &amp; CVP Line</dc:title>
  <dc:creator>hp</dc:creator>
  <cp:lastModifiedBy>JUST</cp:lastModifiedBy>
  <cp:revision>59</cp:revision>
  <dcterms:created xsi:type="dcterms:W3CDTF">2013-09-27T15:29:34Z</dcterms:created>
  <dcterms:modified xsi:type="dcterms:W3CDTF">2016-03-02T05:52:33Z</dcterms:modified>
</cp:coreProperties>
</file>