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317" r:id="rId7"/>
    <p:sldId id="318" r:id="rId8"/>
    <p:sldId id="319" r:id="rId9"/>
    <p:sldId id="320" r:id="rId10"/>
    <p:sldId id="263" r:id="rId11"/>
    <p:sldId id="321" r:id="rId12"/>
    <p:sldId id="322" r:id="rId13"/>
    <p:sldId id="264" r:id="rId14"/>
    <p:sldId id="323" r:id="rId15"/>
    <p:sldId id="324" r:id="rId16"/>
    <p:sldId id="325" r:id="rId17"/>
    <p:sldId id="265" r:id="rId18"/>
    <p:sldId id="266" r:id="rId19"/>
    <p:sldId id="267" r:id="rId20"/>
    <p:sldId id="326" r:id="rId21"/>
    <p:sldId id="327" r:id="rId22"/>
    <p:sldId id="268" r:id="rId23"/>
    <p:sldId id="328" r:id="rId24"/>
    <p:sldId id="269" r:id="rId25"/>
    <p:sldId id="270" r:id="rId26"/>
    <p:sldId id="271" r:id="rId27"/>
    <p:sldId id="329" r:id="rId28"/>
    <p:sldId id="272" r:id="rId29"/>
    <p:sldId id="273" r:id="rId30"/>
    <p:sldId id="274" r:id="rId31"/>
    <p:sldId id="330" r:id="rId32"/>
    <p:sldId id="277" r:id="rId33"/>
    <p:sldId id="278" r:id="rId34"/>
    <p:sldId id="331" r:id="rId35"/>
    <p:sldId id="279" r:id="rId36"/>
    <p:sldId id="332" r:id="rId37"/>
    <p:sldId id="280" r:id="rId38"/>
    <p:sldId id="333" r:id="rId39"/>
    <p:sldId id="282" r:id="rId40"/>
    <p:sldId id="334" r:id="rId41"/>
    <p:sldId id="283" r:id="rId42"/>
    <p:sldId id="284" r:id="rId43"/>
    <p:sldId id="335" r:id="rId44"/>
    <p:sldId id="285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3" r:id="rId59"/>
    <p:sldId id="304" r:id="rId60"/>
    <p:sldId id="336" r:id="rId61"/>
    <p:sldId id="337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38" r:id="rId74"/>
    <p:sldId id="316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2C8C3-65F4-45C7-BBDC-C4598177E9F0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7A3D0-023D-4C19-83CB-AEAFCA102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5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6FDD595-6B60-4F34-85E7-A33B9DD505F4}" type="slidenum">
              <a:rPr lang="en-US" sz="1200" smtClean="0">
                <a:latin typeface="Times New Roman" charset="0"/>
              </a:rPr>
              <a:pPr/>
              <a:t>1</a:t>
            </a:fld>
            <a:endParaRPr lang="en-US" sz="1200" smtClean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1457325" y="1473200"/>
            <a:ext cx="6315075" cy="3708400"/>
          </a:xfrm>
          <a:effectLst>
            <a:outerShdw dist="1796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Chapter 39</a:t>
            </a:r>
            <a:br>
              <a:rPr lang="en-US" dirty="0" smtClean="0"/>
            </a:br>
            <a:r>
              <a:rPr lang="en-US" dirty="0" smtClean="0"/>
              <a:t>Assessment and Management of Patients With Hepatic Disorders </a:t>
            </a: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9388"/>
            <a:ext cx="6400800" cy="50165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1200" smtClean="0"/>
          </a:p>
          <a:p>
            <a:pPr eaLnBrk="1" hangingPunct="1">
              <a:lnSpc>
                <a:spcPct val="70000"/>
              </a:lnSpc>
            </a:pPr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151960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5801"/>
            <a:ext cx="8524875" cy="8381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Liver Function Studies—See Table 39-1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90725"/>
            <a:ext cx="8613775" cy="42799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Serum aminotransferases: AST, ALT, GGT, GGTP, LDH </a:t>
            </a:r>
          </a:p>
          <a:p>
            <a:pPr eaLnBrk="1" hangingPunct="1"/>
            <a:r>
              <a:rPr lang="en-US" dirty="0" smtClean="0"/>
              <a:t>Serum protein studies </a:t>
            </a:r>
          </a:p>
          <a:p>
            <a:pPr eaLnBrk="1" hangingPunct="1"/>
            <a:r>
              <a:rPr lang="en-US" dirty="0" smtClean="0"/>
              <a:t>Pigment studies: direct and indirect serum bilirubin, urine bilirubin, and urine bilirubin and </a:t>
            </a:r>
            <a:r>
              <a:rPr lang="en-US" dirty="0" err="1" smtClean="0"/>
              <a:t>urobilinogen</a:t>
            </a:r>
            <a:endParaRPr lang="en-US" dirty="0" smtClean="0"/>
          </a:p>
          <a:p>
            <a:r>
              <a:rPr lang="en-US" dirty="0" err="1" smtClean="0"/>
              <a:t>Prothrombin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sz="2200" i="1" dirty="0"/>
              <a:t>labtestsonline.org/understanding/</a:t>
            </a:r>
            <a:r>
              <a:rPr lang="en-US" sz="2200" i="1" dirty="0" err="1"/>
              <a:t>analytes</a:t>
            </a:r>
            <a:r>
              <a:rPr lang="en-US" sz="2200" i="1" dirty="0"/>
              <a:t>/</a:t>
            </a:r>
            <a:r>
              <a:rPr lang="en-US" sz="2200" i="1" dirty="0" err="1"/>
              <a:t>pt</a:t>
            </a:r>
            <a:r>
              <a:rPr lang="en-US" sz="2200" i="1" dirty="0"/>
              <a:t>/tab/test/</a:t>
            </a:r>
            <a:r>
              <a:rPr lang="en-US" sz="2200" dirty="0" smtClean="0"/>
              <a:t>Serum </a:t>
            </a:r>
            <a:r>
              <a:rPr lang="en-US" sz="2200" dirty="0" smtClean="0"/>
              <a:t>alkaline phosphatase</a:t>
            </a:r>
          </a:p>
          <a:p>
            <a:pPr eaLnBrk="1" hangingPunct="1"/>
            <a:r>
              <a:rPr lang="en-US" dirty="0" smtClean="0"/>
              <a:t>Serum ammonia</a:t>
            </a:r>
          </a:p>
          <a:p>
            <a:pPr eaLnBrk="1" hangingPunct="1"/>
            <a:r>
              <a:rPr lang="en-US" dirty="0" smtClean="0"/>
              <a:t>Cholesterol </a:t>
            </a:r>
          </a:p>
        </p:txBody>
      </p:sp>
    </p:spTree>
    <p:extLst>
      <p:ext uri="{BB962C8B-B14F-4D97-AF65-F5344CB8AC3E}">
        <p14:creationId xmlns:p14="http://schemas.microsoft.com/office/powerpoint/2010/main" val="3624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147050" cy="1020763"/>
          </a:xfrm>
        </p:spPr>
        <p:txBody>
          <a:bodyPr/>
          <a:lstStyle/>
          <a:p>
            <a:pPr rtl="0"/>
            <a:r>
              <a:rPr lang="en-US" sz="2400"/>
              <a:t>Cont….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rgbClr val="0000FF"/>
                </a:solidFill>
              </a:rPr>
              <a:t>Alanin Transaminase (ALT) Test, (SGPT):</a:t>
            </a:r>
            <a:r>
              <a:rPr lang="en-US" sz="2800"/>
              <a:t> Released from damaged Liver cells. It is good indicator for the progress or worsening of the Liver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rgbClr val="0000FF"/>
                </a:solidFill>
              </a:rPr>
              <a:t>Aspartate Transaminase (AST)</a:t>
            </a:r>
            <a:r>
              <a:rPr lang="en-US" sz="2800" b="1">
                <a:solidFill>
                  <a:srgbClr val="0000FF"/>
                </a:solidFill>
                <a:sym typeface="Wingdings" pitchFamily="2" charset="2"/>
              </a:rPr>
              <a:t>:(SGOT):</a:t>
            </a:r>
            <a:r>
              <a:rPr lang="en-US" sz="2800">
                <a:sym typeface="Wingdings" pitchFamily="2" charset="2"/>
              </a:rPr>
              <a:t> Released from damaged liver, heart, muscle, or brain cell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rgbClr val="0000FF"/>
                </a:solidFill>
                <a:sym typeface="Wingdings" pitchFamily="2" charset="2"/>
              </a:rPr>
              <a:t>5’ Nucleotidase Test:</a:t>
            </a:r>
            <a:r>
              <a:rPr lang="en-US" sz="2800">
                <a:sym typeface="Wingdings" pitchFamily="2" charset="2"/>
              </a:rPr>
              <a:t> Released by the liver when the liver is injured due to bile duct obstruction or impaired bile flow.</a:t>
            </a:r>
          </a:p>
          <a:p>
            <a:pPr algn="l" rtl="0">
              <a:lnSpc>
                <a:spcPct val="90000"/>
              </a:lnSpc>
            </a:pPr>
            <a:r>
              <a:rPr lang="en-US" sz="2800" b="1">
                <a:solidFill>
                  <a:srgbClr val="0000FF"/>
                </a:solidFill>
                <a:sym typeface="Wingdings" pitchFamily="2" charset="2"/>
              </a:rPr>
              <a:t>Lactic Dehydrogenase Test:</a:t>
            </a:r>
            <a:r>
              <a:rPr lang="en-US" sz="2800">
                <a:sym typeface="Wingdings" pitchFamily="2" charset="2"/>
              </a:rPr>
              <a:t> Released when organs such as the liver, heart ,lung, or brain injured.</a:t>
            </a:r>
          </a:p>
        </p:txBody>
      </p:sp>
    </p:spTree>
    <p:extLst>
      <p:ext uri="{BB962C8B-B14F-4D97-AF65-F5344CB8AC3E}">
        <p14:creationId xmlns:p14="http://schemas.microsoft.com/office/powerpoint/2010/main" val="336144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74688"/>
          </a:xfrm>
        </p:spPr>
        <p:txBody>
          <a:bodyPr/>
          <a:lstStyle/>
          <a:p>
            <a:pPr rtl="0"/>
            <a:r>
              <a:rPr lang="en-US" sz="2000"/>
              <a:t>Cont……….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algn="l" rtl="0"/>
            <a:r>
              <a:rPr lang="en-US" sz="3600" b="1" dirty="0">
                <a:solidFill>
                  <a:srgbClr val="FF3300"/>
                </a:solidFill>
              </a:rPr>
              <a:t>Gamma </a:t>
            </a:r>
            <a:r>
              <a:rPr lang="en-US" sz="3600" b="1" dirty="0" err="1">
                <a:solidFill>
                  <a:srgbClr val="FF3300"/>
                </a:solidFill>
              </a:rPr>
              <a:t>Glutamyl</a:t>
            </a:r>
            <a:r>
              <a:rPr lang="en-US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 err="1">
                <a:solidFill>
                  <a:srgbClr val="FF3300"/>
                </a:solidFill>
              </a:rPr>
              <a:t>Transferase</a:t>
            </a:r>
            <a:r>
              <a:rPr lang="en-US" sz="3600" b="1" dirty="0">
                <a:solidFill>
                  <a:srgbClr val="FF3300"/>
                </a:solidFill>
              </a:rPr>
              <a:t> or </a:t>
            </a:r>
            <a:r>
              <a:rPr lang="en-US" sz="3600" b="1" dirty="0" err="1">
                <a:solidFill>
                  <a:srgbClr val="FF3300"/>
                </a:solidFill>
              </a:rPr>
              <a:t>Transpeptidase</a:t>
            </a:r>
            <a:r>
              <a:rPr lang="en-US" sz="3600" b="1" dirty="0">
                <a:solidFill>
                  <a:srgbClr val="FF3300"/>
                </a:solidFill>
              </a:rPr>
              <a:t> (GGT) (GGTP):</a:t>
            </a:r>
            <a:r>
              <a:rPr lang="en-US" dirty="0"/>
              <a:t> Are the most frequent used tests of liver damage.</a:t>
            </a:r>
          </a:p>
          <a:p>
            <a:pPr algn="l" rtl="0"/>
            <a:r>
              <a:rPr lang="en-US" sz="4000" b="1" dirty="0">
                <a:solidFill>
                  <a:srgbClr val="0000FF"/>
                </a:solidFill>
              </a:rPr>
              <a:t>Serum Ammonia</a:t>
            </a:r>
          </a:p>
          <a:p>
            <a:pPr algn="l" rtl="0">
              <a:buFont typeface="Wingdings" pitchFamily="2" charset="2"/>
              <a:buNone/>
            </a:pPr>
            <a:endParaRPr lang="en-US" sz="4000" b="1" dirty="0"/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9750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604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Additional Diagnostic Studies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90725"/>
            <a:ext cx="8613775" cy="4279900"/>
          </a:xfrm>
        </p:spPr>
        <p:txBody>
          <a:bodyPr/>
          <a:lstStyle/>
          <a:p>
            <a:pPr eaLnBrk="1" hangingPunct="1"/>
            <a:r>
              <a:rPr lang="en-US" smtClean="0"/>
              <a:t>Liver biopsy (see </a:t>
            </a:r>
            <a:r>
              <a:rPr lang="en-US" b="1" smtClean="0"/>
              <a:t>Chart 39-2)</a:t>
            </a:r>
          </a:p>
          <a:p>
            <a:pPr eaLnBrk="1" hangingPunct="1"/>
            <a:r>
              <a:rPr lang="en-US" smtClean="0"/>
              <a:t>Ultrasonography</a:t>
            </a:r>
          </a:p>
          <a:p>
            <a:pPr eaLnBrk="1" hangingPunct="1"/>
            <a:r>
              <a:rPr lang="en-US" smtClean="0"/>
              <a:t>CT </a:t>
            </a:r>
          </a:p>
          <a:p>
            <a:pPr eaLnBrk="1" hangingPunct="1"/>
            <a:r>
              <a:rPr lang="en-US" smtClean="0"/>
              <a:t>MRI</a:t>
            </a:r>
          </a:p>
          <a:p>
            <a:pPr eaLnBrk="1" hangingPunct="1"/>
            <a:r>
              <a:rPr lang="en-US" smtClean="0"/>
              <a:t>Other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501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079500"/>
          </a:xfrm>
        </p:spPr>
        <p:txBody>
          <a:bodyPr>
            <a:normAutofit fontScale="90000"/>
          </a:bodyPr>
          <a:lstStyle/>
          <a:p>
            <a:pPr rtl="0">
              <a:buFontTx/>
              <a:buChar char="•"/>
            </a:pPr>
            <a:r>
              <a:rPr lang="en-US" sz="4800" b="1">
                <a:solidFill>
                  <a:srgbClr val="FF3300"/>
                </a:solidFill>
              </a:rPr>
              <a:t> Liver Biopsy</a:t>
            </a:r>
            <a:br>
              <a:rPr lang="en-US" sz="4800" b="1">
                <a:solidFill>
                  <a:srgbClr val="FF3300"/>
                </a:solidFill>
              </a:rPr>
            </a:br>
            <a:endParaRPr lang="en-US" sz="4800" b="1">
              <a:solidFill>
                <a:srgbClr val="FF3300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/>
              <a:t>Needle Aspiration of liver tissue to examine liver cells ( An Invasive Procedure)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   - Location </a:t>
            </a:r>
            <a:r>
              <a:rPr lang="en-US" b="1">
                <a:solidFill>
                  <a:srgbClr val="FF3300"/>
                </a:solidFill>
              </a:rPr>
              <a:t>6</a:t>
            </a:r>
            <a:r>
              <a:rPr lang="en-US" b="1" baseline="30000">
                <a:solidFill>
                  <a:srgbClr val="FF3300"/>
                </a:solidFill>
              </a:rPr>
              <a:t>th</a:t>
            </a:r>
            <a:r>
              <a:rPr lang="en-US" b="1">
                <a:solidFill>
                  <a:srgbClr val="FF3300"/>
                </a:solidFill>
              </a:rPr>
              <a:t> intercostal space</a:t>
            </a:r>
            <a:r>
              <a:rPr lang="en-US" sz="2800"/>
              <a:t>, Mid Axillary  Line</a:t>
            </a:r>
          </a:p>
          <a:p>
            <a:pPr algn="l" rtl="0">
              <a:lnSpc>
                <a:spcPct val="80000"/>
              </a:lnSpc>
            </a:pPr>
            <a:r>
              <a:rPr lang="en-US" sz="2400"/>
              <a:t> </a:t>
            </a:r>
            <a:r>
              <a:rPr lang="en-US" sz="2800" b="1">
                <a:solidFill>
                  <a:srgbClr val="0000FF"/>
                </a:solidFill>
              </a:rPr>
              <a:t>Preparation:</a:t>
            </a:r>
            <a:r>
              <a:rPr lang="en-US" sz="2400" b="1">
                <a:solidFill>
                  <a:srgbClr val="0000FF"/>
                </a:solidFill>
              </a:rPr>
              <a:t>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400" b="1">
              <a:solidFill>
                <a:srgbClr val="0000FF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</a:t>
            </a:r>
            <a:r>
              <a:rPr lang="en-US" sz="2800"/>
              <a:t>- Check PT, PTT, And platelet count, and check 	for compatible donor blood.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  - Check for consent form.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  - Vital signs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     - Patient education is essential for preperation</a:t>
            </a:r>
          </a:p>
        </p:txBody>
      </p:sp>
    </p:spTree>
    <p:extLst>
      <p:ext uri="{BB962C8B-B14F-4D97-AF65-F5344CB8AC3E}">
        <p14:creationId xmlns:p14="http://schemas.microsoft.com/office/powerpoint/2010/main" val="191073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0413"/>
          </a:xfrm>
        </p:spPr>
        <p:txBody>
          <a:bodyPr>
            <a:normAutofit fontScale="90000"/>
          </a:bodyPr>
          <a:lstStyle/>
          <a:p>
            <a:pPr rtl="0"/>
            <a:r>
              <a:rPr lang="en-US" sz="3200" b="1">
                <a:solidFill>
                  <a:srgbClr val="0000FF"/>
                </a:solidFill>
              </a:rPr>
              <a:t>During Procedure Nursing Care:</a:t>
            </a:r>
            <a:br>
              <a:rPr lang="en-US" sz="3200" b="1">
                <a:solidFill>
                  <a:srgbClr val="0000FF"/>
                </a:solidFill>
              </a:rPr>
            </a:b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/>
          </a:p>
          <a:p>
            <a:pPr algn="l" rtl="0">
              <a:buFont typeface="Wingdings" pitchFamily="2" charset="2"/>
              <a:buNone/>
            </a:pPr>
            <a:r>
              <a:rPr lang="en-US"/>
              <a:t>   - Expose the Rt side of the patient’s upper `	abdomen (Rt hypochondriac region)</a:t>
            </a:r>
          </a:p>
          <a:p>
            <a:pPr algn="l" rtl="0">
              <a:buFont typeface="Wingdings" pitchFamily="2" charset="2"/>
              <a:buNone/>
            </a:pPr>
            <a:r>
              <a:rPr lang="en-US"/>
              <a:t>   - Instruct the patient to inhale and exhale several time then exhale and hold.</a:t>
            </a:r>
          </a:p>
          <a:p>
            <a:pPr algn="l" rtl="0">
              <a:buFont typeface="Wingdings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>
            <a:normAutofit fontScale="90000"/>
          </a:bodyPr>
          <a:lstStyle/>
          <a:p>
            <a:pPr rtl="0">
              <a:buFontTx/>
              <a:buChar char="•"/>
            </a:pPr>
            <a:r>
              <a:rPr lang="en-US" sz="4000"/>
              <a:t> </a:t>
            </a:r>
            <a:r>
              <a:rPr lang="en-US" sz="3200" b="1">
                <a:solidFill>
                  <a:srgbClr val="0000FF"/>
                </a:solidFill>
              </a:rPr>
              <a:t>Post-Procedure Nursing Care:</a:t>
            </a:r>
            <a:br>
              <a:rPr lang="en-US" sz="3200" b="1">
                <a:solidFill>
                  <a:srgbClr val="0000FF"/>
                </a:solidFill>
              </a:rPr>
            </a:b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98987"/>
          </a:xfrm>
        </p:spPr>
        <p:txBody>
          <a:bodyPr/>
          <a:lstStyle/>
          <a:p>
            <a:pPr algn="l" rtl="0"/>
            <a:r>
              <a:rPr lang="en-US" sz="2800"/>
              <a:t>Turn the patient </a:t>
            </a:r>
            <a:r>
              <a:rPr lang="en-US" sz="2800" b="1">
                <a:solidFill>
                  <a:srgbClr val="FF3300"/>
                </a:solidFill>
              </a:rPr>
              <a:t>onto the Rt side</a:t>
            </a:r>
            <a:r>
              <a:rPr lang="en-US" sz="2800"/>
              <a:t>, place the pillow under the costal margin for several hours  </a:t>
            </a:r>
            <a:r>
              <a:rPr lang="en-US" sz="2800" b="1">
                <a:solidFill>
                  <a:srgbClr val="FF3300"/>
                </a:solidFill>
              </a:rPr>
              <a:t>( Recumbent and immobile)</a:t>
            </a:r>
          </a:p>
          <a:p>
            <a:pPr algn="l" rtl="0">
              <a:buFont typeface="Wingdings" pitchFamily="2" charset="2"/>
              <a:buNone/>
            </a:pPr>
            <a:r>
              <a:rPr lang="en-US" sz="2800"/>
              <a:t>    - Assess vital signs q 10-15 min for 1 hr</a:t>
            </a:r>
          </a:p>
          <a:p>
            <a:pPr algn="l" rtl="0">
              <a:buFont typeface="Wingdings" pitchFamily="2" charset="2"/>
              <a:buNone/>
            </a:pPr>
            <a:r>
              <a:rPr lang="en-US" sz="2800"/>
              <a:t>    - observe puncture site for hemorrhage after test</a:t>
            </a:r>
          </a:p>
          <a:p>
            <a:pPr algn="l" rtl="0">
              <a:buFont typeface="Wingdings" pitchFamily="2" charset="2"/>
              <a:buNone/>
            </a:pPr>
            <a:r>
              <a:rPr lang="en-US" sz="2800"/>
              <a:t>    - if the patient discharge ask him to avoid heavy   	lifting and strenuous activity for 1 week</a:t>
            </a:r>
          </a:p>
          <a:p>
            <a:pPr algn="l" rtl="0">
              <a:buFont typeface="Wingdings" pitchFamily="2" charset="2"/>
              <a:buNone/>
            </a:pPr>
            <a:r>
              <a:rPr lang="en-US" sz="2800"/>
              <a:t>    - Major complications are liver injury, bleeding, 	and peritonitis, and Pneumothorax. </a:t>
            </a:r>
          </a:p>
        </p:txBody>
      </p:sp>
    </p:spTree>
    <p:extLst>
      <p:ext uri="{BB962C8B-B14F-4D97-AF65-F5344CB8AC3E}">
        <p14:creationId xmlns:p14="http://schemas.microsoft.com/office/powerpoint/2010/main" val="155009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93800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Hepatic Dysfunction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27200"/>
            <a:ext cx="8613775" cy="47275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Acute or chronic (more common)</a:t>
            </a:r>
          </a:p>
          <a:p>
            <a:pPr eaLnBrk="1" hangingPunct="1"/>
            <a:r>
              <a:rPr lang="en-US" smtClean="0"/>
              <a:t>Cirrhosis of the liver</a:t>
            </a:r>
          </a:p>
          <a:p>
            <a:pPr eaLnBrk="1" hangingPunct="1"/>
            <a:r>
              <a:rPr lang="en-US" smtClean="0"/>
              <a:t>Causes:</a:t>
            </a:r>
          </a:p>
          <a:p>
            <a:pPr lvl="1" eaLnBrk="1" hangingPunct="1"/>
            <a:r>
              <a:rPr lang="en-US" smtClean="0"/>
              <a:t>Most common cause is malnutrition related to alcoholism</a:t>
            </a:r>
          </a:p>
          <a:p>
            <a:pPr lvl="1" eaLnBrk="1" hangingPunct="1"/>
            <a:r>
              <a:rPr lang="en-US" smtClean="0"/>
              <a:t>Infection</a:t>
            </a:r>
          </a:p>
          <a:p>
            <a:pPr lvl="1" eaLnBrk="1" hangingPunct="1"/>
            <a:r>
              <a:rPr lang="en-US" smtClean="0"/>
              <a:t>Anoxia</a:t>
            </a:r>
          </a:p>
          <a:p>
            <a:pPr lvl="1" eaLnBrk="1" hangingPunct="1"/>
            <a:r>
              <a:rPr lang="en-US" smtClean="0"/>
              <a:t>Metabolic disorders</a:t>
            </a:r>
          </a:p>
          <a:p>
            <a:pPr lvl="1" eaLnBrk="1" hangingPunct="1"/>
            <a:r>
              <a:rPr lang="en-US" smtClean="0"/>
              <a:t>Nutritional deficiencies </a:t>
            </a:r>
          </a:p>
          <a:p>
            <a:pPr lvl="1" eaLnBrk="1" hangingPunct="1"/>
            <a:r>
              <a:rPr lang="en-US" smtClean="0"/>
              <a:t>Hypersensitivity states</a:t>
            </a:r>
          </a:p>
        </p:txBody>
      </p:sp>
    </p:spTree>
    <p:extLst>
      <p:ext uri="{BB962C8B-B14F-4D97-AF65-F5344CB8AC3E}">
        <p14:creationId xmlns:p14="http://schemas.microsoft.com/office/powerpoint/2010/main" val="2516858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09601"/>
            <a:ext cx="8524875" cy="11429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Manifestations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en-US" dirty="0" smtClean="0"/>
              <a:t>Jaundice</a:t>
            </a:r>
          </a:p>
          <a:p>
            <a:pPr eaLnBrk="1" hangingPunct="1"/>
            <a:r>
              <a:rPr lang="en-US" dirty="0" smtClean="0"/>
              <a:t>Portal hypertension, ascites, and </a:t>
            </a:r>
            <a:r>
              <a:rPr lang="en-US" dirty="0" err="1" smtClean="0"/>
              <a:t>varices</a:t>
            </a:r>
            <a:endParaRPr lang="en-US" dirty="0" smtClean="0"/>
          </a:p>
          <a:p>
            <a:pPr eaLnBrk="1" hangingPunct="1"/>
            <a:r>
              <a:rPr lang="en-US" dirty="0" smtClean="0"/>
              <a:t>Hepatic encephalopathy or coma</a:t>
            </a:r>
          </a:p>
          <a:p>
            <a:pPr eaLnBrk="1" hangingPunct="1"/>
            <a:r>
              <a:rPr lang="en-US" dirty="0" smtClean="0"/>
              <a:t>Nutritional deficiencies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673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5801"/>
            <a:ext cx="8524875" cy="8381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Jaundice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66925"/>
            <a:ext cx="8613775" cy="42799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Yellow- or green-tinged body tissues; sclera and skin due to increased serum bilirubin levels</a:t>
            </a:r>
            <a:r>
              <a:rPr lang="en-US" b="1" dirty="0">
                <a:solidFill>
                  <a:srgbClr val="0000FF"/>
                </a:solidFill>
              </a:rPr>
              <a:t> (more than 2.5 mg/dl).</a:t>
            </a:r>
            <a:endParaRPr lang="en-US" dirty="0" smtClean="0"/>
          </a:p>
          <a:p>
            <a:pPr eaLnBrk="1" hangingPunct="1"/>
            <a:r>
              <a:rPr lang="en-US" dirty="0" smtClean="0"/>
              <a:t>Types</a:t>
            </a:r>
          </a:p>
          <a:p>
            <a:pPr lvl="1" eaLnBrk="1" hangingPunct="1"/>
            <a:r>
              <a:rPr lang="en-US" dirty="0" smtClean="0"/>
              <a:t>Hemolytic</a:t>
            </a:r>
          </a:p>
          <a:p>
            <a:pPr lvl="1" eaLnBrk="1" hangingPunct="1"/>
            <a:r>
              <a:rPr lang="en-US" dirty="0" smtClean="0"/>
              <a:t>Hepatocellular</a:t>
            </a:r>
          </a:p>
          <a:p>
            <a:pPr lvl="1" eaLnBrk="1" hangingPunct="1"/>
            <a:r>
              <a:rPr lang="en-US" dirty="0" smtClean="0"/>
              <a:t>Obstructive</a:t>
            </a:r>
          </a:p>
          <a:p>
            <a:pPr lvl="1" eaLnBrk="1" hangingPunct="1"/>
            <a:r>
              <a:rPr lang="en-US" dirty="0" smtClean="0"/>
              <a:t>Hereditary </a:t>
            </a:r>
            <a:r>
              <a:rPr lang="en-US" dirty="0" err="1" smtClean="0"/>
              <a:t>hyperbilirubinemia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Hepatocellular and obstructive jaundice are most associated with liver disease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818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52400"/>
            <a:ext cx="8524875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Review of Anatomy and Physiology of the Liver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Largest gland of the body</a:t>
            </a:r>
          </a:p>
          <a:p>
            <a:pPr eaLnBrk="1" hangingPunct="1"/>
            <a:r>
              <a:rPr lang="en-US" smtClean="0"/>
              <a:t>Located upper right abdomen</a:t>
            </a:r>
          </a:p>
          <a:p>
            <a:pPr eaLnBrk="1" hangingPunct="1"/>
            <a:r>
              <a:rPr lang="en-US" smtClean="0"/>
              <a:t>A very vascular organ that receives blood from GI tract via the portal vein and from the hepatic artery 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8163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>
            <a:normAutofit fontScale="90000"/>
          </a:bodyPr>
          <a:lstStyle/>
          <a:p>
            <a:pPr>
              <a:buFontTx/>
              <a:buChar char="•"/>
            </a:pPr>
            <a:r>
              <a:rPr lang="en-US" sz="3200" b="1">
                <a:solidFill>
                  <a:srgbClr val="FF3300"/>
                </a:solidFill>
              </a:rPr>
              <a:t> Types and causes: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>
                <a:solidFill>
                  <a:srgbClr val="0000FF"/>
                </a:solidFill>
              </a:rPr>
              <a:t>Pre-hepatic (Hemolytic) Jaundice:</a:t>
            </a:r>
            <a:r>
              <a:rPr lang="en-US" sz="2800"/>
              <a:t> </a:t>
            </a:r>
            <a:r>
              <a:rPr lang="en-US" sz="2400"/>
              <a:t>Result of excess breakdown of RBC’s and liver is presented with more bilirubin than it’s capable of excretion </a:t>
            </a:r>
          </a:p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     - Hemolytic transfusion reaction</a:t>
            </a:r>
          </a:p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     - Hemolytic Disorders ( hereditary or acquired)</a:t>
            </a:r>
          </a:p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     - Hemolytic disease of the newborn</a:t>
            </a:r>
          </a:p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     - Autoimmune hemolytic anemia</a:t>
            </a:r>
          </a:p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800"/>
              <a:t>2.  </a:t>
            </a:r>
            <a:r>
              <a:rPr lang="en-US" sz="2800" b="1">
                <a:solidFill>
                  <a:srgbClr val="0000FF"/>
                </a:solidFill>
              </a:rPr>
              <a:t>Intra-hepatic (Hepatocellular):</a:t>
            </a:r>
            <a:r>
              <a:rPr lang="en-US" sz="2800"/>
              <a:t> </a:t>
            </a:r>
            <a:r>
              <a:rPr lang="en-US" sz="2400"/>
              <a:t>Decreased bilirubin uptake by damaged liver cells</a:t>
            </a:r>
          </a:p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      - Hepatitis</a:t>
            </a:r>
          </a:p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      - Cirrhosis</a:t>
            </a:r>
          </a:p>
          <a:p>
            <a:pPr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/>
              <a:t>      - Cancer of the liver </a:t>
            </a:r>
          </a:p>
          <a:p>
            <a:pPr algn="l" rtl="0"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16260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74688"/>
          </a:xfrm>
        </p:spPr>
        <p:txBody>
          <a:bodyPr/>
          <a:lstStyle/>
          <a:p>
            <a:pPr rtl="0"/>
            <a:r>
              <a:rPr lang="en-US" sz="2000"/>
              <a:t>Cont……..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lnSpcReduction="10000"/>
          </a:bodyPr>
          <a:lstStyle/>
          <a:p>
            <a:pPr marL="609600" indent="-609600" algn="l" rtl="0">
              <a:lnSpc>
                <a:spcPct val="80000"/>
              </a:lnSpc>
              <a:buFontTx/>
              <a:buAutoNum type="arabicPeriod" startAt="3"/>
            </a:pPr>
            <a:r>
              <a:rPr lang="en-US" sz="2800" b="1">
                <a:solidFill>
                  <a:srgbClr val="0000FF"/>
                </a:solidFill>
              </a:rPr>
              <a:t>Post-hepatic ( Obstructive) Jaundice:</a:t>
            </a:r>
            <a:r>
              <a:rPr lang="en-US" sz="2000"/>
              <a:t> due to occlusion of the bile ducts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400"/>
              <a:t>   - Gallstone ( cholelithiasis).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400"/>
              <a:t>   - Inflammatory process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400"/>
              <a:t>   - Tumor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400"/>
              <a:t>   - pressure from enlarged organ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400"/>
              <a:t>4.   </a:t>
            </a:r>
            <a:r>
              <a:rPr lang="en-US" sz="2800" b="1">
                <a:solidFill>
                  <a:srgbClr val="0000FF"/>
                </a:solidFill>
              </a:rPr>
              <a:t>Hereditary Hyperbilirubinemia:</a:t>
            </a:r>
            <a:r>
              <a:rPr lang="en-US" sz="2400"/>
              <a:t> due to several inherited disorders.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000"/>
              <a:t>     - Gilbert’s syndrome</a:t>
            </a:r>
          </a:p>
          <a:p>
            <a:pPr marL="609600" indent="-609600" algn="l" rtl="0">
              <a:lnSpc>
                <a:spcPct val="80000"/>
              </a:lnSpc>
              <a:buFontTx/>
              <a:buNone/>
            </a:pPr>
            <a:r>
              <a:rPr lang="en-US" sz="2000"/>
              <a:t>     - Dubin-Johnson syndrome</a:t>
            </a:r>
          </a:p>
          <a:p>
            <a:pPr marL="609600" indent="-609600" algn="l" rtl="0">
              <a:lnSpc>
                <a:spcPct val="80000"/>
              </a:lnSpc>
              <a:buFontTx/>
              <a:buChar char="•"/>
            </a:pPr>
            <a:r>
              <a:rPr lang="en-US" sz="2400"/>
              <a:t>Causes</a:t>
            </a:r>
          </a:p>
          <a:p>
            <a:pPr marL="609600" indent="-609600" algn="l" rtl="0">
              <a:lnSpc>
                <a:spcPct val="80000"/>
              </a:lnSpc>
              <a:buFontTx/>
              <a:buAutoNum type="arabicPeriod"/>
            </a:pPr>
            <a:r>
              <a:rPr lang="en-US" sz="2400"/>
              <a:t>Impaired Hepatic intake</a:t>
            </a:r>
          </a:p>
          <a:p>
            <a:pPr marL="609600" indent="-609600" algn="l" rtl="0">
              <a:lnSpc>
                <a:spcPct val="80000"/>
              </a:lnSpc>
              <a:buFontTx/>
              <a:buAutoNum type="arabicPeriod"/>
            </a:pPr>
            <a:r>
              <a:rPr lang="en-US" sz="2400"/>
              <a:t>Conjugation of bilirubin</a:t>
            </a:r>
          </a:p>
          <a:p>
            <a:pPr marL="609600" indent="-609600" algn="l" rtl="0">
              <a:lnSpc>
                <a:spcPct val="80000"/>
              </a:lnSpc>
              <a:buFontTx/>
              <a:buAutoNum type="arabicPeriod"/>
            </a:pPr>
            <a:r>
              <a:rPr lang="en-US" sz="2400"/>
              <a:t>Excretion of bilirubin into biliary system </a:t>
            </a:r>
          </a:p>
        </p:txBody>
      </p:sp>
    </p:spTree>
    <p:extLst>
      <p:ext uri="{BB962C8B-B14F-4D97-AF65-F5344CB8AC3E}">
        <p14:creationId xmlns:p14="http://schemas.microsoft.com/office/powerpoint/2010/main" val="2227839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52400"/>
            <a:ext cx="8524875" cy="18589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Signs and Symptoms Associated with Hepatocellular and Obstructive Jaundice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68525"/>
            <a:ext cx="8613775" cy="4059238"/>
          </a:xfrm>
        </p:spPr>
        <p:txBody>
          <a:bodyPr/>
          <a:lstStyle/>
          <a:p>
            <a:pPr eaLnBrk="1" hangingPunct="1"/>
            <a:r>
              <a:rPr lang="en-US" sz="2000" smtClean="0"/>
              <a:t>Hepatocellular</a:t>
            </a:r>
          </a:p>
          <a:p>
            <a:pPr lvl="1" eaLnBrk="1" hangingPunct="1"/>
            <a:r>
              <a:rPr lang="en-US" sz="2000" smtClean="0"/>
              <a:t>May appear mildly or severely ill</a:t>
            </a:r>
          </a:p>
          <a:p>
            <a:pPr lvl="1" eaLnBrk="1" hangingPunct="1"/>
            <a:r>
              <a:rPr lang="en-US" sz="2000" smtClean="0"/>
              <a:t>Lack of appetite, nausea, weight loss</a:t>
            </a:r>
          </a:p>
          <a:p>
            <a:pPr lvl="1" eaLnBrk="1" hangingPunct="1"/>
            <a:r>
              <a:rPr lang="en-US" sz="2000" smtClean="0"/>
              <a:t>Malaise, fatigue, weakness</a:t>
            </a:r>
          </a:p>
          <a:p>
            <a:pPr lvl="1" eaLnBrk="1" hangingPunct="1"/>
            <a:r>
              <a:rPr lang="en-US" sz="2000" smtClean="0"/>
              <a:t>Headache chills and fever if infectious in origin</a:t>
            </a:r>
          </a:p>
          <a:p>
            <a:pPr eaLnBrk="1" hangingPunct="1"/>
            <a:r>
              <a:rPr lang="en-US" sz="2000" smtClean="0"/>
              <a:t>Obstructive</a:t>
            </a:r>
          </a:p>
          <a:p>
            <a:pPr lvl="1" eaLnBrk="1" hangingPunct="1"/>
            <a:r>
              <a:rPr lang="en-US" sz="2000" smtClean="0"/>
              <a:t>Dark orange-brown urine and light clay-colored stools</a:t>
            </a:r>
          </a:p>
          <a:p>
            <a:pPr lvl="1" eaLnBrk="1" hangingPunct="1"/>
            <a:r>
              <a:rPr lang="en-US" sz="2000" smtClean="0"/>
              <a:t>Dyspepsia and intolerance of fats, impaired digestion</a:t>
            </a:r>
          </a:p>
          <a:p>
            <a:pPr lvl="1" eaLnBrk="1" hangingPunct="1"/>
            <a:r>
              <a:rPr lang="en-US" sz="2000" smtClean="0"/>
              <a:t>Pruritis</a:t>
            </a:r>
          </a:p>
          <a:p>
            <a:pPr eaLnBrk="1" hangingPunct="1"/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50605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0413"/>
          </a:xfrm>
        </p:spPr>
        <p:txBody>
          <a:bodyPr/>
          <a:lstStyle/>
          <a:p>
            <a:pPr rtl="0"/>
            <a:r>
              <a:rPr lang="en-US" sz="2800" b="1">
                <a:solidFill>
                  <a:srgbClr val="FF3300"/>
                </a:solidFill>
              </a:rPr>
              <a:t>Clinical Manifestations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/>
              <a:t>Yellow Sclera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Yellowish-orange Skin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Clay-colored feces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Tea-colored urin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Pruritis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Fatique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Anorexia</a:t>
            </a:r>
          </a:p>
          <a:p>
            <a:pPr algn="l" rtl="0">
              <a:lnSpc>
                <a:spcPct val="90000"/>
              </a:lnSpc>
            </a:pPr>
            <a:r>
              <a:rPr lang="en-US" sz="2800"/>
              <a:t>Laboratory diagnostic tests: Increased serum bilirubin, alkaline phosphatase, cholesterol, serum bile salts, prolonged PT.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9899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85801"/>
            <a:ext cx="8524875" cy="10667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Portal Hypertension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/>
            <a:r>
              <a:rPr lang="en-US" dirty="0" smtClean="0"/>
              <a:t>Obstructed blood flow through the liver results in increased pressure throughout the portal venous system</a:t>
            </a:r>
          </a:p>
          <a:p>
            <a:pPr eaLnBrk="1" hangingPunct="1"/>
            <a:r>
              <a:rPr lang="en-US" dirty="0" smtClean="0"/>
              <a:t>Results in:</a:t>
            </a:r>
          </a:p>
          <a:p>
            <a:pPr lvl="1" eaLnBrk="1" hangingPunct="1"/>
            <a:r>
              <a:rPr lang="en-US" dirty="0" smtClean="0"/>
              <a:t>Ascites</a:t>
            </a:r>
          </a:p>
          <a:p>
            <a:pPr lvl="1" eaLnBrk="1" hangingPunct="1"/>
            <a:r>
              <a:rPr lang="en-US" dirty="0" smtClean="0"/>
              <a:t>Esophageal </a:t>
            </a:r>
            <a:r>
              <a:rPr lang="en-US" dirty="0" err="1" smtClean="0"/>
              <a:t>varices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317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1"/>
            <a:ext cx="8524875" cy="12191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Ascites: Fluid in Peritoneal Cavity Due To: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Portal hypertension resulting in increased capillary pressure and obstruction of venous blood flow</a:t>
            </a:r>
          </a:p>
          <a:p>
            <a:pPr eaLnBrk="1" hangingPunct="1"/>
            <a:r>
              <a:rPr lang="en-US" dirty="0" smtClean="0"/>
              <a:t>Vasodilatation of splanchnic circulation (blood flow to the major abdominal organs)</a:t>
            </a:r>
          </a:p>
          <a:p>
            <a:pPr eaLnBrk="1" hangingPunct="1"/>
            <a:r>
              <a:rPr lang="en-US" dirty="0" smtClean="0"/>
              <a:t>Changes in the ability to metabolize aldosterone, increasing fluid retention</a:t>
            </a:r>
          </a:p>
          <a:p>
            <a:pPr eaLnBrk="1" hangingPunct="1"/>
            <a:r>
              <a:rPr lang="en-US" dirty="0" smtClean="0"/>
              <a:t>Decreased synthesis of albumin, decreasing serum osmotic pressure</a:t>
            </a:r>
          </a:p>
          <a:p>
            <a:pPr eaLnBrk="1" hangingPunct="1"/>
            <a:r>
              <a:rPr lang="en-US" dirty="0" smtClean="0"/>
              <a:t>Movement of albumin into the peritoneal cavity </a:t>
            </a:r>
          </a:p>
        </p:txBody>
      </p:sp>
    </p:spTree>
    <p:extLst>
      <p:ext uri="{BB962C8B-B14F-4D97-AF65-F5344CB8AC3E}">
        <p14:creationId xmlns:p14="http://schemas.microsoft.com/office/powerpoint/2010/main" val="296829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04801"/>
            <a:ext cx="8524875" cy="7619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Pathogenesis of Ascites</a:t>
            </a:r>
          </a:p>
        </p:txBody>
      </p:sp>
      <p:pic>
        <p:nvPicPr>
          <p:cNvPr id="18436" name="Picture 4" descr="E:\Suvarna\Connection\CD\Smeltzer IRDVD\Input\Images from VT\Image\jpg\jpg chap 37 to 72\figure_39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419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29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3300"/>
                </a:solidFill>
              </a:rPr>
              <a:t>Manifestation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383087"/>
          </a:xfrm>
        </p:spPr>
        <p:txBody>
          <a:bodyPr/>
          <a:lstStyle/>
          <a:p>
            <a:pPr marL="609600" indent="-609600" algn="l" rtl="0">
              <a:buFont typeface="Wingdings" pitchFamily="2" charset="2"/>
              <a:buAutoNum type="arabicPeriod"/>
            </a:pPr>
            <a:r>
              <a:rPr lang="en-US"/>
              <a:t>Increased abdominal girth</a:t>
            </a:r>
          </a:p>
          <a:p>
            <a:pPr marL="609600" indent="-609600" algn="l" rtl="0">
              <a:buFontTx/>
              <a:buAutoNum type="arabicPeriod"/>
            </a:pPr>
            <a:r>
              <a:rPr lang="en-US"/>
              <a:t>Bulging flanks</a:t>
            </a:r>
          </a:p>
          <a:p>
            <a:pPr marL="609600" indent="-609600" algn="l" rtl="0">
              <a:buFontTx/>
              <a:buAutoNum type="arabicPeriod"/>
            </a:pPr>
            <a:r>
              <a:rPr lang="en-US"/>
              <a:t>Striae</a:t>
            </a:r>
          </a:p>
          <a:p>
            <a:pPr marL="609600" indent="-609600" algn="l" rtl="0">
              <a:buFontTx/>
              <a:buAutoNum type="arabicPeriod"/>
            </a:pPr>
            <a:r>
              <a:rPr lang="en-US"/>
              <a:t>Distended veins</a:t>
            </a:r>
          </a:p>
          <a:p>
            <a:pPr marL="609600" indent="-609600" algn="l" rtl="0">
              <a:buFontTx/>
              <a:buAutoNum type="arabicPeriod"/>
            </a:pPr>
            <a:r>
              <a:rPr lang="en-US"/>
              <a:t>Rapid weight gain</a:t>
            </a:r>
          </a:p>
          <a:p>
            <a:pPr marL="609600" indent="-609600" algn="l" rtl="0">
              <a:buFontTx/>
              <a:buAutoNum type="arabicPeriod"/>
            </a:pPr>
            <a:r>
              <a:rPr lang="en-US"/>
              <a:t>SOB</a:t>
            </a:r>
          </a:p>
          <a:p>
            <a:pPr marL="609600" indent="-609600" algn="l" rtl="0">
              <a:buFontTx/>
              <a:buAutoNum type="arabicPeriod"/>
            </a:pPr>
            <a:r>
              <a:rPr lang="en-US"/>
              <a:t>Fluid and electrolyte imbalance</a:t>
            </a:r>
          </a:p>
          <a:p>
            <a:pPr marL="609600" indent="-609600" algn="l" rtl="0">
              <a:buFontTx/>
              <a:buAutoNum type="arabicPeriod"/>
            </a:pPr>
            <a:endParaRPr lang="en-US"/>
          </a:p>
          <a:p>
            <a:pPr marL="609600" indent="-609600" algn="l"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19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533401"/>
            <a:ext cx="8524875" cy="11429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Assessment of Ascites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Record abdominal girth and weight daily</a:t>
            </a:r>
          </a:p>
          <a:p>
            <a:pPr eaLnBrk="1" hangingPunct="1"/>
            <a:r>
              <a:rPr lang="en-US" smtClean="0"/>
              <a:t>Patient may have straie, distended veins, and umbilical hernia</a:t>
            </a:r>
          </a:p>
          <a:p>
            <a:pPr eaLnBrk="1" hangingPunct="1"/>
            <a:r>
              <a:rPr lang="en-US" smtClean="0"/>
              <a:t>Assess for fluid in abdominal cavity by percussion for shifting dullness or by fluid wave</a:t>
            </a:r>
          </a:p>
          <a:p>
            <a:pPr eaLnBrk="1" hangingPunct="1"/>
            <a:r>
              <a:rPr lang="en-US" smtClean="0"/>
              <a:t>Monitor for potential fluid and electrolyte imbalances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990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Assessing for Abdominal Fluid Wave</a:t>
            </a:r>
          </a:p>
        </p:txBody>
      </p:sp>
      <p:pic>
        <p:nvPicPr>
          <p:cNvPr id="20484" name="Picture 4" descr="E:\Suvarna\Connection\CD\Smeltzer IRDVD\Input\Images from VT\Image\jpg\jpg chap 37 to 72\figure_3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1828800"/>
            <a:ext cx="3203575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0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112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Liver and Biliary System</a:t>
            </a:r>
          </a:p>
        </p:txBody>
      </p:sp>
      <p:pic>
        <p:nvPicPr>
          <p:cNvPr id="5124" name="Picture 4" descr="E:\Suvarna\Connection\CD\Smeltzer IRDVD\Input\Images from VT\Image\jpg\jpg chap 37 to 72\figure_3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884363"/>
            <a:ext cx="589438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3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04801"/>
            <a:ext cx="8524875" cy="10667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Treatment of Ascites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Low-sodium diet</a:t>
            </a:r>
          </a:p>
          <a:p>
            <a:r>
              <a:rPr lang="en-US" dirty="0"/>
              <a:t>Diuretics </a:t>
            </a:r>
            <a:r>
              <a:rPr lang="en-US" sz="2000" dirty="0"/>
              <a:t>Such as </a:t>
            </a:r>
            <a:r>
              <a:rPr lang="en-US" sz="2000" dirty="0" err="1"/>
              <a:t>aldactone</a:t>
            </a:r>
            <a:r>
              <a:rPr lang="en-US" sz="2000" dirty="0"/>
              <a:t> (aldosterone blocking agent) first line therapy. Lasix may be added </a:t>
            </a:r>
            <a:endParaRPr lang="en-US" sz="2000" dirty="0" smtClean="0"/>
          </a:p>
          <a:p>
            <a:pPr eaLnBrk="1" hangingPunct="1"/>
            <a:r>
              <a:rPr lang="en-US" dirty="0" smtClean="0"/>
              <a:t>Bed rest</a:t>
            </a:r>
          </a:p>
          <a:p>
            <a:pPr eaLnBrk="1" hangingPunct="1"/>
            <a:r>
              <a:rPr lang="en-US" dirty="0" err="1" smtClean="0"/>
              <a:t>Paracentesis</a:t>
            </a:r>
            <a:endParaRPr lang="en-US" dirty="0" smtClean="0"/>
          </a:p>
          <a:p>
            <a:pPr eaLnBrk="1" hangingPunct="1"/>
            <a:r>
              <a:rPr lang="en-US" dirty="0" smtClean="0"/>
              <a:t>Administration of salt-poor albumin</a:t>
            </a:r>
          </a:p>
          <a:p>
            <a:pPr eaLnBrk="1" hangingPunct="1"/>
            <a:r>
              <a:rPr lang="en-US" dirty="0" err="1" smtClean="0"/>
              <a:t>Transjugular</a:t>
            </a:r>
            <a:r>
              <a:rPr lang="en-US" dirty="0" smtClean="0"/>
              <a:t> intrahepatic </a:t>
            </a:r>
            <a:r>
              <a:rPr lang="en-US" dirty="0" err="1" smtClean="0"/>
              <a:t>portosystemic</a:t>
            </a:r>
            <a:r>
              <a:rPr lang="en-US" dirty="0" smtClean="0"/>
              <a:t> shunt (TIPS)</a:t>
            </a:r>
          </a:p>
        </p:txBody>
      </p:sp>
    </p:spTree>
    <p:extLst>
      <p:ext uri="{BB962C8B-B14F-4D97-AF65-F5344CB8AC3E}">
        <p14:creationId xmlns:p14="http://schemas.microsoft.com/office/powerpoint/2010/main" val="36251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Paracentesis</a:t>
            </a:r>
          </a:p>
        </p:txBody>
      </p:sp>
      <p:pic>
        <p:nvPicPr>
          <p:cNvPr id="56324" name="Picture 4" descr="GF3551-039-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57338"/>
            <a:ext cx="6335713" cy="4967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598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E:\Suvarna\Connection\CD\Smeltzer IRDVD\Input\Images from VT\Image\jpg\jpg chap 37 to 72\figure_3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871663"/>
            <a:ext cx="589438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67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477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TIPS</a:t>
            </a:r>
          </a:p>
        </p:txBody>
      </p:sp>
      <p:pic>
        <p:nvPicPr>
          <p:cNvPr id="25604" name="Picture 4" descr="E:\Suvarna\Connection\CD\Smeltzer IRDVD\Input\Images from VT\Image\jpg\jpg chap 37 to 72\figure_39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35175"/>
            <a:ext cx="50292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746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200" b="1">
                <a:solidFill>
                  <a:srgbClr val="FF3300"/>
                </a:solidFill>
              </a:rPr>
              <a:t>Nursing Interventions: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000"/>
              <a:t>Monitor I/O, Nutritional status</a:t>
            </a:r>
          </a:p>
          <a:p>
            <a:pPr algn="l" rtl="0"/>
            <a:r>
              <a:rPr lang="en-US" sz="2000"/>
              <a:t>Monitor and prevent edema: Daily Wt and measurements of abd girth</a:t>
            </a:r>
          </a:p>
          <a:p>
            <a:pPr algn="l" rtl="0"/>
            <a:r>
              <a:rPr lang="en-US" sz="2000"/>
              <a:t>Promotion of breathing</a:t>
            </a:r>
          </a:p>
          <a:p>
            <a:pPr algn="l" rtl="0"/>
            <a:r>
              <a:rPr lang="en-US" sz="2000"/>
              <a:t>Monitor serum ammonia level</a:t>
            </a:r>
          </a:p>
          <a:p>
            <a:pPr algn="l" rtl="0"/>
            <a:r>
              <a:rPr lang="en-US" sz="2000"/>
              <a:t>Monitor electrolyte leve</a:t>
            </a:r>
          </a:p>
          <a:p>
            <a:pPr algn="l" rtl="0"/>
            <a:r>
              <a:rPr lang="en-US" sz="2000"/>
              <a:t>Monitor cognitive status</a:t>
            </a:r>
          </a:p>
          <a:p>
            <a:pPr algn="l" rtl="0"/>
            <a:r>
              <a:rPr lang="en-US" sz="2000"/>
              <a:t>Monitor and promote skin integrity</a:t>
            </a:r>
          </a:p>
          <a:p>
            <a:pPr algn="l" rtl="0"/>
            <a:r>
              <a:rPr lang="en-US" sz="2000"/>
              <a:t>Promote comfort</a:t>
            </a:r>
          </a:p>
          <a:p>
            <a:pPr algn="l" rtl="0"/>
            <a:r>
              <a:rPr lang="en-US" sz="2400" b="1"/>
              <a:t>Nursing care of paracentesis (chart 39-2 (p.1084)</a:t>
            </a:r>
          </a:p>
          <a:p>
            <a:pPr algn="l" rtl="0">
              <a:buFont typeface="Wingdings" pitchFamily="2" charset="2"/>
              <a:buNone/>
            </a:pPr>
            <a:endParaRPr lang="en-US" sz="2000"/>
          </a:p>
          <a:p>
            <a:pPr algn="l" rtl="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43328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604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Hepatic Encephalopathy and Coma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90725"/>
            <a:ext cx="8613775" cy="4279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 life-threatening complication of liver disease. May result form the accumulation of ammonia and other toxic metabolites in the blood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Stages—see </a:t>
            </a:r>
            <a:r>
              <a:rPr lang="en-US" sz="2000" b="1" smtClean="0"/>
              <a:t>Table 39-3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Assessment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EEG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Changes in LOC, asses neurological status frequently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Potential seizures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Fetor hepaticus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Monitor fluid, electrolyte, and ammonia levels</a:t>
            </a:r>
          </a:p>
        </p:txBody>
      </p:sp>
    </p:spTree>
    <p:extLst>
      <p:ext uri="{BB962C8B-B14F-4D97-AF65-F5344CB8AC3E}">
        <p14:creationId xmlns:p14="http://schemas.microsoft.com/office/powerpoint/2010/main" val="785040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2350"/>
          </a:xfrm>
        </p:spPr>
        <p:txBody>
          <a:bodyPr/>
          <a:lstStyle/>
          <a:p>
            <a:pPr rtl="0"/>
            <a:r>
              <a:rPr lang="en-US" sz="2800" b="1">
                <a:solidFill>
                  <a:srgbClr val="0000FF"/>
                </a:solidFill>
              </a:rPr>
              <a:t>Clinical manifestation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l" rtl="0"/>
            <a:r>
              <a:rPr lang="en-US" sz="2000"/>
              <a:t>Mental changes</a:t>
            </a:r>
          </a:p>
          <a:p>
            <a:pPr algn="l" rtl="0"/>
            <a:r>
              <a:rPr lang="en-US" sz="2000"/>
              <a:t>Motor disturbances</a:t>
            </a:r>
          </a:p>
          <a:p>
            <a:pPr algn="l" rtl="0"/>
            <a:r>
              <a:rPr lang="en-US" sz="2000"/>
              <a:t>Alteration in mood</a:t>
            </a:r>
          </a:p>
          <a:p>
            <a:pPr algn="l" rtl="0"/>
            <a:r>
              <a:rPr lang="en-US" sz="2000"/>
              <a:t>Changes in personality</a:t>
            </a:r>
          </a:p>
          <a:p>
            <a:pPr algn="l" rtl="0"/>
            <a:r>
              <a:rPr lang="en-US" sz="2000"/>
              <a:t>Altered sleep pattern ( day and night reversal)</a:t>
            </a:r>
          </a:p>
          <a:p>
            <a:pPr algn="l" rtl="0"/>
            <a:r>
              <a:rPr lang="en-US" sz="2000"/>
              <a:t>Asterixis( Flapping tremor of hands)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   - impaired writing and in ability to draw line or figures  ( This way used to assess the improvement of the patient)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   - </a:t>
            </a:r>
            <a:r>
              <a:rPr lang="en-US" sz="2000" b="1"/>
              <a:t>Constructional apraxia</a:t>
            </a:r>
            <a:r>
              <a:rPr lang="en-US" sz="2000"/>
              <a:t> ( in ability to draw simple figures)</a:t>
            </a:r>
          </a:p>
          <a:p>
            <a:pPr algn="l" rtl="0"/>
            <a:r>
              <a:rPr lang="en-US" sz="2000"/>
              <a:t>EEG slowing of brain Waves</a:t>
            </a:r>
          </a:p>
          <a:p>
            <a:pPr algn="l" rtl="0"/>
            <a:r>
              <a:rPr lang="en-US" sz="2000"/>
              <a:t>Potential seizures </a:t>
            </a:r>
          </a:p>
          <a:p>
            <a:pPr algn="l" rtl="0"/>
            <a:r>
              <a:rPr lang="en-US" sz="2000"/>
              <a:t>Fetor Hepaticas: Sweet slightly fecal odor to the breath of intestinal origin</a:t>
            </a:r>
          </a:p>
        </p:txBody>
      </p:sp>
    </p:spTree>
    <p:extLst>
      <p:ext uri="{BB962C8B-B14F-4D97-AF65-F5344CB8AC3E}">
        <p14:creationId xmlns:p14="http://schemas.microsoft.com/office/powerpoint/2010/main" val="912710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Asterixis</a:t>
            </a:r>
          </a:p>
        </p:txBody>
      </p:sp>
      <p:pic>
        <p:nvPicPr>
          <p:cNvPr id="27652" name="Picture 4" descr="E:\Suvarna\Connection\CD\Smeltzer IRDVD\Input\Images from VT\Image\jpg\jpg chap 37 to 72\figure_39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1892300"/>
            <a:ext cx="2578100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3300"/>
                </a:solidFill>
              </a:rPr>
              <a:t>Effects of Constructional Apraxia</a:t>
            </a:r>
          </a:p>
        </p:txBody>
      </p:sp>
      <p:pic>
        <p:nvPicPr>
          <p:cNvPr id="59396" name="Picture 4" descr="F3551-039-0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557338"/>
            <a:ext cx="6553200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66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09601"/>
            <a:ext cx="8524875" cy="914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Medical Management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2437"/>
            <a:ext cx="8229600" cy="44497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Eliminate precipitating cause</a:t>
            </a:r>
          </a:p>
          <a:p>
            <a:pPr eaLnBrk="1" hangingPunct="1"/>
            <a:r>
              <a:rPr lang="en-US" dirty="0" smtClean="0"/>
              <a:t>Lactulose to reduce serum ammonia levels</a:t>
            </a:r>
          </a:p>
          <a:p>
            <a:pPr eaLnBrk="1" hangingPunct="1"/>
            <a:r>
              <a:rPr lang="en-US" dirty="0" smtClean="0"/>
              <a:t>IV glucose to minimize protein catabolism</a:t>
            </a:r>
          </a:p>
          <a:p>
            <a:pPr eaLnBrk="1" hangingPunct="1"/>
            <a:r>
              <a:rPr lang="en-US" dirty="0" smtClean="0"/>
              <a:t>Protein restriction</a:t>
            </a:r>
          </a:p>
          <a:p>
            <a:pPr eaLnBrk="1" hangingPunct="1"/>
            <a:r>
              <a:rPr lang="en-US" dirty="0" smtClean="0"/>
              <a:t>Reduction of ammonia from GI tract by gastric suction, enemas, oral antibiotics</a:t>
            </a:r>
          </a:p>
          <a:p>
            <a:pPr eaLnBrk="1" hangingPunct="1"/>
            <a:r>
              <a:rPr lang="en-US" dirty="0" smtClean="0"/>
              <a:t>Discontinue sedatives analgesics and tranquilizers</a:t>
            </a:r>
          </a:p>
          <a:p>
            <a:pPr eaLnBrk="1" hangingPunct="1"/>
            <a:r>
              <a:rPr lang="en-US" dirty="0" smtClean="0"/>
              <a:t>Monitor for and promptly treat complications and infections</a:t>
            </a:r>
          </a:p>
        </p:txBody>
      </p:sp>
    </p:spTree>
    <p:extLst>
      <p:ext uri="{BB962C8B-B14F-4D97-AF65-F5344CB8AC3E}">
        <p14:creationId xmlns:p14="http://schemas.microsoft.com/office/powerpoint/2010/main" val="378787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604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Section of a Liver Lobule</a:t>
            </a:r>
          </a:p>
        </p:txBody>
      </p:sp>
      <p:pic>
        <p:nvPicPr>
          <p:cNvPr id="6148" name="Picture 4" descr="E:\Suvarna\Connection\CD\Smeltzer IRDVD\Input\Images from VT\Image\jpg\jpg chap 37 to 72\figure_3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778000"/>
            <a:ext cx="39878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80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92213"/>
          </a:xfrm>
        </p:spPr>
        <p:txBody>
          <a:bodyPr>
            <a:normAutofit/>
          </a:bodyPr>
          <a:lstStyle/>
          <a:p>
            <a:pPr rtl="0"/>
            <a:r>
              <a:rPr lang="en-US" sz="3600" b="1" dirty="0" smtClean="0">
                <a:solidFill>
                  <a:srgbClr val="FF3300"/>
                </a:solidFill>
              </a:rPr>
              <a:t>Esophageal </a:t>
            </a:r>
            <a:r>
              <a:rPr lang="en-US" sz="3600" b="1" dirty="0" err="1">
                <a:solidFill>
                  <a:srgbClr val="FF3300"/>
                </a:solidFill>
              </a:rPr>
              <a:t>Varices</a:t>
            </a:r>
            <a:r>
              <a:rPr lang="en-US" sz="3600" b="1" dirty="0"/>
              <a:t>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algn="l" rtl="0"/>
            <a:r>
              <a:rPr lang="en-US" sz="2000" dirty="0"/>
              <a:t>Are dilated tortuous veins found on the </a:t>
            </a:r>
            <a:r>
              <a:rPr lang="en-US" sz="2000" dirty="0" err="1"/>
              <a:t>submucosa</a:t>
            </a:r>
            <a:r>
              <a:rPr lang="en-US" sz="2000" dirty="0"/>
              <a:t> of lower esophagus</a:t>
            </a:r>
          </a:p>
          <a:p>
            <a:pPr algn="l" rtl="0"/>
            <a:r>
              <a:rPr lang="en-US" sz="2000" dirty="0"/>
              <a:t>Caused by portal hypertension which is due to portal venous circulation obstruction</a:t>
            </a:r>
          </a:p>
          <a:p>
            <a:pPr algn="l" rtl="0"/>
            <a:r>
              <a:rPr lang="en-US" sz="2000" dirty="0"/>
              <a:t>Bleeding Esophageal </a:t>
            </a:r>
            <a:r>
              <a:rPr lang="en-US" sz="2000" dirty="0" err="1"/>
              <a:t>varices</a:t>
            </a:r>
            <a:r>
              <a:rPr lang="en-US" sz="2000" dirty="0"/>
              <a:t> can lead to hemorrhagic shock, decreased cerebral, hepatic, and renal perfusion</a:t>
            </a:r>
          </a:p>
          <a:p>
            <a:pPr algn="l" rtl="0"/>
            <a:r>
              <a:rPr lang="en-US" sz="2000" dirty="0"/>
              <a:t>Encephalopathy risk is increased due to increased nitrogen load in GI tract from bleeding and increased serum ammonia levels</a:t>
            </a:r>
          </a:p>
          <a:p>
            <a:pPr algn="l" rtl="0"/>
            <a:r>
              <a:rPr lang="en-US" sz="2000" dirty="0"/>
              <a:t>Hemorrhage may result from: Lifting heavy objects, straining at stool, coughing, Vomiting, poorly chewed food, irritating fluids, reflux of stomach contents, and medication</a:t>
            </a:r>
          </a:p>
        </p:txBody>
      </p:sp>
    </p:spTree>
    <p:extLst>
      <p:ext uri="{BB962C8B-B14F-4D97-AF65-F5344CB8AC3E}">
        <p14:creationId xmlns:p14="http://schemas.microsoft.com/office/powerpoint/2010/main" val="981095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1"/>
            <a:ext cx="8524875" cy="12953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Bleeding of Esophageal Varices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Occurs in about 1/3 of patients with cirrhosis and </a:t>
            </a:r>
            <a:r>
              <a:rPr lang="en-US" dirty="0" err="1" smtClean="0"/>
              <a:t>varices</a:t>
            </a:r>
            <a:endParaRPr lang="en-US" dirty="0" smtClean="0"/>
          </a:p>
          <a:p>
            <a:pPr eaLnBrk="1" hangingPunct="1"/>
            <a:r>
              <a:rPr lang="en-US" dirty="0" smtClean="0"/>
              <a:t>First bleeding episode has a mortality of 30-50%</a:t>
            </a:r>
          </a:p>
          <a:p>
            <a:pPr eaLnBrk="1" hangingPunct="1"/>
            <a:r>
              <a:rPr lang="en-US" dirty="0" smtClean="0"/>
              <a:t>Manifestations include hematemesis, </a:t>
            </a:r>
            <a:r>
              <a:rPr lang="en-US" dirty="0" err="1" smtClean="0"/>
              <a:t>melana</a:t>
            </a:r>
            <a:r>
              <a:rPr lang="en-US" dirty="0" smtClean="0"/>
              <a:t>, general deterioration, and shock</a:t>
            </a:r>
          </a:p>
          <a:p>
            <a:pPr eaLnBrk="1" hangingPunct="1"/>
            <a:r>
              <a:rPr lang="en-US" dirty="0" smtClean="0"/>
              <a:t>Patients with cirrhosis should undergo screening endoscopy every 2 years.</a:t>
            </a:r>
          </a:p>
        </p:txBody>
      </p:sp>
    </p:spTree>
    <p:extLst>
      <p:ext uri="{BB962C8B-B14F-4D97-AF65-F5344CB8AC3E}">
        <p14:creationId xmlns:p14="http://schemas.microsoft.com/office/powerpoint/2010/main" val="1719764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81000"/>
            <a:ext cx="8524875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Pathogenesis of Bleeding Esophageal Varices</a:t>
            </a:r>
          </a:p>
        </p:txBody>
      </p:sp>
      <p:pic>
        <p:nvPicPr>
          <p:cNvPr id="31748" name="Picture 4" descr="E:\Suvarna\Connection\CD\Smeltzer IRDVD\Input\Images from VT\Image\jpg\jpg chap 37 to 72\figure_39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1676400"/>
            <a:ext cx="3806825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91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609600" indent="-609600" algn="l" rtl="0">
              <a:lnSpc>
                <a:spcPct val="90000"/>
              </a:lnSpc>
            </a:pPr>
            <a:r>
              <a:rPr lang="en-US" sz="2800" b="1">
                <a:solidFill>
                  <a:srgbClr val="0000FF"/>
                </a:solidFill>
              </a:rPr>
              <a:t>Assessment and diagnostic Findings: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000"/>
              <a:t>Endoscopy: to identify the bleeding site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000"/>
              <a:t>Barium swallow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000"/>
              <a:t>Ultrasonography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000"/>
              <a:t>CT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000"/>
              <a:t>Angiography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000"/>
              <a:t>Portal hypertension measures: indirect insertion of fluid-filled ballone catheter into the antecubital or femoral vein to the hepatic vein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000"/>
              <a:t>Laboratory tests such as liver function test, blood flow and clearance studies to assess cardiac output and hepatic bld flow</a:t>
            </a:r>
          </a:p>
          <a:p>
            <a:pPr marL="609600" indent="-609600" algn="l" rtl="0">
              <a:lnSpc>
                <a:spcPct val="90000"/>
              </a:lnSpc>
              <a:buFontTx/>
              <a:buNone/>
            </a:pPr>
            <a:r>
              <a:rPr lang="en-US" sz="2000" b="1"/>
              <a:t>Managing Esophageal Varices: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- monitor V/S, monitor signs of hypovolemia, O2 administration, Pharmacological therapy to decrease portal pressure ( Vasopressin and Beta Blockers), Balloon Tamponade: Sengstaken-Blakemore tube </a:t>
            </a:r>
          </a:p>
        </p:txBody>
      </p:sp>
    </p:spTree>
    <p:extLst>
      <p:ext uri="{BB962C8B-B14F-4D97-AF65-F5344CB8AC3E}">
        <p14:creationId xmlns:p14="http://schemas.microsoft.com/office/powerpoint/2010/main" val="1696227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0"/>
            <a:ext cx="8524875" cy="152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Treatment of Bleeding </a:t>
            </a:r>
            <a:r>
              <a:rPr lang="en-US" dirty="0" err="1" smtClean="0"/>
              <a:t>Varices</a:t>
            </a:r>
            <a:r>
              <a:rPr lang="en-US" dirty="0" smtClean="0"/>
              <a:t>— </a:t>
            </a:r>
            <a:br>
              <a:rPr lang="en-US" dirty="0" smtClean="0"/>
            </a:br>
            <a:r>
              <a:rPr lang="en-US" dirty="0" smtClean="0"/>
              <a:t>See Table 39-2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Treatment of shock</a:t>
            </a:r>
          </a:p>
          <a:p>
            <a:pPr eaLnBrk="1" hangingPunct="1"/>
            <a:r>
              <a:rPr lang="en-US" dirty="0" smtClean="0"/>
              <a:t>Oxygen</a:t>
            </a:r>
          </a:p>
          <a:p>
            <a:pPr eaLnBrk="1" hangingPunct="1"/>
            <a:r>
              <a:rPr lang="en-US" dirty="0" smtClean="0"/>
              <a:t>IV fluids electrolytes and volume expanders</a:t>
            </a:r>
          </a:p>
          <a:p>
            <a:pPr eaLnBrk="1" hangingPunct="1"/>
            <a:r>
              <a:rPr lang="en-US" dirty="0" smtClean="0"/>
              <a:t>Blood and blood products</a:t>
            </a:r>
          </a:p>
          <a:p>
            <a:pPr eaLnBrk="1" hangingPunct="1"/>
            <a:r>
              <a:rPr lang="en-US" dirty="0" smtClean="0"/>
              <a:t>Vasopressin, </a:t>
            </a:r>
            <a:r>
              <a:rPr lang="en-US" dirty="0" err="1" smtClean="0"/>
              <a:t>somatostatin</a:t>
            </a:r>
            <a:r>
              <a:rPr lang="en-US" dirty="0" smtClean="0"/>
              <a:t>, </a:t>
            </a:r>
            <a:r>
              <a:rPr lang="en-US" dirty="0" err="1" smtClean="0"/>
              <a:t>octretide</a:t>
            </a:r>
            <a:r>
              <a:rPr lang="en-US" dirty="0" smtClean="0"/>
              <a:t> to decease bleeding </a:t>
            </a:r>
          </a:p>
          <a:p>
            <a:pPr eaLnBrk="1" hangingPunct="1"/>
            <a:r>
              <a:rPr lang="en-US" dirty="0" smtClean="0"/>
              <a:t>Nitroglycerin may be used in combination with vasopressin to reduce coronary vasoconstriction</a:t>
            </a:r>
          </a:p>
          <a:p>
            <a:pPr eaLnBrk="1" hangingPunct="1"/>
            <a:r>
              <a:rPr lang="en-US" dirty="0" smtClean="0"/>
              <a:t>Propranolol and </a:t>
            </a:r>
            <a:r>
              <a:rPr lang="en-US" dirty="0" err="1" smtClean="0"/>
              <a:t>nadolol</a:t>
            </a:r>
            <a:r>
              <a:rPr lang="en-US" dirty="0" smtClean="0"/>
              <a:t> to decrease portal pressure; used in combination with other treatment</a:t>
            </a:r>
          </a:p>
        </p:txBody>
      </p:sp>
    </p:spTree>
    <p:extLst>
      <p:ext uri="{BB962C8B-B14F-4D97-AF65-F5344CB8AC3E}">
        <p14:creationId xmlns:p14="http://schemas.microsoft.com/office/powerpoint/2010/main" val="1105602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685800"/>
            <a:ext cx="8955088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Balloon </a:t>
            </a:r>
            <a:r>
              <a:rPr lang="en-US" dirty="0" err="1" smtClean="0"/>
              <a:t>Tamponade</a:t>
            </a:r>
            <a:r>
              <a:rPr lang="en-US" dirty="0" smtClean="0"/>
              <a:t>—</a:t>
            </a:r>
            <a:r>
              <a:rPr lang="en-US" dirty="0" err="1" smtClean="0"/>
              <a:t>Sengstaken</a:t>
            </a:r>
            <a:r>
              <a:rPr lang="en-US" dirty="0" smtClean="0"/>
              <a:t>–</a:t>
            </a:r>
            <a:r>
              <a:rPr lang="en-US" dirty="0" err="1" smtClean="0"/>
              <a:t>lakemore</a:t>
            </a:r>
            <a:r>
              <a:rPr lang="en-US" dirty="0" smtClean="0"/>
              <a:t> Tube</a:t>
            </a:r>
          </a:p>
        </p:txBody>
      </p:sp>
      <p:pic>
        <p:nvPicPr>
          <p:cNvPr id="35844" name="Picture 4" descr="E:\Suvarna\Connection\CD\Smeltzer IRDVD\Input\Images from VT\Image\jpg\jpg chap 37 to 72\figure_39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3588"/>
            <a:ext cx="47244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319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5906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Endoscopic Sclerotherapy</a:t>
            </a:r>
          </a:p>
        </p:txBody>
      </p:sp>
      <p:pic>
        <p:nvPicPr>
          <p:cNvPr id="36868" name="Picture 4" descr="E:\Suvarna\Connection\CD\Smeltzer IRDVD\Input\Images from VT\Image\jpg\jpg chap 37 to 72\figure_39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76500"/>
            <a:ext cx="74676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98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Esophageal Banding</a:t>
            </a:r>
          </a:p>
        </p:txBody>
      </p:sp>
      <p:pic>
        <p:nvPicPr>
          <p:cNvPr id="37893" name="Picture 5" descr="C:\Documents and Settings\Suvarna.Arun\Desktop\figure_39-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586038"/>
            <a:ext cx="37179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C:\Documents and Settings\Suvarna.Arun\Desktop\figure_39-1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2613025"/>
            <a:ext cx="4029075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9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Portal Systemic Shunts</a:t>
            </a:r>
          </a:p>
        </p:txBody>
      </p:sp>
      <p:pic>
        <p:nvPicPr>
          <p:cNvPr id="38916" name="Picture 4" descr="E:\Suvarna\Connection\CD\Smeltzer IRDVD\Input\Images from VT\Image\jpg\jpg chap 37 to 72\figure_39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917700"/>
            <a:ext cx="35020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47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1900"/>
            <a:ext cx="8524875" cy="768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Management of the Patient with Bleeding Esophageal Varices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40449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Monitor patient condition frequently, including emotional responses and cognitive status.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Monitor for associated complications such as hepatic encephalopathy resulting form blood breakdown in the GI tract and delirium related to alcohol withdrawal.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Monitor treatments including tube care and GI suction.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Oral care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Quiet clam environment and reassuring manner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Implement measures to reduce anxiety and agitation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Teaching and support of patient and family</a:t>
            </a:r>
          </a:p>
        </p:txBody>
      </p:sp>
    </p:spTree>
    <p:extLst>
      <p:ext uri="{BB962C8B-B14F-4D97-AF65-F5344CB8AC3E}">
        <p14:creationId xmlns:p14="http://schemas.microsoft.com/office/powerpoint/2010/main" val="402056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858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Metabolic Functions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838325"/>
            <a:ext cx="8613775" cy="4279900"/>
          </a:xfrm>
        </p:spPr>
        <p:txBody>
          <a:bodyPr/>
          <a:lstStyle/>
          <a:p>
            <a:pPr eaLnBrk="1" hangingPunct="1"/>
            <a:r>
              <a:rPr lang="en-US" sz="2400" smtClean="0"/>
              <a:t>Glucose metabolism</a:t>
            </a:r>
          </a:p>
          <a:p>
            <a:pPr eaLnBrk="1" hangingPunct="1"/>
            <a:r>
              <a:rPr lang="en-US" sz="2400" smtClean="0"/>
              <a:t>Ammonia conversion</a:t>
            </a:r>
          </a:p>
          <a:p>
            <a:pPr eaLnBrk="1" hangingPunct="1"/>
            <a:r>
              <a:rPr lang="en-US" sz="2400" smtClean="0"/>
              <a:t>Protein metabolism</a:t>
            </a:r>
          </a:p>
          <a:p>
            <a:pPr eaLnBrk="1" hangingPunct="1"/>
            <a:r>
              <a:rPr lang="en-US" sz="2400" smtClean="0"/>
              <a:t>Fat metabolism</a:t>
            </a:r>
          </a:p>
          <a:p>
            <a:pPr eaLnBrk="1" hangingPunct="1"/>
            <a:r>
              <a:rPr lang="en-US" sz="2400" smtClean="0"/>
              <a:t>Vitamin and iron storage</a:t>
            </a:r>
          </a:p>
          <a:p>
            <a:pPr eaLnBrk="1" hangingPunct="1"/>
            <a:r>
              <a:rPr lang="en-US" sz="2400" smtClean="0"/>
              <a:t>Bile formation</a:t>
            </a:r>
          </a:p>
          <a:p>
            <a:pPr eaLnBrk="1" hangingPunct="1"/>
            <a:r>
              <a:rPr lang="en-US" sz="2400" smtClean="0"/>
              <a:t>Bilirubin excretion</a:t>
            </a:r>
          </a:p>
          <a:p>
            <a:pPr eaLnBrk="1" hangingPunct="1"/>
            <a:r>
              <a:rPr lang="en-US" sz="2400" smtClean="0"/>
              <a:t>Drug metabolism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929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604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Hepatitis—See Chart 39-6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90725"/>
            <a:ext cx="8613775" cy="4279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Viral hepatitis: a systemic viral infection that causes necrosis and inflammation of liver cells with characteristic symptoms and cellular and biochemical changes.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Hepatitis G and GB virus-C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Nonviral hepatitis—toxic and drug induced 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00823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Hepatitis A (HAV)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65325"/>
            <a:ext cx="8613775" cy="42799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Fecal–oral transmission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Spread primarily by poor hygiene; hand-to-mouth contact, close contact, or through food and fluids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Incubation: 15–50 days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Illness may last 4–8 weeks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Mortality is 0.5% for younger than age 40 and 1–2% for those over age 40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Manifestations: mild flu-like symptoms, low-grade fever, anorexia, later jaundice and dark urine, indigestion and epigastric distress, enlargement of liver and spleen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Anti-HAV antibody in serum after symptoms appear  </a:t>
            </a:r>
          </a:p>
        </p:txBody>
      </p:sp>
    </p:spTree>
    <p:extLst>
      <p:ext uri="{BB962C8B-B14F-4D97-AF65-F5344CB8AC3E}">
        <p14:creationId xmlns:p14="http://schemas.microsoft.com/office/powerpoint/2010/main" val="2157254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35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Management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65325"/>
            <a:ext cx="8613775" cy="4279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Prevention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Good hand washing, safe water, and proper sewage disposal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Vaccine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See </a:t>
            </a:r>
            <a:r>
              <a:rPr lang="en-US" b="1" smtClean="0"/>
              <a:t>Chart 39-7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Immunoglobulin for contacts to provide passive immunity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Bed rest during acute stage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Nutritional support (see </a:t>
            </a:r>
            <a:r>
              <a:rPr lang="en-US" b="1" smtClean="0"/>
              <a:t>Chart 39-8)</a:t>
            </a:r>
          </a:p>
        </p:txBody>
      </p:sp>
    </p:spTree>
    <p:extLst>
      <p:ext uri="{BB962C8B-B14F-4D97-AF65-F5344CB8AC3E}">
        <p14:creationId xmlns:p14="http://schemas.microsoft.com/office/powerpoint/2010/main" val="3081633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1969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Hepatitis B (HBV)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927225"/>
            <a:ext cx="8613775" cy="42799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Transmitted through blood found in blood, saliva, semen, and vaginal secretions, sexually transmitted, transmitted to infant at the time of birth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 major worldwide cause of cirrhosis and liver cancer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Risk factors (see </a:t>
            </a:r>
            <a:r>
              <a:rPr lang="en-US" b="1" smtClean="0"/>
              <a:t>Chart 39-9)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Long incubation period; 1–6 months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Manifestations: insidious and variable, similar to hepatitis A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virus has antigenic particles that elicit specific antibody markers during different stages of the disease </a:t>
            </a:r>
          </a:p>
        </p:txBody>
      </p:sp>
    </p:spTree>
    <p:extLst>
      <p:ext uri="{BB962C8B-B14F-4D97-AF65-F5344CB8AC3E}">
        <p14:creationId xmlns:p14="http://schemas.microsoft.com/office/powerpoint/2010/main" val="3160055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223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Management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684338"/>
            <a:ext cx="8613775" cy="45037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Prevention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Vaccine: for persons at high risk, routine vaccination of infants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Passive immunization for those exposed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Standard precautions/infection control measures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Screening of blood and blood products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Bed rest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Nutritional support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Medications for chronic hepatitis type B include alpha interferon and antiviral agents: lamividine (Epivir), adefovir (Hepsera)</a:t>
            </a:r>
          </a:p>
        </p:txBody>
      </p:sp>
    </p:spTree>
    <p:extLst>
      <p:ext uri="{BB962C8B-B14F-4D97-AF65-F5344CB8AC3E}">
        <p14:creationId xmlns:p14="http://schemas.microsoft.com/office/powerpoint/2010/main" val="1406867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Hepatitis C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37830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Transmitted by blood and sexual contract, including needle sticks and sharing of needles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most common blood-borne infection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 cause of 1/3 of cases of liver cancer and the most common reason for liver transplant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Risk factors (see </a:t>
            </a:r>
            <a:r>
              <a:rPr lang="en-US" b="1" smtClean="0"/>
              <a:t>Chart 39-10)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Incubation period is variable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Symptoms are usually mild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Chronic carrier state frequently occurs</a:t>
            </a:r>
          </a:p>
        </p:txBody>
      </p:sp>
    </p:spTree>
    <p:extLst>
      <p:ext uri="{BB962C8B-B14F-4D97-AF65-F5344CB8AC3E}">
        <p14:creationId xmlns:p14="http://schemas.microsoft.com/office/powerpoint/2010/main" val="1686251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Management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38877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Prevention </a:t>
            </a:r>
          </a:p>
          <a:p>
            <a:pPr eaLnBrk="1" hangingPunct="1"/>
            <a:r>
              <a:rPr lang="en-US" smtClean="0"/>
              <a:t>Screening of blood</a:t>
            </a:r>
          </a:p>
          <a:p>
            <a:pPr eaLnBrk="1" hangingPunct="1"/>
            <a:r>
              <a:rPr lang="en-US" smtClean="0"/>
              <a:t>Prevention of needle sticks for health care workers </a:t>
            </a:r>
          </a:p>
          <a:p>
            <a:pPr eaLnBrk="1" hangingPunct="1"/>
            <a:r>
              <a:rPr lang="en-US" smtClean="0"/>
              <a:t>Measures to reduce spread of infection as with hepatitis B</a:t>
            </a:r>
          </a:p>
          <a:p>
            <a:pPr eaLnBrk="1" hangingPunct="1"/>
            <a:r>
              <a:rPr lang="en-US" smtClean="0"/>
              <a:t>Alcohol encourages the progression of the disease, so alcohol and medications that effect the liver should be avoided </a:t>
            </a:r>
          </a:p>
          <a:p>
            <a:pPr eaLnBrk="1" hangingPunct="1"/>
            <a:r>
              <a:rPr lang="en-US" smtClean="0"/>
              <a:t>Antiviral agents: interferon and ribavirin (Rebetol)</a:t>
            </a:r>
          </a:p>
        </p:txBody>
      </p:sp>
    </p:spTree>
    <p:extLst>
      <p:ext uri="{BB962C8B-B14F-4D97-AF65-F5344CB8AC3E}">
        <p14:creationId xmlns:p14="http://schemas.microsoft.com/office/powerpoint/2010/main" val="32096153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14438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Hepatitis D and 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22438"/>
            <a:ext cx="8613775" cy="47259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Hepatitis 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Only persons with hepatitis B are at risk for hepatitis 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Transmission is through blood and sexual contact.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Symptoms and treatment are similar to hepatitis B but more likely to develop fulminant liver failure and chronic active hepatitis and cirrhosis.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Hepatitis 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Transmitted by fecal–oral route,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Incubation period 15–65 days,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Resembles hepatitis A and is self-limited with an abrupt onset. No chronic form.  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9603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Other Liver Disorders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2765425"/>
          </a:xfrm>
        </p:spPr>
        <p:txBody>
          <a:bodyPr/>
          <a:lstStyle/>
          <a:p>
            <a:pPr eaLnBrk="1" hangingPunct="1"/>
            <a:r>
              <a:rPr lang="en-US" smtClean="0"/>
              <a:t>Nonviral hepatitis </a:t>
            </a:r>
          </a:p>
          <a:p>
            <a:pPr lvl="1" eaLnBrk="1" hangingPunct="1"/>
            <a:r>
              <a:rPr lang="en-US" smtClean="0"/>
              <a:t>Toxic hepatitis</a:t>
            </a:r>
          </a:p>
          <a:p>
            <a:pPr lvl="1" eaLnBrk="1" hangingPunct="1"/>
            <a:r>
              <a:rPr lang="en-US" smtClean="0"/>
              <a:t>Drug-induced hepatitis</a:t>
            </a:r>
          </a:p>
          <a:p>
            <a:pPr eaLnBrk="1" hangingPunct="1"/>
            <a:r>
              <a:rPr lang="en-US" smtClean="0"/>
              <a:t>Fulminant hepatic failure</a:t>
            </a:r>
          </a:p>
        </p:txBody>
      </p:sp>
    </p:spTree>
    <p:extLst>
      <p:ext uri="{BB962C8B-B14F-4D97-AF65-F5344CB8AC3E}">
        <p14:creationId xmlns:p14="http://schemas.microsoft.com/office/powerpoint/2010/main" val="12554212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Hepatic Cirrhosis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38227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Types: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Alcoholic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 smtClean="0"/>
              <a:t>Postnecrotic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Biliary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Pathophysiology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Manifestations (see </a:t>
            </a:r>
            <a:r>
              <a:rPr lang="en-US" b="1" dirty="0" smtClean="0"/>
              <a:t>Chart 39-11)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Liver enlargement, portal obstruction and ascites, gastrointestinal </a:t>
            </a:r>
            <a:r>
              <a:rPr lang="en-US" dirty="0" err="1" smtClean="0"/>
              <a:t>varices</a:t>
            </a:r>
            <a:r>
              <a:rPr lang="en-US" dirty="0" smtClean="0"/>
              <a:t>, edema, vitamin deficiency and anemia, mental deterioration 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75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6488"/>
          </a:xfrm>
        </p:spPr>
        <p:txBody>
          <a:bodyPr/>
          <a:lstStyle/>
          <a:p>
            <a:r>
              <a:rPr lang="en-US" sz="2800" b="1">
                <a:solidFill>
                  <a:srgbClr val="0000FF"/>
                </a:solidFill>
              </a:rPr>
              <a:t>Functions of the Liver: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algn="l" rtl="0"/>
            <a:r>
              <a:rPr lang="en-US" sz="2000"/>
              <a:t>Glucose Metabolism and regulation of blood glucose concentration.</a:t>
            </a:r>
          </a:p>
          <a:p>
            <a:pPr algn="l" rtl="0"/>
            <a:r>
              <a:rPr lang="en-US" sz="2000"/>
              <a:t>Ammonia conversion to urea that can be excreted in the urea.</a:t>
            </a:r>
          </a:p>
          <a:p>
            <a:pPr algn="l" rtl="0"/>
            <a:r>
              <a:rPr lang="en-US" sz="2000"/>
              <a:t>Protein Metabolism: Synthesis almost all plasma proteins. </a:t>
            </a:r>
          </a:p>
          <a:p>
            <a:pPr algn="l" rtl="0"/>
            <a:r>
              <a:rPr lang="en-US" sz="2000"/>
              <a:t>Fat Metabolism: Breakdown of fatty acids for the production of energy and Ketone bodies</a:t>
            </a:r>
          </a:p>
          <a:p>
            <a:pPr algn="l" rtl="0"/>
            <a:r>
              <a:rPr lang="en-US" sz="2000"/>
              <a:t>Vitamin and Iron Storage: A, B12 and D And several of the B-Complex.</a:t>
            </a:r>
          </a:p>
          <a:p>
            <a:pPr algn="l" rtl="0"/>
            <a:r>
              <a:rPr lang="en-US" sz="2000"/>
              <a:t>Drug Metabolism</a:t>
            </a:r>
          </a:p>
          <a:p>
            <a:pPr algn="l" rtl="0"/>
            <a:r>
              <a:rPr lang="en-US" sz="2000"/>
              <a:t>Bile formation: Composed mainly from water and electrolytes and contain some fatty acids, chol., bilirubin and bile salts.</a:t>
            </a:r>
          </a:p>
          <a:p>
            <a:pPr algn="l" rtl="0"/>
            <a:r>
              <a:rPr lang="en-US" sz="2000"/>
              <a:t>Bilirubin Excretion</a:t>
            </a:r>
          </a:p>
          <a:p>
            <a:pPr algn="l" rtl="0"/>
            <a:r>
              <a:rPr lang="en-US" sz="2000"/>
              <a:t>Activation of Vit. D in cooperation of the Kidneys</a:t>
            </a:r>
          </a:p>
          <a:p>
            <a:pPr algn="l" rtl="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51975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00063"/>
          </a:xfrm>
        </p:spPr>
        <p:txBody>
          <a:bodyPr/>
          <a:lstStyle/>
          <a:p>
            <a:pPr rtl="0"/>
            <a:r>
              <a:rPr lang="en-US" sz="2000"/>
              <a:t>Cont….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000" b="1"/>
              <a:t>Clinical manifestation: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000" b="1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400"/>
          </a:p>
          <a:p>
            <a:pPr algn="l" rtl="0">
              <a:lnSpc>
                <a:spcPct val="80000"/>
              </a:lnSpc>
            </a:pPr>
            <a:r>
              <a:rPr lang="en-US" sz="1800" b="1" u="sng">
                <a:solidFill>
                  <a:srgbClr val="FF3300"/>
                </a:solidFill>
              </a:rPr>
              <a:t>Compensated </a:t>
            </a:r>
            <a:r>
              <a:rPr lang="en-US" sz="1800" b="1"/>
              <a:t>                                     </a:t>
            </a:r>
            <a:r>
              <a:rPr lang="en-US" sz="1800" b="1" u="sng">
                <a:solidFill>
                  <a:srgbClr val="FF3300"/>
                </a:solidFill>
              </a:rPr>
              <a:t>Decompensated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Intermittent mild fever                               Ascites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Vascular spider                                          Jaundice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Palmer erythema                                        weakness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Unexplained epistaxis                               Muscle wasting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ankle edema                                               weight loss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Vague morning indigestion                      Continuous mild fever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Flatulent dyspepsia                                   purpora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Abdominal pain                                         spontaneous bruising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Firm, enlarged liver                                   Epistaxis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splenomegaly                                            Hypotension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                                                                    spares body hair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                                                                       white nails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                                                                                           </a:t>
            </a:r>
            <a:r>
              <a:rPr lang="en-US" sz="1800" b="1"/>
              <a:t>Gonadal atrophy</a:t>
            </a:r>
          </a:p>
          <a:p>
            <a:pPr algn="l" rtl="0">
              <a:lnSpc>
                <a:spcPct val="80000"/>
              </a:lnSpc>
            </a:pPr>
            <a:r>
              <a:rPr lang="en-US" sz="1800" b="1">
                <a:solidFill>
                  <a:srgbClr val="FF3300"/>
                </a:solidFill>
              </a:rPr>
              <a:t>Diagnostic Tests:</a:t>
            </a:r>
            <a:r>
              <a:rPr lang="en-US" sz="1800"/>
              <a:t> LFT, CT, MRI, Ultrasound scanning and then confirmed by liver biopsy</a:t>
            </a:r>
          </a:p>
        </p:txBody>
      </p:sp>
    </p:spTree>
    <p:extLst>
      <p:ext uri="{BB962C8B-B14F-4D97-AF65-F5344CB8AC3E}">
        <p14:creationId xmlns:p14="http://schemas.microsoft.com/office/powerpoint/2010/main" val="18420345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47725"/>
          </a:xfrm>
        </p:spPr>
        <p:txBody>
          <a:bodyPr/>
          <a:lstStyle/>
          <a:p>
            <a:pPr rtl="0"/>
            <a:r>
              <a:rPr lang="en-US" sz="2800" b="1">
                <a:solidFill>
                  <a:srgbClr val="FF3300"/>
                </a:solidFill>
              </a:rPr>
              <a:t>Medical Management: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400"/>
              <a:t>Based on presenting symptoms</a:t>
            </a:r>
          </a:p>
          <a:p>
            <a:pPr algn="l" rtl="0">
              <a:lnSpc>
                <a:spcPct val="80000"/>
              </a:lnSpc>
            </a:pPr>
            <a:r>
              <a:rPr lang="en-US" sz="2400"/>
              <a:t>Monitor for complications</a:t>
            </a:r>
          </a:p>
          <a:p>
            <a:pPr algn="l" rtl="0">
              <a:lnSpc>
                <a:spcPct val="80000"/>
              </a:lnSpc>
            </a:pPr>
            <a:r>
              <a:rPr lang="en-US" sz="2400"/>
              <a:t>Maximize liver function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- Antiacids to decrease gastric distress and minimize the     possibility of gastric bleeding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- Adequate rest, Vitamins and nutritional support to promote healing of damaged liver cells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-Potassium sparing diuretics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- Avoidance of alcohol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- adequate calories and protein ( unless if there is encephalopathy)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- Fluid and elect. Restriction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- Colchicine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5728527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381000"/>
            <a:ext cx="8524875" cy="1295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Process: The Care of the Patient with Cirrhosis of the Liver—Assessment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155825"/>
            <a:ext cx="8613775" cy="42799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Focus upon onset of symptoms and history of precipitating factors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Alcohol use/abuse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Dietary intake and nutritional status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Exposure to toxic agents and drugs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Assess mental status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Abilities to carry on ADL/IADLs, maintain a job, and maintain social relationships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Monitor for signs and symptoms related to the disease including indicators for bleeding, fluid volume changes, and lab data</a:t>
            </a:r>
          </a:p>
        </p:txBody>
      </p:sp>
    </p:spTree>
    <p:extLst>
      <p:ext uri="{BB962C8B-B14F-4D97-AF65-F5344CB8AC3E}">
        <p14:creationId xmlns:p14="http://schemas.microsoft.com/office/powerpoint/2010/main" val="994256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09600"/>
            <a:ext cx="8524875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Process: The Care of the Patient with Cirrhosis of the Liver—Diagnoses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Activity intolerance</a:t>
            </a:r>
          </a:p>
          <a:p>
            <a:pPr eaLnBrk="1" hangingPunct="1"/>
            <a:r>
              <a:rPr lang="en-US" smtClean="0"/>
              <a:t>Imbalanced nutrition</a:t>
            </a:r>
          </a:p>
          <a:p>
            <a:pPr eaLnBrk="1" hangingPunct="1"/>
            <a:r>
              <a:rPr lang="en-US" smtClean="0"/>
              <a:t>Impaired skin integrity</a:t>
            </a:r>
          </a:p>
          <a:p>
            <a:pPr eaLnBrk="1" hangingPunct="1"/>
            <a:r>
              <a:rPr lang="en-US" smtClean="0"/>
              <a:t>Risk for injury and bleeding</a:t>
            </a:r>
          </a:p>
        </p:txBody>
      </p:sp>
    </p:spTree>
    <p:extLst>
      <p:ext uri="{BB962C8B-B14F-4D97-AF65-F5344CB8AC3E}">
        <p14:creationId xmlns:p14="http://schemas.microsoft.com/office/powerpoint/2010/main" val="24527126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457200"/>
            <a:ext cx="8524875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Collaborative Problems/Potential Complications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Bleeding and hemorrhage</a:t>
            </a:r>
          </a:p>
          <a:p>
            <a:pPr eaLnBrk="1" hangingPunct="1"/>
            <a:r>
              <a:rPr lang="en-US" smtClean="0"/>
              <a:t>Hepatic encephalopathy</a:t>
            </a:r>
          </a:p>
          <a:p>
            <a:pPr eaLnBrk="1" hangingPunct="1"/>
            <a:r>
              <a:rPr lang="en-US" smtClean="0"/>
              <a:t>Fluid volume excess</a:t>
            </a:r>
          </a:p>
        </p:txBody>
      </p:sp>
    </p:spTree>
    <p:extLst>
      <p:ext uri="{BB962C8B-B14F-4D97-AF65-F5344CB8AC3E}">
        <p14:creationId xmlns:p14="http://schemas.microsoft.com/office/powerpoint/2010/main" val="27179203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228600"/>
            <a:ext cx="8524875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Process: The Care of the Patient with Cirrhosis of the Liver—Planning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 may include increased participation in activities, improvement of nutritional status, improvement of skin integrity, decreased potential for injury, improvement of mental status, and absence of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2308924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Activity Intolerance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33924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Rest and supportive measures</a:t>
            </a:r>
          </a:p>
          <a:p>
            <a:pPr eaLnBrk="1" hangingPunct="1"/>
            <a:r>
              <a:rPr lang="en-US" smtClean="0"/>
              <a:t>Positioning for respiratory efficiency</a:t>
            </a:r>
          </a:p>
          <a:p>
            <a:pPr eaLnBrk="1" hangingPunct="1"/>
            <a:r>
              <a:rPr lang="en-US" smtClean="0"/>
              <a:t>Oxygen</a:t>
            </a:r>
          </a:p>
          <a:p>
            <a:pPr eaLnBrk="1" hangingPunct="1"/>
            <a:r>
              <a:rPr lang="en-US" smtClean="0"/>
              <a:t>Planned mild exercise and rest periods</a:t>
            </a:r>
          </a:p>
          <a:p>
            <a:pPr eaLnBrk="1" hangingPunct="1"/>
            <a:r>
              <a:rPr lang="en-US" smtClean="0"/>
              <a:t>Address nutritional status to improve strength</a:t>
            </a:r>
          </a:p>
          <a:p>
            <a:pPr eaLnBrk="1" hangingPunct="1"/>
            <a:r>
              <a:rPr lang="en-US" smtClean="0"/>
              <a:t>Measures to prevent hazards of immobility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68224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46188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Imbalanced Nutrition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06563"/>
            <a:ext cx="8613775" cy="4622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I&amp;O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Encourage patient to eat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Small frequent meals may be better tolerated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Consider patient preferences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Supplemental vitamins and minerals, especially B complex, provide water-soluble forms of fat-soluble vitamins if patient has steatorrhea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High-calorie diet, sodium restriction for ascites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Protein is modified to patient needs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Protein is restricted if patient is at risk for encephalopathy </a:t>
            </a:r>
          </a:p>
        </p:txBody>
      </p:sp>
    </p:spTree>
    <p:extLst>
      <p:ext uri="{BB962C8B-B14F-4D97-AF65-F5344CB8AC3E}">
        <p14:creationId xmlns:p14="http://schemas.microsoft.com/office/powerpoint/2010/main" val="19861860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2858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Other Interventions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016125"/>
            <a:ext cx="8613775" cy="4279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Impaired skin integrity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Frequent position changes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Gentle skin care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Measures to reduce scratching by the patient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Risk for injury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Measures to prevent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Measures to prevent trauma related to risk for bleeding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Careful evaluation of any injury related to potential for bleeding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51799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513" y="1182688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Cancer of the Liver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14500"/>
            <a:ext cx="8559800" cy="4768850"/>
          </a:xfrm>
        </p:spPr>
        <p:txBody>
          <a:bodyPr/>
          <a:lstStyle/>
          <a:p>
            <a:pPr eaLnBrk="1" hangingPunct="1"/>
            <a:r>
              <a:rPr lang="en-US" sz="2000" smtClean="0"/>
              <a:t>Primary liver tumors</a:t>
            </a:r>
          </a:p>
          <a:p>
            <a:pPr lvl="1" eaLnBrk="1" hangingPunct="1"/>
            <a:r>
              <a:rPr lang="en-US" sz="2000" smtClean="0"/>
              <a:t>Few cancers originate in the liver</a:t>
            </a:r>
          </a:p>
          <a:p>
            <a:pPr lvl="1" eaLnBrk="1" hangingPunct="1"/>
            <a:r>
              <a:rPr lang="en-US" sz="2000" smtClean="0"/>
              <a:t>Usually associated with hepatitis B and C</a:t>
            </a:r>
          </a:p>
          <a:p>
            <a:pPr lvl="1" eaLnBrk="1" hangingPunct="1"/>
            <a:r>
              <a:rPr lang="en-US" sz="2000" smtClean="0"/>
              <a:t>Hepatocellular carcinoma (HCC)</a:t>
            </a:r>
          </a:p>
          <a:p>
            <a:pPr eaLnBrk="1" hangingPunct="1"/>
            <a:r>
              <a:rPr lang="en-US" sz="2000" smtClean="0"/>
              <a:t>Liver metastasis</a:t>
            </a:r>
          </a:p>
          <a:p>
            <a:pPr lvl="1" eaLnBrk="1" hangingPunct="1"/>
            <a:r>
              <a:rPr lang="en-US" sz="2000" smtClean="0"/>
              <a:t>Liver is a frequent site of metastatic cancer</a:t>
            </a:r>
          </a:p>
          <a:p>
            <a:pPr eaLnBrk="1" hangingPunct="1"/>
            <a:r>
              <a:rPr lang="en-US" sz="2000" smtClean="0"/>
              <a:t>Manifestations: </a:t>
            </a:r>
          </a:p>
          <a:p>
            <a:pPr lvl="1" eaLnBrk="1" hangingPunct="1"/>
            <a:r>
              <a:rPr lang="en-US" sz="2000" smtClean="0"/>
              <a:t>Pain, a dull continuous ache in RUQ, epigastrium, or back</a:t>
            </a:r>
          </a:p>
          <a:p>
            <a:pPr lvl="1" eaLnBrk="1" hangingPunct="1"/>
            <a:r>
              <a:rPr lang="en-US" sz="2000" smtClean="0"/>
              <a:t>Weight loss, loss of strength, anorexia, anemia may occur</a:t>
            </a:r>
          </a:p>
          <a:p>
            <a:pPr lvl="1" eaLnBrk="1" hangingPunct="1"/>
            <a:r>
              <a:rPr lang="en-US" sz="2000" smtClean="0"/>
              <a:t>Jaundice if bile ducts occluded, ascites if obstructed portal veins </a:t>
            </a:r>
          </a:p>
          <a:p>
            <a:pPr lvl="1" eaLnBrk="1" hangingPunct="1"/>
            <a:endParaRPr lang="en-US" sz="2000" smtClean="0"/>
          </a:p>
          <a:p>
            <a:pPr eaLnBrk="1" hangingPunct="1"/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43072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6488"/>
          </a:xfrm>
        </p:spPr>
        <p:txBody>
          <a:bodyPr/>
          <a:lstStyle/>
          <a:p>
            <a:r>
              <a:rPr lang="en-US" sz="3200" b="1">
                <a:solidFill>
                  <a:srgbClr val="FF3300"/>
                </a:solidFill>
              </a:rPr>
              <a:t>Assessment: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algn="l" rtl="0"/>
            <a:r>
              <a:rPr lang="en-US" sz="2800"/>
              <a:t>Health history</a:t>
            </a:r>
          </a:p>
          <a:p>
            <a:pPr algn="l" rtl="0">
              <a:buFont typeface="Wingdings" pitchFamily="2" charset="2"/>
              <a:buNone/>
            </a:pPr>
            <a:endParaRPr lang="en-US" sz="2800"/>
          </a:p>
          <a:p>
            <a:pPr algn="l" rtl="0"/>
            <a:r>
              <a:rPr lang="en-US" sz="2800"/>
              <a:t>Physical Exam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      Skin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/>
              <a:t>      Abdomen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endParaRPr lang="en-US" sz="2800"/>
          </a:p>
          <a:p>
            <a:pPr algn="l" rtl="0">
              <a:buClr>
                <a:schemeClr val="tx1"/>
              </a:buClr>
              <a:buFontTx/>
              <a:buChar char="•"/>
            </a:pPr>
            <a:r>
              <a:rPr lang="en-US" sz="2800"/>
              <a:t>Diagnostic Evaluation</a:t>
            </a:r>
          </a:p>
        </p:txBody>
      </p:sp>
    </p:spTree>
    <p:extLst>
      <p:ext uri="{BB962C8B-B14F-4D97-AF65-F5344CB8AC3E}">
        <p14:creationId xmlns:p14="http://schemas.microsoft.com/office/powerpoint/2010/main" val="12769733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Nonsurgical Management of Liver Cancer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33274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mtClean="0"/>
              <a:t>Underlying cirrhosis, which is prevalent in patients with liver cancer, increases risks of surgery</a:t>
            </a:r>
          </a:p>
          <a:p>
            <a:pPr eaLnBrk="1" hangingPunct="1"/>
            <a:r>
              <a:rPr lang="en-US" smtClean="0"/>
              <a:t>Major effect of nonsurgical therapy may be palliative </a:t>
            </a:r>
          </a:p>
          <a:p>
            <a:pPr eaLnBrk="1" hangingPunct="1"/>
            <a:r>
              <a:rPr lang="en-US" smtClean="0"/>
              <a:t>Radiation therapy</a:t>
            </a:r>
          </a:p>
          <a:p>
            <a:pPr eaLnBrk="1" hangingPunct="1"/>
            <a:r>
              <a:rPr lang="en-US" smtClean="0"/>
              <a:t>Chemotherapy</a:t>
            </a:r>
          </a:p>
          <a:p>
            <a:pPr eaLnBrk="1" hangingPunct="1"/>
            <a:r>
              <a:rPr lang="en-US" smtClean="0"/>
              <a:t>Percutaneous biliary drainage</a:t>
            </a:r>
          </a:p>
          <a:p>
            <a:pPr eaLnBrk="1" hangingPunct="1"/>
            <a:r>
              <a:rPr lang="en-US" smtClean="0"/>
              <a:t>Other nonsurgical treatments</a:t>
            </a:r>
          </a:p>
        </p:txBody>
      </p:sp>
    </p:spTree>
    <p:extLst>
      <p:ext uri="{BB962C8B-B14F-4D97-AF65-F5344CB8AC3E}">
        <p14:creationId xmlns:p14="http://schemas.microsoft.com/office/powerpoint/2010/main" val="18029438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160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Surgical Management of Liver Cancer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346325"/>
            <a:ext cx="8613775" cy="330041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Treatment of choice for HCC if confined to one lobe and liver function is adequate</a:t>
            </a:r>
          </a:p>
          <a:p>
            <a:pPr eaLnBrk="1" hangingPunct="1"/>
            <a:r>
              <a:rPr lang="en-US" smtClean="0"/>
              <a:t>Liver has regenerative capacity</a:t>
            </a:r>
          </a:p>
          <a:p>
            <a:pPr eaLnBrk="1" hangingPunct="1"/>
            <a:r>
              <a:rPr lang="en-US" smtClean="0"/>
              <a:t>Types of surgery</a:t>
            </a:r>
          </a:p>
          <a:p>
            <a:pPr eaLnBrk="1" hangingPunct="1"/>
            <a:r>
              <a:rPr lang="en-US" smtClean="0"/>
              <a:t>Lobectomy</a:t>
            </a:r>
          </a:p>
          <a:p>
            <a:pPr eaLnBrk="1" hangingPunct="1"/>
            <a:r>
              <a:rPr lang="en-US" smtClean="0"/>
              <a:t>Cyrosurgery</a:t>
            </a:r>
          </a:p>
          <a:p>
            <a:pPr eaLnBrk="1" hangingPunct="1"/>
            <a:r>
              <a:rPr lang="en-US" smtClean="0"/>
              <a:t>Liver transplant</a:t>
            </a:r>
          </a:p>
        </p:txBody>
      </p:sp>
    </p:spTree>
    <p:extLst>
      <p:ext uri="{BB962C8B-B14F-4D97-AF65-F5344CB8AC3E}">
        <p14:creationId xmlns:p14="http://schemas.microsoft.com/office/powerpoint/2010/main" val="3287312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628775"/>
            <a:ext cx="8524875" cy="3841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Liver Transplant</a:t>
            </a:r>
          </a:p>
        </p:txBody>
      </p:sp>
      <p:pic>
        <p:nvPicPr>
          <p:cNvPr id="63492" name="Picture 4" descr="E:\Suvarna\Connection\CD\Smeltzer IRDVD\Input\Images from VT\Image\jpg\jpg chap 37 to 72\figure_39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8125"/>
            <a:ext cx="88392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579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en-US" sz="4000"/>
              <a:t>Cont…..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>
              <a:lnSpc>
                <a:spcPct val="90000"/>
              </a:lnSpc>
              <a:buFontTx/>
              <a:buAutoNum type="arabicPeriod" startAt="2"/>
            </a:pPr>
            <a:r>
              <a:rPr lang="en-US" sz="2800" b="1">
                <a:solidFill>
                  <a:srgbClr val="0000FF"/>
                </a:solidFill>
              </a:rPr>
              <a:t>Surgical Management:</a:t>
            </a:r>
          </a:p>
          <a:p>
            <a:pPr marL="609600" indent="-609600" algn="l" rtl="0">
              <a:lnSpc>
                <a:spcPct val="90000"/>
              </a:lnSpc>
            </a:pPr>
            <a:r>
              <a:rPr lang="en-US" sz="2800"/>
              <a:t>Lobectomy: Surgical resection of part of the liver up to 90%(Most common surgical procedure</a:t>
            </a:r>
          </a:p>
          <a:p>
            <a:pPr marL="609600" indent="-609600" algn="l" rtl="0">
              <a:lnSpc>
                <a:spcPct val="90000"/>
              </a:lnSpc>
            </a:pPr>
            <a:r>
              <a:rPr lang="en-US" sz="2800"/>
              <a:t>Cryosurgery (Cryoablation): Tumor destroyed by using liquid Nitrogen at 196 C.</a:t>
            </a:r>
          </a:p>
          <a:p>
            <a:pPr marL="609600" indent="-609600" algn="l" rtl="0">
              <a:lnSpc>
                <a:spcPct val="90000"/>
              </a:lnSpc>
            </a:pPr>
            <a:r>
              <a:rPr lang="en-US" sz="2800"/>
              <a:t>Liver transplantation: Replacement the liver with healthy donor organ. Recurrence of primary tumor is  70-80% after transplantation. </a:t>
            </a:r>
          </a:p>
        </p:txBody>
      </p:sp>
    </p:spTree>
    <p:extLst>
      <p:ext uri="{BB962C8B-B14F-4D97-AF65-F5344CB8AC3E}">
        <p14:creationId xmlns:p14="http://schemas.microsoft.com/office/powerpoint/2010/main" val="37707562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609600"/>
            <a:ext cx="8524875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Nursing Care of the Patient Undergoing a Liver Transplantation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Preoperative nursing interventions</a:t>
            </a:r>
          </a:p>
          <a:p>
            <a:pPr eaLnBrk="1" hangingPunct="1"/>
            <a:r>
              <a:rPr lang="en-US" smtClean="0"/>
              <a:t>Postoperative nursing interventions</a:t>
            </a:r>
          </a:p>
          <a:p>
            <a:pPr eaLnBrk="1" hangingPunct="1"/>
            <a:r>
              <a:rPr lang="en-US" smtClean="0"/>
              <a:t>Patient teaching</a:t>
            </a:r>
          </a:p>
        </p:txBody>
      </p:sp>
    </p:spTree>
    <p:extLst>
      <p:ext uri="{BB962C8B-B14F-4D97-AF65-F5344CB8AC3E}">
        <p14:creationId xmlns:p14="http://schemas.microsoft.com/office/powerpoint/2010/main" val="106279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33450"/>
          </a:xfrm>
        </p:spPr>
        <p:txBody>
          <a:bodyPr/>
          <a:lstStyle/>
          <a:p>
            <a:r>
              <a:rPr lang="en-US" sz="3200" b="1">
                <a:solidFill>
                  <a:srgbClr val="FF3300"/>
                </a:solidFill>
              </a:rPr>
              <a:t>Health History: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algn="l" rtl="0"/>
            <a:r>
              <a:rPr lang="en-US" sz="2000"/>
              <a:t>Present or previous exposure or</a:t>
            </a:r>
            <a:r>
              <a:rPr lang="en-US"/>
              <a:t> </a:t>
            </a:r>
            <a:r>
              <a:rPr lang="en-US" sz="2000"/>
              <a:t>ingestion of hepatotoxic </a:t>
            </a:r>
          </a:p>
          <a:p>
            <a:pPr algn="l" rtl="0">
              <a:buFont typeface="Wingdings" pitchFamily="2" charset="2"/>
              <a:buNone/>
            </a:pPr>
            <a:r>
              <a:rPr lang="en-US" sz="2000"/>
              <a:t>     agents, drugs</a:t>
            </a:r>
          </a:p>
          <a:p>
            <a:pPr algn="l" rtl="0"/>
            <a:r>
              <a:rPr lang="en-US" sz="2000"/>
              <a:t>Family history or history of cirrhosis, hepatitis, cancer</a:t>
            </a:r>
          </a:p>
          <a:p>
            <a:pPr algn="l" rtl="0"/>
            <a:r>
              <a:rPr lang="en-US" sz="2000"/>
              <a:t>History of blood transfusions, injection, dental treatment, hemodialysis</a:t>
            </a:r>
          </a:p>
          <a:p>
            <a:pPr algn="l" rtl="0"/>
            <a:r>
              <a:rPr lang="en-US" sz="2000"/>
              <a:t>Hepatic vein thrombosis</a:t>
            </a:r>
          </a:p>
          <a:p>
            <a:pPr algn="l" rtl="0"/>
            <a:r>
              <a:rPr lang="en-US" sz="2000"/>
              <a:t>Dietary intake</a:t>
            </a:r>
          </a:p>
          <a:p>
            <a:pPr algn="l" rtl="0"/>
            <a:r>
              <a:rPr lang="en-US" sz="2000"/>
              <a:t>Duration and onset of present symptoms</a:t>
            </a:r>
          </a:p>
        </p:txBody>
      </p:sp>
    </p:spTree>
    <p:extLst>
      <p:ext uri="{BB962C8B-B14F-4D97-AF65-F5344CB8AC3E}">
        <p14:creationId xmlns:p14="http://schemas.microsoft.com/office/powerpoint/2010/main" val="398844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2350"/>
          </a:xfrm>
        </p:spPr>
        <p:txBody>
          <a:bodyPr/>
          <a:lstStyle/>
          <a:p>
            <a:pPr rtl="0"/>
            <a:r>
              <a:rPr lang="en-US" sz="2800" b="1">
                <a:solidFill>
                  <a:srgbClr val="FF3300"/>
                </a:solidFill>
              </a:rPr>
              <a:t>Physical Examination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>
                <a:solidFill>
                  <a:srgbClr val="0000FF"/>
                </a:solidFill>
              </a:rPr>
              <a:t>Skin Inspection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/>
              <a:t>  </a:t>
            </a:r>
            <a:r>
              <a:rPr lang="en-US" sz="2000"/>
              <a:t>Pallor, Jaundice: Skin, Mucosa, and Sclera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   Muscle atrophy, Edema, Skin excoriation from scratching     (pruritis)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   Petechia, Echomosis, Spider angiomas, and palmar erythema.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endParaRPr lang="en-US" sz="2000"/>
          </a:p>
          <a:p>
            <a:pPr algn="l" rtl="0">
              <a:buClr>
                <a:schemeClr val="tx1"/>
              </a:buClr>
              <a:buFontTx/>
              <a:buChar char="•"/>
            </a:pPr>
            <a:r>
              <a:rPr lang="en-US" sz="2800" b="1">
                <a:solidFill>
                  <a:srgbClr val="0000FF"/>
                </a:solidFill>
              </a:rPr>
              <a:t>Abdominal Assessment: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 Dilated abdominal wall veins, Ascites, Abdominal dullness.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Palpation for liver tenderness, Size (Firm, sharp ridge with a smooth surface).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/>
              <a:t>     Cirrhosis of the liver: smooth, hard, shrunken, fibrotic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/>
              <a:t>     Acute Hepatitis: Soft edges and easily moves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/>
              <a:t>Percussion of upper and lower borders.    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10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2877</Words>
  <Application>Microsoft Office PowerPoint</Application>
  <PresentationFormat>On-screen Show (4:3)</PresentationFormat>
  <Paragraphs>466</Paragraphs>
  <Slides>74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Chapter 39 Assessment and Management of Patients With Hepatic Disorders </vt:lpstr>
      <vt:lpstr>Review of Anatomy and Physiology of the Liver</vt:lpstr>
      <vt:lpstr>Liver and Biliary System</vt:lpstr>
      <vt:lpstr>Section of a Liver Lobule</vt:lpstr>
      <vt:lpstr>Metabolic Functions</vt:lpstr>
      <vt:lpstr>Functions of the Liver:</vt:lpstr>
      <vt:lpstr>Assessment:</vt:lpstr>
      <vt:lpstr>Health History:</vt:lpstr>
      <vt:lpstr>Physical Examination</vt:lpstr>
      <vt:lpstr>Liver Function Studies—See Table 39-1</vt:lpstr>
      <vt:lpstr>Cont….</vt:lpstr>
      <vt:lpstr>Cont……….</vt:lpstr>
      <vt:lpstr>Additional Diagnostic Studies</vt:lpstr>
      <vt:lpstr> Liver Biopsy </vt:lpstr>
      <vt:lpstr>During Procedure Nursing Care: </vt:lpstr>
      <vt:lpstr> Post-Procedure Nursing Care: </vt:lpstr>
      <vt:lpstr>Hepatic Dysfunction</vt:lpstr>
      <vt:lpstr>Manifestations</vt:lpstr>
      <vt:lpstr>Jaundice</vt:lpstr>
      <vt:lpstr> Types and causes: </vt:lpstr>
      <vt:lpstr>Cont……..</vt:lpstr>
      <vt:lpstr>Signs and Symptoms Associated with Hepatocellular and Obstructive Jaundice</vt:lpstr>
      <vt:lpstr>Clinical Manifestations</vt:lpstr>
      <vt:lpstr>Portal Hypertension</vt:lpstr>
      <vt:lpstr>Ascites: Fluid in Peritoneal Cavity Due To:</vt:lpstr>
      <vt:lpstr>Pathogenesis of Ascites</vt:lpstr>
      <vt:lpstr>Manifestation</vt:lpstr>
      <vt:lpstr>Assessment of Ascites</vt:lpstr>
      <vt:lpstr>Assessing for Abdominal Fluid Wave</vt:lpstr>
      <vt:lpstr>Treatment of Ascites</vt:lpstr>
      <vt:lpstr>Paracentesis</vt:lpstr>
      <vt:lpstr>PowerPoint Presentation</vt:lpstr>
      <vt:lpstr>TIPS</vt:lpstr>
      <vt:lpstr>Nursing Interventions:</vt:lpstr>
      <vt:lpstr>Hepatic Encephalopathy and Coma</vt:lpstr>
      <vt:lpstr>Clinical manifestation</vt:lpstr>
      <vt:lpstr>Asterixis</vt:lpstr>
      <vt:lpstr>Effects of Constructional Apraxia</vt:lpstr>
      <vt:lpstr>Medical Management</vt:lpstr>
      <vt:lpstr>Esophageal Varices:</vt:lpstr>
      <vt:lpstr>Bleeding of Esophageal Varices</vt:lpstr>
      <vt:lpstr>Pathogenesis of Bleeding Esophageal Varices</vt:lpstr>
      <vt:lpstr>PowerPoint Presentation</vt:lpstr>
      <vt:lpstr>Treatment of Bleeding Varices—  See Table 39-2</vt:lpstr>
      <vt:lpstr>Balloon Tamponade—Sengstaken–lakemore Tube</vt:lpstr>
      <vt:lpstr>Endoscopic Sclerotherapy</vt:lpstr>
      <vt:lpstr>Esophageal Banding</vt:lpstr>
      <vt:lpstr>Portal Systemic Shunts</vt:lpstr>
      <vt:lpstr>Nursing Management of the Patient with Bleeding Esophageal Varices</vt:lpstr>
      <vt:lpstr>Hepatitis—See Chart 39-6</vt:lpstr>
      <vt:lpstr>Hepatitis A (HAV)</vt:lpstr>
      <vt:lpstr>Management</vt:lpstr>
      <vt:lpstr>Hepatitis B (HBV)</vt:lpstr>
      <vt:lpstr>Management</vt:lpstr>
      <vt:lpstr>Hepatitis C</vt:lpstr>
      <vt:lpstr>Management</vt:lpstr>
      <vt:lpstr>Hepatitis D and E</vt:lpstr>
      <vt:lpstr>Other Liver Disorders</vt:lpstr>
      <vt:lpstr>Hepatic Cirrhosis</vt:lpstr>
      <vt:lpstr>Cont….</vt:lpstr>
      <vt:lpstr>Medical Management:</vt:lpstr>
      <vt:lpstr>Nursing Process: The Care of the Patient with Cirrhosis of the Liver—Assessment</vt:lpstr>
      <vt:lpstr>Nursing Process: The Care of the Patient with Cirrhosis of the Liver—Diagnoses</vt:lpstr>
      <vt:lpstr>Collaborative Problems/Potential Complications</vt:lpstr>
      <vt:lpstr>Nursing Process: The Care of the Patient with Cirrhosis of the Liver—Planning</vt:lpstr>
      <vt:lpstr>Activity Intolerance</vt:lpstr>
      <vt:lpstr>Imbalanced Nutrition</vt:lpstr>
      <vt:lpstr>Other Interventions</vt:lpstr>
      <vt:lpstr>Cancer of the Liver</vt:lpstr>
      <vt:lpstr>Nonsurgical Management of Liver Cancer</vt:lpstr>
      <vt:lpstr>Surgical Management of Liver Cancer</vt:lpstr>
      <vt:lpstr>Liver Transplant</vt:lpstr>
      <vt:lpstr>Cont…..</vt:lpstr>
      <vt:lpstr>Nursing Care of the Patient Undergoing a Liver Transplantation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39 Assessment and Management of Patients With Hepatic Disorders </dc:title>
  <dc:creator>Hp</dc:creator>
  <cp:lastModifiedBy>Hp</cp:lastModifiedBy>
  <cp:revision>12</cp:revision>
  <dcterms:created xsi:type="dcterms:W3CDTF">2006-08-16T00:00:00Z</dcterms:created>
  <dcterms:modified xsi:type="dcterms:W3CDTF">2013-12-07T06:18:54Z</dcterms:modified>
</cp:coreProperties>
</file>