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A37BD2-0887-4F9E-9F3A-014956BF3951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CC6A5D-39CB-4FD1-B7DC-15CDC60A822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A564C5-545B-4041-8614-1BDDD3ABD504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666C2-C5E0-43E6-9256-7777170A84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5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AA3F0B-98AD-4F7A-8AD7-C4E75D258927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6C0B8-C567-4090-B887-5FCA542E7A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4EC470-2EED-4C77-8A2E-F347F77F23C9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FEBA23-4097-4E46-B094-B024A89A66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3CAAFF-F10C-412C-A3B6-F0C681C72753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1831C-1813-4CC1-90CF-2544E0CA36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8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DBA069-DE82-4086-A3B5-A24A48A9BD0A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3966FF-1109-4338-BE53-ABAF7337EB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A25873-0D52-4F5E-A149-4A4AB4A25E34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8398C3-6153-4569-8F36-C2AC93F743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35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85B051-FD92-4635-A68A-94E24769D8BE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6BC85C-2851-413E-B270-8C09568C73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6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C15E65-F0B6-4846-BDF1-61AFFED2C1BB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12BAB8-69DE-4FE7-AAE5-56B6DA46AD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8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00E29-FBD6-4885-866C-30CFAAB8ABD7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41EC8C-071C-4B49-A62E-3FAE6ABB45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A36CC7-1D5D-4DC4-8F6B-2CCBE4891168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32D8C-E42A-46C1-AB22-03693EA685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6179B52-0D29-4CAF-ADFF-33CAB8A5030B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AF8A8E1-DF13-4EEA-A2C9-5B70337A515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2000" b="1"/>
              <a:t>Hepatic and Biliary dysfunction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 anchorCtr="0"/>
          <a:lstStyle/>
          <a:p>
            <a:pPr lvl="0" algn="l">
              <a:spcBef>
                <a:spcPts val="500"/>
              </a:spcBef>
              <a:buChar char="•"/>
            </a:pPr>
            <a:r>
              <a:rPr lang="en-US" sz="2000"/>
              <a:t>Diagnostic and clinical manifestations</a:t>
            </a:r>
          </a:p>
          <a:p>
            <a:pPr lvl="0" algn="l">
              <a:spcBef>
                <a:spcPts val="500"/>
              </a:spcBef>
              <a:buChar char="•"/>
            </a:pPr>
            <a:r>
              <a:rPr lang="en-US" sz="2000"/>
              <a:t>Hepatic disorders</a:t>
            </a:r>
          </a:p>
          <a:p>
            <a:pPr lvl="0" algn="l">
              <a:spcBef>
                <a:spcPts val="500"/>
              </a:spcBef>
              <a:buChar char="•"/>
            </a:pPr>
            <a:r>
              <a:rPr lang="en-US" sz="2000"/>
              <a:t>Pancreatic disorders</a:t>
            </a:r>
          </a:p>
          <a:p>
            <a:pPr lvl="0" algn="l">
              <a:spcBef>
                <a:spcPts val="500"/>
              </a:spcBef>
              <a:buChar char="•"/>
            </a:pPr>
            <a:r>
              <a:rPr lang="en-US" sz="2000"/>
              <a:t>The nursing processes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Most common clinical manifestations</a:t>
            </a:r>
            <a:br>
              <a:rPr lang="en-US" sz="2000" b="1"/>
            </a:br>
            <a:r>
              <a:rPr lang="en-US" sz="2000" b="1"/>
              <a:t>Jaundice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Obstructive Jaundice: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Results from extra-hepatic obstruction  due to gallbladder enlargement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Intra-hepatic obstruction: pressure on bile ducts within the liver; by inflammatory swelling of the liver  or from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Stasis and inspissation (thickening) of bile within canaliculi-obstruction—after ingestion of medications: Phenothiazines, antithyroid, Sulfonylurea, tricyclic antidepressant…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obstruction—bile can not flow into intestines—backed up in the liver---reabsorbed into blood—staining skin, mucous membrane, sclerae; stool become clay colored;excreted in the urine—becomes orange and foamy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Skin—severely itching requires soothing bath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Dyspepsia and intolerance to fatty foods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Serum bilirubin and alkaline phosphate are elevated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Most common clinical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Hepatocellular Jaundice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Damaged liver cells are unable to clear bilirubin from blood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Causes of damage: hepatitis viruses, medications, chemical toxins, alcohol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Cirrhosis of liver is a form of hepatocellular disease that produces jaundice; associate excessive alcohol use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Patients may experience mild or severe illness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Associated manifestations: loss of appetite, nausea, fatigue, possible weight loss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Serum bilirubin and urine urobilinogen may be elevated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If the cause is infection, patients may report headache and fever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May be completely reversible depending on the cause and extent of damage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Most common clinical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Hereditary hyperbilirubinemia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Results from several inherited disorders, Gilbert’s syndrome---increased un-conjugated serum bilirubin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Liver histology and function  are normal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No hemolysis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Most common clinical manifestations</a:t>
            </a:r>
            <a:br>
              <a:rPr lang="en-US" sz="2000" b="1"/>
            </a:br>
            <a:r>
              <a:rPr lang="en-US" sz="2000" b="1"/>
              <a:t>Portal Hypertension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Increased pressure in the portal venous system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Associates damaged liver that causes obstruction of blood flow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It associates hepatic cirrhosis; although occurs with non-cirrhotic liver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Manifestations: splenomegaly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Consequences: ascites and varices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46240"/>
            <a:ext cx="8229600" cy="4525959"/>
          </a:xfrm>
        </p:spPr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Contributing factors: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Damaged liver—portal hypertension—increased  capillary pressure &amp; obstruction of venous blood flow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Vasodilation in the splanchnic circulation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Failure of the liver to metabolize Aldosterone—Na &amp; water retention with: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Increased intravascular fluid volume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Increased lymphatic flow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Decreased synthesis of albumin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All contribute to movement of intravascular fluid into peritoneal space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Fluid in the peritoneal space—further retention; Na &amp; water retension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Albumin-rich fluid moves into peritoneal space; 15 L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assessment and clinical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Flank bulges with supine position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Percussion dullness and fluid shifting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Measure abdominal girth and weight daily to assess progress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Manifestations: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Increased abdominal girth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Shortness of breath; patients feel uncomfortable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Striae &amp; distended vein may be visible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Fluid &amp; electrolytes imbalances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nursing and medical management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Dietary modifications: negative sodium balance to reduce retention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salty foods; low-sodium diets (2g sodium) is recommended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Substitute salts with lemon juice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substitutes that cause Ammonia;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substitutes that contain K if the patient has renal impairment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May reduce Na intake to 500 mg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If no responses with Na restriction; diuretics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  <a:buNone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nursing and medical management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Diuretics: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Sodium restriction + diuretics are successful in 90%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First line: Spironolactone (Aldactone)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Is an aldosterone blocking agent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For ascites from cirrhosis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Preserves  K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Furosemide (Lasix); may be added</a:t>
            </a:r>
          </a:p>
          <a:p>
            <a:pPr lvl="0">
              <a:spcBef>
                <a:spcPts val="500"/>
              </a:spcBef>
              <a:buFont typeface="Wingdings" pitchFamily="2"/>
              <a:buChar char="Ø"/>
            </a:pPr>
            <a:r>
              <a:rPr lang="en-US" sz="2000" b="1"/>
              <a:t>Long-term use may induce hyopnatremia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nursing and 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Diuretics: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Ammonium chloride &amp; Acetazolamide (Diamox) may precipitate hepatic coma—contraindicated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Daily weight loss should not exceed 1-2Kg in patient with ascites and edema; 0.5-0.75 in patients without edema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No fluid restriction unless  serum Na is very low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Complications of diuretics: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Fluid  &amp; electrolytes disturbances;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Encephalopathy from dehydration and hypovolemia;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Impaired cerebral functioning when K is very low and serum ammonia increased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nursing and 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Bed rest: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Upright posture—activation of renin-angiotensin-aldosterone system  &amp; sympathetic nervous system—reduced glomerular filtration &amp; Na excretion—decreased response to loop diuretics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Bed rest is useful for those refractory to diuretics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Functions  of the liver</a:t>
            </a:r>
            <a:endParaRPr lang="ar-JO" sz="2000" b="1">
              <a:cs typeface="Times New Roman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It receives nutrients-rich blood from GIT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It stores, transforms these nutrients into chemicals to be used by the body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Regulates glucose and protein metabolism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Manufactures  and secretes bile for the digestion of fat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Removes waste products and secretes them into bile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bile produced is stored in the gallbladder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Ammonia conversion: as a result of gluconeogenesis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Vitamins &amp; iron storage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Bile formation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Drug metabolism </a:t>
            </a:r>
            <a:endParaRPr lang="ar-JO" sz="2000" b="1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Ascites </a:t>
            </a:r>
            <a:br>
              <a:rPr lang="en-US" sz="2000" b="1"/>
            </a:br>
            <a:r>
              <a:rPr lang="en-US" sz="2000" b="1"/>
              <a:t>nursing and 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Paracentesis: removal of fluid from peritoneal cavity via a puncture/small incision in the abdominal wall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Ultrasound guidance may be indicated in patients with abnormalities: coagulation, adhesions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Is currently performed for diagnostic purposes; in massive ascites—refractory to nutritional and diuretic therapy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Ascitic fluid for: cell count, albumin and proteins, culture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Removal of 5-6 liters is a safe procedure + IV infusion of salt-poor Albumin/other colloids is a standard management approach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Albumin infusion helps to correct decrease in effective arterial blood volume 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Read guidelines for assisting patients with paracentesis (P 1126, Chart 39-3). Transjugular intrahepatic portosystemic shunt. 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  <a:br>
              <a:rPr lang="en-US" sz="2000" b="1"/>
            </a:br>
            <a:r>
              <a:rPr lang="en-US" sz="2000" b="1"/>
              <a:t>home &amp; community based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For hospitalized: Assessment of fluid status; intake &amp; output; abdominal girth; daily Wt.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Assessment of electrolytes balance: serum ammonia, electrolytes, indications of encephalopathy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Teaching self-care: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alcohol intake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Adhere to low sodium diet, medications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Skin care and the need for daily Wt.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To report sign &amp; symptoms of complications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home environment &amp; resources available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Assessment of adherence to treatment plan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Keep up with appointments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Occur In majority of patients with cirrhosis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en-US" sz="2000" b="1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Are varicosities develop from elevated pressure in veins that drain into portal system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en-US" sz="2000" b="1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Are prone to rupture—source of massive hemorrhage from upper GI tract and the rectum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en-US" sz="2000" b="1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Coagulation abnormalities increase bleeding &amp; blood loss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en-US" sz="2000" b="1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Are the significant source of bleeding, In liver cirrhosis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Varices once form, they increase in size and bleed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First bleeding has a mortality rate of 30-50%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</a:t>
            </a:r>
            <a:br>
              <a:rPr lang="en-US" sz="2000" b="1"/>
            </a:br>
            <a:r>
              <a:rPr lang="en-US" sz="2000" b="1"/>
              <a:t>pathophysiology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Are dilated tortuous veins in submucosa of lower esophagus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Damaged liver—obstruction of portal venous circulation—portal hypertension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Because of obstruction—venous blood from intestinal &amp; spleen tract seeks outlet through collateral circulation to right atrium—tortuous &amp; fragile—rupture &amp; bleed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Are life-threatening—hemorrhagic shock—leading to--decreased hepatic, cerebral, renal perfusion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Bleeding in GI—increased nitrogen load &amp; serum ammonia—increased risk of encephalopathy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Contributing factors to hemorrhage: muscular exertion-heavy lifting; straining, sneezing-vomiting-coughing;  irritating foods, reflux of stomach content (Alcohol); Salicylates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</a:t>
            </a:r>
            <a:br>
              <a:rPr lang="en-US" sz="2000" b="1"/>
            </a:br>
            <a:r>
              <a:rPr lang="en-US" sz="2000" b="1"/>
              <a:t>Diagnoses and assessment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Signs of bleeding: hematemesis, melena, deterioration in mental &amp; physical states; history of alcohol abuse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Signs of shock: cool clammy skin, hypotension, tachycardia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Endoscopy, barium swallow, CT, angiography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In patients with cirrhosis—screening endoscopy every 2 years to identify &amp; treat large varices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Careful monitoring  can detect early signs of cardiac dysrhythmias, perforations, hemorrhage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After examinations: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Fluid are not permitted until gag reflex returns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Lozenges &amp; gargles to relive throat discomfort if physiologically permitted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No oral intake in active bleeding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Portal hypertension measurement 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Indications: dilated abdominal veins, hemorrhoids, splenomegaly,ascites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Indirect measurement of hepatic vein pressure is the most common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Insertion of a catheter with a balloon into antecubital or femoral vein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Then advanced under fluoroscopy to a hepatic vein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Fluid is infused to inflate the balloon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 wedged pressure is obtained by occluding blood flow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Pressure in the un-occluded  vessel is obtained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Direct measurement: Laparotomy—needle in spleen—manometer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More than 20 ml saline is abnormal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Blood tests: liver function tests—serum aminotransferase, bilirubin, alkaline phosphate, serum proteins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 </a:t>
            </a:r>
            <a:br>
              <a:rPr lang="en-US" sz="2000" b="1"/>
            </a:br>
            <a:r>
              <a:rPr lang="en-US" sz="2000" b="1"/>
              <a:t>Nursing and 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Bleeding from EV requires aggressive medical care, expert nursing, ICU for frequent vital signs measurement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Monitoring for indicators of hemorrhagic shock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Central venous pressure  to evalute blood volume and arterial line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Oxygen to prevent hypoxia &amp; maintain adequate blood oxygenation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IV fluids, electrolytes &amp; expanders to restore blood volume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Transfusion of blood components may be required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Caution: overhydration—raise portal hypertension—increases bleeding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Indwelling urinary catheter to monitor urine output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Nonsurgical management minimizes risk of mortality; and because of poor physical condition related to severe liver dysfunction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</a:t>
            </a:r>
            <a:br>
              <a:rPr lang="en-US" sz="2000" b="1"/>
            </a:br>
            <a:r>
              <a:rPr lang="en-US" sz="2000" b="1"/>
              <a:t>pharmacologic therapy 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46240"/>
            <a:ext cx="8229600" cy="4525959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In active bleeding; Vasopressin (Pitressin) produces constriction of splanchnic arterial bed—reducing blood flow in the portal system &amp; decreases portal hypertension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Effectiveness of vasopressin: vital signs and blood-free gastric aspirate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Has anti-diuretic effect and hyponatremia may develop: monitor intake &amp; output,  electrolytes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Contraindicated in CADs; can be used with nitroglycerin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Side effects of vasopressin: ischemia &amp; dysrhythmias; add nitroglycerin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Somatostatin &amp; Octreotide (Sandostatin) effective in decreasing bleeding; has no vasconstrictive effect; have selective effects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Other medications: propranolol &amp; nadolol, Beta blocker agents—decrease portal pressure—prevent bleeding episodes;  Beta-blockers should not be used in acute hemorrage; just as prophylaxis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Nitrates (isordil): lower portal pressure by venodilation.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</a:t>
            </a:r>
            <a:br>
              <a:rPr lang="en-US" sz="2000" b="1"/>
            </a:br>
            <a:r>
              <a:rPr lang="en-US" sz="2000" b="1"/>
              <a:t>balloon tamponade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To control hemorrhage; exertion of pressure on the cardia by a double-balloon tamponade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Sengstaken-Blakemore tube has 4 openings: gastric aspiration, esophageal aspiration, balloon inflation (gastric &amp; esophagus)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stomach, Inflated with 100-200 ml of air; then pulled &amp; traction applied; pressure in esophageal &amp; gastric balloons is 25 – 40mm HG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Continuous low suctioning with hourly irrigation to detect bleeding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Irrigastion; and Pressure  measurement every 2-4 hours to prevent esophageal injury &amp; under-inflation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After several hours of no bleeding, can be deflated safely; if still no bleeding can be removed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Danger: displacement, inflation into oropharynx, rupture—pulmonary  aspiration—ET tube to protect from aspiration ; necrosis—long period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 </a:t>
            </a:r>
            <a:br>
              <a:rPr lang="en-US" sz="2000" b="1"/>
            </a:br>
            <a:r>
              <a:rPr lang="en-US" sz="2000" b="1"/>
              <a:t>other medical management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Endoscopic sclerotherapy: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Injection of sclerosing agent into esophageal varices via fiberobtic endoscope—to promote thrombosis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After treatment observe for bleeding, perforation of esophagus, esophageal stricture, aspiration pneumonia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Antacids, Cimetidine or Pantoprazole (Protonix), a proton pump inhibitor may be given to counteract the sclerosing agent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Surgical management: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Variceal banding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Portal systemic shunt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Read management modalities (Table 39-2 P. 1134)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Anatomy &amp; location</a:t>
            </a:r>
            <a:endParaRPr lang="ar-JO" sz="2000" b="1">
              <a:cs typeface="Times New Roman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Behinds the ribs, in the upper portion of the abdominal cavity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Weighs 1200-1800  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Divided into 4 lobes, separated by a thin layer of connective tissues; dividing the liver into small functional units, lobules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80% of blood supply comes from portal vein; the remainder from hepatic artery –rich in Oxygen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hepatic capillaries—sinusoids of liver—venules—composing the central vein—join to form the hepatic vein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Phagocytic cells, Kuffer cells are present in the liver </a:t>
            </a:r>
            <a:endParaRPr lang="ar-JO" sz="2000" b="1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Esophageal varices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Continuous monitoring of physical, emotional &amp; mental status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vital signs &amp; nutritional status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GI bleeding-elevated serum ammonia causing drowsiness to profound coma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Parenteral nutrition if complete rest of esophagus is indicated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Gastric suctioning to prevent straining &amp; vomiting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Frequent oral hygiene &amp; moist sponge to the lips to prevent thirst feeling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blood transfusions &amp; Vit K therapy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Quiet environment &amp; reassurance to relieve anxiety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Delirium secondary to alcohol withdrawal may occur; anxiety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Provide support &amp; explanation about medical therapies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 and coma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Porto-systemic encephalopathy is a  life-threatening complication occurs with liver failure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Is neuropsychiatric manifestation of hepatic failure associates portal hypertension or shunting of blood from portal into systemic circulation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Is a reversible  metabolic form of encephalopathy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Can improve with recovery of liver function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Occurs in stages;  (read Table 39-3, P 1132)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Pathophysiology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Occurs because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Inability of liver to detoxify toxic byproducts of metabolism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Shunting allows elements of portal blood to enter systemic circulation; collateral circulation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Ammonia  is the major etiologic factor—enter the brain—increasing neuro-steroid synthesis; that stimulates gamma aminobutyric acid—causing depression of the CNS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Ammonia inhibits neurotransmission &amp; synaptic regulations—producing sleep &amp; behavior patterns  that associate hepatic encephalopathy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Pathophysiology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Major source of ammonia: enzymatic &amp; bacterial digestion of dietary &amp; blood proteins in GI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Other factors that increases ammonia are GI Bleeding; high protein diet; bacterial infection; uremia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With alkalosis / hypokalemia increased amount of ammonia is absorbed from GI.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Serum ammonia is decreased by: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Elimination  of protein from the diet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Administration  of antibiotics, Neomycin sulfate; decreases intestinal bacteria that covert urea to ammonia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assessment and diagnosis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EEG: generalized slowing, increased amplitude of brain wave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Early symptoms: minor mental changes and motor disturbances;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Confusion with altered mood &amp; sleep pattern—tends to sleep during day with restlessness &amp; insomnia at night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With progress, disorientation to time &amp; place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Further progression: frank coma, Seizures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Other manifestations: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Asterixis: flapping tremor of hands; also hand writing becomes difficult, seen in stage 2,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Constructional apraxia: inability to reproduce a simple figure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Fetor hepaticus: fecal odor to the breath; is prevalent in extensive collateral circulation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medical management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Principle of management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Elimination of precipitating factors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Initiating ammonia-lowering therapy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Minimizing potential complications of cirrhosis &amp; coma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Reversing the underlying liver disease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Lactulose: orally; or by nasogastric tube or enema  if orally is not allowed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Reduces serum ammonia by promoting excretion of ammonia in stool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Monitor for watery diarrheal  stool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Side  effects: intestinal bloating &amp; cramping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Can be diluted with fruit juice to mask sweet taste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Monitor for hypokalemia, dehydration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Other laxatives are not prescribed with lactulose intake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IV glucose to minimize protein breakdown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Vitamins to correct deficiencies, correction of electrolytes, K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Antibiotics: neomycin, Flagyl, Rifaximin  to reduce ammonia forming bacteria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Additional principles of management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mental status, daily handwriting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Daily intake &amp; output, weight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Protein intake is moderately restricted—for comatose patients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Vital signs every 4 hours, serum ammonia daily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Assess potential sites of infection, peritoneum,  lungs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Read page 1136 for further principles of management of encepahlopathy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Moderate restriction of protein intake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Long-term restriction-less than 1 gm / Kg daily should be avoided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Vegetables or dairy proteins can be used; UP  TO 12O Gms/day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Advised: Food high in proteins, meat, eggs, should be eliminated from the diet for short-term. (Read chart 39-5, P 1136).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Enteral feeding if encephalopathy  persists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Monitor and correct electrolyte status; I &amp; O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Discontinue Sedatives, Tranquilizers, analgesics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Flumazenil (Romazicon), a Benzodiazepine antagonist may be given to improve encephalopathy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Reduction of ammonia absorption by gastric suction, enema, antacids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encephalopathy</a:t>
            </a:r>
            <a:br>
              <a:rPr lang="en-US" sz="2000" b="1"/>
            </a:br>
            <a:r>
              <a:rPr lang="en-US" sz="2000" b="1"/>
              <a:t>nursing 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Maintain safe environment to prevent injury, bleeding, infection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Prevent respiratory complications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Family support and reassurance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Teaching self care: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Watch for subtle signs of recurrent encephalopathy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Restriction of protein intake (0.8-1 gm/Kg daily), moderate protein-High caloric diet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Use of vegetable proteins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Use of lactulose to prevent constipation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Viral hepatitis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Is a systemic viral infection-necrosis &amp; inflammation of liver cells produce a cluster of clinical, biochemical &amp; cellular changes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Definitive types of hepatitis are A, B ,C,D,E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Is easily transmitted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Causes morbidity &amp; prolonged loss of time from school or employment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Occurrence rate has been decreased because of A &amp; B vaccines &amp; public education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Anatomy &amp; location</a:t>
            </a:r>
            <a:endParaRPr lang="ar-JO" sz="2000">
              <a:cs typeface="Times New Roman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Canaliculi receives bile  from hepatocytes—to a larger bile duct—to form the hepatic duct.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Hepatic duct joins the cystic duct from gallbladder to form the common bile duct—that empties into small intestine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Sphincter of  Oddi, in the duodenum, control the flow of bile </a:t>
            </a:r>
            <a:endParaRPr lang="ar-JO" sz="2000" b="1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Hepatitis A Virus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HAV accounts for 20-25% of cases of clinical hepatitis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Caused by RNA virus; HAV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Is seen mainly in adult population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Transmitted through fecal-oral route-ingestion of food-liquid infected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More prevalent in overcrowding &amp; poor sanitation places; as a result of poor hygiene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Virus is found in the stool of infected persons before symptoms onset &amp; during the first few days of illness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Can be transmitted during sexual activity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Incubation  period 2-6 weeks; M = 4 Weeks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Rarely progresses to acute liver necrosis / cirrhosis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No carrier state exists; the virus presents briefly in the serum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HAV</a:t>
            </a:r>
            <a:br>
              <a:rPr lang="en-US" sz="2000" b="1"/>
            </a:br>
            <a:r>
              <a:rPr lang="en-US" sz="2000" b="1"/>
              <a:t>Assessment &amp; diagnosis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Many Patients are anicteric (no Jaundice) &amp; symptomless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If symptoms present: Resemble mild flulike of upper respiratory tract infection with Low-grade fever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Severe  anorexia—an early symptom—result from release of toxins from the damaged liver or inability of the liver to detoxify abnormal products; Later; jaundice &amp; dark urine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indigestion with epigastric distress, nausea, heartburn, flatulence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 strong aversion to taste of cigarettes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Symptoms tend to clear as jaundice reach the peak, 10-days after appearance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Liver &amp; spleen enlargement; hepatitis A antigen in the stool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HAV antibodies in the serum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HAV </a:t>
            </a:r>
            <a:br>
              <a:rPr lang="en-US" sz="2000" b="1"/>
            </a:br>
            <a:r>
              <a:rPr lang="en-US" sz="2000" b="1"/>
              <a:t>Prevention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Scrupulous hand washing, safe water supplies, proper control of sewage disposal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Vaccination: 2 times for adult, 18-year or older with 6-12 months apart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3 times for children with 1-month &amp; 6-12 months apart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For those with no vaccination; IM  of globulin  during incubation period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Medical management: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Bed rest; acceptable &amp; nutritious diet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anorexia: Frequent small feedings supplemented by IV fluids with glucose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Optimal food &amp; fluid intake to prevent weight loss &amp; to speed recovery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Gradual progressive ambulation may hasten recovery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Teach patient to: Avoid alcohol; Have proper hygiene; Seek care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Read charts: 39-7 and 39-8; P. 1141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Hepatitis B virus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Transmitted through blood; percutaneous or permucosal routes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Or from carrier mother to their infants at time of birth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Found in blood, saliva, semen, vaginal secretions; has a long incubation period; replicates in the liver &amp; remains in serum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Who contract HBV develop antibodies and recover within 6 months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10% progress to carrier or develop chronic hepatitis—hepatocellular injury &amp; inflammation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elderly may progress to severe cell necrosis or hepatic failure; because of alteration in the immune system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So, factors that affect liver function should be eliminated; medications, alcohol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Risk Factors; read chart 39-9, P. 1141.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HBV</a:t>
            </a:r>
            <a:br>
              <a:rPr lang="en-US" sz="2000" b="1"/>
            </a:br>
            <a:r>
              <a:rPr lang="en-US" sz="2000" b="1"/>
              <a:t>assessment &amp; diagnosis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Symptoms similar to that of HAV; although are rare; much longer incubation period, 1-6 months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Arthralgia, rashes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Loss of appetite, dyspepsia, generalized aching , malaise &amp; weakness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Jaundice with dark urine&amp; light-colored stool may appear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Liver tender and enlarged; spleen is enlarged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Has different antigen: HBcAg; HBsAg, HBeAg, HBxAg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For each antibodies are developed: anti HBs, HBc,   Hbe,  HBx.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HBsAg appear in 90% ; if persists for more than 6 months; patient is a carrier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HBV </a:t>
            </a:r>
            <a:br>
              <a:rPr lang="en-US" sz="2000" b="1"/>
            </a:br>
            <a:r>
              <a:rPr lang="en-US" sz="2000" b="1"/>
              <a:t>Prevention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General precaution to prevent transmission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Screening blood donors; Read preventing transmission, P. 1142.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Precautions related to healthcare providers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Immunization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Active immunization with Recombivax HB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for those at high risk: healthcare providers, hemodialysis patients, &amp; those with hepatitis C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Has an effect for 5-10 years, booster doses for immunocompromised patients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Given IM in 3 doses; with 1 &amp; 6 months apart, in the deltoid muscle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Passive immunity: HBIG, hepatis B immune globulin; for those exposed to HBV given within hours to few days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HBV</a:t>
            </a:r>
            <a:br>
              <a:rPr lang="en-US" sz="2000" b="1"/>
            </a:br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Alpha-interferon: 5 million units daily or 10 million units 3 times a week for 16-24 weeks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Side effects: fever, chills, anorexia, nausea, fatigue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Delayed side effects: bone marrow depression, thyroid dysfunction, alopecia,; may necessitate reduction of the dose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Antiviral agents may be used: Lamivudine, Adefovir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Bed rest may be recommended until symptoms subsided;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Activity is restricted until liver enlargement &amp; serum bilirubin are decreased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Maintain adequate nutrition; protein restriction may be required; if liver ability to metabolize proteins is impaired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case of vomiting, hospitalization for fluid replacement  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HBV 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Convalescence period: 3-4 months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Identify psychosocial responses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Teach and provide necessary steps in medical management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600"/>
              </a:spcBef>
            </a:pPr>
            <a:r>
              <a:rPr lang="en-US" sz="2400" b="1"/>
              <a:t>Read Table 39-4, P 1139 for other forms of Hepatitis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cirrhosis </a:t>
            </a:r>
            <a:br>
              <a:rPr lang="en-US" sz="2000" b="1"/>
            </a:br>
            <a:r>
              <a:rPr lang="en-US" sz="2000" b="1"/>
              <a:t>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Is a chronic disease in which liver tissues are replaced by diffuse fibrosis that disrupts structure &amp; function of the liver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Types of cirrhosis: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Alcoholic cirrhosis: scar tissue surrounds portal area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Postnecrotic cirrhosis: there are broad bands of scar tissue, a result of acute viral hepatitis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Biliary cirrhosis: scarring around bile ducts, a result of chronic biliary obstruction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cirrhosis</a:t>
            </a:r>
            <a:br>
              <a:rPr lang="en-US" sz="2000" b="1"/>
            </a:br>
            <a:r>
              <a:rPr lang="en-US" sz="2000" b="1"/>
              <a:t>pathophysiology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Major causative factors: Alcohol consumption; nutritional deficiency; exposure to certain chemicals, carbon, arsenic, phosphorus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Alcoholic cirrhosis: episodes of liver cells necrosis—replaced by scar tissues—exceeds that of functioning liver tissue—re-generating liver tissue project from constricted areas giving hobnail appearance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Severity of symptoms characterizes cirrhosis as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Compensated: has vague symptoms, discovered accidently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Decompensated: results from failure of the liver to synthesize proteins, clotting factors, other substances; complications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Manifestations: Hepatic dysfunction manifestations;  edema, GIT: distended abdominal BVs; vitamins deficiency &amp; anemia; mental deterioration.    READ TABLE 39-5 &amp; CHART 39-11; P. 1147.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Bile formation</a:t>
            </a:r>
            <a:endParaRPr lang="ar-JO" sz="2000" b="1">
              <a:cs typeface="Times New Roman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Secreted by hepatocytes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Composed of water  &amp; electrolytes, lecthin, fatty acids, cholesterol, bilirubin.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Bile  is synthesized from cholesterol after  conjugation  with amino acids (taurine&amp; glycine)----required for emulsification  of fats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Bilirubin is derived from moglobin then, conjugated  which become more soluble ,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The conjugated bilirubin is secreted by hepatocytes and  carried out  in bile into duodenum.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In small intestine, it is converted into urobilinogen –excreted by feces or some is reabsorbed into portal circulation , some enter the systemic circulation and by kidneys.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2000" b="1"/>
              <a:t>Bilirubin increased in blood; in liver disease, gall bladder disese, destruction of RBCs</a:t>
            </a:r>
            <a:endParaRPr lang="ar-JO" sz="2000" b="1"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cirrhosis</a:t>
            </a:r>
            <a:br>
              <a:rPr lang="en-US" sz="2000" b="1"/>
            </a:br>
            <a:r>
              <a:rPr lang="en-US" sz="2000" b="1"/>
              <a:t>medical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Depends on Symptoms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Antacids &amp; antihistanie-2  to minimize GI bleeding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Vitamins and nutritional supplements promote healing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Diuretics for ascites; spironolactone  to decrease ascites</a:t>
            </a:r>
          </a:p>
          <a:p>
            <a:pPr marL="0" lvl="0" indent="0">
              <a:spcBef>
                <a:spcPts val="500"/>
              </a:spcBef>
              <a:buNone/>
            </a:pPr>
            <a:endParaRPr lang="en-US"/>
          </a:p>
          <a:p>
            <a:pPr lvl="0">
              <a:spcBef>
                <a:spcPts val="500"/>
              </a:spcBef>
            </a:pPr>
            <a:r>
              <a:rPr lang="en-US" sz="2000" b="1"/>
              <a:t>Colchicine has anti-inflammatory effect may increase survival time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Some medications show antifibrotic effect, statins, diuretics, immunosuppressants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ESLD, Herb milk thistle: has anti-inflammatory effect &amp; antioxidant properties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Ursodeoxycholic acid for biliary cirrhosis to improve liver function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 cirrhosis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Read chart 39-12, P 1150-1157 for more details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Promoting rest: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To decrease demands on the liver &amp; increases liver’s blood supply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Adjust position for respiratory efficiency, O2 therapy to prevent cell destruction;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Measures  to prevent complications of immobility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Weight, and intake &amp; output daily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Encourage gradual increase in activity once nutritional status improves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 cirrhosis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Improving nutritional status: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cirrhosis without edema, ascites or sign of hepatic coma; give a nutritious high protein diet supplemented by vitamins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ascites, frequent small meals; consider patients preferences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severe anorexia, enteral or parenteral feeding may be given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patient with fatty stool (steatorrhea), give water-soluble vitamins: A, D &amp; 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impending coma decrease protein in the diet;  if encephalopathy develops, restrict protein intake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Vegetable protein to meet the patient needs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Sodium restriction in ascites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 cirrhosis</a:t>
            </a:r>
            <a:br>
              <a:rPr lang="en-US" sz="2000" b="1"/>
            </a:br>
            <a:r>
              <a:rPr lang="en-US" sz="2000" b="1"/>
              <a:t>nursing actions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Providing skin care:  because of subcutaneous edema, immobility, jaundice,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Frequent position changes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irritating soap &amp; adhesive tape  to prevent trauma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Lotion to sooth irritated skin, minimize scratching</a:t>
            </a:r>
          </a:p>
          <a:p>
            <a:pPr marL="0" lvl="0" indent="0">
              <a:spcBef>
                <a:spcPts val="500"/>
              </a:spcBef>
              <a:buNone/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Reducing risk of injury: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Prevent fall, padded side rails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Minimize agitation by orientation to time &amp; place, explain all procedures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Minimize bleeding; electronic razor, soft-bristled toothbrush, pressure to all venipuncture  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Hepatic dysfunction </a:t>
            </a:r>
            <a:br>
              <a:rPr lang="en-US" sz="2000" b="1"/>
            </a:br>
            <a:r>
              <a:rPr lang="en-US" sz="2000" b="1"/>
              <a:t>Diagnostic evaluation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Liver function test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70% of parenchyma may  be damaged before abnormal findings appear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Function is measured as serum enzymes: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Aminotransferase; alkaline phosphate; lactic dehydrogenase---released by liver cells damage --liver injury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Serum proteins: albumin &amp; globulins, ammonia---liver impairment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Clotting factors and lipids; prothrombin time---liver cells damage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Bilirubin: liver and biliary tract disease, Jaundice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Diagnostic evaluation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1900" b="1"/>
              <a:t>Liver biopsy: 	Table 39-1, P 1290.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Obtain a sample of liver tissue via needle aspiration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Indications: diffuse disorders of the parenchyma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Major complications: bleeding, bile peritonitis---obtain coagulation studies before biopsy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endParaRPr lang="en-US" sz="1900" b="1"/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1900" b="1"/>
              <a:t>Liver biopsy can be performed: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Percutaneously under ultrasound guidance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1900" b="1"/>
              <a:t>If ascites or coagulation abnormalities; other techniques are preferred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Transvenously through right internal jugular vein-to-right-hepatic vein under fluroscopic control  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Other diagnostic tests: CT; MRI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1900" b="1"/>
              <a:t>Laboroscopy: insertion of fiberobtic endoscope via small abdominal incision to examine liver and pelvic structure; To obtain biopsy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Manifestation of hepatic dysfunction 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Hepatic dysfunction results from primary liver disease, or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Indirectly: obstruction of bile flow;  derangement of hepatic circulation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Can be acute or chronic; chronic is more common—chronic: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Liver cirrhosis—40% of deaths associate alcohol use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Uncommon, compensated and subclinical Cirrhoses ; often goes undetected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Causes of hepatocellular dysfunction: infectious agents, anoxia, metabolic disorder, nutritional deficiencies-alcohol related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Parenchymal damage: Noxious agents—liver cells replace glycogen with lipids—producing fatty infiltration—cell death or necrosis 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Manifestations: jaundice, portal hyertension,  ascites and varices, nutritional deficiencies and hepatic encephalopathy.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Most common clinical manifestations</a:t>
            </a:r>
            <a:br>
              <a:rPr lang="en-US" sz="2000" b="1"/>
            </a:br>
            <a:r>
              <a:rPr lang="en-US" sz="2000" b="1"/>
              <a:t>Jaundice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Jaundice: abnormal elevation of bilirubin (exceeds 2.5 mg/dL)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Body tissues, including skin &amp; sclerae, become tinged or greenish-yellow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Increased serum bilirubin may result from impairment of hepatic uptake,  conjugation, excretion of bilirubin into biliary system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There are different types of jaundice: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Hemolytic Jaundice: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An increased destruction of the red blood cells—the liver can not excrete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Occurs in hemolytic disorders; transfusion reaction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The bilirubin ,in blood, is unconjugated or free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Fecal &amp; urine urobilinogen are increased; urine is free from bilirubin 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May have no symptoms,  however, if exceeds 20-25 mg/dL---predispose brainstem damage; prolonged mild jaundice-- gallbladder stone; severe jaundice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4134</Words>
  <Application>Microsoft Office PowerPoint</Application>
  <PresentationFormat>On-screen Show (4:3)</PresentationFormat>
  <Paragraphs>486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Hepatic and Biliary dysfunction</vt:lpstr>
      <vt:lpstr>Functions  of the liver</vt:lpstr>
      <vt:lpstr>Anatomy &amp; location</vt:lpstr>
      <vt:lpstr>Anatomy &amp; location</vt:lpstr>
      <vt:lpstr>Bile formation</vt:lpstr>
      <vt:lpstr>Hepatic dysfunction  Diagnostic evaluation</vt:lpstr>
      <vt:lpstr>Diagnostic evaluation</vt:lpstr>
      <vt:lpstr>Manifestation of hepatic dysfunction  </vt:lpstr>
      <vt:lpstr>Most common clinical manifestations Jaundice</vt:lpstr>
      <vt:lpstr>Most common clinical manifestations Jaundice </vt:lpstr>
      <vt:lpstr>Most common clinical manifestations</vt:lpstr>
      <vt:lpstr>Most common clinical manifestations</vt:lpstr>
      <vt:lpstr>Most common clinical manifestations Portal Hypertension </vt:lpstr>
      <vt:lpstr>Ascites </vt:lpstr>
      <vt:lpstr>Ascites  assessment and clinical manifestations</vt:lpstr>
      <vt:lpstr>Ascites  nursing and medical management </vt:lpstr>
      <vt:lpstr>Ascites  nursing and medical management </vt:lpstr>
      <vt:lpstr>Ascites  nursing and medical management</vt:lpstr>
      <vt:lpstr>Ascites  nursing and medical management</vt:lpstr>
      <vt:lpstr>Ascites  nursing and medical management</vt:lpstr>
      <vt:lpstr>Nursing management home &amp; community based care</vt:lpstr>
      <vt:lpstr>Esophageal Varices </vt:lpstr>
      <vt:lpstr>Esophageal varices pathophysiology</vt:lpstr>
      <vt:lpstr>Esophageal varices Diagnoses and assessment</vt:lpstr>
      <vt:lpstr>Portal hypertension measurement  </vt:lpstr>
      <vt:lpstr>Esophageal varices  Nursing and medical management</vt:lpstr>
      <vt:lpstr>Esophageal varices pharmacologic therapy  </vt:lpstr>
      <vt:lpstr>Esophageal varices balloon tamponade </vt:lpstr>
      <vt:lpstr>Esophageal varices  other medical management </vt:lpstr>
      <vt:lpstr>Esophageal varices nursing actions</vt:lpstr>
      <vt:lpstr>Hepatic encephalopathy and coma </vt:lpstr>
      <vt:lpstr>Hepatic encephalopathy Pathophysiology</vt:lpstr>
      <vt:lpstr>Hepatic encephalopathy Pathophysiology</vt:lpstr>
      <vt:lpstr>Hepatic encephalopathy assessment and diagnosis</vt:lpstr>
      <vt:lpstr>Hepatic encephalopathy medical management </vt:lpstr>
      <vt:lpstr>Hepatic encephalopathy medical management</vt:lpstr>
      <vt:lpstr>Hepatic encephalopathy medical management</vt:lpstr>
      <vt:lpstr>Hepatic encephalopathy nursing  management</vt:lpstr>
      <vt:lpstr>Viral hepatitis</vt:lpstr>
      <vt:lpstr>Hepatitis A Virus</vt:lpstr>
      <vt:lpstr>HAV Assessment &amp; diagnosis</vt:lpstr>
      <vt:lpstr>HAV  Prevention </vt:lpstr>
      <vt:lpstr>Hepatitis B virus</vt:lpstr>
      <vt:lpstr>HBV assessment &amp; diagnosis</vt:lpstr>
      <vt:lpstr>HBV  Prevention</vt:lpstr>
      <vt:lpstr>HBV Medical management</vt:lpstr>
      <vt:lpstr>HBV  Nursing actions</vt:lpstr>
      <vt:lpstr>Hepatic cirrhosis   </vt:lpstr>
      <vt:lpstr>Hepatic cirrhosis pathophysiology </vt:lpstr>
      <vt:lpstr>Hepatic cirrhosis medical management</vt:lpstr>
      <vt:lpstr>Hepatic  cirrhosis nursing actions</vt:lpstr>
      <vt:lpstr>Hepatic  cirrhosis nursing actions</vt:lpstr>
      <vt:lpstr>Hepatic  cirrhosis nursing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Hepatic dysfunction</dc:title>
  <dc:creator>Alhassan</dc:creator>
  <cp:lastModifiedBy>ENG PC</cp:lastModifiedBy>
  <cp:revision>227</cp:revision>
  <dcterms:created xsi:type="dcterms:W3CDTF">2011-09-19T08:08:56Z</dcterms:created>
  <dcterms:modified xsi:type="dcterms:W3CDTF">2015-09-27T02:12:11Z</dcterms:modified>
</cp:coreProperties>
</file>