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7" r:id="rId2"/>
    <p:sldId id="258" r:id="rId3"/>
    <p:sldId id="259" r:id="rId4"/>
    <p:sldId id="260" r:id="rId5"/>
    <p:sldId id="261" r:id="rId6"/>
    <p:sldId id="262" r:id="rId7"/>
    <p:sldId id="263" r:id="rId8"/>
    <p:sldId id="320" r:id="rId9"/>
    <p:sldId id="321" r:id="rId10"/>
    <p:sldId id="322" r:id="rId11"/>
    <p:sldId id="323" r:id="rId12"/>
    <p:sldId id="265" r:id="rId13"/>
    <p:sldId id="266" r:id="rId14"/>
    <p:sldId id="267" r:id="rId15"/>
    <p:sldId id="268" r:id="rId16"/>
    <p:sldId id="269" r:id="rId17"/>
    <p:sldId id="270" r:id="rId18"/>
    <p:sldId id="336" r:id="rId19"/>
    <p:sldId id="324" r:id="rId20"/>
    <p:sldId id="325" r:id="rId21"/>
    <p:sldId id="271" r:id="rId22"/>
    <p:sldId id="337" r:id="rId23"/>
    <p:sldId id="272" r:id="rId24"/>
    <p:sldId id="273" r:id="rId25"/>
    <p:sldId id="274" r:id="rId26"/>
    <p:sldId id="275" r:id="rId27"/>
    <p:sldId id="276" r:id="rId28"/>
    <p:sldId id="326" r:id="rId29"/>
    <p:sldId id="327" r:id="rId30"/>
    <p:sldId id="328" r:id="rId31"/>
    <p:sldId id="329" r:id="rId32"/>
    <p:sldId id="330" r:id="rId33"/>
    <p:sldId id="331" r:id="rId34"/>
    <p:sldId id="332" r:id="rId35"/>
    <p:sldId id="333" r:id="rId36"/>
    <p:sldId id="334" r:id="rId37"/>
    <p:sldId id="335" r:id="rId38"/>
    <p:sldId id="278" r:id="rId39"/>
    <p:sldId id="279" r:id="rId40"/>
    <p:sldId id="280" r:id="rId41"/>
    <p:sldId id="281" r:id="rId42"/>
    <p:sldId id="282" r:id="rId43"/>
    <p:sldId id="283" r:id="rId44"/>
    <p:sldId id="284" r:id="rId45"/>
    <p:sldId id="285" r:id="rId46"/>
    <p:sldId id="286" r:id="rId47"/>
    <p:sldId id="287" r:id="rId48"/>
    <p:sldId id="288" r:id="rId49"/>
    <p:sldId id="289" r:id="rId50"/>
    <p:sldId id="290" r:id="rId51"/>
    <p:sldId id="291" r:id="rId52"/>
    <p:sldId id="292" r:id="rId53"/>
    <p:sldId id="293" r:id="rId54"/>
    <p:sldId id="294" r:id="rId55"/>
    <p:sldId id="295" r:id="rId56"/>
    <p:sldId id="296" r:id="rId57"/>
    <p:sldId id="297" r:id="rId58"/>
    <p:sldId id="298" r:id="rId59"/>
    <p:sldId id="299" r:id="rId60"/>
    <p:sldId id="300" r:id="rId61"/>
    <p:sldId id="301" r:id="rId62"/>
    <p:sldId id="302" r:id="rId63"/>
    <p:sldId id="303" r:id="rId64"/>
    <p:sldId id="304" r:id="rId65"/>
    <p:sldId id="305" r:id="rId66"/>
    <p:sldId id="306" r:id="rId67"/>
    <p:sldId id="307" r:id="rId68"/>
    <p:sldId id="308" r:id="rId69"/>
    <p:sldId id="309" r:id="rId70"/>
    <p:sldId id="310" r:id="rId71"/>
    <p:sldId id="311" r:id="rId72"/>
    <p:sldId id="312" r:id="rId73"/>
    <p:sldId id="313" r:id="rId74"/>
    <p:sldId id="314" r:id="rId75"/>
    <p:sldId id="315" r:id="rId76"/>
    <p:sldId id="316" r:id="rId77"/>
    <p:sldId id="317" r:id="rId78"/>
    <p:sldId id="318" r:id="rId79"/>
    <p:sldId id="319"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97FB5-0D9F-454B-8B4B-9C08DFD87BB0}" type="datetimeFigureOut">
              <a:rPr lang="en-US" smtClean="0"/>
              <a:pPr/>
              <a:t>2/16/2016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5325A5-7B18-42B1-82FF-26320702EE21}" type="slidenum">
              <a:rPr lang="en-US" smtClean="0"/>
              <a:pPr/>
              <a:t>‹#›</a:t>
            </a:fld>
            <a:endParaRPr lang="en-US"/>
          </a:p>
        </p:txBody>
      </p:sp>
    </p:spTree>
    <p:extLst>
      <p:ext uri="{BB962C8B-B14F-4D97-AF65-F5344CB8AC3E}">
        <p14:creationId xmlns:p14="http://schemas.microsoft.com/office/powerpoint/2010/main" val="4197374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ECDC46-AF34-40E2-8BF8-2BEED0293D2B}" type="datetime1">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FE1A6-D617-46EA-91B0-1E4EE1135A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338A2-A94E-49D3-A1BB-CB9C410C96CF}" type="datetime1">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FE1A6-D617-46EA-91B0-1E4EE1135A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99013-3363-4957-8CAE-27650E4B047C}" type="datetime1">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FE1A6-D617-46EA-91B0-1E4EE1135A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1F840F-95AE-4F99-BEFD-784C267D4AF7}" type="datetime1">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FE1A6-D617-46EA-91B0-1E4EE1135A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1E43B4-4D4D-40D3-830B-CD4731C7CC63}" type="datetime1">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FE1A6-D617-46EA-91B0-1E4EE1135A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E7F566-6340-4AC7-8EFC-D71F6B988309}" type="datetime1">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FE1A6-D617-46EA-91B0-1E4EE1135A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25BD31-8F92-408E-BCAB-5692A0AE40BD}" type="datetime1">
              <a:rPr lang="en-US" smtClean="0"/>
              <a:pPr/>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FE1A6-D617-46EA-91B0-1E4EE1135A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3F1704-F024-4FFD-BE85-75B1E3DEA586}" type="datetime1">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FE1A6-D617-46EA-91B0-1E4EE1135A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C654D-A8BE-4F65-92C3-74C5009D3923}" type="datetime1">
              <a:rPr lang="en-US" smtClean="0"/>
              <a:pPr/>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FE1A6-D617-46EA-91B0-1E4EE1135A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7CCF9-9EE9-466A-878E-3E5ABF98E131}" type="datetime1">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FE1A6-D617-46EA-91B0-1E4EE1135A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D2499-D12E-4129-834E-E79BF4B7CD06}" type="datetime1">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FE1A6-D617-46EA-91B0-1E4EE1135A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8724D-3D73-4D42-A8BC-0F5B85257C15}" type="datetime1">
              <a:rPr lang="en-US" smtClean="0"/>
              <a:pPr/>
              <a:t>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FE1A6-D617-46EA-91B0-1E4EE1135A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youtube.com/watch?v=ex5wUWrZubo&amp;feature=related"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PDE2qdS2Zv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57200"/>
            <a:ext cx="8229600" cy="739775"/>
          </a:xfrm>
        </p:spPr>
        <p:txBody>
          <a:bodyPr/>
          <a:lstStyle/>
          <a:p>
            <a:pPr rtl="0" eaLnBrk="1" hangingPunct="1"/>
            <a:r>
              <a:rPr lang="en-US" sz="2400" b="1" smtClean="0"/>
              <a:t>II.  </a:t>
            </a:r>
            <a:r>
              <a:rPr lang="en-US" sz="2400" b="1" smtClean="0">
                <a:solidFill>
                  <a:srgbClr val="FF3300"/>
                </a:solidFill>
              </a:rPr>
              <a:t>Portal Hypertension:</a:t>
            </a:r>
          </a:p>
        </p:txBody>
      </p:sp>
      <p:sp>
        <p:nvSpPr>
          <p:cNvPr id="25603" name="Rectangle 3"/>
          <p:cNvSpPr>
            <a:spLocks noGrp="1" noChangeArrowheads="1"/>
          </p:cNvSpPr>
          <p:nvPr>
            <p:ph type="body" idx="1"/>
          </p:nvPr>
        </p:nvSpPr>
        <p:spPr>
          <a:xfrm>
            <a:off x="457200" y="1196975"/>
            <a:ext cx="8229600" cy="4929188"/>
          </a:xfrm>
        </p:spPr>
        <p:txBody>
          <a:bodyPr/>
          <a:lstStyle/>
          <a:p>
            <a:pPr marL="609600" indent="-609600" algn="l" rtl="0" eaLnBrk="1" hangingPunct="1"/>
            <a:r>
              <a:rPr lang="en-US" sz="2400" dirty="0" smtClean="0"/>
              <a:t>Obstructed blood flow through damaged liver results in increased BP through the portal Venous system</a:t>
            </a:r>
          </a:p>
          <a:p>
            <a:pPr marL="609600" indent="-609600" algn="l" rtl="0" eaLnBrk="1" hangingPunct="1"/>
            <a:r>
              <a:rPr lang="en-US" sz="2800" b="1" dirty="0" smtClean="0">
                <a:solidFill>
                  <a:srgbClr val="FF3300"/>
                </a:solidFill>
              </a:rPr>
              <a:t>Consequences:</a:t>
            </a:r>
          </a:p>
          <a:p>
            <a:pPr marL="609600" indent="-609600" algn="l" rtl="0" eaLnBrk="1" hangingPunct="1">
              <a:buFontTx/>
              <a:buAutoNum type="arabicPeriod"/>
            </a:pPr>
            <a:r>
              <a:rPr lang="en-US" sz="2400" dirty="0" smtClean="0"/>
              <a:t>The formation of esophageal, gastric, and </a:t>
            </a:r>
            <a:r>
              <a:rPr lang="en-US" sz="2400" dirty="0" err="1" smtClean="0"/>
              <a:t>hemorrhoidal</a:t>
            </a:r>
            <a:r>
              <a:rPr lang="en-US" sz="2400" dirty="0" smtClean="0"/>
              <a:t> </a:t>
            </a:r>
            <a:r>
              <a:rPr lang="en-US" sz="2400" dirty="0" err="1" smtClean="0"/>
              <a:t>varices</a:t>
            </a:r>
            <a:r>
              <a:rPr lang="en-US" sz="2400" dirty="0" smtClean="0"/>
              <a:t>: Rupture cause massive bleeding</a:t>
            </a:r>
          </a:p>
          <a:p>
            <a:pPr marL="609600" indent="-609600" algn="l" rtl="0" eaLnBrk="1" hangingPunct="1">
              <a:buFontTx/>
              <a:buAutoNum type="arabicPeriod"/>
            </a:pPr>
            <a:r>
              <a:rPr lang="en-US" sz="2400" dirty="0" err="1" smtClean="0"/>
              <a:t>Ascites</a:t>
            </a:r>
            <a:r>
              <a:rPr lang="en-US" sz="2400" dirty="0" smtClean="0"/>
              <a:t>: Accumulation of fluid in the abdominal cavity\</a:t>
            </a:r>
          </a:p>
          <a:p>
            <a:pPr marL="609600" indent="-609600" algn="l" rtl="0" eaLnBrk="1" hangingPunct="1">
              <a:buFontTx/>
              <a:buAutoNum type="arabicPeriod"/>
            </a:pPr>
            <a:r>
              <a:rPr lang="en-US" sz="2400" dirty="0" smtClean="0"/>
              <a:t>May cause </a:t>
            </a:r>
            <a:r>
              <a:rPr lang="en-US" sz="2400" dirty="0" err="1" smtClean="0"/>
              <a:t>splenomegaly</a:t>
            </a:r>
            <a:endParaRPr lang="en-US" sz="2400" dirty="0" smtClean="0"/>
          </a:p>
          <a:p>
            <a:pPr marL="609600" indent="-609600" algn="l" rtl="0" eaLnBrk="1" hangingPunct="1">
              <a:buFontTx/>
              <a:buAutoNum type="arabicPeriod"/>
            </a:pPr>
            <a:endParaRPr lang="en-US" sz="2400" dirty="0"/>
          </a:p>
          <a:p>
            <a:pPr marL="609600" indent="-609600" algn="l" rtl="0" eaLnBrk="1" hangingPunct="1">
              <a:buNone/>
            </a:pPr>
            <a:r>
              <a:rPr lang="en-US" sz="2400" dirty="0" smtClean="0"/>
              <a:t>The 2 main manifestations are: </a:t>
            </a:r>
            <a:r>
              <a:rPr lang="en-US" sz="2400" dirty="0" err="1" smtClean="0"/>
              <a:t>Ascites</a:t>
            </a:r>
            <a:r>
              <a:rPr lang="en-US" sz="2400" dirty="0" smtClean="0"/>
              <a:t> and </a:t>
            </a:r>
            <a:r>
              <a:rPr lang="en-US" sz="2400" dirty="0" err="1" smtClean="0"/>
              <a:t>varices</a:t>
            </a:r>
            <a:endParaRPr lang="en-US" sz="2400"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Paracentesis</a:t>
            </a:r>
            <a:r>
              <a:rPr lang="en-US" dirty="0" smtClean="0"/>
              <a:t/>
            </a:r>
            <a:br>
              <a:rPr lang="en-US" dirty="0" smtClean="0"/>
            </a:br>
            <a:r>
              <a:rPr lang="en-US" sz="2200" dirty="0" smtClean="0"/>
              <a:t>table p 1126</a:t>
            </a:r>
            <a:endParaRPr lang="en-US" sz="2200" dirty="0"/>
          </a:p>
        </p:txBody>
      </p:sp>
      <p:sp>
        <p:nvSpPr>
          <p:cNvPr id="3" name="Content Placeholder 2"/>
          <p:cNvSpPr>
            <a:spLocks noGrp="1"/>
          </p:cNvSpPr>
          <p:nvPr>
            <p:ph idx="1"/>
          </p:nvPr>
        </p:nvSpPr>
        <p:spPr>
          <a:xfrm>
            <a:off x="457200" y="1295400"/>
            <a:ext cx="8229600" cy="1752600"/>
          </a:xfrm>
        </p:spPr>
        <p:txBody>
          <a:bodyPr>
            <a:normAutofit/>
          </a:bodyPr>
          <a:lstStyle/>
          <a:p>
            <a:r>
              <a:rPr lang="en-US" sz="2200" dirty="0" smtClean="0"/>
              <a:t>Primarily diagnostic</a:t>
            </a:r>
          </a:p>
          <a:p>
            <a:r>
              <a:rPr lang="en-US" sz="2200" dirty="0" smtClean="0"/>
              <a:t>But can be used in refractive </a:t>
            </a:r>
            <a:r>
              <a:rPr lang="en-US" sz="2200" dirty="0" err="1" smtClean="0"/>
              <a:t>ascites</a:t>
            </a:r>
            <a:r>
              <a:rPr lang="en-US" sz="2200" dirty="0" smtClean="0"/>
              <a:t>. 5-6 L can be removed</a:t>
            </a:r>
          </a:p>
          <a:p>
            <a:r>
              <a:rPr lang="en-US" sz="2200" dirty="0" smtClean="0"/>
              <a:t>Colloid fluid (salt-poor Albumin) to reduce risk of circulatory dysfunction after </a:t>
            </a:r>
            <a:r>
              <a:rPr lang="en-US" sz="2200" dirty="0" err="1" smtClean="0"/>
              <a:t>paracentesis</a:t>
            </a:r>
            <a:endParaRPr lang="en-US" sz="2200" dirty="0" smtClean="0"/>
          </a:p>
          <a:p>
            <a:endParaRPr lang="en-US" dirty="0"/>
          </a:p>
        </p:txBody>
      </p:sp>
      <p:pic>
        <p:nvPicPr>
          <p:cNvPr id="4" name="Picture 4" descr="GF3551-039-002"/>
          <p:cNvPicPr>
            <a:picLocks noChangeAspect="1" noChangeArrowheads="1"/>
          </p:cNvPicPr>
          <p:nvPr/>
        </p:nvPicPr>
        <p:blipFill>
          <a:blip r:embed="rId2" cstate="print"/>
          <a:srcRect/>
          <a:stretch>
            <a:fillRect/>
          </a:stretch>
        </p:blipFill>
        <p:spPr>
          <a:xfrm>
            <a:off x="1476375" y="3048000"/>
            <a:ext cx="6335713" cy="3476625"/>
          </a:xfrm>
          <a:prstGeom prst="rect">
            <a:avLst/>
          </a:prstGeom>
          <a:noFill/>
        </p:spPr>
      </p:pic>
      <p:sp>
        <p:nvSpPr>
          <p:cNvPr id="5" name="Slide Number Placeholder 4"/>
          <p:cNvSpPr>
            <a:spLocks noGrp="1"/>
          </p:cNvSpPr>
          <p:nvPr>
            <p:ph type="sldNum" sz="quarter" idx="12"/>
          </p:nvPr>
        </p:nvSpPr>
        <p:spPr/>
        <p:txBody>
          <a:bodyPr/>
          <a:lstStyle/>
          <a:p>
            <a:fld id="{B3FFE1A6-D617-46EA-91B0-1E4EE1135A84}"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Treatment of choice for refractive </a:t>
            </a:r>
            <a:r>
              <a:rPr lang="en-US" dirty="0" err="1" smtClean="0"/>
              <a:t>ascites</a:t>
            </a:r>
            <a:endParaRPr lang="en-US" dirty="0" smtClean="0"/>
          </a:p>
          <a:p>
            <a:pPr>
              <a:buNone/>
            </a:pPr>
            <a:r>
              <a:rPr lang="en-US" dirty="0"/>
              <a:t>	</a:t>
            </a:r>
            <a:r>
              <a:rPr lang="en-US" dirty="0" smtClean="0"/>
              <a:t>	- reduce portal hypertension</a:t>
            </a:r>
          </a:p>
          <a:p>
            <a:pPr>
              <a:buNone/>
            </a:pPr>
            <a:r>
              <a:rPr lang="en-US" dirty="0"/>
              <a:t>	</a:t>
            </a:r>
            <a:r>
              <a:rPr lang="en-US" dirty="0" smtClean="0"/>
              <a:t>	- decrease Na retention</a:t>
            </a:r>
          </a:p>
          <a:p>
            <a:pPr>
              <a:buNone/>
            </a:pPr>
            <a:r>
              <a:rPr lang="en-US" dirty="0"/>
              <a:t>	</a:t>
            </a:r>
            <a:r>
              <a:rPr lang="en-US" dirty="0" smtClean="0"/>
              <a:t>	- improve response to diuretics</a:t>
            </a:r>
          </a:p>
          <a:p>
            <a:pPr>
              <a:buNone/>
            </a:pPr>
            <a:r>
              <a:rPr lang="en-US" dirty="0" smtClean="0"/>
              <a:t>		- prevent recurrence of fluid accumulation</a:t>
            </a:r>
          </a:p>
          <a:p>
            <a:pPr>
              <a:buNone/>
            </a:pPr>
            <a:r>
              <a:rPr lang="en-US" dirty="0"/>
              <a:t>	</a:t>
            </a:r>
            <a:r>
              <a:rPr lang="en-US" dirty="0" smtClean="0"/>
              <a:t>	</a:t>
            </a:r>
          </a:p>
        </p:txBody>
      </p:sp>
      <p:sp>
        <p:nvSpPr>
          <p:cNvPr id="4" name="Rectangle 2"/>
          <p:cNvSpPr>
            <a:spLocks noGrp="1" noChangeArrowheads="1"/>
          </p:cNvSpPr>
          <p:nvPr>
            <p:ph type="title"/>
          </p:nvPr>
        </p:nvSpPr>
        <p:spPr/>
        <p:txBody>
          <a:bodyPr>
            <a:normAutofit/>
          </a:bodyPr>
          <a:lstStyle/>
          <a:p>
            <a:pPr eaLnBrk="1" hangingPunct="1"/>
            <a:r>
              <a:rPr lang="en-US" dirty="0" smtClean="0"/>
              <a:t>TIPS</a:t>
            </a:r>
            <a:br>
              <a:rPr lang="en-US" dirty="0" smtClean="0"/>
            </a:br>
            <a:r>
              <a:rPr lang="en-US" sz="2200" dirty="0" err="1" smtClean="0"/>
              <a:t>transjagular</a:t>
            </a:r>
            <a:r>
              <a:rPr lang="en-US" sz="2200" dirty="0" smtClean="0"/>
              <a:t> </a:t>
            </a:r>
            <a:r>
              <a:rPr lang="en-US" sz="2200" dirty="0" err="1" smtClean="0"/>
              <a:t>intrahepatic</a:t>
            </a:r>
            <a:r>
              <a:rPr lang="en-US" sz="2200" dirty="0" smtClean="0"/>
              <a:t> </a:t>
            </a:r>
            <a:r>
              <a:rPr lang="en-US" sz="2200" dirty="0" err="1" smtClean="0"/>
              <a:t>portosytemic</a:t>
            </a:r>
            <a:r>
              <a:rPr lang="en-US" sz="2200" dirty="0" smtClean="0"/>
              <a:t> shunt</a:t>
            </a:r>
          </a:p>
        </p:txBody>
      </p:sp>
      <p:sp>
        <p:nvSpPr>
          <p:cNvPr id="5" name="Slide Number Placeholder 4"/>
          <p:cNvSpPr>
            <a:spLocks noGrp="1"/>
          </p:cNvSpPr>
          <p:nvPr>
            <p:ph type="sldNum" sz="quarter" idx="12"/>
          </p:nvPr>
        </p:nvSpPr>
        <p:spPr/>
        <p:txBody>
          <a:bodyPr/>
          <a:lstStyle/>
          <a:p>
            <a:fld id="{B3FFE1A6-D617-46EA-91B0-1E4EE1135A84}"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TIPS</a:t>
            </a:r>
          </a:p>
        </p:txBody>
      </p:sp>
      <p:pic>
        <p:nvPicPr>
          <p:cNvPr id="33795" name="Picture 4" descr="F3551-039-006"/>
          <p:cNvPicPr>
            <a:picLocks noGrp="1" noChangeAspect="1" noChangeArrowheads="1"/>
          </p:cNvPicPr>
          <p:nvPr>
            <p:ph type="body" idx="1"/>
          </p:nvPr>
        </p:nvPicPr>
        <p:blipFill>
          <a:blip r:embed="rId2" cstate="print"/>
          <a:srcRect/>
          <a:stretch>
            <a:fillRect/>
          </a:stretch>
        </p:blipFill>
        <p:spPr>
          <a:xfrm>
            <a:off x="2190750" y="2543175"/>
            <a:ext cx="4762500" cy="2762250"/>
          </a:xfrm>
          <a:noFill/>
        </p:spPr>
      </p:pic>
      <p:sp>
        <p:nvSpPr>
          <p:cNvPr id="4" name="Slide Number Placeholder 3"/>
          <p:cNvSpPr>
            <a:spLocks noGrp="1"/>
          </p:cNvSpPr>
          <p:nvPr>
            <p:ph type="sldNum" sz="quarter" idx="12"/>
          </p:nvPr>
        </p:nvSpPr>
        <p:spPr/>
        <p:txBody>
          <a:bodyPr/>
          <a:lstStyle/>
          <a:p>
            <a:fld id="{B3FFE1A6-D617-46EA-91B0-1E4EE1135A84}"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rtl="0" eaLnBrk="1" hangingPunct="1"/>
            <a:r>
              <a:rPr lang="en-US" sz="3200" b="1" smtClean="0">
                <a:solidFill>
                  <a:srgbClr val="FF3300"/>
                </a:solidFill>
              </a:rPr>
              <a:t>Nursing Interventions:</a:t>
            </a:r>
          </a:p>
        </p:txBody>
      </p:sp>
      <p:sp>
        <p:nvSpPr>
          <p:cNvPr id="34819" name="Rectangle 3"/>
          <p:cNvSpPr>
            <a:spLocks noGrp="1" noChangeArrowheads="1"/>
          </p:cNvSpPr>
          <p:nvPr>
            <p:ph type="body" idx="1"/>
          </p:nvPr>
        </p:nvSpPr>
        <p:spPr/>
        <p:txBody>
          <a:bodyPr/>
          <a:lstStyle/>
          <a:p>
            <a:pPr algn="l" rtl="0" eaLnBrk="1" hangingPunct="1"/>
            <a:r>
              <a:rPr lang="en-US" sz="2000" dirty="0" smtClean="0"/>
              <a:t>Monitor I/O, Nutritional status</a:t>
            </a:r>
          </a:p>
          <a:p>
            <a:pPr algn="l" rtl="0" eaLnBrk="1" hangingPunct="1"/>
            <a:r>
              <a:rPr lang="en-US" sz="2000" dirty="0" smtClean="0"/>
              <a:t>Monitor and prevent edema: Daily Wt and measurements of </a:t>
            </a:r>
            <a:r>
              <a:rPr lang="en-US" sz="2000" dirty="0" err="1" smtClean="0"/>
              <a:t>abd</a:t>
            </a:r>
            <a:r>
              <a:rPr lang="en-US" sz="2000" dirty="0" smtClean="0"/>
              <a:t> girth</a:t>
            </a:r>
          </a:p>
          <a:p>
            <a:pPr algn="l" rtl="0" eaLnBrk="1" hangingPunct="1"/>
            <a:r>
              <a:rPr lang="en-US" sz="2000" dirty="0" smtClean="0"/>
              <a:t>Promotion of breathing</a:t>
            </a:r>
          </a:p>
          <a:p>
            <a:pPr algn="l" rtl="0" eaLnBrk="1" hangingPunct="1"/>
            <a:r>
              <a:rPr lang="en-US" sz="2000" dirty="0" smtClean="0"/>
              <a:t>Monitor serum ammonia level</a:t>
            </a:r>
          </a:p>
          <a:p>
            <a:pPr algn="l" rtl="0" eaLnBrk="1" hangingPunct="1"/>
            <a:r>
              <a:rPr lang="en-US" sz="2000" dirty="0" smtClean="0"/>
              <a:t>Monitor electrolyte level</a:t>
            </a:r>
          </a:p>
          <a:p>
            <a:pPr algn="l" rtl="0" eaLnBrk="1" hangingPunct="1"/>
            <a:r>
              <a:rPr lang="en-US" sz="2000" dirty="0" smtClean="0"/>
              <a:t>Monitor cognitive status</a:t>
            </a:r>
          </a:p>
          <a:p>
            <a:pPr algn="l" rtl="0" eaLnBrk="1" hangingPunct="1"/>
            <a:r>
              <a:rPr lang="en-US" sz="2000" dirty="0" smtClean="0"/>
              <a:t>Monitor and promote skin integrity</a:t>
            </a:r>
          </a:p>
          <a:p>
            <a:pPr algn="l" rtl="0" eaLnBrk="1" hangingPunct="1"/>
            <a:r>
              <a:rPr lang="en-US" sz="2000" dirty="0" smtClean="0"/>
              <a:t>Promote comfort</a:t>
            </a:r>
          </a:p>
          <a:p>
            <a:pPr algn="l" rtl="0" eaLnBrk="1" hangingPunct="1"/>
            <a:r>
              <a:rPr lang="en-US" sz="2000" dirty="0" smtClean="0"/>
              <a:t>Teaching: Rx plan, avoid alcohol</a:t>
            </a:r>
          </a:p>
          <a:p>
            <a:pPr algn="l" rtl="0" eaLnBrk="1" hangingPunct="1"/>
            <a:r>
              <a:rPr lang="en-US" sz="2000" dirty="0" smtClean="0"/>
              <a:t>Continued care: home visit, adherence to Rx</a:t>
            </a:r>
          </a:p>
        </p:txBody>
      </p:sp>
      <p:sp>
        <p:nvSpPr>
          <p:cNvPr id="4" name="Slide Number Placeholder 3"/>
          <p:cNvSpPr>
            <a:spLocks noGrp="1"/>
          </p:cNvSpPr>
          <p:nvPr>
            <p:ph type="sldNum" sz="quarter" idx="12"/>
          </p:nvPr>
        </p:nvSpPr>
        <p:spPr/>
        <p:txBody>
          <a:bodyPr/>
          <a:lstStyle/>
          <a:p>
            <a:fld id="{B3FFE1A6-D617-46EA-91B0-1E4EE1135A84}"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457200"/>
            <a:ext cx="8229600" cy="1192213"/>
          </a:xfrm>
        </p:spPr>
        <p:txBody>
          <a:bodyPr/>
          <a:lstStyle/>
          <a:p>
            <a:pPr rtl="0" eaLnBrk="1" hangingPunct="1"/>
            <a:r>
              <a:rPr lang="en-US" sz="2400" b="1" smtClean="0"/>
              <a:t> </a:t>
            </a:r>
            <a:r>
              <a:rPr lang="en-US" sz="3200" b="1" smtClean="0">
                <a:solidFill>
                  <a:srgbClr val="FF3300"/>
                </a:solidFill>
              </a:rPr>
              <a:t>2. Esophageal Varices</a:t>
            </a:r>
            <a:r>
              <a:rPr lang="en-US" sz="2400" b="1" smtClean="0"/>
              <a:t>:</a:t>
            </a:r>
          </a:p>
        </p:txBody>
      </p:sp>
      <p:sp>
        <p:nvSpPr>
          <p:cNvPr id="35843" name="Rectangle 3"/>
          <p:cNvSpPr>
            <a:spLocks noGrp="1" noChangeArrowheads="1"/>
          </p:cNvSpPr>
          <p:nvPr>
            <p:ph type="body" idx="1"/>
          </p:nvPr>
        </p:nvSpPr>
        <p:spPr>
          <a:xfrm>
            <a:off x="457200" y="1628775"/>
            <a:ext cx="8229600" cy="4497388"/>
          </a:xfrm>
        </p:spPr>
        <p:txBody>
          <a:bodyPr/>
          <a:lstStyle/>
          <a:p>
            <a:pPr algn="l" rtl="0" eaLnBrk="1" hangingPunct="1"/>
            <a:r>
              <a:rPr lang="en-US" sz="2000" dirty="0" smtClean="0"/>
              <a:t>Are dilated tortuous veins found on the </a:t>
            </a:r>
            <a:r>
              <a:rPr lang="en-US" sz="2000" dirty="0" err="1" smtClean="0"/>
              <a:t>submucosa</a:t>
            </a:r>
            <a:r>
              <a:rPr lang="en-US" sz="2000" dirty="0" smtClean="0"/>
              <a:t> of lower esophagus</a:t>
            </a:r>
          </a:p>
          <a:p>
            <a:pPr algn="l" rtl="0" eaLnBrk="1" hangingPunct="1"/>
            <a:r>
              <a:rPr lang="en-US" sz="2000" dirty="0" smtClean="0"/>
              <a:t>Caused by portal hypertension which is due to portal venous circulation obstruction</a:t>
            </a:r>
          </a:p>
          <a:p>
            <a:pPr algn="l" rtl="0" eaLnBrk="1" hangingPunct="1"/>
            <a:r>
              <a:rPr lang="en-US" sz="2000" dirty="0" smtClean="0"/>
              <a:t>Bleeding Esophageal </a:t>
            </a:r>
            <a:r>
              <a:rPr lang="en-US" sz="2000" dirty="0" err="1" smtClean="0"/>
              <a:t>varices</a:t>
            </a:r>
            <a:r>
              <a:rPr lang="en-US" sz="2000" dirty="0" smtClean="0"/>
              <a:t> can lead to hemorrhagic shock, decreased cerebral, hepatic, and renal perfusion</a:t>
            </a:r>
          </a:p>
          <a:p>
            <a:pPr algn="l" rtl="0" eaLnBrk="1" hangingPunct="1"/>
            <a:r>
              <a:rPr lang="en-US" sz="2000" dirty="0" smtClean="0"/>
              <a:t>Encephalopathy risk is increased due to increased nitrogen load in GI tract from bleeding and increased serum ammonia levels</a:t>
            </a:r>
          </a:p>
          <a:p>
            <a:pPr algn="l" rtl="0" eaLnBrk="1" hangingPunct="1"/>
            <a:r>
              <a:rPr lang="en-US" sz="2000" dirty="0" smtClean="0"/>
              <a:t>Hemorrhage may result from: Lifting heavy objects, straining at stool, coughing, Vomiting, poorly chewed food, irritating fluids, reflux of stomach contents, and medication</a:t>
            </a:r>
          </a:p>
          <a:p>
            <a:pPr algn="l" rtl="0" eaLnBrk="1" hangingPunct="1"/>
            <a:r>
              <a:rPr lang="en-US" sz="2000" dirty="0" smtClean="0"/>
              <a:t>30-50% mortality rate in 1</a:t>
            </a:r>
            <a:r>
              <a:rPr lang="en-US" sz="2000" baseline="30000" dirty="0" smtClean="0"/>
              <a:t>st</a:t>
            </a:r>
            <a:r>
              <a:rPr lang="en-US" sz="2000" dirty="0" smtClean="0"/>
              <a:t> bleeding episode.</a:t>
            </a:r>
          </a:p>
          <a:p>
            <a:pPr algn="l" rtl="0" eaLnBrk="1" hangingPunct="1"/>
            <a:r>
              <a:rPr lang="en-US" sz="2000" dirty="0" err="1" smtClean="0"/>
              <a:t>Patho</a:t>
            </a:r>
            <a:r>
              <a:rPr lang="en-US" sz="2000" dirty="0" smtClean="0"/>
              <a:t>: blood seeks new routes (</a:t>
            </a:r>
            <a:r>
              <a:rPr lang="en-US" sz="2000" dirty="0" err="1" smtClean="0"/>
              <a:t>collatral</a:t>
            </a:r>
            <a:r>
              <a:rPr lang="en-US" sz="2000" dirty="0" smtClean="0"/>
              <a:t> circulation) due to the obstruction in vessels in </a:t>
            </a:r>
            <a:r>
              <a:rPr lang="en-US" sz="2000" dirty="0" err="1" smtClean="0"/>
              <a:t>submucusal</a:t>
            </a:r>
            <a:r>
              <a:rPr lang="en-US" sz="2000" dirty="0" smtClean="0"/>
              <a:t> layer.</a:t>
            </a:r>
          </a:p>
        </p:txBody>
      </p:sp>
      <p:sp>
        <p:nvSpPr>
          <p:cNvPr id="4" name="Slide Number Placeholder 3"/>
          <p:cNvSpPr>
            <a:spLocks noGrp="1"/>
          </p:cNvSpPr>
          <p:nvPr>
            <p:ph type="sldNum" sz="quarter" idx="12"/>
          </p:nvPr>
        </p:nvSpPr>
        <p:spPr/>
        <p:txBody>
          <a:bodyPr/>
          <a:lstStyle/>
          <a:p>
            <a:fld id="{B3FFE1A6-D617-46EA-91B0-1E4EE1135A84}"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457200"/>
            <a:ext cx="8229600" cy="847725"/>
          </a:xfrm>
        </p:spPr>
        <p:txBody>
          <a:bodyPr/>
          <a:lstStyle/>
          <a:p>
            <a:pPr rtl="0" eaLnBrk="1" hangingPunct="1"/>
            <a:r>
              <a:rPr lang="en-US" sz="2000" smtClean="0"/>
              <a:t>Cont……</a:t>
            </a:r>
          </a:p>
        </p:txBody>
      </p:sp>
      <p:sp>
        <p:nvSpPr>
          <p:cNvPr id="36867" name="Rectangle 3"/>
          <p:cNvSpPr>
            <a:spLocks noGrp="1" noChangeArrowheads="1"/>
          </p:cNvSpPr>
          <p:nvPr>
            <p:ph type="body" idx="1"/>
          </p:nvPr>
        </p:nvSpPr>
        <p:spPr>
          <a:xfrm>
            <a:off x="457200" y="1196975"/>
            <a:ext cx="8229600" cy="4929188"/>
          </a:xfrm>
        </p:spPr>
        <p:txBody>
          <a:bodyPr/>
          <a:lstStyle/>
          <a:p>
            <a:pPr marL="609600" indent="-609600" algn="l" rtl="0" eaLnBrk="1" hangingPunct="1"/>
            <a:r>
              <a:rPr lang="en-US" b="1" dirty="0" smtClean="0">
                <a:solidFill>
                  <a:srgbClr val="0000FF"/>
                </a:solidFill>
              </a:rPr>
              <a:t>Clinical Manifestation</a:t>
            </a:r>
          </a:p>
          <a:p>
            <a:pPr marL="609600" indent="-609600" algn="l" rtl="0" eaLnBrk="1" hangingPunct="1">
              <a:buFontTx/>
              <a:buAutoNum type="arabicPeriod"/>
            </a:pPr>
            <a:r>
              <a:rPr lang="en-US" sz="2400" dirty="0" err="1" smtClean="0"/>
              <a:t>Hematemesis</a:t>
            </a:r>
            <a:endParaRPr lang="en-US" sz="2400" dirty="0" smtClean="0"/>
          </a:p>
          <a:p>
            <a:pPr marL="609600" indent="-609600" algn="l" rtl="0" eaLnBrk="1" hangingPunct="1">
              <a:buFontTx/>
              <a:buAutoNum type="arabicPeriod"/>
            </a:pPr>
            <a:r>
              <a:rPr lang="en-US" sz="2400" dirty="0" err="1" smtClean="0"/>
              <a:t>Melena</a:t>
            </a:r>
            <a:endParaRPr lang="en-US" sz="2400" dirty="0" smtClean="0"/>
          </a:p>
          <a:p>
            <a:pPr marL="609600" indent="-609600" algn="l" rtl="0" eaLnBrk="1" hangingPunct="1">
              <a:buFontTx/>
              <a:buAutoNum type="arabicPeriod"/>
            </a:pPr>
            <a:r>
              <a:rPr lang="en-US" sz="2400" dirty="0" smtClean="0"/>
              <a:t>General deterioration in mental or physical status</a:t>
            </a:r>
          </a:p>
          <a:p>
            <a:pPr marL="609600" indent="-609600" algn="l" rtl="0" eaLnBrk="1" hangingPunct="1">
              <a:buFontTx/>
              <a:buAutoNum type="arabicPeriod"/>
            </a:pPr>
            <a:r>
              <a:rPr lang="en-US" sz="2400" dirty="0" smtClean="0"/>
              <a:t>Cold clammy skin</a:t>
            </a:r>
          </a:p>
          <a:p>
            <a:pPr marL="609600" indent="-609600" algn="l" rtl="0" eaLnBrk="1" hangingPunct="1">
              <a:buFontTx/>
              <a:buAutoNum type="arabicPeriod"/>
            </a:pPr>
            <a:r>
              <a:rPr lang="en-US" sz="2400" dirty="0" smtClean="0"/>
              <a:t>Hypotension</a:t>
            </a:r>
          </a:p>
          <a:p>
            <a:pPr marL="609600" indent="-609600" algn="l" rtl="0" eaLnBrk="1" hangingPunct="1">
              <a:buFontTx/>
              <a:buAutoNum type="arabicPeriod"/>
            </a:pPr>
            <a:r>
              <a:rPr lang="en-US" sz="2400" dirty="0" smtClean="0"/>
              <a:t>Tachycardia</a:t>
            </a:r>
          </a:p>
        </p:txBody>
      </p:sp>
      <p:sp>
        <p:nvSpPr>
          <p:cNvPr id="4" name="Slide Number Placeholder 3"/>
          <p:cNvSpPr>
            <a:spLocks noGrp="1"/>
          </p:cNvSpPr>
          <p:nvPr>
            <p:ph type="sldNum" sz="quarter" idx="12"/>
          </p:nvPr>
        </p:nvSpPr>
        <p:spPr/>
        <p:txBody>
          <a:bodyPr/>
          <a:lstStyle/>
          <a:p>
            <a:fld id="{B3FFE1A6-D617-46EA-91B0-1E4EE1135A84}"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933450"/>
          </a:xfrm>
        </p:spPr>
        <p:txBody>
          <a:bodyPr/>
          <a:lstStyle/>
          <a:p>
            <a:pPr rtl="0" eaLnBrk="1" hangingPunct="1"/>
            <a:r>
              <a:rPr lang="en-US" sz="2000" smtClean="0"/>
              <a:t>Cont…..</a:t>
            </a:r>
          </a:p>
        </p:txBody>
      </p:sp>
      <p:sp>
        <p:nvSpPr>
          <p:cNvPr id="37891" name="Rectangle 3"/>
          <p:cNvSpPr>
            <a:spLocks noGrp="1" noChangeArrowheads="1"/>
          </p:cNvSpPr>
          <p:nvPr>
            <p:ph type="body" idx="1"/>
          </p:nvPr>
        </p:nvSpPr>
        <p:spPr>
          <a:xfrm>
            <a:off x="457200" y="1125538"/>
            <a:ext cx="8229600" cy="5000625"/>
          </a:xfrm>
        </p:spPr>
        <p:txBody>
          <a:bodyPr>
            <a:normAutofit fontScale="92500" lnSpcReduction="10000"/>
          </a:bodyPr>
          <a:lstStyle/>
          <a:p>
            <a:pPr marL="609600" indent="-609600" algn="l" rtl="0" eaLnBrk="1" hangingPunct="1">
              <a:lnSpc>
                <a:spcPct val="90000"/>
              </a:lnSpc>
            </a:pPr>
            <a:r>
              <a:rPr lang="en-US" sz="2800" b="1" dirty="0" smtClean="0">
                <a:solidFill>
                  <a:srgbClr val="0000FF"/>
                </a:solidFill>
              </a:rPr>
              <a:t>Assessment and diagnostic Findings:</a:t>
            </a:r>
          </a:p>
          <a:p>
            <a:pPr marL="609600" indent="-609600">
              <a:lnSpc>
                <a:spcPct val="90000"/>
              </a:lnSpc>
              <a:buNone/>
            </a:pPr>
            <a:r>
              <a:rPr lang="en-US" sz="2000" dirty="0" smtClean="0"/>
              <a:t>to identify the bleeding site:</a:t>
            </a:r>
          </a:p>
          <a:p>
            <a:pPr marL="609600" indent="-609600" algn="l" rtl="0" eaLnBrk="1" hangingPunct="1">
              <a:lnSpc>
                <a:spcPct val="90000"/>
              </a:lnSpc>
              <a:buFontTx/>
              <a:buAutoNum type="arabicPeriod"/>
            </a:pPr>
            <a:r>
              <a:rPr lang="en-US" sz="2000" dirty="0" smtClean="0"/>
              <a:t>Endoscopy: NPO till gag reflex return</a:t>
            </a:r>
          </a:p>
          <a:p>
            <a:pPr marL="609600" indent="-609600" algn="l" rtl="0" eaLnBrk="1" hangingPunct="1">
              <a:lnSpc>
                <a:spcPct val="90000"/>
              </a:lnSpc>
              <a:buFontTx/>
              <a:buAutoNum type="arabicPeriod"/>
            </a:pPr>
            <a:r>
              <a:rPr lang="en-US" sz="2000" dirty="0" smtClean="0"/>
              <a:t>Barium swallow</a:t>
            </a:r>
          </a:p>
          <a:p>
            <a:pPr marL="609600" indent="-609600" algn="l" rtl="0" eaLnBrk="1" hangingPunct="1">
              <a:lnSpc>
                <a:spcPct val="90000"/>
              </a:lnSpc>
              <a:buFontTx/>
              <a:buAutoNum type="arabicPeriod"/>
            </a:pPr>
            <a:r>
              <a:rPr lang="en-US" sz="2000" dirty="0" err="1" smtClean="0"/>
              <a:t>Ultrasonography</a:t>
            </a:r>
            <a:endParaRPr lang="en-US" sz="2000" dirty="0" smtClean="0"/>
          </a:p>
          <a:p>
            <a:pPr marL="609600" indent="-609600" algn="l" rtl="0" eaLnBrk="1" hangingPunct="1">
              <a:lnSpc>
                <a:spcPct val="90000"/>
              </a:lnSpc>
              <a:buFontTx/>
              <a:buAutoNum type="arabicPeriod"/>
            </a:pPr>
            <a:r>
              <a:rPr lang="en-US" sz="2000" dirty="0" smtClean="0"/>
              <a:t>CT</a:t>
            </a:r>
          </a:p>
          <a:p>
            <a:pPr marL="609600" indent="-609600" algn="l" rtl="0" eaLnBrk="1" hangingPunct="1">
              <a:lnSpc>
                <a:spcPct val="90000"/>
              </a:lnSpc>
              <a:buFontTx/>
              <a:buAutoNum type="arabicPeriod"/>
            </a:pPr>
            <a:r>
              <a:rPr lang="en-US" sz="2000" dirty="0" smtClean="0"/>
              <a:t>Angiography</a:t>
            </a:r>
          </a:p>
          <a:p>
            <a:pPr marL="609600" indent="-609600" algn="l" rtl="0" eaLnBrk="1" hangingPunct="1">
              <a:lnSpc>
                <a:spcPct val="90000"/>
              </a:lnSpc>
              <a:buFontTx/>
              <a:buAutoNum type="arabicPeriod"/>
            </a:pPr>
            <a:endParaRPr lang="en-US" sz="2000" dirty="0" smtClean="0"/>
          </a:p>
          <a:p>
            <a:pPr marL="609600" indent="-609600" algn="l" rtl="0" eaLnBrk="1" hangingPunct="1">
              <a:lnSpc>
                <a:spcPct val="90000"/>
              </a:lnSpc>
              <a:buNone/>
            </a:pPr>
            <a:r>
              <a:rPr lang="en-US" sz="2000" dirty="0" smtClean="0"/>
              <a:t>- Portal hypertension measures: indirect insertion of fluid-filled balloon catheter into the </a:t>
            </a:r>
            <a:r>
              <a:rPr lang="en-US" sz="2000" dirty="0" err="1" smtClean="0"/>
              <a:t>antecubital</a:t>
            </a:r>
            <a:r>
              <a:rPr lang="en-US" sz="2000" dirty="0" smtClean="0"/>
              <a:t> or femoral vein to the hepatic vein. Reading over 20 ml saline is abnormal.</a:t>
            </a:r>
          </a:p>
          <a:p>
            <a:pPr marL="609600" indent="-609600" algn="l" rtl="0" eaLnBrk="1" hangingPunct="1">
              <a:lnSpc>
                <a:spcPct val="90000"/>
              </a:lnSpc>
              <a:buNone/>
            </a:pPr>
            <a:r>
              <a:rPr lang="en-US" sz="2000" dirty="0" smtClean="0"/>
              <a:t>- Laboratory tests such as liver function test, blood flow and clearance studies to assess cardiac output and hepatic </a:t>
            </a:r>
            <a:r>
              <a:rPr lang="en-US" sz="2000" dirty="0" err="1" smtClean="0"/>
              <a:t>bld</a:t>
            </a:r>
            <a:r>
              <a:rPr lang="en-US" sz="2000" dirty="0" smtClean="0"/>
              <a:t> flow</a:t>
            </a:r>
          </a:p>
          <a:p>
            <a:pPr marL="609600" indent="-609600" algn="l" rtl="0" eaLnBrk="1" hangingPunct="1">
              <a:lnSpc>
                <a:spcPct val="90000"/>
              </a:lnSpc>
              <a:buFontTx/>
              <a:buNone/>
            </a:pPr>
            <a:r>
              <a:rPr lang="en-US" sz="2000" b="1" dirty="0" smtClean="0"/>
              <a:t>Managing Esophageal </a:t>
            </a:r>
            <a:r>
              <a:rPr lang="en-US" sz="2000" b="1" dirty="0" err="1" smtClean="0"/>
              <a:t>Varices</a:t>
            </a:r>
            <a:r>
              <a:rPr lang="en-US" sz="2000" b="1" dirty="0" smtClean="0"/>
              <a:t>:</a:t>
            </a:r>
          </a:p>
          <a:p>
            <a:pPr marL="609600" indent="-609600" algn="l" rtl="0" eaLnBrk="1" hangingPunct="1">
              <a:lnSpc>
                <a:spcPct val="90000"/>
              </a:lnSpc>
              <a:buFont typeface="Wingdings" pitchFamily="2" charset="2"/>
              <a:buNone/>
            </a:pPr>
            <a:r>
              <a:rPr lang="en-US" sz="2000" dirty="0" smtClean="0"/>
              <a:t> - monitor V/S, monitor signs of </a:t>
            </a:r>
            <a:r>
              <a:rPr lang="en-US" sz="2000" dirty="0" err="1" smtClean="0"/>
              <a:t>hypovolemia</a:t>
            </a:r>
            <a:r>
              <a:rPr lang="en-US" sz="2000" dirty="0" smtClean="0"/>
              <a:t>, O2 administration, Pharmacological therapy to decrease portal pressure ( Vasopressin and Beta Blockers), Balloon </a:t>
            </a:r>
            <a:r>
              <a:rPr lang="en-US" sz="2000" dirty="0" err="1" smtClean="0"/>
              <a:t>Tamponade</a:t>
            </a:r>
            <a:r>
              <a:rPr lang="en-US" sz="2000" dirty="0" smtClean="0"/>
              <a:t>: </a:t>
            </a:r>
            <a:r>
              <a:rPr lang="en-US" sz="2000" dirty="0" err="1" smtClean="0"/>
              <a:t>Sengstaken</a:t>
            </a:r>
            <a:r>
              <a:rPr lang="en-US" sz="2000" dirty="0" smtClean="0"/>
              <a:t>-Blakemore tube </a:t>
            </a:r>
          </a:p>
        </p:txBody>
      </p:sp>
      <p:sp>
        <p:nvSpPr>
          <p:cNvPr id="4" name="Slide Number Placeholder 3"/>
          <p:cNvSpPr>
            <a:spLocks noGrp="1"/>
          </p:cNvSpPr>
          <p:nvPr>
            <p:ph type="sldNum" sz="quarter" idx="12"/>
          </p:nvPr>
        </p:nvSpPr>
        <p:spPr/>
        <p:txBody>
          <a:bodyPr/>
          <a:lstStyle/>
          <a:p>
            <a:fld id="{B3FFE1A6-D617-46EA-91B0-1E4EE1135A84}"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457200"/>
            <a:ext cx="8229600" cy="1022350"/>
          </a:xfrm>
        </p:spPr>
        <p:txBody>
          <a:bodyPr/>
          <a:lstStyle/>
          <a:p>
            <a:pPr rtl="0" eaLnBrk="1" hangingPunct="1"/>
            <a:r>
              <a:rPr lang="en-US" sz="2400" dirty="0" smtClean="0">
                <a:solidFill>
                  <a:srgbClr val="00B0F0"/>
                </a:solidFill>
              </a:rPr>
              <a:t>Medical Management of Bleeding Esophageal </a:t>
            </a:r>
            <a:r>
              <a:rPr lang="en-US" sz="2400" dirty="0" err="1" smtClean="0">
                <a:solidFill>
                  <a:srgbClr val="00B0F0"/>
                </a:solidFill>
              </a:rPr>
              <a:t>Varices</a:t>
            </a:r>
            <a:endParaRPr lang="en-US" sz="2400" dirty="0" smtClean="0">
              <a:solidFill>
                <a:srgbClr val="00B0F0"/>
              </a:solidFill>
            </a:endParaRPr>
          </a:p>
        </p:txBody>
      </p:sp>
      <p:sp>
        <p:nvSpPr>
          <p:cNvPr id="38915" name="Rectangle 3"/>
          <p:cNvSpPr>
            <a:spLocks noGrp="1" noChangeArrowheads="1"/>
          </p:cNvSpPr>
          <p:nvPr>
            <p:ph type="body" idx="1"/>
          </p:nvPr>
        </p:nvSpPr>
        <p:spPr>
          <a:xfrm>
            <a:off x="457200" y="1557338"/>
            <a:ext cx="8229600" cy="4568825"/>
          </a:xfrm>
        </p:spPr>
        <p:txBody>
          <a:bodyPr>
            <a:normAutofit fontScale="92500" lnSpcReduction="20000"/>
          </a:bodyPr>
          <a:lstStyle/>
          <a:p>
            <a:pPr>
              <a:buNone/>
            </a:pPr>
            <a:r>
              <a:rPr lang="en-US" sz="1800" dirty="0" smtClean="0"/>
              <a:t>monitor circulating volume: central line</a:t>
            </a:r>
          </a:p>
          <a:p>
            <a:pPr>
              <a:buNone/>
            </a:pPr>
            <a:r>
              <a:rPr lang="en-US" sz="1800" dirty="0" smtClean="0"/>
              <a:t>V/S</a:t>
            </a:r>
          </a:p>
          <a:p>
            <a:pPr>
              <a:buNone/>
            </a:pPr>
            <a:r>
              <a:rPr lang="en-US" sz="1800" dirty="0" smtClean="0"/>
              <a:t>O2 </a:t>
            </a:r>
          </a:p>
          <a:p>
            <a:pPr>
              <a:buNone/>
            </a:pPr>
            <a:r>
              <a:rPr lang="en-US" sz="1800" dirty="0" smtClean="0"/>
              <a:t>IVF: caution for </a:t>
            </a:r>
            <a:r>
              <a:rPr lang="en-US" sz="1800" dirty="0" err="1" smtClean="0"/>
              <a:t>overhydration</a:t>
            </a:r>
            <a:endParaRPr lang="en-US" sz="1800" dirty="0" smtClean="0"/>
          </a:p>
          <a:p>
            <a:pPr marL="609600" indent="-609600" algn="l" rtl="0" eaLnBrk="1" hangingPunct="1">
              <a:buNone/>
            </a:pPr>
            <a:r>
              <a:rPr lang="en-US" sz="1800" b="1" dirty="0" smtClean="0"/>
              <a:t>Balloon </a:t>
            </a:r>
            <a:r>
              <a:rPr lang="en-US" sz="1800" b="1" dirty="0" err="1" smtClean="0"/>
              <a:t>tamponade</a:t>
            </a:r>
            <a:r>
              <a:rPr lang="en-US" sz="1800" dirty="0" smtClean="0"/>
              <a:t>: Control Bleeding By applying pressure on the cardiac portion of the stomach and against the bleeding </a:t>
            </a:r>
            <a:r>
              <a:rPr lang="en-US" sz="1800" dirty="0" err="1" smtClean="0"/>
              <a:t>varices</a:t>
            </a:r>
            <a:r>
              <a:rPr lang="en-US" sz="1800" dirty="0" smtClean="0"/>
              <a:t> by a double-balloon </a:t>
            </a:r>
            <a:r>
              <a:rPr lang="en-US" sz="1800" dirty="0" err="1" smtClean="0"/>
              <a:t>tamponade</a:t>
            </a:r>
            <a:r>
              <a:rPr lang="ar-JO" sz="1800" dirty="0" smtClean="0"/>
              <a:t> </a:t>
            </a:r>
            <a:r>
              <a:rPr lang="en-US" sz="1800" dirty="0" smtClean="0"/>
              <a:t> (</a:t>
            </a:r>
            <a:r>
              <a:rPr lang="en-US" sz="1800" dirty="0" err="1" smtClean="0"/>
              <a:t>Sengstaken</a:t>
            </a:r>
            <a:r>
              <a:rPr lang="en-US" sz="1800" dirty="0" smtClean="0"/>
              <a:t>-Blakemore tube)</a:t>
            </a:r>
          </a:p>
          <a:p>
            <a:pPr marL="609600" indent="-609600" algn="l" rtl="0" eaLnBrk="1" hangingPunct="1">
              <a:buFont typeface="Wingdings" pitchFamily="2" charset="2"/>
              <a:buNone/>
            </a:pPr>
            <a:r>
              <a:rPr lang="en-US" sz="1800" dirty="0" smtClean="0"/>
              <a:t>    - Has four opening: Gastric Aspiration, Esophageal aspiration, inflating of the gastric balloon, and inflating of the esophageal balloon</a:t>
            </a:r>
          </a:p>
          <a:p>
            <a:pPr marL="609600" indent="-609600" algn="l" rtl="0" eaLnBrk="1" hangingPunct="1">
              <a:buFont typeface="Wingdings" pitchFamily="2" charset="2"/>
              <a:buNone/>
            </a:pPr>
            <a:r>
              <a:rPr lang="en-US" sz="1800" dirty="0" smtClean="0"/>
              <a:t>     - The pressure in the balloon should be </a:t>
            </a:r>
            <a:r>
              <a:rPr lang="en-US" sz="1800" dirty="0" smtClean="0">
                <a:solidFill>
                  <a:srgbClr val="FF0000"/>
                </a:solidFill>
              </a:rPr>
              <a:t>25-40</a:t>
            </a:r>
            <a:r>
              <a:rPr lang="en-US" sz="1800" dirty="0" smtClean="0"/>
              <a:t> mmHg and to be checked q 2-4 hrs</a:t>
            </a:r>
          </a:p>
          <a:p>
            <a:pPr marL="609600" indent="-609600" algn="l" rtl="0" eaLnBrk="1" hangingPunct="1">
              <a:buFont typeface="Wingdings" pitchFamily="2" charset="2"/>
              <a:buNone/>
            </a:pPr>
            <a:r>
              <a:rPr lang="en-US" sz="1800" dirty="0" smtClean="0"/>
              <a:t>     - </a:t>
            </a:r>
            <a:r>
              <a:rPr lang="en-US" sz="1800" dirty="0" err="1" smtClean="0"/>
              <a:t>Overinfalting</a:t>
            </a:r>
            <a:r>
              <a:rPr lang="en-US" sz="1800" dirty="0" smtClean="0"/>
              <a:t> and leaving balloon for long time may cause injury from ulceration and necrosis of the mouth nose or stomach mucosa</a:t>
            </a:r>
          </a:p>
          <a:p>
            <a:pPr marL="609600" indent="-609600" algn="l" rtl="0" eaLnBrk="1" hangingPunct="1">
              <a:buFont typeface="Wingdings" pitchFamily="2" charset="2"/>
              <a:buNone/>
            </a:pPr>
            <a:r>
              <a:rPr lang="en-US" sz="1800" dirty="0" smtClean="0"/>
              <a:t>     - Displacement of tube may result in obstruction of airway and asphyxia from aspiration</a:t>
            </a:r>
          </a:p>
          <a:p>
            <a:pPr marL="609600" indent="-609600" algn="l" rtl="0" eaLnBrk="1" hangingPunct="1">
              <a:buFont typeface="Wingdings" pitchFamily="2" charset="2"/>
              <a:buNone/>
            </a:pPr>
            <a:r>
              <a:rPr lang="en-US" sz="1800" dirty="0" smtClean="0"/>
              <a:t>     - </a:t>
            </a:r>
            <a:r>
              <a:rPr lang="en-US" sz="1800" dirty="0" err="1" smtClean="0"/>
              <a:t>Overinfalting</a:t>
            </a:r>
            <a:r>
              <a:rPr lang="en-US" sz="1800" dirty="0" smtClean="0"/>
              <a:t> may result in sudden rupture and aspiration of gastric content into the lung.</a:t>
            </a:r>
          </a:p>
          <a:p>
            <a:pPr marL="609600" indent="-609600" algn="l" rtl="0" eaLnBrk="1" hangingPunct="1">
              <a:buFont typeface="Wingdings" pitchFamily="2" charset="2"/>
              <a:buNone/>
            </a:pPr>
            <a:r>
              <a:rPr lang="en-US" sz="1800" dirty="0" smtClean="0"/>
              <a:t>     - Frequent assessment for bleeding and inflation of balloons are needed in order to minimize the complications. </a:t>
            </a:r>
          </a:p>
          <a:p>
            <a:pPr marL="609600" indent="-609600" algn="l" rtl="0" eaLnBrk="1" hangingPunct="1">
              <a:buFont typeface="Wingdings" pitchFamily="2" charset="2"/>
              <a:buNone/>
            </a:pPr>
            <a:endParaRPr lang="en-US" sz="1800"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3.gstatic.com/images?q=tbn:ANd9GcSt7J-MkqduZmKTFHLr2ty27N0fMA5Szv4jpB-wP-6F0D1jtqvb"/>
          <p:cNvPicPr>
            <a:picLocks noChangeAspect="1" noChangeArrowheads="1"/>
          </p:cNvPicPr>
          <p:nvPr/>
        </p:nvPicPr>
        <p:blipFill>
          <a:blip r:embed="rId2" cstate="print"/>
          <a:srcRect/>
          <a:stretch>
            <a:fillRect/>
          </a:stretch>
        </p:blipFill>
        <p:spPr bwMode="auto">
          <a:xfrm>
            <a:off x="2150533" y="914400"/>
            <a:ext cx="4475819" cy="4495800"/>
          </a:xfrm>
          <a:prstGeom prst="rect">
            <a:avLst/>
          </a:prstGeom>
          <a:noFill/>
        </p:spPr>
      </p:pic>
      <p:sp>
        <p:nvSpPr>
          <p:cNvPr id="5" name="Slide Number Placeholder 4"/>
          <p:cNvSpPr>
            <a:spLocks noGrp="1"/>
          </p:cNvSpPr>
          <p:nvPr>
            <p:ph type="sldNum" sz="quarter" idx="12"/>
          </p:nvPr>
        </p:nvSpPr>
        <p:spPr/>
        <p:txBody>
          <a:bodyPr/>
          <a:lstStyle/>
          <a:p>
            <a:fld id="{B3FFE1A6-D617-46EA-91B0-1E4EE1135A84}" type="slidenum">
              <a:rPr lang="en-US" smtClean="0"/>
              <a:pPr/>
              <a:t>18</a:t>
            </a:fld>
            <a:endParaRPr lang="en-US"/>
          </a:p>
        </p:txBody>
      </p:sp>
      <p:sp>
        <p:nvSpPr>
          <p:cNvPr id="6" name="Rectangle 5"/>
          <p:cNvSpPr/>
          <p:nvPr/>
        </p:nvSpPr>
        <p:spPr>
          <a:xfrm>
            <a:off x="3276600" y="5715000"/>
            <a:ext cx="2065950" cy="369332"/>
          </a:xfrm>
          <a:prstGeom prst="rect">
            <a:avLst/>
          </a:prstGeom>
        </p:spPr>
        <p:txBody>
          <a:bodyPr wrap="none">
            <a:spAutoFit/>
          </a:bodyPr>
          <a:lstStyle/>
          <a:p>
            <a:r>
              <a:rPr lang="en-US" b="1" dirty="0" smtClean="0"/>
              <a:t>Balloon </a:t>
            </a:r>
            <a:r>
              <a:rPr lang="en-US" b="1" dirty="0" err="1" smtClean="0"/>
              <a:t>tamponade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381000" y="1219200"/>
            <a:ext cx="8229600" cy="3505200"/>
          </a:xfrm>
          <a:prstGeom prst="rect">
            <a:avLst/>
          </a:prstGeom>
        </p:spPr>
        <p:txBody>
          <a:bodyPr vert="horz" lIns="91440" tIns="45720" rIns="91440" bIns="45720" rtlCol="0">
            <a:noAutofit/>
          </a:bodyPr>
          <a:lstStyle/>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sz="2000" b="1" dirty="0" smtClean="0"/>
              <a:t>Meds: </a:t>
            </a:r>
            <a:r>
              <a:rPr lang="en-US" sz="2000" dirty="0" smtClean="0"/>
              <a:t>Vasopressin (decrease BP). </a:t>
            </a:r>
            <a:r>
              <a:rPr lang="en-US" sz="2000" dirty="0" err="1" smtClean="0"/>
              <a:t>Somatostatin</a:t>
            </a:r>
            <a:r>
              <a:rPr lang="en-US" sz="2000" dirty="0" smtClean="0"/>
              <a:t> (selective </a:t>
            </a:r>
            <a:r>
              <a:rPr lang="en-US" sz="2000" dirty="0" err="1" smtClean="0"/>
              <a:t>splanchenic</a:t>
            </a:r>
            <a:r>
              <a:rPr lang="en-US" sz="2000" dirty="0" smtClean="0"/>
              <a:t> vasoconstriction). Beta blockers (prevent but not used in acute bleeding)</a:t>
            </a:r>
            <a:endParaRPr lang="en-US" sz="2000" b="1" dirty="0" smtClean="0"/>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Endoscopic therapy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(injection</a:t>
            </a:r>
            <a:r>
              <a:rPr kumimoji="0" lang="en-US" sz="2000" b="0" i="0" u="none" strike="noStrike" kern="1200" cap="none" spc="0" normalizeH="0" noProof="0" dirty="0" smtClean="0">
                <a:ln>
                  <a:noFill/>
                </a:ln>
                <a:solidFill>
                  <a:schemeClr val="tx1"/>
                </a:solidFill>
                <a:effectLst/>
                <a:uLnTx/>
                <a:uFillTx/>
                <a:latin typeface="+mn-lt"/>
                <a:ea typeface="+mn-ea"/>
                <a:cs typeface="+mn-cs"/>
              </a:rPr>
              <a:t> </a:t>
            </a:r>
            <a:r>
              <a:rPr kumimoji="0" lang="en-US" sz="2000" b="0" i="0" u="none" strike="noStrike" kern="1200" cap="none" spc="0" normalizeH="0" noProof="0" dirty="0" err="1" smtClean="0">
                <a:ln>
                  <a:noFill/>
                </a:ln>
                <a:solidFill>
                  <a:schemeClr val="tx1"/>
                </a:solidFill>
                <a:effectLst/>
                <a:uLnTx/>
                <a:uFillTx/>
                <a:latin typeface="+mn-lt"/>
                <a:ea typeface="+mn-ea"/>
                <a:cs typeface="+mn-cs"/>
              </a:rPr>
              <a:t>sclerotherapy</a:t>
            </a:r>
            <a:r>
              <a:rPr kumimoji="0" lang="en-US" sz="2000" b="0" i="0" u="none" strike="noStrike" kern="1200" cap="none" spc="0" normalizeH="0" noProof="0" dirty="0" smtClean="0">
                <a:ln>
                  <a:noFill/>
                </a:ln>
                <a:solidFill>
                  <a:schemeClr val="tx1"/>
                </a:solidFill>
                <a:effectLst/>
                <a:uLnTx/>
                <a:uFillTx/>
                <a:latin typeface="+mn-lt"/>
                <a:ea typeface="+mn-ea"/>
                <a:cs typeface="+mn-cs"/>
              </a:rPr>
              <a:t>)</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sz="2000" dirty="0" smtClean="0"/>
              <a:t>Useful in GI bleeding, less effective in preventing 1</a:t>
            </a:r>
            <a:r>
              <a:rPr lang="en-US" sz="2000" baseline="30000" dirty="0" smtClean="0"/>
              <a:t>st</a:t>
            </a:r>
            <a:r>
              <a:rPr lang="en-US" sz="2000" dirty="0" smtClean="0"/>
              <a:t> and subsequent </a:t>
            </a:r>
            <a:r>
              <a:rPr lang="en-US" sz="2000" dirty="0" err="1" smtClean="0"/>
              <a:t>variceal</a:t>
            </a:r>
            <a:r>
              <a:rPr lang="en-US" sz="2000" dirty="0" smtClean="0"/>
              <a:t> bleeding</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000" b="0" i="0" u="none" strike="noStrike" kern="1200" cap="none" spc="0" normalizeH="0" noProof="0" dirty="0" smtClean="0">
                <a:ln>
                  <a:noFill/>
                </a:ln>
                <a:solidFill>
                  <a:schemeClr val="tx1"/>
                </a:solidFill>
                <a:effectLst/>
                <a:uLnTx/>
                <a:uFillTx/>
                <a:latin typeface="+mn-lt"/>
                <a:ea typeface="+mn-ea"/>
                <a:cs typeface="+mn-cs"/>
              </a:rPr>
              <a:t>Complications: esophageal stricture, perforation, aspiration pneumonia.</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sz="2000" dirty="0" smtClean="0"/>
              <a:t>Give </a:t>
            </a:r>
            <a:r>
              <a:rPr lang="en-US" sz="2000" dirty="0" err="1" smtClean="0"/>
              <a:t>antiacids</a:t>
            </a:r>
            <a:r>
              <a:rPr lang="en-US" sz="2000" dirty="0" smtClean="0"/>
              <a:t> post procedure to control </a:t>
            </a:r>
            <a:r>
              <a:rPr lang="en-US" sz="2000" dirty="0" err="1" smtClean="0"/>
              <a:t>sclerosing</a:t>
            </a:r>
            <a:r>
              <a:rPr lang="en-US" sz="2000" dirty="0" smtClean="0"/>
              <a:t> and reduce acid reflux.</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endParaRPr lang="en-US" sz="2000" dirty="0"/>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sz="2000" b="1" dirty="0" smtClean="0"/>
              <a:t>Esophageal Banding Therapy </a:t>
            </a:r>
            <a:r>
              <a:rPr lang="en-US" sz="2000" dirty="0" smtClean="0"/>
              <a:t>(Band Ligation)</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sz="2000" dirty="0" smtClean="0"/>
              <a:t>Treatment of choice</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sz="2000" dirty="0" smtClean="0"/>
              <a:t>Can be combined with pharmacologic treatment.</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sz="2000" dirty="0" smtClean="0"/>
              <a:t>Less risky than </a:t>
            </a:r>
            <a:r>
              <a:rPr lang="en-US" sz="2000" dirty="0" err="1" smtClean="0"/>
              <a:t>sclerosing</a:t>
            </a:r>
            <a:endParaRPr lang="en-US" sz="2000" dirty="0" smtClean="0"/>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sz="2000" dirty="0" smtClean="0"/>
              <a:t>Complications: lacerations, </a:t>
            </a:r>
            <a:r>
              <a:rPr lang="en-US" sz="2000" dirty="0" err="1" smtClean="0"/>
              <a:t>dysphagia</a:t>
            </a:r>
            <a:r>
              <a:rPr lang="en-US" sz="2000" dirty="0" smtClean="0"/>
              <a:t>, stricture (rare)</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endParaRPr lang="en-US" sz="2000" dirty="0" smtClean="0"/>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sz="2000" b="1" dirty="0" smtClean="0"/>
              <a:t>TIPS</a:t>
            </a:r>
          </a:p>
        </p:txBody>
      </p:sp>
      <p:pic>
        <p:nvPicPr>
          <p:cNvPr id="1026" name="Picture 2" descr="https://encrypted-tbn3.gstatic.com/images?q=tbn:ANd9GcSjXzyAmQIHezYzMGQlJ18gZw4MM6jYKRa8GVfX9xWRQw4YXU4g"/>
          <p:cNvPicPr>
            <a:picLocks noChangeAspect="1" noChangeArrowheads="1"/>
          </p:cNvPicPr>
          <p:nvPr/>
        </p:nvPicPr>
        <p:blipFill>
          <a:blip r:embed="rId2" cstate="print"/>
          <a:srcRect/>
          <a:stretch>
            <a:fillRect/>
          </a:stretch>
        </p:blipFill>
        <p:spPr bwMode="auto">
          <a:xfrm>
            <a:off x="6096000" y="2971800"/>
            <a:ext cx="2676525" cy="1704976"/>
          </a:xfrm>
          <a:prstGeom prst="rect">
            <a:avLst/>
          </a:prstGeom>
          <a:noFill/>
        </p:spPr>
      </p:pic>
      <p:sp>
        <p:nvSpPr>
          <p:cNvPr id="5" name="Slide Number Placeholder 4"/>
          <p:cNvSpPr>
            <a:spLocks noGrp="1"/>
          </p:cNvSpPr>
          <p:nvPr>
            <p:ph type="sldNum" sz="quarter" idx="12"/>
          </p:nvPr>
        </p:nvSpPr>
        <p:spPr/>
        <p:txBody>
          <a:bodyPr/>
          <a:lstStyle/>
          <a:p>
            <a:fld id="{B3FFE1A6-D617-46EA-91B0-1E4EE1135A84}"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457200"/>
            <a:ext cx="8229600" cy="1022350"/>
          </a:xfrm>
        </p:spPr>
        <p:txBody>
          <a:bodyPr/>
          <a:lstStyle/>
          <a:p>
            <a:pPr rtl="0" eaLnBrk="1" hangingPunct="1"/>
            <a:r>
              <a:rPr lang="en-US" sz="2800" b="1" smtClean="0"/>
              <a:t> </a:t>
            </a:r>
            <a:r>
              <a:rPr lang="en-US" sz="2800" b="1" smtClean="0">
                <a:solidFill>
                  <a:srgbClr val="FF3300"/>
                </a:solidFill>
              </a:rPr>
              <a:t>1. </a:t>
            </a:r>
            <a:r>
              <a:rPr lang="en-US" sz="3600" b="1" smtClean="0">
                <a:solidFill>
                  <a:srgbClr val="FF3300"/>
                </a:solidFill>
              </a:rPr>
              <a:t>Ascites:</a:t>
            </a:r>
          </a:p>
        </p:txBody>
      </p:sp>
      <p:sp>
        <p:nvSpPr>
          <p:cNvPr id="26627" name="Rectangle 3"/>
          <p:cNvSpPr>
            <a:spLocks noGrp="1" noChangeArrowheads="1"/>
          </p:cNvSpPr>
          <p:nvPr>
            <p:ph type="body" idx="1"/>
          </p:nvPr>
        </p:nvSpPr>
        <p:spPr>
          <a:xfrm>
            <a:off x="457200" y="1341438"/>
            <a:ext cx="8229600" cy="4525962"/>
          </a:xfrm>
        </p:spPr>
        <p:txBody>
          <a:bodyPr/>
          <a:lstStyle/>
          <a:p>
            <a:pPr marL="609600" indent="-609600" algn="l" rtl="0" eaLnBrk="1" hangingPunct="1">
              <a:lnSpc>
                <a:spcPct val="90000"/>
              </a:lnSpc>
              <a:buFont typeface="Wingdings" pitchFamily="2" charset="2"/>
              <a:buNone/>
            </a:pPr>
            <a:endParaRPr lang="en-US" sz="2400" dirty="0" smtClean="0"/>
          </a:p>
          <a:p>
            <a:pPr marL="609600" indent="-609600" algn="l" rtl="0" eaLnBrk="1" hangingPunct="1">
              <a:lnSpc>
                <a:spcPct val="90000"/>
              </a:lnSpc>
            </a:pPr>
            <a:r>
              <a:rPr lang="en-US" sz="2800" b="1" dirty="0" err="1" smtClean="0">
                <a:solidFill>
                  <a:srgbClr val="0000FF"/>
                </a:solidFill>
              </a:rPr>
              <a:t>Ascites</a:t>
            </a:r>
            <a:r>
              <a:rPr lang="en-US" sz="2800" b="1" dirty="0" smtClean="0">
                <a:solidFill>
                  <a:srgbClr val="0000FF"/>
                </a:solidFill>
              </a:rPr>
              <a:t>:</a:t>
            </a:r>
            <a:r>
              <a:rPr lang="en-US" sz="2400" dirty="0" smtClean="0"/>
              <a:t> Fluid in Peritoneal Cavity Due To:</a:t>
            </a:r>
          </a:p>
          <a:p>
            <a:pPr marL="609600" indent="-609600" algn="l" rtl="0" eaLnBrk="1" hangingPunct="1">
              <a:lnSpc>
                <a:spcPct val="90000"/>
              </a:lnSpc>
            </a:pPr>
            <a:r>
              <a:rPr lang="en-US" sz="2400" dirty="0" smtClean="0"/>
              <a:t>Portal hypertension resulting in increased capillary pressure and obstruction of venous blood flow</a:t>
            </a:r>
          </a:p>
          <a:p>
            <a:pPr marL="609600" indent="-609600" algn="l" rtl="0" eaLnBrk="1" hangingPunct="1">
              <a:lnSpc>
                <a:spcPct val="90000"/>
              </a:lnSpc>
            </a:pPr>
            <a:r>
              <a:rPr lang="en-US" sz="2400" dirty="0" smtClean="0"/>
              <a:t>Vasodilatation of </a:t>
            </a:r>
            <a:r>
              <a:rPr lang="en-US" sz="2400" dirty="0" err="1" smtClean="0"/>
              <a:t>splanchnic</a:t>
            </a:r>
            <a:r>
              <a:rPr lang="en-US" sz="2400" dirty="0" smtClean="0"/>
              <a:t> circulation (blood flow to the major abdominal organs)</a:t>
            </a:r>
          </a:p>
          <a:p>
            <a:pPr marL="609600" indent="-609600" algn="l" rtl="0" eaLnBrk="1" hangingPunct="1">
              <a:lnSpc>
                <a:spcPct val="90000"/>
              </a:lnSpc>
            </a:pPr>
            <a:r>
              <a:rPr lang="en-US" sz="2400" dirty="0" smtClean="0"/>
              <a:t>Changes in the ability to metabolize </a:t>
            </a:r>
            <a:r>
              <a:rPr lang="en-US" sz="2400" dirty="0" err="1" smtClean="0"/>
              <a:t>aldosterone</a:t>
            </a:r>
            <a:r>
              <a:rPr lang="en-US" sz="2400" dirty="0" smtClean="0"/>
              <a:t>, increasing fluid retention</a:t>
            </a:r>
          </a:p>
          <a:p>
            <a:pPr marL="609600" indent="-609600" algn="l" rtl="0" eaLnBrk="1" hangingPunct="1">
              <a:lnSpc>
                <a:spcPct val="90000"/>
              </a:lnSpc>
            </a:pPr>
            <a:r>
              <a:rPr lang="en-US" sz="2400" dirty="0" smtClean="0"/>
              <a:t>Decreased synthesis of albumin, decreasing serum osmotic pressure</a:t>
            </a:r>
          </a:p>
          <a:p>
            <a:pPr marL="609600" indent="-609600" algn="l" rtl="0" eaLnBrk="1" hangingPunct="1">
              <a:lnSpc>
                <a:spcPct val="90000"/>
              </a:lnSpc>
            </a:pPr>
            <a:r>
              <a:rPr lang="en-US" sz="2400" dirty="0" smtClean="0"/>
              <a:t>Movement of albumin and fluid into the peritoneal cavity</a:t>
            </a:r>
          </a:p>
          <a:p>
            <a:pPr marL="609600" indent="-609600" algn="l" rtl="0" eaLnBrk="1" hangingPunct="1">
              <a:lnSpc>
                <a:spcPct val="90000"/>
              </a:lnSpc>
            </a:pPr>
            <a:endParaRPr lang="en-US" sz="2400"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B0F0"/>
                </a:solidFill>
              </a:rPr>
              <a:t>Surgical management of </a:t>
            </a:r>
            <a:r>
              <a:rPr lang="en-US" sz="3200" dirty="0" err="1" smtClean="0">
                <a:solidFill>
                  <a:srgbClr val="00B0F0"/>
                </a:solidFill>
              </a:rPr>
              <a:t>varices</a:t>
            </a:r>
            <a:r>
              <a:rPr lang="en-US" sz="3200" dirty="0" smtClean="0">
                <a:solidFill>
                  <a:srgbClr val="00B0F0"/>
                </a:solidFill>
              </a:rPr>
              <a:t> </a:t>
            </a:r>
            <a:endParaRPr lang="en-US" sz="3200" dirty="0">
              <a:solidFill>
                <a:srgbClr val="00B0F0"/>
              </a:solidFill>
            </a:endParaRPr>
          </a:p>
        </p:txBody>
      </p:sp>
      <p:sp>
        <p:nvSpPr>
          <p:cNvPr id="3" name="Content Placeholder 2"/>
          <p:cNvSpPr>
            <a:spLocks noGrp="1"/>
          </p:cNvSpPr>
          <p:nvPr>
            <p:ph idx="1"/>
          </p:nvPr>
        </p:nvSpPr>
        <p:spPr/>
        <p:txBody>
          <a:bodyPr/>
          <a:lstStyle/>
          <a:p>
            <a:pPr>
              <a:buNone/>
            </a:pPr>
            <a:r>
              <a:rPr lang="en-US" dirty="0" smtClean="0"/>
              <a:t>1- surgical bypass: to reduce portal pressure</a:t>
            </a:r>
          </a:p>
          <a:p>
            <a:pPr>
              <a:buNone/>
            </a:pPr>
            <a:r>
              <a:rPr lang="en-US" dirty="0" smtClean="0"/>
              <a:t>2- </a:t>
            </a:r>
            <a:r>
              <a:rPr lang="en-US" dirty="0" err="1" smtClean="0"/>
              <a:t>devascularization</a:t>
            </a:r>
            <a:r>
              <a:rPr lang="en-US" dirty="0" smtClean="0"/>
              <a:t> and </a:t>
            </a:r>
            <a:r>
              <a:rPr lang="en-US" dirty="0" err="1" smtClean="0"/>
              <a:t>transection</a:t>
            </a:r>
            <a:endParaRPr lang="en-US" dirty="0" smtClean="0"/>
          </a:p>
          <a:p>
            <a:endParaRPr lang="en-US" dirty="0"/>
          </a:p>
          <a:p>
            <a:r>
              <a:rPr lang="en-US" dirty="0" smtClean="0"/>
              <a:t>Very risky: cause encephalopathy</a:t>
            </a:r>
          </a:p>
          <a:p>
            <a:r>
              <a:rPr lang="en-US" dirty="0" smtClean="0"/>
              <a:t>2</a:t>
            </a:r>
            <a:r>
              <a:rPr lang="en-US" baseline="30000" dirty="0" smtClean="0"/>
              <a:t>nd</a:t>
            </a:r>
            <a:r>
              <a:rPr lang="en-US" dirty="0" smtClean="0"/>
              <a:t> line management if everything else failed</a:t>
            </a:r>
          </a:p>
          <a:p>
            <a:endParaRPr lang="en-US" dirty="0" smtClean="0"/>
          </a:p>
          <a:p>
            <a:pPr algn="ctr">
              <a:buNone/>
            </a:pPr>
            <a:r>
              <a:rPr lang="en-US" sz="2400" i="1" dirty="0" smtClean="0"/>
              <a:t>Summary available p1134</a:t>
            </a:r>
          </a:p>
          <a:p>
            <a:endParaRPr lang="en-US" dirty="0"/>
          </a:p>
        </p:txBody>
      </p:sp>
      <p:sp>
        <p:nvSpPr>
          <p:cNvPr id="4" name="Slide Number Placeholder 3"/>
          <p:cNvSpPr>
            <a:spLocks noGrp="1"/>
          </p:cNvSpPr>
          <p:nvPr>
            <p:ph type="sldNum" sz="quarter" idx="12"/>
          </p:nvPr>
        </p:nvSpPr>
        <p:spPr/>
        <p:txBody>
          <a:bodyPr/>
          <a:lstStyle/>
          <a:p>
            <a:fld id="{B3FFE1A6-D617-46EA-91B0-1E4EE1135A84}"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457200"/>
            <a:ext cx="8229600" cy="1106488"/>
          </a:xfrm>
        </p:spPr>
        <p:txBody>
          <a:bodyPr/>
          <a:lstStyle/>
          <a:p>
            <a:pPr rtl="0" eaLnBrk="1" hangingPunct="1"/>
            <a:r>
              <a:rPr lang="en-US" sz="2400" b="1" smtClean="0"/>
              <a:t> </a:t>
            </a:r>
            <a:r>
              <a:rPr lang="en-US" sz="2800" b="1" smtClean="0">
                <a:solidFill>
                  <a:srgbClr val="FF3300"/>
                </a:solidFill>
              </a:rPr>
              <a:t>3. Hepatic Encephalopathy and Coma</a:t>
            </a:r>
          </a:p>
        </p:txBody>
      </p:sp>
      <p:sp>
        <p:nvSpPr>
          <p:cNvPr id="39939" name="Rectangle 3"/>
          <p:cNvSpPr>
            <a:spLocks noGrp="1" noChangeArrowheads="1"/>
          </p:cNvSpPr>
          <p:nvPr>
            <p:ph type="body" idx="1"/>
          </p:nvPr>
        </p:nvSpPr>
        <p:spPr>
          <a:xfrm>
            <a:off x="457200" y="1628775"/>
            <a:ext cx="8229600" cy="4497388"/>
          </a:xfrm>
        </p:spPr>
        <p:txBody>
          <a:bodyPr>
            <a:normAutofit/>
          </a:bodyPr>
          <a:lstStyle/>
          <a:p>
            <a:pPr algn="l" rtl="0" eaLnBrk="1" hangingPunct="1"/>
            <a:r>
              <a:rPr lang="en-US" sz="2400" dirty="0" smtClean="0"/>
              <a:t>Results from accumulation of Ammonia and other toxic metabolites in the blood (</a:t>
            </a:r>
            <a:r>
              <a:rPr lang="en-US" sz="2400" dirty="0" err="1" smtClean="0"/>
              <a:t>eg</a:t>
            </a:r>
            <a:r>
              <a:rPr lang="en-US" sz="2400" dirty="0" smtClean="0"/>
              <a:t>. False neurotransmitters</a:t>
            </a:r>
            <a:r>
              <a:rPr lang="en-US" sz="2400" dirty="0"/>
              <a:t>)</a:t>
            </a:r>
            <a:r>
              <a:rPr lang="en-US" sz="2400" dirty="0" smtClean="0"/>
              <a:t>.</a:t>
            </a:r>
          </a:p>
          <a:p>
            <a:pPr algn="l" rtl="0" eaLnBrk="1" hangingPunct="1"/>
            <a:r>
              <a:rPr lang="en-US" sz="2400" dirty="0" err="1" smtClean="0"/>
              <a:t>Amonia</a:t>
            </a:r>
            <a:r>
              <a:rPr lang="en-US" sz="2400" dirty="0" smtClean="0"/>
              <a:t>: excited certain receptors on </a:t>
            </a:r>
            <a:r>
              <a:rPr lang="en-US" sz="2400" dirty="0" err="1" smtClean="0"/>
              <a:t>astrocyte</a:t>
            </a:r>
            <a:r>
              <a:rPr lang="en-US" sz="2400" dirty="0" smtClean="0"/>
              <a:t> cells, increases </a:t>
            </a:r>
            <a:r>
              <a:rPr lang="en-US" sz="2400" dirty="0" err="1" smtClean="0"/>
              <a:t>neurosteroid</a:t>
            </a:r>
            <a:r>
              <a:rPr lang="en-US" sz="2400" dirty="0" smtClean="0"/>
              <a:t> production, increases GABA </a:t>
            </a:r>
            <a:r>
              <a:rPr lang="en-US" sz="2400" dirty="0" err="1" smtClean="0"/>
              <a:t>neurotransmitor</a:t>
            </a:r>
            <a:r>
              <a:rPr lang="en-US" sz="2400" dirty="0" smtClean="0"/>
              <a:t>, depression of CNS </a:t>
            </a:r>
          </a:p>
          <a:p>
            <a:r>
              <a:rPr lang="en-US" sz="2400" dirty="0" smtClean="0"/>
              <a:t>Ammonia is a result of enzyme and bacterial digestion of dietary and blood protein in the GI tract.</a:t>
            </a:r>
          </a:p>
        </p:txBody>
      </p:sp>
      <p:sp>
        <p:nvSpPr>
          <p:cNvPr id="4" name="Slide Number Placeholder 3"/>
          <p:cNvSpPr>
            <a:spLocks noGrp="1"/>
          </p:cNvSpPr>
          <p:nvPr>
            <p:ph type="sldNum" sz="quarter" idx="12"/>
          </p:nvPr>
        </p:nvSpPr>
        <p:spPr/>
        <p:txBody>
          <a:bodyPr/>
          <a:lstStyle/>
          <a:p>
            <a:fld id="{B3FFE1A6-D617-46EA-91B0-1E4EE1135A84}"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Hepatic Coma represents most advanced stages of hepatic encephalopathy. (See stages in table 39-3, p1134)</a:t>
            </a:r>
          </a:p>
          <a:p>
            <a:pPr lvl="1"/>
            <a:r>
              <a:rPr lang="en-US" dirty="0" smtClean="0"/>
              <a:t>Normal</a:t>
            </a:r>
          </a:p>
          <a:p>
            <a:pPr lvl="1"/>
            <a:r>
              <a:rPr lang="en-US" dirty="0" smtClean="0"/>
              <a:t>Drowsy</a:t>
            </a:r>
          </a:p>
          <a:p>
            <a:pPr lvl="1"/>
            <a:r>
              <a:rPr lang="en-US" dirty="0" err="1" smtClean="0"/>
              <a:t>Stuporous</a:t>
            </a:r>
            <a:endParaRPr lang="en-US" dirty="0" smtClean="0"/>
          </a:p>
          <a:p>
            <a:pPr lvl="1"/>
            <a:r>
              <a:rPr lang="en-US" dirty="0" smtClean="0"/>
              <a:t>coma</a:t>
            </a:r>
          </a:p>
          <a:p>
            <a:r>
              <a:rPr lang="en-US" dirty="0" smtClean="0"/>
              <a:t>GI bleeding in Esophageal </a:t>
            </a:r>
            <a:r>
              <a:rPr lang="en-US" dirty="0" err="1" smtClean="0"/>
              <a:t>Varices</a:t>
            </a:r>
            <a:r>
              <a:rPr lang="en-US" dirty="0" smtClean="0"/>
              <a:t> increases ammonia.</a:t>
            </a:r>
          </a:p>
          <a:p>
            <a:r>
              <a:rPr lang="en-US" dirty="0" smtClean="0"/>
              <a:t>Survival rate: 40% in 1 yr, after 1</a:t>
            </a:r>
            <a:r>
              <a:rPr lang="en-US" baseline="30000" dirty="0" smtClean="0"/>
              <a:t>st</a:t>
            </a:r>
            <a:r>
              <a:rPr lang="en-US" dirty="0" smtClean="0"/>
              <a:t> episode. So, pt should be referred for liver transplant </a:t>
            </a:r>
          </a:p>
          <a:p>
            <a:endParaRPr lang="en-US" dirty="0"/>
          </a:p>
        </p:txBody>
      </p:sp>
      <p:sp>
        <p:nvSpPr>
          <p:cNvPr id="4" name="Slide Number Placeholder 3"/>
          <p:cNvSpPr>
            <a:spLocks noGrp="1"/>
          </p:cNvSpPr>
          <p:nvPr>
            <p:ph type="sldNum" sz="quarter" idx="12"/>
          </p:nvPr>
        </p:nvSpPr>
        <p:spPr/>
        <p:txBody>
          <a:bodyPr/>
          <a:lstStyle/>
          <a:p>
            <a:fld id="{B3FFE1A6-D617-46EA-91B0-1E4EE1135A84}"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457200"/>
            <a:ext cx="8229600" cy="1022350"/>
          </a:xfrm>
        </p:spPr>
        <p:txBody>
          <a:bodyPr/>
          <a:lstStyle/>
          <a:p>
            <a:pPr rtl="0" eaLnBrk="1" hangingPunct="1"/>
            <a:r>
              <a:rPr lang="en-US" sz="2800" b="1" smtClean="0">
                <a:solidFill>
                  <a:srgbClr val="0000FF"/>
                </a:solidFill>
              </a:rPr>
              <a:t>Clinical manifestation</a:t>
            </a:r>
          </a:p>
        </p:txBody>
      </p:sp>
      <p:sp>
        <p:nvSpPr>
          <p:cNvPr id="40963" name="Rectangle 3"/>
          <p:cNvSpPr>
            <a:spLocks noGrp="1" noChangeArrowheads="1"/>
          </p:cNvSpPr>
          <p:nvPr>
            <p:ph type="body" idx="1"/>
          </p:nvPr>
        </p:nvSpPr>
        <p:spPr>
          <a:xfrm>
            <a:off x="457200" y="1412875"/>
            <a:ext cx="8229600" cy="4713288"/>
          </a:xfrm>
        </p:spPr>
        <p:txBody>
          <a:bodyPr>
            <a:normAutofit fontScale="92500" lnSpcReduction="20000"/>
          </a:bodyPr>
          <a:lstStyle/>
          <a:p>
            <a:pPr algn="l" rtl="0" eaLnBrk="1" hangingPunct="1"/>
            <a:endParaRPr lang="en-US" sz="2000" dirty="0" smtClean="0"/>
          </a:p>
          <a:p>
            <a:pPr algn="l" rtl="0" eaLnBrk="1" hangingPunct="1">
              <a:buNone/>
            </a:pPr>
            <a:r>
              <a:rPr lang="en-US" sz="2000" dirty="0" smtClean="0"/>
              <a:t>Early symptoms:</a:t>
            </a:r>
          </a:p>
          <a:p>
            <a:pPr algn="l" rtl="0" eaLnBrk="1" hangingPunct="1"/>
            <a:r>
              <a:rPr lang="en-US" sz="2000" dirty="0" smtClean="0"/>
              <a:t>Mental changes</a:t>
            </a:r>
          </a:p>
          <a:p>
            <a:pPr algn="l" rtl="0" eaLnBrk="1" hangingPunct="1"/>
            <a:r>
              <a:rPr lang="en-US" sz="2000" dirty="0" smtClean="0"/>
              <a:t>Motor disturbances</a:t>
            </a:r>
          </a:p>
          <a:p>
            <a:pPr algn="l" rtl="0" eaLnBrk="1" hangingPunct="1"/>
            <a:r>
              <a:rPr lang="en-US" sz="2000" dirty="0" smtClean="0"/>
              <a:t>Alteration in mood</a:t>
            </a:r>
          </a:p>
          <a:p>
            <a:pPr algn="l" rtl="0" eaLnBrk="1" hangingPunct="1"/>
            <a:r>
              <a:rPr lang="en-US" sz="2000" dirty="0" smtClean="0"/>
              <a:t>Changes in personality</a:t>
            </a:r>
          </a:p>
          <a:p>
            <a:pPr algn="l" rtl="0" eaLnBrk="1" hangingPunct="1"/>
            <a:r>
              <a:rPr lang="en-US" sz="2000" dirty="0" smtClean="0"/>
              <a:t>Altered sleep pattern ( day and night reversal)</a:t>
            </a:r>
          </a:p>
          <a:p>
            <a:pPr algn="l" rtl="0" eaLnBrk="1" hangingPunct="1">
              <a:buNone/>
            </a:pPr>
            <a:r>
              <a:rPr lang="en-US" sz="2000" dirty="0" smtClean="0"/>
              <a:t>Then:</a:t>
            </a:r>
          </a:p>
          <a:p>
            <a:pPr algn="l" rtl="0" eaLnBrk="1" hangingPunct="1"/>
            <a:r>
              <a:rPr lang="en-US" sz="2000" dirty="0" err="1" smtClean="0"/>
              <a:t>Asterixis</a:t>
            </a:r>
            <a:r>
              <a:rPr lang="en-US" sz="2000" dirty="0" smtClean="0"/>
              <a:t>( Flapping tremor of hands)</a:t>
            </a:r>
          </a:p>
          <a:p>
            <a:pPr algn="l" rtl="0" eaLnBrk="1" hangingPunct="1">
              <a:buFont typeface="Wingdings" pitchFamily="2" charset="2"/>
              <a:buNone/>
            </a:pPr>
            <a:r>
              <a:rPr lang="en-US" sz="2000" dirty="0" smtClean="0"/>
              <a:t>   - impaired writing and in ability to draw line or figures  ( This way used to assess the improvement of the patient)</a:t>
            </a:r>
          </a:p>
          <a:p>
            <a:pPr algn="l" rtl="0" eaLnBrk="1" hangingPunct="1">
              <a:buFont typeface="Wingdings" pitchFamily="2" charset="2"/>
              <a:buNone/>
            </a:pPr>
            <a:r>
              <a:rPr lang="en-US" sz="2000" dirty="0" smtClean="0"/>
              <a:t>   - </a:t>
            </a:r>
            <a:r>
              <a:rPr lang="en-US" sz="2000" b="1" dirty="0" smtClean="0"/>
              <a:t>Constructional </a:t>
            </a:r>
            <a:r>
              <a:rPr lang="en-US" sz="2000" b="1" dirty="0" err="1" smtClean="0"/>
              <a:t>apraxia</a:t>
            </a:r>
            <a:r>
              <a:rPr lang="en-US" sz="2000" dirty="0" smtClean="0"/>
              <a:t> ( in ability to draw simple figures)</a:t>
            </a:r>
          </a:p>
          <a:p>
            <a:pPr algn="l" rtl="0" eaLnBrk="1" hangingPunct="1"/>
            <a:r>
              <a:rPr lang="en-US" sz="2000" dirty="0" smtClean="0"/>
              <a:t>EEG slowing of brain Waves</a:t>
            </a:r>
          </a:p>
          <a:p>
            <a:pPr algn="l" rtl="0" eaLnBrk="1" hangingPunct="1"/>
            <a:r>
              <a:rPr lang="en-US" sz="2000" dirty="0" smtClean="0"/>
              <a:t>Potential seizures </a:t>
            </a:r>
          </a:p>
          <a:p>
            <a:pPr algn="l" rtl="0" eaLnBrk="1" hangingPunct="1"/>
            <a:r>
              <a:rPr lang="en-US" sz="2000" dirty="0" smtClean="0"/>
              <a:t>Fetor Hepaticas: Sweet slightly fecal odor to the breath of intestinal origin</a:t>
            </a:r>
          </a:p>
        </p:txBody>
      </p:sp>
      <p:sp>
        <p:nvSpPr>
          <p:cNvPr id="4" name="Slide Number Placeholder 3"/>
          <p:cNvSpPr>
            <a:spLocks noGrp="1"/>
          </p:cNvSpPr>
          <p:nvPr>
            <p:ph type="sldNum" sz="quarter" idx="12"/>
          </p:nvPr>
        </p:nvSpPr>
        <p:spPr/>
        <p:txBody>
          <a:bodyPr/>
          <a:lstStyle/>
          <a:p>
            <a:fld id="{B3FFE1A6-D617-46EA-91B0-1E4EE1135A84}"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b="1" smtClean="0">
                <a:solidFill>
                  <a:srgbClr val="FF3300"/>
                </a:solidFill>
              </a:rPr>
              <a:t>Asterixis</a:t>
            </a:r>
          </a:p>
        </p:txBody>
      </p:sp>
      <p:pic>
        <p:nvPicPr>
          <p:cNvPr id="41987" name="Picture 4" descr="F3551-039-012"/>
          <p:cNvPicPr>
            <a:picLocks noGrp="1" noChangeAspect="1" noChangeArrowheads="1"/>
          </p:cNvPicPr>
          <p:nvPr>
            <p:ph type="body" idx="1"/>
          </p:nvPr>
        </p:nvPicPr>
        <p:blipFill>
          <a:blip r:embed="rId2" cstate="print"/>
          <a:srcRect/>
          <a:stretch>
            <a:fillRect/>
          </a:stretch>
        </p:blipFill>
        <p:spPr>
          <a:xfrm>
            <a:off x="2700338" y="1412875"/>
            <a:ext cx="4176712" cy="5184775"/>
          </a:xfrm>
          <a:noFill/>
        </p:spPr>
      </p:pic>
      <p:sp>
        <p:nvSpPr>
          <p:cNvPr id="4" name="Slide Number Placeholder 3"/>
          <p:cNvSpPr>
            <a:spLocks noGrp="1"/>
          </p:cNvSpPr>
          <p:nvPr>
            <p:ph type="sldNum" sz="quarter" idx="12"/>
          </p:nvPr>
        </p:nvSpPr>
        <p:spPr/>
        <p:txBody>
          <a:bodyPr/>
          <a:lstStyle/>
          <a:p>
            <a:fld id="{B3FFE1A6-D617-46EA-91B0-1E4EE1135A84}"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4000" b="1" smtClean="0">
                <a:solidFill>
                  <a:srgbClr val="FF3300"/>
                </a:solidFill>
              </a:rPr>
              <a:t>Effects of Constructional Apraxia</a:t>
            </a:r>
          </a:p>
        </p:txBody>
      </p:sp>
      <p:pic>
        <p:nvPicPr>
          <p:cNvPr id="43011" name="Picture 4" descr="F3551-039-013"/>
          <p:cNvPicPr>
            <a:picLocks noGrp="1" noChangeAspect="1" noChangeArrowheads="1"/>
          </p:cNvPicPr>
          <p:nvPr>
            <p:ph type="body" idx="1"/>
          </p:nvPr>
        </p:nvPicPr>
        <p:blipFill>
          <a:blip r:embed="rId2" cstate="print"/>
          <a:srcRect/>
          <a:stretch>
            <a:fillRect/>
          </a:stretch>
        </p:blipFill>
        <p:spPr>
          <a:xfrm>
            <a:off x="1331913" y="1557338"/>
            <a:ext cx="6553200" cy="4968875"/>
          </a:xfrm>
          <a:noFill/>
        </p:spPr>
      </p:pic>
      <p:sp>
        <p:nvSpPr>
          <p:cNvPr id="4" name="Slide Number Placeholder 3"/>
          <p:cNvSpPr>
            <a:spLocks noGrp="1"/>
          </p:cNvSpPr>
          <p:nvPr>
            <p:ph type="sldNum" sz="quarter" idx="12"/>
          </p:nvPr>
        </p:nvSpPr>
        <p:spPr/>
        <p:txBody>
          <a:bodyPr/>
          <a:lstStyle/>
          <a:p>
            <a:fld id="{B3FFE1A6-D617-46EA-91B0-1E4EE1135A84}"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11213"/>
          </a:xfrm>
        </p:spPr>
        <p:txBody>
          <a:bodyPr/>
          <a:lstStyle/>
          <a:p>
            <a:pPr rtl="0" eaLnBrk="1" hangingPunct="1"/>
            <a:r>
              <a:rPr lang="en-US" sz="3200" b="1" smtClean="0">
                <a:solidFill>
                  <a:srgbClr val="FF3300"/>
                </a:solidFill>
              </a:rPr>
              <a:t>Medical Management:</a:t>
            </a:r>
          </a:p>
        </p:txBody>
      </p:sp>
      <p:sp>
        <p:nvSpPr>
          <p:cNvPr id="44035" name="Rectangle 3"/>
          <p:cNvSpPr>
            <a:spLocks noGrp="1" noChangeArrowheads="1"/>
          </p:cNvSpPr>
          <p:nvPr>
            <p:ph type="body" idx="1"/>
          </p:nvPr>
        </p:nvSpPr>
        <p:spPr>
          <a:xfrm>
            <a:off x="457200" y="1341438"/>
            <a:ext cx="8229600" cy="5183187"/>
          </a:xfrm>
        </p:spPr>
        <p:txBody>
          <a:bodyPr/>
          <a:lstStyle/>
          <a:p>
            <a:pPr algn="l" rtl="0" eaLnBrk="1" hangingPunct="1">
              <a:lnSpc>
                <a:spcPct val="90000"/>
              </a:lnSpc>
            </a:pPr>
            <a:r>
              <a:rPr lang="en-US" b="1" dirty="0" smtClean="0">
                <a:solidFill>
                  <a:srgbClr val="FF3300"/>
                </a:solidFill>
              </a:rPr>
              <a:t>Eliminate the cause</a:t>
            </a:r>
          </a:p>
          <a:p>
            <a:pPr algn="l" rtl="0" eaLnBrk="1" hangingPunct="1">
              <a:lnSpc>
                <a:spcPct val="90000"/>
              </a:lnSpc>
            </a:pPr>
            <a:r>
              <a:rPr lang="en-US" b="1" dirty="0" err="1" smtClean="0">
                <a:solidFill>
                  <a:srgbClr val="FF3300"/>
                </a:solidFill>
              </a:rPr>
              <a:t>Lactulose</a:t>
            </a:r>
            <a:r>
              <a:rPr lang="en-US" b="1" dirty="0" smtClean="0">
                <a:solidFill>
                  <a:srgbClr val="FF3300"/>
                </a:solidFill>
              </a:rPr>
              <a:t>:</a:t>
            </a:r>
            <a:r>
              <a:rPr lang="en-US" sz="2800" dirty="0" smtClean="0"/>
              <a:t> promotes excretion of ammonia     through stool to reduce serum ammonia levels</a:t>
            </a:r>
          </a:p>
          <a:p>
            <a:pPr algn="l" rtl="0" eaLnBrk="1" hangingPunct="1">
              <a:lnSpc>
                <a:spcPct val="90000"/>
              </a:lnSpc>
              <a:buFont typeface="Wingdings" pitchFamily="2" charset="2"/>
              <a:buNone/>
            </a:pPr>
            <a:r>
              <a:rPr lang="en-US" sz="2800" dirty="0" smtClean="0"/>
              <a:t>  - Causes intestinal bloating and cramps</a:t>
            </a:r>
          </a:p>
          <a:p>
            <a:pPr algn="l" rtl="0" eaLnBrk="1" hangingPunct="1">
              <a:lnSpc>
                <a:spcPct val="90000"/>
              </a:lnSpc>
              <a:buFont typeface="Wingdings" pitchFamily="2" charset="2"/>
              <a:buNone/>
            </a:pPr>
            <a:r>
              <a:rPr lang="en-US" sz="2800" dirty="0" smtClean="0"/>
              <a:t>  - Monitor for </a:t>
            </a:r>
            <a:r>
              <a:rPr lang="en-US" sz="2800" dirty="0" err="1" smtClean="0"/>
              <a:t>hypokalemia</a:t>
            </a:r>
            <a:r>
              <a:rPr lang="en-US" sz="2800" dirty="0" smtClean="0"/>
              <a:t> and dehydration</a:t>
            </a:r>
          </a:p>
          <a:p>
            <a:pPr algn="l" rtl="0" eaLnBrk="1" hangingPunct="1">
              <a:lnSpc>
                <a:spcPct val="90000"/>
              </a:lnSpc>
              <a:buFont typeface="Wingdings" pitchFamily="2" charset="2"/>
              <a:buNone/>
            </a:pPr>
            <a:r>
              <a:rPr lang="en-US" sz="2800" dirty="0" smtClean="0"/>
              <a:t>  - For comatose pt give through NG tube or enema</a:t>
            </a:r>
          </a:p>
          <a:p>
            <a:pPr algn="l" rtl="0" eaLnBrk="1" hangingPunct="1">
              <a:lnSpc>
                <a:spcPct val="90000"/>
              </a:lnSpc>
            </a:pPr>
            <a:r>
              <a:rPr lang="en-US" sz="2800" dirty="0" smtClean="0">
                <a:solidFill>
                  <a:srgbClr val="FF0000"/>
                </a:solidFill>
              </a:rPr>
              <a:t>IV administration of glucose </a:t>
            </a:r>
            <a:r>
              <a:rPr lang="en-US" sz="2800" dirty="0" smtClean="0"/>
              <a:t>to minimize protein breakdown</a:t>
            </a:r>
          </a:p>
          <a:p>
            <a:pPr algn="l" rtl="0" eaLnBrk="1" hangingPunct="1">
              <a:lnSpc>
                <a:spcPct val="90000"/>
              </a:lnSpc>
            </a:pPr>
            <a:r>
              <a:rPr lang="en-US" sz="2800" dirty="0" smtClean="0">
                <a:solidFill>
                  <a:srgbClr val="FF0000"/>
                </a:solidFill>
              </a:rPr>
              <a:t>Administration of vitamins to correct deficiency</a:t>
            </a:r>
          </a:p>
          <a:p>
            <a:pPr algn="l" rtl="0" eaLnBrk="1" hangingPunct="1">
              <a:lnSpc>
                <a:spcPct val="90000"/>
              </a:lnSpc>
            </a:pPr>
            <a:r>
              <a:rPr lang="en-US" sz="2800" dirty="0" smtClean="0">
                <a:solidFill>
                  <a:srgbClr val="FF0000"/>
                </a:solidFill>
              </a:rPr>
              <a:t>Correct electrolyte imbalance</a:t>
            </a:r>
          </a:p>
          <a:p>
            <a:pPr algn="l" rtl="0" eaLnBrk="1" hangingPunct="1">
              <a:lnSpc>
                <a:spcPct val="90000"/>
              </a:lnSpc>
              <a:buFont typeface="Wingdings" pitchFamily="2" charset="2"/>
              <a:buNone/>
            </a:pPr>
            <a:r>
              <a:rPr lang="en-US" sz="2800" dirty="0" smtClean="0"/>
              <a:t>     </a:t>
            </a:r>
          </a:p>
        </p:txBody>
      </p:sp>
      <p:sp>
        <p:nvSpPr>
          <p:cNvPr id="4" name="Slide Number Placeholder 3"/>
          <p:cNvSpPr>
            <a:spLocks noGrp="1"/>
          </p:cNvSpPr>
          <p:nvPr>
            <p:ph type="sldNum" sz="quarter" idx="12"/>
          </p:nvPr>
        </p:nvSpPr>
        <p:spPr/>
        <p:txBody>
          <a:bodyPr/>
          <a:lstStyle/>
          <a:p>
            <a:fld id="{B3FFE1A6-D617-46EA-91B0-1E4EE1135A84}"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457200"/>
            <a:ext cx="8229600" cy="811213"/>
          </a:xfrm>
        </p:spPr>
        <p:txBody>
          <a:bodyPr/>
          <a:lstStyle/>
          <a:p>
            <a:pPr eaLnBrk="1" hangingPunct="1"/>
            <a:r>
              <a:rPr lang="en-US" sz="3200" smtClean="0">
                <a:solidFill>
                  <a:srgbClr val="FF3300"/>
                </a:solidFill>
              </a:rPr>
              <a:t>Cont..</a:t>
            </a:r>
          </a:p>
        </p:txBody>
      </p:sp>
      <p:sp>
        <p:nvSpPr>
          <p:cNvPr id="45059" name="Rectangle 3"/>
          <p:cNvSpPr>
            <a:spLocks noGrp="1" noChangeArrowheads="1"/>
          </p:cNvSpPr>
          <p:nvPr>
            <p:ph type="body" idx="1"/>
          </p:nvPr>
        </p:nvSpPr>
        <p:spPr>
          <a:xfrm>
            <a:off x="457200" y="1484313"/>
            <a:ext cx="8229600" cy="5184775"/>
          </a:xfrm>
        </p:spPr>
        <p:txBody>
          <a:bodyPr/>
          <a:lstStyle/>
          <a:p>
            <a:pPr algn="l" rtl="0" eaLnBrk="1" hangingPunct="1"/>
            <a:r>
              <a:rPr lang="en-US" sz="2800" dirty="0" smtClean="0"/>
              <a:t>Moderate restriction of protein intake( at least .5g/kg usually 1gkg-1.5g/kg) </a:t>
            </a:r>
            <a:r>
              <a:rPr lang="en-US" sz="1800" dirty="0" smtClean="0"/>
              <a:t>chart 39-5,p 1136</a:t>
            </a:r>
          </a:p>
          <a:p>
            <a:pPr algn="l" rtl="0" eaLnBrk="1" hangingPunct="1"/>
            <a:r>
              <a:rPr lang="en-US" sz="2800" dirty="0" smtClean="0"/>
              <a:t>Small frequent meals and complex CHO</a:t>
            </a:r>
          </a:p>
          <a:p>
            <a:pPr algn="l" rtl="0" eaLnBrk="1" hangingPunct="1"/>
            <a:r>
              <a:rPr lang="en-US" sz="2800" dirty="0" smtClean="0"/>
              <a:t>Substitute vegetable protein for animal protein</a:t>
            </a:r>
          </a:p>
          <a:p>
            <a:pPr algn="l" rtl="0" eaLnBrk="1" hangingPunct="1"/>
            <a:r>
              <a:rPr lang="en-US" sz="2800" dirty="0" smtClean="0"/>
              <a:t>Reduction of ammonia from GI tract by gastric suction, enemas, oral antibiotics</a:t>
            </a:r>
          </a:p>
          <a:p>
            <a:pPr algn="l" rtl="0" eaLnBrk="1" hangingPunct="1"/>
            <a:r>
              <a:rPr lang="en-US" sz="2800" dirty="0" smtClean="0"/>
              <a:t>Discontinue sedatives, analgesics, and tranquilizers.</a:t>
            </a:r>
          </a:p>
          <a:p>
            <a:pPr algn="l" rtl="0" eaLnBrk="1" hangingPunct="1"/>
            <a:r>
              <a:rPr lang="en-US" sz="2800" dirty="0" smtClean="0"/>
              <a:t>Monitor for and promptly treat complications and infections. </a:t>
            </a:r>
          </a:p>
          <a:p>
            <a:pPr algn="l" rtl="0" eaLnBrk="1" hangingPunct="1"/>
            <a:endParaRPr lang="en-US" sz="2800"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Nursing management:</a:t>
            </a:r>
          </a:p>
          <a:p>
            <a:pPr>
              <a:buNone/>
            </a:pPr>
            <a:r>
              <a:rPr lang="en-US" dirty="0" smtClean="0"/>
              <a:t>Prevent injury, assess pt (</a:t>
            </a:r>
            <a:r>
              <a:rPr lang="en-US" dirty="0" err="1" smtClean="0"/>
              <a:t>neuro</a:t>
            </a:r>
            <a:r>
              <a:rPr lang="en-US" dirty="0" smtClean="0"/>
              <a:t>), assess respiration, intubation if needed, communicate with the family, teach self care</a:t>
            </a:r>
            <a:r>
              <a:rPr lang="en-US" dirty="0"/>
              <a:t>.</a:t>
            </a:r>
            <a:endParaRPr lang="en-US"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430213" y="1260475"/>
            <a:ext cx="8524875" cy="384175"/>
          </a:xfrm>
        </p:spPr>
        <p:txBody>
          <a:bodyPr>
            <a:normAutofit fontScale="90000"/>
          </a:bodyPr>
          <a:lstStyle/>
          <a:p>
            <a:pPr eaLnBrk="1" hangingPunct="1">
              <a:defRPr/>
            </a:pPr>
            <a:r>
              <a:rPr lang="en-US" dirty="0" smtClean="0"/>
              <a:t>Hepatitis—See Chart 39-6</a:t>
            </a:r>
          </a:p>
        </p:txBody>
      </p:sp>
      <p:sp>
        <p:nvSpPr>
          <p:cNvPr id="40963" name="Rectangle 3"/>
          <p:cNvSpPr>
            <a:spLocks noGrp="1" noChangeArrowheads="1"/>
          </p:cNvSpPr>
          <p:nvPr>
            <p:ph type="body" idx="1"/>
          </p:nvPr>
        </p:nvSpPr>
        <p:spPr>
          <a:xfrm>
            <a:off x="330200" y="1990725"/>
            <a:ext cx="8613775" cy="4279900"/>
          </a:xfrm>
        </p:spPr>
        <p:txBody>
          <a:bodyPr>
            <a:normAutofit lnSpcReduction="10000"/>
          </a:bodyPr>
          <a:lstStyle/>
          <a:p>
            <a:pPr eaLnBrk="1" hangingPunct="1">
              <a:lnSpc>
                <a:spcPct val="80000"/>
              </a:lnSpc>
            </a:pPr>
            <a:r>
              <a:rPr lang="en-US" smtClean="0"/>
              <a:t>Viral hepatitis: a systemic viral infection that causes necrosis and inflammation of liver cells with characteristic symptoms and cellular and biochemical changes. </a:t>
            </a:r>
          </a:p>
          <a:p>
            <a:pPr lvl="1" eaLnBrk="1" hangingPunct="1">
              <a:lnSpc>
                <a:spcPct val="80000"/>
              </a:lnSpc>
            </a:pPr>
            <a:r>
              <a:rPr lang="en-US" smtClean="0"/>
              <a:t>A</a:t>
            </a:r>
          </a:p>
          <a:p>
            <a:pPr lvl="1" eaLnBrk="1" hangingPunct="1">
              <a:lnSpc>
                <a:spcPct val="80000"/>
              </a:lnSpc>
            </a:pPr>
            <a:r>
              <a:rPr lang="en-US" smtClean="0"/>
              <a:t>B</a:t>
            </a:r>
          </a:p>
          <a:p>
            <a:pPr lvl="1" eaLnBrk="1" hangingPunct="1">
              <a:lnSpc>
                <a:spcPct val="80000"/>
              </a:lnSpc>
            </a:pPr>
            <a:r>
              <a:rPr lang="en-US" smtClean="0"/>
              <a:t>C</a:t>
            </a:r>
          </a:p>
          <a:p>
            <a:pPr lvl="1" eaLnBrk="1" hangingPunct="1">
              <a:lnSpc>
                <a:spcPct val="80000"/>
              </a:lnSpc>
            </a:pPr>
            <a:r>
              <a:rPr lang="en-US" smtClean="0"/>
              <a:t>D</a:t>
            </a:r>
          </a:p>
          <a:p>
            <a:pPr lvl="1" eaLnBrk="1" hangingPunct="1">
              <a:lnSpc>
                <a:spcPct val="80000"/>
              </a:lnSpc>
            </a:pPr>
            <a:r>
              <a:rPr lang="en-US" smtClean="0"/>
              <a:t>E</a:t>
            </a:r>
          </a:p>
          <a:p>
            <a:pPr lvl="1" eaLnBrk="1" hangingPunct="1">
              <a:lnSpc>
                <a:spcPct val="80000"/>
              </a:lnSpc>
            </a:pPr>
            <a:r>
              <a:rPr lang="en-US" smtClean="0"/>
              <a:t>Hepatitis G and GB virus-C</a:t>
            </a:r>
          </a:p>
          <a:p>
            <a:pPr eaLnBrk="1" hangingPunct="1">
              <a:lnSpc>
                <a:spcPct val="80000"/>
              </a:lnSpc>
            </a:pPr>
            <a:r>
              <a:rPr lang="en-US" smtClean="0"/>
              <a:t>Nonviral hepatitis—toxic and drug induced </a:t>
            </a:r>
          </a:p>
          <a:p>
            <a:pPr eaLnBrk="1" hangingPunct="1">
              <a:lnSpc>
                <a:spcPct val="80000"/>
              </a:lnSpc>
            </a:pPr>
            <a:endParaRPr lang="en-US"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29</a:t>
            </a:fld>
            <a:endParaRPr lang="en-US"/>
          </a:p>
        </p:txBody>
      </p:sp>
    </p:spTree>
    <p:extLst>
      <p:ext uri="{BB962C8B-B14F-4D97-AF65-F5344CB8AC3E}">
        <p14:creationId xmlns:p14="http://schemas.microsoft.com/office/powerpoint/2010/main" val="346008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dirty="0" smtClean="0"/>
              <a:t>Pathogenesis of </a:t>
            </a:r>
            <a:r>
              <a:rPr lang="en-US" dirty="0" err="1" smtClean="0"/>
              <a:t>Ascites</a:t>
            </a:r>
            <a:r>
              <a:rPr lang="en-US" dirty="0" smtClean="0"/>
              <a:t/>
            </a:r>
            <a:br>
              <a:rPr lang="en-US" dirty="0" smtClean="0"/>
            </a:br>
            <a:r>
              <a:rPr lang="en-US" sz="2700" dirty="0" smtClean="0"/>
              <a:t>p 1129</a:t>
            </a:r>
          </a:p>
        </p:txBody>
      </p:sp>
      <p:pic>
        <p:nvPicPr>
          <p:cNvPr id="27651" name="Picture 4" descr="F3551-039-004"/>
          <p:cNvPicPr>
            <a:picLocks noGrp="1" noChangeAspect="1" noChangeArrowheads="1"/>
          </p:cNvPicPr>
          <p:nvPr>
            <p:ph type="body" idx="1"/>
          </p:nvPr>
        </p:nvPicPr>
        <p:blipFill>
          <a:blip r:embed="rId2" cstate="print"/>
          <a:srcRect/>
          <a:stretch>
            <a:fillRect/>
          </a:stretch>
        </p:blipFill>
        <p:spPr>
          <a:xfrm>
            <a:off x="2124075" y="1751013"/>
            <a:ext cx="4608513" cy="4773612"/>
          </a:xfrm>
          <a:noFill/>
        </p:spPr>
      </p:pic>
      <p:sp>
        <p:nvSpPr>
          <p:cNvPr id="4" name="Slide Number Placeholder 3"/>
          <p:cNvSpPr>
            <a:spLocks noGrp="1"/>
          </p:cNvSpPr>
          <p:nvPr>
            <p:ph type="sldNum" sz="quarter" idx="12"/>
          </p:nvPr>
        </p:nvSpPr>
        <p:spPr/>
        <p:txBody>
          <a:bodyPr/>
          <a:lstStyle/>
          <a:p>
            <a:fld id="{B3FFE1A6-D617-46EA-91B0-1E4EE1135A84}"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430213" y="1235075"/>
            <a:ext cx="8524875" cy="384175"/>
          </a:xfrm>
        </p:spPr>
        <p:txBody>
          <a:bodyPr>
            <a:normAutofit fontScale="90000"/>
          </a:bodyPr>
          <a:lstStyle/>
          <a:p>
            <a:pPr eaLnBrk="1" hangingPunct="1">
              <a:defRPr/>
            </a:pPr>
            <a:r>
              <a:rPr lang="en-US" dirty="0" smtClean="0"/>
              <a:t>Hepatitis A (HAV)</a:t>
            </a:r>
          </a:p>
        </p:txBody>
      </p:sp>
      <p:sp>
        <p:nvSpPr>
          <p:cNvPr id="41987" name="Rectangle 3"/>
          <p:cNvSpPr>
            <a:spLocks noGrp="1" noChangeArrowheads="1"/>
          </p:cNvSpPr>
          <p:nvPr>
            <p:ph type="body" idx="1"/>
          </p:nvPr>
        </p:nvSpPr>
        <p:spPr>
          <a:xfrm>
            <a:off x="330200" y="1965325"/>
            <a:ext cx="8613775" cy="4279900"/>
          </a:xfrm>
        </p:spPr>
        <p:txBody>
          <a:bodyPr>
            <a:normAutofit fontScale="92500" lnSpcReduction="20000"/>
          </a:bodyPr>
          <a:lstStyle/>
          <a:p>
            <a:pPr eaLnBrk="1" hangingPunct="1">
              <a:lnSpc>
                <a:spcPct val="80000"/>
              </a:lnSpc>
            </a:pPr>
            <a:r>
              <a:rPr lang="en-US" smtClean="0"/>
              <a:t>Fecal–oral transmission</a:t>
            </a:r>
          </a:p>
          <a:p>
            <a:pPr eaLnBrk="1" hangingPunct="1">
              <a:lnSpc>
                <a:spcPct val="80000"/>
              </a:lnSpc>
            </a:pPr>
            <a:r>
              <a:rPr lang="en-US" smtClean="0"/>
              <a:t>Spread primarily by poor hygiene; hand-to-mouth contact, close contact, or through food and fluids</a:t>
            </a:r>
          </a:p>
          <a:p>
            <a:pPr eaLnBrk="1" hangingPunct="1">
              <a:lnSpc>
                <a:spcPct val="80000"/>
              </a:lnSpc>
            </a:pPr>
            <a:r>
              <a:rPr lang="en-US" smtClean="0"/>
              <a:t>Incubation: 15–50 days</a:t>
            </a:r>
          </a:p>
          <a:p>
            <a:pPr eaLnBrk="1" hangingPunct="1">
              <a:lnSpc>
                <a:spcPct val="80000"/>
              </a:lnSpc>
            </a:pPr>
            <a:r>
              <a:rPr lang="en-US" smtClean="0"/>
              <a:t>Illness may last 4–8 weeks</a:t>
            </a:r>
          </a:p>
          <a:p>
            <a:pPr eaLnBrk="1" hangingPunct="1">
              <a:lnSpc>
                <a:spcPct val="80000"/>
              </a:lnSpc>
            </a:pPr>
            <a:r>
              <a:rPr lang="en-US" smtClean="0"/>
              <a:t>Mortality is 0.5% for younger than age 40 and 1–2% for those over age 40</a:t>
            </a:r>
          </a:p>
          <a:p>
            <a:pPr eaLnBrk="1" hangingPunct="1">
              <a:lnSpc>
                <a:spcPct val="80000"/>
              </a:lnSpc>
            </a:pPr>
            <a:r>
              <a:rPr lang="en-US" smtClean="0"/>
              <a:t>Manifestations: mild flu-like symptoms, low-grade fever, anorexia, later jaundice and dark urine, indigestion and epigastric distress, enlargement of liver and spleen</a:t>
            </a:r>
          </a:p>
          <a:p>
            <a:pPr eaLnBrk="1" hangingPunct="1">
              <a:lnSpc>
                <a:spcPct val="80000"/>
              </a:lnSpc>
            </a:pPr>
            <a:r>
              <a:rPr lang="en-US" smtClean="0"/>
              <a:t>Anti-HAV antibody in serum after symptoms appear  </a:t>
            </a:r>
          </a:p>
        </p:txBody>
      </p:sp>
      <p:sp>
        <p:nvSpPr>
          <p:cNvPr id="4" name="Slide Number Placeholder 3"/>
          <p:cNvSpPr>
            <a:spLocks noGrp="1"/>
          </p:cNvSpPr>
          <p:nvPr>
            <p:ph type="sldNum" sz="quarter" idx="12"/>
          </p:nvPr>
        </p:nvSpPr>
        <p:spPr/>
        <p:txBody>
          <a:bodyPr/>
          <a:lstStyle/>
          <a:p>
            <a:fld id="{B3FFE1A6-D617-46EA-91B0-1E4EE1135A84}" type="slidenum">
              <a:rPr lang="en-US" smtClean="0"/>
              <a:pPr/>
              <a:t>30</a:t>
            </a:fld>
            <a:endParaRPr lang="en-US"/>
          </a:p>
        </p:txBody>
      </p:sp>
    </p:spTree>
    <p:extLst>
      <p:ext uri="{BB962C8B-B14F-4D97-AF65-F5344CB8AC3E}">
        <p14:creationId xmlns:p14="http://schemas.microsoft.com/office/powerpoint/2010/main" val="2157254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430213" y="1235075"/>
            <a:ext cx="8524875" cy="384175"/>
          </a:xfrm>
        </p:spPr>
        <p:txBody>
          <a:bodyPr>
            <a:normAutofit fontScale="90000"/>
          </a:bodyPr>
          <a:lstStyle/>
          <a:p>
            <a:pPr eaLnBrk="1" hangingPunct="1">
              <a:defRPr/>
            </a:pPr>
            <a:r>
              <a:rPr lang="en-US" dirty="0" smtClean="0"/>
              <a:t>Management</a:t>
            </a:r>
          </a:p>
        </p:txBody>
      </p:sp>
      <p:sp>
        <p:nvSpPr>
          <p:cNvPr id="43011" name="Rectangle 3"/>
          <p:cNvSpPr>
            <a:spLocks noGrp="1" noChangeArrowheads="1"/>
          </p:cNvSpPr>
          <p:nvPr>
            <p:ph type="body" idx="1"/>
          </p:nvPr>
        </p:nvSpPr>
        <p:spPr>
          <a:xfrm>
            <a:off x="330200" y="1965325"/>
            <a:ext cx="8613775" cy="4279900"/>
          </a:xfrm>
        </p:spPr>
        <p:txBody>
          <a:bodyPr/>
          <a:lstStyle/>
          <a:p>
            <a:pPr eaLnBrk="1" hangingPunct="1">
              <a:lnSpc>
                <a:spcPct val="80000"/>
              </a:lnSpc>
            </a:pPr>
            <a:r>
              <a:rPr lang="en-US" dirty="0" smtClean="0"/>
              <a:t>Prevention </a:t>
            </a:r>
          </a:p>
          <a:p>
            <a:pPr lvl="1" eaLnBrk="1" hangingPunct="1">
              <a:lnSpc>
                <a:spcPct val="80000"/>
              </a:lnSpc>
            </a:pPr>
            <a:r>
              <a:rPr lang="en-US" dirty="0" smtClean="0"/>
              <a:t>Good hand washing, safe water, and proper sewage disposal</a:t>
            </a:r>
          </a:p>
          <a:p>
            <a:pPr lvl="1" eaLnBrk="1" hangingPunct="1">
              <a:lnSpc>
                <a:spcPct val="80000"/>
              </a:lnSpc>
            </a:pPr>
            <a:r>
              <a:rPr lang="en-US" dirty="0" smtClean="0"/>
              <a:t>Vaccine: about 100% effective (2-3 doses)</a:t>
            </a:r>
          </a:p>
          <a:p>
            <a:pPr lvl="1" eaLnBrk="1" hangingPunct="1">
              <a:lnSpc>
                <a:spcPct val="80000"/>
              </a:lnSpc>
            </a:pPr>
            <a:r>
              <a:rPr lang="en-US" dirty="0" smtClean="0"/>
              <a:t>See </a:t>
            </a:r>
            <a:r>
              <a:rPr lang="en-US" b="1" dirty="0" smtClean="0"/>
              <a:t>Chart 39-7</a:t>
            </a:r>
            <a:r>
              <a:rPr lang="en-US" dirty="0" smtClean="0"/>
              <a:t> </a:t>
            </a:r>
          </a:p>
          <a:p>
            <a:pPr lvl="1" eaLnBrk="1" hangingPunct="1">
              <a:lnSpc>
                <a:spcPct val="80000"/>
              </a:lnSpc>
            </a:pPr>
            <a:r>
              <a:rPr lang="en-US" dirty="0" smtClean="0"/>
              <a:t>Immunoglobulin for contacts to provide passive immunity</a:t>
            </a:r>
          </a:p>
          <a:p>
            <a:pPr eaLnBrk="1" hangingPunct="1">
              <a:lnSpc>
                <a:spcPct val="80000"/>
              </a:lnSpc>
            </a:pPr>
            <a:r>
              <a:rPr lang="en-US" dirty="0" smtClean="0"/>
              <a:t>Bed rest during acute stage</a:t>
            </a:r>
          </a:p>
          <a:p>
            <a:pPr eaLnBrk="1" hangingPunct="1">
              <a:lnSpc>
                <a:spcPct val="80000"/>
              </a:lnSpc>
            </a:pPr>
            <a:r>
              <a:rPr lang="en-US" dirty="0" smtClean="0"/>
              <a:t>Nutritional support (see </a:t>
            </a:r>
            <a:r>
              <a:rPr lang="en-US" b="1" dirty="0" smtClean="0"/>
              <a:t>Chart 39-8)</a:t>
            </a:r>
          </a:p>
        </p:txBody>
      </p:sp>
      <p:sp>
        <p:nvSpPr>
          <p:cNvPr id="4" name="Slide Number Placeholder 3"/>
          <p:cNvSpPr>
            <a:spLocks noGrp="1"/>
          </p:cNvSpPr>
          <p:nvPr>
            <p:ph type="sldNum" sz="quarter" idx="12"/>
          </p:nvPr>
        </p:nvSpPr>
        <p:spPr/>
        <p:txBody>
          <a:bodyPr/>
          <a:lstStyle/>
          <a:p>
            <a:fld id="{B3FFE1A6-D617-46EA-91B0-1E4EE1135A84}" type="slidenum">
              <a:rPr lang="en-US" smtClean="0"/>
              <a:pPr/>
              <a:t>31</a:t>
            </a:fld>
            <a:endParaRPr lang="en-US"/>
          </a:p>
        </p:txBody>
      </p:sp>
    </p:spTree>
    <p:extLst>
      <p:ext uri="{BB962C8B-B14F-4D97-AF65-F5344CB8AC3E}">
        <p14:creationId xmlns:p14="http://schemas.microsoft.com/office/powerpoint/2010/main" val="3081633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430213" y="1196975"/>
            <a:ext cx="8524875" cy="384175"/>
          </a:xfrm>
        </p:spPr>
        <p:txBody>
          <a:bodyPr>
            <a:normAutofit fontScale="90000"/>
          </a:bodyPr>
          <a:lstStyle/>
          <a:p>
            <a:pPr eaLnBrk="1" hangingPunct="1">
              <a:defRPr/>
            </a:pPr>
            <a:r>
              <a:rPr lang="en-US" dirty="0" smtClean="0"/>
              <a:t>Hepatitis B (HBV)</a:t>
            </a:r>
          </a:p>
        </p:txBody>
      </p:sp>
      <p:sp>
        <p:nvSpPr>
          <p:cNvPr id="44035" name="Rectangle 3"/>
          <p:cNvSpPr>
            <a:spLocks noGrp="1" noChangeArrowheads="1"/>
          </p:cNvSpPr>
          <p:nvPr>
            <p:ph type="body" idx="1"/>
          </p:nvPr>
        </p:nvSpPr>
        <p:spPr>
          <a:xfrm>
            <a:off x="330200" y="1927225"/>
            <a:ext cx="8613775" cy="4279900"/>
          </a:xfrm>
        </p:spPr>
        <p:txBody>
          <a:bodyPr>
            <a:normAutofit fontScale="92500" lnSpcReduction="20000"/>
          </a:bodyPr>
          <a:lstStyle/>
          <a:p>
            <a:pPr eaLnBrk="1" hangingPunct="1">
              <a:lnSpc>
                <a:spcPct val="80000"/>
              </a:lnSpc>
            </a:pPr>
            <a:r>
              <a:rPr lang="en-US" dirty="0" smtClean="0"/>
              <a:t>Transmitted through blood found in blood, saliva, semen, and vaginal secretions, sexually transmitted, transmitted to infant at the time of birth</a:t>
            </a:r>
          </a:p>
          <a:p>
            <a:pPr eaLnBrk="1" hangingPunct="1">
              <a:lnSpc>
                <a:spcPct val="80000"/>
              </a:lnSpc>
            </a:pPr>
            <a:r>
              <a:rPr lang="en-US" dirty="0" smtClean="0"/>
              <a:t>A major worldwide cause of cirrhosis and liver cancer</a:t>
            </a:r>
          </a:p>
          <a:p>
            <a:pPr eaLnBrk="1" hangingPunct="1">
              <a:lnSpc>
                <a:spcPct val="80000"/>
              </a:lnSpc>
            </a:pPr>
            <a:r>
              <a:rPr lang="en-US" dirty="0" smtClean="0"/>
              <a:t>Risk factors (see </a:t>
            </a:r>
            <a:r>
              <a:rPr lang="en-US" b="1" dirty="0" smtClean="0"/>
              <a:t>Chart 39-9)</a:t>
            </a:r>
          </a:p>
          <a:p>
            <a:pPr eaLnBrk="1" hangingPunct="1">
              <a:lnSpc>
                <a:spcPct val="80000"/>
              </a:lnSpc>
            </a:pPr>
            <a:r>
              <a:rPr lang="en-US" dirty="0" smtClean="0"/>
              <a:t>incubation period; 1–6 months. &gt;90% recovers after that</a:t>
            </a:r>
          </a:p>
          <a:p>
            <a:pPr eaLnBrk="1" hangingPunct="1">
              <a:lnSpc>
                <a:spcPct val="80000"/>
              </a:lnSpc>
            </a:pPr>
            <a:r>
              <a:rPr lang="en-US" dirty="0" smtClean="0"/>
              <a:t>Manifestations: insidious and variable, similar to hepatitis A </a:t>
            </a:r>
          </a:p>
          <a:p>
            <a:pPr eaLnBrk="1" hangingPunct="1">
              <a:lnSpc>
                <a:spcPct val="80000"/>
              </a:lnSpc>
            </a:pPr>
            <a:r>
              <a:rPr lang="en-US" dirty="0" smtClean="0"/>
              <a:t>The virus has antigenic particles that elicit specific antibody markers during different stages of the disease </a:t>
            </a:r>
          </a:p>
        </p:txBody>
      </p:sp>
      <p:sp>
        <p:nvSpPr>
          <p:cNvPr id="4" name="Slide Number Placeholder 3"/>
          <p:cNvSpPr>
            <a:spLocks noGrp="1"/>
          </p:cNvSpPr>
          <p:nvPr>
            <p:ph type="sldNum" sz="quarter" idx="12"/>
          </p:nvPr>
        </p:nvSpPr>
        <p:spPr/>
        <p:txBody>
          <a:bodyPr/>
          <a:lstStyle/>
          <a:p>
            <a:fld id="{B3FFE1A6-D617-46EA-91B0-1E4EE1135A84}" type="slidenum">
              <a:rPr lang="en-US" smtClean="0"/>
              <a:pPr/>
              <a:t>32</a:t>
            </a:fld>
            <a:endParaRPr lang="en-US"/>
          </a:p>
        </p:txBody>
      </p:sp>
    </p:spTree>
    <p:extLst>
      <p:ext uri="{BB962C8B-B14F-4D97-AF65-F5344CB8AC3E}">
        <p14:creationId xmlns:p14="http://schemas.microsoft.com/office/powerpoint/2010/main" val="31600554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430213" y="1222375"/>
            <a:ext cx="8524875" cy="384175"/>
          </a:xfrm>
        </p:spPr>
        <p:txBody>
          <a:bodyPr>
            <a:normAutofit fontScale="90000"/>
          </a:bodyPr>
          <a:lstStyle/>
          <a:p>
            <a:pPr eaLnBrk="1" hangingPunct="1">
              <a:defRPr/>
            </a:pPr>
            <a:r>
              <a:rPr lang="en-US" dirty="0" smtClean="0"/>
              <a:t>Management</a:t>
            </a:r>
          </a:p>
        </p:txBody>
      </p:sp>
      <p:sp>
        <p:nvSpPr>
          <p:cNvPr id="45059" name="Rectangle 3"/>
          <p:cNvSpPr>
            <a:spLocks noGrp="1" noChangeArrowheads="1"/>
          </p:cNvSpPr>
          <p:nvPr>
            <p:ph type="body" idx="1"/>
          </p:nvPr>
        </p:nvSpPr>
        <p:spPr>
          <a:xfrm>
            <a:off x="330200" y="1684338"/>
            <a:ext cx="8613775" cy="4503737"/>
          </a:xfrm>
        </p:spPr>
        <p:txBody>
          <a:bodyPr>
            <a:normAutofit lnSpcReduction="10000"/>
          </a:bodyPr>
          <a:lstStyle/>
          <a:p>
            <a:pPr eaLnBrk="1" hangingPunct="1">
              <a:lnSpc>
                <a:spcPct val="80000"/>
              </a:lnSpc>
            </a:pPr>
            <a:r>
              <a:rPr lang="en-US" dirty="0" smtClean="0"/>
              <a:t>Prevention</a:t>
            </a:r>
          </a:p>
          <a:p>
            <a:pPr lvl="1" eaLnBrk="1" hangingPunct="1">
              <a:lnSpc>
                <a:spcPct val="80000"/>
              </a:lnSpc>
            </a:pPr>
            <a:r>
              <a:rPr lang="en-US" dirty="0" smtClean="0"/>
              <a:t>Vaccine: for persons at high risk, routine vaccination of infants</a:t>
            </a:r>
          </a:p>
          <a:p>
            <a:pPr lvl="1" eaLnBrk="1" hangingPunct="1">
              <a:lnSpc>
                <a:spcPct val="80000"/>
              </a:lnSpc>
            </a:pPr>
            <a:r>
              <a:rPr lang="en-US" dirty="0" smtClean="0"/>
              <a:t>Passive immunization for those exposed</a:t>
            </a:r>
          </a:p>
          <a:p>
            <a:pPr lvl="1" eaLnBrk="1" hangingPunct="1">
              <a:lnSpc>
                <a:spcPct val="80000"/>
              </a:lnSpc>
            </a:pPr>
            <a:r>
              <a:rPr lang="en-US" dirty="0" smtClean="0"/>
              <a:t>Standard precautions/infection control measures</a:t>
            </a:r>
          </a:p>
          <a:p>
            <a:pPr lvl="1" eaLnBrk="1" hangingPunct="1">
              <a:lnSpc>
                <a:spcPct val="80000"/>
              </a:lnSpc>
            </a:pPr>
            <a:r>
              <a:rPr lang="en-US" dirty="0" smtClean="0"/>
              <a:t>Screening of blood and blood products</a:t>
            </a:r>
          </a:p>
          <a:p>
            <a:pPr eaLnBrk="1" hangingPunct="1">
              <a:lnSpc>
                <a:spcPct val="80000"/>
              </a:lnSpc>
            </a:pPr>
            <a:r>
              <a:rPr lang="en-US" dirty="0" smtClean="0"/>
              <a:t>Bed rest </a:t>
            </a:r>
          </a:p>
          <a:p>
            <a:pPr eaLnBrk="1" hangingPunct="1">
              <a:lnSpc>
                <a:spcPct val="80000"/>
              </a:lnSpc>
            </a:pPr>
            <a:r>
              <a:rPr lang="en-US" dirty="0" smtClean="0"/>
              <a:t>Nutritional support </a:t>
            </a:r>
          </a:p>
          <a:p>
            <a:pPr eaLnBrk="1" hangingPunct="1">
              <a:lnSpc>
                <a:spcPct val="80000"/>
              </a:lnSpc>
            </a:pPr>
            <a:r>
              <a:rPr lang="en-US" dirty="0" smtClean="0"/>
              <a:t>Medications for chronic hepatitis type B include alpha interferon and antiviral agents: </a:t>
            </a:r>
            <a:r>
              <a:rPr lang="en-US" dirty="0" err="1" smtClean="0"/>
              <a:t>lamividine</a:t>
            </a:r>
            <a:r>
              <a:rPr lang="en-US" dirty="0" smtClean="0"/>
              <a:t> (</a:t>
            </a:r>
            <a:r>
              <a:rPr lang="en-US" dirty="0" err="1" smtClean="0"/>
              <a:t>Epivir</a:t>
            </a:r>
            <a:r>
              <a:rPr lang="en-US" dirty="0" smtClean="0"/>
              <a:t>), </a:t>
            </a:r>
            <a:r>
              <a:rPr lang="en-US" dirty="0" err="1" smtClean="0"/>
              <a:t>adefovir</a:t>
            </a:r>
            <a:r>
              <a:rPr lang="en-US" dirty="0" smtClean="0"/>
              <a:t> (</a:t>
            </a:r>
            <a:r>
              <a:rPr lang="en-US" dirty="0" err="1" smtClean="0"/>
              <a:t>Hepsera</a:t>
            </a:r>
            <a:r>
              <a:rPr lang="en-US" dirty="0" smtClean="0"/>
              <a:t>)</a:t>
            </a:r>
          </a:p>
        </p:txBody>
      </p:sp>
      <p:sp>
        <p:nvSpPr>
          <p:cNvPr id="4" name="Slide Number Placeholder 3"/>
          <p:cNvSpPr>
            <a:spLocks noGrp="1"/>
          </p:cNvSpPr>
          <p:nvPr>
            <p:ph type="sldNum" sz="quarter" idx="12"/>
          </p:nvPr>
        </p:nvSpPr>
        <p:spPr/>
        <p:txBody>
          <a:bodyPr/>
          <a:lstStyle/>
          <a:p>
            <a:fld id="{B3FFE1A6-D617-46EA-91B0-1E4EE1135A84}" type="slidenum">
              <a:rPr lang="en-US" smtClean="0"/>
              <a:pPr/>
              <a:t>33</a:t>
            </a:fld>
            <a:endParaRPr lang="en-US"/>
          </a:p>
        </p:txBody>
      </p:sp>
    </p:spTree>
    <p:extLst>
      <p:ext uri="{BB962C8B-B14F-4D97-AF65-F5344CB8AC3E}">
        <p14:creationId xmlns:p14="http://schemas.microsoft.com/office/powerpoint/2010/main" val="1406867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430213" y="1616075"/>
            <a:ext cx="8524875" cy="384175"/>
          </a:xfrm>
        </p:spPr>
        <p:txBody>
          <a:bodyPr>
            <a:normAutofit fontScale="90000"/>
          </a:bodyPr>
          <a:lstStyle/>
          <a:p>
            <a:pPr eaLnBrk="1" hangingPunct="1">
              <a:defRPr/>
            </a:pPr>
            <a:r>
              <a:rPr lang="en-US" dirty="0" smtClean="0"/>
              <a:t>Hepatitis C</a:t>
            </a:r>
          </a:p>
        </p:txBody>
      </p:sp>
      <p:sp>
        <p:nvSpPr>
          <p:cNvPr id="46083" name="Rectangle 3"/>
          <p:cNvSpPr>
            <a:spLocks noGrp="1" noChangeArrowheads="1"/>
          </p:cNvSpPr>
          <p:nvPr>
            <p:ph type="body" idx="1"/>
          </p:nvPr>
        </p:nvSpPr>
        <p:spPr>
          <a:xfrm>
            <a:off x="330200" y="2346325"/>
            <a:ext cx="8613775" cy="3783013"/>
          </a:xfrm>
        </p:spPr>
        <p:txBody>
          <a:bodyPr>
            <a:normAutofit lnSpcReduction="10000"/>
          </a:bodyPr>
          <a:lstStyle/>
          <a:p>
            <a:pPr eaLnBrk="1" hangingPunct="1">
              <a:lnSpc>
                <a:spcPct val="80000"/>
              </a:lnSpc>
            </a:pPr>
            <a:r>
              <a:rPr lang="en-US" smtClean="0"/>
              <a:t>Transmitted by blood and sexual contract, including needle sticks and sharing of needles</a:t>
            </a:r>
          </a:p>
          <a:p>
            <a:pPr eaLnBrk="1" hangingPunct="1">
              <a:lnSpc>
                <a:spcPct val="80000"/>
              </a:lnSpc>
            </a:pPr>
            <a:r>
              <a:rPr lang="en-US" smtClean="0"/>
              <a:t>The most common blood-borne infection </a:t>
            </a:r>
          </a:p>
          <a:p>
            <a:pPr eaLnBrk="1" hangingPunct="1">
              <a:lnSpc>
                <a:spcPct val="80000"/>
              </a:lnSpc>
            </a:pPr>
            <a:r>
              <a:rPr lang="en-US" smtClean="0"/>
              <a:t>A cause of 1/3 of cases of liver cancer and the most common reason for liver transplant</a:t>
            </a:r>
          </a:p>
          <a:p>
            <a:pPr eaLnBrk="1" hangingPunct="1">
              <a:lnSpc>
                <a:spcPct val="80000"/>
              </a:lnSpc>
            </a:pPr>
            <a:r>
              <a:rPr lang="en-US" smtClean="0"/>
              <a:t>Risk factors (see </a:t>
            </a:r>
            <a:r>
              <a:rPr lang="en-US" b="1" smtClean="0"/>
              <a:t>Chart 39-10) </a:t>
            </a:r>
          </a:p>
          <a:p>
            <a:pPr eaLnBrk="1" hangingPunct="1">
              <a:lnSpc>
                <a:spcPct val="80000"/>
              </a:lnSpc>
            </a:pPr>
            <a:r>
              <a:rPr lang="en-US" smtClean="0"/>
              <a:t>Incubation period is variable</a:t>
            </a:r>
          </a:p>
          <a:p>
            <a:pPr eaLnBrk="1" hangingPunct="1">
              <a:lnSpc>
                <a:spcPct val="80000"/>
              </a:lnSpc>
            </a:pPr>
            <a:r>
              <a:rPr lang="en-US" smtClean="0"/>
              <a:t>Symptoms are usually mild</a:t>
            </a:r>
          </a:p>
          <a:p>
            <a:pPr eaLnBrk="1" hangingPunct="1">
              <a:lnSpc>
                <a:spcPct val="80000"/>
              </a:lnSpc>
            </a:pPr>
            <a:r>
              <a:rPr lang="en-US" smtClean="0"/>
              <a:t>Chronic carrier state frequently occurs</a:t>
            </a:r>
          </a:p>
        </p:txBody>
      </p:sp>
      <p:sp>
        <p:nvSpPr>
          <p:cNvPr id="4" name="Slide Number Placeholder 3"/>
          <p:cNvSpPr>
            <a:spLocks noGrp="1"/>
          </p:cNvSpPr>
          <p:nvPr>
            <p:ph type="sldNum" sz="quarter" idx="12"/>
          </p:nvPr>
        </p:nvSpPr>
        <p:spPr/>
        <p:txBody>
          <a:bodyPr/>
          <a:lstStyle/>
          <a:p>
            <a:fld id="{B3FFE1A6-D617-46EA-91B0-1E4EE1135A84}" type="slidenum">
              <a:rPr lang="en-US" smtClean="0"/>
              <a:pPr/>
              <a:t>34</a:t>
            </a:fld>
            <a:endParaRPr lang="en-US"/>
          </a:p>
        </p:txBody>
      </p:sp>
    </p:spTree>
    <p:extLst>
      <p:ext uri="{BB962C8B-B14F-4D97-AF65-F5344CB8AC3E}">
        <p14:creationId xmlns:p14="http://schemas.microsoft.com/office/powerpoint/2010/main" val="1686251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430213" y="1616075"/>
            <a:ext cx="8524875" cy="384175"/>
          </a:xfrm>
        </p:spPr>
        <p:txBody>
          <a:bodyPr>
            <a:normAutofit fontScale="90000"/>
          </a:bodyPr>
          <a:lstStyle/>
          <a:p>
            <a:pPr eaLnBrk="1" hangingPunct="1">
              <a:defRPr/>
            </a:pPr>
            <a:r>
              <a:rPr lang="en-US" dirty="0" smtClean="0"/>
              <a:t>Management</a:t>
            </a:r>
          </a:p>
        </p:txBody>
      </p:sp>
      <p:sp>
        <p:nvSpPr>
          <p:cNvPr id="47107" name="Rectangle 3"/>
          <p:cNvSpPr>
            <a:spLocks noGrp="1" noChangeArrowheads="1"/>
          </p:cNvSpPr>
          <p:nvPr>
            <p:ph type="body" idx="1"/>
          </p:nvPr>
        </p:nvSpPr>
        <p:spPr>
          <a:xfrm>
            <a:off x="330200" y="2346325"/>
            <a:ext cx="8613775" cy="3887788"/>
          </a:xfrm>
        </p:spPr>
        <p:txBody>
          <a:bodyPr>
            <a:normAutofit fontScale="85000" lnSpcReduction="10000"/>
          </a:bodyPr>
          <a:lstStyle/>
          <a:p>
            <a:pPr eaLnBrk="1" hangingPunct="1"/>
            <a:r>
              <a:rPr lang="en-US" dirty="0" smtClean="0"/>
              <a:t>Prevention </a:t>
            </a:r>
          </a:p>
          <a:p>
            <a:pPr eaLnBrk="1" hangingPunct="1"/>
            <a:r>
              <a:rPr lang="en-US" dirty="0" smtClean="0"/>
              <a:t>Screening of blood</a:t>
            </a:r>
          </a:p>
          <a:p>
            <a:pPr eaLnBrk="1" hangingPunct="1"/>
            <a:r>
              <a:rPr lang="en-US" dirty="0" smtClean="0"/>
              <a:t>Prevention of needle sticks for health care workers </a:t>
            </a:r>
          </a:p>
          <a:p>
            <a:pPr eaLnBrk="1" hangingPunct="1"/>
            <a:r>
              <a:rPr lang="en-US" dirty="0" smtClean="0"/>
              <a:t>Measures to reduce spread of infection as with hepatitis B</a:t>
            </a:r>
          </a:p>
          <a:p>
            <a:pPr eaLnBrk="1" hangingPunct="1"/>
            <a:r>
              <a:rPr lang="en-US" dirty="0" smtClean="0"/>
              <a:t>Alcohol encourages the progression of the disease, so alcohol and medications that effect the liver should be avoided </a:t>
            </a:r>
          </a:p>
          <a:p>
            <a:pPr eaLnBrk="1" hangingPunct="1"/>
            <a:r>
              <a:rPr lang="en-US" dirty="0" smtClean="0"/>
              <a:t>Antiviral agents: combine 2 </a:t>
            </a:r>
            <a:r>
              <a:rPr lang="en-US" dirty="0" err="1" smtClean="0"/>
              <a:t>antivairal</a:t>
            </a:r>
            <a:r>
              <a:rPr lang="en-US" dirty="0" smtClean="0"/>
              <a:t> agents, interferon and </a:t>
            </a:r>
            <a:r>
              <a:rPr lang="en-US" dirty="0" err="1" smtClean="0"/>
              <a:t>ribavirin</a:t>
            </a:r>
            <a:r>
              <a:rPr lang="en-US" dirty="0" smtClean="0"/>
              <a:t> (</a:t>
            </a:r>
            <a:r>
              <a:rPr lang="en-US" dirty="0" err="1" smtClean="0"/>
              <a:t>Rebetol</a:t>
            </a:r>
            <a:r>
              <a:rPr lang="en-US" dirty="0" smtClean="0"/>
              <a:t>)</a:t>
            </a:r>
          </a:p>
        </p:txBody>
      </p:sp>
      <p:sp>
        <p:nvSpPr>
          <p:cNvPr id="4" name="Slide Number Placeholder 3"/>
          <p:cNvSpPr>
            <a:spLocks noGrp="1"/>
          </p:cNvSpPr>
          <p:nvPr>
            <p:ph type="sldNum" sz="quarter" idx="12"/>
          </p:nvPr>
        </p:nvSpPr>
        <p:spPr/>
        <p:txBody>
          <a:bodyPr/>
          <a:lstStyle/>
          <a:p>
            <a:fld id="{B3FFE1A6-D617-46EA-91B0-1E4EE1135A84}" type="slidenum">
              <a:rPr lang="en-US" smtClean="0"/>
              <a:pPr/>
              <a:t>35</a:t>
            </a:fld>
            <a:endParaRPr lang="en-US"/>
          </a:p>
        </p:txBody>
      </p:sp>
    </p:spTree>
    <p:extLst>
      <p:ext uri="{BB962C8B-B14F-4D97-AF65-F5344CB8AC3E}">
        <p14:creationId xmlns:p14="http://schemas.microsoft.com/office/powerpoint/2010/main" val="3209615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430213" y="1214438"/>
            <a:ext cx="8524875" cy="384175"/>
          </a:xfrm>
        </p:spPr>
        <p:txBody>
          <a:bodyPr>
            <a:normAutofit fontScale="90000"/>
          </a:bodyPr>
          <a:lstStyle/>
          <a:p>
            <a:pPr eaLnBrk="1" hangingPunct="1">
              <a:defRPr/>
            </a:pPr>
            <a:r>
              <a:rPr lang="en-US" dirty="0" smtClean="0"/>
              <a:t>Hepatitis D and E</a:t>
            </a:r>
          </a:p>
        </p:txBody>
      </p:sp>
      <p:sp>
        <p:nvSpPr>
          <p:cNvPr id="48131" name="Rectangle 3"/>
          <p:cNvSpPr>
            <a:spLocks noGrp="1" noChangeArrowheads="1"/>
          </p:cNvSpPr>
          <p:nvPr>
            <p:ph type="body" idx="1"/>
          </p:nvPr>
        </p:nvSpPr>
        <p:spPr>
          <a:xfrm>
            <a:off x="330200" y="1722438"/>
            <a:ext cx="8613775" cy="4725987"/>
          </a:xfrm>
        </p:spPr>
        <p:txBody>
          <a:bodyPr>
            <a:normAutofit fontScale="92500" lnSpcReduction="10000"/>
          </a:bodyPr>
          <a:lstStyle/>
          <a:p>
            <a:pPr eaLnBrk="1" hangingPunct="1">
              <a:lnSpc>
                <a:spcPct val="80000"/>
              </a:lnSpc>
            </a:pPr>
            <a:r>
              <a:rPr lang="en-US" dirty="0" smtClean="0"/>
              <a:t>Hepatitis D</a:t>
            </a:r>
          </a:p>
          <a:p>
            <a:pPr lvl="1" eaLnBrk="1" hangingPunct="1">
              <a:lnSpc>
                <a:spcPct val="80000"/>
              </a:lnSpc>
            </a:pPr>
            <a:r>
              <a:rPr lang="en-US" dirty="0" smtClean="0"/>
              <a:t>Only persons with hepatitis B are at risk for hepatitis D. (needs </a:t>
            </a:r>
            <a:r>
              <a:rPr lang="en-US" dirty="0" err="1" smtClean="0"/>
              <a:t>HBsAG</a:t>
            </a:r>
            <a:r>
              <a:rPr lang="en-US" dirty="0" smtClean="0"/>
              <a:t> to replicate) </a:t>
            </a:r>
          </a:p>
          <a:p>
            <a:pPr lvl="1" eaLnBrk="1" hangingPunct="1">
              <a:lnSpc>
                <a:spcPct val="80000"/>
              </a:lnSpc>
            </a:pPr>
            <a:r>
              <a:rPr lang="en-US" dirty="0" smtClean="0"/>
              <a:t>Transmission is through blood and sexual contact. Common in drug users.	</a:t>
            </a:r>
          </a:p>
          <a:p>
            <a:pPr lvl="1" eaLnBrk="1" hangingPunct="1">
              <a:lnSpc>
                <a:spcPct val="80000"/>
              </a:lnSpc>
            </a:pPr>
            <a:r>
              <a:rPr lang="en-US" dirty="0" smtClean="0"/>
              <a:t>Symptoms and treatment are similar to hepatitis B but more likely to develop </a:t>
            </a:r>
            <a:r>
              <a:rPr lang="en-US" dirty="0" err="1" smtClean="0"/>
              <a:t>fulminant</a:t>
            </a:r>
            <a:r>
              <a:rPr lang="en-US" dirty="0" smtClean="0"/>
              <a:t> liver failure and chronic active hepatitis and cirrhosis.</a:t>
            </a:r>
          </a:p>
          <a:p>
            <a:pPr lvl="1" eaLnBrk="1" hangingPunct="1">
              <a:lnSpc>
                <a:spcPct val="80000"/>
              </a:lnSpc>
            </a:pPr>
            <a:r>
              <a:rPr lang="en-US" dirty="0" smtClean="0"/>
              <a:t>Rx: under investigation, interferon therapy.</a:t>
            </a:r>
          </a:p>
          <a:p>
            <a:pPr eaLnBrk="1" hangingPunct="1">
              <a:lnSpc>
                <a:spcPct val="80000"/>
              </a:lnSpc>
            </a:pPr>
            <a:r>
              <a:rPr lang="en-US" dirty="0" smtClean="0"/>
              <a:t>Hepatitis E</a:t>
            </a:r>
          </a:p>
          <a:p>
            <a:pPr lvl="1" eaLnBrk="1" hangingPunct="1">
              <a:lnSpc>
                <a:spcPct val="80000"/>
              </a:lnSpc>
            </a:pPr>
            <a:r>
              <a:rPr lang="en-US" dirty="0" smtClean="0"/>
              <a:t>Transmitted by fecal–oral route,</a:t>
            </a:r>
          </a:p>
          <a:p>
            <a:pPr lvl="1" eaLnBrk="1" hangingPunct="1">
              <a:lnSpc>
                <a:spcPct val="80000"/>
              </a:lnSpc>
            </a:pPr>
            <a:r>
              <a:rPr lang="en-US" dirty="0" smtClean="0"/>
              <a:t>Incubation period 15–65 days,</a:t>
            </a:r>
          </a:p>
          <a:p>
            <a:pPr lvl="1" eaLnBrk="1" hangingPunct="1">
              <a:lnSpc>
                <a:spcPct val="80000"/>
              </a:lnSpc>
            </a:pPr>
            <a:r>
              <a:rPr lang="en-US" dirty="0" smtClean="0"/>
              <a:t>Resembles hepatitis A and is self-limited with an abrupt onset. No chronic form.  </a:t>
            </a:r>
          </a:p>
          <a:p>
            <a:pPr eaLnBrk="1" hangingPunct="1">
              <a:lnSpc>
                <a:spcPct val="80000"/>
              </a:lnSpc>
            </a:pPr>
            <a:endParaRPr lang="en-US"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36</a:t>
            </a:fld>
            <a:endParaRPr lang="en-US"/>
          </a:p>
        </p:txBody>
      </p:sp>
    </p:spTree>
    <p:extLst>
      <p:ext uri="{BB962C8B-B14F-4D97-AF65-F5344CB8AC3E}">
        <p14:creationId xmlns:p14="http://schemas.microsoft.com/office/powerpoint/2010/main" val="3779603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430213" y="1616075"/>
            <a:ext cx="8524875" cy="384175"/>
          </a:xfrm>
        </p:spPr>
        <p:txBody>
          <a:bodyPr>
            <a:normAutofit fontScale="90000"/>
          </a:bodyPr>
          <a:lstStyle/>
          <a:p>
            <a:pPr eaLnBrk="1" hangingPunct="1">
              <a:defRPr/>
            </a:pPr>
            <a:r>
              <a:rPr lang="en-US" dirty="0" smtClean="0"/>
              <a:t>Other Liver Disorders</a:t>
            </a:r>
          </a:p>
        </p:txBody>
      </p:sp>
      <p:sp>
        <p:nvSpPr>
          <p:cNvPr id="51203" name="Rectangle 3"/>
          <p:cNvSpPr>
            <a:spLocks noGrp="1" noChangeArrowheads="1"/>
          </p:cNvSpPr>
          <p:nvPr>
            <p:ph type="body" idx="1"/>
          </p:nvPr>
        </p:nvSpPr>
        <p:spPr>
          <a:xfrm>
            <a:off x="330200" y="2346325"/>
            <a:ext cx="8613775" cy="2765425"/>
          </a:xfrm>
        </p:spPr>
        <p:txBody>
          <a:bodyPr>
            <a:normAutofit fontScale="92500" lnSpcReduction="20000"/>
          </a:bodyPr>
          <a:lstStyle/>
          <a:p>
            <a:pPr eaLnBrk="1" hangingPunct="1"/>
            <a:r>
              <a:rPr lang="en-US" dirty="0" err="1" smtClean="0"/>
              <a:t>Nonviral</a:t>
            </a:r>
            <a:r>
              <a:rPr lang="en-US" dirty="0" smtClean="0"/>
              <a:t> hepatitis </a:t>
            </a:r>
          </a:p>
          <a:p>
            <a:pPr lvl="1" eaLnBrk="1" hangingPunct="1"/>
            <a:r>
              <a:rPr lang="en-US" dirty="0" smtClean="0"/>
              <a:t>Toxic hepatitis</a:t>
            </a:r>
          </a:p>
          <a:p>
            <a:pPr lvl="1" eaLnBrk="1" hangingPunct="1"/>
            <a:r>
              <a:rPr lang="en-US" dirty="0" smtClean="0"/>
              <a:t>Drug-induced hepatitis</a:t>
            </a:r>
          </a:p>
          <a:p>
            <a:pPr eaLnBrk="1" hangingPunct="1"/>
            <a:r>
              <a:rPr lang="en-US" dirty="0" err="1" smtClean="0"/>
              <a:t>Fulminant</a:t>
            </a:r>
            <a:r>
              <a:rPr lang="en-US" dirty="0" smtClean="0"/>
              <a:t> hepatic failure: sudden and severe in previously healthy person.</a:t>
            </a:r>
          </a:p>
          <a:p>
            <a:pPr eaLnBrk="1" hangingPunct="1"/>
            <a:r>
              <a:rPr lang="en-US" dirty="0" smtClean="0"/>
              <a:t>Rx: symptomatic, maintain fluid &amp; E balance</a:t>
            </a:r>
          </a:p>
        </p:txBody>
      </p:sp>
      <p:sp>
        <p:nvSpPr>
          <p:cNvPr id="4" name="Slide Number Placeholder 3"/>
          <p:cNvSpPr>
            <a:spLocks noGrp="1"/>
          </p:cNvSpPr>
          <p:nvPr>
            <p:ph type="sldNum" sz="quarter" idx="12"/>
          </p:nvPr>
        </p:nvSpPr>
        <p:spPr/>
        <p:txBody>
          <a:bodyPr/>
          <a:lstStyle/>
          <a:p>
            <a:fld id="{B3FFE1A6-D617-46EA-91B0-1E4EE1135A84}" type="slidenum">
              <a:rPr lang="en-US" smtClean="0"/>
              <a:pPr/>
              <a:t>37</a:t>
            </a:fld>
            <a:endParaRPr lang="en-US"/>
          </a:p>
        </p:txBody>
      </p:sp>
    </p:spTree>
    <p:extLst>
      <p:ext uri="{BB962C8B-B14F-4D97-AF65-F5344CB8AC3E}">
        <p14:creationId xmlns:p14="http://schemas.microsoft.com/office/powerpoint/2010/main" val="1255421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57200"/>
            <a:ext cx="8229600" cy="1022350"/>
          </a:xfrm>
        </p:spPr>
        <p:txBody>
          <a:bodyPr/>
          <a:lstStyle/>
          <a:p>
            <a:pPr rtl="0" eaLnBrk="1" hangingPunct="1"/>
            <a:r>
              <a:rPr lang="en-US" sz="4000" b="1" smtClean="0">
                <a:solidFill>
                  <a:srgbClr val="FF3300"/>
                </a:solidFill>
              </a:rPr>
              <a:t>Hepatic Cirrhosis</a:t>
            </a:r>
          </a:p>
        </p:txBody>
      </p:sp>
      <p:sp>
        <p:nvSpPr>
          <p:cNvPr id="47107" name="Rectangle 3"/>
          <p:cNvSpPr>
            <a:spLocks noGrp="1" noChangeArrowheads="1"/>
          </p:cNvSpPr>
          <p:nvPr>
            <p:ph type="body" idx="1"/>
          </p:nvPr>
        </p:nvSpPr>
        <p:spPr>
          <a:xfrm>
            <a:off x="457200" y="1916113"/>
            <a:ext cx="8229600" cy="4210050"/>
          </a:xfrm>
        </p:spPr>
        <p:txBody>
          <a:bodyPr>
            <a:normAutofit lnSpcReduction="10000"/>
          </a:bodyPr>
          <a:lstStyle/>
          <a:p>
            <a:pPr marL="609600" indent="-609600" algn="l" rtl="0" eaLnBrk="1" hangingPunct="1"/>
            <a:r>
              <a:rPr lang="en-US" b="1" dirty="0" smtClean="0"/>
              <a:t>Is a chronic disease characterized by replacement of normal liver tissue with diffuse fibrosis that disrupt the structure and function of the liver.</a:t>
            </a:r>
          </a:p>
          <a:p>
            <a:pPr marL="609600" indent="-609600" algn="l" rtl="0" eaLnBrk="1" hangingPunct="1"/>
            <a:r>
              <a:rPr lang="en-US" b="1" dirty="0" smtClean="0">
                <a:solidFill>
                  <a:srgbClr val="0000FF"/>
                </a:solidFill>
              </a:rPr>
              <a:t>Irreversible process</a:t>
            </a:r>
          </a:p>
          <a:p>
            <a:pPr marL="609600" indent="-609600" algn="l" rtl="0" eaLnBrk="1" hangingPunct="1"/>
            <a:endParaRPr lang="en-US" b="1" dirty="0">
              <a:solidFill>
                <a:srgbClr val="0000FF"/>
              </a:solidFill>
            </a:endParaRPr>
          </a:p>
          <a:p>
            <a:pPr marL="609600" indent="-609600">
              <a:buNone/>
            </a:pPr>
            <a:r>
              <a:rPr lang="en-US" dirty="0" smtClean="0">
                <a:hlinkClick r:id="rId2"/>
              </a:rPr>
              <a:t>http://www.youtube.com/watch?v=ex5wUWrZubo&amp;feature=related</a:t>
            </a:r>
            <a:endParaRPr lang="en-US" b="1" dirty="0" smtClean="0">
              <a:solidFill>
                <a:srgbClr val="0000FF"/>
              </a:solidFill>
            </a:endParaRPr>
          </a:p>
          <a:p>
            <a:pPr marL="609600" indent="-609600" algn="l" rtl="0" eaLnBrk="1" hangingPunct="1"/>
            <a:endParaRPr lang="en-US" b="1" dirty="0" smtClean="0">
              <a:solidFill>
                <a:srgbClr val="0000FF"/>
              </a:solidFill>
            </a:endParaRPr>
          </a:p>
        </p:txBody>
      </p:sp>
      <p:sp>
        <p:nvSpPr>
          <p:cNvPr id="4" name="Slide Number Placeholder 3"/>
          <p:cNvSpPr>
            <a:spLocks noGrp="1"/>
          </p:cNvSpPr>
          <p:nvPr>
            <p:ph type="sldNum" sz="quarter" idx="12"/>
          </p:nvPr>
        </p:nvSpPr>
        <p:spPr/>
        <p:txBody>
          <a:bodyPr/>
          <a:lstStyle/>
          <a:p>
            <a:fld id="{B3FFE1A6-D617-46EA-91B0-1E4EE1135A84}"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620713"/>
            <a:ext cx="8002588" cy="720725"/>
          </a:xfrm>
        </p:spPr>
        <p:txBody>
          <a:bodyPr>
            <a:normAutofit fontScale="90000"/>
          </a:bodyPr>
          <a:lstStyle/>
          <a:p>
            <a:pPr eaLnBrk="1" hangingPunct="1"/>
            <a:r>
              <a:rPr lang="en-US" sz="3600" b="1" smtClean="0">
                <a:solidFill>
                  <a:srgbClr val="FF3300"/>
                </a:solidFill>
              </a:rPr>
              <a:t>Type of Hepatic cirrhosis:</a:t>
            </a:r>
            <a:r>
              <a:rPr lang="en-US" sz="4000" b="1" smtClean="0"/>
              <a:t/>
            </a:r>
            <a:br>
              <a:rPr lang="en-US" sz="4000" b="1" smtClean="0"/>
            </a:br>
            <a:endParaRPr lang="en-US" sz="4000" b="1" smtClean="0"/>
          </a:p>
        </p:txBody>
      </p:sp>
      <p:sp>
        <p:nvSpPr>
          <p:cNvPr id="48131" name="Rectangle 3"/>
          <p:cNvSpPr>
            <a:spLocks noGrp="1" noChangeArrowheads="1"/>
          </p:cNvSpPr>
          <p:nvPr>
            <p:ph type="body" idx="1"/>
          </p:nvPr>
        </p:nvSpPr>
        <p:spPr>
          <a:xfrm>
            <a:off x="457200" y="1557338"/>
            <a:ext cx="8229600" cy="4967287"/>
          </a:xfrm>
        </p:spPr>
        <p:txBody>
          <a:bodyPr/>
          <a:lstStyle/>
          <a:p>
            <a:pPr algn="l" rtl="0" eaLnBrk="1" hangingPunct="1">
              <a:lnSpc>
                <a:spcPct val="90000"/>
              </a:lnSpc>
              <a:buFontTx/>
              <a:buAutoNum type="arabicPeriod"/>
            </a:pPr>
            <a:r>
              <a:rPr lang="en-US" sz="2400" b="1" smtClean="0">
                <a:solidFill>
                  <a:srgbClr val="0000FF"/>
                </a:solidFill>
              </a:rPr>
              <a:t>Alcoholic cirrhosis:</a:t>
            </a:r>
            <a:r>
              <a:rPr lang="en-US" sz="2400" smtClean="0"/>
              <a:t> The scar tissue surrounds the portal areas and is the most common type.</a:t>
            </a:r>
          </a:p>
          <a:p>
            <a:pPr algn="l" rtl="0" eaLnBrk="1" hangingPunct="1">
              <a:lnSpc>
                <a:spcPct val="90000"/>
              </a:lnSpc>
              <a:buFontTx/>
              <a:buAutoNum type="arabicPeriod"/>
            </a:pPr>
            <a:r>
              <a:rPr lang="en-US" sz="2400" b="1" smtClean="0">
                <a:solidFill>
                  <a:srgbClr val="0000FF"/>
                </a:solidFill>
              </a:rPr>
              <a:t>Postnecrotic cirrhosis:</a:t>
            </a:r>
            <a:r>
              <a:rPr lang="en-US" sz="2400" smtClean="0"/>
              <a:t> There are broad bands of scar tissue as a late result of</a:t>
            </a:r>
            <a:r>
              <a:rPr lang="en-US" sz="2400" b="1" smtClean="0"/>
              <a:t> </a:t>
            </a:r>
            <a:r>
              <a:rPr lang="en-US" sz="2400" b="1" smtClean="0">
                <a:solidFill>
                  <a:srgbClr val="FF3300"/>
                </a:solidFill>
              </a:rPr>
              <a:t>acute</a:t>
            </a:r>
            <a:r>
              <a:rPr lang="en-US" sz="2400" smtClean="0"/>
              <a:t> viral hepatitis</a:t>
            </a:r>
          </a:p>
          <a:p>
            <a:pPr algn="l" rtl="0" eaLnBrk="1" hangingPunct="1">
              <a:lnSpc>
                <a:spcPct val="90000"/>
              </a:lnSpc>
              <a:buFontTx/>
              <a:buAutoNum type="arabicPeriod"/>
            </a:pPr>
            <a:r>
              <a:rPr lang="en-US" sz="2400" b="1" smtClean="0">
                <a:solidFill>
                  <a:srgbClr val="0000FF"/>
                </a:solidFill>
              </a:rPr>
              <a:t>Biliary cirrhosis:</a:t>
            </a:r>
            <a:r>
              <a:rPr lang="en-US" sz="2400" smtClean="0"/>
              <a:t> Scarring occurs in the liver around the bile ducts. Usually is the result of chronic biliary obstruction and infection (Cholangitis). Less common type.</a:t>
            </a:r>
          </a:p>
          <a:p>
            <a:pPr algn="l" rtl="0" eaLnBrk="1" hangingPunct="1">
              <a:lnSpc>
                <a:spcPct val="90000"/>
              </a:lnSpc>
              <a:buFontTx/>
              <a:buChar char="•"/>
            </a:pPr>
            <a:r>
              <a:rPr lang="en-US" sz="2400" b="1" smtClean="0"/>
              <a:t>The portion of the liver involved in cirrhosis consist of portal and periportal spaces where the bile canaliculi communicated to form the liver bile ducts</a:t>
            </a:r>
          </a:p>
          <a:p>
            <a:pPr algn="l" rtl="0" eaLnBrk="1" hangingPunct="1">
              <a:lnSpc>
                <a:spcPct val="90000"/>
              </a:lnSpc>
              <a:buFontTx/>
              <a:buChar char="•"/>
            </a:pPr>
            <a:r>
              <a:rPr lang="en-US" sz="2400" b="1" smtClean="0"/>
              <a:t>These portions become inflamed and the bile duct become occluded with thickened bile an pus.</a:t>
            </a:r>
          </a:p>
          <a:p>
            <a:pPr algn="l" rtl="0" eaLnBrk="1" hangingPunct="1">
              <a:lnSpc>
                <a:spcPct val="90000"/>
              </a:lnSpc>
            </a:pPr>
            <a:endParaRPr lang="en-US" sz="24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3200" b="1" smtClean="0">
                <a:solidFill>
                  <a:srgbClr val="FF3300"/>
                </a:solidFill>
              </a:rPr>
              <a:t>Manifestation</a:t>
            </a:r>
          </a:p>
        </p:txBody>
      </p:sp>
      <p:sp>
        <p:nvSpPr>
          <p:cNvPr id="28675" name="Rectangle 3"/>
          <p:cNvSpPr>
            <a:spLocks noGrp="1" noChangeArrowheads="1"/>
          </p:cNvSpPr>
          <p:nvPr>
            <p:ph type="body" idx="1"/>
          </p:nvPr>
        </p:nvSpPr>
        <p:spPr>
          <a:xfrm>
            <a:off x="457200" y="1484313"/>
            <a:ext cx="8229600" cy="4383087"/>
          </a:xfrm>
        </p:spPr>
        <p:txBody>
          <a:bodyPr/>
          <a:lstStyle/>
          <a:p>
            <a:pPr marL="609600" indent="-609600" algn="l" rtl="0" eaLnBrk="1" hangingPunct="1">
              <a:buFont typeface="Wingdings" pitchFamily="2" charset="2"/>
              <a:buAutoNum type="arabicPeriod"/>
            </a:pPr>
            <a:r>
              <a:rPr lang="en-US" smtClean="0"/>
              <a:t>Increased abdominal girth</a:t>
            </a:r>
          </a:p>
          <a:p>
            <a:pPr marL="609600" indent="-609600" algn="l" rtl="0" eaLnBrk="1" hangingPunct="1">
              <a:buFontTx/>
              <a:buAutoNum type="arabicPeriod"/>
            </a:pPr>
            <a:r>
              <a:rPr lang="en-US" smtClean="0"/>
              <a:t>Bulging flanks</a:t>
            </a:r>
          </a:p>
          <a:p>
            <a:pPr marL="609600" indent="-609600" algn="l" rtl="0" eaLnBrk="1" hangingPunct="1">
              <a:buFontTx/>
              <a:buAutoNum type="arabicPeriod"/>
            </a:pPr>
            <a:r>
              <a:rPr lang="en-US" smtClean="0"/>
              <a:t>Striae</a:t>
            </a:r>
          </a:p>
          <a:p>
            <a:pPr marL="609600" indent="-609600" algn="l" rtl="0" eaLnBrk="1" hangingPunct="1">
              <a:buFontTx/>
              <a:buAutoNum type="arabicPeriod"/>
            </a:pPr>
            <a:r>
              <a:rPr lang="en-US" smtClean="0"/>
              <a:t>Distended veins</a:t>
            </a:r>
          </a:p>
          <a:p>
            <a:pPr marL="609600" indent="-609600" algn="l" rtl="0" eaLnBrk="1" hangingPunct="1">
              <a:buFontTx/>
              <a:buAutoNum type="arabicPeriod"/>
            </a:pPr>
            <a:r>
              <a:rPr lang="en-US" smtClean="0"/>
              <a:t>Rapid weight gain</a:t>
            </a:r>
          </a:p>
          <a:p>
            <a:pPr marL="609600" indent="-609600" algn="l" rtl="0" eaLnBrk="1" hangingPunct="1">
              <a:buFontTx/>
              <a:buAutoNum type="arabicPeriod"/>
            </a:pPr>
            <a:r>
              <a:rPr lang="en-US" smtClean="0"/>
              <a:t>SOB</a:t>
            </a:r>
          </a:p>
          <a:p>
            <a:pPr marL="609600" indent="-609600" algn="l" rtl="0" eaLnBrk="1" hangingPunct="1">
              <a:buFontTx/>
              <a:buAutoNum type="arabicPeriod"/>
            </a:pPr>
            <a:r>
              <a:rPr lang="en-US" smtClean="0"/>
              <a:t>Fluid and electrolyte imbalance</a:t>
            </a:r>
          </a:p>
          <a:p>
            <a:pPr marL="609600" indent="-609600" algn="l" rtl="0" eaLnBrk="1" hangingPunct="1">
              <a:buFontTx/>
              <a:buAutoNum type="arabicPeriod"/>
            </a:pPr>
            <a:endParaRPr lang="en-US" smtClean="0"/>
          </a:p>
          <a:p>
            <a:pPr marL="609600" indent="-609600" algn="l" rtl="0" eaLnBrk="1" hangingPunct="1"/>
            <a:endParaRPr lang="en-US"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692150"/>
            <a:ext cx="8229600" cy="1008063"/>
          </a:xfrm>
        </p:spPr>
        <p:txBody>
          <a:bodyPr/>
          <a:lstStyle/>
          <a:p>
            <a:pPr rtl="0" eaLnBrk="1" hangingPunct="1"/>
            <a:r>
              <a:rPr lang="en-US" sz="2800" b="1" smtClean="0">
                <a:solidFill>
                  <a:srgbClr val="0000FF"/>
                </a:solidFill>
              </a:rPr>
              <a:t>Pathophysiology ( Causes of Hepatic cirrhosis):</a:t>
            </a:r>
            <a:br>
              <a:rPr lang="en-US" sz="2800" b="1" smtClean="0">
                <a:solidFill>
                  <a:srgbClr val="0000FF"/>
                </a:solidFill>
              </a:rPr>
            </a:br>
            <a:r>
              <a:rPr lang="en-US" sz="2000" smtClean="0"/>
              <a:t>.</a:t>
            </a:r>
          </a:p>
        </p:txBody>
      </p:sp>
      <p:sp>
        <p:nvSpPr>
          <p:cNvPr id="49155" name="Rectangle 3"/>
          <p:cNvSpPr>
            <a:spLocks noGrp="1" noChangeArrowheads="1"/>
          </p:cNvSpPr>
          <p:nvPr>
            <p:ph type="body" idx="1"/>
          </p:nvPr>
        </p:nvSpPr>
        <p:spPr>
          <a:xfrm>
            <a:off x="457200" y="1557338"/>
            <a:ext cx="8229600" cy="4568825"/>
          </a:xfrm>
        </p:spPr>
        <p:txBody>
          <a:bodyPr/>
          <a:lstStyle/>
          <a:p>
            <a:pPr marL="609600" indent="-609600" algn="l" rtl="0" eaLnBrk="1" hangingPunct="1">
              <a:lnSpc>
                <a:spcPct val="90000"/>
              </a:lnSpc>
              <a:buFont typeface="Wingdings" pitchFamily="2" charset="2"/>
              <a:buAutoNum type="arabicPeriod"/>
            </a:pPr>
            <a:r>
              <a:rPr lang="en-US" sz="2800" smtClean="0"/>
              <a:t>Nutritional deficiency with reduced protein intake</a:t>
            </a:r>
          </a:p>
          <a:p>
            <a:pPr marL="609600" indent="-609600" algn="l" rtl="0" eaLnBrk="1" hangingPunct="1">
              <a:lnSpc>
                <a:spcPct val="90000"/>
              </a:lnSpc>
              <a:buFontTx/>
              <a:buAutoNum type="arabicPeriod"/>
            </a:pPr>
            <a:r>
              <a:rPr lang="en-US" sz="2800" smtClean="0"/>
              <a:t>Excessive alcohol intake ( Most common cause)</a:t>
            </a:r>
          </a:p>
          <a:p>
            <a:pPr marL="609600" indent="-609600" algn="l" rtl="0" eaLnBrk="1" hangingPunct="1">
              <a:lnSpc>
                <a:spcPct val="90000"/>
              </a:lnSpc>
              <a:buFontTx/>
              <a:buAutoNum type="arabicPeriod"/>
            </a:pPr>
            <a:r>
              <a:rPr lang="en-US" sz="2800" smtClean="0"/>
              <a:t>Exposure to certain chemecals ( carbon tetrachloride, chlorinated naphthalene, arsenic, or phosphorus) or exposure to infection</a:t>
            </a:r>
          </a:p>
          <a:p>
            <a:pPr marL="609600" indent="-609600" algn="l" rtl="0" eaLnBrk="1" hangingPunct="1">
              <a:lnSpc>
                <a:spcPct val="90000"/>
              </a:lnSpc>
            </a:pPr>
            <a:r>
              <a:rPr lang="en-US" sz="2800" smtClean="0"/>
              <a:t>Twice as many men as women are affected</a:t>
            </a:r>
          </a:p>
          <a:p>
            <a:pPr marL="609600" indent="-609600" algn="l" rtl="0" eaLnBrk="1" hangingPunct="1">
              <a:lnSpc>
                <a:spcPct val="90000"/>
              </a:lnSpc>
            </a:pPr>
            <a:r>
              <a:rPr lang="en-US" sz="2800" smtClean="0"/>
              <a:t>Most patients are between 40 and 60 years of age.</a:t>
            </a:r>
          </a:p>
          <a:p>
            <a:pPr marL="609600" indent="-609600" algn="l" rtl="0" eaLnBrk="1" hangingPunct="1">
              <a:lnSpc>
                <a:spcPct val="90000"/>
              </a:lnSpc>
              <a:buFontTx/>
              <a:buAutoNum type="arabicPeriod"/>
            </a:pPr>
            <a:endParaRPr lang="en-US" sz="28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3600" b="1" smtClean="0">
                <a:solidFill>
                  <a:srgbClr val="0000FF"/>
                </a:solidFill>
              </a:rPr>
              <a:t>Clinical Manifestation:</a:t>
            </a:r>
          </a:p>
        </p:txBody>
      </p:sp>
      <p:sp>
        <p:nvSpPr>
          <p:cNvPr id="50179" name="Rectangle 3"/>
          <p:cNvSpPr>
            <a:spLocks noGrp="1" noChangeArrowheads="1"/>
          </p:cNvSpPr>
          <p:nvPr>
            <p:ph type="body" idx="1"/>
          </p:nvPr>
        </p:nvSpPr>
        <p:spPr>
          <a:xfrm>
            <a:off x="457200" y="1981200"/>
            <a:ext cx="8229600" cy="4543425"/>
          </a:xfrm>
        </p:spPr>
        <p:txBody>
          <a:bodyPr/>
          <a:lstStyle/>
          <a:p>
            <a:pPr marL="609600" indent="-609600" algn="l" rtl="0" eaLnBrk="1" hangingPunct="1">
              <a:lnSpc>
                <a:spcPct val="90000"/>
              </a:lnSpc>
              <a:buFont typeface="Wingdings" pitchFamily="2" charset="2"/>
              <a:buAutoNum type="arabicPeriod"/>
            </a:pPr>
            <a:r>
              <a:rPr lang="en-US" sz="2400" b="1" dirty="0" smtClean="0">
                <a:solidFill>
                  <a:srgbClr val="FF3300"/>
                </a:solidFill>
              </a:rPr>
              <a:t>Liver enlargement:</a:t>
            </a:r>
            <a:r>
              <a:rPr lang="en-US" sz="2400" dirty="0" smtClean="0"/>
              <a:t> Early symptoms, liver loaded with fatty tissue (firm and has sharp edge, producing </a:t>
            </a:r>
            <a:r>
              <a:rPr lang="en-US" sz="2400" dirty="0" err="1" smtClean="0"/>
              <a:t>abd</a:t>
            </a:r>
            <a:r>
              <a:rPr lang="en-US" sz="2400" dirty="0" smtClean="0"/>
              <a:t> pain, later the liver decreases in the size due to contraction of scar tissue and the edges become nodular.</a:t>
            </a:r>
          </a:p>
          <a:p>
            <a:pPr marL="609600" indent="-609600" algn="l" rtl="0" eaLnBrk="1" hangingPunct="1">
              <a:lnSpc>
                <a:spcPct val="90000"/>
              </a:lnSpc>
              <a:buFont typeface="Wingdings" pitchFamily="2" charset="2"/>
              <a:buAutoNum type="arabicPeriod"/>
            </a:pPr>
            <a:r>
              <a:rPr lang="en-US" sz="2400" dirty="0" smtClean="0"/>
              <a:t>Portal obstruction and </a:t>
            </a:r>
            <a:r>
              <a:rPr lang="en-US" sz="2400" dirty="0" err="1" smtClean="0"/>
              <a:t>ascites</a:t>
            </a:r>
            <a:endParaRPr lang="en-US" sz="2400" dirty="0" smtClean="0"/>
          </a:p>
          <a:p>
            <a:pPr marL="609600" indent="-609600" algn="l" rtl="0" eaLnBrk="1" hangingPunct="1">
              <a:lnSpc>
                <a:spcPct val="90000"/>
              </a:lnSpc>
              <a:buFont typeface="Wingdings" pitchFamily="2" charset="2"/>
              <a:buAutoNum type="arabicPeriod"/>
            </a:pPr>
            <a:r>
              <a:rPr lang="en-US" sz="2400" dirty="0" smtClean="0"/>
              <a:t>Infection and peritonitis</a:t>
            </a:r>
          </a:p>
          <a:p>
            <a:pPr marL="609600" indent="-609600" algn="l" rtl="0" eaLnBrk="1" hangingPunct="1">
              <a:lnSpc>
                <a:spcPct val="90000"/>
              </a:lnSpc>
              <a:buFont typeface="Wingdings" pitchFamily="2" charset="2"/>
              <a:buAutoNum type="arabicPeriod"/>
            </a:pPr>
            <a:r>
              <a:rPr lang="en-US" sz="2400" dirty="0" smtClean="0"/>
              <a:t>Gastrointestinal </a:t>
            </a:r>
            <a:r>
              <a:rPr lang="en-US" sz="2400" dirty="0" err="1" smtClean="0"/>
              <a:t>varices</a:t>
            </a:r>
            <a:endParaRPr lang="en-US" sz="2400" dirty="0" smtClean="0"/>
          </a:p>
          <a:p>
            <a:pPr marL="609600" indent="-609600" algn="l" rtl="0" eaLnBrk="1" hangingPunct="1">
              <a:lnSpc>
                <a:spcPct val="90000"/>
              </a:lnSpc>
              <a:buFont typeface="Wingdings" pitchFamily="2" charset="2"/>
              <a:buAutoNum type="arabicPeriod"/>
            </a:pPr>
            <a:r>
              <a:rPr lang="en-US" sz="2400" dirty="0" smtClean="0"/>
              <a:t>Edema</a:t>
            </a:r>
          </a:p>
          <a:p>
            <a:pPr marL="609600" indent="-609600" algn="l" rtl="0" eaLnBrk="1" hangingPunct="1">
              <a:lnSpc>
                <a:spcPct val="90000"/>
              </a:lnSpc>
              <a:buFont typeface="Wingdings" pitchFamily="2" charset="2"/>
              <a:buAutoNum type="arabicPeriod"/>
            </a:pPr>
            <a:r>
              <a:rPr lang="en-US" sz="2400" dirty="0" smtClean="0"/>
              <a:t>Vitamin deficiency and anemia</a:t>
            </a:r>
          </a:p>
          <a:p>
            <a:pPr marL="609600" indent="-609600" algn="l" rtl="0" eaLnBrk="1" hangingPunct="1">
              <a:lnSpc>
                <a:spcPct val="90000"/>
              </a:lnSpc>
              <a:buFont typeface="Wingdings" pitchFamily="2" charset="2"/>
              <a:buAutoNum type="arabicPeriod"/>
            </a:pPr>
            <a:r>
              <a:rPr lang="en-US" sz="2400" dirty="0" smtClean="0"/>
              <a:t>Mental deterioration</a:t>
            </a:r>
          </a:p>
          <a:p>
            <a:pPr marL="609600" indent="-609600" algn="l" rtl="0" eaLnBrk="1" hangingPunct="1">
              <a:lnSpc>
                <a:spcPct val="90000"/>
              </a:lnSpc>
              <a:buFont typeface="Wingdings" pitchFamily="2" charset="2"/>
              <a:buAutoNum type="arabicPeriod"/>
            </a:pPr>
            <a:endParaRPr lang="en-US" sz="2400"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57200"/>
            <a:ext cx="8229600" cy="500063"/>
          </a:xfrm>
        </p:spPr>
        <p:txBody>
          <a:bodyPr/>
          <a:lstStyle/>
          <a:p>
            <a:pPr rtl="0" eaLnBrk="1" hangingPunct="1"/>
            <a:r>
              <a:rPr lang="en-US" sz="2000" smtClean="0"/>
              <a:t>Cont….</a:t>
            </a:r>
          </a:p>
        </p:txBody>
      </p:sp>
      <p:sp>
        <p:nvSpPr>
          <p:cNvPr id="51203" name="Rectangle 3"/>
          <p:cNvSpPr>
            <a:spLocks noGrp="1" noChangeArrowheads="1"/>
          </p:cNvSpPr>
          <p:nvPr>
            <p:ph type="body" idx="1"/>
          </p:nvPr>
        </p:nvSpPr>
        <p:spPr>
          <a:xfrm>
            <a:off x="457200" y="981075"/>
            <a:ext cx="8229600" cy="5543550"/>
          </a:xfrm>
        </p:spPr>
        <p:txBody>
          <a:bodyPr/>
          <a:lstStyle/>
          <a:p>
            <a:pPr algn="l" rtl="0" eaLnBrk="1" hangingPunct="1">
              <a:lnSpc>
                <a:spcPct val="80000"/>
              </a:lnSpc>
            </a:pPr>
            <a:r>
              <a:rPr lang="en-US" sz="2000" b="1" dirty="0" smtClean="0"/>
              <a:t>Clinical manifestation:</a:t>
            </a:r>
          </a:p>
          <a:p>
            <a:pPr algn="l" rtl="0" eaLnBrk="1" hangingPunct="1">
              <a:lnSpc>
                <a:spcPct val="80000"/>
              </a:lnSpc>
              <a:buFont typeface="Wingdings" pitchFamily="2" charset="2"/>
              <a:buNone/>
            </a:pPr>
            <a:endParaRPr lang="en-US" sz="2000" b="1" dirty="0" smtClean="0"/>
          </a:p>
          <a:p>
            <a:pPr algn="l" rtl="0" eaLnBrk="1" hangingPunct="1">
              <a:lnSpc>
                <a:spcPct val="80000"/>
              </a:lnSpc>
              <a:buFont typeface="Wingdings" pitchFamily="2" charset="2"/>
              <a:buNone/>
            </a:pPr>
            <a:endParaRPr lang="en-US" sz="1400" dirty="0" smtClean="0"/>
          </a:p>
          <a:p>
            <a:pPr algn="l" rtl="0" eaLnBrk="1" hangingPunct="1">
              <a:lnSpc>
                <a:spcPct val="80000"/>
              </a:lnSpc>
            </a:pPr>
            <a:r>
              <a:rPr lang="en-US" sz="1800" b="1" u="sng" dirty="0" smtClean="0">
                <a:solidFill>
                  <a:srgbClr val="FF3300"/>
                </a:solidFill>
              </a:rPr>
              <a:t>Compensated </a:t>
            </a:r>
            <a:r>
              <a:rPr lang="en-US" sz="1800" b="1" dirty="0" smtClean="0"/>
              <a:t>                                     </a:t>
            </a:r>
            <a:r>
              <a:rPr lang="en-US" sz="1800" b="1" u="sng" dirty="0" err="1" smtClean="0">
                <a:solidFill>
                  <a:srgbClr val="FF3300"/>
                </a:solidFill>
              </a:rPr>
              <a:t>Decompensated</a:t>
            </a:r>
            <a:endParaRPr lang="en-US" sz="1800" b="1" u="sng" dirty="0" smtClean="0">
              <a:solidFill>
                <a:srgbClr val="FF3300"/>
              </a:solidFill>
            </a:endParaRPr>
          </a:p>
          <a:p>
            <a:pPr algn="l" rtl="0" eaLnBrk="1" hangingPunct="1">
              <a:lnSpc>
                <a:spcPct val="80000"/>
              </a:lnSpc>
              <a:buFont typeface="Wingdings" pitchFamily="2" charset="2"/>
              <a:buNone/>
            </a:pPr>
            <a:r>
              <a:rPr lang="en-US" sz="1800" b="1" dirty="0" smtClean="0"/>
              <a:t>   Intermittent mild fever                               </a:t>
            </a:r>
            <a:r>
              <a:rPr lang="en-US" sz="1800" b="1" dirty="0" err="1" smtClean="0"/>
              <a:t>Ascites</a:t>
            </a:r>
            <a:endParaRPr lang="en-US" sz="1800" b="1" dirty="0" smtClean="0"/>
          </a:p>
          <a:p>
            <a:pPr algn="l" rtl="0" eaLnBrk="1" hangingPunct="1">
              <a:lnSpc>
                <a:spcPct val="80000"/>
              </a:lnSpc>
              <a:buFont typeface="Wingdings" pitchFamily="2" charset="2"/>
              <a:buNone/>
            </a:pPr>
            <a:r>
              <a:rPr lang="en-US" sz="1800" b="1" dirty="0" smtClean="0"/>
              <a:t>   Vascular spider                                          Jaundice</a:t>
            </a:r>
          </a:p>
          <a:p>
            <a:pPr algn="l" rtl="0" eaLnBrk="1" hangingPunct="1">
              <a:lnSpc>
                <a:spcPct val="80000"/>
              </a:lnSpc>
              <a:buFont typeface="Wingdings" pitchFamily="2" charset="2"/>
              <a:buNone/>
            </a:pPr>
            <a:r>
              <a:rPr lang="en-US" sz="1800" b="1" dirty="0" smtClean="0"/>
              <a:t>   Palmer </a:t>
            </a:r>
            <a:r>
              <a:rPr lang="en-US" sz="1800" b="1" dirty="0" err="1" smtClean="0"/>
              <a:t>erythema</a:t>
            </a:r>
            <a:r>
              <a:rPr lang="en-US" sz="1800" b="1" dirty="0" smtClean="0"/>
              <a:t>                                        weakness</a:t>
            </a:r>
          </a:p>
          <a:p>
            <a:pPr algn="l" rtl="0" eaLnBrk="1" hangingPunct="1">
              <a:lnSpc>
                <a:spcPct val="80000"/>
              </a:lnSpc>
              <a:buFont typeface="Wingdings" pitchFamily="2" charset="2"/>
              <a:buNone/>
            </a:pPr>
            <a:r>
              <a:rPr lang="en-US" sz="1800" b="1" dirty="0" smtClean="0"/>
              <a:t>   Unexplained </a:t>
            </a:r>
            <a:r>
              <a:rPr lang="en-US" sz="1800" b="1" dirty="0" err="1" smtClean="0"/>
              <a:t>epistaxis</a:t>
            </a:r>
            <a:r>
              <a:rPr lang="en-US" sz="1800" b="1" dirty="0" smtClean="0"/>
              <a:t>                               Muscle wasting</a:t>
            </a:r>
          </a:p>
          <a:p>
            <a:pPr algn="l" rtl="0" eaLnBrk="1" hangingPunct="1">
              <a:lnSpc>
                <a:spcPct val="80000"/>
              </a:lnSpc>
              <a:buFont typeface="Wingdings" pitchFamily="2" charset="2"/>
              <a:buNone/>
            </a:pPr>
            <a:r>
              <a:rPr lang="en-US" sz="1800" b="1" dirty="0" smtClean="0"/>
              <a:t>   ankle edema                                               weight loss</a:t>
            </a:r>
          </a:p>
          <a:p>
            <a:pPr algn="l" rtl="0" eaLnBrk="1" hangingPunct="1">
              <a:lnSpc>
                <a:spcPct val="80000"/>
              </a:lnSpc>
              <a:buFont typeface="Wingdings" pitchFamily="2" charset="2"/>
              <a:buNone/>
            </a:pPr>
            <a:r>
              <a:rPr lang="en-US" sz="1800" b="1" dirty="0" smtClean="0"/>
              <a:t>   Vague morning indigestion                      Continuous mild fever</a:t>
            </a:r>
          </a:p>
          <a:p>
            <a:pPr algn="l" rtl="0" eaLnBrk="1" hangingPunct="1">
              <a:lnSpc>
                <a:spcPct val="80000"/>
              </a:lnSpc>
              <a:buFont typeface="Wingdings" pitchFamily="2" charset="2"/>
              <a:buNone/>
            </a:pPr>
            <a:r>
              <a:rPr lang="en-US" sz="1800" b="1" dirty="0" smtClean="0"/>
              <a:t>   Flatulent dyspepsia                                   </a:t>
            </a:r>
            <a:r>
              <a:rPr lang="en-US" sz="1800" b="1" dirty="0" err="1" smtClean="0"/>
              <a:t>purpora</a:t>
            </a:r>
            <a:endParaRPr lang="en-US" sz="1800" b="1" dirty="0" smtClean="0"/>
          </a:p>
          <a:p>
            <a:pPr algn="l" rtl="0" eaLnBrk="1" hangingPunct="1">
              <a:lnSpc>
                <a:spcPct val="80000"/>
              </a:lnSpc>
              <a:buFont typeface="Wingdings" pitchFamily="2" charset="2"/>
              <a:buNone/>
            </a:pPr>
            <a:r>
              <a:rPr lang="en-US" sz="1800" b="1" dirty="0" smtClean="0"/>
              <a:t>   Abdominal pain                                         spontaneous bruising</a:t>
            </a:r>
          </a:p>
          <a:p>
            <a:pPr algn="l" rtl="0" eaLnBrk="1" hangingPunct="1">
              <a:lnSpc>
                <a:spcPct val="80000"/>
              </a:lnSpc>
              <a:buFont typeface="Wingdings" pitchFamily="2" charset="2"/>
              <a:buNone/>
            </a:pPr>
            <a:r>
              <a:rPr lang="en-US" sz="1800" b="1" dirty="0" smtClean="0"/>
              <a:t>   Firm, enlarged liver                                   </a:t>
            </a:r>
            <a:r>
              <a:rPr lang="en-US" sz="1800" b="1" dirty="0" err="1" smtClean="0"/>
              <a:t>Epistaxis</a:t>
            </a:r>
            <a:endParaRPr lang="en-US" sz="1800" b="1" dirty="0" smtClean="0"/>
          </a:p>
          <a:p>
            <a:pPr algn="l" rtl="0" eaLnBrk="1" hangingPunct="1">
              <a:lnSpc>
                <a:spcPct val="80000"/>
              </a:lnSpc>
              <a:buFont typeface="Wingdings" pitchFamily="2" charset="2"/>
              <a:buNone/>
            </a:pPr>
            <a:r>
              <a:rPr lang="en-US" sz="1800" b="1" dirty="0" smtClean="0"/>
              <a:t>   </a:t>
            </a:r>
            <a:r>
              <a:rPr lang="en-US" sz="1800" b="1" dirty="0" err="1" smtClean="0"/>
              <a:t>splenomegaly</a:t>
            </a:r>
            <a:r>
              <a:rPr lang="en-US" sz="1800" b="1" dirty="0" smtClean="0"/>
              <a:t>                                            Hypotension</a:t>
            </a:r>
          </a:p>
          <a:p>
            <a:pPr algn="l" rtl="0" eaLnBrk="1" hangingPunct="1">
              <a:lnSpc>
                <a:spcPct val="80000"/>
              </a:lnSpc>
              <a:buFont typeface="Wingdings" pitchFamily="2" charset="2"/>
              <a:buNone/>
            </a:pPr>
            <a:r>
              <a:rPr lang="en-US" sz="1800" b="1" dirty="0" smtClean="0"/>
              <a:t>                                                                       spares body hair</a:t>
            </a:r>
          </a:p>
          <a:p>
            <a:pPr algn="l" rtl="0" eaLnBrk="1" hangingPunct="1">
              <a:lnSpc>
                <a:spcPct val="80000"/>
              </a:lnSpc>
              <a:buFont typeface="Wingdings" pitchFamily="2" charset="2"/>
              <a:buNone/>
            </a:pPr>
            <a:r>
              <a:rPr lang="en-US" sz="1800" b="1" dirty="0" smtClean="0"/>
              <a:t>                                                                       white nails</a:t>
            </a:r>
          </a:p>
          <a:p>
            <a:pPr algn="l" rtl="0" eaLnBrk="1" hangingPunct="1">
              <a:lnSpc>
                <a:spcPct val="80000"/>
              </a:lnSpc>
              <a:buFont typeface="Wingdings" pitchFamily="2" charset="2"/>
              <a:buNone/>
            </a:pPr>
            <a:r>
              <a:rPr lang="en-US" sz="1400" dirty="0" smtClean="0"/>
              <a:t>                                                                                           </a:t>
            </a:r>
            <a:r>
              <a:rPr lang="en-US" sz="1800" b="1" dirty="0" err="1" smtClean="0"/>
              <a:t>Gonadal</a:t>
            </a:r>
            <a:r>
              <a:rPr lang="en-US" sz="1800" b="1" dirty="0" smtClean="0"/>
              <a:t> atrophy</a:t>
            </a:r>
          </a:p>
          <a:p>
            <a:pPr algn="l" rtl="0" eaLnBrk="1" hangingPunct="1">
              <a:lnSpc>
                <a:spcPct val="80000"/>
              </a:lnSpc>
            </a:pPr>
            <a:r>
              <a:rPr lang="en-US" sz="1800" b="1" dirty="0" smtClean="0">
                <a:solidFill>
                  <a:srgbClr val="FF3300"/>
                </a:solidFill>
              </a:rPr>
              <a:t>Diagnostic Tests:</a:t>
            </a:r>
            <a:r>
              <a:rPr lang="en-US" sz="1800" dirty="0" smtClean="0"/>
              <a:t> LFT, CT, MRI, Ultrasound scanning and then confirmed by liver biopsy</a:t>
            </a:r>
          </a:p>
        </p:txBody>
      </p:sp>
      <p:sp>
        <p:nvSpPr>
          <p:cNvPr id="4" name="Slide Number Placeholder 3"/>
          <p:cNvSpPr>
            <a:spLocks noGrp="1"/>
          </p:cNvSpPr>
          <p:nvPr>
            <p:ph type="sldNum" sz="quarter" idx="12"/>
          </p:nvPr>
        </p:nvSpPr>
        <p:spPr/>
        <p:txBody>
          <a:bodyPr/>
          <a:lstStyle/>
          <a:p>
            <a:fld id="{B3FFE1A6-D617-46EA-91B0-1E4EE1135A84}"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457200"/>
            <a:ext cx="8229600" cy="847725"/>
          </a:xfrm>
        </p:spPr>
        <p:txBody>
          <a:bodyPr/>
          <a:lstStyle/>
          <a:p>
            <a:pPr rtl="0" eaLnBrk="1" hangingPunct="1"/>
            <a:r>
              <a:rPr lang="en-US" sz="2800" b="1" smtClean="0">
                <a:solidFill>
                  <a:srgbClr val="FF3300"/>
                </a:solidFill>
              </a:rPr>
              <a:t>Medical Management:</a:t>
            </a:r>
          </a:p>
        </p:txBody>
      </p:sp>
      <p:sp>
        <p:nvSpPr>
          <p:cNvPr id="52227" name="Rectangle 3"/>
          <p:cNvSpPr>
            <a:spLocks noGrp="1" noChangeArrowheads="1"/>
          </p:cNvSpPr>
          <p:nvPr>
            <p:ph type="body" idx="1"/>
          </p:nvPr>
        </p:nvSpPr>
        <p:spPr>
          <a:xfrm>
            <a:off x="457200" y="1268413"/>
            <a:ext cx="8229600" cy="4857750"/>
          </a:xfrm>
        </p:spPr>
        <p:txBody>
          <a:bodyPr/>
          <a:lstStyle/>
          <a:p>
            <a:pPr algn="l" rtl="0" eaLnBrk="1" hangingPunct="1">
              <a:lnSpc>
                <a:spcPct val="80000"/>
              </a:lnSpc>
            </a:pPr>
            <a:r>
              <a:rPr lang="en-US" sz="2400" dirty="0" smtClean="0"/>
              <a:t>Based on presenting symptoms</a:t>
            </a:r>
          </a:p>
          <a:p>
            <a:pPr algn="l" rtl="0" eaLnBrk="1" hangingPunct="1">
              <a:lnSpc>
                <a:spcPct val="80000"/>
              </a:lnSpc>
            </a:pPr>
            <a:r>
              <a:rPr lang="en-US" sz="2400" dirty="0" smtClean="0"/>
              <a:t>Monitor for complications</a:t>
            </a:r>
          </a:p>
          <a:p>
            <a:pPr algn="l" rtl="0" eaLnBrk="1" hangingPunct="1">
              <a:lnSpc>
                <a:spcPct val="80000"/>
              </a:lnSpc>
            </a:pPr>
            <a:r>
              <a:rPr lang="en-US" sz="2400" dirty="0" smtClean="0"/>
              <a:t>Maximize liver function</a:t>
            </a:r>
          </a:p>
          <a:p>
            <a:pPr algn="l" rtl="0" eaLnBrk="1" hangingPunct="1">
              <a:lnSpc>
                <a:spcPct val="80000"/>
              </a:lnSpc>
              <a:buFont typeface="Wingdings" pitchFamily="2" charset="2"/>
              <a:buNone/>
            </a:pPr>
            <a:r>
              <a:rPr lang="en-US" sz="2400" dirty="0" smtClean="0"/>
              <a:t>     - </a:t>
            </a:r>
            <a:r>
              <a:rPr lang="en-US" sz="2400" dirty="0" err="1" smtClean="0"/>
              <a:t>Antiacids</a:t>
            </a:r>
            <a:r>
              <a:rPr lang="en-US" sz="2400" dirty="0" smtClean="0"/>
              <a:t> to decrease gastric distress and minimize the     possibility of gastric bleeding</a:t>
            </a:r>
          </a:p>
          <a:p>
            <a:pPr algn="l" rtl="0" eaLnBrk="1" hangingPunct="1">
              <a:lnSpc>
                <a:spcPct val="80000"/>
              </a:lnSpc>
              <a:buFont typeface="Wingdings" pitchFamily="2" charset="2"/>
              <a:buNone/>
            </a:pPr>
            <a:r>
              <a:rPr lang="en-US" sz="2400" dirty="0" smtClean="0"/>
              <a:t>     - Adequate rest, Vitamins and nutritional support to promote healing of damaged liver cells</a:t>
            </a:r>
          </a:p>
          <a:p>
            <a:pPr algn="l" rtl="0" eaLnBrk="1" hangingPunct="1">
              <a:lnSpc>
                <a:spcPct val="80000"/>
              </a:lnSpc>
              <a:buFont typeface="Wingdings" pitchFamily="2" charset="2"/>
              <a:buNone/>
            </a:pPr>
            <a:r>
              <a:rPr lang="en-US" sz="2400" dirty="0" smtClean="0"/>
              <a:t>     -Potassium sparing diuretics: for </a:t>
            </a:r>
            <a:r>
              <a:rPr lang="en-US" sz="2400" dirty="0" err="1" smtClean="0"/>
              <a:t>ascites</a:t>
            </a:r>
            <a:endParaRPr lang="en-US" sz="2400" dirty="0" smtClean="0"/>
          </a:p>
          <a:p>
            <a:pPr algn="l" rtl="0" eaLnBrk="1" hangingPunct="1">
              <a:lnSpc>
                <a:spcPct val="80000"/>
              </a:lnSpc>
              <a:buFont typeface="Wingdings" pitchFamily="2" charset="2"/>
              <a:buNone/>
            </a:pPr>
            <a:r>
              <a:rPr lang="en-US" sz="2400" dirty="0" smtClean="0"/>
              <a:t>     - Avoidance of alcohol</a:t>
            </a:r>
          </a:p>
          <a:p>
            <a:pPr algn="l" rtl="0" eaLnBrk="1" hangingPunct="1">
              <a:lnSpc>
                <a:spcPct val="80000"/>
              </a:lnSpc>
              <a:buFont typeface="Wingdings" pitchFamily="2" charset="2"/>
              <a:buNone/>
            </a:pPr>
            <a:r>
              <a:rPr lang="en-US" sz="2400" dirty="0" smtClean="0"/>
              <a:t>     - adequate calories and protein ( unless if there is encephalopathy)</a:t>
            </a:r>
          </a:p>
          <a:p>
            <a:pPr algn="l" rtl="0" eaLnBrk="1" hangingPunct="1">
              <a:lnSpc>
                <a:spcPct val="80000"/>
              </a:lnSpc>
              <a:buFont typeface="Wingdings" pitchFamily="2" charset="2"/>
              <a:buNone/>
            </a:pPr>
            <a:r>
              <a:rPr lang="en-US" sz="2400" dirty="0" smtClean="0"/>
              <a:t>     - Fluid and elect. Restriction</a:t>
            </a:r>
          </a:p>
          <a:p>
            <a:pPr algn="l" rtl="0" eaLnBrk="1" hangingPunct="1">
              <a:lnSpc>
                <a:spcPct val="80000"/>
              </a:lnSpc>
              <a:buFont typeface="Wingdings" pitchFamily="2" charset="2"/>
              <a:buNone/>
            </a:pPr>
            <a:r>
              <a:rPr lang="en-US" sz="2400" dirty="0" smtClean="0"/>
              <a:t>     - </a:t>
            </a:r>
            <a:r>
              <a:rPr lang="en-US" sz="2400" dirty="0" err="1" smtClean="0"/>
              <a:t>Colchicine</a:t>
            </a:r>
            <a:r>
              <a:rPr lang="en-US" sz="2400" dirty="0" smtClean="0"/>
              <a:t>: anti inflammatory</a:t>
            </a:r>
          </a:p>
          <a:p>
            <a:pPr algn="l" rtl="0" eaLnBrk="1" hangingPunct="1">
              <a:lnSpc>
                <a:spcPct val="80000"/>
              </a:lnSpc>
              <a:buFont typeface="Wingdings" pitchFamily="2" charset="2"/>
              <a:buNone/>
            </a:pPr>
            <a:endParaRPr lang="en-US" sz="2400" dirty="0" smtClean="0"/>
          </a:p>
          <a:p>
            <a:pPr algn="l" rtl="0" eaLnBrk="1" hangingPunct="1">
              <a:lnSpc>
                <a:spcPct val="80000"/>
              </a:lnSpc>
              <a:buFont typeface="Wingdings" pitchFamily="2" charset="2"/>
              <a:buNone/>
            </a:pPr>
            <a:endParaRPr lang="en-US" sz="2400" b="1"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eaLnBrk="1" hangingPunct="1"/>
            <a:r>
              <a:rPr lang="en-US" sz="2800" b="1" dirty="0" smtClean="0">
                <a:solidFill>
                  <a:srgbClr val="FF3300"/>
                </a:solidFill>
              </a:rPr>
              <a:t>Nursing Process: The Care of the Patient with Cirrhosis of the Liver: Assessment</a:t>
            </a:r>
            <a:br>
              <a:rPr lang="en-US" sz="2800" b="1" dirty="0" smtClean="0">
                <a:solidFill>
                  <a:srgbClr val="FF3300"/>
                </a:solidFill>
              </a:rPr>
            </a:br>
            <a:r>
              <a:rPr lang="en-US" sz="2800" b="1" dirty="0" smtClean="0">
                <a:solidFill>
                  <a:srgbClr val="FF3300"/>
                </a:solidFill>
              </a:rPr>
              <a:t>p1152</a:t>
            </a:r>
          </a:p>
        </p:txBody>
      </p:sp>
      <p:sp>
        <p:nvSpPr>
          <p:cNvPr id="53251" name="Rectangle 3"/>
          <p:cNvSpPr>
            <a:spLocks noGrp="1" noChangeArrowheads="1"/>
          </p:cNvSpPr>
          <p:nvPr>
            <p:ph type="body" idx="1"/>
          </p:nvPr>
        </p:nvSpPr>
        <p:spPr/>
        <p:txBody>
          <a:bodyPr/>
          <a:lstStyle/>
          <a:p>
            <a:pPr algn="l" rtl="0" eaLnBrk="1" hangingPunct="1">
              <a:lnSpc>
                <a:spcPct val="90000"/>
              </a:lnSpc>
            </a:pPr>
            <a:r>
              <a:rPr lang="en-US" sz="2400" dirty="0" smtClean="0"/>
              <a:t>Focus on onset of symptoms and history of precipitating factors.</a:t>
            </a:r>
          </a:p>
          <a:p>
            <a:pPr algn="l" rtl="0" eaLnBrk="1" hangingPunct="1">
              <a:lnSpc>
                <a:spcPct val="90000"/>
              </a:lnSpc>
            </a:pPr>
            <a:r>
              <a:rPr lang="en-US" sz="2400" dirty="0" smtClean="0"/>
              <a:t>Alcohol use/abuse</a:t>
            </a:r>
          </a:p>
          <a:p>
            <a:pPr algn="l" rtl="0" eaLnBrk="1" hangingPunct="1">
              <a:lnSpc>
                <a:spcPct val="90000"/>
              </a:lnSpc>
            </a:pPr>
            <a:r>
              <a:rPr lang="en-US" sz="2400" dirty="0" smtClean="0"/>
              <a:t>Dietary intake and nutritional status</a:t>
            </a:r>
          </a:p>
          <a:p>
            <a:pPr algn="l" rtl="0" eaLnBrk="1" hangingPunct="1">
              <a:lnSpc>
                <a:spcPct val="90000"/>
              </a:lnSpc>
            </a:pPr>
            <a:r>
              <a:rPr lang="en-US" sz="2400" dirty="0" smtClean="0"/>
              <a:t>Exposure to toxic agents and drugs</a:t>
            </a:r>
          </a:p>
          <a:p>
            <a:pPr algn="l" rtl="0" eaLnBrk="1" hangingPunct="1">
              <a:lnSpc>
                <a:spcPct val="90000"/>
              </a:lnSpc>
            </a:pPr>
            <a:r>
              <a:rPr lang="en-US" sz="2400" dirty="0" smtClean="0"/>
              <a:t>Assess mental status.</a:t>
            </a:r>
          </a:p>
          <a:p>
            <a:pPr algn="l" rtl="0" eaLnBrk="1" hangingPunct="1">
              <a:lnSpc>
                <a:spcPct val="90000"/>
              </a:lnSpc>
            </a:pPr>
            <a:r>
              <a:rPr lang="en-US" sz="2400" dirty="0" smtClean="0"/>
              <a:t>Abilities to carry out ADL/IADLs, maintain a job, and maintain social relationships</a:t>
            </a:r>
          </a:p>
          <a:p>
            <a:pPr algn="l" rtl="0" eaLnBrk="1" hangingPunct="1">
              <a:lnSpc>
                <a:spcPct val="90000"/>
              </a:lnSpc>
            </a:pPr>
            <a:r>
              <a:rPr lang="en-US" sz="2400" dirty="0" smtClean="0"/>
              <a:t>Monitor for signs and symptoms related to the disease, including indicators for bleeding, encephalopathy, fluid volume changes, and lab data.</a:t>
            </a:r>
          </a:p>
          <a:p>
            <a:pPr algn="l" rtl="0" eaLnBrk="1" hangingPunct="1">
              <a:lnSpc>
                <a:spcPct val="90000"/>
              </a:lnSpc>
            </a:pPr>
            <a:endParaRPr lang="en-US" sz="2400"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smtClean="0">
                <a:solidFill>
                  <a:srgbClr val="FF3300"/>
                </a:solidFill>
              </a:rPr>
              <a:t>Diagnosis</a:t>
            </a:r>
          </a:p>
        </p:txBody>
      </p:sp>
      <p:sp>
        <p:nvSpPr>
          <p:cNvPr id="54275" name="Rectangle 3"/>
          <p:cNvSpPr>
            <a:spLocks noGrp="1" noChangeArrowheads="1"/>
          </p:cNvSpPr>
          <p:nvPr>
            <p:ph type="body" idx="1"/>
          </p:nvPr>
        </p:nvSpPr>
        <p:spPr/>
        <p:txBody>
          <a:bodyPr/>
          <a:lstStyle/>
          <a:p>
            <a:pPr algn="l" rtl="0" eaLnBrk="1" hangingPunct="1"/>
            <a:r>
              <a:rPr lang="en-US" dirty="0" smtClean="0"/>
              <a:t>Activity intolerance</a:t>
            </a:r>
          </a:p>
          <a:p>
            <a:pPr algn="l" rtl="0" eaLnBrk="1" hangingPunct="1"/>
            <a:r>
              <a:rPr lang="en-US" dirty="0" smtClean="0"/>
              <a:t>Imbalanced nutrition</a:t>
            </a:r>
          </a:p>
          <a:p>
            <a:pPr algn="l" rtl="0" eaLnBrk="1" hangingPunct="1"/>
            <a:r>
              <a:rPr lang="en-US" dirty="0" smtClean="0"/>
              <a:t>Impaired skin integrity</a:t>
            </a:r>
          </a:p>
          <a:p>
            <a:pPr algn="l" rtl="0" eaLnBrk="1" hangingPunct="1"/>
            <a:r>
              <a:rPr lang="en-US" dirty="0" smtClean="0"/>
              <a:t>Risk for injury and bleeding</a:t>
            </a:r>
          </a:p>
          <a:p>
            <a:pPr algn="l" rtl="0" eaLnBrk="1" hangingPunct="1"/>
            <a:endParaRPr lang="en-US"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pPr eaLnBrk="1" hangingPunct="1"/>
            <a:r>
              <a:rPr lang="en-US" sz="4000" b="1" smtClean="0">
                <a:solidFill>
                  <a:srgbClr val="FF3300"/>
                </a:solidFill>
              </a:rPr>
              <a:t>Collaborative Problems/Potential Complications</a:t>
            </a:r>
          </a:p>
        </p:txBody>
      </p:sp>
      <p:sp>
        <p:nvSpPr>
          <p:cNvPr id="55299" name="Rectangle 3"/>
          <p:cNvSpPr>
            <a:spLocks noGrp="1" noChangeArrowheads="1"/>
          </p:cNvSpPr>
          <p:nvPr>
            <p:ph type="body" idx="1"/>
          </p:nvPr>
        </p:nvSpPr>
        <p:spPr/>
        <p:txBody>
          <a:bodyPr/>
          <a:lstStyle/>
          <a:p>
            <a:pPr algn="l" rtl="0" eaLnBrk="1" hangingPunct="1"/>
            <a:r>
              <a:rPr lang="en-US" smtClean="0"/>
              <a:t>Bleeding and hemorrhage</a:t>
            </a:r>
          </a:p>
          <a:p>
            <a:pPr algn="l" rtl="0" eaLnBrk="1" hangingPunct="1"/>
            <a:r>
              <a:rPr lang="en-US" smtClean="0"/>
              <a:t>Hepatic encephalopathy</a:t>
            </a:r>
          </a:p>
          <a:p>
            <a:pPr algn="l" rtl="0" eaLnBrk="1" hangingPunct="1"/>
            <a:r>
              <a:rPr lang="en-US" smtClean="0"/>
              <a:t>Fluid volume excess</a:t>
            </a:r>
          </a:p>
        </p:txBody>
      </p:sp>
      <p:sp>
        <p:nvSpPr>
          <p:cNvPr id="4" name="Slide Number Placeholder 3"/>
          <p:cNvSpPr>
            <a:spLocks noGrp="1"/>
          </p:cNvSpPr>
          <p:nvPr>
            <p:ph type="sldNum" sz="quarter" idx="12"/>
          </p:nvPr>
        </p:nvSpPr>
        <p:spPr/>
        <p:txBody>
          <a:bodyPr/>
          <a:lstStyle/>
          <a:p>
            <a:fld id="{B3FFE1A6-D617-46EA-91B0-1E4EE1135A84}"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b="1" smtClean="0">
                <a:solidFill>
                  <a:srgbClr val="FF3300"/>
                </a:solidFill>
              </a:rPr>
              <a:t>Planning</a:t>
            </a:r>
          </a:p>
        </p:txBody>
      </p:sp>
      <p:sp>
        <p:nvSpPr>
          <p:cNvPr id="56323" name="Rectangle 3"/>
          <p:cNvSpPr>
            <a:spLocks noGrp="1" noChangeArrowheads="1"/>
          </p:cNvSpPr>
          <p:nvPr>
            <p:ph type="body" idx="1"/>
          </p:nvPr>
        </p:nvSpPr>
        <p:spPr/>
        <p:txBody>
          <a:bodyPr/>
          <a:lstStyle/>
          <a:p>
            <a:pPr algn="l" rtl="0" eaLnBrk="1" hangingPunct="1"/>
            <a:r>
              <a:rPr lang="en-US" smtClean="0"/>
              <a:t>Goals may include increased participation in activities, improvement of nutritional status, improvement of skin integrity, decreased potential for injury, improvement of mental status, and absence of complications.</a:t>
            </a:r>
          </a:p>
          <a:p>
            <a:pPr algn="l" rtl="0" eaLnBrk="1" hangingPunct="1"/>
            <a:endParaRPr lang="en-US"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b="1" smtClean="0">
                <a:solidFill>
                  <a:srgbClr val="FF3300"/>
                </a:solidFill>
              </a:rPr>
              <a:t>Activity Intolerance</a:t>
            </a:r>
          </a:p>
        </p:txBody>
      </p:sp>
      <p:sp>
        <p:nvSpPr>
          <p:cNvPr id="57347" name="Rectangle 3"/>
          <p:cNvSpPr>
            <a:spLocks noGrp="1" noChangeArrowheads="1"/>
          </p:cNvSpPr>
          <p:nvPr>
            <p:ph type="body" idx="1"/>
          </p:nvPr>
        </p:nvSpPr>
        <p:spPr/>
        <p:txBody>
          <a:bodyPr/>
          <a:lstStyle/>
          <a:p>
            <a:pPr algn="l" rtl="0" eaLnBrk="1" hangingPunct="1">
              <a:lnSpc>
                <a:spcPct val="90000"/>
              </a:lnSpc>
            </a:pPr>
            <a:r>
              <a:rPr lang="en-US" smtClean="0"/>
              <a:t>Rest and supportive measures</a:t>
            </a:r>
          </a:p>
          <a:p>
            <a:pPr algn="l" rtl="0" eaLnBrk="1" hangingPunct="1">
              <a:lnSpc>
                <a:spcPct val="90000"/>
              </a:lnSpc>
            </a:pPr>
            <a:r>
              <a:rPr lang="en-US" smtClean="0"/>
              <a:t>Positioning for respiratory efficiency</a:t>
            </a:r>
          </a:p>
          <a:p>
            <a:pPr algn="l" rtl="0" eaLnBrk="1" hangingPunct="1">
              <a:lnSpc>
                <a:spcPct val="90000"/>
              </a:lnSpc>
            </a:pPr>
            <a:r>
              <a:rPr lang="en-US" smtClean="0"/>
              <a:t>Oxygen</a:t>
            </a:r>
          </a:p>
          <a:p>
            <a:pPr algn="l" rtl="0" eaLnBrk="1" hangingPunct="1">
              <a:lnSpc>
                <a:spcPct val="90000"/>
              </a:lnSpc>
            </a:pPr>
            <a:r>
              <a:rPr lang="en-US" smtClean="0"/>
              <a:t>Planned mild exercise and rest periods</a:t>
            </a:r>
          </a:p>
          <a:p>
            <a:pPr algn="l" rtl="0" eaLnBrk="1" hangingPunct="1">
              <a:lnSpc>
                <a:spcPct val="90000"/>
              </a:lnSpc>
            </a:pPr>
            <a:r>
              <a:rPr lang="en-US" smtClean="0"/>
              <a:t>Address nutritional status to improve strength.</a:t>
            </a:r>
          </a:p>
          <a:p>
            <a:pPr algn="l" rtl="0" eaLnBrk="1" hangingPunct="1">
              <a:lnSpc>
                <a:spcPct val="90000"/>
              </a:lnSpc>
            </a:pPr>
            <a:r>
              <a:rPr lang="en-US" smtClean="0"/>
              <a:t>Measures to prevent hazards of immobility</a:t>
            </a:r>
          </a:p>
          <a:p>
            <a:pPr eaLnBrk="1" hangingPunct="1">
              <a:lnSpc>
                <a:spcPct val="90000"/>
              </a:lnSpc>
            </a:pPr>
            <a:endParaRPr lang="en-US" smtClean="0"/>
          </a:p>
          <a:p>
            <a:pPr eaLnBrk="1" hangingPunct="1">
              <a:lnSpc>
                <a:spcPct val="90000"/>
              </a:lnSpc>
            </a:pPr>
            <a:endParaRPr lang="en-US"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b="1" smtClean="0">
                <a:solidFill>
                  <a:srgbClr val="FF3300"/>
                </a:solidFill>
              </a:rPr>
              <a:t>Imbalanced Nutrition</a:t>
            </a:r>
          </a:p>
        </p:txBody>
      </p:sp>
      <p:sp>
        <p:nvSpPr>
          <p:cNvPr id="58371" name="Rectangle 3"/>
          <p:cNvSpPr>
            <a:spLocks noGrp="1" noChangeArrowheads="1"/>
          </p:cNvSpPr>
          <p:nvPr>
            <p:ph type="body" idx="1"/>
          </p:nvPr>
        </p:nvSpPr>
        <p:spPr/>
        <p:txBody>
          <a:bodyPr/>
          <a:lstStyle/>
          <a:p>
            <a:pPr algn="l" rtl="0" eaLnBrk="1" hangingPunct="1">
              <a:lnSpc>
                <a:spcPct val="80000"/>
              </a:lnSpc>
            </a:pPr>
            <a:r>
              <a:rPr lang="en-US" sz="2400" smtClean="0"/>
              <a:t>I&amp;O</a:t>
            </a:r>
          </a:p>
          <a:p>
            <a:pPr algn="l" rtl="0" eaLnBrk="1" hangingPunct="1">
              <a:lnSpc>
                <a:spcPct val="80000"/>
              </a:lnSpc>
            </a:pPr>
            <a:r>
              <a:rPr lang="en-US" sz="2400" smtClean="0"/>
              <a:t>Encourage patient to eat.</a:t>
            </a:r>
          </a:p>
          <a:p>
            <a:pPr algn="l" rtl="0" eaLnBrk="1" hangingPunct="1">
              <a:lnSpc>
                <a:spcPct val="80000"/>
              </a:lnSpc>
            </a:pPr>
            <a:r>
              <a:rPr lang="en-US" sz="2400" smtClean="0"/>
              <a:t>Small, frequent meals may be better tolerated.</a:t>
            </a:r>
          </a:p>
          <a:p>
            <a:pPr algn="l" rtl="0" eaLnBrk="1" hangingPunct="1">
              <a:lnSpc>
                <a:spcPct val="80000"/>
              </a:lnSpc>
            </a:pPr>
            <a:r>
              <a:rPr lang="en-US" sz="2400" smtClean="0"/>
              <a:t>Consider patient preferences.</a:t>
            </a:r>
          </a:p>
          <a:p>
            <a:pPr algn="l" rtl="0" eaLnBrk="1" hangingPunct="1">
              <a:lnSpc>
                <a:spcPct val="80000"/>
              </a:lnSpc>
            </a:pPr>
            <a:r>
              <a:rPr lang="en-US" sz="2400" smtClean="0"/>
              <a:t>Supplemental vitamins and minerals, especially B complex; provide water-soluble forms of fat-soluble vitamins if patient has steatorrhea</a:t>
            </a:r>
          </a:p>
          <a:p>
            <a:pPr algn="l" rtl="0" eaLnBrk="1" hangingPunct="1">
              <a:lnSpc>
                <a:spcPct val="80000"/>
              </a:lnSpc>
            </a:pPr>
            <a:r>
              <a:rPr lang="en-US" sz="2400" smtClean="0"/>
              <a:t>High-calorie diet, sodium restriction for ascites</a:t>
            </a:r>
          </a:p>
          <a:p>
            <a:pPr algn="l" rtl="0" eaLnBrk="1" hangingPunct="1">
              <a:lnSpc>
                <a:spcPct val="80000"/>
              </a:lnSpc>
            </a:pPr>
            <a:r>
              <a:rPr lang="en-US" sz="2400" smtClean="0"/>
              <a:t>Protein is modified to patient needs.</a:t>
            </a:r>
          </a:p>
          <a:p>
            <a:pPr algn="l" rtl="0" eaLnBrk="1" hangingPunct="1">
              <a:lnSpc>
                <a:spcPct val="80000"/>
              </a:lnSpc>
            </a:pPr>
            <a:r>
              <a:rPr lang="en-US" sz="2400" smtClean="0"/>
              <a:t>Protein is restricted if patient is at risk for encephalopathy. </a:t>
            </a:r>
          </a:p>
          <a:p>
            <a:pPr eaLnBrk="1" hangingPunct="1">
              <a:lnSpc>
                <a:spcPct val="80000"/>
              </a:lnSpc>
            </a:pPr>
            <a:endParaRPr lang="en-US" sz="24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rtl="0" eaLnBrk="1" hangingPunct="1">
              <a:buFontTx/>
              <a:buChar char="•"/>
            </a:pPr>
            <a:r>
              <a:rPr lang="en-US" sz="3200" smtClean="0">
                <a:solidFill>
                  <a:srgbClr val="FF3300"/>
                </a:solidFill>
              </a:rPr>
              <a:t> </a:t>
            </a:r>
            <a:r>
              <a:rPr lang="en-US" sz="3200" b="1" smtClean="0">
                <a:solidFill>
                  <a:srgbClr val="FF3300"/>
                </a:solidFill>
              </a:rPr>
              <a:t>Assessment of Ascites</a:t>
            </a:r>
          </a:p>
        </p:txBody>
      </p:sp>
      <p:sp>
        <p:nvSpPr>
          <p:cNvPr id="29699" name="Rectangle 3"/>
          <p:cNvSpPr>
            <a:spLocks noGrp="1" noChangeArrowheads="1"/>
          </p:cNvSpPr>
          <p:nvPr>
            <p:ph type="body" idx="1"/>
          </p:nvPr>
        </p:nvSpPr>
        <p:spPr/>
        <p:txBody>
          <a:bodyPr/>
          <a:lstStyle/>
          <a:p>
            <a:pPr algn="l" rtl="0" eaLnBrk="1" hangingPunct="1"/>
            <a:r>
              <a:rPr lang="en-US" sz="2800" smtClean="0"/>
              <a:t>Record abdominal girth and weight daily.</a:t>
            </a:r>
          </a:p>
          <a:p>
            <a:pPr algn="l" rtl="0" eaLnBrk="1" hangingPunct="1"/>
            <a:r>
              <a:rPr lang="en-US" sz="2800" smtClean="0"/>
              <a:t>Paient may have striae, distended veins, and umbilical hernia.</a:t>
            </a:r>
          </a:p>
          <a:p>
            <a:pPr algn="l" rtl="0" eaLnBrk="1" hangingPunct="1"/>
            <a:r>
              <a:rPr lang="en-US" sz="2800" smtClean="0"/>
              <a:t>Assess for fluid in abdominal cavity by percussion for shifting dullness or by fluid wave.</a:t>
            </a:r>
          </a:p>
          <a:p>
            <a:pPr algn="l" rtl="0" eaLnBrk="1" hangingPunct="1"/>
            <a:r>
              <a:rPr lang="en-US" sz="2800" smtClean="0"/>
              <a:t>Monitor for potential fluid and electrolyte imbalances.</a:t>
            </a:r>
          </a:p>
          <a:p>
            <a:pPr algn="l" rtl="0" eaLnBrk="1" hangingPunct="1"/>
            <a:endParaRPr lang="en-US" sz="28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b="1" smtClean="0">
                <a:solidFill>
                  <a:srgbClr val="FF3300"/>
                </a:solidFill>
              </a:rPr>
              <a:t>Other Interventions</a:t>
            </a:r>
          </a:p>
        </p:txBody>
      </p:sp>
      <p:sp>
        <p:nvSpPr>
          <p:cNvPr id="59395" name="Rectangle 3"/>
          <p:cNvSpPr>
            <a:spLocks noGrp="1" noChangeArrowheads="1"/>
          </p:cNvSpPr>
          <p:nvPr>
            <p:ph type="body" idx="1"/>
          </p:nvPr>
        </p:nvSpPr>
        <p:spPr/>
        <p:txBody>
          <a:bodyPr/>
          <a:lstStyle/>
          <a:p>
            <a:pPr algn="l" rtl="0" eaLnBrk="1" hangingPunct="1">
              <a:lnSpc>
                <a:spcPct val="80000"/>
              </a:lnSpc>
            </a:pPr>
            <a:r>
              <a:rPr lang="en-US" sz="2800" b="1" smtClean="0">
                <a:solidFill>
                  <a:srgbClr val="0000FF"/>
                </a:solidFill>
              </a:rPr>
              <a:t>Impaired skin integrity</a:t>
            </a:r>
          </a:p>
          <a:p>
            <a:pPr lvl="1" algn="l" rtl="0" eaLnBrk="1" hangingPunct="1">
              <a:lnSpc>
                <a:spcPct val="80000"/>
              </a:lnSpc>
            </a:pPr>
            <a:r>
              <a:rPr lang="en-US" sz="2400" smtClean="0"/>
              <a:t>Frequent position changes</a:t>
            </a:r>
          </a:p>
          <a:p>
            <a:pPr lvl="1" algn="l" rtl="0" eaLnBrk="1" hangingPunct="1">
              <a:lnSpc>
                <a:spcPct val="80000"/>
              </a:lnSpc>
            </a:pPr>
            <a:r>
              <a:rPr lang="en-US" sz="2400" smtClean="0"/>
              <a:t>Gentle skin care</a:t>
            </a:r>
          </a:p>
          <a:p>
            <a:pPr lvl="1" algn="l" rtl="0" eaLnBrk="1" hangingPunct="1">
              <a:lnSpc>
                <a:spcPct val="80000"/>
              </a:lnSpc>
            </a:pPr>
            <a:r>
              <a:rPr lang="en-US" sz="2400" smtClean="0"/>
              <a:t>Measures to reduce scratching by the patient</a:t>
            </a:r>
          </a:p>
          <a:p>
            <a:pPr algn="l" rtl="0" eaLnBrk="1" hangingPunct="1">
              <a:lnSpc>
                <a:spcPct val="80000"/>
              </a:lnSpc>
            </a:pPr>
            <a:r>
              <a:rPr lang="en-US" sz="2800" b="1" smtClean="0">
                <a:solidFill>
                  <a:srgbClr val="0000FF"/>
                </a:solidFill>
              </a:rPr>
              <a:t>Risk for injury</a:t>
            </a:r>
            <a:r>
              <a:rPr lang="en-US" sz="2800" smtClean="0"/>
              <a:t> </a:t>
            </a:r>
          </a:p>
          <a:p>
            <a:pPr lvl="1" algn="l" rtl="0" eaLnBrk="1" hangingPunct="1">
              <a:lnSpc>
                <a:spcPct val="80000"/>
              </a:lnSpc>
            </a:pPr>
            <a:r>
              <a:rPr lang="en-US" sz="2400" smtClean="0"/>
              <a:t>Measures to prevent falls</a:t>
            </a:r>
          </a:p>
          <a:p>
            <a:pPr lvl="1" algn="l" rtl="0" eaLnBrk="1" hangingPunct="1">
              <a:lnSpc>
                <a:spcPct val="80000"/>
              </a:lnSpc>
            </a:pPr>
            <a:r>
              <a:rPr lang="en-US" sz="2400" smtClean="0"/>
              <a:t>Measures to prevent trauma related to risk for bleeding</a:t>
            </a:r>
          </a:p>
          <a:p>
            <a:pPr lvl="1" algn="l" rtl="0" eaLnBrk="1" hangingPunct="1">
              <a:lnSpc>
                <a:spcPct val="80000"/>
              </a:lnSpc>
            </a:pPr>
            <a:r>
              <a:rPr lang="en-US" sz="2400" smtClean="0"/>
              <a:t>Careful evaluation of any injury related to potential for bleeding</a:t>
            </a:r>
          </a:p>
          <a:p>
            <a:pPr eaLnBrk="1" hangingPunct="1">
              <a:lnSpc>
                <a:spcPct val="80000"/>
              </a:lnSpc>
            </a:pPr>
            <a:endParaRPr lang="en-US" sz="28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457200"/>
            <a:ext cx="8229600" cy="933450"/>
          </a:xfrm>
        </p:spPr>
        <p:txBody>
          <a:bodyPr/>
          <a:lstStyle/>
          <a:p>
            <a:pPr rtl="0" eaLnBrk="1" hangingPunct="1"/>
            <a:r>
              <a:rPr lang="en-US" sz="3600" b="1" smtClean="0">
                <a:solidFill>
                  <a:srgbClr val="FF3300"/>
                </a:solidFill>
              </a:rPr>
              <a:t>Nursing Management of Cirrhosis</a:t>
            </a:r>
            <a:r>
              <a:rPr lang="en-US" smtClean="0"/>
              <a:t>:</a:t>
            </a:r>
          </a:p>
        </p:txBody>
      </p:sp>
      <p:sp>
        <p:nvSpPr>
          <p:cNvPr id="60419" name="Rectangle 3"/>
          <p:cNvSpPr>
            <a:spLocks noGrp="1" noChangeArrowheads="1"/>
          </p:cNvSpPr>
          <p:nvPr>
            <p:ph type="body" idx="1"/>
          </p:nvPr>
        </p:nvSpPr>
        <p:spPr>
          <a:xfrm>
            <a:off x="457200" y="1484313"/>
            <a:ext cx="8229600" cy="5113337"/>
          </a:xfrm>
        </p:spPr>
        <p:txBody>
          <a:bodyPr/>
          <a:lstStyle/>
          <a:p>
            <a:pPr marL="609600" indent="-609600" algn="l" rtl="0" eaLnBrk="1" hangingPunct="1">
              <a:lnSpc>
                <a:spcPct val="80000"/>
              </a:lnSpc>
            </a:pPr>
            <a:endParaRPr lang="en-US" sz="2400" dirty="0" smtClean="0"/>
          </a:p>
          <a:p>
            <a:pPr marL="609600" indent="-609600" algn="l" rtl="0" eaLnBrk="1" hangingPunct="1">
              <a:lnSpc>
                <a:spcPct val="80000"/>
              </a:lnSpc>
              <a:buFontTx/>
              <a:buAutoNum type="arabicPeriod"/>
            </a:pPr>
            <a:r>
              <a:rPr lang="en-US" sz="2400" b="1" dirty="0" smtClean="0">
                <a:solidFill>
                  <a:srgbClr val="0000FF"/>
                </a:solidFill>
              </a:rPr>
              <a:t>Adequate Nutrition</a:t>
            </a:r>
          </a:p>
          <a:p>
            <a:pPr marL="609600" indent="-609600" algn="l" rtl="0" eaLnBrk="1" hangingPunct="1">
              <a:lnSpc>
                <a:spcPct val="80000"/>
              </a:lnSpc>
            </a:pPr>
            <a:r>
              <a:rPr lang="en-US" sz="2000" dirty="0" smtClean="0"/>
              <a:t>2000-3000 cal/day</a:t>
            </a:r>
          </a:p>
          <a:p>
            <a:pPr marL="609600" indent="-609600" algn="l" rtl="0" eaLnBrk="1" hangingPunct="1">
              <a:lnSpc>
                <a:spcPct val="80000"/>
              </a:lnSpc>
            </a:pPr>
            <a:r>
              <a:rPr lang="en-US" sz="2000" dirty="0" smtClean="0"/>
              <a:t>High protein to help liver regenerate unless encephalopathy is there</a:t>
            </a:r>
          </a:p>
          <a:p>
            <a:pPr marL="609600" indent="-609600" algn="l" rtl="0" eaLnBrk="1" hangingPunct="1">
              <a:lnSpc>
                <a:spcPct val="80000"/>
              </a:lnSpc>
            </a:pPr>
            <a:r>
              <a:rPr lang="en-US" sz="2000" dirty="0" smtClean="0"/>
              <a:t>High CHO   -</a:t>
            </a:r>
          </a:p>
          <a:p>
            <a:pPr marL="609600" indent="-609600" algn="l" rtl="0" eaLnBrk="1" hangingPunct="1">
              <a:lnSpc>
                <a:spcPct val="80000"/>
              </a:lnSpc>
            </a:pPr>
            <a:r>
              <a:rPr lang="en-US" sz="2000" dirty="0" smtClean="0"/>
              <a:t>Restrict F/E intake if </a:t>
            </a:r>
            <a:r>
              <a:rPr lang="en-US" sz="2000" dirty="0" err="1" smtClean="0"/>
              <a:t>Ascites</a:t>
            </a:r>
            <a:r>
              <a:rPr lang="en-US" sz="2000" dirty="0" smtClean="0"/>
              <a:t> or edema presents</a:t>
            </a:r>
          </a:p>
          <a:p>
            <a:pPr marL="609600" indent="-609600" algn="l" rtl="0" eaLnBrk="1" hangingPunct="1">
              <a:lnSpc>
                <a:spcPct val="80000"/>
              </a:lnSpc>
            </a:pPr>
            <a:r>
              <a:rPr lang="en-US" sz="2000" dirty="0" smtClean="0"/>
              <a:t>Rest frequently</a:t>
            </a:r>
          </a:p>
          <a:p>
            <a:pPr marL="609600" indent="-609600" algn="l" rtl="0" eaLnBrk="1" hangingPunct="1">
              <a:lnSpc>
                <a:spcPct val="80000"/>
              </a:lnSpc>
            </a:pPr>
            <a:r>
              <a:rPr lang="en-US" sz="2000" dirty="0" smtClean="0"/>
              <a:t>Control temperature</a:t>
            </a:r>
          </a:p>
          <a:p>
            <a:pPr marL="609600" indent="-609600" algn="l" rtl="0" eaLnBrk="1" hangingPunct="1">
              <a:lnSpc>
                <a:spcPct val="80000"/>
              </a:lnSpc>
            </a:pPr>
            <a:r>
              <a:rPr lang="en-US" sz="2000" dirty="0" smtClean="0"/>
              <a:t>Antiemetic, </a:t>
            </a:r>
            <a:r>
              <a:rPr lang="en-US" sz="2000" dirty="0" err="1" smtClean="0"/>
              <a:t>antiacids</a:t>
            </a:r>
            <a:r>
              <a:rPr lang="en-US" sz="2000" dirty="0" smtClean="0"/>
              <a:t>, </a:t>
            </a:r>
            <a:r>
              <a:rPr lang="en-US" sz="2000" dirty="0" err="1" smtClean="0"/>
              <a:t>antidiarrheal</a:t>
            </a:r>
            <a:r>
              <a:rPr lang="en-US" sz="2000" dirty="0" smtClean="0"/>
              <a:t> as ordered</a:t>
            </a:r>
          </a:p>
          <a:p>
            <a:pPr marL="609600" indent="-609600" algn="l" rtl="0" eaLnBrk="1" hangingPunct="1">
              <a:lnSpc>
                <a:spcPct val="80000"/>
              </a:lnSpc>
            </a:pPr>
            <a:r>
              <a:rPr lang="en-US" sz="2000" dirty="0" smtClean="0"/>
              <a:t>Vitamins supplements (Fat soluble)</a:t>
            </a:r>
          </a:p>
          <a:p>
            <a:pPr marL="609600" indent="-609600" algn="l" rtl="0" eaLnBrk="1" hangingPunct="1">
              <a:lnSpc>
                <a:spcPct val="80000"/>
              </a:lnSpc>
              <a:buFontTx/>
              <a:buAutoNum type="arabicPeriod" startAt="2"/>
            </a:pPr>
            <a:r>
              <a:rPr lang="en-US" sz="2400" b="1" dirty="0" smtClean="0">
                <a:solidFill>
                  <a:srgbClr val="0000FF"/>
                </a:solidFill>
              </a:rPr>
              <a:t>Removal all </a:t>
            </a:r>
            <a:r>
              <a:rPr lang="en-US" sz="2400" b="1" dirty="0" err="1" smtClean="0">
                <a:solidFill>
                  <a:srgbClr val="0000FF"/>
                </a:solidFill>
              </a:rPr>
              <a:t>hepatotoxic</a:t>
            </a:r>
            <a:r>
              <a:rPr lang="en-US" sz="2400" b="1" dirty="0" smtClean="0">
                <a:solidFill>
                  <a:srgbClr val="0000FF"/>
                </a:solidFill>
              </a:rPr>
              <a:t> drugs</a:t>
            </a:r>
          </a:p>
          <a:p>
            <a:pPr marL="609600" indent="-609600" algn="l" rtl="0" eaLnBrk="1" hangingPunct="1">
              <a:lnSpc>
                <a:spcPct val="80000"/>
              </a:lnSpc>
              <a:buFontTx/>
              <a:buAutoNum type="arabicPeriod" startAt="2"/>
            </a:pPr>
            <a:r>
              <a:rPr lang="en-US" sz="2000" b="1" dirty="0" smtClean="0">
                <a:solidFill>
                  <a:srgbClr val="0000FF"/>
                </a:solidFill>
              </a:rPr>
              <a:t>Avoid alcohol, and give antibiotic if ordered</a:t>
            </a:r>
          </a:p>
          <a:p>
            <a:pPr marL="609600" indent="-609600" algn="l" rtl="0" eaLnBrk="1" hangingPunct="1">
              <a:lnSpc>
                <a:spcPct val="80000"/>
              </a:lnSpc>
              <a:buFontTx/>
              <a:buNone/>
            </a:pPr>
            <a:r>
              <a:rPr lang="en-US" sz="2000" dirty="0" smtClean="0"/>
              <a:t> </a:t>
            </a:r>
          </a:p>
          <a:p>
            <a:pPr marL="609600" indent="-609600" algn="l" rtl="0" eaLnBrk="1" hangingPunct="1">
              <a:lnSpc>
                <a:spcPct val="80000"/>
              </a:lnSpc>
            </a:pPr>
            <a:endParaRPr lang="en-US" sz="2000" dirty="0" smtClean="0"/>
          </a:p>
          <a:p>
            <a:pPr marL="609600" indent="-609600" algn="l" rtl="0" eaLnBrk="1" hangingPunct="1">
              <a:lnSpc>
                <a:spcPct val="80000"/>
              </a:lnSpc>
            </a:pPr>
            <a:endParaRPr lang="en-US" sz="2400"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57200"/>
            <a:ext cx="8229600" cy="933450"/>
          </a:xfrm>
        </p:spPr>
        <p:txBody>
          <a:bodyPr/>
          <a:lstStyle/>
          <a:p>
            <a:pPr rtl="0" eaLnBrk="1" hangingPunct="1"/>
            <a:r>
              <a:rPr lang="en-US" sz="3600" b="1" smtClean="0">
                <a:solidFill>
                  <a:srgbClr val="FF3300"/>
                </a:solidFill>
              </a:rPr>
              <a:t>Cancer of the liver:</a:t>
            </a:r>
          </a:p>
        </p:txBody>
      </p:sp>
      <p:sp>
        <p:nvSpPr>
          <p:cNvPr id="61443" name="Rectangle 3"/>
          <p:cNvSpPr>
            <a:spLocks noGrp="1" noChangeArrowheads="1"/>
          </p:cNvSpPr>
          <p:nvPr>
            <p:ph type="body" idx="1"/>
          </p:nvPr>
        </p:nvSpPr>
        <p:spPr>
          <a:xfrm>
            <a:off x="457200" y="1773238"/>
            <a:ext cx="8229600" cy="4352925"/>
          </a:xfrm>
        </p:spPr>
        <p:txBody>
          <a:bodyPr/>
          <a:lstStyle/>
          <a:p>
            <a:pPr marL="609600" indent="-609600" algn="l" rtl="0" eaLnBrk="1" hangingPunct="1">
              <a:lnSpc>
                <a:spcPct val="90000"/>
              </a:lnSpc>
            </a:pPr>
            <a:r>
              <a:rPr lang="en-US" sz="2000" dirty="0" smtClean="0"/>
              <a:t>May be malignant or Benign (uncommon) </a:t>
            </a:r>
          </a:p>
          <a:p>
            <a:pPr marL="609600" indent="-609600" algn="l" rtl="0" eaLnBrk="1" hangingPunct="1">
              <a:lnSpc>
                <a:spcPct val="90000"/>
              </a:lnSpc>
            </a:pPr>
            <a:r>
              <a:rPr lang="en-US" sz="2000" dirty="0" smtClean="0"/>
              <a:t>Primary liver cancer are associated with</a:t>
            </a:r>
          </a:p>
          <a:p>
            <a:pPr marL="609600" indent="-609600" algn="l" rtl="0" eaLnBrk="1" hangingPunct="1">
              <a:lnSpc>
                <a:spcPct val="90000"/>
              </a:lnSpc>
              <a:buFont typeface="Wingdings" pitchFamily="2" charset="2"/>
              <a:buNone/>
            </a:pPr>
            <a:r>
              <a:rPr lang="en-US" sz="2000" dirty="0" smtClean="0"/>
              <a:t>     - Chronic liver disease</a:t>
            </a:r>
          </a:p>
          <a:p>
            <a:pPr marL="609600" indent="-609600" algn="l" rtl="0" eaLnBrk="1" hangingPunct="1">
              <a:lnSpc>
                <a:spcPct val="90000"/>
              </a:lnSpc>
              <a:buFont typeface="Wingdings" pitchFamily="2" charset="2"/>
              <a:buNone/>
            </a:pPr>
            <a:r>
              <a:rPr lang="en-US" sz="2000" dirty="0" smtClean="0"/>
              <a:t>     - Hepatitis B, and C infection</a:t>
            </a:r>
          </a:p>
          <a:p>
            <a:pPr marL="609600" indent="-609600" algn="l" rtl="0" eaLnBrk="1" hangingPunct="1">
              <a:lnSpc>
                <a:spcPct val="90000"/>
              </a:lnSpc>
              <a:buFont typeface="Wingdings" pitchFamily="2" charset="2"/>
              <a:buNone/>
            </a:pPr>
            <a:r>
              <a:rPr lang="en-US" sz="2000" dirty="0" smtClean="0"/>
              <a:t>     - Cirrhosis</a:t>
            </a:r>
          </a:p>
          <a:p>
            <a:pPr marL="609600" indent="-609600" algn="l" rtl="0" eaLnBrk="1" hangingPunct="1">
              <a:lnSpc>
                <a:spcPct val="90000"/>
              </a:lnSpc>
            </a:pPr>
            <a:r>
              <a:rPr lang="en-US" sz="2000" dirty="0" smtClean="0"/>
              <a:t>Type of primary Liver cancer:(few)</a:t>
            </a:r>
          </a:p>
          <a:p>
            <a:pPr marL="609600" indent="-609600" algn="l" rtl="0" eaLnBrk="1" hangingPunct="1">
              <a:lnSpc>
                <a:spcPct val="90000"/>
              </a:lnSpc>
              <a:buFontTx/>
              <a:buAutoNum type="arabicPeriod"/>
            </a:pPr>
            <a:r>
              <a:rPr lang="en-US" sz="2000" dirty="0" err="1" smtClean="0"/>
              <a:t>Hepatocellular</a:t>
            </a:r>
            <a:r>
              <a:rPr lang="en-US" sz="2000" dirty="0" smtClean="0"/>
              <a:t> carcinoma (HCC): Most common type. </a:t>
            </a:r>
            <a:r>
              <a:rPr lang="en-US" sz="2000" dirty="0" err="1" smtClean="0"/>
              <a:t>nonresectable</a:t>
            </a:r>
            <a:endParaRPr lang="en-US" sz="2000" dirty="0" smtClean="0"/>
          </a:p>
          <a:p>
            <a:pPr marL="609600" indent="-609600" algn="l" rtl="0" eaLnBrk="1" hangingPunct="1">
              <a:lnSpc>
                <a:spcPct val="90000"/>
              </a:lnSpc>
              <a:buFontTx/>
              <a:buAutoNum type="arabicPeriod"/>
            </a:pPr>
            <a:r>
              <a:rPr lang="en-US" sz="2000" dirty="0" err="1" smtClean="0"/>
              <a:t>Cholangiocellular</a:t>
            </a:r>
            <a:r>
              <a:rPr lang="en-US" sz="2000" dirty="0" smtClean="0"/>
              <a:t> carcinoma: </a:t>
            </a:r>
            <a:r>
              <a:rPr lang="en-US" sz="2000" dirty="0" err="1" smtClean="0"/>
              <a:t>Resectable</a:t>
            </a:r>
            <a:r>
              <a:rPr lang="en-US" sz="2000" dirty="0" smtClean="0"/>
              <a:t> if early detected</a:t>
            </a:r>
          </a:p>
          <a:p>
            <a:pPr marL="609600" indent="-609600" algn="l" rtl="0" eaLnBrk="1" hangingPunct="1">
              <a:lnSpc>
                <a:spcPct val="90000"/>
              </a:lnSpc>
              <a:buFontTx/>
              <a:buAutoNum type="arabicPeriod"/>
            </a:pPr>
            <a:r>
              <a:rPr lang="en-US" sz="2000" dirty="0" err="1" smtClean="0"/>
              <a:t>Hepatocellular</a:t>
            </a:r>
            <a:r>
              <a:rPr lang="en-US" sz="2000" dirty="0" smtClean="0"/>
              <a:t> and </a:t>
            </a:r>
            <a:r>
              <a:rPr lang="en-US" sz="2000" dirty="0" err="1" smtClean="0"/>
              <a:t>cholangiocellular</a:t>
            </a:r>
            <a:r>
              <a:rPr lang="en-US" sz="2000" dirty="0" smtClean="0"/>
              <a:t> carcinoma:</a:t>
            </a:r>
          </a:p>
          <a:p>
            <a:pPr marL="609600" indent="-609600" algn="l" rtl="0" eaLnBrk="1" hangingPunct="1">
              <a:lnSpc>
                <a:spcPct val="90000"/>
              </a:lnSpc>
              <a:buFontTx/>
              <a:buNone/>
            </a:pPr>
            <a:endParaRPr lang="en-US" sz="2000" dirty="0" smtClean="0"/>
          </a:p>
          <a:p>
            <a:pPr marL="609600" indent="-609600" algn="l" rtl="0" eaLnBrk="1" hangingPunct="1">
              <a:lnSpc>
                <a:spcPct val="90000"/>
              </a:lnSpc>
            </a:pPr>
            <a:r>
              <a:rPr lang="en-US" sz="2000" dirty="0" smtClean="0"/>
              <a:t>Most of liver cancers are metastasized from other organs( Secondary)</a:t>
            </a:r>
          </a:p>
        </p:txBody>
      </p:sp>
      <p:sp>
        <p:nvSpPr>
          <p:cNvPr id="4" name="Slide Number Placeholder 3"/>
          <p:cNvSpPr>
            <a:spLocks noGrp="1"/>
          </p:cNvSpPr>
          <p:nvPr>
            <p:ph type="sldNum" sz="quarter" idx="12"/>
          </p:nvPr>
        </p:nvSpPr>
        <p:spPr/>
        <p:txBody>
          <a:bodyPr/>
          <a:lstStyle/>
          <a:p>
            <a:fld id="{B3FFE1A6-D617-46EA-91B0-1E4EE1135A84}"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457200"/>
            <a:ext cx="8229600" cy="847725"/>
          </a:xfrm>
        </p:spPr>
        <p:txBody>
          <a:bodyPr/>
          <a:lstStyle/>
          <a:p>
            <a:pPr rtl="0" eaLnBrk="1" hangingPunct="1"/>
            <a:r>
              <a:rPr lang="en-US" b="1" smtClean="0">
                <a:solidFill>
                  <a:srgbClr val="FF3300"/>
                </a:solidFill>
              </a:rPr>
              <a:t>Clinical Manifestation:</a:t>
            </a:r>
          </a:p>
        </p:txBody>
      </p:sp>
      <p:sp>
        <p:nvSpPr>
          <p:cNvPr id="62467" name="Rectangle 3"/>
          <p:cNvSpPr>
            <a:spLocks noGrp="1" noChangeArrowheads="1"/>
          </p:cNvSpPr>
          <p:nvPr>
            <p:ph type="body" idx="1"/>
          </p:nvPr>
        </p:nvSpPr>
        <p:spPr>
          <a:xfrm>
            <a:off x="457200" y="1700213"/>
            <a:ext cx="8229600" cy="4425950"/>
          </a:xfrm>
        </p:spPr>
        <p:txBody>
          <a:bodyPr/>
          <a:lstStyle/>
          <a:p>
            <a:pPr algn="l" rtl="0" eaLnBrk="1" hangingPunct="1"/>
            <a:endParaRPr lang="en-US" sz="2400" b="1" dirty="0" smtClean="0"/>
          </a:p>
          <a:p>
            <a:pPr algn="l" rtl="0" eaLnBrk="1" hangingPunct="1"/>
            <a:r>
              <a:rPr lang="en-US" sz="2000" dirty="0" smtClean="0"/>
              <a:t>Pain, continuous dull ache in the right upper Quadrant, </a:t>
            </a:r>
            <a:r>
              <a:rPr lang="en-US" sz="2000" dirty="0" err="1" smtClean="0"/>
              <a:t>epigastrium</a:t>
            </a:r>
            <a:r>
              <a:rPr lang="en-US" sz="2000" dirty="0" smtClean="0"/>
              <a:t> or back</a:t>
            </a:r>
          </a:p>
          <a:p>
            <a:pPr algn="l" rtl="0" eaLnBrk="1" hangingPunct="1"/>
            <a:r>
              <a:rPr lang="en-US" sz="2000" dirty="0" smtClean="0"/>
              <a:t>Wt loss</a:t>
            </a:r>
          </a:p>
          <a:p>
            <a:pPr algn="l" rtl="0" eaLnBrk="1" hangingPunct="1"/>
            <a:r>
              <a:rPr lang="en-US" sz="2000" dirty="0" smtClean="0"/>
              <a:t>Loss of strength</a:t>
            </a:r>
          </a:p>
          <a:p>
            <a:pPr algn="l" rtl="0" eaLnBrk="1" hangingPunct="1"/>
            <a:r>
              <a:rPr lang="en-US" sz="2000" dirty="0" smtClean="0"/>
              <a:t>Anorexia</a:t>
            </a:r>
          </a:p>
          <a:p>
            <a:pPr algn="l" rtl="0" eaLnBrk="1" hangingPunct="1"/>
            <a:r>
              <a:rPr lang="en-US" sz="2000" dirty="0" smtClean="0"/>
              <a:t>Anemia may occur</a:t>
            </a:r>
          </a:p>
          <a:p>
            <a:pPr algn="l" rtl="0" eaLnBrk="1" hangingPunct="1"/>
            <a:r>
              <a:rPr lang="en-US" sz="2000" dirty="0" smtClean="0"/>
              <a:t>Enlarged liver and irregular in palpation</a:t>
            </a:r>
          </a:p>
          <a:p>
            <a:pPr algn="l" rtl="0" eaLnBrk="1" hangingPunct="1"/>
            <a:r>
              <a:rPr lang="en-US" sz="2000" dirty="0" smtClean="0"/>
              <a:t>Jaundice and </a:t>
            </a:r>
            <a:r>
              <a:rPr lang="en-US" sz="2000" dirty="0" err="1" smtClean="0"/>
              <a:t>Ascites</a:t>
            </a:r>
            <a:endParaRPr lang="en-US" sz="2000" dirty="0" smtClean="0"/>
          </a:p>
          <a:p>
            <a:pPr algn="l" rtl="0" eaLnBrk="1" hangingPunct="1">
              <a:buFont typeface="Wingdings" pitchFamily="2" charset="2"/>
              <a:buNone/>
            </a:pPr>
            <a:endParaRPr lang="en-US" sz="2000" dirty="0" smtClean="0"/>
          </a:p>
          <a:p>
            <a:pPr algn="l" rtl="0" eaLnBrk="1" hangingPunct="1"/>
            <a:r>
              <a:rPr lang="en-US" sz="2000" b="1" dirty="0" smtClean="0"/>
              <a:t>Assessment and Diagnostic tests</a:t>
            </a:r>
          </a:p>
          <a:p>
            <a:pPr algn="l" rtl="0" eaLnBrk="1" hangingPunct="1">
              <a:buNone/>
            </a:pPr>
            <a:r>
              <a:rPr lang="en-US" sz="2000" dirty="0" smtClean="0"/>
              <a:t>X-ray. LFT, increase alpha </a:t>
            </a:r>
            <a:r>
              <a:rPr lang="en-US" sz="2000" dirty="0" err="1" smtClean="0"/>
              <a:t>fetoprotien</a:t>
            </a:r>
            <a:r>
              <a:rPr lang="en-US" sz="2000" dirty="0" smtClean="0"/>
              <a:t> (AFP)/tumor marker, histology/biopsy. </a:t>
            </a:r>
          </a:p>
        </p:txBody>
      </p:sp>
      <p:sp>
        <p:nvSpPr>
          <p:cNvPr id="4" name="Slide Number Placeholder 3"/>
          <p:cNvSpPr>
            <a:spLocks noGrp="1"/>
          </p:cNvSpPr>
          <p:nvPr>
            <p:ph type="sldNum" sz="quarter" idx="12"/>
          </p:nvPr>
        </p:nvSpPr>
        <p:spPr/>
        <p:txBody>
          <a:bodyPr/>
          <a:lstStyle/>
          <a:p>
            <a:fld id="{B3FFE1A6-D617-46EA-91B0-1E4EE1135A84}"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457200"/>
            <a:ext cx="8229600" cy="933450"/>
          </a:xfrm>
        </p:spPr>
        <p:txBody>
          <a:bodyPr/>
          <a:lstStyle/>
          <a:p>
            <a:pPr rtl="0" eaLnBrk="1" hangingPunct="1"/>
            <a:r>
              <a:rPr lang="en-US" b="1" smtClean="0">
                <a:solidFill>
                  <a:srgbClr val="FF3300"/>
                </a:solidFill>
              </a:rPr>
              <a:t>Medical Management:</a:t>
            </a:r>
          </a:p>
        </p:txBody>
      </p:sp>
      <p:sp>
        <p:nvSpPr>
          <p:cNvPr id="63491" name="Rectangle 3"/>
          <p:cNvSpPr>
            <a:spLocks noGrp="1" noChangeArrowheads="1"/>
          </p:cNvSpPr>
          <p:nvPr>
            <p:ph type="body" idx="1"/>
          </p:nvPr>
        </p:nvSpPr>
        <p:spPr>
          <a:xfrm>
            <a:off x="457200" y="1484313"/>
            <a:ext cx="8229600" cy="4897437"/>
          </a:xfrm>
        </p:spPr>
        <p:txBody>
          <a:bodyPr/>
          <a:lstStyle/>
          <a:p>
            <a:pPr marL="609600" indent="-609600" algn="l" rtl="0" eaLnBrk="1" hangingPunct="1">
              <a:lnSpc>
                <a:spcPct val="90000"/>
              </a:lnSpc>
              <a:buFont typeface="Wingdings" pitchFamily="2" charset="2"/>
              <a:buAutoNum type="arabicPeriod"/>
            </a:pPr>
            <a:r>
              <a:rPr lang="en-US" sz="2800" b="1" smtClean="0">
                <a:solidFill>
                  <a:srgbClr val="0000FF"/>
                </a:solidFill>
              </a:rPr>
              <a:t>Nonsurgical Management:</a:t>
            </a:r>
          </a:p>
          <a:p>
            <a:pPr marL="609600" indent="-609600" algn="l" rtl="0" eaLnBrk="1" hangingPunct="1">
              <a:lnSpc>
                <a:spcPct val="90000"/>
              </a:lnSpc>
            </a:pPr>
            <a:r>
              <a:rPr lang="en-US" sz="2400" smtClean="0"/>
              <a:t>Radiation therapy</a:t>
            </a:r>
          </a:p>
          <a:p>
            <a:pPr marL="609600" indent="-609600" algn="l" rtl="0" eaLnBrk="1" hangingPunct="1">
              <a:lnSpc>
                <a:spcPct val="90000"/>
              </a:lnSpc>
            </a:pPr>
            <a:r>
              <a:rPr lang="en-US" sz="2400" smtClean="0"/>
              <a:t>Chemotherapy</a:t>
            </a:r>
          </a:p>
          <a:p>
            <a:pPr marL="609600" indent="-609600" algn="l" rtl="0" eaLnBrk="1" hangingPunct="1">
              <a:lnSpc>
                <a:spcPct val="90000"/>
              </a:lnSpc>
            </a:pPr>
            <a:r>
              <a:rPr lang="en-US" sz="2400" smtClean="0"/>
              <a:t>Percutaneous Biliary drainage: are used to reestablish biliary drainage, relieve pressure and pain and decrease pruritus and jaundice. (Catheter inserted through the abd wall pass the obstruction then to DU after days the catheter is opened to external drainage to assess the bile amount, color and content).</a:t>
            </a:r>
          </a:p>
          <a:p>
            <a:pPr marL="609600" indent="-609600" algn="l" rtl="0" eaLnBrk="1" hangingPunct="1">
              <a:lnSpc>
                <a:spcPct val="90000"/>
              </a:lnSpc>
            </a:pPr>
            <a:r>
              <a:rPr lang="en-US" sz="2400" smtClean="0"/>
              <a:t>Laser hyperthermia: Using heat and direct it to tumor</a:t>
            </a:r>
          </a:p>
          <a:p>
            <a:pPr marL="609600" indent="-609600" algn="l" rtl="0" eaLnBrk="1" hangingPunct="1">
              <a:lnSpc>
                <a:spcPct val="90000"/>
              </a:lnSpc>
            </a:pPr>
            <a:r>
              <a:rPr lang="en-US" sz="2400" smtClean="0"/>
              <a:t>Immunotherapy: under investigation</a:t>
            </a:r>
          </a:p>
        </p:txBody>
      </p:sp>
      <p:sp>
        <p:nvSpPr>
          <p:cNvPr id="4" name="Slide Number Placeholder 3"/>
          <p:cNvSpPr>
            <a:spLocks noGrp="1"/>
          </p:cNvSpPr>
          <p:nvPr>
            <p:ph type="sldNum" sz="quarter" idx="12"/>
          </p:nvPr>
        </p:nvSpPr>
        <p:spPr/>
        <p:txBody>
          <a:bodyPr/>
          <a:lstStyle/>
          <a:p>
            <a:fld id="{B3FFE1A6-D617-46EA-91B0-1E4EE1135A84}"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457200"/>
            <a:ext cx="8229600" cy="739775"/>
          </a:xfrm>
        </p:spPr>
        <p:txBody>
          <a:bodyPr/>
          <a:lstStyle/>
          <a:p>
            <a:pPr eaLnBrk="1" hangingPunct="1"/>
            <a:r>
              <a:rPr lang="en-US" sz="4000" smtClean="0"/>
              <a:t>Cont…..</a:t>
            </a:r>
          </a:p>
        </p:txBody>
      </p:sp>
      <p:sp>
        <p:nvSpPr>
          <p:cNvPr id="64515" name="Rectangle 3"/>
          <p:cNvSpPr>
            <a:spLocks noGrp="1" noChangeArrowheads="1"/>
          </p:cNvSpPr>
          <p:nvPr>
            <p:ph type="body" idx="1"/>
          </p:nvPr>
        </p:nvSpPr>
        <p:spPr/>
        <p:txBody>
          <a:bodyPr>
            <a:normAutofit/>
          </a:bodyPr>
          <a:lstStyle/>
          <a:p>
            <a:pPr marL="609600" indent="-609600" algn="l" rtl="0" eaLnBrk="1" hangingPunct="1">
              <a:lnSpc>
                <a:spcPct val="90000"/>
              </a:lnSpc>
              <a:buFontTx/>
              <a:buAutoNum type="arabicPeriod" startAt="2"/>
            </a:pPr>
            <a:r>
              <a:rPr lang="en-US" sz="2800" b="1" dirty="0" smtClean="0">
                <a:solidFill>
                  <a:srgbClr val="0000FF"/>
                </a:solidFill>
              </a:rPr>
              <a:t>Surgical Management:</a:t>
            </a:r>
          </a:p>
          <a:p>
            <a:pPr marL="609600" indent="-609600" algn="l" rtl="0" eaLnBrk="1" hangingPunct="1">
              <a:lnSpc>
                <a:spcPct val="90000"/>
              </a:lnSpc>
            </a:pPr>
            <a:r>
              <a:rPr lang="en-US" sz="2800" dirty="0" err="1" smtClean="0"/>
              <a:t>Lobectomy</a:t>
            </a:r>
            <a:r>
              <a:rPr lang="en-US" sz="2800" dirty="0" smtClean="0"/>
              <a:t>: Surgical resection of part of the liver up to 90%(Most common surgical procedure</a:t>
            </a:r>
          </a:p>
          <a:p>
            <a:pPr marL="609600" indent="-609600" algn="l" rtl="0" eaLnBrk="1" hangingPunct="1">
              <a:lnSpc>
                <a:spcPct val="90000"/>
              </a:lnSpc>
            </a:pPr>
            <a:r>
              <a:rPr lang="en-US" sz="2800" dirty="0" smtClean="0"/>
              <a:t>Local ablation: if not candidate for transplant. E.g. radiofrequency ablation. Complication: pain, bleeding</a:t>
            </a:r>
          </a:p>
          <a:p>
            <a:pPr marL="609600" indent="-609600" algn="l" rtl="0" eaLnBrk="1" hangingPunct="1">
              <a:lnSpc>
                <a:spcPct val="90000"/>
              </a:lnSpc>
            </a:pPr>
            <a:r>
              <a:rPr lang="en-US" sz="2800" dirty="0" smtClean="0"/>
              <a:t>Liver transplantation: Replacement the liver with healthy donor organ. Recurrence of primary tumor is  70-80% after transplantation.</a:t>
            </a:r>
          </a:p>
        </p:txBody>
      </p:sp>
      <p:sp>
        <p:nvSpPr>
          <p:cNvPr id="4" name="Slide Number Placeholder 3"/>
          <p:cNvSpPr>
            <a:spLocks noGrp="1"/>
          </p:cNvSpPr>
          <p:nvPr>
            <p:ph type="sldNum" sz="quarter" idx="12"/>
          </p:nvPr>
        </p:nvSpPr>
        <p:spPr/>
        <p:txBody>
          <a:bodyPr/>
          <a:lstStyle/>
          <a:p>
            <a:fld id="{B3FFE1A6-D617-46EA-91B0-1E4EE1135A84}"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z="4000" b="1" smtClean="0">
                <a:solidFill>
                  <a:srgbClr val="FF3300"/>
                </a:solidFill>
              </a:rPr>
              <a:t>Liver, Biliary System, and Pancreas</a:t>
            </a:r>
          </a:p>
        </p:txBody>
      </p:sp>
      <p:pic>
        <p:nvPicPr>
          <p:cNvPr id="65539" name="Picture 4" descr="F3551-040-001"/>
          <p:cNvPicPr>
            <a:picLocks noGrp="1" noChangeAspect="1" noChangeArrowheads="1"/>
          </p:cNvPicPr>
          <p:nvPr>
            <p:ph type="body" idx="1"/>
          </p:nvPr>
        </p:nvPicPr>
        <p:blipFill>
          <a:blip r:embed="rId2" cstate="print"/>
          <a:srcRect/>
          <a:stretch>
            <a:fillRect/>
          </a:stretch>
        </p:blipFill>
        <p:spPr>
          <a:xfrm>
            <a:off x="1331913" y="1844675"/>
            <a:ext cx="6840537" cy="4752975"/>
          </a:xfrm>
          <a:noFill/>
        </p:spPr>
      </p:pic>
      <p:sp>
        <p:nvSpPr>
          <p:cNvPr id="4" name="Slide Number Placeholder 3"/>
          <p:cNvSpPr>
            <a:spLocks noGrp="1"/>
          </p:cNvSpPr>
          <p:nvPr>
            <p:ph type="sldNum" sz="quarter" idx="12"/>
          </p:nvPr>
        </p:nvSpPr>
        <p:spPr/>
        <p:txBody>
          <a:bodyPr/>
          <a:lstStyle/>
          <a:p>
            <a:fld id="{B3FFE1A6-D617-46EA-91B0-1E4EE1135A84}"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457200"/>
            <a:ext cx="8229600" cy="1022350"/>
          </a:xfrm>
        </p:spPr>
        <p:txBody>
          <a:bodyPr/>
          <a:lstStyle/>
          <a:p>
            <a:pPr rtl="0" eaLnBrk="1" hangingPunct="1"/>
            <a:r>
              <a:rPr lang="en-US" sz="3200" b="1" smtClean="0">
                <a:solidFill>
                  <a:srgbClr val="FF3300"/>
                </a:solidFill>
              </a:rPr>
              <a:t>Biliary Conditions:</a:t>
            </a:r>
          </a:p>
        </p:txBody>
      </p:sp>
      <p:sp>
        <p:nvSpPr>
          <p:cNvPr id="66563" name="Rectangle 3"/>
          <p:cNvSpPr>
            <a:spLocks noGrp="1" noChangeArrowheads="1"/>
          </p:cNvSpPr>
          <p:nvPr>
            <p:ph type="body" idx="1"/>
          </p:nvPr>
        </p:nvSpPr>
        <p:spPr>
          <a:xfrm>
            <a:off x="457200" y="1341438"/>
            <a:ext cx="8229600" cy="5183187"/>
          </a:xfrm>
        </p:spPr>
        <p:txBody>
          <a:bodyPr/>
          <a:lstStyle/>
          <a:p>
            <a:pPr algn="l" rtl="0" eaLnBrk="1" hangingPunct="1">
              <a:lnSpc>
                <a:spcPct val="90000"/>
              </a:lnSpc>
            </a:pPr>
            <a:r>
              <a:rPr lang="en-US" b="1" smtClean="0">
                <a:solidFill>
                  <a:srgbClr val="0000FF"/>
                </a:solidFill>
              </a:rPr>
              <a:t>Definition of terms: Biliary (chart 40-1)</a:t>
            </a:r>
          </a:p>
          <a:p>
            <a:pPr algn="l" rtl="0" eaLnBrk="1" hangingPunct="1">
              <a:lnSpc>
                <a:spcPct val="90000"/>
              </a:lnSpc>
            </a:pPr>
            <a:r>
              <a:rPr lang="en-US" sz="2800" b="1" smtClean="0">
                <a:solidFill>
                  <a:srgbClr val="FF3300"/>
                </a:solidFill>
              </a:rPr>
              <a:t>Cholecystitis:</a:t>
            </a:r>
            <a:r>
              <a:rPr lang="en-US" sz="2800" smtClean="0"/>
              <a:t> Inflamation of the gallbladder</a:t>
            </a:r>
          </a:p>
          <a:p>
            <a:pPr algn="l" rtl="0" eaLnBrk="1" hangingPunct="1">
              <a:lnSpc>
                <a:spcPct val="90000"/>
              </a:lnSpc>
            </a:pPr>
            <a:r>
              <a:rPr lang="en-US" sz="2800" b="1" smtClean="0">
                <a:solidFill>
                  <a:srgbClr val="FF3300"/>
                </a:solidFill>
              </a:rPr>
              <a:t>Cholelithiasis:</a:t>
            </a:r>
            <a:r>
              <a:rPr lang="en-US" sz="2800" smtClean="0"/>
              <a:t> the presence of calculi in the gallbladder</a:t>
            </a:r>
          </a:p>
          <a:p>
            <a:pPr algn="l" rtl="0" eaLnBrk="1" hangingPunct="1">
              <a:lnSpc>
                <a:spcPct val="90000"/>
              </a:lnSpc>
            </a:pPr>
            <a:r>
              <a:rPr lang="en-US" sz="2800" b="1" smtClean="0">
                <a:solidFill>
                  <a:srgbClr val="FF3300"/>
                </a:solidFill>
              </a:rPr>
              <a:t>Cholecystectomy:</a:t>
            </a:r>
            <a:r>
              <a:rPr lang="en-US" sz="2800" smtClean="0"/>
              <a:t> removal of the gallbaldder</a:t>
            </a:r>
          </a:p>
          <a:p>
            <a:pPr algn="l" rtl="0" eaLnBrk="1" hangingPunct="1">
              <a:lnSpc>
                <a:spcPct val="90000"/>
              </a:lnSpc>
            </a:pPr>
            <a:r>
              <a:rPr lang="en-US" sz="2800" b="1" smtClean="0">
                <a:solidFill>
                  <a:srgbClr val="FF3300"/>
                </a:solidFill>
              </a:rPr>
              <a:t>Cholecystostomy:</a:t>
            </a:r>
            <a:r>
              <a:rPr lang="en-US" sz="2800" smtClean="0"/>
              <a:t> opening and drainage of the gallbladder</a:t>
            </a:r>
          </a:p>
          <a:p>
            <a:pPr algn="l" rtl="0" eaLnBrk="1" hangingPunct="1">
              <a:lnSpc>
                <a:spcPct val="90000"/>
              </a:lnSpc>
            </a:pPr>
            <a:r>
              <a:rPr lang="en-US" sz="2800" b="1" smtClean="0">
                <a:solidFill>
                  <a:srgbClr val="FF3300"/>
                </a:solidFill>
              </a:rPr>
              <a:t>Choledochotomy:</a:t>
            </a:r>
            <a:r>
              <a:rPr lang="en-US" sz="2800" smtClean="0"/>
              <a:t>opening into the common duct</a:t>
            </a:r>
          </a:p>
          <a:p>
            <a:pPr algn="l" rtl="0" eaLnBrk="1" hangingPunct="1">
              <a:lnSpc>
                <a:spcPct val="90000"/>
              </a:lnSpc>
            </a:pPr>
            <a:r>
              <a:rPr lang="en-US" sz="2800" b="1" smtClean="0">
                <a:solidFill>
                  <a:srgbClr val="FF3300"/>
                </a:solidFill>
              </a:rPr>
              <a:t>Choledocholethiasis:</a:t>
            </a:r>
            <a:r>
              <a:rPr lang="en-US" sz="2800" smtClean="0"/>
              <a:t> stone in the common duct</a:t>
            </a:r>
          </a:p>
        </p:txBody>
      </p:sp>
      <p:sp>
        <p:nvSpPr>
          <p:cNvPr id="4" name="Slide Number Placeholder 3"/>
          <p:cNvSpPr>
            <a:spLocks noGrp="1"/>
          </p:cNvSpPr>
          <p:nvPr>
            <p:ph type="sldNum" sz="quarter" idx="12"/>
          </p:nvPr>
        </p:nvSpPr>
        <p:spPr/>
        <p:txBody>
          <a:bodyPr/>
          <a:lstStyle/>
          <a:p>
            <a:fld id="{B3FFE1A6-D617-46EA-91B0-1E4EE1135A84}"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457200"/>
            <a:ext cx="8229600" cy="811213"/>
          </a:xfrm>
        </p:spPr>
        <p:txBody>
          <a:bodyPr/>
          <a:lstStyle/>
          <a:p>
            <a:pPr eaLnBrk="1" hangingPunct="1"/>
            <a:r>
              <a:rPr lang="en-US" smtClean="0"/>
              <a:t>Cont…..</a:t>
            </a:r>
          </a:p>
        </p:txBody>
      </p:sp>
      <p:sp>
        <p:nvSpPr>
          <p:cNvPr id="67587" name="Rectangle 3"/>
          <p:cNvSpPr>
            <a:spLocks noGrp="1" noChangeArrowheads="1"/>
          </p:cNvSpPr>
          <p:nvPr>
            <p:ph type="body" idx="1"/>
          </p:nvPr>
        </p:nvSpPr>
        <p:spPr>
          <a:xfrm>
            <a:off x="457200" y="1268413"/>
            <a:ext cx="8229600" cy="4968875"/>
          </a:xfrm>
        </p:spPr>
        <p:txBody>
          <a:bodyPr/>
          <a:lstStyle/>
          <a:p>
            <a:pPr algn="l" rtl="0" eaLnBrk="1" hangingPunct="1">
              <a:lnSpc>
                <a:spcPct val="80000"/>
              </a:lnSpc>
            </a:pPr>
            <a:r>
              <a:rPr lang="en-US" sz="2800" b="1" smtClean="0">
                <a:solidFill>
                  <a:srgbClr val="FF3300"/>
                </a:solidFill>
              </a:rPr>
              <a:t>Choledochlithotomy:</a:t>
            </a:r>
            <a:r>
              <a:rPr lang="en-US" sz="2800" smtClean="0"/>
              <a:t> incision of common bile duct for removal of stones</a:t>
            </a:r>
          </a:p>
          <a:p>
            <a:pPr algn="l" rtl="0" eaLnBrk="1" hangingPunct="1">
              <a:lnSpc>
                <a:spcPct val="80000"/>
              </a:lnSpc>
            </a:pPr>
            <a:r>
              <a:rPr lang="en-US" sz="2800" b="1" smtClean="0">
                <a:solidFill>
                  <a:srgbClr val="FF3300"/>
                </a:solidFill>
              </a:rPr>
              <a:t>Choledochoduodenostomy:</a:t>
            </a:r>
            <a:r>
              <a:rPr lang="en-US" sz="2800" smtClean="0"/>
              <a:t> anastomosis of common duct to DU</a:t>
            </a:r>
          </a:p>
          <a:p>
            <a:pPr algn="l" rtl="0" eaLnBrk="1" hangingPunct="1">
              <a:lnSpc>
                <a:spcPct val="80000"/>
              </a:lnSpc>
            </a:pPr>
            <a:r>
              <a:rPr lang="en-US" sz="2800" b="1" smtClean="0">
                <a:solidFill>
                  <a:srgbClr val="FF3300"/>
                </a:solidFill>
              </a:rPr>
              <a:t>Choledochojejunostomy:</a:t>
            </a:r>
            <a:r>
              <a:rPr lang="en-US" sz="2800" smtClean="0"/>
              <a:t> anastomosis of CD to jejunom</a:t>
            </a:r>
          </a:p>
          <a:p>
            <a:pPr algn="l" rtl="0" eaLnBrk="1" hangingPunct="1">
              <a:lnSpc>
                <a:spcPct val="80000"/>
              </a:lnSpc>
            </a:pPr>
            <a:r>
              <a:rPr lang="en-US" sz="2800" b="1" smtClean="0">
                <a:solidFill>
                  <a:srgbClr val="FF3300"/>
                </a:solidFill>
              </a:rPr>
              <a:t>Lithotripsy:</a:t>
            </a:r>
            <a:r>
              <a:rPr lang="en-US" sz="2800" smtClean="0"/>
              <a:t> disintegration of gallstones by shock waves</a:t>
            </a:r>
          </a:p>
          <a:p>
            <a:pPr algn="l" rtl="0" eaLnBrk="1" hangingPunct="1">
              <a:lnSpc>
                <a:spcPct val="80000"/>
              </a:lnSpc>
            </a:pPr>
            <a:r>
              <a:rPr lang="en-US" sz="2800" b="1" smtClean="0">
                <a:solidFill>
                  <a:srgbClr val="FF3300"/>
                </a:solidFill>
              </a:rPr>
              <a:t>Laparoscopic chlecystectomy:</a:t>
            </a:r>
            <a:r>
              <a:rPr lang="en-US" sz="2800" smtClean="0"/>
              <a:t> removal of gallbladder by endoscopic procedure</a:t>
            </a:r>
          </a:p>
          <a:p>
            <a:pPr algn="l" rtl="0" eaLnBrk="1" hangingPunct="1">
              <a:lnSpc>
                <a:spcPct val="80000"/>
              </a:lnSpc>
            </a:pPr>
            <a:r>
              <a:rPr lang="en-US" sz="2800" b="1" smtClean="0">
                <a:solidFill>
                  <a:srgbClr val="FF3300"/>
                </a:solidFill>
              </a:rPr>
              <a:t>Laser Cholecystectomy:</a:t>
            </a:r>
            <a:r>
              <a:rPr lang="en-US" sz="2800" smtClean="0"/>
              <a:t> Removal of gallbladder using laser. </a:t>
            </a:r>
          </a:p>
        </p:txBody>
      </p:sp>
      <p:sp>
        <p:nvSpPr>
          <p:cNvPr id="4" name="Slide Number Placeholder 3"/>
          <p:cNvSpPr>
            <a:spLocks noGrp="1"/>
          </p:cNvSpPr>
          <p:nvPr>
            <p:ph type="sldNum" sz="quarter" idx="12"/>
          </p:nvPr>
        </p:nvSpPr>
        <p:spPr/>
        <p:txBody>
          <a:bodyPr/>
          <a:lstStyle/>
          <a:p>
            <a:fld id="{B3FFE1A6-D617-46EA-91B0-1E4EE1135A84}"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95288" y="692150"/>
            <a:ext cx="8229600" cy="1081088"/>
          </a:xfrm>
        </p:spPr>
        <p:txBody>
          <a:bodyPr/>
          <a:lstStyle/>
          <a:p>
            <a:pPr rtl="0" eaLnBrk="1" hangingPunct="1"/>
            <a:r>
              <a:rPr lang="en-US" sz="3600" b="1" smtClean="0">
                <a:solidFill>
                  <a:srgbClr val="FF3300"/>
                </a:solidFill>
              </a:rPr>
              <a:t>Cholecystitis:</a:t>
            </a:r>
          </a:p>
        </p:txBody>
      </p:sp>
      <p:sp>
        <p:nvSpPr>
          <p:cNvPr id="68611" name="Rectangle 3"/>
          <p:cNvSpPr>
            <a:spLocks noGrp="1" noChangeArrowheads="1"/>
          </p:cNvSpPr>
          <p:nvPr>
            <p:ph type="body" idx="1"/>
          </p:nvPr>
        </p:nvSpPr>
        <p:spPr>
          <a:xfrm>
            <a:off x="457200" y="2133600"/>
            <a:ext cx="8229600" cy="2663825"/>
          </a:xfrm>
        </p:spPr>
        <p:txBody>
          <a:bodyPr>
            <a:normAutofit fontScale="92500" lnSpcReduction="10000"/>
          </a:bodyPr>
          <a:lstStyle/>
          <a:p>
            <a:pPr marL="609600" indent="-609600" algn="l" rtl="0" eaLnBrk="1" hangingPunct="1"/>
            <a:r>
              <a:rPr lang="en-US" dirty="0" smtClean="0"/>
              <a:t>Acute infection of the gallbladder causes pain, tenderness, and rigidity of the upper </a:t>
            </a:r>
            <a:r>
              <a:rPr lang="en-US" dirty="0" err="1" smtClean="0"/>
              <a:t>Rt</a:t>
            </a:r>
            <a:r>
              <a:rPr lang="en-US" dirty="0" smtClean="0"/>
              <a:t> </a:t>
            </a:r>
            <a:r>
              <a:rPr lang="en-US" dirty="0" err="1" smtClean="0"/>
              <a:t>abd</a:t>
            </a:r>
            <a:r>
              <a:rPr lang="en-US" dirty="0" smtClean="0"/>
              <a:t> and associated with nausea and vomiting and positive Murphy’s sign.</a:t>
            </a:r>
          </a:p>
          <a:p>
            <a:pPr marL="609600" indent="-609600" algn="l" rtl="0" eaLnBrk="1" hangingPunct="1"/>
            <a:r>
              <a:rPr lang="en-US" dirty="0" smtClean="0"/>
              <a:t>Pain may radiate to </a:t>
            </a:r>
            <a:r>
              <a:rPr lang="en-US" dirty="0" err="1" smtClean="0"/>
              <a:t>midsternal</a:t>
            </a:r>
            <a:r>
              <a:rPr lang="en-US" dirty="0" smtClean="0"/>
              <a:t> or to RT shoulder</a:t>
            </a:r>
          </a:p>
          <a:p>
            <a:pPr marL="609600" indent="-609600" algn="l" rtl="0" eaLnBrk="1" hangingPunct="1">
              <a:buFontTx/>
              <a:buNone/>
            </a:pPr>
            <a:endParaRPr lang="en-US" sz="3600" b="1"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57200"/>
            <a:ext cx="8147050" cy="955675"/>
          </a:xfrm>
        </p:spPr>
        <p:txBody>
          <a:bodyPr/>
          <a:lstStyle/>
          <a:p>
            <a:pPr eaLnBrk="1" hangingPunct="1"/>
            <a:r>
              <a:rPr lang="en-US" sz="4000" b="1" smtClean="0">
                <a:solidFill>
                  <a:srgbClr val="FF3300"/>
                </a:solidFill>
              </a:rPr>
              <a:t>Assessing for Abdominal Fluid Wave</a:t>
            </a:r>
          </a:p>
        </p:txBody>
      </p:sp>
      <p:pic>
        <p:nvPicPr>
          <p:cNvPr id="30723" name="Picture 4" descr="F3551-039-005"/>
          <p:cNvPicPr>
            <a:picLocks noGrp="1" noChangeAspect="1" noChangeArrowheads="1"/>
          </p:cNvPicPr>
          <p:nvPr>
            <p:ph type="body" idx="1"/>
          </p:nvPr>
        </p:nvPicPr>
        <p:blipFill>
          <a:blip r:embed="rId2" cstate="print"/>
          <a:srcRect/>
          <a:stretch>
            <a:fillRect/>
          </a:stretch>
        </p:blipFill>
        <p:spPr>
          <a:xfrm>
            <a:off x="2339975" y="1557338"/>
            <a:ext cx="4752975" cy="4967287"/>
          </a:xfrm>
          <a:noFill/>
        </p:spPr>
      </p:pic>
      <p:sp>
        <p:nvSpPr>
          <p:cNvPr id="4" name="Slide Number Placeholder 3"/>
          <p:cNvSpPr>
            <a:spLocks noGrp="1"/>
          </p:cNvSpPr>
          <p:nvPr>
            <p:ph type="sldNum" sz="quarter" idx="12"/>
          </p:nvPr>
        </p:nvSpPr>
        <p:spPr/>
        <p:txBody>
          <a:bodyPr/>
          <a:lstStyle/>
          <a:p>
            <a:fld id="{B3FFE1A6-D617-46EA-91B0-1E4EE1135A84}"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z="4800" b="1" smtClean="0">
                <a:solidFill>
                  <a:srgbClr val="FF3300"/>
                </a:solidFill>
              </a:rPr>
              <a:t>Types:</a:t>
            </a:r>
          </a:p>
        </p:txBody>
      </p:sp>
      <p:sp>
        <p:nvSpPr>
          <p:cNvPr id="69635" name="Rectangle 3"/>
          <p:cNvSpPr>
            <a:spLocks noGrp="1" noChangeArrowheads="1"/>
          </p:cNvSpPr>
          <p:nvPr>
            <p:ph type="body" idx="1"/>
          </p:nvPr>
        </p:nvSpPr>
        <p:spPr>
          <a:xfrm>
            <a:off x="457200" y="1628775"/>
            <a:ext cx="8291513" cy="4824413"/>
          </a:xfrm>
        </p:spPr>
        <p:txBody>
          <a:bodyPr/>
          <a:lstStyle/>
          <a:p>
            <a:pPr marL="533400" indent="-533400" algn="l" rtl="0" eaLnBrk="1" hangingPunct="1">
              <a:buFont typeface="Wingdings" pitchFamily="2" charset="2"/>
              <a:buAutoNum type="arabicPeriod"/>
            </a:pPr>
            <a:r>
              <a:rPr lang="en-US" b="1" smtClean="0">
                <a:solidFill>
                  <a:srgbClr val="0000FF"/>
                </a:solidFill>
              </a:rPr>
              <a:t>Calculous:</a:t>
            </a:r>
            <a:r>
              <a:rPr lang="en-US" sz="2800" smtClean="0"/>
              <a:t> gallbladder stone obstruct bile outflow causing back up of the bile in the gallbladder leading to autolysis and edema. Vascular supply is compromised and leads to gangrene and perforation</a:t>
            </a:r>
          </a:p>
          <a:p>
            <a:pPr marL="533400" indent="-533400" algn="l" rtl="0" eaLnBrk="1" hangingPunct="1">
              <a:buFontTx/>
              <a:buAutoNum type="arabicPeriod"/>
            </a:pPr>
            <a:r>
              <a:rPr lang="en-US" b="1" smtClean="0">
                <a:solidFill>
                  <a:srgbClr val="0000FF"/>
                </a:solidFill>
              </a:rPr>
              <a:t>Acalculous:</a:t>
            </a:r>
            <a:r>
              <a:rPr lang="en-US" sz="2800" smtClean="0"/>
              <a:t> Acute gallbladder inflammation in the absence of obstruction by gallstones (major surgical procedure, trauma, or burns, cystic duct obstruction, primary bacterial infection, multiple blood transfusion </a:t>
            </a:r>
          </a:p>
          <a:p>
            <a:pPr marL="533400" indent="-533400" algn="l" rtl="0" eaLnBrk="1" hangingPunct="1"/>
            <a:endParaRPr lang="en-US" sz="28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457200"/>
            <a:ext cx="8229600" cy="1106488"/>
          </a:xfrm>
        </p:spPr>
        <p:txBody>
          <a:bodyPr/>
          <a:lstStyle/>
          <a:p>
            <a:pPr rtl="0" eaLnBrk="1" hangingPunct="1"/>
            <a:r>
              <a:rPr lang="en-US" sz="2800" b="1" smtClean="0">
                <a:solidFill>
                  <a:srgbClr val="FF3300"/>
                </a:solidFill>
              </a:rPr>
              <a:t>Cholithiasis</a:t>
            </a:r>
          </a:p>
        </p:txBody>
      </p:sp>
      <p:sp>
        <p:nvSpPr>
          <p:cNvPr id="70659" name="Rectangle 3"/>
          <p:cNvSpPr>
            <a:spLocks noGrp="1" noChangeArrowheads="1"/>
          </p:cNvSpPr>
          <p:nvPr>
            <p:ph type="body" idx="1"/>
          </p:nvPr>
        </p:nvSpPr>
        <p:spPr>
          <a:xfrm>
            <a:off x="250825" y="1341438"/>
            <a:ext cx="8713788" cy="4967287"/>
          </a:xfrm>
        </p:spPr>
        <p:txBody>
          <a:bodyPr/>
          <a:lstStyle/>
          <a:p>
            <a:pPr marL="609600" indent="-609600" algn="l" rtl="0" eaLnBrk="1" hangingPunct="1">
              <a:lnSpc>
                <a:spcPct val="90000"/>
              </a:lnSpc>
            </a:pPr>
            <a:r>
              <a:rPr lang="en-US" sz="2000" dirty="0" smtClean="0"/>
              <a:t>Calculi, or gallstone usually formed in the gallbladder  from the solid constituent of the bile and vary in size, shape and composition</a:t>
            </a:r>
          </a:p>
          <a:p>
            <a:pPr marL="609600" indent="-609600" algn="l" rtl="0" eaLnBrk="1" hangingPunct="1">
              <a:lnSpc>
                <a:spcPct val="90000"/>
              </a:lnSpc>
              <a:buFont typeface="Wingdings" pitchFamily="2" charset="2"/>
              <a:buNone/>
            </a:pPr>
            <a:endParaRPr lang="en-US" sz="2000" dirty="0" smtClean="0"/>
          </a:p>
          <a:p>
            <a:pPr marL="609600" indent="-609600" algn="l" rtl="0" eaLnBrk="1" hangingPunct="1">
              <a:lnSpc>
                <a:spcPct val="90000"/>
              </a:lnSpc>
              <a:buFontTx/>
              <a:buAutoNum type="arabicPeriod"/>
            </a:pPr>
            <a:r>
              <a:rPr lang="en-US" sz="2400" b="1" dirty="0" smtClean="0">
                <a:solidFill>
                  <a:srgbClr val="0000FF"/>
                </a:solidFill>
              </a:rPr>
              <a:t>Pigment stone:</a:t>
            </a:r>
            <a:r>
              <a:rPr lang="en-US" sz="2000" dirty="0" smtClean="0"/>
              <a:t> precipitating of </a:t>
            </a:r>
            <a:r>
              <a:rPr lang="en-US" sz="2000" dirty="0" err="1" smtClean="0"/>
              <a:t>unconjugated</a:t>
            </a:r>
            <a:r>
              <a:rPr lang="en-US" sz="2000" dirty="0" smtClean="0"/>
              <a:t> pigment in the bile to form stones represent one third of cases. Causes cirrhosis, </a:t>
            </a:r>
            <a:r>
              <a:rPr lang="en-US" sz="2000" dirty="0" err="1" smtClean="0"/>
              <a:t>hemolysis</a:t>
            </a:r>
            <a:r>
              <a:rPr lang="en-US" sz="2000" dirty="0" smtClean="0"/>
              <a:t> and infection of the </a:t>
            </a:r>
            <a:r>
              <a:rPr lang="en-US" sz="2000" dirty="0" err="1" smtClean="0"/>
              <a:t>biliary</a:t>
            </a:r>
            <a:r>
              <a:rPr lang="en-US" sz="2000" dirty="0" smtClean="0"/>
              <a:t> tree</a:t>
            </a:r>
          </a:p>
          <a:p>
            <a:pPr marL="609600" indent="-609600" algn="l" rtl="0" eaLnBrk="1" hangingPunct="1">
              <a:lnSpc>
                <a:spcPct val="90000"/>
              </a:lnSpc>
              <a:buFontTx/>
              <a:buAutoNum type="arabicPeriod"/>
            </a:pPr>
            <a:endParaRPr lang="en-US" sz="2000" dirty="0" smtClean="0"/>
          </a:p>
          <a:p>
            <a:pPr marL="609600" indent="-609600" algn="l" rtl="0" eaLnBrk="1" hangingPunct="1">
              <a:lnSpc>
                <a:spcPct val="90000"/>
              </a:lnSpc>
              <a:buFontTx/>
              <a:buAutoNum type="arabicPeriod"/>
            </a:pPr>
            <a:r>
              <a:rPr lang="en-US" sz="2400" b="1" dirty="0" smtClean="0">
                <a:solidFill>
                  <a:srgbClr val="0000FF"/>
                </a:solidFill>
              </a:rPr>
              <a:t>Cholesterol stones:</a:t>
            </a:r>
            <a:r>
              <a:rPr lang="en-US" sz="2000" dirty="0" smtClean="0"/>
              <a:t> more common, Cholesterol is insoluble in water, solubility depend on bile acid and lecithin (</a:t>
            </a:r>
            <a:r>
              <a:rPr lang="en-US" sz="2000" dirty="0" err="1" smtClean="0"/>
              <a:t>phospholipid</a:t>
            </a:r>
            <a:r>
              <a:rPr lang="en-US" sz="2000" dirty="0" smtClean="0"/>
              <a:t>) in bile. Decreased bile acid and increase cholesterol synthesis in liver cause bile </a:t>
            </a:r>
            <a:r>
              <a:rPr lang="en-US" sz="2000" dirty="0" err="1" smtClean="0"/>
              <a:t>supersaturation</a:t>
            </a:r>
            <a:r>
              <a:rPr lang="en-US" sz="2000" dirty="0" smtClean="0"/>
              <a:t> with cholesterol which precipitate and form stone</a:t>
            </a:r>
          </a:p>
          <a:p>
            <a:pPr marL="609600" indent="-609600" algn="l" rtl="0" eaLnBrk="1" hangingPunct="1">
              <a:lnSpc>
                <a:spcPct val="90000"/>
              </a:lnSpc>
              <a:buFontTx/>
              <a:buNone/>
            </a:pPr>
            <a:endParaRPr lang="en-US" sz="2000" dirty="0" smtClean="0"/>
          </a:p>
          <a:p>
            <a:pPr marL="609600" indent="-609600" algn="l" rtl="0" eaLnBrk="1" hangingPunct="1">
              <a:lnSpc>
                <a:spcPct val="90000"/>
              </a:lnSpc>
              <a:buFont typeface="Wingdings" pitchFamily="2" charset="2"/>
              <a:buNone/>
            </a:pPr>
            <a:endParaRPr lang="en-US" sz="2000" dirty="0" smtClean="0"/>
          </a:p>
          <a:p>
            <a:pPr marL="609600" indent="-609600" algn="l" rtl="0" eaLnBrk="1" hangingPunct="1">
              <a:lnSpc>
                <a:spcPct val="90000"/>
              </a:lnSpc>
              <a:buFontTx/>
              <a:buAutoNum type="arabicPeriod"/>
            </a:pPr>
            <a:endParaRPr lang="en-US" sz="2000"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457200"/>
            <a:ext cx="8229600" cy="811213"/>
          </a:xfrm>
        </p:spPr>
        <p:txBody>
          <a:bodyPr/>
          <a:lstStyle/>
          <a:p>
            <a:pPr eaLnBrk="1" hangingPunct="1"/>
            <a:r>
              <a:rPr lang="en-US" smtClean="0"/>
              <a:t>Cont…</a:t>
            </a:r>
          </a:p>
        </p:txBody>
      </p:sp>
      <p:sp>
        <p:nvSpPr>
          <p:cNvPr id="71683" name="Rectangle 3"/>
          <p:cNvSpPr>
            <a:spLocks noGrp="1" noChangeArrowheads="1"/>
          </p:cNvSpPr>
          <p:nvPr>
            <p:ph type="body" idx="1"/>
          </p:nvPr>
        </p:nvSpPr>
        <p:spPr/>
        <p:txBody>
          <a:bodyPr/>
          <a:lstStyle/>
          <a:p>
            <a:pPr algn="l" rtl="0" eaLnBrk="1" hangingPunct="1">
              <a:lnSpc>
                <a:spcPct val="80000"/>
              </a:lnSpc>
            </a:pPr>
            <a:r>
              <a:rPr lang="en-US" sz="2800" smtClean="0"/>
              <a:t>Four time more women than men develop cholelesterol stones and gallbladder disease (due to estrogen and contraceptive use which increase cholesterol saturation)</a:t>
            </a:r>
          </a:p>
          <a:p>
            <a:pPr algn="l" rtl="0" eaLnBrk="1" hangingPunct="1">
              <a:lnSpc>
                <a:spcPct val="80000"/>
              </a:lnSpc>
            </a:pPr>
            <a:r>
              <a:rPr lang="en-US" sz="2800" b="1" smtClean="0">
                <a:solidFill>
                  <a:srgbClr val="FF3300"/>
                </a:solidFill>
              </a:rPr>
              <a:t>Risk factors :</a:t>
            </a:r>
          </a:p>
          <a:p>
            <a:pPr algn="l" rtl="0" eaLnBrk="1" hangingPunct="1">
              <a:lnSpc>
                <a:spcPct val="80000"/>
              </a:lnSpc>
            </a:pPr>
            <a:r>
              <a:rPr lang="en-US" sz="2800" smtClean="0"/>
              <a:t>Obesity, multi parous, Frequent changes in Wt, Rapid Wt loss, oral contraceptive, estrogens, cystic fibrosis, DM, and increases with age due to more cholesterol synthesis and decreased bile acid synthesis </a:t>
            </a:r>
          </a:p>
        </p:txBody>
      </p:sp>
      <p:sp>
        <p:nvSpPr>
          <p:cNvPr id="4" name="Slide Number Placeholder 3"/>
          <p:cNvSpPr>
            <a:spLocks noGrp="1"/>
          </p:cNvSpPr>
          <p:nvPr>
            <p:ph type="sldNum" sz="quarter" idx="12"/>
          </p:nvPr>
        </p:nvSpPr>
        <p:spPr/>
        <p:txBody>
          <a:bodyPr/>
          <a:lstStyle/>
          <a:p>
            <a:fld id="{B3FFE1A6-D617-46EA-91B0-1E4EE1135A84}"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457200"/>
            <a:ext cx="8229600" cy="847725"/>
          </a:xfrm>
        </p:spPr>
        <p:txBody>
          <a:bodyPr>
            <a:normAutofit fontScale="90000"/>
          </a:bodyPr>
          <a:lstStyle/>
          <a:p>
            <a:pPr rtl="0" eaLnBrk="1" hangingPunct="1"/>
            <a:r>
              <a:rPr lang="en-US" sz="3600" b="1" smtClean="0">
                <a:solidFill>
                  <a:srgbClr val="FF3300"/>
                </a:solidFill>
              </a:rPr>
              <a:t>Clinical Manifestations:</a:t>
            </a:r>
            <a:br>
              <a:rPr lang="en-US" sz="3600" b="1" smtClean="0">
                <a:solidFill>
                  <a:srgbClr val="FF3300"/>
                </a:solidFill>
              </a:rPr>
            </a:br>
            <a:endParaRPr lang="en-US" sz="3600" b="1" smtClean="0">
              <a:solidFill>
                <a:srgbClr val="FF3300"/>
              </a:solidFill>
            </a:endParaRPr>
          </a:p>
        </p:txBody>
      </p:sp>
      <p:sp>
        <p:nvSpPr>
          <p:cNvPr id="72707" name="Rectangle 3"/>
          <p:cNvSpPr>
            <a:spLocks noGrp="1" noChangeArrowheads="1"/>
          </p:cNvSpPr>
          <p:nvPr>
            <p:ph type="body" idx="1"/>
          </p:nvPr>
        </p:nvSpPr>
        <p:spPr>
          <a:xfrm>
            <a:off x="457200" y="981075"/>
            <a:ext cx="8229600" cy="5616575"/>
          </a:xfrm>
        </p:spPr>
        <p:txBody>
          <a:bodyPr/>
          <a:lstStyle/>
          <a:p>
            <a:pPr marL="381000" indent="-381000" algn="l" rtl="0" eaLnBrk="1" hangingPunct="1">
              <a:lnSpc>
                <a:spcPct val="80000"/>
              </a:lnSpc>
            </a:pPr>
            <a:r>
              <a:rPr lang="en-US" sz="2000" dirty="0" smtClean="0"/>
              <a:t>Silent, producing no pain and only mild GI symptoms( detected accidentally).</a:t>
            </a:r>
          </a:p>
          <a:p>
            <a:pPr marL="381000" indent="-381000" algn="l" rtl="0" eaLnBrk="1" hangingPunct="1">
              <a:lnSpc>
                <a:spcPct val="80000"/>
              </a:lnSpc>
              <a:buFont typeface="Wingdings" pitchFamily="2" charset="2"/>
              <a:buNone/>
            </a:pPr>
            <a:r>
              <a:rPr lang="en-US" sz="2000" dirty="0" smtClean="0"/>
              <a:t>Pain and </a:t>
            </a:r>
            <a:r>
              <a:rPr lang="en-US" sz="2000" dirty="0" err="1" smtClean="0"/>
              <a:t>biliary</a:t>
            </a:r>
            <a:r>
              <a:rPr lang="en-US" sz="2000" dirty="0" smtClean="0"/>
              <a:t> colic, jaundice, change in urine (dark) and stool color (light), </a:t>
            </a:r>
            <a:r>
              <a:rPr lang="en-US" sz="2000" dirty="0" err="1" smtClean="0"/>
              <a:t>vit</a:t>
            </a:r>
            <a:r>
              <a:rPr lang="en-US" sz="2000" dirty="0" smtClean="0"/>
              <a:t> deficiency (fat-soluble) </a:t>
            </a:r>
          </a:p>
          <a:p>
            <a:pPr marL="381000" indent="-381000" algn="l" rtl="0" eaLnBrk="1" hangingPunct="1">
              <a:lnSpc>
                <a:spcPct val="80000"/>
              </a:lnSpc>
            </a:pPr>
            <a:r>
              <a:rPr lang="en-US" sz="2000" b="1" dirty="0" smtClean="0">
                <a:solidFill>
                  <a:srgbClr val="FF3300"/>
                </a:solidFill>
              </a:rPr>
              <a:t>Two type of Symptoms ( which may be acute or chronic)</a:t>
            </a:r>
          </a:p>
          <a:p>
            <a:pPr marL="381000" indent="-381000" algn="l" rtl="0" eaLnBrk="1" hangingPunct="1">
              <a:lnSpc>
                <a:spcPct val="80000"/>
              </a:lnSpc>
              <a:buFont typeface="Wingdings" pitchFamily="2" charset="2"/>
              <a:buAutoNum type="arabicPeriod"/>
            </a:pPr>
            <a:r>
              <a:rPr lang="en-US" sz="2000" dirty="0" smtClean="0"/>
              <a:t> </a:t>
            </a:r>
            <a:r>
              <a:rPr lang="en-US" sz="2000" dirty="0" smtClean="0">
                <a:solidFill>
                  <a:srgbClr val="0000FF"/>
                </a:solidFill>
              </a:rPr>
              <a:t>From disease of the gallbladder itself:</a:t>
            </a:r>
            <a:r>
              <a:rPr lang="en-US" sz="2000" dirty="0" smtClean="0"/>
              <a:t> </a:t>
            </a:r>
          </a:p>
          <a:p>
            <a:pPr marL="381000" indent="-381000" algn="l" rtl="0" eaLnBrk="1" hangingPunct="1">
              <a:lnSpc>
                <a:spcPct val="80000"/>
              </a:lnSpc>
              <a:buFont typeface="Wingdings" pitchFamily="2" charset="2"/>
              <a:buNone/>
            </a:pPr>
            <a:r>
              <a:rPr lang="en-US" sz="2000" dirty="0" smtClean="0"/>
              <a:t>       </a:t>
            </a:r>
            <a:r>
              <a:rPr lang="en-US" sz="2000" dirty="0" err="1" smtClean="0"/>
              <a:t>epigastric</a:t>
            </a:r>
            <a:r>
              <a:rPr lang="en-US" sz="2000" dirty="0" smtClean="0"/>
              <a:t> distress following fatty meal( fullness, abdominal  	distention)</a:t>
            </a:r>
          </a:p>
          <a:p>
            <a:pPr marL="381000" indent="-381000" algn="l" rtl="0" eaLnBrk="1" hangingPunct="1">
              <a:lnSpc>
                <a:spcPct val="80000"/>
              </a:lnSpc>
              <a:buFont typeface="Wingdings" pitchFamily="2" charset="2"/>
              <a:buNone/>
            </a:pPr>
            <a:r>
              <a:rPr lang="en-US" sz="2000" dirty="0" smtClean="0"/>
              <a:t>       vague pain 	in the RUQ</a:t>
            </a:r>
          </a:p>
          <a:p>
            <a:pPr marL="381000" indent="-381000" algn="l" rtl="0" eaLnBrk="1" hangingPunct="1">
              <a:lnSpc>
                <a:spcPct val="80000"/>
              </a:lnSpc>
              <a:buFont typeface="Wingdings" pitchFamily="2" charset="2"/>
              <a:buNone/>
            </a:pPr>
            <a:r>
              <a:rPr lang="en-US" sz="2000" dirty="0" smtClean="0"/>
              <a:t> 2.   </a:t>
            </a:r>
            <a:r>
              <a:rPr lang="en-US" sz="2000" dirty="0" smtClean="0">
                <a:solidFill>
                  <a:srgbClr val="0000FF"/>
                </a:solidFill>
              </a:rPr>
              <a:t>From Obstruction of the bile passage by gallstone</a:t>
            </a:r>
          </a:p>
          <a:p>
            <a:pPr marL="381000" indent="-381000" algn="l" rtl="0" eaLnBrk="1" hangingPunct="1">
              <a:lnSpc>
                <a:spcPct val="80000"/>
              </a:lnSpc>
              <a:buFont typeface="Wingdings" pitchFamily="2" charset="2"/>
              <a:buNone/>
            </a:pPr>
            <a:r>
              <a:rPr lang="en-US" sz="2000" dirty="0" smtClean="0"/>
              <a:t>       fever</a:t>
            </a:r>
          </a:p>
          <a:p>
            <a:pPr marL="381000" indent="-381000" algn="l" rtl="0" eaLnBrk="1" hangingPunct="1">
              <a:lnSpc>
                <a:spcPct val="80000"/>
              </a:lnSpc>
              <a:buFont typeface="Wingdings" pitchFamily="2" charset="2"/>
              <a:buNone/>
            </a:pPr>
            <a:r>
              <a:rPr lang="en-US" sz="2000" dirty="0" smtClean="0"/>
              <a:t>       palpable mass</a:t>
            </a:r>
          </a:p>
          <a:p>
            <a:pPr marL="381000" indent="-381000" algn="l" rtl="0" eaLnBrk="1" hangingPunct="1">
              <a:lnSpc>
                <a:spcPct val="80000"/>
              </a:lnSpc>
              <a:buFont typeface="Wingdings" pitchFamily="2" charset="2"/>
              <a:buNone/>
            </a:pPr>
            <a:r>
              <a:rPr lang="en-US" sz="2000" dirty="0" smtClean="0"/>
              <a:t>       Colicky pain ( </a:t>
            </a:r>
            <a:r>
              <a:rPr lang="en-US" sz="2000" dirty="0" err="1" smtClean="0"/>
              <a:t>Rt</a:t>
            </a:r>
            <a:r>
              <a:rPr lang="en-US" sz="2000" dirty="0" smtClean="0"/>
              <a:t> abdominal pain radiated to the back or </a:t>
            </a:r>
            <a:r>
              <a:rPr lang="en-US" sz="2000" dirty="0" err="1" smtClean="0"/>
              <a:t>Rt</a:t>
            </a:r>
            <a:r>
              <a:rPr lang="en-US" sz="2000" dirty="0" smtClean="0"/>
              <a:t>         	shoulder)</a:t>
            </a:r>
          </a:p>
          <a:p>
            <a:pPr marL="381000" indent="-381000" algn="l" rtl="0" eaLnBrk="1" hangingPunct="1">
              <a:lnSpc>
                <a:spcPct val="80000"/>
              </a:lnSpc>
              <a:buFont typeface="Wingdings" pitchFamily="2" charset="2"/>
              <a:buNone/>
            </a:pPr>
            <a:r>
              <a:rPr lang="en-US" sz="2000" dirty="0" smtClean="0"/>
              <a:t>       Nausea and vomiting</a:t>
            </a:r>
          </a:p>
          <a:p>
            <a:pPr marL="381000" indent="-381000" algn="l" rtl="0" eaLnBrk="1" hangingPunct="1">
              <a:lnSpc>
                <a:spcPct val="80000"/>
              </a:lnSpc>
              <a:buFont typeface="Wingdings" pitchFamily="2" charset="2"/>
              <a:buNone/>
            </a:pPr>
            <a:r>
              <a:rPr lang="en-US" sz="2000" dirty="0" smtClean="0"/>
              <a:t>       Murphy’s sign (</a:t>
            </a:r>
            <a:r>
              <a:rPr lang="en-US" sz="2000" dirty="0" err="1" smtClean="0"/>
              <a:t>inspiratory</a:t>
            </a:r>
            <a:r>
              <a:rPr lang="en-US" sz="2000" dirty="0" smtClean="0"/>
              <a:t> pain): Positive</a:t>
            </a:r>
          </a:p>
          <a:p>
            <a:pPr marL="381000" indent="-381000" algn="l" rtl="0" eaLnBrk="1" hangingPunct="1">
              <a:lnSpc>
                <a:spcPct val="80000"/>
              </a:lnSpc>
              <a:buFont typeface="Wingdings" pitchFamily="2" charset="2"/>
              <a:buNone/>
            </a:pPr>
            <a:r>
              <a:rPr lang="en-US" sz="2000" dirty="0" smtClean="0"/>
              <a:t>       Jaundice (commonly occurs with obstruction of common bile duct)</a:t>
            </a:r>
          </a:p>
          <a:p>
            <a:pPr marL="381000" indent="-381000" algn="l" rtl="0" eaLnBrk="1" hangingPunct="1">
              <a:lnSpc>
                <a:spcPct val="80000"/>
              </a:lnSpc>
              <a:buFont typeface="Wingdings" pitchFamily="2" charset="2"/>
              <a:buNone/>
            </a:pPr>
            <a:r>
              <a:rPr lang="en-US" sz="2000" dirty="0" smtClean="0"/>
              <a:t>       Changes in Urine color (dark color) and stool color ( clay-colored)</a:t>
            </a:r>
          </a:p>
          <a:p>
            <a:pPr marL="381000" indent="-381000" algn="l" rtl="0" eaLnBrk="1" hangingPunct="1">
              <a:lnSpc>
                <a:spcPct val="80000"/>
              </a:lnSpc>
              <a:buFont typeface="Wingdings" pitchFamily="2" charset="2"/>
              <a:buNone/>
            </a:pPr>
            <a:r>
              <a:rPr lang="en-US" sz="2000" dirty="0" smtClean="0"/>
              <a:t>       Vitamin deficiency ( fat-soluble vitamins)</a:t>
            </a:r>
          </a:p>
        </p:txBody>
      </p:sp>
      <p:sp>
        <p:nvSpPr>
          <p:cNvPr id="4" name="Slide Number Placeholder 3"/>
          <p:cNvSpPr>
            <a:spLocks noGrp="1"/>
          </p:cNvSpPr>
          <p:nvPr>
            <p:ph type="sldNum" sz="quarter" idx="12"/>
          </p:nvPr>
        </p:nvSpPr>
        <p:spPr/>
        <p:txBody>
          <a:bodyPr/>
          <a:lstStyle/>
          <a:p>
            <a:fld id="{B3FFE1A6-D617-46EA-91B0-1E4EE1135A84}"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836613"/>
            <a:ext cx="8229600" cy="1008062"/>
          </a:xfrm>
        </p:spPr>
        <p:txBody>
          <a:bodyPr>
            <a:normAutofit fontScale="90000"/>
          </a:bodyPr>
          <a:lstStyle/>
          <a:p>
            <a:pPr rtl="0" eaLnBrk="1" hangingPunct="1"/>
            <a:r>
              <a:rPr lang="en-US" sz="3600" b="1" smtClean="0">
                <a:solidFill>
                  <a:srgbClr val="0000FF"/>
                </a:solidFill>
              </a:rPr>
              <a:t>Diagnostic Tests:</a:t>
            </a:r>
            <a:br>
              <a:rPr lang="en-US" sz="3600" b="1" smtClean="0">
                <a:solidFill>
                  <a:srgbClr val="0000FF"/>
                </a:solidFill>
              </a:rPr>
            </a:br>
            <a:endParaRPr lang="en-US" sz="3600" b="1" smtClean="0">
              <a:solidFill>
                <a:srgbClr val="0000FF"/>
              </a:solidFill>
            </a:endParaRPr>
          </a:p>
        </p:txBody>
      </p:sp>
      <p:sp>
        <p:nvSpPr>
          <p:cNvPr id="73731" name="Rectangle 3"/>
          <p:cNvSpPr>
            <a:spLocks noGrp="1" noChangeArrowheads="1"/>
          </p:cNvSpPr>
          <p:nvPr>
            <p:ph type="body" idx="1"/>
          </p:nvPr>
        </p:nvSpPr>
        <p:spPr>
          <a:xfrm>
            <a:off x="457200" y="2060575"/>
            <a:ext cx="8229600" cy="4065588"/>
          </a:xfrm>
        </p:spPr>
        <p:txBody>
          <a:bodyPr/>
          <a:lstStyle/>
          <a:p>
            <a:pPr algn="l" rtl="0" eaLnBrk="1" hangingPunct="1"/>
            <a:r>
              <a:rPr lang="en-US" sz="2000" dirty="0" smtClean="0"/>
              <a:t>Abdominal X-ray</a:t>
            </a:r>
          </a:p>
          <a:p>
            <a:pPr algn="l" rtl="0" eaLnBrk="1" hangingPunct="1"/>
            <a:r>
              <a:rPr lang="en-US" sz="2000" dirty="0" smtClean="0"/>
              <a:t>U/S</a:t>
            </a:r>
          </a:p>
          <a:p>
            <a:pPr algn="l" rtl="0" eaLnBrk="1" hangingPunct="1"/>
            <a:r>
              <a:rPr lang="en-US" sz="2000" dirty="0" smtClean="0"/>
              <a:t>Radionuclide imaging: IV radioactive agent</a:t>
            </a:r>
          </a:p>
          <a:p>
            <a:pPr algn="l" rtl="0" eaLnBrk="1" hangingPunct="1"/>
            <a:r>
              <a:rPr lang="en-US" sz="2000" dirty="0" err="1" smtClean="0"/>
              <a:t>Cholecystography</a:t>
            </a:r>
            <a:r>
              <a:rPr lang="en-US" sz="2000" dirty="0" smtClean="0"/>
              <a:t>: oral iodine contrast agent used 10-12 hrs before X-ray, NPO</a:t>
            </a:r>
          </a:p>
          <a:p>
            <a:pPr algn="l" rtl="0" eaLnBrk="1" hangingPunct="1"/>
            <a:r>
              <a:rPr lang="en-US" sz="2000" dirty="0" smtClean="0"/>
              <a:t>Endoscopic retrograde </a:t>
            </a:r>
            <a:r>
              <a:rPr lang="en-US" sz="2000" dirty="0" err="1" smtClean="0"/>
              <a:t>cholengiopancretography</a:t>
            </a:r>
            <a:r>
              <a:rPr lang="en-US" sz="2000" dirty="0" smtClean="0"/>
              <a:t> (</a:t>
            </a:r>
            <a:r>
              <a:rPr lang="en-US" sz="2000" dirty="0" smtClean="0">
                <a:solidFill>
                  <a:srgbClr val="FF0000"/>
                </a:solidFill>
              </a:rPr>
              <a:t>ERCP</a:t>
            </a:r>
            <a:r>
              <a:rPr lang="en-US" sz="2000" dirty="0" smtClean="0"/>
              <a:t>):</a:t>
            </a:r>
            <a:r>
              <a:rPr lang="ar-JO" sz="2000" dirty="0" smtClean="0"/>
              <a:t> </a:t>
            </a:r>
            <a:r>
              <a:rPr lang="en-US" sz="2000" dirty="0" smtClean="0"/>
              <a:t> Direct observation through </a:t>
            </a:r>
            <a:r>
              <a:rPr lang="en-US" sz="2000" dirty="0" err="1" smtClean="0"/>
              <a:t>fiberoptic</a:t>
            </a:r>
            <a:r>
              <a:rPr lang="en-US" sz="2000" dirty="0" smtClean="0"/>
              <a:t> scope inserted through esophagus into DU ( Discuss nursing implication).</a:t>
            </a:r>
          </a:p>
          <a:p>
            <a:pPr algn="l" rtl="0" eaLnBrk="1" hangingPunct="1"/>
            <a:r>
              <a:rPr lang="en-US" sz="2000" dirty="0" err="1" smtClean="0"/>
              <a:t>Percutaneous</a:t>
            </a:r>
            <a:r>
              <a:rPr lang="en-US" sz="2000" dirty="0" smtClean="0"/>
              <a:t> </a:t>
            </a:r>
            <a:r>
              <a:rPr lang="en-US" sz="2000" dirty="0" err="1" smtClean="0"/>
              <a:t>transhepatic</a:t>
            </a:r>
            <a:r>
              <a:rPr lang="en-US" sz="2000" dirty="0" smtClean="0"/>
              <a:t> </a:t>
            </a:r>
            <a:r>
              <a:rPr lang="en-US" sz="2000" dirty="0" err="1" smtClean="0"/>
              <a:t>Cholengiography</a:t>
            </a:r>
            <a:r>
              <a:rPr lang="en-US" sz="2000" dirty="0" smtClean="0"/>
              <a:t>: inject the dye directly into the </a:t>
            </a:r>
            <a:r>
              <a:rPr lang="en-US" sz="2000" dirty="0" err="1" smtClean="0"/>
              <a:t>biliary</a:t>
            </a:r>
            <a:r>
              <a:rPr lang="en-US" sz="2000" dirty="0" smtClean="0"/>
              <a:t> tree. </a:t>
            </a:r>
          </a:p>
        </p:txBody>
      </p:sp>
      <p:sp>
        <p:nvSpPr>
          <p:cNvPr id="4" name="Slide Number Placeholder 3"/>
          <p:cNvSpPr>
            <a:spLocks noGrp="1"/>
          </p:cNvSpPr>
          <p:nvPr>
            <p:ph type="sldNum" sz="quarter" idx="12"/>
          </p:nvPr>
        </p:nvSpPr>
        <p:spPr/>
        <p:txBody>
          <a:bodyPr/>
          <a:lstStyle/>
          <a:p>
            <a:fld id="{B3FFE1A6-D617-46EA-91B0-1E4EE1135A84}"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188913"/>
            <a:ext cx="8229600" cy="1295400"/>
          </a:xfrm>
        </p:spPr>
        <p:txBody>
          <a:bodyPr/>
          <a:lstStyle/>
          <a:p>
            <a:pPr rtl="0" eaLnBrk="1" hangingPunct="1"/>
            <a:r>
              <a:rPr lang="en-US" sz="2000" smtClean="0"/>
              <a:t>Cont………</a:t>
            </a:r>
          </a:p>
        </p:txBody>
      </p:sp>
      <p:sp>
        <p:nvSpPr>
          <p:cNvPr id="74755" name="Rectangle 3"/>
          <p:cNvSpPr>
            <a:spLocks noGrp="1" noChangeArrowheads="1"/>
          </p:cNvSpPr>
          <p:nvPr>
            <p:ph type="body" idx="1"/>
          </p:nvPr>
        </p:nvSpPr>
        <p:spPr>
          <a:xfrm>
            <a:off x="457200" y="1268413"/>
            <a:ext cx="8229600" cy="5589587"/>
          </a:xfrm>
        </p:spPr>
        <p:txBody>
          <a:bodyPr/>
          <a:lstStyle/>
          <a:p>
            <a:pPr algn="l" rtl="0" eaLnBrk="1" hangingPunct="1"/>
            <a:r>
              <a:rPr lang="en-US" sz="3600" smtClean="0">
                <a:solidFill>
                  <a:srgbClr val="0000FF"/>
                </a:solidFill>
              </a:rPr>
              <a:t>Medical management:</a:t>
            </a:r>
          </a:p>
          <a:p>
            <a:pPr algn="l" rtl="0" eaLnBrk="1" hangingPunct="1"/>
            <a:r>
              <a:rPr lang="en-US" smtClean="0"/>
              <a:t>Treatment of acute symptoms</a:t>
            </a:r>
          </a:p>
          <a:p>
            <a:pPr algn="l" rtl="0" eaLnBrk="1" hangingPunct="1"/>
            <a:r>
              <a:rPr lang="en-US" smtClean="0"/>
              <a:t>Nutritional and supportive treatment: Low- fat, liquid diet, rest, IV fluids, nasogastric suction, analgesia and antibiotics</a:t>
            </a:r>
          </a:p>
          <a:p>
            <a:pPr algn="l" rtl="0" eaLnBrk="1" hangingPunct="1"/>
            <a:r>
              <a:rPr lang="en-US" smtClean="0"/>
              <a:t>Pharmacological therapy to dissolve small, radiolucent gallstones composed primarily of cholesterol (ursodeoxycholic acid and chenodeoxycholic acid)</a:t>
            </a:r>
          </a:p>
          <a:p>
            <a:pPr algn="l" rtl="0" eaLnBrk="1" hangingPunct="1">
              <a:buFont typeface="Wingdings" pitchFamily="2" charset="2"/>
              <a:buNone/>
            </a:pPr>
            <a:endParaRPr lang="en-US"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68313" y="765175"/>
            <a:ext cx="8229600" cy="647700"/>
          </a:xfrm>
        </p:spPr>
        <p:txBody>
          <a:bodyPr>
            <a:normAutofit fontScale="90000"/>
          </a:bodyPr>
          <a:lstStyle/>
          <a:p>
            <a:pPr eaLnBrk="1" hangingPunct="1"/>
            <a:r>
              <a:rPr lang="en-US" sz="3200" b="1" smtClean="0">
                <a:solidFill>
                  <a:srgbClr val="0000FF"/>
                </a:solidFill>
              </a:rPr>
              <a:t>Nonsurgical removal of gallstones</a:t>
            </a:r>
            <a:r>
              <a:rPr lang="en-US" sz="4000" smtClean="0"/>
              <a:t/>
            </a:r>
            <a:br>
              <a:rPr lang="en-US" sz="4000" smtClean="0"/>
            </a:br>
            <a:endParaRPr lang="en-US" sz="4000" smtClean="0"/>
          </a:p>
        </p:txBody>
      </p:sp>
      <p:sp>
        <p:nvSpPr>
          <p:cNvPr id="75779" name="Rectangle 3"/>
          <p:cNvSpPr>
            <a:spLocks noGrp="1" noChangeArrowheads="1"/>
          </p:cNvSpPr>
          <p:nvPr>
            <p:ph type="body" idx="1"/>
          </p:nvPr>
        </p:nvSpPr>
        <p:spPr>
          <a:xfrm>
            <a:off x="457200" y="1981200"/>
            <a:ext cx="8507413" cy="4400550"/>
          </a:xfrm>
        </p:spPr>
        <p:txBody>
          <a:bodyPr/>
          <a:lstStyle/>
          <a:p>
            <a:pPr algn="l" rtl="0" eaLnBrk="1" hangingPunct="1">
              <a:lnSpc>
                <a:spcPct val="90000"/>
              </a:lnSpc>
            </a:pPr>
            <a:r>
              <a:rPr lang="en-US" sz="2800" smtClean="0"/>
              <a:t>Dissolving gall stone: infusion of solvent into 	the gallbladder    </a:t>
            </a:r>
          </a:p>
          <a:p>
            <a:pPr algn="l" rtl="0" eaLnBrk="1" hangingPunct="1">
              <a:lnSpc>
                <a:spcPct val="90000"/>
              </a:lnSpc>
            </a:pPr>
            <a:r>
              <a:rPr lang="en-US" sz="2800" smtClean="0"/>
              <a:t>Extracorporeal shockwave lithotripsy (through water bath): Pt should have &lt; 4 stones,&lt; 3 cm in diameter, and no liver or pancreas disease. Contraindicated inflammatory disease of the biliary system </a:t>
            </a:r>
          </a:p>
          <a:p>
            <a:pPr algn="l" rtl="0" eaLnBrk="1" hangingPunct="1">
              <a:lnSpc>
                <a:spcPct val="90000"/>
              </a:lnSpc>
            </a:pPr>
            <a:r>
              <a:rPr lang="en-US" sz="2800" smtClean="0"/>
              <a:t>Intracorporeal lithotripsy: by ultrasound, pulsed laser</a:t>
            </a:r>
          </a:p>
          <a:p>
            <a:pPr algn="l" rtl="0" eaLnBrk="1" hangingPunct="1">
              <a:lnSpc>
                <a:spcPct val="90000"/>
              </a:lnSpc>
            </a:pPr>
            <a:r>
              <a:rPr lang="en-US" sz="2800" smtClean="0"/>
              <a:t>By Instrumentation: such as ERCP</a:t>
            </a:r>
          </a:p>
          <a:p>
            <a:pPr algn="l" rtl="0" eaLnBrk="1" hangingPunct="1">
              <a:lnSpc>
                <a:spcPct val="90000"/>
              </a:lnSpc>
            </a:pPr>
            <a:endParaRPr lang="en-US" sz="28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b="1" smtClean="0">
                <a:solidFill>
                  <a:srgbClr val="0000FF"/>
                </a:solidFill>
              </a:rPr>
              <a:t>Surgical Management:</a:t>
            </a:r>
          </a:p>
        </p:txBody>
      </p:sp>
      <p:sp>
        <p:nvSpPr>
          <p:cNvPr id="76803" name="Rectangle 3"/>
          <p:cNvSpPr>
            <a:spLocks noGrp="1" noChangeArrowheads="1"/>
          </p:cNvSpPr>
          <p:nvPr>
            <p:ph type="body" idx="1"/>
          </p:nvPr>
        </p:nvSpPr>
        <p:spPr/>
        <p:txBody>
          <a:bodyPr/>
          <a:lstStyle/>
          <a:p>
            <a:pPr algn="l" rtl="0" eaLnBrk="1" hangingPunct="1">
              <a:lnSpc>
                <a:spcPct val="80000"/>
              </a:lnSpc>
            </a:pPr>
            <a:r>
              <a:rPr lang="en-US" sz="2800" smtClean="0"/>
              <a:t>Laparoscopic Cholecystectomy</a:t>
            </a:r>
          </a:p>
          <a:p>
            <a:pPr algn="l" rtl="0" eaLnBrk="1" hangingPunct="1">
              <a:lnSpc>
                <a:spcPct val="80000"/>
              </a:lnSpc>
            </a:pPr>
            <a:r>
              <a:rPr lang="en-US" sz="2800" smtClean="0"/>
              <a:t>Cholecystectomy</a:t>
            </a:r>
          </a:p>
          <a:p>
            <a:pPr algn="l" rtl="0" eaLnBrk="1" hangingPunct="1">
              <a:lnSpc>
                <a:spcPct val="80000"/>
              </a:lnSpc>
            </a:pPr>
            <a:r>
              <a:rPr lang="en-US" sz="2800" smtClean="0"/>
              <a:t>Mini-Cholecystectomy</a:t>
            </a:r>
          </a:p>
          <a:p>
            <a:pPr algn="l" rtl="0" eaLnBrk="1" hangingPunct="1">
              <a:lnSpc>
                <a:spcPct val="80000"/>
              </a:lnSpc>
            </a:pPr>
            <a:r>
              <a:rPr lang="en-US" sz="2800" smtClean="0"/>
              <a:t>Choledochostomy</a:t>
            </a:r>
          </a:p>
          <a:p>
            <a:pPr algn="l" rtl="0" eaLnBrk="1" hangingPunct="1">
              <a:lnSpc>
                <a:spcPct val="80000"/>
              </a:lnSpc>
            </a:pPr>
            <a:r>
              <a:rPr lang="en-US" sz="2800" smtClean="0"/>
              <a:t>Surgical Cholecystostomy: opening the gallbladder  to remove the stone or the pus by drainage when severely inflamed before removal.</a:t>
            </a:r>
          </a:p>
          <a:p>
            <a:pPr algn="l" rtl="0" eaLnBrk="1" hangingPunct="1">
              <a:lnSpc>
                <a:spcPct val="80000"/>
              </a:lnSpc>
            </a:pPr>
            <a:r>
              <a:rPr lang="en-US" sz="2800" smtClean="0"/>
              <a:t>Percutaneous Cholycystostomy. </a:t>
            </a:r>
          </a:p>
        </p:txBody>
      </p:sp>
      <p:sp>
        <p:nvSpPr>
          <p:cNvPr id="4" name="Slide Number Placeholder 3"/>
          <p:cNvSpPr>
            <a:spLocks noGrp="1"/>
          </p:cNvSpPr>
          <p:nvPr>
            <p:ph type="sldNum" sz="quarter" idx="12"/>
          </p:nvPr>
        </p:nvSpPr>
        <p:spPr/>
        <p:txBody>
          <a:bodyPr/>
          <a:lstStyle/>
          <a:p>
            <a:fld id="{B3FFE1A6-D617-46EA-91B0-1E4EE1135A84}"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z="2800" b="1" smtClean="0">
                <a:solidFill>
                  <a:srgbClr val="0000FF"/>
                </a:solidFill>
              </a:rPr>
              <a:t>Nursing Process: Undergoing Surgery for Gallbladder Disease: Assessment</a:t>
            </a:r>
          </a:p>
        </p:txBody>
      </p:sp>
      <p:sp>
        <p:nvSpPr>
          <p:cNvPr id="77827" name="Rectangle 3"/>
          <p:cNvSpPr>
            <a:spLocks noGrp="1" noChangeArrowheads="1"/>
          </p:cNvSpPr>
          <p:nvPr>
            <p:ph type="body" idx="1"/>
          </p:nvPr>
        </p:nvSpPr>
        <p:spPr/>
        <p:txBody>
          <a:bodyPr/>
          <a:lstStyle/>
          <a:p>
            <a:pPr algn="l" rtl="0" eaLnBrk="1" hangingPunct="1">
              <a:lnSpc>
                <a:spcPct val="80000"/>
              </a:lnSpc>
            </a:pPr>
            <a:r>
              <a:rPr lang="en-US" sz="2800" smtClean="0"/>
              <a:t>Patient history</a:t>
            </a:r>
          </a:p>
          <a:p>
            <a:pPr algn="l" rtl="0" eaLnBrk="1" hangingPunct="1">
              <a:lnSpc>
                <a:spcPct val="80000"/>
              </a:lnSpc>
            </a:pPr>
            <a:r>
              <a:rPr lang="en-US" sz="2800" smtClean="0"/>
              <a:t>Knowledge and teaching needs</a:t>
            </a:r>
          </a:p>
          <a:p>
            <a:pPr algn="l" rtl="0" eaLnBrk="1" hangingPunct="1">
              <a:lnSpc>
                <a:spcPct val="80000"/>
              </a:lnSpc>
            </a:pPr>
            <a:r>
              <a:rPr lang="en-US" sz="2800" smtClean="0"/>
              <a:t>Respiratory status and risk factors for postop respiratory complications</a:t>
            </a:r>
          </a:p>
          <a:p>
            <a:pPr algn="l" rtl="0" eaLnBrk="1" hangingPunct="1">
              <a:lnSpc>
                <a:spcPct val="80000"/>
              </a:lnSpc>
            </a:pPr>
            <a:r>
              <a:rPr lang="en-US" sz="2800" smtClean="0"/>
              <a:t>Nutritional status</a:t>
            </a:r>
          </a:p>
          <a:p>
            <a:pPr algn="l" rtl="0" eaLnBrk="1" hangingPunct="1">
              <a:lnSpc>
                <a:spcPct val="80000"/>
              </a:lnSpc>
            </a:pPr>
            <a:r>
              <a:rPr lang="en-US" sz="2800" smtClean="0"/>
              <a:t>Monitor for potential bleeding.</a:t>
            </a:r>
          </a:p>
          <a:p>
            <a:pPr algn="l" rtl="0" eaLnBrk="1" hangingPunct="1">
              <a:lnSpc>
                <a:spcPct val="80000"/>
              </a:lnSpc>
            </a:pPr>
            <a:r>
              <a:rPr lang="en-US" sz="2800" smtClean="0"/>
              <a:t>GI symptoms: after laparoscopic surgery, assess for loss of appetite, vomiting, pain, distention, fever--potential infection or disruption of GI tract.</a:t>
            </a:r>
          </a:p>
          <a:p>
            <a:pPr algn="l" rtl="0" eaLnBrk="1" hangingPunct="1">
              <a:lnSpc>
                <a:spcPct val="80000"/>
              </a:lnSpc>
            </a:pPr>
            <a:endParaRPr lang="en-US" sz="28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b="1" smtClean="0">
                <a:solidFill>
                  <a:srgbClr val="0000FF"/>
                </a:solidFill>
              </a:rPr>
              <a:t>Diagnosis:</a:t>
            </a:r>
          </a:p>
        </p:txBody>
      </p:sp>
      <p:sp>
        <p:nvSpPr>
          <p:cNvPr id="78851" name="Rectangle 3"/>
          <p:cNvSpPr>
            <a:spLocks noGrp="1" noChangeArrowheads="1"/>
          </p:cNvSpPr>
          <p:nvPr>
            <p:ph type="body" idx="1"/>
          </p:nvPr>
        </p:nvSpPr>
        <p:spPr/>
        <p:txBody>
          <a:bodyPr/>
          <a:lstStyle/>
          <a:p>
            <a:pPr algn="l" rtl="0" eaLnBrk="1" hangingPunct="1"/>
            <a:r>
              <a:rPr lang="en-US" smtClean="0"/>
              <a:t>Acute pain</a:t>
            </a:r>
          </a:p>
          <a:p>
            <a:pPr algn="l" rtl="0" eaLnBrk="1" hangingPunct="1"/>
            <a:r>
              <a:rPr lang="en-US" smtClean="0"/>
              <a:t>Impaired gas exchange</a:t>
            </a:r>
          </a:p>
          <a:p>
            <a:pPr algn="l" rtl="0" eaLnBrk="1" hangingPunct="1"/>
            <a:r>
              <a:rPr lang="en-US" smtClean="0"/>
              <a:t>Impaired skin integrity</a:t>
            </a:r>
          </a:p>
          <a:p>
            <a:pPr algn="l" rtl="0" eaLnBrk="1" hangingPunct="1"/>
            <a:r>
              <a:rPr lang="en-US" smtClean="0"/>
              <a:t>Imbalanced nutrition</a:t>
            </a:r>
          </a:p>
          <a:p>
            <a:pPr algn="l" rtl="0" eaLnBrk="1" hangingPunct="1"/>
            <a:r>
              <a:rPr lang="en-US" smtClean="0"/>
              <a:t>Deficient knowledge</a:t>
            </a:r>
          </a:p>
        </p:txBody>
      </p:sp>
      <p:sp>
        <p:nvSpPr>
          <p:cNvPr id="4" name="Slide Number Placeholder 3"/>
          <p:cNvSpPr>
            <a:spLocks noGrp="1"/>
          </p:cNvSpPr>
          <p:nvPr>
            <p:ph type="sldNum" sz="quarter" idx="12"/>
          </p:nvPr>
        </p:nvSpPr>
        <p:spPr/>
        <p:txBody>
          <a:bodyPr/>
          <a:lstStyle/>
          <a:p>
            <a:fld id="{B3FFE1A6-D617-46EA-91B0-1E4EE1135A84}"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457200"/>
            <a:ext cx="8229600" cy="1106488"/>
          </a:xfrm>
        </p:spPr>
        <p:txBody>
          <a:bodyPr/>
          <a:lstStyle/>
          <a:p>
            <a:pPr rtl="0" eaLnBrk="1" hangingPunct="1">
              <a:buFontTx/>
              <a:buChar char="•"/>
            </a:pPr>
            <a:r>
              <a:rPr lang="en-US" sz="2800" b="1" smtClean="0">
                <a:solidFill>
                  <a:srgbClr val="FF3300"/>
                </a:solidFill>
              </a:rPr>
              <a:t> Management Of Ascites</a:t>
            </a:r>
          </a:p>
        </p:txBody>
      </p:sp>
      <p:sp>
        <p:nvSpPr>
          <p:cNvPr id="31747" name="Rectangle 3"/>
          <p:cNvSpPr>
            <a:spLocks noGrp="1" noChangeArrowheads="1"/>
          </p:cNvSpPr>
          <p:nvPr>
            <p:ph type="body" idx="1"/>
          </p:nvPr>
        </p:nvSpPr>
        <p:spPr>
          <a:xfrm>
            <a:off x="457200" y="1341438"/>
            <a:ext cx="8229600" cy="4525962"/>
          </a:xfrm>
        </p:spPr>
        <p:txBody>
          <a:bodyPr/>
          <a:lstStyle/>
          <a:p>
            <a:pPr algn="l" rtl="0" eaLnBrk="1" hangingPunct="1">
              <a:lnSpc>
                <a:spcPct val="90000"/>
              </a:lnSpc>
            </a:pPr>
            <a:r>
              <a:rPr lang="en-US" sz="2000" b="1" u="sng" dirty="0" smtClean="0"/>
              <a:t>Dietary modification:</a:t>
            </a:r>
          </a:p>
          <a:p>
            <a:pPr algn="l" rtl="0" eaLnBrk="1" hangingPunct="1">
              <a:lnSpc>
                <a:spcPct val="90000"/>
              </a:lnSpc>
              <a:buNone/>
            </a:pPr>
            <a:r>
              <a:rPr lang="en-US" sz="2000" dirty="0" smtClean="0"/>
              <a:t>1- negative Na balance to reduce fluid retention</a:t>
            </a:r>
          </a:p>
          <a:p>
            <a:pPr algn="l" rtl="0" eaLnBrk="1" hangingPunct="1">
              <a:lnSpc>
                <a:spcPct val="90000"/>
              </a:lnSpc>
              <a:buNone/>
            </a:pPr>
            <a:r>
              <a:rPr lang="en-US" sz="2000" dirty="0" smtClean="0"/>
              <a:t>2- no more than 2 g /day of sodium: if fluid accumulation is not relieved use 500 mg regimen and diuretics administered.</a:t>
            </a:r>
          </a:p>
          <a:p>
            <a:pPr algn="l" rtl="0" eaLnBrk="1" hangingPunct="1">
              <a:lnSpc>
                <a:spcPct val="90000"/>
              </a:lnSpc>
              <a:buNone/>
            </a:pPr>
            <a:r>
              <a:rPr lang="en-US" sz="2000" dirty="0" smtClean="0"/>
              <a:t>3- read food labels</a:t>
            </a:r>
          </a:p>
          <a:p>
            <a:pPr algn="l" rtl="0" eaLnBrk="1" hangingPunct="1">
              <a:lnSpc>
                <a:spcPct val="90000"/>
              </a:lnSpc>
              <a:buNone/>
            </a:pPr>
            <a:r>
              <a:rPr lang="en-US" sz="2000" dirty="0" smtClean="0"/>
              <a:t>4- taste of un-salted food can be adjusted using lemon juice, herbs, …etc</a:t>
            </a:r>
          </a:p>
          <a:p>
            <a:pPr algn="l" rtl="0" eaLnBrk="1" hangingPunct="1">
              <a:lnSpc>
                <a:spcPct val="90000"/>
              </a:lnSpc>
              <a:buNone/>
            </a:pPr>
            <a:r>
              <a:rPr lang="en-US" sz="2000" dirty="0" smtClean="0"/>
              <a:t>5- avoid salt substitutes: they contain K+</a:t>
            </a:r>
          </a:p>
          <a:p>
            <a:pPr algn="l" rtl="0" eaLnBrk="1" hangingPunct="1">
              <a:lnSpc>
                <a:spcPct val="90000"/>
              </a:lnSpc>
              <a:buNone/>
            </a:pPr>
            <a:r>
              <a:rPr lang="en-US" sz="2000" dirty="0" smtClean="0"/>
              <a:t>6- teach patient: home care</a:t>
            </a:r>
          </a:p>
          <a:p>
            <a:pPr algn="l" rtl="0" eaLnBrk="1" hangingPunct="1">
              <a:lnSpc>
                <a:spcPct val="90000"/>
              </a:lnSpc>
              <a:buNone/>
            </a:pPr>
            <a:endParaRPr lang="en-US" sz="2000" dirty="0"/>
          </a:p>
          <a:p>
            <a:pPr algn="l" rtl="0" eaLnBrk="1" hangingPunct="1">
              <a:lnSpc>
                <a:spcPct val="90000"/>
              </a:lnSpc>
              <a:buNone/>
            </a:pPr>
            <a:r>
              <a:rPr lang="en-US" sz="2000" dirty="0" smtClean="0"/>
              <a:t>Dietary modification is only 10 % effective</a:t>
            </a:r>
          </a:p>
          <a:p>
            <a:pPr algn="l" rtl="0" eaLnBrk="1" hangingPunct="1">
              <a:lnSpc>
                <a:spcPct val="90000"/>
              </a:lnSpc>
              <a:buNone/>
            </a:pPr>
            <a:endParaRPr lang="en-US" sz="2000"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fontScale="90000"/>
          </a:bodyPr>
          <a:lstStyle/>
          <a:p>
            <a:pPr eaLnBrk="1" hangingPunct="1"/>
            <a:r>
              <a:rPr lang="en-US" sz="4000" b="1" smtClean="0">
                <a:solidFill>
                  <a:srgbClr val="0000FF"/>
                </a:solidFill>
              </a:rPr>
              <a:t>Collaborative Problems/Potential Complications</a:t>
            </a:r>
          </a:p>
        </p:txBody>
      </p:sp>
      <p:sp>
        <p:nvSpPr>
          <p:cNvPr id="79875" name="Rectangle 3"/>
          <p:cNvSpPr>
            <a:spLocks noGrp="1" noChangeArrowheads="1"/>
          </p:cNvSpPr>
          <p:nvPr>
            <p:ph type="body" idx="1"/>
          </p:nvPr>
        </p:nvSpPr>
        <p:spPr/>
        <p:txBody>
          <a:bodyPr/>
          <a:lstStyle/>
          <a:p>
            <a:pPr algn="l" rtl="0" eaLnBrk="1" hangingPunct="1">
              <a:lnSpc>
                <a:spcPct val="90000"/>
              </a:lnSpc>
            </a:pPr>
            <a:r>
              <a:rPr lang="en-US" sz="2400" smtClean="0"/>
              <a:t>Bleeding</a:t>
            </a:r>
          </a:p>
          <a:p>
            <a:pPr algn="l" rtl="0" eaLnBrk="1" hangingPunct="1">
              <a:lnSpc>
                <a:spcPct val="90000"/>
              </a:lnSpc>
            </a:pPr>
            <a:r>
              <a:rPr lang="en-US" sz="2400" smtClean="0"/>
              <a:t>Gastrointestinal symptoms</a:t>
            </a:r>
          </a:p>
          <a:p>
            <a:pPr algn="l" rtl="0" eaLnBrk="1" hangingPunct="1">
              <a:lnSpc>
                <a:spcPct val="90000"/>
              </a:lnSpc>
            </a:pPr>
            <a:r>
              <a:rPr lang="en-US" sz="2400" smtClean="0"/>
              <a:t>Complications as related to surgery in general: atelectasis, thrombophlebitis</a:t>
            </a:r>
          </a:p>
          <a:p>
            <a:pPr algn="l" rtl="0" eaLnBrk="1" hangingPunct="1">
              <a:lnSpc>
                <a:spcPct val="90000"/>
              </a:lnSpc>
            </a:pPr>
            <a:endParaRPr lang="en-US" sz="2400" smtClean="0"/>
          </a:p>
          <a:p>
            <a:pPr algn="l" rtl="0" eaLnBrk="1" hangingPunct="1">
              <a:lnSpc>
                <a:spcPct val="90000"/>
              </a:lnSpc>
            </a:pPr>
            <a:r>
              <a:rPr lang="en-US" b="1" smtClean="0">
                <a:solidFill>
                  <a:srgbClr val="0000FF"/>
                </a:solidFill>
              </a:rPr>
              <a:t>Planning</a:t>
            </a:r>
          </a:p>
          <a:p>
            <a:pPr algn="l" rtl="0" eaLnBrk="1" hangingPunct="1">
              <a:lnSpc>
                <a:spcPct val="90000"/>
              </a:lnSpc>
            </a:pPr>
            <a:r>
              <a:rPr lang="en-US" sz="2400" smtClean="0"/>
              <a:t>Goals may include relief of pain, adequate ventilation, intact skin, improved biliary drainage, optimal nutritional intake, absence of complications, and understanding of self-care routines. </a:t>
            </a:r>
          </a:p>
          <a:p>
            <a:pPr algn="l" rtl="0" eaLnBrk="1" hangingPunct="1">
              <a:lnSpc>
                <a:spcPct val="90000"/>
              </a:lnSpc>
            </a:pPr>
            <a:endParaRPr lang="en-US" sz="24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457200"/>
            <a:ext cx="8229600" cy="955675"/>
          </a:xfrm>
        </p:spPr>
        <p:txBody>
          <a:bodyPr/>
          <a:lstStyle/>
          <a:p>
            <a:pPr eaLnBrk="1" hangingPunct="1"/>
            <a:r>
              <a:rPr lang="en-US" sz="4000" b="1" smtClean="0">
                <a:solidFill>
                  <a:srgbClr val="0000FF"/>
                </a:solidFill>
              </a:rPr>
              <a:t>Postoperative Care Interventions</a:t>
            </a:r>
          </a:p>
        </p:txBody>
      </p:sp>
      <p:sp>
        <p:nvSpPr>
          <p:cNvPr id="80899" name="Rectangle 3"/>
          <p:cNvSpPr>
            <a:spLocks noGrp="1" noChangeArrowheads="1"/>
          </p:cNvSpPr>
          <p:nvPr>
            <p:ph type="body" idx="1"/>
          </p:nvPr>
        </p:nvSpPr>
        <p:spPr>
          <a:xfrm>
            <a:off x="457200" y="1341438"/>
            <a:ext cx="8229600" cy="4789487"/>
          </a:xfrm>
        </p:spPr>
        <p:txBody>
          <a:bodyPr/>
          <a:lstStyle/>
          <a:p>
            <a:pPr algn="l" rtl="0" eaLnBrk="1" hangingPunct="1">
              <a:lnSpc>
                <a:spcPct val="80000"/>
              </a:lnSpc>
            </a:pPr>
            <a:r>
              <a:rPr lang="en-US" sz="2800" smtClean="0"/>
              <a:t>Low Fowler’s position</a:t>
            </a:r>
          </a:p>
          <a:p>
            <a:pPr algn="l" rtl="0" eaLnBrk="1" hangingPunct="1">
              <a:lnSpc>
                <a:spcPct val="80000"/>
              </a:lnSpc>
            </a:pPr>
            <a:r>
              <a:rPr lang="en-US" sz="2800" smtClean="0"/>
              <a:t>May have NG tube</a:t>
            </a:r>
          </a:p>
          <a:p>
            <a:pPr algn="l" rtl="0" eaLnBrk="1" hangingPunct="1">
              <a:lnSpc>
                <a:spcPct val="80000"/>
              </a:lnSpc>
            </a:pPr>
            <a:r>
              <a:rPr lang="en-US" sz="2800" smtClean="0"/>
              <a:t>NPO until bowel sounds return, then a soft, low-fat, high-carbohydrate diet postoperatively</a:t>
            </a:r>
          </a:p>
          <a:p>
            <a:pPr algn="l" rtl="0" eaLnBrk="1" hangingPunct="1">
              <a:lnSpc>
                <a:spcPct val="80000"/>
              </a:lnSpc>
            </a:pPr>
            <a:r>
              <a:rPr lang="en-US" sz="2800" smtClean="0"/>
              <a:t>Care of biliary drainage system</a:t>
            </a:r>
          </a:p>
          <a:p>
            <a:pPr algn="l" rtl="0" eaLnBrk="1" hangingPunct="1">
              <a:lnSpc>
                <a:spcPct val="80000"/>
              </a:lnSpc>
            </a:pPr>
            <a:r>
              <a:rPr lang="en-US" sz="2800" smtClean="0"/>
              <a:t>Administer analgesics as ordered and medicate to promote/permit ambulation and activities, including deep breathing. </a:t>
            </a:r>
          </a:p>
          <a:p>
            <a:pPr algn="l" rtl="0" eaLnBrk="1" hangingPunct="1">
              <a:lnSpc>
                <a:spcPct val="80000"/>
              </a:lnSpc>
            </a:pPr>
            <a:r>
              <a:rPr lang="en-US" sz="2800" smtClean="0"/>
              <a:t>Turn, and encourage coughing and deep breathing, splinting to reduce pain. </a:t>
            </a:r>
          </a:p>
          <a:p>
            <a:pPr algn="l" rtl="0" eaLnBrk="1" hangingPunct="1">
              <a:lnSpc>
                <a:spcPct val="80000"/>
              </a:lnSpc>
            </a:pPr>
            <a:r>
              <a:rPr lang="en-US" sz="2800" smtClean="0"/>
              <a:t>Ambulation</a:t>
            </a:r>
          </a:p>
          <a:p>
            <a:pPr algn="l" rtl="0" eaLnBrk="1" hangingPunct="1">
              <a:lnSpc>
                <a:spcPct val="80000"/>
              </a:lnSpc>
            </a:pPr>
            <a:endParaRPr lang="en-US" sz="28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sz="4000" b="1" smtClean="0">
                <a:solidFill>
                  <a:srgbClr val="0000FF"/>
                </a:solidFill>
              </a:rPr>
              <a:t>Patient Teaching (See Chart 40-3)</a:t>
            </a:r>
          </a:p>
        </p:txBody>
      </p:sp>
      <p:sp>
        <p:nvSpPr>
          <p:cNvPr id="81923" name="Rectangle 3"/>
          <p:cNvSpPr>
            <a:spLocks noGrp="1" noChangeArrowheads="1"/>
          </p:cNvSpPr>
          <p:nvPr>
            <p:ph type="body" idx="1"/>
          </p:nvPr>
        </p:nvSpPr>
        <p:spPr/>
        <p:txBody>
          <a:bodyPr/>
          <a:lstStyle/>
          <a:p>
            <a:pPr algn="l" rtl="0" eaLnBrk="1" hangingPunct="1">
              <a:lnSpc>
                <a:spcPct val="90000"/>
              </a:lnSpc>
            </a:pPr>
            <a:r>
              <a:rPr lang="en-US" sz="2400" smtClean="0"/>
              <a:t>Medications</a:t>
            </a:r>
          </a:p>
          <a:p>
            <a:pPr algn="l" rtl="0" eaLnBrk="1" hangingPunct="1">
              <a:lnSpc>
                <a:spcPct val="90000"/>
              </a:lnSpc>
            </a:pPr>
            <a:r>
              <a:rPr lang="en-US" sz="2400" smtClean="0"/>
              <a:t>Diet: at discharge, maintain a nutritious diet and avoid excess fat. Fat restriction is usually lifted in 4-6 weeks.</a:t>
            </a:r>
          </a:p>
          <a:p>
            <a:pPr algn="l" rtl="0" eaLnBrk="1" hangingPunct="1">
              <a:lnSpc>
                <a:spcPct val="90000"/>
              </a:lnSpc>
            </a:pPr>
            <a:r>
              <a:rPr lang="en-US" sz="2400" smtClean="0"/>
              <a:t>Instruct in wound care, dressing changes, care of T-tube. </a:t>
            </a:r>
          </a:p>
          <a:p>
            <a:pPr algn="l" rtl="0" eaLnBrk="1" hangingPunct="1">
              <a:lnSpc>
                <a:spcPct val="90000"/>
              </a:lnSpc>
            </a:pPr>
            <a:r>
              <a:rPr lang="en-US" sz="2400" smtClean="0"/>
              <a:t>Activity</a:t>
            </a:r>
          </a:p>
          <a:p>
            <a:pPr algn="l" rtl="0" eaLnBrk="1" hangingPunct="1">
              <a:lnSpc>
                <a:spcPct val="90000"/>
              </a:lnSpc>
            </a:pPr>
            <a:r>
              <a:rPr lang="en-US" sz="2400" smtClean="0"/>
              <a:t>Instruct patient and family to report signs of gastrointestinal complications, changes in color of stool or urine, fever, unrelieved or increased pain, nausea, vomiting, and redness/edema/signs of infection at incision site.  </a:t>
            </a:r>
          </a:p>
          <a:p>
            <a:pPr algn="l" rtl="0" eaLnBrk="1" hangingPunct="1">
              <a:lnSpc>
                <a:spcPct val="90000"/>
              </a:lnSpc>
            </a:pPr>
            <a:endParaRPr lang="en-US" sz="24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b="1" smtClean="0">
                <a:solidFill>
                  <a:srgbClr val="FF3300"/>
                </a:solidFill>
              </a:rPr>
              <a:t>Pancreatitis</a:t>
            </a:r>
          </a:p>
        </p:txBody>
      </p:sp>
      <p:sp>
        <p:nvSpPr>
          <p:cNvPr id="82947" name="Rectangle 3"/>
          <p:cNvSpPr>
            <a:spLocks noGrp="1" noChangeArrowheads="1"/>
          </p:cNvSpPr>
          <p:nvPr>
            <p:ph type="body" idx="1"/>
          </p:nvPr>
        </p:nvSpPr>
        <p:spPr>
          <a:xfrm>
            <a:off x="457200" y="1700213"/>
            <a:ext cx="8362950" cy="4897437"/>
          </a:xfrm>
        </p:spPr>
        <p:txBody>
          <a:bodyPr/>
          <a:lstStyle/>
          <a:p>
            <a:pPr algn="l" rtl="0" eaLnBrk="1" hangingPunct="1">
              <a:lnSpc>
                <a:spcPct val="90000"/>
              </a:lnSpc>
            </a:pPr>
            <a:r>
              <a:rPr lang="en-US" sz="2400" smtClean="0"/>
              <a:t>A severe disorder that can lead to death. Acute pancreatitis does not usually lead to chronic pancreatitis.</a:t>
            </a:r>
          </a:p>
          <a:p>
            <a:pPr algn="l" rtl="0" eaLnBrk="1" hangingPunct="1">
              <a:lnSpc>
                <a:spcPct val="90000"/>
              </a:lnSpc>
            </a:pPr>
            <a:r>
              <a:rPr lang="en-US" sz="2400" b="1" smtClean="0">
                <a:solidFill>
                  <a:srgbClr val="0000FF"/>
                </a:solidFill>
              </a:rPr>
              <a:t>Acute pancreatitis:</a:t>
            </a:r>
            <a:r>
              <a:rPr lang="en-US" sz="2400" smtClean="0"/>
              <a:t> pancreatic duct becomes obstructed and enzymes back up into the pancreatic duct, causing autodigestion and inflammation of the pancreas</a:t>
            </a:r>
          </a:p>
          <a:p>
            <a:pPr algn="l" rtl="0" eaLnBrk="1" hangingPunct="1">
              <a:lnSpc>
                <a:spcPct val="90000"/>
              </a:lnSpc>
            </a:pPr>
            <a:r>
              <a:rPr lang="en-US" sz="2400" b="1" smtClean="0">
                <a:solidFill>
                  <a:srgbClr val="0000FF"/>
                </a:solidFill>
              </a:rPr>
              <a:t>Chronic pancreatitis:</a:t>
            </a:r>
            <a:r>
              <a:rPr lang="en-US" sz="2400" smtClean="0"/>
              <a:t> a progressive inflammatory disorder with destruction of the pancreas. Cells are replaced by fibrous tissue, and pressure within the pancreas increases. Mechanical obstruction of the pancreatic and common bile ducts and destruction of the secreting cells of the pancreas occur. </a:t>
            </a:r>
          </a:p>
          <a:p>
            <a:pPr algn="l" rtl="0" eaLnBrk="1" hangingPunct="1">
              <a:lnSpc>
                <a:spcPct val="90000"/>
              </a:lnSpc>
              <a:buFont typeface="Wingdings" pitchFamily="2" charset="2"/>
              <a:buNone/>
            </a:pPr>
            <a:endParaRPr lang="en-US" sz="24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b="1" smtClean="0">
                <a:solidFill>
                  <a:srgbClr val="0000FF"/>
                </a:solidFill>
              </a:rPr>
              <a:t>Causes:</a:t>
            </a:r>
          </a:p>
        </p:txBody>
      </p:sp>
      <p:sp>
        <p:nvSpPr>
          <p:cNvPr id="83971" name="Rectangle 3"/>
          <p:cNvSpPr>
            <a:spLocks noGrp="1" noChangeArrowheads="1"/>
          </p:cNvSpPr>
          <p:nvPr>
            <p:ph type="body" idx="1"/>
          </p:nvPr>
        </p:nvSpPr>
        <p:spPr/>
        <p:txBody>
          <a:bodyPr/>
          <a:lstStyle/>
          <a:p>
            <a:pPr algn="l" rtl="0" eaLnBrk="1" hangingPunct="1">
              <a:lnSpc>
                <a:spcPct val="80000"/>
              </a:lnSpc>
            </a:pPr>
            <a:r>
              <a:rPr lang="en-US" sz="2800" smtClean="0"/>
              <a:t>Biliary tract disease: Stones</a:t>
            </a:r>
          </a:p>
          <a:p>
            <a:pPr algn="l" rtl="0" eaLnBrk="1" hangingPunct="1">
              <a:lnSpc>
                <a:spcPct val="80000"/>
              </a:lnSpc>
            </a:pPr>
            <a:r>
              <a:rPr lang="en-US" sz="2800" smtClean="0"/>
              <a:t>Long term use of alcohol</a:t>
            </a:r>
          </a:p>
          <a:p>
            <a:pPr algn="l" rtl="0" eaLnBrk="1" hangingPunct="1">
              <a:lnSpc>
                <a:spcPct val="80000"/>
              </a:lnSpc>
            </a:pPr>
            <a:r>
              <a:rPr lang="en-US" sz="2800" smtClean="0"/>
              <a:t>Bacterial or viral infection</a:t>
            </a:r>
          </a:p>
          <a:p>
            <a:pPr algn="l" rtl="0" eaLnBrk="1" hangingPunct="1">
              <a:lnSpc>
                <a:spcPct val="80000"/>
              </a:lnSpc>
            </a:pPr>
            <a:r>
              <a:rPr lang="en-US" sz="2800" smtClean="0"/>
              <a:t>Blunt abd trauma, peptic ulcer, ischemic vascular disease</a:t>
            </a:r>
          </a:p>
          <a:p>
            <a:pPr algn="l" rtl="0" eaLnBrk="1" hangingPunct="1">
              <a:lnSpc>
                <a:spcPct val="80000"/>
              </a:lnSpc>
            </a:pPr>
            <a:r>
              <a:rPr lang="en-US" sz="2800" smtClean="0"/>
              <a:t>Hyperlipidemia, hypercalcemia</a:t>
            </a:r>
          </a:p>
          <a:p>
            <a:pPr algn="l" rtl="0" eaLnBrk="1" hangingPunct="1">
              <a:lnSpc>
                <a:spcPct val="80000"/>
              </a:lnSpc>
            </a:pPr>
            <a:r>
              <a:rPr lang="en-US" sz="2800" smtClean="0"/>
              <a:t>Use of corticosteriods, thiazide diuretics, and oralcontraceptivr</a:t>
            </a:r>
          </a:p>
          <a:p>
            <a:pPr algn="l" rtl="0" eaLnBrk="1" hangingPunct="1">
              <a:lnSpc>
                <a:spcPct val="80000"/>
              </a:lnSpc>
            </a:pPr>
            <a:r>
              <a:rPr lang="en-US" sz="2800" smtClean="0"/>
              <a:t>ERCP or surgeries near to pancreas. </a:t>
            </a:r>
          </a:p>
        </p:txBody>
      </p:sp>
      <p:sp>
        <p:nvSpPr>
          <p:cNvPr id="4" name="Slide Number Placeholder 3"/>
          <p:cNvSpPr>
            <a:spLocks noGrp="1"/>
          </p:cNvSpPr>
          <p:nvPr>
            <p:ph type="sldNum" sz="quarter" idx="12"/>
          </p:nvPr>
        </p:nvSpPr>
        <p:spPr/>
        <p:txBody>
          <a:bodyPr/>
          <a:lstStyle/>
          <a:p>
            <a:fld id="{B3FFE1A6-D617-46EA-91B0-1E4EE1135A84}"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z="4000" b="1" smtClean="0">
                <a:solidFill>
                  <a:srgbClr val="0000FF"/>
                </a:solidFill>
              </a:rPr>
              <a:t>Assessment and diagnostic findings</a:t>
            </a:r>
          </a:p>
        </p:txBody>
      </p:sp>
      <p:sp>
        <p:nvSpPr>
          <p:cNvPr id="84995" name="Rectangle 3"/>
          <p:cNvSpPr>
            <a:spLocks noGrp="1" noChangeArrowheads="1"/>
          </p:cNvSpPr>
          <p:nvPr>
            <p:ph type="body" idx="1"/>
          </p:nvPr>
        </p:nvSpPr>
        <p:spPr/>
        <p:txBody>
          <a:bodyPr/>
          <a:lstStyle/>
          <a:p>
            <a:pPr algn="l" rtl="0" eaLnBrk="1" hangingPunct="1"/>
            <a:r>
              <a:rPr lang="en-US" sz="2800" smtClean="0"/>
              <a:t>History of Abd pain</a:t>
            </a:r>
          </a:p>
          <a:p>
            <a:pPr algn="l" rtl="0" eaLnBrk="1" hangingPunct="1"/>
            <a:r>
              <a:rPr lang="en-US" sz="2800" smtClean="0"/>
              <a:t>Serum amylase and Lipase</a:t>
            </a:r>
          </a:p>
          <a:p>
            <a:pPr algn="l" rtl="0" eaLnBrk="1" hangingPunct="1"/>
            <a:r>
              <a:rPr lang="en-US" sz="2800" smtClean="0"/>
              <a:t>Increase WBC’s</a:t>
            </a:r>
          </a:p>
          <a:p>
            <a:pPr algn="l" rtl="0" eaLnBrk="1" hangingPunct="1"/>
            <a:r>
              <a:rPr lang="en-US" sz="2800" smtClean="0"/>
              <a:t>X-Ray studies</a:t>
            </a:r>
          </a:p>
          <a:p>
            <a:pPr algn="l" rtl="0" eaLnBrk="1" hangingPunct="1"/>
            <a:r>
              <a:rPr lang="en-US" sz="2800" smtClean="0"/>
              <a:t>Ultrasound</a:t>
            </a:r>
          </a:p>
          <a:p>
            <a:pPr algn="l" rtl="0" eaLnBrk="1" hangingPunct="1"/>
            <a:r>
              <a:rPr lang="en-US" sz="2800" smtClean="0"/>
              <a:t>Abd CT-Scan</a:t>
            </a:r>
          </a:p>
          <a:p>
            <a:pPr algn="l" rtl="0" eaLnBrk="1" hangingPunct="1"/>
            <a:r>
              <a:rPr lang="en-US" sz="2800" smtClean="0"/>
              <a:t>ERCP rarely used because patient is acutely ill.</a:t>
            </a:r>
          </a:p>
        </p:txBody>
      </p:sp>
      <p:sp>
        <p:nvSpPr>
          <p:cNvPr id="4" name="Slide Number Placeholder 3"/>
          <p:cNvSpPr>
            <a:spLocks noGrp="1"/>
          </p:cNvSpPr>
          <p:nvPr>
            <p:ph type="sldNum" sz="quarter" idx="12"/>
          </p:nvPr>
        </p:nvSpPr>
        <p:spPr/>
        <p:txBody>
          <a:bodyPr/>
          <a:lstStyle/>
          <a:p>
            <a:fld id="{B3FFE1A6-D617-46EA-91B0-1E4EE1135A84}"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523875"/>
            <a:ext cx="8229600" cy="865188"/>
          </a:xfrm>
        </p:spPr>
        <p:txBody>
          <a:bodyPr>
            <a:normAutofit fontScale="90000"/>
          </a:bodyPr>
          <a:lstStyle/>
          <a:p>
            <a:pPr eaLnBrk="1" hangingPunct="1"/>
            <a:r>
              <a:rPr lang="en-US" sz="4000" b="1" smtClean="0">
                <a:solidFill>
                  <a:srgbClr val="0000FF"/>
                </a:solidFill>
              </a:rPr>
              <a:t>Manifestations</a:t>
            </a:r>
            <a:br>
              <a:rPr lang="en-US" sz="4000" b="1" smtClean="0">
                <a:solidFill>
                  <a:srgbClr val="0000FF"/>
                </a:solidFill>
              </a:rPr>
            </a:br>
            <a:endParaRPr lang="en-US" sz="4000" b="1" smtClean="0">
              <a:solidFill>
                <a:srgbClr val="0000FF"/>
              </a:solidFill>
            </a:endParaRPr>
          </a:p>
        </p:txBody>
      </p:sp>
      <p:sp>
        <p:nvSpPr>
          <p:cNvPr id="86019" name="Rectangle 3"/>
          <p:cNvSpPr>
            <a:spLocks noGrp="1" noChangeArrowheads="1"/>
          </p:cNvSpPr>
          <p:nvPr>
            <p:ph type="body" idx="1"/>
          </p:nvPr>
        </p:nvSpPr>
        <p:spPr>
          <a:xfrm>
            <a:off x="457200" y="1341438"/>
            <a:ext cx="8229600" cy="4789487"/>
          </a:xfrm>
        </p:spPr>
        <p:txBody>
          <a:bodyPr/>
          <a:lstStyle/>
          <a:p>
            <a:pPr algn="l" rtl="0" eaLnBrk="1" hangingPunct="1">
              <a:lnSpc>
                <a:spcPct val="80000"/>
              </a:lnSpc>
            </a:pPr>
            <a:r>
              <a:rPr lang="en-US" b="1" smtClean="0">
                <a:solidFill>
                  <a:srgbClr val="0000FF"/>
                </a:solidFill>
              </a:rPr>
              <a:t>Acute:</a:t>
            </a:r>
          </a:p>
          <a:p>
            <a:pPr algn="l" rtl="0" eaLnBrk="1" hangingPunct="1">
              <a:lnSpc>
                <a:spcPct val="80000"/>
              </a:lnSpc>
            </a:pPr>
            <a:r>
              <a:rPr lang="en-US" sz="2000" smtClean="0"/>
              <a:t>Severe abdominal pain</a:t>
            </a:r>
          </a:p>
          <a:p>
            <a:pPr algn="l" rtl="0" eaLnBrk="1" hangingPunct="1">
              <a:lnSpc>
                <a:spcPct val="80000"/>
              </a:lnSpc>
            </a:pPr>
            <a:r>
              <a:rPr lang="en-US" sz="2000" smtClean="0"/>
              <a:t>Patient appears acutely ill.</a:t>
            </a:r>
          </a:p>
          <a:p>
            <a:pPr algn="l" rtl="0" eaLnBrk="1" hangingPunct="1">
              <a:lnSpc>
                <a:spcPct val="80000"/>
              </a:lnSpc>
            </a:pPr>
            <a:r>
              <a:rPr lang="en-US" sz="2000" smtClean="0"/>
              <a:t>Abdominal guarding</a:t>
            </a:r>
          </a:p>
          <a:p>
            <a:pPr algn="l" rtl="0" eaLnBrk="1" hangingPunct="1">
              <a:lnSpc>
                <a:spcPct val="80000"/>
              </a:lnSpc>
            </a:pPr>
            <a:r>
              <a:rPr lang="en-US" sz="2000" smtClean="0"/>
              <a:t>Nausea and vomiting</a:t>
            </a:r>
          </a:p>
          <a:p>
            <a:pPr algn="l" rtl="0" eaLnBrk="1" hangingPunct="1">
              <a:lnSpc>
                <a:spcPct val="80000"/>
              </a:lnSpc>
            </a:pPr>
            <a:r>
              <a:rPr lang="en-US" sz="2000" smtClean="0"/>
              <a:t>Fever, jaundice, confusion, and agitation may occur.</a:t>
            </a:r>
          </a:p>
          <a:p>
            <a:pPr algn="l" rtl="0" eaLnBrk="1" hangingPunct="1">
              <a:lnSpc>
                <a:spcPct val="80000"/>
              </a:lnSpc>
            </a:pPr>
            <a:r>
              <a:rPr lang="en-US" sz="2000" smtClean="0"/>
              <a:t>Ecchymosis in the flank or umbilical area may occur.</a:t>
            </a:r>
          </a:p>
          <a:p>
            <a:pPr algn="l" rtl="0" eaLnBrk="1" hangingPunct="1">
              <a:lnSpc>
                <a:spcPct val="80000"/>
              </a:lnSpc>
            </a:pPr>
            <a:r>
              <a:rPr lang="en-US" sz="2000" smtClean="0"/>
              <a:t>Patient may develop respiratory distress, hypoxia, renal failure, hypovolemia, and shock.</a:t>
            </a:r>
          </a:p>
          <a:p>
            <a:pPr algn="l" rtl="0" eaLnBrk="1" hangingPunct="1">
              <a:lnSpc>
                <a:spcPct val="80000"/>
              </a:lnSpc>
            </a:pPr>
            <a:r>
              <a:rPr lang="en-US" sz="2800" b="1" smtClean="0">
                <a:solidFill>
                  <a:srgbClr val="0000FF"/>
                </a:solidFill>
              </a:rPr>
              <a:t>Chronic:</a:t>
            </a:r>
            <a:endParaRPr lang="en-US" sz="1800" b="1" smtClean="0">
              <a:solidFill>
                <a:srgbClr val="0000FF"/>
              </a:solidFill>
            </a:endParaRPr>
          </a:p>
          <a:p>
            <a:pPr algn="l" rtl="0" eaLnBrk="1" hangingPunct="1">
              <a:lnSpc>
                <a:spcPct val="80000"/>
              </a:lnSpc>
            </a:pPr>
            <a:r>
              <a:rPr lang="en-US" sz="2000" smtClean="0"/>
              <a:t>Recurrent attacks of severe upper abdominal and back pain accompanied by vomiting</a:t>
            </a:r>
          </a:p>
          <a:p>
            <a:pPr algn="l" rtl="0" eaLnBrk="1" hangingPunct="1">
              <a:lnSpc>
                <a:spcPct val="80000"/>
              </a:lnSpc>
            </a:pPr>
            <a:r>
              <a:rPr lang="en-US" sz="2000" smtClean="0"/>
              <a:t>Weight loss</a:t>
            </a:r>
          </a:p>
          <a:p>
            <a:pPr algn="l" rtl="0" eaLnBrk="1" hangingPunct="1">
              <a:lnSpc>
                <a:spcPct val="80000"/>
              </a:lnSpc>
            </a:pPr>
            <a:r>
              <a:rPr lang="en-US" sz="2000" smtClean="0"/>
              <a:t>Steatorrhea</a:t>
            </a:r>
            <a:endParaRPr lang="en-US"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sz="4000" b="1" smtClean="0">
                <a:solidFill>
                  <a:srgbClr val="0000FF"/>
                </a:solidFill>
              </a:rPr>
              <a:t>Nursing Process: Assessment</a:t>
            </a:r>
          </a:p>
        </p:txBody>
      </p:sp>
      <p:sp>
        <p:nvSpPr>
          <p:cNvPr id="87043" name="Rectangle 3"/>
          <p:cNvSpPr>
            <a:spLocks noGrp="1" noChangeArrowheads="1"/>
          </p:cNvSpPr>
          <p:nvPr>
            <p:ph type="body" idx="1"/>
          </p:nvPr>
        </p:nvSpPr>
        <p:spPr/>
        <p:txBody>
          <a:bodyPr/>
          <a:lstStyle/>
          <a:p>
            <a:pPr algn="l" rtl="0" eaLnBrk="1" hangingPunct="1">
              <a:lnSpc>
                <a:spcPct val="90000"/>
              </a:lnSpc>
            </a:pPr>
            <a:r>
              <a:rPr lang="en-US" sz="2800" smtClean="0"/>
              <a:t>Focus on abdominal pain and discomfort.</a:t>
            </a:r>
          </a:p>
          <a:p>
            <a:pPr algn="l" rtl="0" eaLnBrk="1" hangingPunct="1">
              <a:lnSpc>
                <a:spcPct val="90000"/>
              </a:lnSpc>
            </a:pPr>
            <a:r>
              <a:rPr lang="en-US" sz="2800" smtClean="0"/>
              <a:t>Fluid and electrolyte status</a:t>
            </a:r>
          </a:p>
          <a:p>
            <a:pPr algn="l" rtl="0" eaLnBrk="1" hangingPunct="1">
              <a:lnSpc>
                <a:spcPct val="90000"/>
              </a:lnSpc>
            </a:pPr>
            <a:r>
              <a:rPr lang="en-US" sz="2800" smtClean="0"/>
              <a:t>Medications</a:t>
            </a:r>
          </a:p>
          <a:p>
            <a:pPr algn="l" rtl="0" eaLnBrk="1" hangingPunct="1">
              <a:lnSpc>
                <a:spcPct val="90000"/>
              </a:lnSpc>
            </a:pPr>
            <a:r>
              <a:rPr lang="en-US" sz="2800" smtClean="0"/>
              <a:t>Alcohol use </a:t>
            </a:r>
          </a:p>
          <a:p>
            <a:pPr algn="l" rtl="0" eaLnBrk="1" hangingPunct="1">
              <a:lnSpc>
                <a:spcPct val="90000"/>
              </a:lnSpc>
            </a:pPr>
            <a:r>
              <a:rPr lang="en-US" sz="2800" smtClean="0"/>
              <a:t>GI assessment and nutritional status</a:t>
            </a:r>
          </a:p>
          <a:p>
            <a:pPr algn="l" rtl="0" eaLnBrk="1" hangingPunct="1">
              <a:lnSpc>
                <a:spcPct val="90000"/>
              </a:lnSpc>
            </a:pPr>
            <a:r>
              <a:rPr lang="en-US" sz="2800" smtClean="0"/>
              <a:t>Respiratory status</a:t>
            </a:r>
          </a:p>
          <a:p>
            <a:pPr algn="l" rtl="0" eaLnBrk="1" hangingPunct="1">
              <a:lnSpc>
                <a:spcPct val="90000"/>
              </a:lnSpc>
            </a:pPr>
            <a:r>
              <a:rPr lang="en-US" sz="2800" smtClean="0"/>
              <a:t>Emotional and psychological status of patient and family; anxiety and coping </a:t>
            </a:r>
          </a:p>
          <a:p>
            <a:pPr algn="l" rtl="0" eaLnBrk="1" hangingPunct="1">
              <a:lnSpc>
                <a:spcPct val="90000"/>
              </a:lnSpc>
            </a:pPr>
            <a:endParaRPr lang="en-US" sz="280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457200"/>
            <a:ext cx="8229600" cy="673100"/>
          </a:xfrm>
        </p:spPr>
        <p:txBody>
          <a:bodyPr>
            <a:normAutofit fontScale="90000"/>
          </a:bodyPr>
          <a:lstStyle/>
          <a:p>
            <a:pPr eaLnBrk="1" hangingPunct="1"/>
            <a:r>
              <a:rPr lang="en-US" sz="4000" b="1" smtClean="0">
                <a:solidFill>
                  <a:srgbClr val="0000FF"/>
                </a:solidFill>
              </a:rPr>
              <a:t>Diagnosis:</a:t>
            </a:r>
          </a:p>
        </p:txBody>
      </p:sp>
      <p:sp>
        <p:nvSpPr>
          <p:cNvPr id="88067" name="Rectangle 3"/>
          <p:cNvSpPr>
            <a:spLocks noGrp="1" noChangeArrowheads="1"/>
          </p:cNvSpPr>
          <p:nvPr>
            <p:ph type="body" idx="1"/>
          </p:nvPr>
        </p:nvSpPr>
        <p:spPr>
          <a:xfrm>
            <a:off x="457200" y="1196975"/>
            <a:ext cx="8229600" cy="5661025"/>
          </a:xfrm>
        </p:spPr>
        <p:txBody>
          <a:bodyPr/>
          <a:lstStyle/>
          <a:p>
            <a:pPr algn="l" rtl="0" eaLnBrk="1" hangingPunct="1">
              <a:lnSpc>
                <a:spcPct val="80000"/>
              </a:lnSpc>
            </a:pPr>
            <a:endParaRPr lang="en-US" sz="1800" smtClean="0"/>
          </a:p>
          <a:p>
            <a:pPr algn="l" rtl="0" eaLnBrk="1" hangingPunct="1">
              <a:lnSpc>
                <a:spcPct val="80000"/>
              </a:lnSpc>
            </a:pPr>
            <a:r>
              <a:rPr lang="en-US" sz="2400" smtClean="0"/>
              <a:t>Acute pain</a:t>
            </a:r>
          </a:p>
          <a:p>
            <a:pPr algn="l" rtl="0" eaLnBrk="1" hangingPunct="1">
              <a:lnSpc>
                <a:spcPct val="80000"/>
              </a:lnSpc>
            </a:pPr>
            <a:r>
              <a:rPr lang="en-US" sz="2400" smtClean="0"/>
              <a:t>Ineffective breathing pattern</a:t>
            </a:r>
          </a:p>
          <a:p>
            <a:pPr algn="l" rtl="0" eaLnBrk="1" hangingPunct="1">
              <a:lnSpc>
                <a:spcPct val="80000"/>
              </a:lnSpc>
            </a:pPr>
            <a:r>
              <a:rPr lang="en-US" sz="2400" smtClean="0"/>
              <a:t>Imbalanced nutrition</a:t>
            </a:r>
          </a:p>
          <a:p>
            <a:pPr algn="l" rtl="0" eaLnBrk="1" hangingPunct="1">
              <a:lnSpc>
                <a:spcPct val="80000"/>
              </a:lnSpc>
            </a:pPr>
            <a:r>
              <a:rPr lang="en-US" sz="2400" smtClean="0"/>
              <a:t>Impaired skin integrity</a:t>
            </a:r>
            <a:endParaRPr lang="en-US" sz="2400" smtClean="0">
              <a:solidFill>
                <a:srgbClr val="0000FF"/>
              </a:solidFill>
            </a:endParaRPr>
          </a:p>
          <a:p>
            <a:pPr algn="l" rtl="0" eaLnBrk="1" hangingPunct="1">
              <a:lnSpc>
                <a:spcPct val="80000"/>
              </a:lnSpc>
            </a:pPr>
            <a:r>
              <a:rPr lang="en-US" sz="2800" b="1" smtClean="0">
                <a:solidFill>
                  <a:srgbClr val="0000FF"/>
                </a:solidFill>
              </a:rPr>
              <a:t>Collaborative Problems/Potential Complications:</a:t>
            </a:r>
          </a:p>
          <a:p>
            <a:pPr algn="l" rtl="0" eaLnBrk="1" hangingPunct="1">
              <a:lnSpc>
                <a:spcPct val="80000"/>
              </a:lnSpc>
            </a:pPr>
            <a:r>
              <a:rPr lang="en-US" sz="2000" smtClean="0"/>
              <a:t>Fluid and electrolyte disturbances</a:t>
            </a:r>
          </a:p>
          <a:p>
            <a:pPr algn="l" rtl="0" eaLnBrk="1" hangingPunct="1">
              <a:lnSpc>
                <a:spcPct val="80000"/>
              </a:lnSpc>
            </a:pPr>
            <a:r>
              <a:rPr lang="en-US" sz="2000" smtClean="0"/>
              <a:t>Necrosis of the pancreas</a:t>
            </a:r>
          </a:p>
          <a:p>
            <a:pPr algn="l" rtl="0" eaLnBrk="1" hangingPunct="1">
              <a:lnSpc>
                <a:spcPct val="80000"/>
              </a:lnSpc>
            </a:pPr>
            <a:r>
              <a:rPr lang="en-US" sz="2000" smtClean="0"/>
              <a:t>Shock </a:t>
            </a:r>
          </a:p>
          <a:p>
            <a:pPr algn="l" rtl="0" eaLnBrk="1" hangingPunct="1">
              <a:lnSpc>
                <a:spcPct val="80000"/>
              </a:lnSpc>
            </a:pPr>
            <a:r>
              <a:rPr lang="en-US" sz="2000" smtClean="0"/>
              <a:t>Multiple organ dysfunction syndrome</a:t>
            </a:r>
          </a:p>
          <a:p>
            <a:pPr algn="l" rtl="0" eaLnBrk="1" hangingPunct="1">
              <a:lnSpc>
                <a:spcPct val="80000"/>
              </a:lnSpc>
            </a:pPr>
            <a:r>
              <a:rPr lang="en-US" sz="2000" smtClean="0"/>
              <a:t>DIC</a:t>
            </a:r>
          </a:p>
          <a:p>
            <a:pPr algn="l" rtl="0" eaLnBrk="1" hangingPunct="1">
              <a:lnSpc>
                <a:spcPct val="80000"/>
              </a:lnSpc>
            </a:pPr>
            <a:r>
              <a:rPr lang="en-US" sz="2400" b="1" smtClean="0">
                <a:solidFill>
                  <a:srgbClr val="0000FF"/>
                </a:solidFill>
              </a:rPr>
              <a:t>Planning:</a:t>
            </a:r>
          </a:p>
          <a:p>
            <a:pPr algn="l" rtl="0" eaLnBrk="1" hangingPunct="1">
              <a:lnSpc>
                <a:spcPct val="80000"/>
              </a:lnSpc>
            </a:pPr>
            <a:r>
              <a:rPr lang="en-US" sz="1200" smtClean="0"/>
              <a:t>  </a:t>
            </a:r>
            <a:r>
              <a:rPr lang="en-US" sz="2000" smtClean="0"/>
              <a:t>Major goals include relief of pain and discomfort, improved respiratory function, improved nutritional status, maintenance of skin integrity, and absence of complications.</a:t>
            </a:r>
          </a:p>
        </p:txBody>
      </p:sp>
      <p:sp>
        <p:nvSpPr>
          <p:cNvPr id="4" name="Slide Number Placeholder 3"/>
          <p:cNvSpPr>
            <a:spLocks noGrp="1"/>
          </p:cNvSpPr>
          <p:nvPr>
            <p:ph type="sldNum" sz="quarter" idx="12"/>
          </p:nvPr>
        </p:nvSpPr>
        <p:spPr/>
        <p:txBody>
          <a:bodyPr/>
          <a:lstStyle/>
          <a:p>
            <a:fld id="{B3FFE1A6-D617-46EA-91B0-1E4EE1135A84}" type="slidenum">
              <a:rPr lang="en-US" smtClean="0"/>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sz="4000" b="1" smtClean="0">
                <a:solidFill>
                  <a:srgbClr val="0000FF"/>
                </a:solidFill>
              </a:rPr>
              <a:t>Relieving Pain and Discomfort</a:t>
            </a:r>
          </a:p>
        </p:txBody>
      </p:sp>
      <p:sp>
        <p:nvSpPr>
          <p:cNvPr id="89091" name="Rectangle 3"/>
          <p:cNvSpPr>
            <a:spLocks noGrp="1" noChangeArrowheads="1"/>
          </p:cNvSpPr>
          <p:nvPr>
            <p:ph type="body" idx="1"/>
          </p:nvPr>
        </p:nvSpPr>
        <p:spPr/>
        <p:txBody>
          <a:bodyPr/>
          <a:lstStyle/>
          <a:p>
            <a:pPr algn="l" rtl="0" eaLnBrk="1" hangingPunct="1"/>
            <a:r>
              <a:rPr lang="en-US" dirty="0" smtClean="0"/>
              <a:t>Use of analgesics</a:t>
            </a:r>
          </a:p>
          <a:p>
            <a:pPr algn="l" rtl="0" eaLnBrk="1" hangingPunct="1"/>
            <a:r>
              <a:rPr lang="en-US" dirty="0" err="1" smtClean="0"/>
              <a:t>Nasogastric</a:t>
            </a:r>
            <a:r>
              <a:rPr lang="en-US" dirty="0" smtClean="0"/>
              <a:t> suction to relieve nausea and distention</a:t>
            </a:r>
          </a:p>
          <a:p>
            <a:pPr algn="l" rtl="0" eaLnBrk="1" hangingPunct="1"/>
            <a:r>
              <a:rPr lang="en-US" dirty="0" smtClean="0"/>
              <a:t>Frequent oral care</a:t>
            </a:r>
          </a:p>
          <a:p>
            <a:pPr algn="l" rtl="0" eaLnBrk="1" hangingPunct="1"/>
            <a:r>
              <a:rPr lang="en-US" dirty="0" smtClean="0"/>
              <a:t>Bed rest</a:t>
            </a:r>
          </a:p>
          <a:p>
            <a:pPr algn="l" rtl="0" eaLnBrk="1" hangingPunct="1"/>
            <a:r>
              <a:rPr lang="en-US" dirty="0" smtClean="0"/>
              <a:t>Measures to promote comfort and relieve anxiety</a:t>
            </a:r>
          </a:p>
          <a:p>
            <a:pPr algn="l" rtl="0" eaLnBrk="1" hangingPunct="1"/>
            <a:endParaRPr lang="en-US" dirty="0" smtClean="0"/>
          </a:p>
        </p:txBody>
      </p:sp>
      <p:sp>
        <p:nvSpPr>
          <p:cNvPr id="4" name="Slide Number Placeholder 3"/>
          <p:cNvSpPr>
            <a:spLocks noGrp="1"/>
          </p:cNvSpPr>
          <p:nvPr>
            <p:ph type="sldNum" sz="quarter" idx="12"/>
          </p:nvPr>
        </p:nvSpPr>
        <p:spPr/>
        <p:txBody>
          <a:bodyPr/>
          <a:lstStyle/>
          <a:p>
            <a:fld id="{B3FFE1A6-D617-46EA-91B0-1E4EE1135A84}"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525963"/>
          </a:xfrm>
        </p:spPr>
        <p:txBody>
          <a:bodyPr>
            <a:normAutofit lnSpcReduction="10000"/>
          </a:bodyPr>
          <a:lstStyle/>
          <a:p>
            <a:r>
              <a:rPr lang="en-US" sz="2400" b="1" u="sng" dirty="0" smtClean="0"/>
              <a:t>Diuretics</a:t>
            </a:r>
          </a:p>
          <a:p>
            <a:r>
              <a:rPr lang="en-US" sz="2000" dirty="0" smtClean="0"/>
              <a:t>Successful in 90%</a:t>
            </a:r>
          </a:p>
          <a:p>
            <a:r>
              <a:rPr lang="en-US" sz="2000" dirty="0" smtClean="0"/>
              <a:t>Meds:</a:t>
            </a:r>
          </a:p>
          <a:p>
            <a:pPr>
              <a:buNone/>
            </a:pPr>
            <a:r>
              <a:rPr lang="en-US" sz="2000" dirty="0" smtClean="0"/>
              <a:t>1- </a:t>
            </a:r>
            <a:r>
              <a:rPr lang="en-US" sz="2000" dirty="0" err="1" smtClean="0"/>
              <a:t>aldosteron</a:t>
            </a:r>
            <a:r>
              <a:rPr lang="en-US" sz="2000" dirty="0" smtClean="0"/>
              <a:t> blocking agent: </a:t>
            </a:r>
            <a:r>
              <a:rPr lang="en-US" sz="2000" dirty="0" err="1" smtClean="0"/>
              <a:t>Spironolactone</a:t>
            </a:r>
            <a:r>
              <a:rPr lang="en-US" sz="2000" dirty="0" smtClean="0"/>
              <a:t>, prevent K+ loss</a:t>
            </a:r>
          </a:p>
          <a:p>
            <a:pPr>
              <a:buNone/>
            </a:pPr>
            <a:r>
              <a:rPr lang="en-US" sz="2000" dirty="0" smtClean="0"/>
              <a:t>2- </a:t>
            </a:r>
            <a:r>
              <a:rPr lang="en-US" sz="2000" dirty="0" err="1" smtClean="0"/>
              <a:t>Lasix</a:t>
            </a:r>
            <a:r>
              <a:rPr lang="en-US" sz="2000" dirty="0" smtClean="0"/>
              <a:t>: long use may cause Na depletion </a:t>
            </a:r>
          </a:p>
          <a:p>
            <a:pPr>
              <a:buNone/>
            </a:pPr>
            <a:r>
              <a:rPr lang="en-US" sz="2000" dirty="0" smtClean="0"/>
              <a:t>3- Ammonium Chloride and </a:t>
            </a:r>
            <a:r>
              <a:rPr lang="en-US" sz="2000" dirty="0" err="1" smtClean="0"/>
              <a:t>Diamox</a:t>
            </a:r>
            <a:r>
              <a:rPr lang="en-US" sz="2000" dirty="0" smtClean="0"/>
              <a:t>: contraindicated, can cause coma.</a:t>
            </a:r>
          </a:p>
          <a:p>
            <a:pPr>
              <a:buNone/>
            </a:pPr>
            <a:endParaRPr lang="en-US" sz="2000" dirty="0" smtClean="0"/>
          </a:p>
          <a:p>
            <a:pPr>
              <a:buNone/>
            </a:pPr>
            <a:r>
              <a:rPr lang="en-US" sz="2000" dirty="0" smtClean="0"/>
              <a:t>Daily weight loss should not &gt; 2kg</a:t>
            </a:r>
          </a:p>
          <a:p>
            <a:pPr>
              <a:buNone/>
            </a:pPr>
            <a:r>
              <a:rPr lang="en-US" sz="2000" dirty="0" smtClean="0"/>
              <a:t>No fluid restriction unless Na level is very low</a:t>
            </a:r>
          </a:p>
          <a:p>
            <a:pPr>
              <a:buNone/>
            </a:pPr>
            <a:endParaRPr lang="en-US" sz="2000" i="1" dirty="0" smtClean="0"/>
          </a:p>
          <a:p>
            <a:pPr>
              <a:buNone/>
            </a:pPr>
            <a:r>
              <a:rPr lang="en-US" sz="2000" i="1" dirty="0" smtClean="0"/>
              <a:t>Complication of diuretics: </a:t>
            </a:r>
          </a:p>
          <a:p>
            <a:pPr>
              <a:buNone/>
            </a:pPr>
            <a:r>
              <a:rPr lang="en-US" sz="2000" i="1" dirty="0" smtClean="0"/>
              <a:t>Electrolyte disturbance, dehydration/</a:t>
            </a:r>
            <a:r>
              <a:rPr lang="en-US" sz="2000" i="1" dirty="0" err="1" smtClean="0"/>
              <a:t>hypovolemia</a:t>
            </a:r>
            <a:r>
              <a:rPr lang="en-US" sz="2000" i="1" dirty="0" smtClean="0"/>
              <a:t>,</a:t>
            </a:r>
          </a:p>
          <a:p>
            <a:pPr>
              <a:buNone/>
            </a:pPr>
            <a:r>
              <a:rPr lang="en-US" sz="2000" i="1" dirty="0" smtClean="0"/>
              <a:t>Encephalopathy:  K+	      Ammonia </a:t>
            </a:r>
            <a:endParaRPr lang="en-US" sz="2000" i="1" dirty="0"/>
          </a:p>
        </p:txBody>
      </p:sp>
      <p:cxnSp>
        <p:nvCxnSpPr>
          <p:cNvPr id="5" name="Straight Arrow Connector 4"/>
          <p:cNvCxnSpPr/>
          <p:nvPr/>
        </p:nvCxnSpPr>
        <p:spPr>
          <a:xfrm>
            <a:off x="2667000" y="53340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286000" y="51816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505200" y="51054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3FFE1A6-D617-46EA-91B0-1E4EE1135A8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Bed rest:</a:t>
            </a:r>
          </a:p>
          <a:p>
            <a:pPr>
              <a:buNone/>
            </a:pPr>
            <a:r>
              <a:rPr lang="en-US" sz="2400" dirty="0" smtClean="0"/>
              <a:t>Upright position stimulates </a:t>
            </a:r>
            <a:r>
              <a:rPr lang="en-US" sz="2400" dirty="0" err="1" smtClean="0"/>
              <a:t>Renin-Angiotensin</a:t>
            </a:r>
            <a:r>
              <a:rPr lang="en-US" sz="2400" dirty="0" smtClean="0"/>
              <a:t>- </a:t>
            </a:r>
            <a:r>
              <a:rPr lang="en-US" sz="2400" dirty="0" err="1" smtClean="0"/>
              <a:t>Aldosteron</a:t>
            </a:r>
            <a:r>
              <a:rPr lang="en-US" sz="2400" dirty="0" smtClean="0"/>
              <a:t> system which decreases the response to diuretics </a:t>
            </a:r>
          </a:p>
          <a:p>
            <a:pPr>
              <a:buNone/>
            </a:pPr>
            <a:endParaRPr lang="en-US" dirty="0" smtClean="0"/>
          </a:p>
          <a:p>
            <a:r>
              <a:rPr lang="en-US" dirty="0" smtClean="0">
                <a:hlinkClick r:id="rId2"/>
              </a:rPr>
              <a:t>http://www.youtube.com/watch?v=PDE2qdS2ZvY</a:t>
            </a:r>
            <a:endParaRPr lang="en-US" dirty="0"/>
          </a:p>
        </p:txBody>
      </p:sp>
      <p:sp>
        <p:nvSpPr>
          <p:cNvPr id="4" name="Slide Number Placeholder 3"/>
          <p:cNvSpPr>
            <a:spLocks noGrp="1"/>
          </p:cNvSpPr>
          <p:nvPr>
            <p:ph type="sldNum" sz="quarter" idx="12"/>
          </p:nvPr>
        </p:nvSpPr>
        <p:spPr/>
        <p:txBody>
          <a:bodyPr/>
          <a:lstStyle/>
          <a:p>
            <a:fld id="{B3FFE1A6-D617-46EA-91B0-1E4EE1135A84}"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TotalTime>
  <Words>4207</Words>
  <Application>Microsoft Office PowerPoint</Application>
  <PresentationFormat>On-screen Show (4:3)</PresentationFormat>
  <Paragraphs>659</Paragraphs>
  <Slides>79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79</vt:i4>
      </vt:variant>
    </vt:vector>
  </HeadingPairs>
  <TitlesOfParts>
    <vt:vector size="83" baseType="lpstr">
      <vt:lpstr>Arial</vt:lpstr>
      <vt:lpstr>Calibri</vt:lpstr>
      <vt:lpstr>Wingdings</vt:lpstr>
      <vt:lpstr>Office Theme</vt:lpstr>
      <vt:lpstr>II.  Portal Hypertension:</vt:lpstr>
      <vt:lpstr> 1. Ascites:</vt:lpstr>
      <vt:lpstr>Pathogenesis of Ascites p 1129</vt:lpstr>
      <vt:lpstr>Manifestation</vt:lpstr>
      <vt:lpstr> Assessment of Ascites</vt:lpstr>
      <vt:lpstr>Assessing for Abdominal Fluid Wave</vt:lpstr>
      <vt:lpstr> Management Of Ascites</vt:lpstr>
      <vt:lpstr>PowerPoint Presentation</vt:lpstr>
      <vt:lpstr>PowerPoint Presentation</vt:lpstr>
      <vt:lpstr>Paracentesis table p 1126</vt:lpstr>
      <vt:lpstr>TIPS transjagular intrahepatic portosytemic shunt</vt:lpstr>
      <vt:lpstr>TIPS</vt:lpstr>
      <vt:lpstr>Nursing Interventions:</vt:lpstr>
      <vt:lpstr> 2. Esophageal Varices:</vt:lpstr>
      <vt:lpstr>Cont……</vt:lpstr>
      <vt:lpstr>Cont…..</vt:lpstr>
      <vt:lpstr>Medical Management of Bleeding Esophageal Varices</vt:lpstr>
      <vt:lpstr>PowerPoint Presentation</vt:lpstr>
      <vt:lpstr>PowerPoint Presentation</vt:lpstr>
      <vt:lpstr>Surgical management of varices </vt:lpstr>
      <vt:lpstr> 3. Hepatic Encephalopathy and Coma</vt:lpstr>
      <vt:lpstr>PowerPoint Presentation</vt:lpstr>
      <vt:lpstr>Clinical manifestation</vt:lpstr>
      <vt:lpstr>Asterixis</vt:lpstr>
      <vt:lpstr>Effects of Constructional Apraxia</vt:lpstr>
      <vt:lpstr>Medical Management:</vt:lpstr>
      <vt:lpstr>Cont..</vt:lpstr>
      <vt:lpstr>PowerPoint Presentation</vt:lpstr>
      <vt:lpstr>Hepatitis—See Chart 39-6</vt:lpstr>
      <vt:lpstr>Hepatitis A (HAV)</vt:lpstr>
      <vt:lpstr>Management</vt:lpstr>
      <vt:lpstr>Hepatitis B (HBV)</vt:lpstr>
      <vt:lpstr>Management</vt:lpstr>
      <vt:lpstr>Hepatitis C</vt:lpstr>
      <vt:lpstr>Management</vt:lpstr>
      <vt:lpstr>Hepatitis D and E</vt:lpstr>
      <vt:lpstr>Other Liver Disorders</vt:lpstr>
      <vt:lpstr>Hepatic Cirrhosis</vt:lpstr>
      <vt:lpstr>Type of Hepatic cirrhosis: </vt:lpstr>
      <vt:lpstr>Pathophysiology ( Causes of Hepatic cirrhosis): .</vt:lpstr>
      <vt:lpstr>Clinical Manifestation:</vt:lpstr>
      <vt:lpstr>Cont….</vt:lpstr>
      <vt:lpstr>Medical Management:</vt:lpstr>
      <vt:lpstr>Nursing Process: The Care of the Patient with Cirrhosis of the Liver: Assessment p1152</vt:lpstr>
      <vt:lpstr>Diagnosis</vt:lpstr>
      <vt:lpstr>Collaborative Problems/Potential Complications</vt:lpstr>
      <vt:lpstr>Planning</vt:lpstr>
      <vt:lpstr>Activity Intolerance</vt:lpstr>
      <vt:lpstr>Imbalanced Nutrition</vt:lpstr>
      <vt:lpstr>Other Interventions</vt:lpstr>
      <vt:lpstr>Nursing Management of Cirrhosis:</vt:lpstr>
      <vt:lpstr>Cancer of the liver:</vt:lpstr>
      <vt:lpstr>Clinical Manifestation:</vt:lpstr>
      <vt:lpstr>Medical Management:</vt:lpstr>
      <vt:lpstr>Cont…..</vt:lpstr>
      <vt:lpstr>Liver, Biliary System, and Pancreas</vt:lpstr>
      <vt:lpstr>Biliary Conditions:</vt:lpstr>
      <vt:lpstr>Cont…..</vt:lpstr>
      <vt:lpstr>Cholecystitis:</vt:lpstr>
      <vt:lpstr>Types:</vt:lpstr>
      <vt:lpstr>Cholithiasis</vt:lpstr>
      <vt:lpstr>Cont…</vt:lpstr>
      <vt:lpstr>Clinical Manifestations: </vt:lpstr>
      <vt:lpstr>Diagnostic Tests: </vt:lpstr>
      <vt:lpstr>Cont………</vt:lpstr>
      <vt:lpstr>Nonsurgical removal of gallstones </vt:lpstr>
      <vt:lpstr>Surgical Management:</vt:lpstr>
      <vt:lpstr>Nursing Process: Undergoing Surgery for Gallbladder Disease: Assessment</vt:lpstr>
      <vt:lpstr>Diagnosis:</vt:lpstr>
      <vt:lpstr>Collaborative Problems/Potential Complications</vt:lpstr>
      <vt:lpstr>Postoperative Care Interventions</vt:lpstr>
      <vt:lpstr>Patient Teaching (See Chart 40-3)</vt:lpstr>
      <vt:lpstr>Pancreatitis</vt:lpstr>
      <vt:lpstr>Causes:</vt:lpstr>
      <vt:lpstr>Assessment and diagnostic findings</vt:lpstr>
      <vt:lpstr>Manifestations </vt:lpstr>
      <vt:lpstr>Nursing Process: Assessment</vt:lpstr>
      <vt:lpstr>Diagnosis:</vt:lpstr>
      <vt:lpstr>Relieving Pain and Discomfort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Portal Hypertension:</dc:title>
  <dc:creator>Besher</dc:creator>
  <cp:lastModifiedBy>Besher Gharaibeh</cp:lastModifiedBy>
  <cp:revision>55</cp:revision>
  <dcterms:created xsi:type="dcterms:W3CDTF">2012-09-22T14:33:24Z</dcterms:created>
  <dcterms:modified xsi:type="dcterms:W3CDTF">2016-02-16T08:18:53Z</dcterms:modified>
</cp:coreProperties>
</file>