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61" r:id="rId4"/>
    <p:sldId id="262" r:id="rId5"/>
    <p:sldId id="263" r:id="rId6"/>
    <p:sldId id="256" r:id="rId7"/>
    <p:sldId id="257" r:id="rId8"/>
    <p:sldId id="258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1735572"/>
            <a:ext cx="6781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Dr. </a:t>
            </a:r>
            <a:r>
              <a:rPr lang="en-US" altLang="en-US" b="1" dirty="0" err="1"/>
              <a:t>Mukhallad</a:t>
            </a:r>
            <a:r>
              <a:rPr lang="en-US" altLang="en-US" b="1" dirty="0"/>
              <a:t> Al </a:t>
            </a:r>
            <a:r>
              <a:rPr lang="en-US" altLang="en-US" b="1" dirty="0" err="1"/>
              <a:t>Janabi</a:t>
            </a:r>
            <a:endParaRPr lang="en-US" altLang="en-US" b="1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MD, MSc., PhD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Department of physiology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Faculty of Medicine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Wing  M2 level 0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b="1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E mail:  mukmoh@just.edu.jo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559933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Lecture materials based on text book 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Essentials of pathophysiology 4 </a:t>
            </a:r>
            <a:r>
              <a:rPr lang="en-US" b="1" dirty="0" err="1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edition by </a:t>
            </a:r>
            <a:r>
              <a:rPr lang="en-US" b="1" dirty="0" err="1" smtClean="0">
                <a:solidFill>
                  <a:srgbClr val="FF0000"/>
                </a:solidFill>
              </a:rPr>
              <a:t>Porth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Disorders of hepatobiliary and exocrine pancreas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4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6934200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Acute or chronic inflammation </a:t>
            </a:r>
            <a:r>
              <a:rPr lang="en-US" sz="2000" b="1" dirty="0"/>
              <a:t>of the </a:t>
            </a:r>
            <a:r>
              <a:rPr lang="en-US" sz="2000" b="1" dirty="0" smtClean="0"/>
              <a:t>liver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cs typeface="Times New Roman" charset="0"/>
            </a:endParaRPr>
          </a:p>
          <a:p>
            <a:pPr>
              <a:lnSpc>
                <a:spcPct val="80000"/>
              </a:lnSpc>
            </a:pPr>
            <a:endParaRPr lang="en-US" sz="2800" b="1" kern="0" dirty="0" smtClean="0">
              <a:solidFill>
                <a:srgbClr val="186EC4"/>
              </a:solidFill>
              <a:latin typeface="Verdana"/>
              <a:ea typeface="ＭＳ Ｐゴシック" charset="-128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en-US" sz="2800" b="1" kern="0" dirty="0" smtClean="0">
                <a:solidFill>
                  <a:srgbClr val="186EC4"/>
                </a:solidFill>
                <a:latin typeface="Verdana"/>
                <a:ea typeface="ＭＳ Ｐゴシック" charset="-128"/>
                <a:cs typeface="+mj-cs"/>
              </a:rPr>
              <a:t>Causes </a:t>
            </a:r>
            <a:r>
              <a:rPr lang="en-US" sz="2800" b="1" kern="0" dirty="0">
                <a:solidFill>
                  <a:srgbClr val="186EC4"/>
                </a:solidFill>
                <a:latin typeface="Verdana"/>
                <a:ea typeface="ＭＳ Ｐゴシック" charset="-128"/>
                <a:cs typeface="+mj-cs"/>
              </a:rPr>
              <a:t>of </a:t>
            </a:r>
            <a:r>
              <a:rPr lang="en-US" sz="2800" b="1" kern="0" dirty="0" smtClean="0">
                <a:solidFill>
                  <a:srgbClr val="186EC4"/>
                </a:solidFill>
                <a:latin typeface="Verdana"/>
                <a:ea typeface="ＭＳ Ｐゴシック" charset="-128"/>
                <a:cs typeface="+mj-cs"/>
              </a:rPr>
              <a:t>Hepatitis: </a:t>
            </a: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cs typeface="Times New Roman" charset="0"/>
              </a:rPr>
              <a:t>1. Autoimmune </a:t>
            </a:r>
            <a:r>
              <a:rPr lang="en-US" altLang="en-US" sz="2000" b="1" dirty="0">
                <a:cs typeface="Times New Roman" charset="0"/>
              </a:rPr>
              <a:t>disorders </a:t>
            </a:r>
          </a:p>
          <a:p>
            <a:pPr>
              <a:lnSpc>
                <a:spcPct val="80000"/>
              </a:lnSpc>
            </a:pPr>
            <a:endParaRPr lang="en-US" altLang="en-US" sz="2000" b="1" dirty="0" smtClean="0"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cs typeface="Times New Roman" charset="0"/>
              </a:rPr>
              <a:t>2. Reactions </a:t>
            </a:r>
            <a:r>
              <a:rPr lang="en-US" altLang="en-US" sz="2000" b="1" dirty="0">
                <a:cs typeface="Times New Roman" charset="0"/>
              </a:rPr>
              <a:t>to drugs and toxins</a:t>
            </a:r>
          </a:p>
          <a:p>
            <a:pPr>
              <a:lnSpc>
                <a:spcPct val="80000"/>
              </a:lnSpc>
            </a:pPr>
            <a:endParaRPr lang="en-US" altLang="en-US" sz="2000" b="1" dirty="0" smtClean="0"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cs typeface="Times New Roman" charset="0"/>
              </a:rPr>
              <a:t>3. Infectious disorders like viruses </a:t>
            </a:r>
            <a:r>
              <a:rPr lang="en-US" altLang="en-US" sz="2000" b="1" dirty="0">
                <a:cs typeface="Times New Roman" charset="0"/>
              </a:rPr>
              <a:t>that primarily affect liver </a:t>
            </a:r>
            <a:r>
              <a:rPr lang="en-US" altLang="en-US" sz="2000" b="1" dirty="0" smtClean="0">
                <a:cs typeface="Times New Roman" charset="0"/>
              </a:rPr>
              <a:t>cells.</a:t>
            </a:r>
            <a:endParaRPr lang="en-US" sz="2000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95400" y="241012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Hepatitis</a:t>
            </a:r>
          </a:p>
        </p:txBody>
      </p:sp>
    </p:spTree>
    <p:extLst>
      <p:ext uri="{BB962C8B-B14F-4D97-AF65-F5344CB8AC3E}">
        <p14:creationId xmlns:p14="http://schemas.microsoft.com/office/powerpoint/2010/main" val="246866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09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Viral Hepatitis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cs typeface="Times New Roman" charset="0"/>
              </a:rPr>
              <a:t>Hepatic infection due to group of viruses called </a:t>
            </a:r>
            <a:r>
              <a:rPr lang="en-US" dirty="0" err="1" smtClean="0"/>
              <a:t>hepatotropic</a:t>
            </a:r>
            <a:r>
              <a:rPr lang="en-US" dirty="0"/>
              <a:t> </a:t>
            </a:r>
            <a:r>
              <a:rPr lang="en-US" dirty="0" smtClean="0"/>
              <a:t>viruses</a:t>
            </a:r>
            <a:endParaRPr lang="en-US" altLang="en-US" dirty="0" smtClean="0">
              <a:cs typeface="Times New Roman" charset="0"/>
            </a:endParaRPr>
          </a:p>
          <a:p>
            <a:endParaRPr lang="en-US" altLang="en-US" b="1" dirty="0" smtClean="0">
              <a:cs typeface="Times New Roman" charset="0"/>
            </a:endParaRPr>
          </a:p>
          <a:p>
            <a:r>
              <a:rPr lang="en-US" altLang="en-US" sz="2400" b="1" dirty="0" smtClean="0">
                <a:cs typeface="Times New Roman" charset="0"/>
              </a:rPr>
              <a:t>Hepatitis </a:t>
            </a:r>
            <a:r>
              <a:rPr lang="en-US" altLang="en-US" sz="2400" b="1" dirty="0">
                <a:cs typeface="Times New Roman" charset="0"/>
              </a:rPr>
              <a:t>A virus (HAV)</a:t>
            </a:r>
          </a:p>
          <a:p>
            <a:r>
              <a:rPr lang="en-US" altLang="en-US" sz="2400" b="1" dirty="0">
                <a:cs typeface="Times New Roman" charset="0"/>
              </a:rPr>
              <a:t>Hepatitis B virus (HBV)</a:t>
            </a:r>
          </a:p>
          <a:p>
            <a:r>
              <a:rPr lang="en-US" altLang="en-US" sz="2400" b="1" dirty="0" smtClean="0">
                <a:cs typeface="Times New Roman" charset="0"/>
              </a:rPr>
              <a:t>Hepatitis </a:t>
            </a:r>
            <a:r>
              <a:rPr lang="en-US" altLang="en-US" sz="2400" b="1" dirty="0">
                <a:cs typeface="Times New Roman" charset="0"/>
              </a:rPr>
              <a:t>C virus (HCV)</a:t>
            </a:r>
          </a:p>
          <a:p>
            <a:r>
              <a:rPr lang="en-US" altLang="en-US" sz="2400" b="1" dirty="0">
                <a:cs typeface="Times New Roman" charset="0"/>
              </a:rPr>
              <a:t>Hepatitis D virus (HDV)</a:t>
            </a:r>
          </a:p>
          <a:p>
            <a:r>
              <a:rPr lang="en-US" altLang="en-US" sz="2400" b="1" dirty="0" smtClean="0">
                <a:cs typeface="Times New Roman" charset="0"/>
              </a:rPr>
              <a:t>Hepatitis </a:t>
            </a:r>
            <a:r>
              <a:rPr lang="en-US" altLang="en-US" sz="2400" b="1" dirty="0">
                <a:cs typeface="Times New Roman" charset="0"/>
              </a:rPr>
              <a:t>E virus (HEV)</a:t>
            </a:r>
          </a:p>
          <a:p>
            <a:endParaRPr lang="en-US" sz="2400" b="1" dirty="0"/>
          </a:p>
        </p:txBody>
      </p:sp>
      <p:sp>
        <p:nvSpPr>
          <p:cNvPr id="6" name="Right Brace 5"/>
          <p:cNvSpPr/>
          <p:nvPr/>
        </p:nvSpPr>
        <p:spPr>
          <a:xfrm>
            <a:off x="3429000" y="2639786"/>
            <a:ext cx="3048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77143"/>
            <a:ext cx="52959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34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 </a:t>
            </a:r>
            <a:r>
              <a:rPr lang="en-US" b="1" dirty="0"/>
              <a:t>caused by the HAV, a small, </a:t>
            </a:r>
            <a:r>
              <a:rPr lang="en-US" b="1" dirty="0" err="1" smtClean="0"/>
              <a:t>nonenveloped</a:t>
            </a:r>
            <a:r>
              <a:rPr lang="en-US" b="1" dirty="0" smtClean="0"/>
              <a:t>, single-stranded </a:t>
            </a:r>
            <a:r>
              <a:rPr lang="en-US" b="1" dirty="0"/>
              <a:t>ribonucleic acid (RNA) </a:t>
            </a:r>
            <a:r>
              <a:rPr lang="en-US" b="1" dirty="0" smtClean="0"/>
              <a:t>virus.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virus replicates in the liver, is excreted </a:t>
            </a:r>
            <a:r>
              <a:rPr lang="en-US" dirty="0" smtClean="0"/>
              <a:t>in the </a:t>
            </a:r>
            <a:r>
              <a:rPr lang="en-US" dirty="0"/>
              <a:t>bile, and is shed in the stool</a:t>
            </a:r>
            <a:endParaRPr lang="en-US" dirty="0" smtClean="0"/>
          </a:p>
          <a:p>
            <a:r>
              <a:rPr lang="en-US" dirty="0"/>
              <a:t>contracted </a:t>
            </a:r>
            <a:r>
              <a:rPr lang="en-US" dirty="0" smtClean="0"/>
              <a:t>primarily by </a:t>
            </a:r>
            <a:r>
              <a:rPr lang="en-US" dirty="0"/>
              <a:t>the fecal–oral </a:t>
            </a:r>
            <a:r>
              <a:rPr lang="en-US" dirty="0" smtClean="0"/>
              <a:t>route</a:t>
            </a:r>
          </a:p>
          <a:p>
            <a:endParaRPr lang="en-US" dirty="0" smtClean="0"/>
          </a:p>
          <a:p>
            <a:r>
              <a:rPr lang="en-US" b="1" dirty="0"/>
              <a:t>Clinical Manifestations. </a:t>
            </a:r>
            <a:r>
              <a:rPr lang="en-US" dirty="0"/>
              <a:t>The onset of symptoms usually </a:t>
            </a:r>
            <a:r>
              <a:rPr lang="en-US" dirty="0" smtClean="0"/>
              <a:t>is abrupt </a:t>
            </a:r>
            <a:r>
              <a:rPr lang="en-US" dirty="0"/>
              <a:t>and includes fever, malaise, nausea, anorexia, </a:t>
            </a:r>
            <a:r>
              <a:rPr lang="en-US" dirty="0" smtClean="0"/>
              <a:t>abdominal discomfort</a:t>
            </a:r>
            <a:r>
              <a:rPr lang="en-US" dirty="0"/>
              <a:t>, dark urine, and jaundice.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Symptoms usually </a:t>
            </a:r>
            <a:r>
              <a:rPr lang="en-US" dirty="0"/>
              <a:t>last approximately 2 months but can last longer. </a:t>
            </a:r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**</a:t>
            </a:r>
            <a:r>
              <a:rPr lang="en-US" dirty="0" smtClean="0"/>
              <a:t>HAV </a:t>
            </a:r>
            <a:r>
              <a:rPr lang="en-US" b="1" dirty="0" smtClean="0"/>
              <a:t>does </a:t>
            </a:r>
            <a:r>
              <a:rPr lang="en-US" b="1" dirty="0"/>
              <a:t>not cause chronic hepatitis or induce a carrier </a:t>
            </a:r>
            <a:r>
              <a:rPr lang="en-US" b="1" dirty="0" smtClean="0"/>
              <a:t>state, and rarely causes death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81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Hepatitis A</a:t>
            </a:r>
          </a:p>
        </p:txBody>
      </p:sp>
    </p:spTree>
    <p:extLst>
      <p:ext uri="{BB962C8B-B14F-4D97-AF65-F5344CB8AC3E}">
        <p14:creationId xmlns:p14="http://schemas.microsoft.com/office/powerpoint/2010/main" val="318109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3126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Hepatitis </a:t>
            </a:r>
            <a:r>
              <a:rPr lang="en-US" sz="2800" b="1" dirty="0" smtClean="0"/>
              <a:t>B</a:t>
            </a:r>
            <a:endParaRPr lang="en-US" sz="2800" b="1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** is </a:t>
            </a:r>
            <a:r>
              <a:rPr lang="en-US" sz="2800" b="1" dirty="0"/>
              <a:t>caused by the HBV, a double-stranded </a:t>
            </a:r>
            <a:r>
              <a:rPr lang="en-US" sz="2800" b="1" dirty="0" smtClean="0"/>
              <a:t>deoxyribonucleic acid </a:t>
            </a:r>
            <a:r>
              <a:rPr lang="en-US" sz="2800" b="1" dirty="0"/>
              <a:t>(DNA) </a:t>
            </a:r>
            <a:r>
              <a:rPr lang="en-US" sz="2800" b="1" dirty="0" smtClean="0"/>
              <a:t>virus</a:t>
            </a:r>
            <a:endParaRPr lang="en-US" sz="2800" b="1" dirty="0"/>
          </a:p>
          <a:p>
            <a:r>
              <a:rPr lang="en-US" sz="2800" b="1" dirty="0" smtClean="0"/>
              <a:t>**Transmission of virus is through infected blood</a:t>
            </a:r>
            <a:endParaRPr lang="en-US" sz="2800" b="1" dirty="0"/>
          </a:p>
          <a:p>
            <a:r>
              <a:rPr lang="en-US" sz="2800" b="1" dirty="0" smtClean="0"/>
              <a:t>** Infection </a:t>
            </a:r>
            <a:r>
              <a:rPr lang="en-US" sz="2800" b="1" dirty="0"/>
              <a:t>can produce acute </a:t>
            </a:r>
            <a:r>
              <a:rPr lang="en-US" sz="2800" b="1" dirty="0" smtClean="0"/>
              <a:t>hepatitis, chronic </a:t>
            </a:r>
            <a:r>
              <a:rPr lang="en-US" sz="2800" b="1" dirty="0"/>
              <a:t>hepatitis, progression of </a:t>
            </a:r>
            <a:r>
              <a:rPr lang="en-US" sz="2800" b="1" dirty="0" smtClean="0"/>
              <a:t>chronic hepatitis </a:t>
            </a:r>
            <a:r>
              <a:rPr lang="en-US" sz="2800" b="1" dirty="0"/>
              <a:t>to </a:t>
            </a:r>
            <a:r>
              <a:rPr lang="en-US" sz="2800" b="1" dirty="0" smtClean="0"/>
              <a:t>cirrhosis, fulminant </a:t>
            </a:r>
            <a:r>
              <a:rPr lang="en-US" sz="2800" b="1" dirty="0"/>
              <a:t>hepatitis with massive hepatic necrosis, and </a:t>
            </a:r>
            <a:r>
              <a:rPr lang="en-US" sz="2800" b="1" dirty="0" smtClean="0"/>
              <a:t>the carrier</a:t>
            </a:r>
            <a:r>
              <a:rPr lang="en-US" sz="2800" b="1" dirty="0"/>
              <a:t> </a:t>
            </a:r>
            <a:r>
              <a:rPr lang="en-US" sz="2800" b="1" dirty="0" smtClean="0"/>
              <a:t>state</a:t>
            </a:r>
            <a:r>
              <a:rPr lang="en-US" sz="2800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399"/>
            <a:ext cx="437197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02628"/>
            <a:ext cx="1271587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43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03288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</a:t>
            </a:r>
            <a:r>
              <a:rPr lang="en-US" sz="2400" b="1" dirty="0" smtClean="0"/>
              <a:t>Caused by single stranded  RNA virus</a:t>
            </a:r>
          </a:p>
          <a:p>
            <a:r>
              <a:rPr lang="en-US" sz="2400" b="1" dirty="0" smtClean="0"/>
              <a:t>*Transmission is through blood 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HCV is the most common cause of chronic hepatitis, </a:t>
            </a:r>
            <a:r>
              <a:rPr lang="en-US" sz="2400" b="1" dirty="0" smtClean="0"/>
              <a:t>cirrhosis, and </a:t>
            </a:r>
            <a:r>
              <a:rPr lang="en-US" sz="2400" b="1" dirty="0"/>
              <a:t>hepatocellular cancer in the </a:t>
            </a:r>
            <a:r>
              <a:rPr lang="en-US" sz="2400" b="1" dirty="0" smtClean="0"/>
              <a:t>world.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Asymptomatic or non specific symptoms like fatigue, malaise, anorexia, and weight loss. Few cases show jaundice. </a:t>
            </a:r>
          </a:p>
          <a:p>
            <a:endParaRPr lang="en-US" sz="2400" b="1" dirty="0"/>
          </a:p>
          <a:p>
            <a:r>
              <a:rPr lang="en-US" sz="3600" b="1" dirty="0" smtClean="0"/>
              <a:t>Consequences of viral hepatitis </a:t>
            </a:r>
            <a:r>
              <a:rPr lang="en-US" sz="3200" b="1" dirty="0" smtClean="0"/>
              <a:t>C</a:t>
            </a:r>
            <a:r>
              <a:rPr lang="en-US" sz="2400" b="1" dirty="0" smtClean="0"/>
              <a:t> are:</a:t>
            </a:r>
          </a:p>
          <a:p>
            <a:r>
              <a:rPr lang="en-US" sz="2400" b="1" dirty="0" smtClean="0"/>
              <a:t>*Few patients clear the infection</a:t>
            </a:r>
          </a:p>
          <a:p>
            <a:r>
              <a:rPr lang="en-US" sz="2400" b="1" dirty="0" smtClean="0"/>
              <a:t>*Majority develop chronic hepatitis</a:t>
            </a:r>
          </a:p>
          <a:p>
            <a:r>
              <a:rPr lang="en-US" sz="2400" b="1" dirty="0" smtClean="0"/>
              <a:t>*Serious consequences of this condition are: cirrhosis and liver cancer.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81000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Hepatitis 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0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050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Hepatitis </a:t>
            </a:r>
            <a:r>
              <a:rPr lang="en-US" dirty="0"/>
              <a:t>D </a:t>
            </a:r>
            <a:r>
              <a:rPr lang="en-US" dirty="0" smtClean="0"/>
              <a:t>virus is defective RNA virus. In order to replicate D viruses need coinfection with Hepatitis B virus.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route of infection is blood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Hepatitis E is caused by HEV </a:t>
            </a:r>
            <a:r>
              <a:rPr lang="en-US" dirty="0"/>
              <a:t>is </a:t>
            </a:r>
            <a:r>
              <a:rPr lang="en-US" b="1" dirty="0"/>
              <a:t>an </a:t>
            </a:r>
            <a:r>
              <a:rPr lang="en-US" b="1" dirty="0" smtClean="0"/>
              <a:t>enveloped</a:t>
            </a:r>
            <a:r>
              <a:rPr lang="en-US" b="1" dirty="0"/>
              <a:t>, single-stranded RNA virus</a:t>
            </a:r>
            <a:r>
              <a:rPr lang="en-US" dirty="0"/>
              <a:t>. It </a:t>
            </a:r>
            <a:r>
              <a:rPr lang="en-US" dirty="0" smtClean="0"/>
              <a:t>is transmitted </a:t>
            </a:r>
            <a:r>
              <a:rPr lang="en-US" dirty="0"/>
              <a:t>by the fecal–oral route and causes manifestations</a:t>
            </a:r>
          </a:p>
          <a:p>
            <a:r>
              <a:rPr lang="en-US" dirty="0"/>
              <a:t>of acute hepatitis that are similar to hepatitis 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does not cause chronic hepatitis or a carrier state.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457200"/>
            <a:ext cx="563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Hepatitis D and 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1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696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It is the end </a:t>
            </a:r>
            <a:r>
              <a:rPr lang="en-US" sz="2800" b="1" dirty="0"/>
              <a:t>stage of chronic liver </a:t>
            </a:r>
            <a:r>
              <a:rPr lang="en-US" sz="2800" b="1" dirty="0" smtClean="0"/>
              <a:t>disease where much </a:t>
            </a:r>
            <a:r>
              <a:rPr lang="en-US" sz="2800" b="1" dirty="0"/>
              <a:t>of the functional liver tissue has been replaced </a:t>
            </a:r>
            <a:r>
              <a:rPr lang="en-US" sz="2800" b="1" dirty="0" smtClean="0"/>
              <a:t>by fibrous tissue.</a:t>
            </a:r>
          </a:p>
          <a:p>
            <a:endParaRPr lang="en-US" sz="2800" b="1" dirty="0"/>
          </a:p>
          <a:p>
            <a:r>
              <a:rPr lang="en-US" sz="2800" b="1" dirty="0" smtClean="0"/>
              <a:t>Causes:</a:t>
            </a:r>
          </a:p>
          <a:p>
            <a:r>
              <a:rPr lang="en-US" sz="2800" b="1" dirty="0"/>
              <a:t>*</a:t>
            </a:r>
            <a:r>
              <a:rPr lang="en-US" sz="2800" b="1" dirty="0" smtClean="0"/>
              <a:t>Alcoholism</a:t>
            </a:r>
          </a:p>
          <a:p>
            <a:r>
              <a:rPr lang="en-US" sz="2800" b="1" dirty="0" smtClean="0"/>
              <a:t>*viral hepatitis</a:t>
            </a:r>
          </a:p>
          <a:p>
            <a:r>
              <a:rPr lang="en-US" sz="2800" b="1" dirty="0" smtClean="0"/>
              <a:t>*toxic </a:t>
            </a:r>
            <a:r>
              <a:rPr lang="en-US" sz="2800" b="1" dirty="0"/>
              <a:t>reactions to drugs and </a:t>
            </a:r>
            <a:r>
              <a:rPr lang="en-US" sz="2800" b="1" dirty="0" smtClean="0"/>
              <a:t>chemicals</a:t>
            </a:r>
            <a:endParaRPr lang="en-US" dirty="0"/>
          </a:p>
          <a:p>
            <a:endParaRPr lang="en-US" dirty="0" smtClean="0"/>
          </a:p>
          <a:p>
            <a:r>
              <a:rPr lang="en-US" sz="2800" b="1" dirty="0" smtClean="0"/>
              <a:t>*biliary obstruction. </a:t>
            </a:r>
          </a:p>
          <a:p>
            <a:r>
              <a:rPr lang="en-US" sz="2800" b="1" dirty="0" smtClean="0"/>
              <a:t>*deposition </a:t>
            </a:r>
            <a:r>
              <a:rPr lang="en-US" sz="2800" b="1" dirty="0"/>
              <a:t>of </a:t>
            </a:r>
            <a:r>
              <a:rPr lang="en-US" sz="2800" b="1" dirty="0" smtClean="0"/>
              <a:t>minerals in </a:t>
            </a:r>
            <a:r>
              <a:rPr lang="en-US" sz="2800" b="1" dirty="0"/>
              <a:t>the </a:t>
            </a:r>
            <a:r>
              <a:rPr lang="en-US" sz="2800" b="1" dirty="0" smtClean="0"/>
              <a:t>liver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81000"/>
            <a:ext cx="594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Liver Cirrhosis</a:t>
            </a:r>
            <a:endParaRPr lang="en-US" sz="2800" b="1" i="1" dirty="0"/>
          </a:p>
          <a:p>
            <a:pPr algn="ctr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23113"/>
            <a:ext cx="32146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24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Often </a:t>
            </a:r>
            <a:r>
              <a:rPr lang="en-US" dirty="0"/>
              <a:t>there are no </a:t>
            </a:r>
            <a:r>
              <a:rPr lang="en-US" dirty="0" smtClean="0"/>
              <a:t>symptoms  until </a:t>
            </a:r>
            <a:r>
              <a:rPr lang="en-US" dirty="0"/>
              <a:t>the disease is far </a:t>
            </a:r>
            <a:r>
              <a:rPr lang="en-US" dirty="0" smtClean="0"/>
              <a:t>advanced.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most common </a:t>
            </a:r>
            <a:r>
              <a:rPr lang="en-US" b="1" dirty="0" smtClean="0"/>
              <a:t>signs  and </a:t>
            </a:r>
            <a:r>
              <a:rPr lang="en-US" b="1" dirty="0"/>
              <a:t>symptoms </a:t>
            </a:r>
            <a:r>
              <a:rPr lang="en-US" dirty="0"/>
              <a:t>of cirrhosis are 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weight </a:t>
            </a:r>
            <a:r>
              <a:rPr lang="en-US" dirty="0"/>
              <a:t>loss (</a:t>
            </a:r>
            <a:r>
              <a:rPr lang="en-US" dirty="0" smtClean="0"/>
              <a:t>sometimes masked </a:t>
            </a:r>
            <a:r>
              <a:rPr lang="en-US" dirty="0"/>
              <a:t>by ascites),  </a:t>
            </a:r>
            <a:r>
              <a:rPr lang="en-US" dirty="0" smtClean="0"/>
              <a:t>weakness</a:t>
            </a:r>
            <a:r>
              <a:rPr lang="en-US" dirty="0"/>
              <a:t>, and anorexia. </a:t>
            </a:r>
            <a:endParaRPr lang="en-US" dirty="0" smtClean="0"/>
          </a:p>
          <a:p>
            <a:r>
              <a:rPr lang="en-US" dirty="0" smtClean="0"/>
              <a:t>Hepatomegaly </a:t>
            </a:r>
            <a:r>
              <a:rPr lang="en-US" dirty="0"/>
              <a:t>and </a:t>
            </a:r>
            <a:r>
              <a:rPr lang="en-US" dirty="0" smtClean="0"/>
              <a:t>jaundice.  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may be abdominal pain because </a:t>
            </a:r>
            <a:r>
              <a:rPr lang="en-US" dirty="0" smtClean="0"/>
              <a:t>of liver </a:t>
            </a:r>
            <a:r>
              <a:rPr lang="en-US" dirty="0"/>
              <a:t>enlargement or stretching of the </a:t>
            </a:r>
            <a:r>
              <a:rPr lang="en-US" dirty="0" smtClean="0"/>
              <a:t>liver </a:t>
            </a:r>
            <a:r>
              <a:rPr lang="en-US" dirty="0"/>
              <a:t>capsule.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 </a:t>
            </a:r>
            <a:r>
              <a:rPr lang="en-US" b="1" dirty="0"/>
              <a:t>late manifestations of cirrhosis </a:t>
            </a:r>
            <a:r>
              <a:rPr lang="en-US" dirty="0"/>
              <a:t>are related to </a:t>
            </a:r>
            <a:r>
              <a:rPr lang="en-US" dirty="0" smtClean="0"/>
              <a:t>portal hypertension </a:t>
            </a:r>
            <a:r>
              <a:rPr lang="en-US" dirty="0"/>
              <a:t>and </a:t>
            </a:r>
            <a:r>
              <a:rPr lang="en-US" dirty="0" smtClean="0"/>
              <a:t>liver </a:t>
            </a:r>
            <a:r>
              <a:rPr lang="en-US" dirty="0"/>
              <a:t>failure. Splenomegaly, ascites, </a:t>
            </a:r>
            <a:r>
              <a:rPr lang="en-US" dirty="0" smtClean="0"/>
              <a:t>esophageal </a:t>
            </a:r>
            <a:r>
              <a:rPr lang="en-US" dirty="0"/>
              <a:t>varices, </a:t>
            </a:r>
            <a:r>
              <a:rPr lang="en-US" dirty="0" smtClean="0"/>
              <a:t>hemorrhoids. These result </a:t>
            </a:r>
            <a:r>
              <a:rPr lang="en-US" dirty="0"/>
              <a:t>from portal </a:t>
            </a:r>
            <a:r>
              <a:rPr lang="en-US" dirty="0" smtClean="0"/>
              <a:t>hypertension.</a:t>
            </a:r>
          </a:p>
          <a:p>
            <a:endParaRPr lang="en-US" dirty="0" smtClean="0"/>
          </a:p>
          <a:p>
            <a:r>
              <a:rPr lang="en-US" b="1" dirty="0" smtClean="0"/>
              <a:t>Complications</a:t>
            </a:r>
            <a:r>
              <a:rPr lang="en-US" dirty="0" smtClean="0"/>
              <a:t> </a:t>
            </a:r>
            <a:r>
              <a:rPr lang="en-US" b="1" dirty="0" smtClean="0"/>
              <a:t>include:</a:t>
            </a:r>
          </a:p>
          <a:p>
            <a:r>
              <a:rPr lang="en-US" b="1" dirty="0" smtClean="0"/>
              <a:t>1.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leeding </a:t>
            </a:r>
            <a:r>
              <a:rPr lang="en-US" dirty="0"/>
              <a:t>due to decreased </a:t>
            </a:r>
            <a:r>
              <a:rPr lang="en-US" dirty="0" smtClean="0"/>
              <a:t>clotting factors</a:t>
            </a:r>
            <a:r>
              <a:rPr lang="en-US" dirty="0"/>
              <a:t>, thrombocytopenia due to </a:t>
            </a:r>
            <a:r>
              <a:rPr lang="en-US" dirty="0" smtClean="0"/>
              <a:t>splenomegaly </a:t>
            </a:r>
          </a:p>
          <a:p>
            <a:r>
              <a:rPr lang="en-US" dirty="0" smtClean="0"/>
              <a:t>2. Gynecomastia and </a:t>
            </a:r>
            <a:r>
              <a:rPr lang="en-US" dirty="0"/>
              <a:t>a feminizing pattern of pubic hair distribution </a:t>
            </a:r>
            <a:r>
              <a:rPr lang="en-US" dirty="0" smtClean="0"/>
              <a:t>in men </a:t>
            </a:r>
            <a:r>
              <a:rPr lang="en-US" dirty="0"/>
              <a:t>because of testicular </a:t>
            </a:r>
            <a:r>
              <a:rPr lang="en-US" dirty="0" smtClean="0"/>
              <a:t>atrophy. </a:t>
            </a:r>
          </a:p>
          <a:p>
            <a:r>
              <a:rPr lang="en-US" dirty="0" smtClean="0"/>
              <a:t>3. encephalopathy and neurologic signs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609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Clinical </a:t>
            </a:r>
            <a:r>
              <a:rPr lang="en-US" b="1" dirty="0" smtClean="0"/>
              <a:t>Manifestations of liver cirrhosis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95" y="343017"/>
            <a:ext cx="3378268" cy="65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 manifestations of cirrhosis.</a:t>
            </a:r>
          </a:p>
        </p:txBody>
      </p:sp>
    </p:spTree>
    <p:extLst>
      <p:ext uri="{BB962C8B-B14F-4D97-AF65-F5344CB8AC3E}">
        <p14:creationId xmlns:p14="http://schemas.microsoft.com/office/powerpoint/2010/main" val="362112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74932"/>
            <a:ext cx="7239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**is </a:t>
            </a:r>
            <a:r>
              <a:rPr lang="en-US" dirty="0"/>
              <a:t>a diffuse inflammation of the </a:t>
            </a:r>
            <a:r>
              <a:rPr lang="en-US" dirty="0" smtClean="0"/>
              <a:t>gallbladder. </a:t>
            </a:r>
            <a:r>
              <a:rPr lang="en-US" dirty="0"/>
              <a:t>85% to 90% of cases are associated with the presence of </a:t>
            </a:r>
            <a:r>
              <a:rPr lang="en-US" dirty="0" smtClean="0"/>
              <a:t>gallstones. </a:t>
            </a:r>
          </a:p>
          <a:p>
            <a:r>
              <a:rPr lang="en-US" sz="2800" b="1" dirty="0" smtClean="0"/>
              <a:t>Causes:</a:t>
            </a:r>
          </a:p>
          <a:p>
            <a:pPr marL="342900" indent="-342900">
              <a:buAutoNum type="arabicPeriod"/>
            </a:pPr>
            <a:r>
              <a:rPr lang="en-US" dirty="0" smtClean="0"/>
              <a:t>It is usually secondary </a:t>
            </a:r>
            <a:r>
              <a:rPr lang="en-US" dirty="0"/>
              <a:t>to obstruction of the gallbladder outlet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Severe trauma</a:t>
            </a:r>
          </a:p>
          <a:p>
            <a:pPr marL="342900" indent="-342900">
              <a:buAutoNum type="arabicPeriod"/>
            </a:pPr>
            <a:r>
              <a:rPr lang="en-US" dirty="0" smtClean="0"/>
              <a:t>Sepsis</a:t>
            </a:r>
          </a:p>
          <a:p>
            <a:pPr marL="342900" indent="-342900">
              <a:buAutoNum type="arabicPeriod"/>
            </a:pPr>
            <a:r>
              <a:rPr lang="en-US" dirty="0" smtClean="0"/>
              <a:t>Infection of gallbladder.</a:t>
            </a:r>
          </a:p>
          <a:p>
            <a:pPr marL="342900" indent="-342900">
              <a:buAutoNum type="arabicPeriod"/>
            </a:pPr>
            <a:r>
              <a:rPr lang="en-US" dirty="0" smtClean="0"/>
              <a:t>Ischemia of gallbladder.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** </a:t>
            </a:r>
            <a:r>
              <a:rPr lang="en-US" sz="2800" b="1" dirty="0" smtClean="0"/>
              <a:t>Sign and symptoms:</a:t>
            </a:r>
          </a:p>
          <a:p>
            <a:r>
              <a:rPr lang="en-US" sz="2800" dirty="0" smtClean="0"/>
              <a:t>1. </a:t>
            </a:r>
            <a:r>
              <a:rPr lang="en-US" sz="2800" dirty="0"/>
              <a:t>acute onset of pain</a:t>
            </a:r>
          </a:p>
          <a:p>
            <a:r>
              <a:rPr lang="en-US" sz="2800" dirty="0" smtClean="0"/>
              <a:t>In upper </a:t>
            </a:r>
            <a:r>
              <a:rPr lang="en-US" sz="2800" dirty="0"/>
              <a:t>right quadrant</a:t>
            </a:r>
          </a:p>
          <a:p>
            <a:r>
              <a:rPr lang="en-US" sz="2800" dirty="0"/>
              <a:t>or </a:t>
            </a:r>
            <a:r>
              <a:rPr lang="en-US" sz="2800" dirty="0" smtClean="0"/>
              <a:t>epigastric area.</a:t>
            </a:r>
          </a:p>
          <a:p>
            <a:r>
              <a:rPr lang="en-US" sz="2800" dirty="0" smtClean="0"/>
              <a:t>2.</a:t>
            </a:r>
            <a:r>
              <a:rPr lang="en-US" sz="2800" dirty="0"/>
              <a:t> mild </a:t>
            </a:r>
            <a:r>
              <a:rPr lang="en-US" sz="2800" dirty="0" smtClean="0"/>
              <a:t>fever, anorexia</a:t>
            </a:r>
            <a:r>
              <a:rPr lang="en-US" sz="2800" dirty="0"/>
              <a:t>, nausea, and </a:t>
            </a:r>
            <a:r>
              <a:rPr lang="en-US" sz="2800" dirty="0" smtClean="0"/>
              <a:t>vomiting.</a:t>
            </a:r>
          </a:p>
          <a:p>
            <a:r>
              <a:rPr lang="en-US" sz="2800" dirty="0" smtClean="0"/>
              <a:t>** There are elevation in WBCs count, </a:t>
            </a:r>
            <a:r>
              <a:rPr lang="en-US" sz="2800" dirty="0"/>
              <a:t>bilirubin</a:t>
            </a:r>
          </a:p>
          <a:p>
            <a:r>
              <a:rPr lang="en-US" sz="2800" dirty="0" smtClean="0"/>
              <a:t>and mild </a:t>
            </a:r>
            <a:r>
              <a:rPr lang="en-US" sz="2800" dirty="0"/>
              <a:t>elevations in </a:t>
            </a:r>
            <a:r>
              <a:rPr lang="en-US" sz="2800" dirty="0" smtClean="0"/>
              <a:t>liver enzymes.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8600"/>
            <a:ext cx="678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Acute </a:t>
            </a:r>
            <a:r>
              <a:rPr lang="en-US" sz="2800" b="1" i="1" dirty="0" smtClean="0"/>
              <a:t> </a:t>
            </a:r>
            <a:r>
              <a:rPr lang="en-US" sz="2800" b="1" i="1" dirty="0"/>
              <a:t>Cholecystitis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85618"/>
            <a:ext cx="1779587" cy="36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3657600"/>
            <a:ext cx="8858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76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71513"/>
            <a:ext cx="39719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7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52618"/>
            <a:ext cx="82513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**Reversible inflammatory process </a:t>
            </a:r>
            <a:r>
              <a:rPr lang="en-US" dirty="0"/>
              <a:t>of the pancreatic acini </a:t>
            </a:r>
            <a:r>
              <a:rPr lang="en-US" dirty="0" smtClean="0"/>
              <a:t>due to premature</a:t>
            </a:r>
            <a:endParaRPr lang="en-US" dirty="0"/>
          </a:p>
          <a:p>
            <a:r>
              <a:rPr lang="en-US" dirty="0"/>
              <a:t>activation of pancreatic enzymes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** It </a:t>
            </a:r>
            <a:r>
              <a:rPr lang="en-US" dirty="0"/>
              <a:t>also can </a:t>
            </a:r>
            <a:r>
              <a:rPr lang="en-US" dirty="0" smtClean="0"/>
              <a:t>involve </a:t>
            </a:r>
            <a:r>
              <a:rPr lang="en-US" dirty="0" err="1" smtClean="0"/>
              <a:t>peripancreatic</a:t>
            </a:r>
            <a:r>
              <a:rPr lang="en-US" dirty="0" smtClean="0"/>
              <a:t> </a:t>
            </a:r>
            <a:r>
              <a:rPr lang="en-US" dirty="0"/>
              <a:t>tissues or those of more distant organs. </a:t>
            </a:r>
            <a:endParaRPr lang="en-US" dirty="0" smtClean="0"/>
          </a:p>
          <a:p>
            <a:endParaRPr lang="en-US" dirty="0"/>
          </a:p>
          <a:p>
            <a:r>
              <a:rPr lang="en-US" sz="2400" b="1" dirty="0"/>
              <a:t>pathogenesis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b="1" dirty="0" err="1"/>
              <a:t>A</a:t>
            </a:r>
            <a:r>
              <a:rPr lang="en-US" b="1" dirty="0" err="1" smtClean="0"/>
              <a:t>utodigestion</a:t>
            </a:r>
            <a:r>
              <a:rPr lang="en-US" b="1" dirty="0" smtClean="0"/>
              <a:t> of </a:t>
            </a:r>
            <a:r>
              <a:rPr lang="en-US" b="1" dirty="0"/>
              <a:t>pancreatic tissue by </a:t>
            </a:r>
            <a:endParaRPr lang="en-US" b="1" dirty="0" smtClean="0"/>
          </a:p>
          <a:p>
            <a:r>
              <a:rPr lang="en-US" b="1" dirty="0" smtClean="0"/>
              <a:t>activated pancreatic enzymes</a:t>
            </a:r>
            <a:r>
              <a:rPr lang="en-US" dirty="0" smtClean="0"/>
              <a:t>. The process begins </a:t>
            </a:r>
            <a:r>
              <a:rPr lang="en-US" dirty="0"/>
              <a:t>with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activation </a:t>
            </a:r>
            <a:r>
              <a:rPr lang="en-US" b="1" dirty="0"/>
              <a:t>of </a:t>
            </a:r>
            <a:r>
              <a:rPr lang="en-US" b="1" dirty="0" smtClean="0"/>
              <a:t>trypsin </a:t>
            </a:r>
            <a:r>
              <a:rPr lang="en-US" dirty="0" smtClean="0"/>
              <a:t>in pancreatic duct (normally </a:t>
            </a:r>
          </a:p>
          <a:p>
            <a:r>
              <a:rPr lang="en-US" dirty="0" smtClean="0"/>
              <a:t>trypsin is activated in duodenum lumen). Activated trypsin </a:t>
            </a:r>
          </a:p>
          <a:p>
            <a:r>
              <a:rPr lang="en-US" dirty="0" smtClean="0"/>
              <a:t>can </a:t>
            </a:r>
            <a:r>
              <a:rPr lang="en-US" dirty="0"/>
              <a:t>then </a:t>
            </a:r>
            <a:r>
              <a:rPr lang="en-US" dirty="0" smtClean="0"/>
              <a:t>activate a </a:t>
            </a:r>
            <a:r>
              <a:rPr lang="en-US" dirty="0"/>
              <a:t>variety of </a:t>
            </a:r>
            <a:r>
              <a:rPr lang="en-US" dirty="0" smtClean="0"/>
              <a:t>different pancreatic enzymes</a:t>
            </a:r>
          </a:p>
          <a:p>
            <a:r>
              <a:rPr lang="en-US" dirty="0" smtClean="0"/>
              <a:t> </a:t>
            </a:r>
            <a:r>
              <a:rPr lang="en-US" dirty="0"/>
              <a:t>that cause pancreatic </a:t>
            </a:r>
            <a:r>
              <a:rPr lang="en-US" dirty="0" smtClean="0"/>
              <a:t>injury, resulting </a:t>
            </a:r>
            <a:r>
              <a:rPr lang="en-US" dirty="0"/>
              <a:t>in an intense </a:t>
            </a:r>
            <a:endParaRPr lang="en-US" dirty="0" smtClean="0"/>
          </a:p>
          <a:p>
            <a:r>
              <a:rPr lang="en-US" dirty="0" smtClean="0"/>
              <a:t>inflammatory response which results in pancreatic tissue damage and sometimes the surrounding tissues.</a:t>
            </a:r>
          </a:p>
          <a:p>
            <a:r>
              <a:rPr lang="en-US" dirty="0" smtClean="0"/>
              <a:t>Causes:</a:t>
            </a:r>
            <a:endParaRPr lang="en-US" dirty="0"/>
          </a:p>
          <a:p>
            <a:r>
              <a:rPr lang="en-US" dirty="0" smtClean="0"/>
              <a:t>*stones </a:t>
            </a:r>
            <a:r>
              <a:rPr lang="en-US" dirty="0"/>
              <a:t>in the common </a:t>
            </a:r>
            <a:r>
              <a:rPr lang="en-US" dirty="0" smtClean="0"/>
              <a:t>bile duct leading to:</a:t>
            </a:r>
          </a:p>
          <a:p>
            <a:r>
              <a:rPr lang="en-US" dirty="0"/>
              <a:t>pancreatic </a:t>
            </a:r>
            <a:r>
              <a:rPr lang="en-US" dirty="0" smtClean="0"/>
              <a:t>duct  obstruction </a:t>
            </a:r>
            <a:r>
              <a:rPr lang="en-US" dirty="0"/>
              <a:t>or biliary reflux</a:t>
            </a:r>
            <a:endParaRPr lang="en-US" dirty="0" smtClean="0"/>
          </a:p>
          <a:p>
            <a:r>
              <a:rPr lang="en-US" dirty="0" smtClean="0"/>
              <a:t>*alcohol abuse.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"/>
            <a:ext cx="670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Acute Pancreatitis</a:t>
            </a:r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93" y="2209800"/>
            <a:ext cx="2386013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419600"/>
            <a:ext cx="29289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10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7696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cs typeface="Times New Roman" charset="0"/>
              </a:rPr>
              <a:t>1. Gallstones </a:t>
            </a:r>
            <a:r>
              <a:rPr lang="en-US" altLang="en-US" sz="2800" b="1" dirty="0">
                <a:cs typeface="Times New Roman" charset="0"/>
              </a:rPr>
              <a:t>(stones in the common duct</a:t>
            </a:r>
            <a:r>
              <a:rPr lang="en-US" altLang="en-US" sz="2800" b="1" dirty="0" smtClean="0">
                <a:cs typeface="Times New Roman" charset="0"/>
              </a:rPr>
              <a:t>): 70-80%  of all cases of acute pancreatitis are due this factor.</a:t>
            </a:r>
            <a:endParaRPr lang="en-US" altLang="en-US" sz="2800" b="1" dirty="0">
              <a:cs typeface="Times New Roman" charset="0"/>
            </a:endParaRPr>
          </a:p>
          <a:p>
            <a:endParaRPr lang="en-US" altLang="en-US" sz="2800" b="1" dirty="0" smtClean="0">
              <a:cs typeface="Times New Roman" charset="0"/>
            </a:endParaRPr>
          </a:p>
          <a:p>
            <a:r>
              <a:rPr lang="en-US" altLang="en-US" sz="2800" b="1" dirty="0" smtClean="0">
                <a:cs typeface="Times New Roman" charset="0"/>
              </a:rPr>
              <a:t>2. Alcohol abuse (alcoholism)</a:t>
            </a:r>
            <a:endParaRPr lang="en-US" altLang="en-US" sz="2800" b="1" dirty="0">
              <a:cs typeface="Times New Roman" charset="0"/>
            </a:endParaRPr>
          </a:p>
          <a:p>
            <a:r>
              <a:rPr lang="en-US" altLang="en-US" sz="2800" b="1" dirty="0" smtClean="0">
                <a:cs typeface="Times New Roman" charset="0"/>
              </a:rPr>
              <a:t>3. Hyperlipidemia</a:t>
            </a:r>
            <a:endParaRPr lang="en-US" altLang="en-US" sz="2800" b="1" dirty="0">
              <a:cs typeface="Times New Roman" charset="0"/>
            </a:endParaRPr>
          </a:p>
          <a:p>
            <a:r>
              <a:rPr lang="en-US" altLang="en-US" sz="2800" b="1" dirty="0" smtClean="0">
                <a:cs typeface="Times New Roman" charset="0"/>
              </a:rPr>
              <a:t>3. Hypercalcemia</a:t>
            </a:r>
            <a:endParaRPr lang="en-US" altLang="en-US" sz="2800" b="1" dirty="0">
              <a:cs typeface="Times New Roman" charset="0"/>
            </a:endParaRPr>
          </a:p>
          <a:p>
            <a:r>
              <a:rPr lang="en-US" altLang="en-US" sz="2800" b="1" dirty="0" smtClean="0">
                <a:cs typeface="Times New Roman" charset="0"/>
              </a:rPr>
              <a:t>4. Infections </a:t>
            </a:r>
            <a:r>
              <a:rPr lang="en-US" altLang="en-US" sz="2800" b="1" dirty="0">
                <a:cs typeface="Times New Roman" charset="0"/>
              </a:rPr>
              <a:t>(particularly viral)</a:t>
            </a:r>
          </a:p>
          <a:p>
            <a:r>
              <a:rPr lang="en-US" altLang="en-US" sz="2800" b="1" dirty="0" smtClean="0">
                <a:cs typeface="Times New Roman" charset="0"/>
              </a:rPr>
              <a:t>5. Abdominal </a:t>
            </a:r>
            <a:r>
              <a:rPr lang="en-US" altLang="en-US" sz="2800" b="1" dirty="0">
                <a:cs typeface="Times New Roman" charset="0"/>
              </a:rPr>
              <a:t>and surgical trauma</a:t>
            </a:r>
          </a:p>
          <a:p>
            <a:r>
              <a:rPr lang="en-US" altLang="en-US" sz="2800" b="1" dirty="0" smtClean="0">
                <a:cs typeface="Times New Roman" charset="0"/>
              </a:rPr>
              <a:t>6. Drugs </a:t>
            </a:r>
            <a:r>
              <a:rPr lang="en-US" altLang="en-US" sz="2800" b="1" dirty="0">
                <a:cs typeface="Times New Roman" charset="0"/>
              </a:rPr>
              <a:t>such as </a:t>
            </a:r>
            <a:r>
              <a:rPr lang="en-US" altLang="en-US" sz="2800" b="1" dirty="0" smtClean="0">
                <a:cs typeface="Times New Roman" charset="0"/>
              </a:rPr>
              <a:t>thiazide </a:t>
            </a:r>
            <a:r>
              <a:rPr lang="en-US" altLang="en-US" sz="2800" b="1" dirty="0">
                <a:cs typeface="Times New Roman" charset="0"/>
              </a:rPr>
              <a:t>diuretics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Common Causes of Acute Pancreatitis</a:t>
            </a:r>
          </a:p>
        </p:txBody>
      </p:sp>
    </p:spTree>
    <p:extLst>
      <p:ext uri="{BB962C8B-B14F-4D97-AF65-F5344CB8AC3E}">
        <p14:creationId xmlns:p14="http://schemas.microsoft.com/office/powerpoint/2010/main" val="3098137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**Abdominal pain: severe pain, usually </a:t>
            </a:r>
            <a:r>
              <a:rPr lang="en-US" sz="2400" b="1" dirty="0"/>
              <a:t>located in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epigastric or </a:t>
            </a:r>
            <a:r>
              <a:rPr lang="en-US" sz="2400" b="1" dirty="0" smtClean="0"/>
              <a:t>periumbilical region and </a:t>
            </a:r>
            <a:r>
              <a:rPr lang="en-US" sz="2400" b="1" dirty="0"/>
              <a:t>may </a:t>
            </a:r>
            <a:endParaRPr lang="en-US" sz="2400" b="1" dirty="0" smtClean="0"/>
          </a:p>
          <a:p>
            <a:r>
              <a:rPr lang="en-US" sz="2400" b="1" dirty="0" smtClean="0"/>
              <a:t>radiate </a:t>
            </a:r>
            <a:r>
              <a:rPr lang="en-US" sz="2400" b="1" dirty="0"/>
              <a:t>to the back, chest, or flank </a:t>
            </a:r>
            <a:r>
              <a:rPr lang="en-US" sz="2400" b="1" dirty="0" smtClean="0"/>
              <a:t>areas.</a:t>
            </a:r>
          </a:p>
          <a:p>
            <a:endParaRPr lang="en-US" sz="2400" b="1" dirty="0"/>
          </a:p>
          <a:p>
            <a:r>
              <a:rPr lang="en-US" sz="2400" b="1" dirty="0" smtClean="0"/>
              <a:t>** </a:t>
            </a:r>
            <a:r>
              <a:rPr lang="en-US" sz="2400" b="1" dirty="0"/>
              <a:t>Serum </a:t>
            </a:r>
            <a:r>
              <a:rPr lang="en-US" sz="2400" b="1" dirty="0" smtClean="0"/>
              <a:t>amylase or lipase is three times greater than normal level.</a:t>
            </a:r>
          </a:p>
          <a:p>
            <a:r>
              <a:rPr lang="en-US" sz="2400" b="1" dirty="0" smtClean="0"/>
              <a:t>** there may be elevation in WBCs count, serum bilirubin and blood sugar.</a:t>
            </a:r>
          </a:p>
          <a:p>
            <a:endParaRPr lang="en-US" sz="2400" b="1" dirty="0"/>
          </a:p>
          <a:p>
            <a:r>
              <a:rPr lang="en-US" sz="2400" b="1" dirty="0" smtClean="0"/>
              <a:t>*** Fever, tachycardia, hypotension and severe abdominal tenderness are among physical signs of acute pancreatitis.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Clinical Manifestations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1204227"/>
            <a:ext cx="13049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8001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The liver is the largest visceral organ in the body, weighing approximately 1.3 kg </a:t>
            </a:r>
            <a:r>
              <a:rPr lang="en-US" altLang="en-US" dirty="0" smtClean="0"/>
              <a:t> </a:t>
            </a:r>
            <a:r>
              <a:rPr lang="en-US" altLang="en-US" dirty="0"/>
              <a:t>in the adult.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The liver is located </a:t>
            </a:r>
            <a:r>
              <a:rPr lang="en-US" altLang="en-US" b="1" dirty="0"/>
              <a:t>below the </a:t>
            </a:r>
            <a:r>
              <a:rPr lang="en-US" altLang="en-US" b="1" dirty="0" smtClean="0"/>
              <a:t>diaphragm (the right </a:t>
            </a:r>
            <a:r>
              <a:rPr lang="en-US" altLang="en-US" b="1" dirty="0" err="1" smtClean="0"/>
              <a:t>hypochondrium</a:t>
            </a:r>
            <a:r>
              <a:rPr lang="en-US" altLang="en-US" dirty="0" smtClean="0"/>
              <a:t>). </a:t>
            </a:r>
            <a:endParaRPr lang="en-US" altLang="en-US" dirty="0"/>
          </a:p>
          <a:p>
            <a:r>
              <a:rPr lang="en-US" altLang="en-US" dirty="0"/>
              <a:t>The liver is anatomically divided into </a:t>
            </a:r>
            <a:r>
              <a:rPr lang="en-US" altLang="en-US" b="1" dirty="0"/>
              <a:t>two large lobes </a:t>
            </a:r>
            <a:r>
              <a:rPr lang="en-US" altLang="en-US" dirty="0"/>
              <a:t>(the right and left lobes) and two smaller lobes (the caudate and quadrate lobes). </a:t>
            </a:r>
            <a:endParaRPr lang="en-US" altLang="en-US" dirty="0" smtClean="0"/>
          </a:p>
          <a:p>
            <a:r>
              <a:rPr lang="en-US" dirty="0"/>
              <a:t>Accessory </a:t>
            </a:r>
            <a:r>
              <a:rPr lang="en-US" dirty="0" smtClean="0"/>
              <a:t>Organ: </a:t>
            </a:r>
            <a:r>
              <a:rPr lang="en-US" altLang="en-US" b="1" dirty="0" smtClean="0">
                <a:solidFill>
                  <a:srgbClr val="00B050"/>
                </a:solidFill>
                <a:cs typeface="Times New Roman" charset="0"/>
              </a:rPr>
              <a:t>Gallbladder</a:t>
            </a:r>
            <a:endParaRPr lang="en-US" altLang="en-US" b="1" dirty="0">
              <a:solidFill>
                <a:srgbClr val="00B050"/>
              </a:solidFill>
              <a:cs typeface="Times New Roman" charset="0"/>
            </a:endParaRP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sz="2400" b="1" dirty="0">
                <a:solidFill>
                  <a:srgbClr val="FF0000"/>
                </a:solidFill>
              </a:rPr>
              <a:t>Liver Blood </a:t>
            </a:r>
            <a:r>
              <a:rPr lang="en-US" sz="2400" b="1" dirty="0" smtClean="0">
                <a:solidFill>
                  <a:srgbClr val="FF0000"/>
                </a:solidFill>
              </a:rPr>
              <a:t>Flow</a:t>
            </a:r>
            <a:r>
              <a:rPr lang="en-US" sz="2400" b="1" dirty="0" smtClean="0"/>
              <a:t>:</a:t>
            </a:r>
          </a:p>
          <a:p>
            <a:pPr lvl="1"/>
            <a:r>
              <a:rPr lang="en-US" altLang="en-US" sz="2000" dirty="0">
                <a:cs typeface="Times New Roman" charset="0"/>
              </a:rPr>
              <a:t>Hepatic portal vein</a:t>
            </a:r>
          </a:p>
          <a:p>
            <a:pPr lvl="1"/>
            <a:r>
              <a:rPr lang="en-US" altLang="en-US" sz="2000" dirty="0" smtClean="0">
                <a:cs typeface="Times New Roman" charset="0"/>
              </a:rPr>
              <a:t>Hepatic </a:t>
            </a:r>
            <a:r>
              <a:rPr lang="en-US" altLang="en-US" sz="2000" dirty="0">
                <a:cs typeface="Times New Roman" charset="0"/>
              </a:rPr>
              <a:t>artery </a:t>
            </a:r>
          </a:p>
          <a:p>
            <a:pPr marL="0" lvl="1"/>
            <a:r>
              <a:rPr lang="en-US" altLang="en-US" sz="2400" b="1" dirty="0" smtClean="0"/>
              <a:t>       </a:t>
            </a:r>
            <a:r>
              <a:rPr lang="en-US" altLang="en-US" sz="2000" dirty="0">
                <a:cs typeface="Times New Roman" charset="0"/>
              </a:rPr>
              <a:t>Hepatic veins: empty into the inferior vena cava</a:t>
            </a:r>
          </a:p>
          <a:p>
            <a:endParaRPr lang="en-US" altLang="en-US" sz="2400" b="1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64" y="3429000"/>
            <a:ext cx="2271058" cy="23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Liver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124200" y="4191000"/>
            <a:ext cx="1524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643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Functions of the Liver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5344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/>
              <a:t>** </a:t>
            </a:r>
            <a:r>
              <a:rPr lang="en-US" altLang="en-US" sz="2400" b="1" dirty="0" smtClean="0"/>
              <a:t>Carbohydrate metabolism</a:t>
            </a:r>
            <a:r>
              <a:rPr lang="en-US" altLang="en-US" sz="2400" dirty="0" smtClean="0"/>
              <a:t>: </a:t>
            </a:r>
            <a:r>
              <a:rPr lang="en-US" sz="2400" dirty="0"/>
              <a:t>Stores glycogen and synthesizes glucose </a:t>
            </a:r>
            <a:r>
              <a:rPr lang="en-US" sz="2400" dirty="0" smtClean="0"/>
              <a:t>from amino </a:t>
            </a:r>
            <a:r>
              <a:rPr lang="en-US" sz="2400" dirty="0"/>
              <a:t>acids, lactic acid, and </a:t>
            </a:r>
            <a:r>
              <a:rPr lang="en-US" sz="2400" dirty="0" smtClean="0"/>
              <a:t>glycerol.</a:t>
            </a:r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**</a:t>
            </a:r>
            <a:r>
              <a:rPr lang="en-US" altLang="en-US" sz="2400" b="1" dirty="0" smtClean="0"/>
              <a:t>Fat metabolism</a:t>
            </a:r>
            <a:r>
              <a:rPr lang="en-US" altLang="en-US" sz="2400" dirty="0" smtClean="0"/>
              <a:t>: </a:t>
            </a:r>
            <a:r>
              <a:rPr lang="en-US" sz="2400" dirty="0" smtClean="0"/>
              <a:t>Formation </a:t>
            </a:r>
            <a:r>
              <a:rPr lang="en-US" sz="2400" dirty="0"/>
              <a:t>of lipoproteins Impaired synthesis of </a:t>
            </a:r>
            <a:r>
              <a:rPr lang="en-US" sz="2400" dirty="0" smtClean="0"/>
              <a:t>lipoproteins, Conversion </a:t>
            </a:r>
            <a:r>
              <a:rPr lang="en-US" sz="2400" dirty="0"/>
              <a:t>of carbohydrates and proteins to </a:t>
            </a:r>
            <a:r>
              <a:rPr lang="en-US" sz="2400" dirty="0" smtClean="0"/>
              <a:t>fat Synthesis</a:t>
            </a:r>
            <a:r>
              <a:rPr lang="en-US" sz="2400" dirty="0"/>
              <a:t>, recycling, and elimination </a:t>
            </a:r>
            <a:r>
              <a:rPr lang="en-US" sz="2400" dirty="0" smtClean="0"/>
              <a:t>of cholesterol, Formation </a:t>
            </a:r>
            <a:r>
              <a:rPr lang="en-US" sz="2400" dirty="0"/>
              <a:t>of ketones from fatty </a:t>
            </a:r>
            <a:r>
              <a:rPr lang="en-US" sz="2400" dirty="0" smtClean="0"/>
              <a:t>acid.</a:t>
            </a:r>
            <a:endParaRPr lang="en-US" altLang="en-US" sz="2400" dirty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**</a:t>
            </a:r>
            <a:r>
              <a:rPr lang="en-US" altLang="en-US" sz="2400" b="1" dirty="0" smtClean="0"/>
              <a:t>Protein metabolism</a:t>
            </a:r>
            <a:r>
              <a:rPr lang="en-US" altLang="en-US" sz="2400" dirty="0" smtClean="0"/>
              <a:t>: </a:t>
            </a:r>
            <a:r>
              <a:rPr lang="en-US" sz="2400" dirty="0"/>
              <a:t>Deamination of </a:t>
            </a:r>
            <a:r>
              <a:rPr lang="en-US" sz="2400" dirty="0" smtClean="0"/>
              <a:t>proteins, Formation </a:t>
            </a:r>
            <a:r>
              <a:rPr lang="en-US" sz="2400" dirty="0"/>
              <a:t>of urea from </a:t>
            </a:r>
            <a:r>
              <a:rPr lang="en-US" sz="2400" dirty="0" smtClean="0"/>
              <a:t>ammonia, Synthesis </a:t>
            </a:r>
            <a:r>
              <a:rPr lang="en-US" sz="2400" dirty="0"/>
              <a:t>of plasma </a:t>
            </a:r>
            <a:r>
              <a:rPr lang="en-US" sz="2400" dirty="0" smtClean="0"/>
              <a:t>proteins.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**</a:t>
            </a:r>
            <a:r>
              <a:rPr lang="en-US" altLang="en-US" sz="2400" b="1" dirty="0" smtClean="0"/>
              <a:t>Storage </a:t>
            </a:r>
            <a:r>
              <a:rPr lang="en-US" altLang="en-US" sz="2400" b="1" dirty="0"/>
              <a:t>of mineral and vitamins</a:t>
            </a:r>
          </a:p>
          <a:p>
            <a:r>
              <a:rPr lang="en-US" altLang="en-US" sz="2400" dirty="0"/>
              <a:t>Filtration of blood and </a:t>
            </a:r>
            <a:r>
              <a:rPr lang="en-US" altLang="en-US" sz="2400" b="1" dirty="0"/>
              <a:t>removal of </a:t>
            </a:r>
            <a:r>
              <a:rPr lang="en-US" altLang="en-US" sz="2400" b="1" dirty="0" smtClean="0"/>
              <a:t>bacteria</a:t>
            </a:r>
            <a:r>
              <a:rPr lang="en-US" altLang="en-US" sz="2400" dirty="0" smtClean="0"/>
              <a:t>, Production </a:t>
            </a:r>
            <a:r>
              <a:rPr lang="en-US" altLang="en-US" sz="2400" dirty="0"/>
              <a:t>of </a:t>
            </a:r>
            <a:r>
              <a:rPr lang="en-US" altLang="en-US" sz="2400" b="1" dirty="0"/>
              <a:t>bile salts</a:t>
            </a:r>
          </a:p>
          <a:p>
            <a:r>
              <a:rPr lang="en-US" altLang="en-US" sz="2400" dirty="0"/>
              <a:t>Elimination of </a:t>
            </a:r>
            <a:r>
              <a:rPr lang="en-US" altLang="en-US" sz="2400" b="1" dirty="0" smtClean="0"/>
              <a:t>bilirubin</a:t>
            </a:r>
            <a:r>
              <a:rPr lang="en-US" altLang="en-US" sz="2400" dirty="0" smtClean="0"/>
              <a:t>, Metabolism </a:t>
            </a:r>
            <a:r>
              <a:rPr lang="en-US" altLang="en-US" sz="2400" dirty="0"/>
              <a:t>of </a:t>
            </a:r>
            <a:r>
              <a:rPr lang="en-US" altLang="en-US" sz="2400" b="1" dirty="0"/>
              <a:t>steroid hormones</a:t>
            </a:r>
          </a:p>
          <a:p>
            <a:r>
              <a:rPr lang="en-US" altLang="en-US" sz="2400" dirty="0"/>
              <a:t>Metabolism of </a:t>
            </a:r>
            <a:r>
              <a:rPr lang="en-US" altLang="en-US" sz="2400" b="1" dirty="0" smtClean="0"/>
              <a:t>drugs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cs typeface="Times New Roman" charset="0"/>
              </a:rPr>
              <a:t>Synthesis of </a:t>
            </a:r>
            <a:r>
              <a:rPr lang="en-US" altLang="en-US" sz="2400" b="1" dirty="0" smtClean="0">
                <a:cs typeface="Times New Roman" charset="0"/>
              </a:rPr>
              <a:t>blood clotting factors .</a:t>
            </a:r>
            <a:endParaRPr lang="en-US" altLang="en-US" sz="2400" b="1" dirty="0">
              <a:cs typeface="Times New Roman" charset="0"/>
            </a:endParaRPr>
          </a:p>
          <a:p>
            <a:endParaRPr lang="en-US" altLang="en-US" sz="2400" dirty="0"/>
          </a:p>
          <a:p>
            <a:endParaRPr lang="en-US" altLang="en-US" sz="2400" dirty="0"/>
          </a:p>
          <a:p>
            <a:pPr lvl="1"/>
            <a:endParaRPr lang="en-US" altLang="en-US" sz="2000" dirty="0"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3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05020"/>
            <a:ext cx="8305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cs typeface="Times New Roman" charset="0"/>
              </a:rPr>
              <a:t>**</a:t>
            </a:r>
            <a:r>
              <a:rPr lang="en-US" altLang="en-US" sz="3200" b="1" dirty="0" smtClean="0">
                <a:cs typeface="Times New Roman" charset="0"/>
              </a:rPr>
              <a:t>Serum </a:t>
            </a:r>
            <a:r>
              <a:rPr lang="en-US" altLang="en-US" sz="3200" b="1" dirty="0">
                <a:cs typeface="Times New Roman" charset="0"/>
              </a:rPr>
              <a:t>aminotransferase levels</a:t>
            </a:r>
            <a:r>
              <a:rPr lang="en-US" altLang="en-US" b="1" dirty="0">
                <a:cs typeface="Times New Roman" charset="0"/>
              </a:rPr>
              <a:t>:</a:t>
            </a:r>
            <a:r>
              <a:rPr lang="en-US" altLang="en-US" dirty="0">
                <a:cs typeface="Times New Roman" charset="0"/>
              </a:rPr>
              <a:t> </a:t>
            </a:r>
            <a:r>
              <a:rPr lang="en-US" altLang="en-US" sz="2000" dirty="0">
                <a:cs typeface="Times New Roman" charset="0"/>
              </a:rPr>
              <a:t>assess injury to liver </a:t>
            </a:r>
            <a:r>
              <a:rPr lang="en-US" altLang="en-US" sz="2000" dirty="0" smtClean="0">
                <a:cs typeface="Times New Roman" charset="0"/>
              </a:rPr>
              <a:t>cells. </a:t>
            </a:r>
            <a:r>
              <a:rPr lang="en-US" sz="2000" dirty="0"/>
              <a:t>alanine aminotransferase (ALT) and </a:t>
            </a:r>
            <a:r>
              <a:rPr lang="en-US" sz="2000" dirty="0" smtClean="0"/>
              <a:t>aspartate aminotransferase </a:t>
            </a:r>
            <a:r>
              <a:rPr lang="en-US" sz="2000" dirty="0"/>
              <a:t>(AST), which are present in liver cells. </a:t>
            </a:r>
            <a:r>
              <a:rPr lang="en-US" sz="2000" dirty="0" smtClean="0"/>
              <a:t>ALT is </a:t>
            </a:r>
            <a:r>
              <a:rPr lang="en-US" sz="2000" dirty="0"/>
              <a:t>liver specific, whereas AST is derived from organs </a:t>
            </a:r>
            <a:r>
              <a:rPr lang="en-US" sz="2000" dirty="0" smtClean="0"/>
              <a:t>other than </a:t>
            </a:r>
            <a:r>
              <a:rPr lang="en-US" sz="2000" dirty="0"/>
              <a:t>the liver.</a:t>
            </a:r>
            <a:endParaRPr lang="en-US" altLang="en-US" sz="2000" dirty="0">
              <a:cs typeface="Times New Roman" charset="0"/>
            </a:endParaRPr>
          </a:p>
          <a:p>
            <a:endParaRPr lang="en-US" altLang="en-US" b="1" dirty="0" smtClean="0">
              <a:cs typeface="Times New Roman" charset="0"/>
            </a:endParaRPr>
          </a:p>
          <a:p>
            <a:r>
              <a:rPr lang="en-US" altLang="en-US" b="1" dirty="0" smtClean="0">
                <a:cs typeface="Times New Roman" charset="0"/>
              </a:rPr>
              <a:t>** 1. Serum bilirubin</a:t>
            </a:r>
          </a:p>
          <a:p>
            <a:r>
              <a:rPr lang="en-US" b="1" dirty="0" smtClean="0"/>
              <a:t>    2.  </a:t>
            </a:r>
            <a:r>
              <a:rPr lang="el-GR" b="1" dirty="0" smtClean="0"/>
              <a:t>γ-</a:t>
            </a:r>
            <a:r>
              <a:rPr lang="en-US" b="1" dirty="0" smtClean="0"/>
              <a:t>  </a:t>
            </a:r>
            <a:r>
              <a:rPr lang="en-US" b="1" dirty="0" err="1" smtClean="0"/>
              <a:t>glutamyltransferase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altLang="en-US" b="1" dirty="0" smtClean="0">
                <a:cs typeface="Times New Roman" charset="0"/>
              </a:rPr>
              <a:t>GGT), increased its </a:t>
            </a:r>
          </a:p>
          <a:p>
            <a:r>
              <a:rPr lang="en-US" altLang="en-US" b="1" dirty="0" smtClean="0">
                <a:cs typeface="Times New Roman" charset="0"/>
              </a:rPr>
              <a:t>level indicates hepatobiliary disorders.              </a:t>
            </a:r>
            <a:r>
              <a:rPr lang="en-US" altLang="en-US" dirty="0" smtClean="0">
                <a:cs typeface="Times New Roman" charset="0"/>
              </a:rPr>
              <a:t>                                                                              </a:t>
            </a:r>
            <a:endParaRPr lang="en-US" altLang="en-US" b="1" dirty="0" smtClean="0">
              <a:cs typeface="Times New Roman" charset="0"/>
            </a:endParaRPr>
          </a:p>
          <a:p>
            <a:r>
              <a:rPr lang="en-US" altLang="en-US" b="1" dirty="0" smtClean="0">
                <a:cs typeface="Times New Roman" charset="0"/>
              </a:rPr>
              <a:t>    3. alkaline phosphatase (ALP) </a:t>
            </a:r>
          </a:p>
          <a:p>
            <a:r>
              <a:rPr lang="en-US" altLang="en-US" b="1" dirty="0" smtClean="0">
                <a:cs typeface="Times New Roman" charset="0"/>
              </a:rPr>
              <a:t>    (increased in bile ducts disorders):</a:t>
            </a:r>
            <a:r>
              <a:rPr lang="en-US" altLang="en-US" dirty="0" smtClean="0">
                <a:cs typeface="Times New Roman" charset="0"/>
              </a:rPr>
              <a:t>. 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altLang="en-US" b="1" dirty="0" smtClean="0">
                <a:cs typeface="Times New Roman" charset="0"/>
              </a:rPr>
              <a:t>Serum protein levels</a:t>
            </a:r>
          </a:p>
          <a:p>
            <a:r>
              <a:rPr lang="en-US" altLang="en-US" b="1" dirty="0" smtClean="0">
                <a:cs typeface="Times New Roman" charset="0"/>
              </a:rPr>
              <a:t>Bilirubin level in blood</a:t>
            </a:r>
          </a:p>
          <a:p>
            <a:r>
              <a:rPr lang="en-US" altLang="en-US" b="1" dirty="0" smtClean="0">
                <a:cs typeface="Times New Roman" charset="0"/>
              </a:rPr>
              <a:t>Ultrasonography</a:t>
            </a:r>
            <a:r>
              <a:rPr lang="en-US" altLang="en-US" b="1" dirty="0">
                <a:cs typeface="Times New Roman" charset="0"/>
              </a:rPr>
              <a:t>, CT scans, and MRI:</a:t>
            </a:r>
            <a:r>
              <a:rPr lang="en-US" altLang="en-US" dirty="0">
                <a:cs typeface="Times New Roman" charset="0"/>
              </a:rPr>
              <a:t> evaluate liver structures</a:t>
            </a:r>
          </a:p>
          <a:p>
            <a:r>
              <a:rPr lang="en-US" altLang="en-US" b="1" dirty="0">
                <a:cs typeface="Times New Roman" charset="0"/>
              </a:rPr>
              <a:t>Angiography:</a:t>
            </a:r>
            <a:r>
              <a:rPr lang="en-US" altLang="en-US" dirty="0">
                <a:cs typeface="Times New Roman" charset="0"/>
              </a:rPr>
              <a:t> visualizes the hepatic or portal circulation</a:t>
            </a:r>
          </a:p>
          <a:p>
            <a:r>
              <a:rPr lang="en-US" altLang="en-US" b="1" dirty="0">
                <a:cs typeface="Times New Roman" charset="0"/>
              </a:rPr>
              <a:t>Liver biopsy:</a:t>
            </a:r>
            <a:r>
              <a:rPr lang="en-US" altLang="en-US" dirty="0">
                <a:cs typeface="Times New Roman" charset="0"/>
              </a:rPr>
              <a:t> used to obtain tissue specimens for microscopic examination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693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Tests of Hepatobiliary Function</a:t>
            </a:r>
          </a:p>
          <a:p>
            <a:pPr algn="ctr"/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230585" y="2895600"/>
            <a:ext cx="2667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5" y="3295266"/>
            <a:ext cx="3065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0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Bilirubin Elimination and Jaundice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79714"/>
            <a:ext cx="56255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**Bilirubin is </a:t>
            </a:r>
            <a:r>
              <a:rPr lang="en-US" dirty="0"/>
              <a:t>the final product of the breakdown of </a:t>
            </a:r>
            <a:r>
              <a:rPr lang="en-US" dirty="0" err="1"/>
              <a:t>heme</a:t>
            </a:r>
            <a:r>
              <a:rPr lang="en-US" dirty="0"/>
              <a:t> </a:t>
            </a:r>
            <a:r>
              <a:rPr lang="en-US" dirty="0" smtClean="0"/>
              <a:t>which resulted from damaged aged </a:t>
            </a:r>
            <a:r>
              <a:rPr lang="en-US" dirty="0"/>
              <a:t>red blood </a:t>
            </a:r>
            <a:r>
              <a:rPr lang="en-US" dirty="0" smtClean="0"/>
              <a:t>cells ( this process occurs in macrophages).</a:t>
            </a:r>
          </a:p>
          <a:p>
            <a:endParaRPr lang="en-US" dirty="0" smtClean="0"/>
          </a:p>
          <a:p>
            <a:r>
              <a:rPr lang="en-US" dirty="0" smtClean="0"/>
              <a:t>** the first stage is formation of </a:t>
            </a:r>
            <a:r>
              <a:rPr lang="en-US" b="1" dirty="0" err="1" smtClean="0"/>
              <a:t>biliverdin</a:t>
            </a:r>
            <a:r>
              <a:rPr lang="en-US" dirty="0"/>
              <a:t>,</a:t>
            </a:r>
          </a:p>
          <a:p>
            <a:r>
              <a:rPr lang="en-US" dirty="0"/>
              <a:t>which is rapidly converted to </a:t>
            </a:r>
            <a:r>
              <a:rPr lang="en-US" b="1" dirty="0"/>
              <a:t>free </a:t>
            </a:r>
            <a:r>
              <a:rPr lang="en-US" b="1" dirty="0" smtClean="0"/>
              <a:t>bilirubin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**Free bilirubin (insoluble </a:t>
            </a:r>
            <a:r>
              <a:rPr lang="en-US" dirty="0"/>
              <a:t>in </a:t>
            </a:r>
            <a:r>
              <a:rPr lang="en-US" dirty="0" smtClean="0"/>
              <a:t>plasma) is transported in the </a:t>
            </a:r>
            <a:r>
              <a:rPr lang="en-US" dirty="0"/>
              <a:t>blood attached </a:t>
            </a:r>
            <a:r>
              <a:rPr lang="en-US" dirty="0" smtClean="0"/>
              <a:t>(bound) to </a:t>
            </a:r>
            <a:r>
              <a:rPr lang="en-US" dirty="0"/>
              <a:t>plasma albumin. </a:t>
            </a:r>
          </a:p>
          <a:p>
            <a:r>
              <a:rPr lang="en-US" dirty="0" smtClean="0"/>
              <a:t>**In hepatocyte, the free </a:t>
            </a:r>
            <a:r>
              <a:rPr lang="en-US" dirty="0"/>
              <a:t>bilirubin is converted to</a:t>
            </a:r>
          </a:p>
          <a:p>
            <a:r>
              <a:rPr lang="en-US" b="1" dirty="0"/>
              <a:t>conjugated </a:t>
            </a:r>
            <a:r>
              <a:rPr lang="en-US" b="1" dirty="0" smtClean="0"/>
              <a:t>bilirubin </a:t>
            </a:r>
            <a:r>
              <a:rPr lang="en-US" dirty="0" smtClean="0"/>
              <a:t>(conjugation with glucuronic acid), </a:t>
            </a:r>
            <a:r>
              <a:rPr lang="en-US" dirty="0"/>
              <a:t>making it soluble in </a:t>
            </a:r>
            <a:r>
              <a:rPr lang="en-US" dirty="0" smtClean="0"/>
              <a:t>bile (the </a:t>
            </a:r>
            <a:r>
              <a:rPr lang="en-US" dirty="0"/>
              <a:t>color of bile is due to presence of its </a:t>
            </a:r>
            <a:r>
              <a:rPr lang="en-US" dirty="0" smtClean="0"/>
              <a:t>bilirubin).</a:t>
            </a:r>
          </a:p>
          <a:p>
            <a:r>
              <a:rPr lang="en-US" dirty="0" smtClean="0"/>
              <a:t>** Conjugated </a:t>
            </a:r>
            <a:r>
              <a:rPr lang="en-US" dirty="0"/>
              <a:t>bilirubin </a:t>
            </a:r>
            <a:r>
              <a:rPr lang="en-US" dirty="0" smtClean="0"/>
              <a:t>is </a:t>
            </a:r>
            <a:r>
              <a:rPr lang="en-US" dirty="0"/>
              <a:t>secreted </a:t>
            </a:r>
            <a:r>
              <a:rPr lang="en-US" dirty="0" smtClean="0"/>
              <a:t>in to bile which passes </a:t>
            </a:r>
            <a:r>
              <a:rPr lang="en-US" dirty="0"/>
              <a:t>through the bile ducts into the </a:t>
            </a:r>
            <a:r>
              <a:rPr lang="en-US" dirty="0" smtClean="0"/>
              <a:t>duodenum. </a:t>
            </a:r>
            <a:endParaRPr lang="en-US" dirty="0"/>
          </a:p>
          <a:p>
            <a:r>
              <a:rPr lang="en-US" dirty="0" smtClean="0"/>
              <a:t>** In small intestine, it is converted into </a:t>
            </a:r>
            <a:r>
              <a:rPr lang="en-US" dirty="0"/>
              <a:t>a highly soluble substance called </a:t>
            </a:r>
            <a:r>
              <a:rPr lang="en-US" i="1" dirty="0" smtClean="0"/>
              <a:t>urobilinogen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** Part of </a:t>
            </a:r>
            <a:r>
              <a:rPr lang="en-US" i="1" dirty="0" smtClean="0"/>
              <a:t>urobilinogen is reabsorbed </a:t>
            </a:r>
            <a:r>
              <a:rPr lang="en-US" dirty="0" smtClean="0"/>
              <a:t> into </a:t>
            </a:r>
            <a:r>
              <a:rPr lang="en-US" dirty="0"/>
              <a:t>the portal </a:t>
            </a:r>
            <a:r>
              <a:rPr lang="en-US" dirty="0" smtClean="0"/>
              <a:t>circulation where it either excreted to small intestine again (</a:t>
            </a:r>
            <a:r>
              <a:rPr lang="en-US" dirty="0" err="1" smtClean="0"/>
              <a:t>entrohepatic</a:t>
            </a:r>
            <a:r>
              <a:rPr lang="en-US" dirty="0" smtClean="0"/>
              <a:t> circulation) or it is excreted by the kidneys.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40" y="762000"/>
            <a:ext cx="29609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96308" y="497477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/>
              <a:t>serum </a:t>
            </a:r>
            <a:r>
              <a:rPr lang="en-US" dirty="0" smtClean="0"/>
              <a:t>bilirubin (both conjugated </a:t>
            </a:r>
            <a:r>
              <a:rPr lang="en-US" dirty="0"/>
              <a:t>bilirubin and </a:t>
            </a:r>
            <a:r>
              <a:rPr lang="en-US" dirty="0" smtClean="0"/>
              <a:t>the unconjugated </a:t>
            </a:r>
            <a:r>
              <a:rPr lang="en-US" dirty="0"/>
              <a:t>or </a:t>
            </a:r>
            <a:r>
              <a:rPr lang="en-US" dirty="0" smtClean="0"/>
              <a:t>free</a:t>
            </a:r>
            <a:r>
              <a:rPr lang="en-US" dirty="0"/>
              <a:t> </a:t>
            </a:r>
            <a:r>
              <a:rPr lang="en-US" dirty="0" smtClean="0"/>
              <a:t>bilirubin) is 0.1-1.2 mg/</a:t>
            </a:r>
            <a:r>
              <a:rPr lang="en-US" dirty="0" err="1" smtClean="0"/>
              <a:t>dL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00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Jaundice (</a:t>
            </a:r>
            <a:r>
              <a:rPr lang="en-US" b="1" dirty="0" smtClean="0"/>
              <a:t>icterus)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definition: a </a:t>
            </a:r>
            <a:r>
              <a:rPr lang="en-US" dirty="0"/>
              <a:t>yellowish discoloration of the </a:t>
            </a:r>
            <a:r>
              <a:rPr lang="en-US" dirty="0" smtClean="0"/>
              <a:t>skin and </a:t>
            </a:r>
            <a:r>
              <a:rPr lang="en-US" dirty="0"/>
              <a:t>deep tissues </a:t>
            </a:r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from abnormally high levels of </a:t>
            </a:r>
            <a:r>
              <a:rPr lang="en-US" dirty="0" smtClean="0"/>
              <a:t>bilirubin (bile pigments) in </a:t>
            </a:r>
            <a:r>
              <a:rPr lang="en-US" dirty="0"/>
              <a:t>the blood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** </a:t>
            </a:r>
            <a:r>
              <a:rPr lang="en-US" dirty="0"/>
              <a:t>Jaundice becomes evident when the serum bilirubin </a:t>
            </a:r>
            <a:r>
              <a:rPr lang="en-US" dirty="0" smtClean="0"/>
              <a:t>levels rise above </a:t>
            </a:r>
            <a:r>
              <a:rPr lang="en-US" b="1" dirty="0"/>
              <a:t>2 to 2.5 </a:t>
            </a:r>
            <a:r>
              <a:rPr lang="en-US" b="1" dirty="0" smtClean="0"/>
              <a:t>mg/</a:t>
            </a:r>
            <a:r>
              <a:rPr lang="en-US" b="1" dirty="0" err="1" smtClean="0"/>
              <a:t>dL</a:t>
            </a:r>
            <a:endParaRPr lang="en-US" b="1" dirty="0" smtClean="0"/>
          </a:p>
          <a:p>
            <a:r>
              <a:rPr lang="en-US" dirty="0" smtClean="0"/>
              <a:t>**The sclera of </a:t>
            </a:r>
            <a:r>
              <a:rPr lang="en-US" dirty="0"/>
              <a:t>the </a:t>
            </a:r>
            <a:r>
              <a:rPr lang="en-US" dirty="0" smtClean="0"/>
              <a:t>eye</a:t>
            </a:r>
            <a:r>
              <a:rPr lang="en-US" dirty="0"/>
              <a:t> </a:t>
            </a:r>
            <a:r>
              <a:rPr lang="en-US" dirty="0" smtClean="0"/>
              <a:t>usually </a:t>
            </a:r>
            <a:r>
              <a:rPr lang="en-US" dirty="0"/>
              <a:t>is one of the 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structures </a:t>
            </a:r>
            <a:r>
              <a:rPr lang="en-US" dirty="0" smtClean="0"/>
              <a:t>in </a:t>
            </a:r>
            <a:r>
              <a:rPr lang="en-US" dirty="0"/>
              <a:t>which jaundice can </a:t>
            </a:r>
            <a:r>
              <a:rPr lang="en-US" dirty="0" smtClean="0"/>
              <a:t>be detected.</a:t>
            </a:r>
          </a:p>
          <a:p>
            <a:endParaRPr lang="en-US" dirty="0"/>
          </a:p>
          <a:p>
            <a:r>
              <a:rPr lang="en-US" b="1" dirty="0" smtClean="0"/>
              <a:t>CAUSES OF JAUNDICE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Excessive destruction</a:t>
            </a:r>
            <a:r>
              <a:rPr lang="en-US" b="1" dirty="0"/>
              <a:t> </a:t>
            </a:r>
            <a:r>
              <a:rPr lang="en-US" b="1" dirty="0" smtClean="0"/>
              <a:t>of </a:t>
            </a:r>
            <a:r>
              <a:rPr lang="en-US" b="1" dirty="0"/>
              <a:t>red blood </a:t>
            </a:r>
            <a:r>
              <a:rPr lang="en-US" b="1" dirty="0" smtClean="0"/>
              <a:t>cells. 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impaired </a:t>
            </a:r>
            <a:r>
              <a:rPr lang="en-US" b="1" dirty="0"/>
              <a:t>uptake of bilirubin by </a:t>
            </a:r>
            <a:r>
              <a:rPr lang="en-US" b="1" dirty="0" smtClean="0"/>
              <a:t>the liver cells.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decreased conjugation of bilirubin.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Obstruction of </a:t>
            </a:r>
            <a:r>
              <a:rPr lang="en-US" b="1" dirty="0"/>
              <a:t>bile flow </a:t>
            </a:r>
            <a:r>
              <a:rPr lang="en-US" dirty="0"/>
              <a:t>in the canaliculi of the hepatic lobules </a:t>
            </a:r>
          </a:p>
          <a:p>
            <a:r>
              <a:rPr lang="en-US" dirty="0" smtClean="0"/>
              <a:t>or </a:t>
            </a:r>
            <a:r>
              <a:rPr lang="en-US" dirty="0"/>
              <a:t>in </a:t>
            </a:r>
            <a:r>
              <a:rPr lang="en-US" dirty="0" smtClean="0"/>
              <a:t>the intrahepatic </a:t>
            </a:r>
            <a:r>
              <a:rPr lang="en-US" dirty="0"/>
              <a:t>or extrahepatic bile </a:t>
            </a:r>
            <a:r>
              <a:rPr lang="en-US" dirty="0" smtClean="0"/>
              <a:t>ducts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18" y="3073538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3" y="2783025"/>
            <a:ext cx="192402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32" y="58195"/>
            <a:ext cx="2245403" cy="14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25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FF"/>
                </a:solidFill>
                <a:latin typeface="HelveticaLTStd-BoldCond"/>
              </a:rPr>
              <a:t>CAUSES OF JAUNDICE</a:t>
            </a:r>
          </a:p>
          <a:p>
            <a:r>
              <a:rPr lang="en-US" b="1" dirty="0" err="1">
                <a:solidFill>
                  <a:srgbClr val="0033FF"/>
                </a:solidFill>
                <a:latin typeface="TimesLTStd-Bold"/>
              </a:rPr>
              <a:t>Prehepatic</a:t>
            </a:r>
            <a:r>
              <a:rPr lang="en-US" b="1" dirty="0">
                <a:solidFill>
                  <a:srgbClr val="0033FF"/>
                </a:solidFill>
                <a:latin typeface="TimesLTStd-Bold"/>
              </a:rPr>
              <a:t> (Excessive Red Blood Cell Destruction</a:t>
            </a:r>
            <a:r>
              <a:rPr lang="en-US" b="1" dirty="0" smtClean="0">
                <a:solidFill>
                  <a:srgbClr val="0033FF"/>
                </a:solidFill>
                <a:latin typeface="TimesLTStd-Bold"/>
              </a:rPr>
              <a:t>). The following conditions cause excessive hemolysis of RBCs).</a:t>
            </a:r>
            <a:endParaRPr lang="en-US" b="1" dirty="0">
              <a:solidFill>
                <a:srgbClr val="0033FF"/>
              </a:solidFill>
              <a:latin typeface="TimesLTStd-Bold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1.Hemolytic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blood transfusion reaction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2. Hereditary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disorders of the red blood cell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       a. Sickle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cell </a:t>
            </a:r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disease            b. Thalassemia         c. Spherocytosis</a:t>
            </a:r>
            <a:endParaRPr lang="en-US" dirty="0">
              <a:solidFill>
                <a:srgbClr val="000000"/>
              </a:solidFill>
              <a:latin typeface="TimesLTStd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2. Acquired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hemolytic disorders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3. Hemolytic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disease of the newborn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4. Autoimmune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hemolytic anemias</a:t>
            </a:r>
          </a:p>
          <a:p>
            <a:r>
              <a:rPr lang="en-US" b="1" dirty="0">
                <a:solidFill>
                  <a:srgbClr val="0033FF"/>
                </a:solidFill>
                <a:latin typeface="TimesLTStd-Bold"/>
              </a:rPr>
              <a:t>Intrahepatic</a:t>
            </a:r>
          </a:p>
          <a:p>
            <a:r>
              <a:rPr lang="en-US" dirty="0">
                <a:solidFill>
                  <a:srgbClr val="000000"/>
                </a:solidFill>
                <a:latin typeface="TimesLTStd-Roman"/>
              </a:rPr>
              <a:t>Decreased bilirubin uptake by the </a:t>
            </a:r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liver, Decreased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conjugation of bilirubin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Hepatocellular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liver </a:t>
            </a:r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damage,   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Hepatitis</a:t>
            </a:r>
            <a:endParaRPr lang="en-US" dirty="0">
              <a:solidFill>
                <a:srgbClr val="000000"/>
              </a:solidFill>
              <a:latin typeface="TimesLTStd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3. Cirrhosis</a:t>
            </a:r>
            <a:endParaRPr lang="en-US" dirty="0">
              <a:solidFill>
                <a:srgbClr val="000000"/>
              </a:solidFill>
              <a:latin typeface="TimesLTStd-Roman"/>
            </a:endParaRPr>
          </a:p>
          <a:p>
            <a:r>
              <a:rPr lang="en-US" b="1" dirty="0" err="1" smtClean="0">
                <a:solidFill>
                  <a:srgbClr val="0033FF"/>
                </a:solidFill>
                <a:latin typeface="TimesLTStd-Bold"/>
              </a:rPr>
              <a:t>Posthepatic</a:t>
            </a:r>
            <a:r>
              <a:rPr lang="en-US" b="1" dirty="0" smtClean="0">
                <a:solidFill>
                  <a:srgbClr val="0033FF"/>
                </a:solidFill>
                <a:latin typeface="TimesLTStd-Bold"/>
              </a:rPr>
              <a:t> </a:t>
            </a:r>
            <a:r>
              <a:rPr lang="en-US" b="1" dirty="0">
                <a:solidFill>
                  <a:srgbClr val="0033FF"/>
                </a:solidFill>
                <a:latin typeface="TimesLTStd-Bold"/>
              </a:rPr>
              <a:t>(Obstruction of Bile Flow)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1. Structural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disorders of the bile duct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2. </a:t>
            </a:r>
            <a:r>
              <a:rPr lang="en-US" dirty="0" err="1" smtClean="0">
                <a:solidFill>
                  <a:srgbClr val="000000"/>
                </a:solidFill>
                <a:latin typeface="TimesLTStd-Roman"/>
              </a:rPr>
              <a:t>Cholelithiasis</a:t>
            </a:r>
            <a:endParaRPr lang="en-US" dirty="0">
              <a:solidFill>
                <a:srgbClr val="000000"/>
              </a:solidFill>
              <a:latin typeface="TimesLTStd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4. Congenital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atresia </a:t>
            </a:r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(</a:t>
            </a:r>
            <a:r>
              <a:rPr lang="en-US" dirty="0"/>
              <a:t>absence or </a:t>
            </a:r>
            <a:r>
              <a:rPr lang="en-US" dirty="0" smtClean="0"/>
              <a:t>closure) </a:t>
            </a:r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of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the extrahepatic bile ducts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LTStd-Roman"/>
              </a:rPr>
              <a:t>4. Bile </a:t>
            </a:r>
            <a:r>
              <a:rPr lang="en-US" dirty="0">
                <a:solidFill>
                  <a:srgbClr val="000000"/>
                </a:solidFill>
                <a:latin typeface="TimesLTStd-Roman"/>
              </a:rPr>
              <a:t>duct obstruction caused by 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315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**</a:t>
            </a:r>
            <a:r>
              <a:rPr lang="en-US" sz="2000" b="1" dirty="0" smtClean="0"/>
              <a:t>In </a:t>
            </a:r>
            <a:r>
              <a:rPr lang="en-US" sz="2000" b="1" dirty="0" err="1" smtClean="0">
                <a:solidFill>
                  <a:srgbClr val="FF0000"/>
                </a:solidFill>
              </a:rPr>
              <a:t>prehepatic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jaundice</a:t>
            </a:r>
            <a:r>
              <a:rPr lang="en-US" sz="2000" b="1" dirty="0"/>
              <a:t>, there is mild jaundice, the </a:t>
            </a:r>
            <a:r>
              <a:rPr lang="en-US" sz="2000" b="1" dirty="0" smtClean="0">
                <a:solidFill>
                  <a:srgbClr val="0070C0"/>
                </a:solidFill>
              </a:rPr>
              <a:t>unconjugated bilirubin </a:t>
            </a:r>
            <a:r>
              <a:rPr lang="en-US" sz="2000" b="1" dirty="0">
                <a:solidFill>
                  <a:srgbClr val="0070C0"/>
                </a:solidFill>
              </a:rPr>
              <a:t>is elevated</a:t>
            </a:r>
            <a:r>
              <a:rPr lang="en-US" sz="2000" b="1" dirty="0"/>
              <a:t>, the stools are of normal </a:t>
            </a:r>
            <a:r>
              <a:rPr lang="en-US" sz="2000" b="1" dirty="0" smtClean="0"/>
              <a:t>color, and </a:t>
            </a:r>
            <a:r>
              <a:rPr lang="en-US" sz="2000" b="1" dirty="0"/>
              <a:t>there is no bilirubin in the urine</a:t>
            </a:r>
            <a:r>
              <a:rPr lang="en-US" sz="2000" b="1" dirty="0" smtClean="0"/>
              <a:t>.</a:t>
            </a:r>
          </a:p>
          <a:p>
            <a:endParaRPr lang="en-US" b="1" dirty="0"/>
          </a:p>
          <a:p>
            <a:endParaRPr lang="en-US" sz="2000" b="1" dirty="0" smtClean="0"/>
          </a:p>
          <a:p>
            <a:r>
              <a:rPr lang="en-US" sz="2000" b="1" dirty="0" smtClean="0"/>
              <a:t>**In intrahepatic </a:t>
            </a:r>
            <a:r>
              <a:rPr lang="en-US" sz="2000" b="1" dirty="0"/>
              <a:t>jaundice, </a:t>
            </a:r>
            <a:r>
              <a:rPr lang="en-US" sz="2000" b="1" dirty="0" smtClean="0"/>
              <a:t>both </a:t>
            </a:r>
            <a:r>
              <a:rPr lang="en-US" sz="2000" b="1" dirty="0"/>
              <a:t>conjugated and </a:t>
            </a:r>
            <a:r>
              <a:rPr lang="en-US" sz="2000" b="1" dirty="0" smtClean="0"/>
              <a:t>unconjugated bilirubin </a:t>
            </a:r>
            <a:r>
              <a:rPr lang="en-US" sz="2000" b="1" dirty="0"/>
              <a:t>are elevated, the urine often is dark </a:t>
            </a:r>
            <a:r>
              <a:rPr lang="en-US" sz="2000" b="1" dirty="0" smtClean="0"/>
              <a:t>because of </a:t>
            </a:r>
            <a:r>
              <a:rPr lang="en-US" sz="2000" b="1" dirty="0"/>
              <a:t>bilirubin in the urine, and the serum alkaline </a:t>
            </a:r>
            <a:r>
              <a:rPr lang="en-US" sz="2000" b="1" dirty="0" smtClean="0"/>
              <a:t>phosphatase is </a:t>
            </a:r>
            <a:r>
              <a:rPr lang="en-US" sz="2000" b="1" dirty="0"/>
              <a:t>slightly elevated</a:t>
            </a:r>
            <a:r>
              <a:rPr lang="en-US" sz="2000" b="1" dirty="0" smtClean="0"/>
              <a:t>.</a:t>
            </a:r>
          </a:p>
          <a:p>
            <a:endParaRPr lang="en-US" b="1" dirty="0"/>
          </a:p>
          <a:p>
            <a:r>
              <a:rPr lang="en-US" sz="2000" b="1" dirty="0" smtClean="0"/>
              <a:t>**In </a:t>
            </a:r>
            <a:r>
              <a:rPr lang="en-US" sz="2000" b="1" dirty="0" err="1" smtClean="0"/>
              <a:t>posthepatic</a:t>
            </a:r>
            <a:r>
              <a:rPr lang="en-US" sz="2000" b="1" dirty="0" smtClean="0"/>
              <a:t> jaundice, </a:t>
            </a:r>
          </a:p>
          <a:p>
            <a:r>
              <a:rPr lang="en-US" sz="2000" b="1" dirty="0" smtClean="0"/>
              <a:t>conjugated bilirubin levels </a:t>
            </a:r>
            <a:r>
              <a:rPr lang="en-US" sz="2000" b="1" dirty="0"/>
              <a:t>usually are </a:t>
            </a:r>
            <a:r>
              <a:rPr lang="en-US" sz="2000" b="1" dirty="0" smtClean="0"/>
              <a:t>elevated</a:t>
            </a:r>
          </a:p>
          <a:p>
            <a:r>
              <a:rPr lang="en-US" sz="2000" b="1" dirty="0"/>
              <a:t>clay colored stools </a:t>
            </a:r>
          </a:p>
          <a:p>
            <a:r>
              <a:rPr lang="en-US" sz="2000" b="1" dirty="0" smtClean="0"/>
              <a:t>Dark urine </a:t>
            </a:r>
          </a:p>
          <a:p>
            <a:r>
              <a:rPr lang="en-US" sz="2000" b="1" dirty="0" smtClean="0"/>
              <a:t>the levels of </a:t>
            </a:r>
            <a:r>
              <a:rPr lang="en-US" sz="2000" b="1" dirty="0">
                <a:solidFill>
                  <a:srgbClr val="0070C0"/>
                </a:solidFill>
              </a:rPr>
              <a:t>serum alkaline phosphatase are markedly </a:t>
            </a:r>
            <a:r>
              <a:rPr lang="en-US" sz="2000" b="1" dirty="0" smtClean="0">
                <a:solidFill>
                  <a:srgbClr val="0070C0"/>
                </a:solidFill>
              </a:rPr>
              <a:t>elevated</a:t>
            </a:r>
            <a:r>
              <a:rPr lang="en-US" sz="2000" b="1" dirty="0" smtClean="0"/>
              <a:t>. </a:t>
            </a:r>
          </a:p>
          <a:p>
            <a:r>
              <a:rPr lang="en-US" sz="2000" b="1" dirty="0" smtClean="0"/>
              <a:t>Blood </a:t>
            </a:r>
            <a:r>
              <a:rPr lang="en-US" sz="2000" b="1" dirty="0"/>
              <a:t>levels </a:t>
            </a:r>
            <a:r>
              <a:rPr lang="en-US" sz="2000" b="1" dirty="0" smtClean="0"/>
              <a:t>of bile </a:t>
            </a:r>
            <a:r>
              <a:rPr lang="en-US" sz="2000" b="1" dirty="0"/>
              <a:t>acids often are elevated in obstructive jaundice. </a:t>
            </a:r>
            <a:r>
              <a:rPr lang="en-US" sz="2000" b="1" i="1" u="sng" dirty="0"/>
              <a:t>As </a:t>
            </a:r>
            <a:r>
              <a:rPr lang="en-US" sz="2000" b="1" i="1" u="sng" dirty="0" smtClean="0"/>
              <a:t>the bile </a:t>
            </a:r>
            <a:r>
              <a:rPr lang="en-US" sz="2000" b="1" i="1" u="sng" dirty="0"/>
              <a:t>acids accumulate in the blood, pruritus develops. A </a:t>
            </a:r>
            <a:r>
              <a:rPr lang="en-US" sz="2000" b="1" i="1" u="sng" dirty="0" smtClean="0"/>
              <a:t>history of </a:t>
            </a:r>
            <a:r>
              <a:rPr lang="en-US" sz="2000" b="1" i="1" u="sng" dirty="0"/>
              <a:t>pruritus preceding jaundice is common in </a:t>
            </a:r>
            <a:r>
              <a:rPr lang="en-US" sz="2000" b="1" i="1" u="sng" dirty="0" smtClean="0"/>
              <a:t>obstructive jaundice</a:t>
            </a:r>
            <a:r>
              <a:rPr lang="en-US" sz="2000" b="1" i="1" u="sng" dirty="0"/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96056"/>
            <a:ext cx="17716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Clinical features of different types of jaundice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2182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1853</Words>
  <Application>Microsoft Office PowerPoint</Application>
  <PresentationFormat>On-screen Show (4:3)</PresentationFormat>
  <Paragraphs>238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Bilirubin Elimination and Jaundice </vt:lpstr>
      <vt:lpstr>Jaundice (icterus)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Bilirubin Elimination and Jaundice </dc:title>
  <dc:creator>Just</dc:creator>
  <cp:lastModifiedBy>Just</cp:lastModifiedBy>
  <cp:revision>83</cp:revision>
  <dcterms:created xsi:type="dcterms:W3CDTF">2006-08-16T00:00:00Z</dcterms:created>
  <dcterms:modified xsi:type="dcterms:W3CDTF">2015-10-08T12:55:24Z</dcterms:modified>
</cp:coreProperties>
</file>