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E51F-2B0F-4780-9EF4-051BA691DB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3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65846-1B6B-4809-81CB-00E7171F80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7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Physical Exam &amp; History Taking</a:t>
            </a:r>
          </a:p>
        </p:txBody>
      </p:sp>
    </p:spTree>
    <p:extLst>
      <p:ext uri="{BB962C8B-B14F-4D97-AF65-F5344CB8AC3E}">
        <p14:creationId xmlns:p14="http://schemas.microsoft.com/office/powerpoint/2010/main" val="35097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92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V- family history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smtClean="0"/>
              <a:t>  Outlines age, health, &amp; cause of death of parents, siblings &amp; grandparents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3600" dirty="0" smtClean="0"/>
              <a:t>  Documents presence or absence of specific illnesses in family e.g. HTN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sz="2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10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VI- personal &amp; social history</a:t>
            </a:r>
          </a:p>
          <a:p>
            <a:pPr>
              <a:defRPr/>
            </a:pPr>
            <a:r>
              <a:rPr lang="en-US" sz="3600" dirty="0" smtClean="0"/>
              <a:t>“</a:t>
            </a:r>
            <a:r>
              <a:rPr lang="en-US" sz="3600" dirty="0" smtClean="0"/>
              <a:t>Pt. </a:t>
            </a:r>
            <a:r>
              <a:rPr lang="en-US" sz="3600" dirty="0" smtClean="0"/>
              <a:t>personality, interest, source of support, coping styles, strengths, fears.</a:t>
            </a:r>
          </a:p>
          <a:p>
            <a:pPr>
              <a:defRPr/>
            </a:pPr>
            <a:r>
              <a:rPr lang="en-US" sz="3600" dirty="0" smtClean="0"/>
              <a:t> occupation, significant others, level of education, source of stress, leisure's activity, job </a:t>
            </a:r>
            <a:r>
              <a:rPr lang="en-US" sz="3600" dirty="0" err="1" smtClean="0"/>
              <a:t>Hx</a:t>
            </a:r>
            <a:r>
              <a:rPr lang="en-US" sz="3600" dirty="0" smtClean="0"/>
              <a:t> and concerns,  ADL, &amp; others.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419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VII- Review of body systems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 Document presence or absence of common symptoms related to each major body system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 It is part of subjective data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</a:t>
            </a:r>
            <a:r>
              <a:rPr lang="en-US" sz="2800" dirty="0" smtClean="0"/>
              <a:t>e.g.. Head, headache, head injury</a:t>
            </a:r>
          </a:p>
          <a:p>
            <a:pPr lvl="1" eaLnBrk="1" hangingPunct="1">
              <a:defRPr/>
            </a:pPr>
            <a:r>
              <a:rPr lang="en-GB" dirty="0" smtClean="0"/>
              <a:t>Eyes: visions, glasses, contact lenses, pain, redness, excessive tearing, double or blurred vision</a:t>
            </a:r>
          </a:p>
          <a:p>
            <a:pPr lvl="1" eaLnBrk="1" hangingPunct="1">
              <a:defRPr/>
            </a:pPr>
            <a:r>
              <a:rPr lang="en-GB" dirty="0" smtClean="0"/>
              <a:t>Ears: hearing, tinnitus, infection, discharge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56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 Exam Approach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There are two approaches of P/E</a:t>
            </a:r>
          </a:p>
          <a:p>
            <a:pPr eaLnBrk="1" hangingPunct="1">
              <a:defRPr/>
            </a:pPr>
            <a:r>
              <a:rPr lang="en-US" smtClean="0"/>
              <a:t>1. comprehensive P/E conducted for most new pts being admitted to hospital</a:t>
            </a:r>
          </a:p>
          <a:p>
            <a:pPr eaLnBrk="1" hangingPunct="1">
              <a:defRPr/>
            </a:pPr>
            <a:r>
              <a:rPr lang="en-US" smtClean="0"/>
              <a:t>2. problem oriented or focused: segments of examination</a:t>
            </a:r>
          </a:p>
          <a:p>
            <a:pPr eaLnBrk="1" hangingPunct="1">
              <a:defRPr/>
            </a:pPr>
            <a:r>
              <a:rPr lang="en-US" smtClean="0"/>
              <a:t>P/E begin with general survey &amp; V/S</a:t>
            </a:r>
          </a:p>
          <a:p>
            <a:pPr eaLnBrk="1" hangingPunct="1">
              <a:defRPr/>
            </a:pPr>
            <a:r>
              <a:rPr lang="en-US" smtClean="0"/>
              <a:t>General survey; height, weight, gait, groom,…..others. </a:t>
            </a:r>
          </a:p>
        </p:txBody>
      </p:sp>
    </p:spTree>
    <p:extLst>
      <p:ext uri="{BB962C8B-B14F-4D97-AF65-F5344CB8AC3E}">
        <p14:creationId xmlns:p14="http://schemas.microsoft.com/office/powerpoint/2010/main" val="19357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 Assessment Methods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03438"/>
            <a:ext cx="3424238" cy="40306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Inspection</a:t>
            </a:r>
          </a:p>
          <a:p>
            <a:pPr eaLnBrk="1" hangingPunct="1">
              <a:defRPr/>
            </a:pPr>
            <a:r>
              <a:rPr lang="en-US" sz="3600" smtClean="0"/>
              <a:t>Palpation</a:t>
            </a:r>
          </a:p>
          <a:p>
            <a:pPr eaLnBrk="1" hangingPunct="1">
              <a:defRPr/>
            </a:pPr>
            <a:r>
              <a:rPr lang="en-US" sz="3600" smtClean="0"/>
              <a:t>Percussion</a:t>
            </a:r>
          </a:p>
          <a:p>
            <a:pPr eaLnBrk="1" hangingPunct="1">
              <a:defRPr/>
            </a:pPr>
            <a:r>
              <a:rPr lang="en-US" sz="3600" smtClean="0"/>
              <a:t>Auscultation</a:t>
            </a:r>
          </a:p>
          <a:p>
            <a:pPr eaLnBrk="1" hangingPunct="1">
              <a:defRPr/>
            </a:pPr>
            <a:endParaRPr lang="en-US" sz="3600" smtClean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832475" y="2798763"/>
          <a:ext cx="167005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1669694" imgH="2136953" progId="MS_ClipArt_Gallery.2">
                  <p:embed/>
                </p:oleObj>
              </mc:Choice>
              <mc:Fallback>
                <p:oleObj name="Clip" r:id="rId3" imgW="1669694" imgH="2136953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2798763"/>
                        <a:ext cx="1670050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45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Inspection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51025"/>
            <a:ext cx="4033838" cy="428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Assessment process during which the nurse observes the client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26038" y="1830388"/>
          <a:ext cx="304006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3" imgW="3360738" imgH="3284538" progId="MS_ClipArt_Gallery.2">
                  <p:embed/>
                </p:oleObj>
              </mc:Choice>
              <mc:Fallback>
                <p:oleObj name="Clip" r:id="rId3" imgW="3360738" imgH="328453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1830388"/>
                        <a:ext cx="3040062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723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Inspection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2013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Initial contact and ongoing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General appearance, body language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Examine: color, size, shape, position, symmetry (compare like areas)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Systematic unhurried approach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Expose part, respect privacy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Know “normals”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Observe “normals/abnormals”</a:t>
            </a:r>
          </a:p>
        </p:txBody>
      </p:sp>
    </p:spTree>
    <p:extLst>
      <p:ext uri="{BB962C8B-B14F-4D97-AF65-F5344CB8AC3E}">
        <p14:creationId xmlns:p14="http://schemas.microsoft.com/office/powerpoint/2010/main" val="176780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Palpation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84313"/>
            <a:ext cx="7848600" cy="183038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3600" dirty="0" smtClean="0"/>
              <a:t>The use of the hands and the sense of touch to gather data or tactile pressure from the palmar fingers or finger pads to assess areas of skin elevations , depression and others.</a:t>
            </a:r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2124075" y="4365625"/>
          <a:ext cx="451802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3" imgW="5448300" imgH="2506663" progId="MS_ClipArt_Gallery.2">
                  <p:embed/>
                </p:oleObj>
              </mc:Choice>
              <mc:Fallback>
                <p:oleObj name="Clip" r:id="rId3" imgW="5448300" imgH="2506663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365625"/>
                        <a:ext cx="451802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71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Palpation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6773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Detects texture, temp, movement, pain, moisture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Short fingernails, warm hands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Gentle approach</a:t>
            </a:r>
          </a:p>
        </p:txBody>
      </p:sp>
    </p:spTree>
    <p:extLst>
      <p:ext uri="{BB962C8B-B14F-4D97-AF65-F5344CB8AC3E}">
        <p14:creationId xmlns:p14="http://schemas.microsoft.com/office/powerpoint/2010/main" val="48101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Percussion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Tapping of various body organs and structures to produce vibration and sound.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370388" y="1906588"/>
          <a:ext cx="3873500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lip" r:id="rId3" imgW="3265488" imgH="2722563" progId="MS_ClipArt_Gallery.2">
                  <p:embed/>
                </p:oleObj>
              </mc:Choice>
              <mc:Fallback>
                <p:oleObj name="Clip" r:id="rId3" imgW="3265488" imgH="2722563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1906588"/>
                        <a:ext cx="3873500" cy="322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79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Why we perform  P/E &amp; Health Hx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 problem symptoms &amp; abnormal findings</a:t>
            </a:r>
          </a:p>
          <a:p>
            <a:pPr eaLnBrk="1" hangingPunct="1">
              <a:defRPr/>
            </a:pPr>
            <a:r>
              <a:rPr lang="en-US" smtClean="0"/>
              <a:t>Linking findings to an underlying process of pathology</a:t>
            </a:r>
          </a:p>
          <a:p>
            <a:pPr eaLnBrk="1" hangingPunct="1">
              <a:defRPr/>
            </a:pPr>
            <a:r>
              <a:rPr lang="en-US" smtClean="0"/>
              <a:t>Establishing and testing a set of explanatory hypotheses</a:t>
            </a:r>
          </a:p>
        </p:txBody>
      </p:sp>
    </p:spTree>
    <p:extLst>
      <p:ext uri="{BB962C8B-B14F-4D97-AF65-F5344CB8AC3E}">
        <p14:creationId xmlns:p14="http://schemas.microsoft.com/office/powerpoint/2010/main" val="2030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Auscultation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676400"/>
            <a:ext cx="388620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act of listening to sounds within the body to evaluate the condition of body organs</a:t>
            </a:r>
          </a:p>
          <a:p>
            <a:pPr eaLnBrk="1" hangingPunct="1">
              <a:defRPr/>
            </a:pPr>
            <a:r>
              <a:rPr lang="en-US" sz="3600" smtClean="0"/>
              <a:t>(stethoscope)</a:t>
            </a: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950581372"/>
              </p:ext>
            </p:extLst>
          </p:nvPr>
        </p:nvGraphicFramePr>
        <p:xfrm>
          <a:off x="5257799" y="2022475"/>
          <a:ext cx="3071813" cy="284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lip" r:id="rId3" imgW="938174" imgH="727862" progId="MS_ClipArt_Gallery.2">
                  <p:embed/>
                </p:oleObj>
              </mc:Choice>
              <mc:Fallback>
                <p:oleObj name="Clip" r:id="rId3" imgW="938174" imgH="727862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799" y="2022475"/>
                        <a:ext cx="3071813" cy="284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137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Equipment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Stethoscope</a:t>
            </a:r>
          </a:p>
          <a:p>
            <a:pPr eaLnBrk="1" hangingPunct="1">
              <a:defRPr/>
            </a:pPr>
            <a:r>
              <a:rPr lang="en-US" smtClean="0"/>
              <a:t>Pen light</a:t>
            </a:r>
          </a:p>
          <a:p>
            <a:pPr eaLnBrk="1" hangingPunct="1">
              <a:defRPr/>
            </a:pPr>
            <a:r>
              <a:rPr lang="en-US" smtClean="0"/>
              <a:t>Blood Pressure Cuff</a:t>
            </a:r>
          </a:p>
          <a:p>
            <a:pPr eaLnBrk="1" hangingPunct="1">
              <a:defRPr/>
            </a:pPr>
            <a:r>
              <a:rPr lang="en-US" smtClean="0"/>
              <a:t>Thermometer</a:t>
            </a:r>
          </a:p>
          <a:p>
            <a:pPr eaLnBrk="1" hangingPunct="1">
              <a:defRPr/>
            </a:pPr>
            <a:r>
              <a:rPr lang="en-US" smtClean="0"/>
              <a:t>Watch with second hand</a:t>
            </a:r>
          </a:p>
        </p:txBody>
      </p:sp>
    </p:spTree>
    <p:extLst>
      <p:ext uri="{BB962C8B-B14F-4D97-AF65-F5344CB8AC3E}">
        <p14:creationId xmlns:p14="http://schemas.microsoft.com/office/powerpoint/2010/main" val="3365495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Preparing for Physical Examination</a:t>
            </a:r>
            <a:endParaRPr lang="en-US" sz="40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228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mtClean="0"/>
              <a:t>Reflect on your approach to the patient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mtClean="0"/>
              <a:t>    </a:t>
            </a:r>
            <a:r>
              <a:rPr lang="en-US" sz="2800" smtClean="0"/>
              <a:t>identify self, be calm, organized, competent</a:t>
            </a:r>
            <a:endParaRPr lang="en-GB" sz="280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mtClean="0"/>
              <a:t>Adjust the lightening and the environment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mtClean="0"/>
              <a:t>Make the patient comfortable; </a:t>
            </a:r>
            <a:r>
              <a:rPr lang="en-GB" sz="2800" smtClean="0"/>
              <a:t>Minimize how often you ask the patient to change position.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mtClean="0"/>
              <a:t>Check your equipment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mtClean="0"/>
              <a:t>Choose the sequence of examination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36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Subjective and Objective data</a:t>
            </a:r>
            <a:endParaRPr lang="en-US" smtClean="0"/>
          </a:p>
        </p:txBody>
      </p:sp>
      <p:graphicFrame>
        <p:nvGraphicFramePr>
          <p:cNvPr id="6144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Subjective data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Objective data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What the patient tell you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history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Chief complain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Review of the system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What you detect from the physical examination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All the physical examination findings are objective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3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Recoding findings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Purposes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1. organize information from Hx &amp;P/E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2.communicate patients clinical issues to all members of health team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There is a special format which document findings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Information should be taken as soon as possible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order of writing should be consistence </a:t>
            </a:r>
          </a:p>
        </p:txBody>
      </p:sp>
    </p:spTree>
    <p:extLst>
      <p:ext uri="{BB962C8B-B14F-4D97-AF65-F5344CB8AC3E}">
        <p14:creationId xmlns:p14="http://schemas.microsoft.com/office/powerpoint/2010/main" val="2514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degree of details should be pertinent to the subject or problem but not redundant</a:t>
            </a:r>
          </a:p>
        </p:txBody>
      </p:sp>
    </p:spTree>
    <p:extLst>
      <p:ext uri="{BB962C8B-B14F-4D97-AF65-F5344CB8AC3E}">
        <p14:creationId xmlns:p14="http://schemas.microsoft.com/office/powerpoint/2010/main" val="36070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Principles of Documentation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Timing: as soon as possible</a:t>
            </a:r>
          </a:p>
          <a:p>
            <a:pPr eaLnBrk="1" hangingPunct="1">
              <a:defRPr/>
            </a:pPr>
            <a:r>
              <a:rPr lang="en-US" sz="3200" smtClean="0"/>
              <a:t>Confidentiality</a:t>
            </a:r>
          </a:p>
          <a:p>
            <a:pPr eaLnBrk="1" hangingPunct="1">
              <a:defRPr/>
            </a:pPr>
            <a:r>
              <a:rPr lang="en-US" sz="3200" smtClean="0"/>
              <a:t>Signature</a:t>
            </a:r>
          </a:p>
          <a:p>
            <a:pPr eaLnBrk="1" hangingPunct="1">
              <a:defRPr/>
            </a:pPr>
            <a:r>
              <a:rPr lang="en-US" sz="3200" smtClean="0"/>
              <a:t>Accuracy</a:t>
            </a:r>
          </a:p>
          <a:p>
            <a:pPr eaLnBrk="1" hangingPunct="1">
              <a:defRPr/>
            </a:pPr>
            <a:r>
              <a:rPr lang="en-US" sz="3200" smtClean="0"/>
              <a:t>Sequence</a:t>
            </a:r>
          </a:p>
          <a:p>
            <a:pPr eaLnBrk="1" hangingPunct="1">
              <a:defRPr/>
            </a:pPr>
            <a:r>
              <a:rPr lang="en-US" sz="3200" smtClean="0"/>
              <a:t>Appropriateness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Completeness</a:t>
            </a:r>
          </a:p>
          <a:p>
            <a:pPr eaLnBrk="1" hangingPunct="1">
              <a:defRPr/>
            </a:pPr>
            <a:r>
              <a:rPr lang="en-US" sz="3200" smtClean="0"/>
              <a:t>Standard Terminology</a:t>
            </a:r>
          </a:p>
          <a:p>
            <a:pPr eaLnBrk="1" hangingPunct="1">
              <a:defRPr/>
            </a:pPr>
            <a:r>
              <a:rPr lang="en-US" sz="3200" smtClean="0"/>
              <a:t>Legal Awareness</a:t>
            </a:r>
          </a:p>
        </p:txBody>
      </p:sp>
    </p:spTree>
    <p:extLst>
      <p:ext uri="{BB962C8B-B14F-4D97-AF65-F5344CB8AC3E}">
        <p14:creationId xmlns:p14="http://schemas.microsoft.com/office/powerpoint/2010/main" val="266018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Interviewing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Purposes of Interview</a:t>
            </a:r>
          </a:p>
          <a:p>
            <a:pPr eaLnBrk="1" hangingPunct="1">
              <a:defRPr/>
            </a:pPr>
            <a:r>
              <a:rPr lang="en-US" smtClean="0"/>
              <a:t>1. to establish a trusting &amp; supportive relationship</a:t>
            </a:r>
          </a:p>
          <a:p>
            <a:pPr eaLnBrk="1" hangingPunct="1">
              <a:defRPr/>
            </a:pPr>
            <a:r>
              <a:rPr lang="en-US" smtClean="0"/>
              <a:t>2. to gather information</a:t>
            </a:r>
          </a:p>
          <a:p>
            <a:pPr eaLnBrk="1" hangingPunct="1">
              <a:defRPr/>
            </a:pPr>
            <a:r>
              <a:rPr lang="en-US" smtClean="0"/>
              <a:t>3. to offer information</a:t>
            </a:r>
          </a:p>
          <a:p>
            <a:pPr eaLnBrk="1" hangingPunct="1">
              <a:defRPr/>
            </a:pPr>
            <a:r>
              <a:rPr lang="en-US" smtClean="0"/>
              <a:t>The process of interviewing pt requires a highly refined sensitivity to pt feelings &amp; behavioral cues</a:t>
            </a:r>
          </a:p>
        </p:txBody>
      </p:sp>
    </p:spTree>
    <p:extLst>
      <p:ext uri="{BB962C8B-B14F-4D97-AF65-F5344CB8AC3E}">
        <p14:creationId xmlns:p14="http://schemas.microsoft.com/office/powerpoint/2010/main" val="18656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interviewing process is much fluid &amp; demands effective communication &amp; relational skills</a:t>
            </a:r>
          </a:p>
          <a:p>
            <a:pPr eaLnBrk="1" hangingPunct="1">
              <a:defRPr/>
            </a:pPr>
            <a:r>
              <a:rPr lang="en-US" dirty="0" smtClean="0"/>
              <a:t>It requires not only knowledge of data you need to obtain but also the ability elicit accurate information &amp; interpersonal skills that allow you to respond to </a:t>
            </a:r>
            <a:r>
              <a:rPr lang="en-US" dirty="0" err="1" smtClean="0"/>
              <a:t>pt</a:t>
            </a:r>
            <a:r>
              <a:rPr lang="en-US" dirty="0" smtClean="0"/>
              <a:t> feelings &amp; concerns</a:t>
            </a:r>
          </a:p>
        </p:txBody>
      </p:sp>
    </p:spTree>
    <p:extLst>
      <p:ext uri="{BB962C8B-B14F-4D97-AF65-F5344CB8AC3E}">
        <p14:creationId xmlns:p14="http://schemas.microsoft.com/office/powerpoint/2010/main" val="4233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Approach of Interview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I. getting ready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A. taking time for self reflection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  </a:t>
            </a:r>
            <a:r>
              <a:rPr lang="en-GB" sz="2000" smtClean="0"/>
              <a:t>Aware of our own values, assumptions, biases</a:t>
            </a:r>
            <a:r>
              <a:rPr lang="en-GB" sz="2800" smtClean="0"/>
              <a:t>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smtClean="0"/>
              <a:t>       Being respectful and open for differences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B. reviewing the chart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C. setting goals for the interview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D. reviewing your clinical behavior &amp; appearance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E. adjusting the environment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F. taking notes </a:t>
            </a:r>
          </a:p>
        </p:txBody>
      </p:sp>
    </p:spTree>
    <p:extLst>
      <p:ext uri="{BB962C8B-B14F-4D97-AF65-F5344CB8AC3E}">
        <p14:creationId xmlns:p14="http://schemas.microsoft.com/office/powerpoint/2010/main" val="15464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Component of the health history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Identifying Data or Initial Information</a:t>
            </a:r>
          </a:p>
          <a:p>
            <a:pPr eaLnBrk="1" hangingPunct="1">
              <a:defRPr/>
            </a:pPr>
            <a:r>
              <a:rPr lang="en-GB" dirty="0" smtClean="0"/>
              <a:t>Chief complaint </a:t>
            </a:r>
          </a:p>
          <a:p>
            <a:pPr eaLnBrk="1" hangingPunct="1">
              <a:defRPr/>
            </a:pPr>
            <a:r>
              <a:rPr lang="en-GB" dirty="0" smtClean="0"/>
              <a:t>Present illness</a:t>
            </a:r>
          </a:p>
          <a:p>
            <a:pPr eaLnBrk="1" hangingPunct="1">
              <a:defRPr/>
            </a:pPr>
            <a:r>
              <a:rPr lang="en-GB" dirty="0" smtClean="0"/>
              <a:t>Past history</a:t>
            </a:r>
          </a:p>
          <a:p>
            <a:pPr eaLnBrk="1" hangingPunct="1">
              <a:defRPr/>
            </a:pPr>
            <a:r>
              <a:rPr lang="en-GB" dirty="0" smtClean="0"/>
              <a:t>Family history</a:t>
            </a:r>
          </a:p>
          <a:p>
            <a:pPr eaLnBrk="1" hangingPunct="1">
              <a:defRPr/>
            </a:pPr>
            <a:r>
              <a:rPr lang="en-GB" dirty="0" smtClean="0"/>
              <a:t>Personal and social history</a:t>
            </a:r>
          </a:p>
          <a:p>
            <a:pPr eaLnBrk="1" hangingPunct="1">
              <a:defRPr/>
            </a:pPr>
            <a:r>
              <a:rPr lang="en-GB" dirty="0" smtClean="0"/>
              <a:t>Review of the system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II. The sequence of interview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1. greeting pt &amp; establish rapport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2. Establishing an agenda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there is specific goals in mind for interview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use time effectively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obtain C/C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Begin with open ended questions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“ how can I help you “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“ what concerns bring you here today”</a:t>
            </a:r>
          </a:p>
        </p:txBody>
      </p:sp>
    </p:spTree>
    <p:extLst>
      <p:ext uri="{BB962C8B-B14F-4D97-AF65-F5344CB8AC3E}">
        <p14:creationId xmlns:p14="http://schemas.microsoft.com/office/powerpoint/2010/main" val="36740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mtClean="0"/>
              <a:t>3. inviting pt story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use verbal &amp; nonverbal cues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“nodding head” “saying ah huh” “go on”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“tell me more” “ what else”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Listen to pt without interruption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58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4.Identifying and responding to patients emotional cues</a:t>
            </a:r>
          </a:p>
          <a:p>
            <a:pPr eaLnBrk="1" hangingPunct="1">
              <a:defRPr/>
            </a:pPr>
            <a:r>
              <a:rPr lang="en-US" smtClean="0"/>
              <a:t>5. Expanding &amp; clarifying pts story</a:t>
            </a:r>
          </a:p>
          <a:p>
            <a:pPr eaLnBrk="1" hangingPunct="1">
              <a:defRPr/>
            </a:pPr>
            <a:r>
              <a:rPr lang="en-US" smtClean="0"/>
              <a:t>Guide pt into elaborating areas of history</a:t>
            </a:r>
          </a:p>
          <a:p>
            <a:pPr eaLnBrk="1" hangingPunct="1">
              <a:defRPr/>
            </a:pPr>
            <a:r>
              <a:rPr lang="en-US" smtClean="0"/>
              <a:t>Try to clarify attributes of each symptom; </a:t>
            </a:r>
            <a:r>
              <a:rPr lang="en-US" smtClean="0">
                <a:solidFill>
                  <a:srgbClr val="A50021"/>
                </a:solidFill>
              </a:rPr>
              <a:t>OLD CARTS</a:t>
            </a:r>
            <a:r>
              <a:rPr lang="en-US" smtClean="0"/>
              <a:t> </a:t>
            </a:r>
            <a:r>
              <a:rPr lang="en-US" sz="2800" smtClean="0"/>
              <a:t>(</a:t>
            </a:r>
            <a:r>
              <a:rPr lang="en-US" sz="2800" b="1" smtClean="0"/>
              <a:t>O</a:t>
            </a:r>
            <a:r>
              <a:rPr lang="en-US" sz="2800" smtClean="0"/>
              <a:t>nset, </a:t>
            </a:r>
            <a:r>
              <a:rPr lang="en-US" sz="2800" b="1" smtClean="0"/>
              <a:t>L</a:t>
            </a:r>
            <a:r>
              <a:rPr lang="en-US" sz="2800" smtClean="0"/>
              <a:t>ocation, </a:t>
            </a:r>
            <a:r>
              <a:rPr lang="en-US" sz="2800" b="1" smtClean="0"/>
              <a:t>D</a:t>
            </a:r>
            <a:r>
              <a:rPr lang="en-US" sz="2800" smtClean="0"/>
              <a:t>uration, </a:t>
            </a:r>
            <a:r>
              <a:rPr lang="en-US" sz="2800" b="1" smtClean="0"/>
              <a:t>C</a:t>
            </a:r>
            <a:r>
              <a:rPr lang="en-US" sz="2800" smtClean="0"/>
              <a:t>haracter, </a:t>
            </a:r>
            <a:r>
              <a:rPr lang="en-US" sz="2800" b="1" smtClean="0"/>
              <a:t>A</a:t>
            </a:r>
            <a:r>
              <a:rPr lang="en-US" sz="2800" smtClean="0"/>
              <a:t>ggravating/Alleviating factors, </a:t>
            </a:r>
            <a:r>
              <a:rPr lang="en-US" sz="2800" b="1" smtClean="0"/>
              <a:t>R</a:t>
            </a:r>
            <a:r>
              <a:rPr lang="en-US" sz="2800" smtClean="0"/>
              <a:t>adiation,</a:t>
            </a:r>
            <a:r>
              <a:rPr lang="en-US" sz="2800" b="1" smtClean="0"/>
              <a:t>T</a:t>
            </a:r>
            <a:r>
              <a:rPr lang="en-US" sz="2800" smtClean="0"/>
              <a:t>iming, </a:t>
            </a:r>
            <a:r>
              <a:rPr lang="en-US" sz="2800" b="1" smtClean="0"/>
              <a:t>S</a:t>
            </a:r>
            <a:r>
              <a:rPr lang="en-US" sz="2800" smtClean="0"/>
              <a:t>everity)</a:t>
            </a:r>
          </a:p>
        </p:txBody>
      </p:sp>
    </p:spTree>
    <p:extLst>
      <p:ext uri="{BB962C8B-B14F-4D97-AF65-F5344CB8AC3E}">
        <p14:creationId xmlns:p14="http://schemas.microsoft.com/office/powerpoint/2010/main" val="7834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or  </a:t>
            </a:r>
            <a:r>
              <a:rPr lang="en-US" sz="2800" smtClean="0">
                <a:solidFill>
                  <a:srgbClr val="A50021"/>
                </a:solidFill>
              </a:rPr>
              <a:t>OPQRST; </a:t>
            </a:r>
            <a:r>
              <a:rPr lang="en-US" sz="2800" smtClean="0"/>
              <a:t>Onset,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b="1" smtClean="0"/>
              <a:t>P</a:t>
            </a:r>
            <a:r>
              <a:rPr lang="en-US" sz="2800" smtClean="0"/>
              <a:t>alliating factors/ provoking factors, </a:t>
            </a:r>
            <a:r>
              <a:rPr lang="en-US" sz="2800" b="1" smtClean="0"/>
              <a:t>Q</a:t>
            </a:r>
            <a:r>
              <a:rPr lang="en-US" sz="2800" smtClean="0"/>
              <a:t>uality, </a:t>
            </a:r>
            <a:r>
              <a:rPr lang="en-US" sz="2800" b="1" smtClean="0"/>
              <a:t>R</a:t>
            </a:r>
            <a:r>
              <a:rPr lang="en-US" sz="2800" smtClean="0"/>
              <a:t>adiation, </a:t>
            </a:r>
            <a:r>
              <a:rPr lang="en-US" sz="2800" b="1" smtClean="0"/>
              <a:t>S</a:t>
            </a:r>
            <a:r>
              <a:rPr lang="en-US" sz="2800" smtClean="0"/>
              <a:t>everity/ Site, </a:t>
            </a:r>
            <a:r>
              <a:rPr lang="en-US" sz="2800" b="1" smtClean="0"/>
              <a:t>T</a:t>
            </a:r>
            <a:r>
              <a:rPr lang="en-US" sz="2800" smtClean="0"/>
              <a:t>iming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Use language that is understandable&amp; appropriate to pt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Try to use pts words and avoid technical ones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6. Generating and testing diagnostic hypotheses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Symptoms- diagnoses?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Yes/no      </a:t>
            </a:r>
            <a:r>
              <a:rPr lang="en-US" sz="2800" smtClean="0">
                <a:solidFill>
                  <a:srgbClr val="A50021"/>
                </a:solidFill>
              </a:rPr>
              <a:t>ROS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419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7.Creating a shared understanding of the problem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We should ask </a:t>
            </a:r>
            <a:r>
              <a:rPr lang="en-US" sz="2800" dirty="0" smtClean="0"/>
              <a:t>pt. </a:t>
            </a:r>
            <a:r>
              <a:rPr lang="en-US" sz="2800" dirty="0" smtClean="0"/>
              <a:t>several questions about his perception of illness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It includes </a:t>
            </a:r>
            <a:r>
              <a:rPr lang="en-US" sz="2800" dirty="0" smtClean="0"/>
              <a:t>pt. </a:t>
            </a:r>
            <a:r>
              <a:rPr lang="en-US" sz="2800" dirty="0" smtClean="0"/>
              <a:t>thoughts or </a:t>
            </a:r>
            <a:r>
              <a:rPr lang="en-US" sz="2800" dirty="0" smtClean="0">
                <a:solidFill>
                  <a:srgbClr val="FF0000"/>
                </a:solidFill>
              </a:rPr>
              <a:t>ideas</a:t>
            </a:r>
            <a:r>
              <a:rPr lang="en-US" sz="2800" dirty="0" smtClean="0"/>
              <a:t> about nature&amp; cause of problem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Pt. </a:t>
            </a:r>
            <a:r>
              <a:rPr lang="en-US" sz="2800" dirty="0" smtClean="0">
                <a:solidFill>
                  <a:srgbClr val="FF0000"/>
                </a:solidFill>
              </a:rPr>
              <a:t>feelings</a:t>
            </a:r>
            <a:r>
              <a:rPr lang="en-US" sz="2800" dirty="0" smtClean="0"/>
              <a:t> including fears or  concerns about the problem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Pts. </a:t>
            </a:r>
            <a:r>
              <a:rPr lang="en-US" sz="2800" dirty="0" smtClean="0">
                <a:solidFill>
                  <a:srgbClr val="FF0000"/>
                </a:solidFill>
              </a:rPr>
              <a:t>Expectations</a:t>
            </a:r>
            <a:r>
              <a:rPr lang="en-US" sz="2800" dirty="0" smtClean="0"/>
              <a:t> of  health care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effect of problem on his life, </a:t>
            </a:r>
            <a:r>
              <a:rPr lang="en-US" sz="2800" dirty="0" smtClean="0">
                <a:solidFill>
                  <a:srgbClr val="FF0000"/>
                </a:solidFill>
              </a:rPr>
              <a:t>function</a:t>
            </a:r>
            <a:r>
              <a:rPr lang="en-US" sz="2800" dirty="0" smtClean="0"/>
              <a:t> &amp;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20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 (about pain)</a:t>
            </a:r>
          </a:p>
          <a:p>
            <a:pPr eaLnBrk="1" hangingPunct="1">
              <a:defRPr/>
            </a:pPr>
            <a:r>
              <a:rPr lang="en-US" smtClean="0"/>
              <a:t>Nurse; has anything like this happen to you or your family before?</a:t>
            </a:r>
          </a:p>
          <a:p>
            <a:pPr eaLnBrk="1" hangingPunct="1">
              <a:defRPr/>
            </a:pPr>
            <a:r>
              <a:rPr lang="en-US" smtClean="0"/>
              <a:t>Pt; I was worried that I might have appendicitis. My uncle died of a ruptured appendix</a:t>
            </a:r>
          </a:p>
        </p:txBody>
      </p:sp>
    </p:spTree>
    <p:extLst>
      <p:ext uri="{BB962C8B-B14F-4D97-AF65-F5344CB8AC3E}">
        <p14:creationId xmlns:p14="http://schemas.microsoft.com/office/powerpoint/2010/main" val="24602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 8. negotiate a plan</a:t>
            </a:r>
          </a:p>
          <a:p>
            <a:pPr eaLnBrk="1" hangingPunct="1">
              <a:defRPr/>
            </a:pPr>
            <a:r>
              <a:rPr lang="en-US" sz="2800" dirty="0" smtClean="0"/>
              <a:t>It gives basis for planning further evaluation        ( P/E, lab test, consultation) &amp; negotiating a treating plan</a:t>
            </a:r>
          </a:p>
          <a:p>
            <a:pPr eaLnBrk="1" hangingPunct="1">
              <a:defRPr/>
            </a:pPr>
            <a:r>
              <a:rPr lang="en-US" sz="2800" dirty="0" smtClean="0"/>
              <a:t>9. planning for follow up and closing</a:t>
            </a:r>
          </a:p>
          <a:p>
            <a:pPr eaLnBrk="1" hangingPunct="1">
              <a:defRPr/>
            </a:pPr>
            <a:r>
              <a:rPr lang="en-US" sz="2800" dirty="0" smtClean="0"/>
              <a:t>Let </a:t>
            </a:r>
            <a:r>
              <a:rPr lang="en-US" sz="2800" dirty="0" err="1" smtClean="0"/>
              <a:t>pt</a:t>
            </a:r>
            <a:r>
              <a:rPr lang="en-US" sz="2800" dirty="0" smtClean="0"/>
              <a:t>  know the end of interview is approaching to allow time for the patient to ask questions</a:t>
            </a:r>
          </a:p>
          <a:p>
            <a:pPr eaLnBrk="1" hangingPunct="1">
              <a:defRPr/>
            </a:pPr>
            <a:r>
              <a:rPr lang="en-US" sz="2800" dirty="0" smtClean="0"/>
              <a:t>Make sure </a:t>
            </a:r>
            <a:r>
              <a:rPr lang="en-US" sz="2800" dirty="0" err="1" smtClean="0"/>
              <a:t>pt</a:t>
            </a:r>
            <a:r>
              <a:rPr lang="en-US" sz="2800" dirty="0" smtClean="0"/>
              <a:t> understand the mutual plans you have developed </a:t>
            </a:r>
          </a:p>
        </p:txBody>
      </p:sp>
    </p:spTree>
    <p:extLst>
      <p:ext uri="{BB962C8B-B14F-4D97-AF65-F5344CB8AC3E}">
        <p14:creationId xmlns:p14="http://schemas.microsoft.com/office/powerpoint/2010/main" val="24001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  <a:p>
            <a:pPr eaLnBrk="1" hangingPunct="1">
              <a:defRPr/>
            </a:pPr>
            <a:r>
              <a:rPr lang="en-US" smtClean="0"/>
              <a:t>“we need to stop now. Do you have any questions about what we covered”</a:t>
            </a:r>
          </a:p>
          <a:p>
            <a:pPr eaLnBrk="1" hangingPunct="1">
              <a:defRPr/>
            </a:pPr>
            <a:r>
              <a:rPr lang="en-US" smtClean="0"/>
              <a:t>As you close review future evaluation, treatment, &amp; follow up.</a:t>
            </a:r>
          </a:p>
        </p:txBody>
      </p:sp>
    </p:spTree>
    <p:extLst>
      <p:ext uri="{BB962C8B-B14F-4D97-AF65-F5344CB8AC3E}">
        <p14:creationId xmlns:p14="http://schemas.microsoft.com/office/powerpoint/2010/main" val="577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III-building a therapeutic relationship; </a:t>
            </a:r>
            <a:r>
              <a:rPr lang="en-US" sz="3200" smtClean="0"/>
              <a:t>The  techniques of skilled interviewing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1. building the relationship; by active listening</a:t>
            </a:r>
          </a:p>
          <a:p>
            <a:pPr eaLnBrk="1" hangingPunct="1">
              <a:defRPr/>
            </a:pPr>
            <a:r>
              <a:rPr lang="en-US" sz="2800" smtClean="0"/>
              <a:t>2. using guided questions;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   a. </a:t>
            </a:r>
            <a:r>
              <a:rPr lang="en-US" sz="2400" smtClean="0"/>
              <a:t>moving from open ended to focused questions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b. using questioning that elicit a grade response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c. asking a series of questions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d.  offering multiple choices for answers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e. clarifying what the patient means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f.  encouraging with continuers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        g. using echoing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6553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III-building a therapeutic relationship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3.nonverbal communication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4.empathic responses (acknowledge pt feelings)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5.Validation (acceptance of feeling)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6. reassurance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7.partnering; to make explicit your desire to work with them in ongoing way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8. summarization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9.transition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10. empowering patient;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Pt should be confident by himself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9227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Components of adult health history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I- Initial information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1. date &amp; time of history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2. </a:t>
            </a:r>
            <a:r>
              <a:rPr lang="en-US" dirty="0" smtClean="0">
                <a:solidFill>
                  <a:srgbClr val="A50021"/>
                </a:solidFill>
              </a:rPr>
              <a:t>identifying 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A50021"/>
                </a:solidFill>
              </a:rPr>
              <a:t>&amp; source </a:t>
            </a:r>
            <a:r>
              <a:rPr lang="en-US" dirty="0">
                <a:solidFill>
                  <a:srgbClr val="A50021"/>
                </a:solidFill>
              </a:rPr>
              <a:t>of history 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A50021"/>
                </a:solidFill>
              </a:rPr>
              <a:t>         referral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3. reliability; information should be      documented if relevant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( memory, trust, mood)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14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IV- Adapting your interview to specific situations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The silent patient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The confused patient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The talkative patient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The crying patient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The angry and disruptive patient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Patients with low literacy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Patients with impaired vision/ hearing/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Patients with limited intelligence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293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V- Sensitive topics that call for specific approach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Guidelines for broaching sensitive topics   ( abuse of alcohol or drugs, sexual practices, death, violence, ….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1. be non judgmental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2. explain why you need to know certain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3.find opening questions for sensitive topics and learn the specific kinds of data needed for your assessment </a:t>
            </a:r>
          </a:p>
        </p:txBody>
      </p:sp>
    </p:spTree>
    <p:extLst>
      <p:ext uri="{BB962C8B-B14F-4D97-AF65-F5344CB8AC3E}">
        <p14:creationId xmlns:p14="http://schemas.microsoft.com/office/powerpoint/2010/main" val="39944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Examples;</a:t>
            </a:r>
          </a:p>
          <a:p>
            <a:pPr eaLnBrk="1" hangingPunct="1">
              <a:defRPr/>
            </a:pPr>
            <a:r>
              <a:rPr lang="en-US" smtClean="0"/>
              <a:t>“what do you like to drink”</a:t>
            </a:r>
          </a:p>
          <a:p>
            <a:pPr eaLnBrk="1" hangingPunct="1">
              <a:defRPr/>
            </a:pPr>
            <a:r>
              <a:rPr lang="en-US" smtClean="0"/>
              <a:t>“have you ever had a drinking problem of alcohol” </a:t>
            </a:r>
          </a:p>
          <a:p>
            <a:pPr eaLnBrk="1" hangingPunct="1">
              <a:defRPr/>
            </a:pPr>
            <a:r>
              <a:rPr lang="en-US" smtClean="0"/>
              <a:t>“have you ever used any drugs other than those required for medical reasons”</a:t>
            </a:r>
          </a:p>
          <a:p>
            <a:pPr eaLnBrk="1" hangingPunct="1">
              <a:defRPr/>
            </a:pPr>
            <a:r>
              <a:rPr lang="en-US" smtClean="0"/>
              <a:t>“when was the last use”</a:t>
            </a:r>
          </a:p>
          <a:p>
            <a:pPr eaLnBrk="1" hangingPunct="1">
              <a:defRPr/>
            </a:pPr>
            <a:r>
              <a:rPr lang="en-US" smtClean="0"/>
              <a:t>“how often substance use”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6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General  Survey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1. Apparent state of health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2. Level of consciousness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3. Signs of distress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4. Height and build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5. </a:t>
            </a:r>
            <a:r>
              <a:rPr lang="en-US" sz="2800" smtClean="0"/>
              <a:t>Weight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6. Skin color and obvious lesions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7. Dress, grooming, and personal hygiene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8. Facial expressions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9. Odors of body and breath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10. Posture, gait, and motor activity  </a:t>
            </a:r>
          </a:p>
        </p:txBody>
      </p:sp>
    </p:spTree>
    <p:extLst>
      <p:ext uri="{BB962C8B-B14F-4D97-AF65-F5344CB8AC3E}">
        <p14:creationId xmlns:p14="http://schemas.microsoft.com/office/powerpoint/2010/main" val="4425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212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II-Chief complaint: the one or more symptoms or concerns causing patient to seek help.</a:t>
            </a:r>
          </a:p>
          <a:p>
            <a:pPr eaLnBrk="1" hangingPunct="1">
              <a:defRPr/>
            </a:pPr>
            <a:r>
              <a:rPr lang="en-US" dirty="0" smtClean="0"/>
              <a:t>Quote patient own words. </a:t>
            </a:r>
          </a:p>
          <a:p>
            <a:pPr eaLnBrk="1" hangingPunct="1">
              <a:defRPr/>
            </a:pPr>
            <a:r>
              <a:rPr lang="en-US" dirty="0" smtClean="0"/>
              <a:t>E.g. “my stomach hurt me &amp; I feel sick” </a:t>
            </a:r>
          </a:p>
          <a:p>
            <a:pPr eaLnBrk="1" hangingPunct="1">
              <a:defRPr/>
            </a:pPr>
            <a:r>
              <a:rPr lang="en-US" dirty="0" smtClean="0"/>
              <a:t>E.g. </a:t>
            </a:r>
            <a:r>
              <a:rPr lang="en-US" dirty="0" smtClean="0"/>
              <a:t>“ </a:t>
            </a:r>
            <a:r>
              <a:rPr lang="en-US" dirty="0" smtClean="0"/>
              <a:t>I come </a:t>
            </a:r>
            <a:r>
              <a:rPr lang="en-US" dirty="0" smtClean="0"/>
              <a:t>for my regular check up”</a:t>
            </a:r>
          </a:p>
        </p:txBody>
      </p:sp>
    </p:spTree>
    <p:extLst>
      <p:ext uri="{BB962C8B-B14F-4D97-AF65-F5344CB8AC3E}">
        <p14:creationId xmlns:p14="http://schemas.microsoft.com/office/powerpoint/2010/main" val="32547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III- </a:t>
            </a:r>
            <a:r>
              <a:rPr lang="en-US" sz="4400" dirty="0" smtClean="0"/>
              <a:t>present illness: a complete &amp; clear description of problems that patient seeking help </a:t>
            </a:r>
          </a:p>
        </p:txBody>
      </p:sp>
    </p:spTree>
    <p:extLst>
      <p:ext uri="{BB962C8B-B14F-4D97-AF65-F5344CB8AC3E}">
        <p14:creationId xmlns:p14="http://schemas.microsoft.com/office/powerpoint/2010/main" val="41493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Characteristics of present illness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Location. Where is it? Does it radiate?</a:t>
            </a:r>
          </a:p>
          <a:p>
            <a:pPr eaLnBrk="1" hangingPunct="1">
              <a:defRPr/>
            </a:pPr>
            <a:r>
              <a:rPr lang="en-US" sz="2800" smtClean="0"/>
              <a:t>Quality. What is it like?</a:t>
            </a:r>
          </a:p>
          <a:p>
            <a:pPr eaLnBrk="1" hangingPunct="1">
              <a:defRPr/>
            </a:pPr>
            <a:r>
              <a:rPr lang="en-US" sz="2800" smtClean="0"/>
              <a:t>Quantity. How bad is it?</a:t>
            </a:r>
          </a:p>
          <a:p>
            <a:pPr eaLnBrk="1" hangingPunct="1">
              <a:defRPr/>
            </a:pPr>
            <a:r>
              <a:rPr lang="en-US" sz="2800" smtClean="0"/>
              <a:t>Timing. When did it start? How long does it last? How often does it come</a:t>
            </a:r>
          </a:p>
          <a:p>
            <a:pPr eaLnBrk="1" hangingPunct="1">
              <a:defRPr/>
            </a:pPr>
            <a:r>
              <a:rPr lang="en-US" sz="2800" smtClean="0"/>
              <a:t>Setting in which it occurs including environment, personal activities &amp; others</a:t>
            </a:r>
          </a:p>
          <a:p>
            <a:pPr eaLnBrk="1" hangingPunct="1">
              <a:defRPr/>
            </a:pPr>
            <a:r>
              <a:rPr lang="en-US" sz="2800" smtClean="0"/>
              <a:t>Remitting or exacerbating factors</a:t>
            </a:r>
          </a:p>
          <a:p>
            <a:pPr eaLnBrk="1" hangingPunct="1">
              <a:defRPr/>
            </a:pPr>
            <a:r>
              <a:rPr lang="en-US" sz="2800" smtClean="0"/>
              <a:t>Associated manifestations</a:t>
            </a:r>
          </a:p>
        </p:txBody>
      </p:sp>
    </p:spTree>
    <p:extLst>
      <p:ext uri="{BB962C8B-B14F-4D97-AF65-F5344CB8AC3E}">
        <p14:creationId xmlns:p14="http://schemas.microsoft.com/office/powerpoint/2010/main" val="7085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Present illness should reveal </a:t>
            </a:r>
            <a:r>
              <a:rPr lang="en-US" dirty="0" smtClean="0"/>
              <a:t>pt. </a:t>
            </a:r>
            <a:r>
              <a:rPr lang="en-US" dirty="0" smtClean="0"/>
              <a:t>responses to his symptoms &amp; what effect the illness has had on </a:t>
            </a:r>
            <a:r>
              <a:rPr lang="en-US" dirty="0" smtClean="0"/>
              <a:t>pt. </a:t>
            </a:r>
            <a:r>
              <a:rPr lang="en-US" dirty="0" smtClean="0"/>
              <a:t>life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Medications, allergies, tobacco, alcohol should also be noticed, …. </a:t>
            </a:r>
            <a:r>
              <a:rPr lang="en-US" dirty="0" smtClean="0">
                <a:solidFill>
                  <a:srgbClr val="FF0000"/>
                </a:solidFill>
              </a:rPr>
              <a:t>risk factors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 patient with more than one symptom, each symptom merits own paragraph and full description.</a:t>
            </a:r>
          </a:p>
        </p:txBody>
      </p:sp>
    </p:spTree>
    <p:extLst>
      <p:ext uri="{BB962C8B-B14F-4D97-AF65-F5344CB8AC3E}">
        <p14:creationId xmlns:p14="http://schemas.microsoft.com/office/powerpoint/2010/main" val="1572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IV- past history includes</a:t>
            </a:r>
          </a:p>
          <a:p>
            <a:pPr eaLnBrk="1" hangingPunct="1">
              <a:defRPr/>
            </a:pPr>
            <a:r>
              <a:rPr lang="en-US" sz="3600" dirty="0" smtClean="0"/>
              <a:t>Childhood illnesses; mumps, measles,…..</a:t>
            </a:r>
          </a:p>
          <a:p>
            <a:pPr eaLnBrk="1" hangingPunct="1">
              <a:defRPr/>
            </a:pPr>
            <a:r>
              <a:rPr lang="en-US" sz="3600" dirty="0" smtClean="0"/>
              <a:t>Adulthood illnesses; Medical, surgical, obstetric, psychiatric, </a:t>
            </a:r>
          </a:p>
          <a:p>
            <a:pPr eaLnBrk="1" hangingPunct="1">
              <a:defRPr/>
            </a:pPr>
            <a:r>
              <a:rPr lang="en-US" sz="3600" smtClean="0"/>
              <a:t>Health </a:t>
            </a:r>
            <a:r>
              <a:rPr lang="en-US" sz="3600" dirty="0" smtClean="0"/>
              <a:t>maintenance(immunizations &amp; screening tests)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1707</Words>
  <Application>Microsoft Office PowerPoint</Application>
  <PresentationFormat>On-screen Show (4:3)</PresentationFormat>
  <Paragraphs>245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Microsoft Clip Gallery</vt:lpstr>
      <vt:lpstr>Physical Exam &amp; History Taking</vt:lpstr>
      <vt:lpstr>Why we perform  P/E &amp; Health Hx </vt:lpstr>
      <vt:lpstr>Component of the health history</vt:lpstr>
      <vt:lpstr>Components of adult health history </vt:lpstr>
      <vt:lpstr>Continue </vt:lpstr>
      <vt:lpstr>Continue </vt:lpstr>
      <vt:lpstr>Characteristics of present illness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Physical Exam Approach </vt:lpstr>
      <vt:lpstr>Physical Assessment Methods</vt:lpstr>
      <vt:lpstr>Inspection</vt:lpstr>
      <vt:lpstr>Inspection</vt:lpstr>
      <vt:lpstr>Palpation</vt:lpstr>
      <vt:lpstr>Palpation</vt:lpstr>
      <vt:lpstr>Percussion</vt:lpstr>
      <vt:lpstr>Auscultation</vt:lpstr>
      <vt:lpstr>Equipment</vt:lpstr>
      <vt:lpstr>Preparing for Physical Examination</vt:lpstr>
      <vt:lpstr>Subjective and Objective data</vt:lpstr>
      <vt:lpstr>Recoding findings</vt:lpstr>
      <vt:lpstr>PowerPoint Presentation</vt:lpstr>
      <vt:lpstr>Principles of Documentation</vt:lpstr>
      <vt:lpstr>Interviewing</vt:lpstr>
      <vt:lpstr>PowerPoint Presentation</vt:lpstr>
      <vt:lpstr>The Approach of Interview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III-building a therapeutic relationship; The  techniques of skilled interviewing</vt:lpstr>
      <vt:lpstr>III-building a therapeutic relationship</vt:lpstr>
      <vt:lpstr>IV- Adapting your interview to specific situations</vt:lpstr>
      <vt:lpstr>V- Sensitive topics that call for specific approach</vt:lpstr>
      <vt:lpstr>PowerPoint Presentation</vt:lpstr>
      <vt:lpstr>General  Survey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Exam &amp; History Taking</dc:title>
  <dc:creator>Hp</dc:creator>
  <cp:lastModifiedBy>Hp</cp:lastModifiedBy>
  <cp:revision>1</cp:revision>
  <dcterms:created xsi:type="dcterms:W3CDTF">2006-08-16T00:00:00Z</dcterms:created>
  <dcterms:modified xsi:type="dcterms:W3CDTF">2012-09-15T14:27:34Z</dcterms:modified>
</cp:coreProperties>
</file>