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305" r:id="rId13"/>
    <p:sldId id="296" r:id="rId14"/>
    <p:sldId id="297" r:id="rId15"/>
    <p:sldId id="298" r:id="rId16"/>
    <p:sldId id="299" r:id="rId17"/>
    <p:sldId id="300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7" r:id="rId36"/>
    <p:sldId id="288" r:id="rId37"/>
    <p:sldId id="303" r:id="rId38"/>
    <p:sldId id="290" r:id="rId39"/>
    <p:sldId id="291" r:id="rId40"/>
    <p:sldId id="292" r:id="rId41"/>
    <p:sldId id="293" r:id="rId42"/>
    <p:sldId id="294" r:id="rId43"/>
    <p:sldId id="295" r:id="rId44"/>
    <p:sldId id="301" r:id="rId45"/>
    <p:sldId id="302" r:id="rId4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CCD34-437A-471B-8F6E-4F300BBC90D7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0D7F-3370-4147-A619-C7FC137C0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1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0D7F-3370-4147-A619-C7FC137C06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8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180BB5-A093-4749-BAC8-67548F5B8D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3DD15C-98CA-4E7D-B6AB-AA5E3E4BB0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FB71E0-5A12-409C-BCED-D7F0076801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88ACFE-2918-4F6B-819C-AEE50F385C5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55B76E-6D00-4F7F-A586-98A53928C9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E6268A-6E1D-497C-8242-108DC4346D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688141-4FE9-4C14-AF96-5276A2A302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DD0B1D-C8AF-4B42-B326-5A04491CEE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D04199-5F9D-4FAE-971E-36CAFA99397B}" type="datetime1">
              <a:rPr lang="ar-SA" smtClean="0"/>
              <a:t>07/06/1434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7131A-4CEB-42DD-9B23-222A03D05A1A}" type="datetime1">
              <a:rPr lang="ar-SA" smtClean="0"/>
              <a:t>07/06/1434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066D7E-7D0A-49B9-9D3D-2E12D8C25828}" type="datetime1">
              <a:rPr lang="ar-SA" smtClean="0"/>
              <a:t>07/06/1434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0EC0-A8B8-4C4A-90C0-49B40B87DCF2}" type="datetime1">
              <a:rPr lang="ar-SA" smtClean="0"/>
              <a:t>07/06/1434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F1030-7B6C-4C08-966A-B80825C74204}" type="datetime1">
              <a:rPr lang="ar-SA" smtClean="0"/>
              <a:t>07/06/1434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F618B-AE26-4634-B5B0-82589F18F99B}" type="datetime1">
              <a:rPr lang="ar-SA" smtClean="0"/>
              <a:t>07/06/1434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7F7DDF-1F6E-402D-A22C-35473D446A0D}" type="datetime1">
              <a:rPr lang="ar-SA" smtClean="0"/>
              <a:t>07/06/1434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3B01-933D-43F8-9419-E2407EFE0E95}" type="datetime1">
              <a:rPr lang="ar-SA" smtClean="0"/>
              <a:t>07/06/1434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EC607-5688-4C5D-A405-3E7BC605BB7D}" type="datetime1">
              <a:rPr lang="ar-SA" smtClean="0"/>
              <a:t>07/06/1434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B935D7-20E5-487C-AE22-6F77BFF01F0D}" type="datetime1">
              <a:rPr lang="ar-SA" smtClean="0"/>
              <a:t>07/06/1434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25D5FE-75E8-47A1-B1DC-93E71D26E20B}" type="datetime1">
              <a:rPr lang="ar-SA" smtClean="0"/>
              <a:t>07/06/1434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C602A1-FFD3-4DCF-ACA8-F0DB9F1A58A5}" type="datetime1">
              <a:rPr lang="ar-SA" smtClean="0"/>
              <a:t>07/06/1434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7281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 Receiving Home Health And Hospice Care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356992"/>
            <a:ext cx="7272808" cy="12241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Chapter 32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 </a:t>
            </a:r>
          </a:p>
          <a:p>
            <a:pPr algn="l">
              <a:buNone/>
            </a:pPr>
            <a:r>
              <a:rPr lang="en-US" dirty="0" smtClean="0"/>
              <a:t>-deliberately build trust</a:t>
            </a:r>
          </a:p>
          <a:p>
            <a:pPr algn="l">
              <a:buNone/>
            </a:pPr>
            <a:r>
              <a:rPr lang="en-US" dirty="0" smtClean="0"/>
              <a:t>-sense where people are , and suspend judgment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-develop a connection at the first visit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-Face persistence distractions during home visits</a:t>
            </a:r>
          </a:p>
          <a:p>
            <a:pPr algn="l">
              <a:buNone/>
            </a:pPr>
            <a:r>
              <a:rPr lang="en-US" dirty="0" smtClean="0"/>
              <a:t>Help people solve problems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Effective Home Care Nurse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-Keep priorities fluid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-Determine how to keep unstable patient safe until next visit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-Maintain boundaries between professional and personal life-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-Work with limited supplies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-Think of personal safety in neighborhood and home</a:t>
            </a:r>
          </a:p>
          <a:p>
            <a:pPr algn="l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Effective Home Care Nurse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/>
              <a:t>Nursing Practice During the Home Visit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7200800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8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472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Locating the client and getting through the door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find where the person lives: telephone, or map, GPS</a:t>
            </a:r>
            <a:br>
              <a:rPr lang="en-US" dirty="0" smtClean="0"/>
            </a:br>
            <a:r>
              <a:rPr lang="en-US" dirty="0" smtClean="0"/>
              <a:t>- when families are unstable , locating client address is difficult</a:t>
            </a:r>
            <a:br>
              <a:rPr lang="en-US" dirty="0" smtClean="0"/>
            </a:br>
            <a:r>
              <a:rPr lang="en-US" dirty="0" smtClean="0"/>
              <a:t>- first visit is challenging</a:t>
            </a:r>
            <a:br>
              <a:rPr lang="en-US" dirty="0" smtClean="0"/>
            </a:br>
            <a:r>
              <a:rPr lang="en-US" dirty="0" smtClean="0"/>
              <a:t>- health provider is a guest; respect, listen attentively</a:t>
            </a:r>
            <a:br>
              <a:rPr lang="en-US" dirty="0" smtClean="0"/>
            </a:br>
            <a:r>
              <a:rPr lang="en-US" dirty="0" smtClean="0"/>
              <a:t>-therapeutic relation: helping in solving family problem</a:t>
            </a:r>
            <a:br>
              <a:rPr lang="en-US" dirty="0" smtClean="0"/>
            </a:br>
            <a:r>
              <a:rPr lang="en-US" dirty="0" smtClean="0"/>
              <a:t>- start where they are and want</a:t>
            </a:r>
            <a:br>
              <a:rPr lang="en-US" dirty="0" smtClean="0"/>
            </a:br>
            <a:r>
              <a:rPr lang="en-US" dirty="0" smtClean="0"/>
              <a:t>- start with strength rather than wrong or weakness</a:t>
            </a:r>
            <a:br>
              <a:rPr lang="en-US" dirty="0" smtClean="0"/>
            </a:br>
            <a:r>
              <a:rPr lang="en-US" dirty="0" smtClean="0"/>
              <a:t>- family autonomy should be respected </a:t>
            </a:r>
            <a:br>
              <a:rPr lang="en-US" dirty="0" smtClean="0"/>
            </a:br>
            <a:r>
              <a:rPr lang="en-US" dirty="0" smtClean="0"/>
              <a:t>- be truthful regarding medical  and nursing problems that need resolution </a:t>
            </a:r>
            <a:br>
              <a:rPr lang="en-US" dirty="0" smtClean="0"/>
            </a:br>
            <a:r>
              <a:rPr lang="en-US" dirty="0" smtClean="0"/>
              <a:t>-help client in medical problem decisions</a:t>
            </a:r>
            <a:br>
              <a:rPr lang="en-US" dirty="0" smtClean="0"/>
            </a:br>
            <a:r>
              <a:rPr lang="en-US" dirty="0" smtClean="0"/>
              <a:t>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Nursing Practice During the Home Visit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2. Hub </a:t>
            </a:r>
            <a:r>
              <a:rPr lang="en-US" b="1" dirty="0" smtClean="0"/>
              <a:t>(center) of </a:t>
            </a:r>
            <a:r>
              <a:rPr lang="en-US" b="1" dirty="0" smtClean="0"/>
              <a:t>the family care giving wheel: </a:t>
            </a:r>
          </a:p>
          <a:p>
            <a:endParaRPr lang="en-US" b="1" dirty="0" smtClean="0"/>
          </a:p>
          <a:p>
            <a:r>
              <a:rPr lang="en-US" dirty="0" smtClean="0"/>
              <a:t>promoting self management, fig 32.1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- home visit involve promoting independence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teach and develop capacity of self care at home, acute illnesses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no governmental program assure continuity of care for dependent patients.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home nurse must work closely with agency social worker to care after the agency leaves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Nursing Practice During the Home Visit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3. Rim </a:t>
            </a:r>
            <a:r>
              <a:rPr lang="en-US" b="1" dirty="0" smtClean="0"/>
              <a:t>(border) of </a:t>
            </a:r>
            <a:r>
              <a:rPr lang="en-US" b="1" dirty="0" smtClean="0"/>
              <a:t>the home health care giving wheel: </a:t>
            </a:r>
            <a:r>
              <a:rPr lang="en-US" b="1" dirty="0" smtClean="0"/>
              <a:t>detecting</a:t>
            </a:r>
          </a:p>
          <a:p>
            <a:pPr marL="109728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</a:t>
            </a:r>
            <a:r>
              <a:rPr lang="en-US" dirty="0" smtClean="0"/>
              <a:t>etecting </a:t>
            </a:r>
            <a:r>
              <a:rPr lang="en-US" dirty="0" smtClean="0"/>
              <a:t>and assessment process are very important for nurses to understand client home context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valuate </a:t>
            </a:r>
            <a:r>
              <a:rPr lang="en-US" dirty="0" smtClean="0"/>
              <a:t>client needs based on their environment (Members, their interaction, cultural influences, environmental safety, .....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</a:t>
            </a:r>
            <a:r>
              <a:rPr lang="en-US" dirty="0" smtClean="0"/>
              <a:t>ome </a:t>
            </a:r>
            <a:r>
              <a:rPr lang="en-US" dirty="0" smtClean="0"/>
              <a:t>visit reveals many realities that never been captures or imagined by clinic or hospital settings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Nursing Practice During the Home Visit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40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4. </a:t>
            </a:r>
            <a:r>
              <a:rPr lang="en-US" sz="2900" b="1" dirty="0" smtClean="0"/>
              <a:t>Spokes </a:t>
            </a:r>
            <a:r>
              <a:rPr lang="en-US" sz="2900" b="1" dirty="0" smtClean="0"/>
              <a:t>of the home car giving wheel</a:t>
            </a:r>
            <a:r>
              <a:rPr lang="en-US" dirty="0" smtClean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collaborating, mobilizing, strengthening, teaching , solving problems, fig 32.1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A- </a:t>
            </a:r>
            <a:r>
              <a:rPr lang="en-US" b="1" dirty="0" smtClean="0"/>
              <a:t>collaborating</a:t>
            </a:r>
            <a:r>
              <a:rPr lang="en-US" dirty="0" smtClean="0"/>
              <a:t>: nursing competencies with collaborating with multiple team members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B-</a:t>
            </a:r>
            <a:r>
              <a:rPr lang="en-US" b="1" dirty="0" smtClean="0"/>
              <a:t> mobilizing</a:t>
            </a:r>
            <a:r>
              <a:rPr lang="en-US" dirty="0" smtClean="0"/>
              <a:t>: resources in the community that can sustain patient care after discharge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C- strengthening: </a:t>
            </a:r>
            <a:r>
              <a:rPr lang="en-US" dirty="0" smtClean="0"/>
              <a:t>involve development of self management or family care giving, family members and their ability to provide medical care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D- teaching involve</a:t>
            </a:r>
            <a:r>
              <a:rPr lang="en-US" dirty="0" smtClean="0"/>
              <a:t>: client or family members for health problems management</a:t>
            </a:r>
            <a:br>
              <a:rPr lang="en-US" dirty="0" smtClean="0"/>
            </a:br>
            <a:r>
              <a:rPr lang="en-US" dirty="0" smtClean="0"/>
              <a:t>- helps the person to consider options to change</a:t>
            </a:r>
            <a:br>
              <a:rPr lang="en-US" dirty="0" smtClean="0"/>
            </a:br>
            <a:r>
              <a:rPr lang="en-US" dirty="0" smtClean="0"/>
              <a:t>- the solution through mutual process: client is responsible for their own health choices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Nursing Practice During the Home Visit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E- Solving</a:t>
            </a:r>
            <a:r>
              <a:rPr lang="en-US" dirty="0" smtClean="0"/>
              <a:t>: flexibility and creativity are needed for solving health care problems and other life challenges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outcomes of care can be achieved by adapting skills and resources available in home</a:t>
            </a:r>
            <a:br>
              <a:rPr lang="en-US" dirty="0" smtClean="0"/>
            </a:br>
            <a:r>
              <a:rPr lang="en-US" dirty="0" smtClean="0"/>
              <a:t>- working and caring at home necessitate a strong commitment .</a:t>
            </a:r>
            <a:br>
              <a:rPr lang="en-US" dirty="0" smtClean="0"/>
            </a:br>
            <a:r>
              <a:rPr lang="en-US" dirty="0" smtClean="0"/>
              <a:t>- consider personal limitation, the need for referral to another home health nurse rather than abusing and be angry with vulnerable population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health nurse is a Case manager for each client and responsible for coordination of other professionals and paraprofessionals involved in clients care.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Almalath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Agency” provides such services in Jordan for patients with terminal cancer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Home health nursing Case management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9806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Plans the visits frequency and duration based on the client’s conditions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is the primary contact with the client’s physicians: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ollaborating on initial plan of care.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eporting changes in client’s conditions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Secure changes in the plan of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anchor="t"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Duties of home health nurse case manager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823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smtClean="0"/>
              <a:t>It is important </a:t>
            </a:r>
            <a:r>
              <a:rPr lang="en-US" dirty="0" smtClean="0"/>
              <a:t>to differentiate </a:t>
            </a:r>
            <a:r>
              <a:rPr lang="en-US" dirty="0" smtClean="0"/>
              <a:t>between professional </a:t>
            </a:r>
          </a:p>
          <a:p>
            <a:pPr algn="l">
              <a:buNone/>
            </a:pPr>
            <a:r>
              <a:rPr lang="en-US" dirty="0" smtClean="0"/>
              <a:t>and non professional home care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-Professional home care services provided by professional licenses, certification, and specific qualifications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-Professionals work at home care services: nurses, social workers, physical therapist, occupational therapist, ....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-non-professional home care agencies: sell equipments for home care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Supervise paraprofessional such as home health aids and observe the care provided at home.</a:t>
            </a:r>
          </a:p>
          <a:p>
            <a:pPr marL="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of reimbursement for services, the nurse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ust know who is going to pay for the services. </a:t>
            </a:r>
          </a:p>
          <a:p>
            <a:pPr marL="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Conducts case conference among team members taking care of the client, to get the best possible outcomes from the services provided.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715962"/>
          </a:xfrm>
        </p:spPr>
        <p:txBody>
          <a:bodyPr anchor="t"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Duties of home health nurse case manager –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3293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Infection control</a:t>
            </a:r>
          </a:p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Medication safety</a:t>
            </a:r>
          </a:p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Risk for falls </a:t>
            </a:r>
          </a:p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Technology at home</a:t>
            </a:r>
          </a:p>
          <a:p>
            <a:pPr algn="l" rt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Nurse safety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Selected Nursing challenges in the home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046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with the family to prevent infection for clients who are: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Debilitated (weakened)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mmunocompromised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Having invasive medical procedures at home that make them vulnerable to infection .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 people living at home will need instructions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Infection control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4585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355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of necessary creative solutions to deal with poor conditions at home.</a:t>
            </a:r>
          </a:p>
          <a:p>
            <a:pPr marL="0" indent="0" algn="l" rt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e,.g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.: No running water, no heating to boil equipment's or dispose contaminated ones.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Certain precautions are taken to prevent transmission of microorganisms such as wearing gloves, masks, and gowns and cleaning contaminated surfaces at home.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anchor="t">
            <a:normAutofit fontScale="90000"/>
          </a:bodyPr>
          <a:lstStyle/>
          <a:p>
            <a:pPr rt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Infection control-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765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355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Clients taking multiple medications are at risk of multiple errors in self administration.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 include: Incorrect medication, dose(missed or doubled), time, interval, or route.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Errors might due to multiple prescriptions from several providers that caused contradictory side effects.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Medication boxes might be confusing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Distraction, Visual impairment, forgetfulness, cognitive impairment cause medication errors. </a:t>
            </a:r>
          </a:p>
          <a:p>
            <a:pPr algn="l" rtl="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Medication safety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9200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Intentional noncompliance to medication could occur due to: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deficit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Unacceptable side effects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immediately obvious consequences when drug is stopped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Resistance to authority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Perception of personal weakness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Prohibitive cost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Medication safety-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424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Investigate how the medication is taken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Clear repeated instructions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Updated the medication list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Charting or diagraming the schedule for medication taking 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Assuring that the client or caregiver knows how to use the medication.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Mutually figure out solutions with clients.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Medication safety-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urse interventions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8858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Occurs mostly among elderly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Risk factors include: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Hypotension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dizziness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neurologic musculoskeletal effect on gait and balance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impaired vision 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medication effect on balance etc.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Risk of falls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9070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Client should be observed as they move through their home and carry out activities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Investigate factors that obstruct movement or threaten balance.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Inspect certain areas outside and inside home such as stairs, sidewalk, floor rugs and lighting</a:t>
            </a: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Check safety of the bathroom(grab bars, raised seats, safe bathtub etc.)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See Display 32.2 teaching to prevent falls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Risk of falls- nurse interventions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79317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35846"/>
            <a:ext cx="838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DISPLAY 32.3 TEACHING TO PREVENT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FALLS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234950" indent="-23495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Discuss fear of falling as normal and then urge preventive approaches.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Identify environmental hazards and explain need for change.</a:t>
            </a:r>
          </a:p>
          <a:p>
            <a:pPr marL="234950" indent="-23495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Encourage highest possible level of physical activity considering ability.</a:t>
            </a:r>
          </a:p>
          <a:p>
            <a:pPr marL="290513" indent="-290513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Explain importance of reporting health status changes that increase risk of falls.</a:t>
            </a:r>
          </a:p>
          <a:p>
            <a:pPr marL="234950" indent="-23495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Explain importance of recognizing sensory changes and correcting immediately.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Teach regular blood pressure monitoring.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Emphasize slowing down when moving and changing positions.</a:t>
            </a:r>
          </a:p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Emphasize safe footwear and foot care.</a:t>
            </a:r>
          </a:p>
          <a:p>
            <a:pPr marL="234950" indent="-23495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Explore strategy for responding to a fall, including calling for help and getting up.</a:t>
            </a:r>
          </a:p>
          <a:p>
            <a:pPr marL="234950" indent="-23495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 Demonstrate safe body mechanics to lift heavy objects and to move immobilized family members.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16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514350" indent="-514350" algn="l" rtl="0">
              <a:buAutoNum type="arabicPeriod"/>
            </a:pPr>
            <a:r>
              <a:rPr lang="en-US" b="1" dirty="0" smtClean="0"/>
              <a:t>Voluntary Nonprofit Agencies</a:t>
            </a:r>
          </a:p>
          <a:p>
            <a:pPr marL="514350" indent="-514350"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Funded by no taxes funds: donation....</a:t>
            </a:r>
          </a:p>
          <a:p>
            <a:pPr algn="l" rtl="0">
              <a:buNone/>
            </a:pPr>
            <a:r>
              <a:rPr lang="en-US" dirty="0" smtClean="0"/>
              <a:t>Governed by a voluntary initiative </a:t>
            </a:r>
          </a:p>
          <a:p>
            <a:pPr algn="l" rtl="0">
              <a:buNone/>
            </a:pPr>
            <a:r>
              <a:rPr lang="en-US" dirty="0" smtClean="0"/>
              <a:t>Community based: services within defined geographic location</a:t>
            </a:r>
          </a:p>
          <a:p>
            <a:pPr algn="l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Home health agencies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health nurses teach patients and family to manage a wide array of complex technologies. 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Now, the IV needle has evolved into venous access devices and plastic IV fluid bags can be stacked in the refrigerator and hung from the arm of a lamp. 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household becomes home to dialysis, ventilator, and IV nutrition, Nurses teach clients and families to manage it all.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Technology at home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745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Recent information technologies being adopted by home health care agencies significantly improve quality of client care. These include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records available instantly on the nurse’s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laptop.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aily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telemedicine monitoring of electrocardiogram, blood pressure, oxygen saturation, and other vital measures.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Technology at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home-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445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home health care agency should have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carefully developed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program to assure the safety of personnel traveling to homes.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Display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32.4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lists practices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for safe home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visiting.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Nurse Safety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065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Safe Home Visits (DISPLAY 32.4) 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600" dirty="0"/>
              <a:t>•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Carry a cellular phone.</a:t>
            </a:r>
          </a:p>
          <a:p>
            <a:pPr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Be sure the agency knows your itinerary.</a:t>
            </a:r>
          </a:p>
          <a:p>
            <a:pPr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Clarify directions before travel. Carry a map.</a:t>
            </a:r>
          </a:p>
          <a:p>
            <a:pPr marL="234950" indent="-234950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Make joint visits or request security escort if safety is threatened. Refuse to visit when there is strong evidence of personal danger. Consult the police.</a:t>
            </a:r>
          </a:p>
          <a:p>
            <a:pPr marL="234950" indent="-234950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Call to schedule the visit and do not go into the home without invitation.</a:t>
            </a:r>
          </a:p>
          <a:p>
            <a:pPr marL="234950" indent="-234950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Dress simply without expensive jewelry. Do not carry large amounts of cash. Keep wallet or purse locked in the car.</a:t>
            </a:r>
          </a:p>
          <a:p>
            <a:pPr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Wear an agency badge.</a:t>
            </a:r>
          </a:p>
          <a:p>
            <a:pPr marL="290513" indent="-290513" algn="l" rtl="0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• Follow family directions about how to get by in their neighborhood and when to come in or leave their home. Patients and families usually will protect their nurse.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533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hospice movement has developed to humanize the end-of-life experience and provide palliative care. 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Palliative interventions relieve suffering without curing underlying disease. 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hospice movement has emphasized four major changes in end-of-life care: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should attend to body, mind, and spirit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not be a taboo (unthinkable) topic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technology should be used with discretion (by choice)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a right to truthful discussion and involvement in treatment decisions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Overview Of The Hospice Movement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0377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816100"/>
            <a:ext cx="8613775" cy="4611688"/>
          </a:xfrm>
        </p:spPr>
        <p:txBody>
          <a:bodyPr/>
          <a:lstStyle/>
          <a:p>
            <a:pPr algn="l" rtl="0"/>
            <a:r>
              <a:rPr lang="en-US" sz="2400" dirty="0" smtClean="0"/>
              <a:t>The nurse role is central to hospice interdisciplinary team</a:t>
            </a:r>
          </a:p>
          <a:p>
            <a:pPr lvl="1" algn="l" rtl="0"/>
            <a:r>
              <a:rPr lang="en-US" sz="2000" dirty="0" smtClean="0"/>
              <a:t>Can function as Case manager; make frequent visits</a:t>
            </a:r>
          </a:p>
          <a:p>
            <a:pPr lvl="1" algn="l" rtl="0"/>
            <a:r>
              <a:rPr lang="en-US" sz="2000" dirty="0" smtClean="0"/>
              <a:t>Work in Collaboration with physicians</a:t>
            </a:r>
          </a:p>
          <a:p>
            <a:pPr lvl="1" algn="l" rtl="0"/>
            <a:r>
              <a:rPr lang="en-US" sz="2000" dirty="0" smtClean="0"/>
              <a:t>Rotation through 24/7 on-call to ensure continuous availability by telephone and visits for emergent problems</a:t>
            </a:r>
          </a:p>
          <a:p>
            <a:pPr algn="l" rtl="0"/>
            <a:r>
              <a:rPr lang="en-US" sz="2400" dirty="0" smtClean="0"/>
              <a:t>Hospice Nurse Competencies are similar to those seen by home health nurses, with addition of expertise in relieving physical and emotional suffering of terminally ill people and families </a:t>
            </a:r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524875" cy="384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Hospice Nursing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Hospice caregiving can be illustrated as a tree strongly rooted in the process of nurses deliberately practicing self-care for themselves. (see Fig. 32.2)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Sustaining oneself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Connecting, speaking truth, and encouraging choice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Collaborating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Strengthening the family 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Comforting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Spiritual practice and “letting go”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Roots of Hospice Nursing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37</a:t>
            </a:fld>
            <a:endParaRPr lang="ar-SA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632848" cy="6120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0703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 rtlCol="0">
            <a:normAutofit fontScale="925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Requires </a:t>
            </a:r>
            <a:r>
              <a:rPr lang="en-US" sz="2400" dirty="0" smtClean="0">
                <a:solidFill>
                  <a:srgbClr val="FF0000"/>
                </a:solidFill>
              </a:rPr>
              <a:t>deliberate effort </a:t>
            </a:r>
            <a:r>
              <a:rPr lang="en-US" sz="2400" dirty="0" smtClean="0"/>
              <a:t>to maintain one’s own physical, emotional, and spiritual well-being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Knowing oneself, identifying sources of stress, learning how to care for self are important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Expert hospice nurses stay healthy by:</a:t>
            </a:r>
          </a:p>
          <a:p>
            <a:pPr marL="914400" lvl="1" indent="-457200" algn="l" rtl="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 Maintaining a balance between giving and receiving</a:t>
            </a:r>
          </a:p>
          <a:p>
            <a:pPr marL="914400" lvl="1" indent="-457200" algn="l" rtl="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Letting go of predetermined  agenda  and idealistic hopes to achieve more than humanly possible</a:t>
            </a:r>
          </a:p>
          <a:p>
            <a:pPr marL="914400" lvl="1" indent="-457200" algn="l" rtl="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Being emotionally open and clear</a:t>
            </a:r>
          </a:p>
          <a:p>
            <a:pPr marL="914400" lvl="1" indent="-457200" algn="l" rtl="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smtClean="0"/>
              <a:t>Deliberately replenishing themselves to restore their energy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Challenges a hospice nurse might face: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Witnessing of suffering and death on a daily basis is stressful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Nurses empowerment/autonomy  and resources are limited</a:t>
            </a:r>
          </a:p>
          <a:p>
            <a:pPr lvl="2"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24875" cy="1447800"/>
          </a:xfrm>
        </p:spPr>
        <p:txBody>
          <a:bodyPr/>
          <a:lstStyle/>
          <a:p>
            <a:r>
              <a:rPr lang="en-US" smtClean="0"/>
              <a:t>Sustaining oneself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i="1" dirty="0" smtClean="0">
                <a:solidFill>
                  <a:srgbClr val="FF0000"/>
                </a:solidFill>
              </a:rPr>
              <a:t>Connecting</a:t>
            </a:r>
            <a:r>
              <a:rPr lang="en-US" sz="2000" dirty="0" smtClean="0"/>
              <a:t> :refers to the centrality of relationships in providing hospice care.</a:t>
            </a:r>
          </a:p>
          <a:p>
            <a:pPr lvl="1" algn="l" rtl="0"/>
            <a:r>
              <a:rPr lang="en-US" sz="2000" dirty="0" smtClean="0"/>
              <a:t>The hospice nurse seeks to understand the emotional and spiritual distress common to the end of life, the progressive experience of loss after loss.</a:t>
            </a:r>
          </a:p>
          <a:p>
            <a:pPr lvl="1" algn="l" rtl="0"/>
            <a:r>
              <a:rPr lang="en-US" sz="2000" dirty="0" smtClean="0"/>
              <a:t>Emphasize attentive listening to understand each individual's unique story.</a:t>
            </a:r>
          </a:p>
          <a:p>
            <a:pPr algn="l" rtl="0"/>
            <a:r>
              <a:rPr lang="en-US" sz="2400" i="1" dirty="0" smtClean="0">
                <a:solidFill>
                  <a:srgbClr val="FF0000"/>
                </a:solidFill>
              </a:rPr>
              <a:t>Speaking Truth</a:t>
            </a:r>
            <a:r>
              <a:rPr lang="en-US" sz="2400" dirty="0" smtClean="0"/>
              <a:t>: encircling the entire top of the </a:t>
            </a:r>
            <a:r>
              <a:rPr lang="en-US" sz="2400" dirty="0" smtClean="0"/>
              <a:t>care giving </a:t>
            </a:r>
            <a:r>
              <a:rPr lang="en-US" sz="2400" dirty="0" smtClean="0"/>
              <a:t>tree. </a:t>
            </a:r>
          </a:p>
          <a:p>
            <a:pPr lvl="1" algn="l" rtl="0"/>
            <a:r>
              <a:rPr lang="en-US" sz="2000" dirty="0" smtClean="0"/>
              <a:t>Nurses openly seek to speak truthful about many issues painful to discuss</a:t>
            </a:r>
            <a:r>
              <a:rPr lang="en-US" dirty="0" smtClean="0"/>
              <a:t>.</a:t>
            </a:r>
          </a:p>
          <a:p>
            <a:pPr algn="l" rtl="0"/>
            <a:r>
              <a:rPr lang="en-US" sz="2200" i="1" dirty="0" smtClean="0">
                <a:solidFill>
                  <a:srgbClr val="FF0000"/>
                </a:solidFill>
              </a:rPr>
              <a:t>Encouraging Choices</a:t>
            </a:r>
            <a:r>
              <a:rPr lang="en-US" sz="2200" dirty="0" smtClean="0"/>
              <a:t>: through informed decision making</a:t>
            </a:r>
          </a:p>
          <a:p>
            <a:pPr lvl="2" algn="l" rtl="0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smtClean="0"/>
              <a:t>The Trunk Reaching Upward: Connecting, speaking truth, and encouraging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39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2. Hospital Based Agencies</a:t>
            </a:r>
            <a:endParaRPr lang="en-US" dirty="0" smtClean="0"/>
          </a:p>
          <a:p>
            <a:pPr algn="l"/>
            <a:endParaRPr lang="en-US" dirty="0" smtClean="0"/>
          </a:p>
          <a:p>
            <a:pPr algn="l">
              <a:buNone/>
            </a:pPr>
            <a:r>
              <a:rPr lang="en-US" dirty="0" smtClean="0"/>
              <a:t>* Could be non profit or generate revenue for the hospital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* Directed by hospitals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*Referral to these agencies: hospital staff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Home health agencies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000" dirty="0" smtClean="0"/>
              <a:t>Essential branch on the tree is </a:t>
            </a:r>
            <a:r>
              <a:rPr lang="en-US" sz="2000" dirty="0" smtClean="0">
                <a:solidFill>
                  <a:srgbClr val="FF0000"/>
                </a:solidFill>
              </a:rPr>
              <a:t>Interdisciplinary Team Work</a:t>
            </a:r>
          </a:p>
          <a:p>
            <a:pPr algn="l" rtl="0"/>
            <a:r>
              <a:rPr lang="en-US" sz="2000" dirty="0" smtClean="0"/>
              <a:t>Hospice team members are </a:t>
            </a:r>
            <a:r>
              <a:rPr lang="en-US" sz="2000" dirty="0" smtClean="0">
                <a:solidFill>
                  <a:srgbClr val="FF0000"/>
                </a:solidFill>
              </a:rPr>
              <a:t>constantly communicating, consulting each other, sharing information and work interdependently</a:t>
            </a:r>
          </a:p>
          <a:p>
            <a:pPr algn="l" rtl="0"/>
            <a:r>
              <a:rPr lang="en-US" sz="2000" dirty="0" smtClean="0"/>
              <a:t>The hospice nurse coordinate the plan of day-to-day care including physical and emotional and psychosocial comfort.</a:t>
            </a:r>
          </a:p>
          <a:p>
            <a:pPr algn="l" rtl="0"/>
            <a:r>
              <a:rPr lang="en-US" sz="2000" dirty="0" smtClean="0"/>
              <a:t>Interdisciplinary team members include:</a:t>
            </a:r>
          </a:p>
          <a:p>
            <a:pPr lvl="1" algn="l" rtl="0"/>
            <a:r>
              <a:rPr lang="en-US" sz="1600" dirty="0" smtClean="0"/>
              <a:t>Physician: responsible for medical care, liaison with client’s primary physician</a:t>
            </a:r>
          </a:p>
          <a:p>
            <a:pPr lvl="1" algn="l" rtl="0"/>
            <a:r>
              <a:rPr lang="en-US" sz="1600" dirty="0" smtClean="0"/>
              <a:t>Social worker</a:t>
            </a:r>
          </a:p>
          <a:p>
            <a:pPr lvl="1" algn="l" rtl="0"/>
            <a:r>
              <a:rPr lang="en-US" sz="1600" dirty="0" smtClean="0"/>
              <a:t>Spiritual counselor</a:t>
            </a:r>
          </a:p>
          <a:p>
            <a:pPr lvl="1" algn="l" rtl="0"/>
            <a:r>
              <a:rPr lang="en-US" sz="1600" dirty="0" smtClean="0"/>
              <a:t>Volunteers</a:t>
            </a:r>
          </a:p>
          <a:p>
            <a:pPr algn="l" rtl="0"/>
            <a:r>
              <a:rPr lang="en-US" sz="2000" dirty="0" smtClean="0"/>
              <a:t>The interdisciplinary team members are challenged to work together to find solutions  for complex end-of –life’s emotional, spiritual, and physical components of suffering.</a:t>
            </a:r>
          </a:p>
          <a:p>
            <a:pPr lvl="1" algn="l" rtl="0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40</a:t>
            </a:fld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000" dirty="0" smtClean="0"/>
              <a:t>Caregiver family members experience significant personal sufferings</a:t>
            </a:r>
          </a:p>
          <a:p>
            <a:pPr algn="l" rtl="0"/>
            <a:r>
              <a:rPr lang="en-US" sz="2000" dirty="0" smtClean="0"/>
              <a:t>They are vulnerable to physical, emotional illness</a:t>
            </a:r>
          </a:p>
          <a:p>
            <a:pPr algn="l" rtl="0"/>
            <a:r>
              <a:rPr lang="en-US" sz="2000" dirty="0" smtClean="0"/>
              <a:t>They often caught up with family issues, struggle with health-care system</a:t>
            </a:r>
          </a:p>
          <a:p>
            <a:pPr algn="l" rtl="0"/>
            <a:r>
              <a:rPr lang="en-US" sz="2000" dirty="0" smtClean="0"/>
              <a:t>Hospice nurse role is to:</a:t>
            </a:r>
          </a:p>
          <a:p>
            <a:pPr lvl="1" algn="l" rtl="0"/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strengthening family members’ abilities as caregivers</a:t>
            </a:r>
          </a:p>
          <a:p>
            <a:pPr lvl="1" algn="l" rtl="0"/>
            <a:r>
              <a:rPr lang="en-US" sz="1600" dirty="0" smtClean="0">
                <a:solidFill>
                  <a:srgbClr val="FF0000"/>
                </a:solidFill>
              </a:rPr>
              <a:t>Teaching caregivers using creative and flexible teaching methods</a:t>
            </a:r>
          </a:p>
          <a:p>
            <a:pPr lvl="1" algn="l" rtl="0"/>
            <a:r>
              <a:rPr lang="en-US" sz="1600" dirty="0" smtClean="0">
                <a:solidFill>
                  <a:srgbClr val="FF0000"/>
                </a:solidFill>
              </a:rPr>
              <a:t>Help family members communicate with each other</a:t>
            </a:r>
          </a:p>
          <a:p>
            <a:pPr lvl="1" algn="l" rtl="0"/>
            <a:r>
              <a:rPr lang="en-US" sz="1600" dirty="0" smtClean="0">
                <a:solidFill>
                  <a:srgbClr val="FF0000"/>
                </a:solidFill>
              </a:rPr>
              <a:t>Gather them together</a:t>
            </a:r>
          </a:p>
          <a:p>
            <a:pPr lvl="1" algn="l" rtl="0"/>
            <a:r>
              <a:rPr lang="en-US" sz="1600" dirty="0" smtClean="0">
                <a:solidFill>
                  <a:srgbClr val="FF0000"/>
                </a:solidFill>
              </a:rPr>
              <a:t>Act as an intermediary</a:t>
            </a:r>
          </a:p>
          <a:p>
            <a:pPr lvl="1"/>
            <a:endParaRPr lang="en-US" sz="16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Strengthening the Family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Hospice nurse should be expert in </a:t>
            </a:r>
            <a:r>
              <a:rPr lang="en-US" dirty="0" smtClean="0">
                <a:solidFill>
                  <a:srgbClr val="FF0000"/>
                </a:solidFill>
              </a:rPr>
              <a:t>pain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symptoms management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Advanced knowledge is maintained through: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Experience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Continued education 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Reading 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Fundamentals of palliative care and essential component of pain relief: (see Displays 32.6, 32.7)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Comforting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42</a:t>
            </a:fld>
            <a:endParaRPr lang="ar-SA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Spiritual needs </a:t>
            </a:r>
            <a:r>
              <a:rPr lang="en-US" sz="2000" dirty="0" smtClean="0"/>
              <a:t>intensify as death draws near.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Hospice nurse recognizes the spiritual distress and practice spiritual caring interventions such as: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Respect for beliefs and spiritual practices 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Fostering reconciliation when a problem with estrangement from family, friends, or faith tradition exist.</a:t>
            </a:r>
          </a:p>
          <a:p>
            <a:pPr algn="l" rt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Guiding Letting Go</a:t>
            </a:r>
            <a:r>
              <a:rPr lang="en-US" sz="2400" dirty="0" smtClean="0"/>
              <a:t>: is a unique nursing practice that involves helping client to let go of former activities and hopes, including life itself. This requires: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Listening to intense emotions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Helping person and family find resolution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Participating in a vigil at the bedside of the dying person</a:t>
            </a:r>
          </a:p>
          <a:p>
            <a:pPr lvl="1" algn="l" rtl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Encouraging loved ones to say their final words of farewell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Spiritual Practice and “letting go”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hospice nurse confronts striking ethical challenges at the end of life. 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We must strengthen our voice and ask, ‘Is what we are doing good for this person and family?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ospice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nurse needs to develop her own knowledge of nursing and medical ethics in order to question the ethical implications of interventions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advocate the client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anchor="t"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Ethical Challenges In Hospice Nursing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25628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Issues of respect or disregard for client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autonomy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relief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disregard for client suffering</a:t>
            </a:r>
          </a:p>
          <a:p>
            <a:pPr algn="l" rtl="0">
              <a:buFont typeface="Courier New" pitchFamily="49" charset="0"/>
              <a:buChar char="o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Avoidance of killing at the very end of life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Ethical Challenges In Hospice Nursing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817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3. For- Profit Proprietary</a:t>
            </a: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Governed by individual owners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Required to pay taxes on profit generated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32189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Home health agencies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- Home health care is not client only, but his family aimed any significant others</a:t>
            </a:r>
          </a:p>
          <a:p>
            <a:pPr algn="l"/>
            <a:endParaRPr lang="en-US" dirty="0" smtClean="0"/>
          </a:p>
          <a:p>
            <a:pPr algn="l">
              <a:buNone/>
            </a:pPr>
            <a:r>
              <a:rPr lang="en-US" dirty="0" smtClean="0"/>
              <a:t>- Nurse should consider: environmental political, economical, cultural, and religious impact of illness and ability to meet goals outlined in care plan</a:t>
            </a:r>
          </a:p>
          <a:p>
            <a:pPr algn="l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Clients and Their Families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l">
              <a:buNone/>
            </a:pPr>
            <a:r>
              <a:rPr lang="en-US" b="1" dirty="0" smtClean="0"/>
              <a:t>* 2/3 of women , aged 46 are care givers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 Caregivers are vulnerable to deterioration of their health</a:t>
            </a:r>
          </a:p>
          <a:p>
            <a:pPr algn="l">
              <a:buNone/>
            </a:pPr>
            <a:r>
              <a:rPr lang="en-US" b="1" dirty="0" smtClean="0"/>
              <a:t> </a:t>
            </a:r>
          </a:p>
          <a:p>
            <a:pPr algn="l">
              <a:buNone/>
            </a:pPr>
            <a:r>
              <a:rPr lang="en-US" b="1" dirty="0" smtClean="0"/>
              <a:t>* Family care giving indicates: personal care , as bathing , and medical care 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 Primary care giver: assume daily care tasks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*Secondary caregiver: assume intermittent responsibilities, shopping, transportation</a:t>
            </a:r>
          </a:p>
          <a:p>
            <a:pPr algn="l">
              <a:buNone/>
            </a:pPr>
            <a:r>
              <a:rPr lang="en-US" dirty="0" smtClean="0"/>
              <a:t> 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Giving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*Caregiver compete for time , energy and attention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 Care givers describe themselves as physically , emotionally drained .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* Out of pocket expenditure: medication, equipments, transportation, supplies are non-reimbursed , considered struggling for family with fixed income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Care Giving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Registered nurses 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Licensed practical nurses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Home care aids: physical therapy staff,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occupational therapist, social workers,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administrator personals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Home Health Care </a:t>
            </a:r>
            <a:r>
              <a:rPr lang="en-US" b="1" dirty="0" smtClean="0"/>
              <a:t>Personnel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2241</Words>
  <Application>Microsoft Office PowerPoint</Application>
  <PresentationFormat>On-screen Show (4:3)</PresentationFormat>
  <Paragraphs>358</Paragraphs>
  <Slides>45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Client Receiving Home Health And Hospice Care   </vt:lpstr>
      <vt:lpstr>overview</vt:lpstr>
      <vt:lpstr>Home health agencies </vt:lpstr>
      <vt:lpstr>  Home health agencies   </vt:lpstr>
      <vt:lpstr>   Home health agencies   </vt:lpstr>
      <vt:lpstr> Clients and Their Families </vt:lpstr>
      <vt:lpstr>Care Giving</vt:lpstr>
      <vt:lpstr>Care Giving</vt:lpstr>
      <vt:lpstr>Home Health Care Personnel </vt:lpstr>
      <vt:lpstr>The Effective Home Care Nurse</vt:lpstr>
      <vt:lpstr>The Effective Home Care Nurse</vt:lpstr>
      <vt:lpstr>Nursing Practice During the Home Visit</vt:lpstr>
      <vt:lpstr>Nursing Practice During the Home Visit</vt:lpstr>
      <vt:lpstr>Nursing Practice During the Home Visit</vt:lpstr>
      <vt:lpstr>Nursing Practice During the Home Visit</vt:lpstr>
      <vt:lpstr>Nursing Practice During the Home Visit</vt:lpstr>
      <vt:lpstr>PowerPoint Presentation</vt:lpstr>
      <vt:lpstr>Home health nursing Case management </vt:lpstr>
      <vt:lpstr>Duties of home health nurse case manager </vt:lpstr>
      <vt:lpstr>Duties of home health nurse case manager – Cont.</vt:lpstr>
      <vt:lpstr>Selected Nursing challenges in the home </vt:lpstr>
      <vt:lpstr>Infection control </vt:lpstr>
      <vt:lpstr>Infection control- Cont.  </vt:lpstr>
      <vt:lpstr>Medication safety </vt:lpstr>
      <vt:lpstr>Medication safety- Cont.</vt:lpstr>
      <vt:lpstr>Medication safety- Nurse interventions</vt:lpstr>
      <vt:lpstr>Risk of falls</vt:lpstr>
      <vt:lpstr>Risk of falls- nurse interventions</vt:lpstr>
      <vt:lpstr>PowerPoint Presentation</vt:lpstr>
      <vt:lpstr>Technology at home </vt:lpstr>
      <vt:lpstr>Technology at home- Cont. </vt:lpstr>
      <vt:lpstr>Nurse Safety </vt:lpstr>
      <vt:lpstr>PowerPoint Presentation</vt:lpstr>
      <vt:lpstr>Overview Of The Hospice Movement </vt:lpstr>
      <vt:lpstr>Hospice Nursing Practice</vt:lpstr>
      <vt:lpstr>Roots of Hospice Nursing</vt:lpstr>
      <vt:lpstr>PowerPoint Presentation</vt:lpstr>
      <vt:lpstr>Sustaining oneself </vt:lpstr>
      <vt:lpstr>The Trunk Reaching Upward: Connecting, speaking truth, and encouraging choice</vt:lpstr>
      <vt:lpstr>Collaborating</vt:lpstr>
      <vt:lpstr>Strengthening the Family </vt:lpstr>
      <vt:lpstr>Comforting</vt:lpstr>
      <vt:lpstr>Spiritual Practice and “letting go” </vt:lpstr>
      <vt:lpstr>Ethical Challenges In Hospice Nursing </vt:lpstr>
      <vt:lpstr>Ethical Challenges In Hospice Nursing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32  Client receiving home health and hospice care </dc:title>
  <cp:lastModifiedBy>Abeer Qandil</cp:lastModifiedBy>
  <cp:revision>28</cp:revision>
  <dcterms:modified xsi:type="dcterms:W3CDTF">2013-04-17T19:48:04Z</dcterms:modified>
</cp:coreProperties>
</file>