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77" r:id="rId5"/>
    <p:sldId id="259" r:id="rId6"/>
    <p:sldId id="265" r:id="rId7"/>
    <p:sldId id="267" r:id="rId8"/>
    <p:sldId id="266" r:id="rId9"/>
    <p:sldId id="260" r:id="rId10"/>
    <p:sldId id="262" r:id="rId11"/>
    <p:sldId id="302" r:id="rId12"/>
    <p:sldId id="303" r:id="rId13"/>
    <p:sldId id="304" r:id="rId14"/>
    <p:sldId id="305" r:id="rId15"/>
    <p:sldId id="263" r:id="rId16"/>
    <p:sldId id="268" r:id="rId17"/>
    <p:sldId id="269" r:id="rId18"/>
    <p:sldId id="264" r:id="rId19"/>
    <p:sldId id="273" r:id="rId20"/>
    <p:sldId id="274" r:id="rId21"/>
    <p:sldId id="275" r:id="rId22"/>
    <p:sldId id="276" r:id="rId23"/>
    <p:sldId id="270" r:id="rId24"/>
    <p:sldId id="271" r:id="rId25"/>
    <p:sldId id="272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912CD-EDA4-43A8-A14A-9AF0639A484B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AE41A-EA75-4BB1-A593-233FA54E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9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2350-B4BB-489B-B702-9FC7AABA77E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742-FE52-4EF1-BFB6-E3DC683D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2350-B4BB-489B-B702-9FC7AABA77E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742-FE52-4EF1-BFB6-E3DC683D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8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2350-B4BB-489B-B702-9FC7AABA77E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742-FE52-4EF1-BFB6-E3DC683D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4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2350-B4BB-489B-B702-9FC7AABA77E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742-FE52-4EF1-BFB6-E3DC683D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8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2350-B4BB-489B-B702-9FC7AABA77E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742-FE52-4EF1-BFB6-E3DC683D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3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2350-B4BB-489B-B702-9FC7AABA77E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742-FE52-4EF1-BFB6-E3DC683D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7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2350-B4BB-489B-B702-9FC7AABA77E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742-FE52-4EF1-BFB6-E3DC683D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2350-B4BB-489B-B702-9FC7AABA77E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742-FE52-4EF1-BFB6-E3DC683D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9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2350-B4BB-489B-B702-9FC7AABA77E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742-FE52-4EF1-BFB6-E3DC683D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2350-B4BB-489B-B702-9FC7AABA77E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742-FE52-4EF1-BFB6-E3DC683D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9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2350-B4BB-489B-B702-9FC7AABA77E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742-FE52-4EF1-BFB6-E3DC683D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2350-B4BB-489B-B702-9FC7AABA77E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80742-FE52-4EF1-BFB6-E3DC683DF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3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Inflammation, Tissue Repair, and Wound Healing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9535" y="4139625"/>
            <a:ext cx="3515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Ahmed Al-</a:t>
            </a:r>
            <a:r>
              <a:rPr lang="en-US" sz="2800" b="1" dirty="0" err="1" smtClean="0"/>
              <a:t>Dwairi</a:t>
            </a:r>
            <a:r>
              <a:rPr lang="en-US" sz="2800" b="1" dirty="0" smtClean="0"/>
              <a:t>, PhD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1079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647700"/>
            <a:ext cx="804862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1668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Cells of acute </a:t>
            </a:r>
            <a:r>
              <a:rPr lang="en-US" sz="3200" b="1" dirty="0" smtClean="0">
                <a:solidFill>
                  <a:srgbClr val="FF0000"/>
                </a:solidFill>
              </a:rPr>
              <a:t>inflammation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6003131" y="3739356"/>
            <a:ext cx="586740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/>
              <a:t>PORTH’S PATHOPHYSIOLOGY Concepts of Altered Health States NINTH EDITION, 2014</a:t>
            </a:r>
          </a:p>
        </p:txBody>
      </p:sp>
    </p:spTree>
    <p:extLst>
      <p:ext uri="{BB962C8B-B14F-4D97-AF65-F5344CB8AC3E}">
        <p14:creationId xmlns:p14="http://schemas.microsoft.com/office/powerpoint/2010/main" val="14810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458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Endothelial </a:t>
            </a:r>
            <a:r>
              <a:rPr lang="en-US" sz="3200" b="1" dirty="0" smtClean="0">
                <a:solidFill>
                  <a:srgbClr val="FF0000"/>
                </a:solidFill>
              </a:rPr>
              <a:t>Cells: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ingle cell–thick </a:t>
            </a:r>
            <a:r>
              <a:rPr lang="en-US" sz="2800" dirty="0"/>
              <a:t>epithelial lining of blood </a:t>
            </a:r>
            <a:r>
              <a:rPr lang="en-US" sz="2800" dirty="0" smtClean="0"/>
              <a:t>vessels.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Produce antiplatelet </a:t>
            </a:r>
            <a:r>
              <a:rPr lang="en-US" sz="2800" dirty="0"/>
              <a:t>and antithrombotic agents that maintain </a:t>
            </a:r>
            <a:r>
              <a:rPr lang="en-US" sz="2800" dirty="0" smtClean="0"/>
              <a:t>vessel patency </a:t>
            </a:r>
            <a:r>
              <a:rPr lang="en-US" sz="2800" dirty="0"/>
              <a:t>and vasodilators and vasoconstrictors that </a:t>
            </a:r>
            <a:r>
              <a:rPr lang="en-US" sz="2800" dirty="0" smtClean="0"/>
              <a:t>regulate blood </a:t>
            </a:r>
            <a:r>
              <a:rPr lang="en-US" sz="2800" dirty="0"/>
              <a:t>flow.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K</a:t>
            </a:r>
            <a:r>
              <a:rPr lang="en-US" sz="2800" dirty="0" smtClean="0"/>
              <a:t>ey </a:t>
            </a:r>
            <a:r>
              <a:rPr lang="en-US" sz="2800" dirty="0"/>
              <a:t>players in </a:t>
            </a:r>
            <a:r>
              <a:rPr lang="en-US" sz="2800" dirty="0" smtClean="0"/>
              <a:t>the inflammatory </a:t>
            </a:r>
            <a:r>
              <a:rPr lang="en-US" sz="2800" dirty="0"/>
              <a:t>response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Provide </a:t>
            </a:r>
            <a:r>
              <a:rPr lang="en-US" sz="2800" dirty="0"/>
              <a:t>a selective permeability </a:t>
            </a:r>
            <a:r>
              <a:rPr lang="en-US" sz="2800" dirty="0" smtClean="0"/>
              <a:t>barrier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Regulate leukocyte </a:t>
            </a:r>
            <a:r>
              <a:rPr lang="en-US" sz="2800" dirty="0"/>
              <a:t>extravasation by expression of cell adhesion </a:t>
            </a:r>
            <a:r>
              <a:rPr lang="en-US" sz="2800" dirty="0" smtClean="0"/>
              <a:t>molecules and receptors</a:t>
            </a:r>
            <a:r>
              <a:rPr lang="en-US" sz="2800" dirty="0"/>
              <a:t>.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Synthesis </a:t>
            </a:r>
            <a:r>
              <a:rPr lang="en-US" sz="2800" dirty="0"/>
              <a:t>and release </a:t>
            </a:r>
            <a:r>
              <a:rPr lang="en-US" sz="2800" dirty="0" smtClean="0"/>
              <a:t>of inflammatory </a:t>
            </a:r>
            <a:r>
              <a:rPr lang="en-US" sz="2800" dirty="0"/>
              <a:t>mediators,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Regulate </a:t>
            </a:r>
            <a:r>
              <a:rPr lang="en-US" sz="2800" dirty="0"/>
              <a:t>immune cell proliferation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Participate </a:t>
            </a:r>
            <a:r>
              <a:rPr lang="en-US" sz="2800" dirty="0"/>
              <a:t>in the </a:t>
            </a:r>
            <a:r>
              <a:rPr lang="en-US" sz="2800" dirty="0" smtClean="0"/>
              <a:t>repair process through </a:t>
            </a:r>
            <a:r>
              <a:rPr lang="en-US" sz="2800" dirty="0"/>
              <a:t>the </a:t>
            </a:r>
            <a:r>
              <a:rPr lang="en-US" sz="2800" dirty="0" smtClean="0"/>
              <a:t>production of </a:t>
            </a:r>
            <a:r>
              <a:rPr lang="en-US" sz="2800" dirty="0"/>
              <a:t>growth factors that stimulate angiogenesis (</a:t>
            </a:r>
            <a:r>
              <a:rPr lang="en-US" sz="2800" dirty="0" smtClean="0"/>
              <a:t>formation of </a:t>
            </a:r>
            <a:r>
              <a:rPr lang="en-US" sz="2800" dirty="0"/>
              <a:t>new blood vessels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32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02134"/>
            <a:ext cx="838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Platelets </a:t>
            </a:r>
            <a:r>
              <a:rPr lang="en-US" sz="3200" b="1" dirty="0">
                <a:solidFill>
                  <a:srgbClr val="FF0000"/>
                </a:solidFill>
              </a:rPr>
              <a:t>or </a:t>
            </a:r>
            <a:r>
              <a:rPr lang="en-US" sz="3200" b="1" dirty="0" smtClean="0">
                <a:solidFill>
                  <a:srgbClr val="FF0000"/>
                </a:solidFill>
              </a:rPr>
              <a:t>thrombocytes: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ell fragments circulating </a:t>
            </a:r>
            <a:r>
              <a:rPr lang="en-US" sz="2800" dirty="0"/>
              <a:t>in the blood </a:t>
            </a:r>
            <a:r>
              <a:rPr lang="en-US" sz="2800" dirty="0" smtClean="0"/>
              <a:t>involved </a:t>
            </a:r>
            <a:r>
              <a:rPr lang="en-US" sz="2800" dirty="0"/>
              <a:t>in </a:t>
            </a:r>
            <a:r>
              <a:rPr lang="en-US" sz="2800" dirty="0" smtClean="0"/>
              <a:t>hemostasis</a:t>
            </a:r>
            <a:r>
              <a:rPr lang="en-US" sz="2800" dirty="0"/>
              <a:t>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Activated </a:t>
            </a:r>
            <a:r>
              <a:rPr lang="en-US" sz="2800" dirty="0"/>
              <a:t>platelets </a:t>
            </a:r>
            <a:r>
              <a:rPr lang="en-US" sz="2800" dirty="0" smtClean="0"/>
              <a:t>release potent </a:t>
            </a:r>
            <a:r>
              <a:rPr lang="en-US" sz="2800" dirty="0"/>
              <a:t>inflammatory mediators, thereby </a:t>
            </a:r>
            <a:r>
              <a:rPr lang="en-US" sz="2800" dirty="0" smtClean="0"/>
              <a:t>increase vascular </a:t>
            </a:r>
            <a:r>
              <a:rPr lang="en-US" sz="2800" dirty="0"/>
              <a:t>permeability and </a:t>
            </a:r>
            <a:r>
              <a:rPr lang="en-US" sz="2800" dirty="0" smtClean="0"/>
              <a:t>alter </a:t>
            </a:r>
            <a:r>
              <a:rPr lang="en-US" sz="2800" dirty="0"/>
              <a:t>the chemotactic, </a:t>
            </a:r>
            <a:r>
              <a:rPr lang="en-US" sz="2800" dirty="0" smtClean="0"/>
              <a:t>adhesive, and </a:t>
            </a:r>
            <a:r>
              <a:rPr lang="en-US" sz="2800" dirty="0"/>
              <a:t>proteolytic properties of the endothelial cells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association between platelets and </a:t>
            </a:r>
            <a:r>
              <a:rPr lang="en-US" sz="2800" dirty="0" smtClean="0"/>
              <a:t>inflammatory diseases </a:t>
            </a:r>
            <a:r>
              <a:rPr lang="en-US" sz="2800" dirty="0"/>
              <a:t>is highlighted by the number of </a:t>
            </a:r>
            <a:r>
              <a:rPr lang="en-US" sz="2800" dirty="0" smtClean="0"/>
              <a:t>inflammatory disease </a:t>
            </a:r>
            <a:r>
              <a:rPr lang="en-US" sz="2800" dirty="0"/>
              <a:t>processes (e.g., atherosclerosis, migraine </a:t>
            </a:r>
            <a:r>
              <a:rPr lang="en-US" sz="2800" dirty="0" smtClean="0"/>
              <a:t>headache, SLE</a:t>
            </a:r>
            <a:r>
              <a:rPr lang="en-US" sz="2800" dirty="0"/>
              <a:t>) shown to be associated with platelet activation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08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11289"/>
            <a:ext cx="8991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Neutrophils: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rimary </a:t>
            </a:r>
            <a:r>
              <a:rPr lang="en-US" sz="2400" dirty="0"/>
              <a:t>phagocyte that </a:t>
            </a:r>
            <a:r>
              <a:rPr lang="en-US" sz="2400" b="1" dirty="0" smtClean="0">
                <a:solidFill>
                  <a:srgbClr val="FF0000"/>
                </a:solidFill>
              </a:rPr>
              <a:t>arrives early </a:t>
            </a:r>
            <a:r>
              <a:rPr lang="en-US" sz="2400" dirty="0"/>
              <a:t>at the site of inflammation, usually within 90 </a:t>
            </a:r>
            <a:r>
              <a:rPr lang="en-US" sz="2400" dirty="0" smtClean="0"/>
              <a:t>minutes of </a:t>
            </a:r>
            <a:r>
              <a:rPr lang="en-US" sz="2400" dirty="0"/>
              <a:t>injury</a:t>
            </a:r>
            <a:r>
              <a:rPr lang="en-US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Referred </a:t>
            </a:r>
            <a:r>
              <a:rPr lang="en-US" sz="2400" dirty="0"/>
              <a:t>to as </a:t>
            </a:r>
            <a:r>
              <a:rPr lang="en-US" sz="2400" b="1" dirty="0" err="1" smtClean="0">
                <a:solidFill>
                  <a:srgbClr val="FF0000"/>
                </a:solidFill>
              </a:rPr>
              <a:t>polymorphonuclear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neutrophils </a:t>
            </a:r>
            <a:r>
              <a:rPr lang="en-US" sz="2400" dirty="0"/>
              <a:t>(PMNs) 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cytoplasmic granules </a:t>
            </a:r>
            <a:r>
              <a:rPr lang="en-US" sz="2400" dirty="0" smtClean="0"/>
              <a:t>of the granulocytes contain </a:t>
            </a:r>
            <a:r>
              <a:rPr lang="en-US" sz="2400" dirty="0"/>
              <a:t>enzymes and </a:t>
            </a:r>
            <a:r>
              <a:rPr lang="en-US" sz="2400" b="1" dirty="0">
                <a:solidFill>
                  <a:srgbClr val="FF0000"/>
                </a:solidFill>
              </a:rPr>
              <a:t>antibacterial material </a:t>
            </a:r>
            <a:r>
              <a:rPr lang="en-US" sz="2400" dirty="0"/>
              <a:t>that are </a:t>
            </a:r>
            <a:r>
              <a:rPr lang="en-US" sz="2400" dirty="0" smtClean="0"/>
              <a:t>used in </a:t>
            </a:r>
            <a:r>
              <a:rPr lang="en-US" sz="2400" dirty="0"/>
              <a:t>destroying engulfed microbes and dead tissue</a:t>
            </a:r>
            <a:r>
              <a:rPr lang="en-US" sz="2400" dirty="0" smtClean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Able to </a:t>
            </a:r>
            <a:r>
              <a:rPr lang="en-US" sz="2400" dirty="0"/>
              <a:t>generate oxygen (hydrogen peroxide) and </a:t>
            </a:r>
            <a:r>
              <a:rPr lang="en-US" sz="2400" dirty="0" smtClean="0"/>
              <a:t>nitrogen products </a:t>
            </a:r>
            <a:r>
              <a:rPr lang="en-US" sz="2400" dirty="0"/>
              <a:t>(nitric oxide [NO]) 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neutrophil count in the blood often </a:t>
            </a:r>
            <a:r>
              <a:rPr lang="en-US" sz="2400" b="1" dirty="0">
                <a:solidFill>
                  <a:srgbClr val="FF0000"/>
                </a:solidFill>
              </a:rPr>
              <a:t>increases </a:t>
            </a:r>
            <a:r>
              <a:rPr lang="en-US" sz="2400" b="1" dirty="0" smtClean="0">
                <a:solidFill>
                  <a:srgbClr val="FF0000"/>
                </a:solidFill>
              </a:rPr>
              <a:t>greatly during </a:t>
            </a:r>
            <a:r>
              <a:rPr lang="en-US" sz="2400" b="1" dirty="0">
                <a:solidFill>
                  <a:srgbClr val="FF0000"/>
                </a:solidFill>
              </a:rPr>
              <a:t>an inflammatory</a:t>
            </a:r>
            <a:r>
              <a:rPr lang="en-US" sz="2400" dirty="0"/>
              <a:t> process, especially with </a:t>
            </a:r>
            <a:r>
              <a:rPr lang="en-US" sz="2400" dirty="0" smtClean="0"/>
              <a:t>bacterial infections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44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1289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Phases of acute inflammation: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Vascular phase</a:t>
            </a:r>
          </a:p>
          <a:p>
            <a:pPr marL="457200" indent="-457200">
              <a:buFont typeface="+mj-lt"/>
              <a:buAutoNum type="arabicPeriod"/>
            </a:pPr>
            <a:endParaRPr lang="en-US" sz="3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Cellular phase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76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"/>
            <a:ext cx="3724275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70783"/>
            <a:ext cx="5029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Vascular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haracterized </a:t>
            </a:r>
            <a:r>
              <a:rPr lang="en-US" sz="2400" dirty="0"/>
              <a:t>by </a:t>
            </a:r>
            <a:r>
              <a:rPr lang="en-US" sz="2400" dirty="0" smtClean="0"/>
              <a:t>changes in </a:t>
            </a:r>
            <a:r>
              <a:rPr lang="en-US" sz="2400" dirty="0"/>
              <a:t>the small blood vessels at the site of injury. 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 </a:t>
            </a:r>
            <a:r>
              <a:rPr lang="en-US" sz="2400" dirty="0"/>
              <a:t>begins with </a:t>
            </a:r>
            <a:r>
              <a:rPr lang="en-US" sz="2400" dirty="0" smtClean="0"/>
              <a:t>momentary vasoconstriction </a:t>
            </a:r>
            <a:r>
              <a:rPr lang="en-US" sz="2400" dirty="0"/>
              <a:t>followed rapidly by </a:t>
            </a:r>
            <a:r>
              <a:rPr lang="en-US" sz="2400" dirty="0" smtClean="0"/>
              <a:t>vasodilation.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Vasodilation involves </a:t>
            </a:r>
            <a:r>
              <a:rPr lang="en-US" sz="2400" dirty="0"/>
              <a:t>the arterioles and </a:t>
            </a:r>
            <a:r>
              <a:rPr lang="en-US" sz="2400" dirty="0" err="1"/>
              <a:t>venules</a:t>
            </a:r>
            <a:r>
              <a:rPr lang="en-US" sz="2400" dirty="0"/>
              <a:t> with a resultant increase in </a:t>
            </a:r>
            <a:r>
              <a:rPr lang="en-US" sz="2400" dirty="0" smtClean="0"/>
              <a:t>capillary blood </a:t>
            </a:r>
            <a:r>
              <a:rPr lang="en-US" sz="2400" dirty="0"/>
              <a:t>flow, causing heat and </a:t>
            </a:r>
            <a:r>
              <a:rPr lang="en-US" sz="2400" dirty="0" smtClean="0"/>
              <a:t>redness. 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Increased vascular permeability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exudate into the extravascular </a:t>
            </a:r>
            <a:r>
              <a:rPr lang="en-US" sz="2400" dirty="0"/>
              <a:t>spaces. 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 rot="16200000">
            <a:off x="6112669" y="3739356"/>
            <a:ext cx="586740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/>
              <a:t>PORTH’S PATHOPHYSIOLOGY Concepts of Altered Health States NINTH EDITION, 2014</a:t>
            </a:r>
          </a:p>
        </p:txBody>
      </p:sp>
    </p:spTree>
    <p:extLst>
      <p:ext uri="{BB962C8B-B14F-4D97-AF65-F5344CB8AC3E}">
        <p14:creationId xmlns:p14="http://schemas.microsoft.com/office/powerpoint/2010/main" val="35741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534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Vasodilation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Change </a:t>
            </a:r>
            <a:r>
              <a:rPr lang="en-US" sz="2800" dirty="0"/>
              <a:t>in vessel flow</a:t>
            </a:r>
          </a:p>
          <a:p>
            <a:r>
              <a:rPr lang="en-US" sz="2800" dirty="0"/>
              <a:t>– </a:t>
            </a:r>
            <a:r>
              <a:rPr lang="en-US" sz="2800" dirty="0" smtClean="0"/>
              <a:t>Nitric oxide, histamine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/>
              <a:t>vascular </a:t>
            </a:r>
            <a:r>
              <a:rPr lang="en-US" sz="2800" dirty="0"/>
              <a:t>smooth </a:t>
            </a:r>
            <a:r>
              <a:rPr lang="en-US" sz="2800" dirty="0" smtClean="0"/>
              <a:t>muscle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endParaRPr lang="en-US" sz="2800" dirty="0"/>
          </a:p>
          <a:p>
            <a:r>
              <a:rPr lang="en-US" sz="2800" dirty="0" smtClean="0"/>
              <a:t>Vasodilation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increased </a:t>
            </a:r>
            <a:r>
              <a:rPr lang="en-US" sz="2800" dirty="0"/>
              <a:t>blood flow (heat &amp; redness)</a:t>
            </a:r>
          </a:p>
          <a:p>
            <a:r>
              <a:rPr lang="en-US" sz="2800" dirty="0"/>
              <a:t>– Stasis: </a:t>
            </a:r>
            <a:r>
              <a:rPr lang="en-US" sz="2800" dirty="0" smtClean="0"/>
              <a:t>slow </a:t>
            </a:r>
            <a:r>
              <a:rPr lang="en-US" sz="2800" dirty="0"/>
              <a:t>blood flow, </a:t>
            </a:r>
            <a:r>
              <a:rPr lang="en-US" sz="2800" dirty="0" err="1"/>
              <a:t>hyperviscosity</a:t>
            </a:r>
            <a:endParaRPr lang="en-US" sz="2800" dirty="0"/>
          </a:p>
          <a:p>
            <a:r>
              <a:rPr lang="en-US" sz="2800" dirty="0"/>
              <a:t>– Margination of circulating leukocytes &amp; endothelial</a:t>
            </a:r>
          </a:p>
          <a:p>
            <a:r>
              <a:rPr lang="en-US" sz="2800" dirty="0"/>
              <a:t>activation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Followed </a:t>
            </a:r>
            <a:r>
              <a:rPr lang="en-US" sz="2800" dirty="0"/>
              <a:t>by increased permeability of </a:t>
            </a:r>
            <a:r>
              <a:rPr lang="en-US" sz="2800" dirty="0" smtClean="0"/>
              <a:t>the vasculature</a:t>
            </a:r>
            <a:endParaRPr lang="en-US" sz="2800" dirty="0"/>
          </a:p>
          <a:p>
            <a:r>
              <a:rPr lang="en-US" sz="2800" dirty="0"/>
              <a:t>– Formation of an early </a:t>
            </a:r>
            <a:r>
              <a:rPr lang="en-US" sz="2800" b="1" dirty="0">
                <a:solidFill>
                  <a:srgbClr val="FF0000"/>
                </a:solidFill>
              </a:rPr>
              <a:t>transudate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(protein-poor filtrate</a:t>
            </a:r>
          </a:p>
          <a:p>
            <a:r>
              <a:rPr lang="en-US" sz="2800" dirty="0"/>
              <a:t>of plasma) gives way to </a:t>
            </a:r>
            <a:r>
              <a:rPr lang="en-US" sz="2800" b="1" dirty="0">
                <a:solidFill>
                  <a:srgbClr val="FF0000"/>
                </a:solidFill>
              </a:rPr>
              <a:t>exudate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(protein-rich filtrate)</a:t>
            </a:r>
          </a:p>
          <a:p>
            <a:r>
              <a:rPr lang="en-US" sz="2800" dirty="0"/>
              <a:t>into extracellular tissues </a:t>
            </a:r>
          </a:p>
        </p:txBody>
      </p:sp>
    </p:spTree>
    <p:extLst>
      <p:ext uri="{BB962C8B-B14F-4D97-AF65-F5344CB8AC3E}">
        <p14:creationId xmlns:p14="http://schemas.microsoft.com/office/powerpoint/2010/main" val="36225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3" y="833486"/>
            <a:ext cx="8306997" cy="533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3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476250"/>
            <a:ext cx="5176837" cy="599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228600"/>
            <a:ext cx="36576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Cellular </a:t>
            </a:r>
            <a:r>
              <a:rPr lang="en-US" sz="3600" b="1" dirty="0" smtClean="0">
                <a:solidFill>
                  <a:srgbClr val="FF0000"/>
                </a:solidFill>
              </a:rPr>
              <a:t>Phase</a:t>
            </a:r>
            <a:endParaRPr lang="en-US" sz="2000" b="1" dirty="0"/>
          </a:p>
          <a:p>
            <a:r>
              <a:rPr lang="en-US" sz="2000" b="1" dirty="0" smtClean="0"/>
              <a:t>Leukocyte Margination</a:t>
            </a:r>
            <a:r>
              <a:rPr lang="en-US" sz="2000" b="1" dirty="0"/>
              <a:t>, Adhesion, and</a:t>
            </a:r>
          </a:p>
          <a:p>
            <a:r>
              <a:rPr lang="en-US" sz="2000" b="1" dirty="0"/>
              <a:t>Transmigration</a:t>
            </a:r>
          </a:p>
          <a:p>
            <a:endParaRPr lang="en-US" sz="2000" dirty="0" smtClean="0"/>
          </a:p>
          <a:p>
            <a:r>
              <a:rPr lang="en-US" sz="2000" dirty="0" smtClean="0"/>
              <a:t>Delivery </a:t>
            </a:r>
            <a:r>
              <a:rPr lang="en-US" sz="2000" dirty="0"/>
              <a:t>of leukocytes, mainly neutrophils, to the </a:t>
            </a:r>
            <a:r>
              <a:rPr lang="en-US" sz="2000" dirty="0" smtClean="0"/>
              <a:t>site of </a:t>
            </a:r>
            <a:r>
              <a:rPr lang="en-US" sz="2000" dirty="0"/>
              <a:t>injury so they can perform their normal </a:t>
            </a:r>
            <a:r>
              <a:rPr lang="en-US" sz="2000" dirty="0" smtClean="0"/>
              <a:t>functions of </a:t>
            </a:r>
            <a:r>
              <a:rPr lang="en-US" sz="2000" dirty="0"/>
              <a:t>host defense.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delivery and activation of </a:t>
            </a:r>
            <a:r>
              <a:rPr lang="en-US" sz="2000" dirty="0" smtClean="0"/>
              <a:t>leukocytes can </a:t>
            </a:r>
            <a:r>
              <a:rPr lang="en-US" sz="2000" dirty="0"/>
              <a:t>be divided into the following steps: </a:t>
            </a:r>
            <a:r>
              <a:rPr lang="en-US" sz="2000" dirty="0" smtClean="0"/>
              <a:t>adhesion and </a:t>
            </a:r>
            <a:r>
              <a:rPr lang="en-US" sz="2000" dirty="0"/>
              <a:t>margination, transmigration, and chemotaxis. </a:t>
            </a:r>
            <a:endParaRPr lang="en-US" sz="2000" dirty="0" smtClean="0"/>
          </a:p>
          <a:p>
            <a:r>
              <a:rPr lang="en-US" sz="2000" dirty="0"/>
              <a:t>F</a:t>
            </a:r>
            <a:r>
              <a:rPr lang="en-US" sz="2000" dirty="0" smtClean="0"/>
              <a:t>acilitated </a:t>
            </a:r>
            <a:r>
              <a:rPr lang="en-US" sz="2000" dirty="0"/>
              <a:t>by complementary adhesion </a:t>
            </a:r>
            <a:r>
              <a:rPr lang="en-US" sz="2000" dirty="0" smtClean="0"/>
              <a:t>molecules (</a:t>
            </a:r>
            <a:r>
              <a:rPr lang="en-US" sz="2000" i="1" dirty="0" smtClean="0"/>
              <a:t>e.g</a:t>
            </a:r>
            <a:r>
              <a:rPr lang="en-US" sz="2000" i="1" dirty="0"/>
              <a:t>., </a:t>
            </a:r>
            <a:r>
              <a:rPr lang="en-US" sz="2000" dirty="0"/>
              <a:t>selectins, </a:t>
            </a:r>
            <a:r>
              <a:rPr lang="en-US" sz="2000" dirty="0" err="1"/>
              <a:t>integrins</a:t>
            </a:r>
            <a:r>
              <a:rPr lang="en-US" sz="2000" dirty="0"/>
              <a:t>) on the leukocyte and </a:t>
            </a:r>
            <a:r>
              <a:rPr lang="en-US" sz="2000" dirty="0" smtClean="0"/>
              <a:t>endothelial </a:t>
            </a:r>
            <a:r>
              <a:rPr lang="fr-FR" sz="2000" dirty="0" smtClean="0"/>
              <a:t>surfaces</a:t>
            </a:r>
            <a:r>
              <a:rPr lang="fr-FR" sz="2000" dirty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58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30530"/>
            <a:ext cx="90678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0"/>
            <a:ext cx="7287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Inflammatory </a:t>
            </a:r>
            <a:r>
              <a:rPr lang="en-US" sz="2800" b="1" i="1" dirty="0" smtClean="0">
                <a:solidFill>
                  <a:srgbClr val="FF0000"/>
                </a:solidFill>
              </a:rPr>
              <a:t>Mediators of Acute Inflammation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8312"/>
            <a:ext cx="8610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</a:rPr>
              <a:t>Inflammation</a:t>
            </a:r>
            <a:r>
              <a:rPr lang="en-US" sz="3600" b="1" dirty="0"/>
              <a:t> </a:t>
            </a:r>
            <a:r>
              <a:rPr lang="en-US" sz="2400" b="1" dirty="0"/>
              <a:t>is a response intended </a:t>
            </a:r>
            <a:r>
              <a:rPr lang="en-US" sz="2400" b="1" dirty="0" smtClean="0"/>
              <a:t>to: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eliminate </a:t>
            </a:r>
            <a:r>
              <a:rPr lang="en-US" sz="2400" b="1" dirty="0"/>
              <a:t>the </a:t>
            </a:r>
            <a:r>
              <a:rPr lang="en-US" sz="2400" b="1" dirty="0" smtClean="0"/>
              <a:t>initial cause </a:t>
            </a:r>
            <a:r>
              <a:rPr lang="en-US" sz="2400" b="1" dirty="0"/>
              <a:t>of cell injury, </a:t>
            </a:r>
            <a:endParaRPr lang="en-US" sz="24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remove </a:t>
            </a:r>
            <a:r>
              <a:rPr lang="en-US" sz="2400" b="1" dirty="0"/>
              <a:t>the damaged tissue, </a:t>
            </a:r>
            <a:endParaRPr lang="en-US" sz="24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and generate new </a:t>
            </a:r>
            <a:r>
              <a:rPr lang="en-US" sz="2400" b="1" dirty="0"/>
              <a:t>tissue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It </a:t>
            </a:r>
            <a:r>
              <a:rPr lang="en-US" sz="2400" b="1" dirty="0"/>
              <a:t>accomplishes this </a:t>
            </a:r>
            <a:r>
              <a:rPr lang="en-US" sz="2400" b="1" dirty="0" smtClean="0"/>
              <a:t>by: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b="1" dirty="0" smtClean="0"/>
              <a:t>destroying</a:t>
            </a:r>
            <a:r>
              <a:rPr lang="en-US" sz="2000" b="1" dirty="0"/>
              <a:t>, </a:t>
            </a:r>
            <a:endParaRPr lang="en-US" sz="2000" b="1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b="1" dirty="0" smtClean="0"/>
              <a:t>enzymatically digesting</a:t>
            </a:r>
            <a:r>
              <a:rPr lang="en-US" sz="2000" b="1" dirty="0"/>
              <a:t>, </a:t>
            </a:r>
            <a:endParaRPr lang="en-US" sz="2000" b="1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000" b="1" dirty="0" smtClean="0"/>
              <a:t>neutralizing </a:t>
            </a:r>
            <a:r>
              <a:rPr lang="en-US" sz="2000" b="1" dirty="0"/>
              <a:t>the </a:t>
            </a:r>
            <a:r>
              <a:rPr lang="en-US" sz="2000" b="1" dirty="0" smtClean="0"/>
              <a:t>harmful agents </a:t>
            </a:r>
            <a:r>
              <a:rPr lang="en-US" sz="2000" b="1" dirty="0"/>
              <a:t>such as toxins, foreign agents, or infectious </a:t>
            </a:r>
            <a:r>
              <a:rPr lang="en-US" sz="2000" b="1" dirty="0" smtClean="0"/>
              <a:t>organisms.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These </a:t>
            </a:r>
            <a:r>
              <a:rPr lang="en-US" sz="2400" b="1" dirty="0"/>
              <a:t>processes </a:t>
            </a:r>
            <a:r>
              <a:rPr lang="en-US" sz="2400" b="1" dirty="0" smtClean="0"/>
              <a:t>will eventually heal </a:t>
            </a:r>
            <a:r>
              <a:rPr lang="en-US" sz="2400" b="1" dirty="0"/>
              <a:t>the damaged tissue. </a:t>
            </a:r>
            <a:endParaRPr lang="en-US" sz="2400" b="1" dirty="0" smtClean="0"/>
          </a:p>
          <a:p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I</a:t>
            </a:r>
            <a:r>
              <a:rPr lang="en-US" sz="2400" b="1" dirty="0" smtClean="0"/>
              <a:t>nflammation </a:t>
            </a:r>
            <a:r>
              <a:rPr lang="en-US" sz="2400" b="1" dirty="0"/>
              <a:t>is </a:t>
            </a:r>
            <a:r>
              <a:rPr lang="en-US" sz="2400" b="1" dirty="0" smtClean="0"/>
              <a:t>intimately interwoven </a:t>
            </a:r>
            <a:r>
              <a:rPr lang="en-US" sz="2400" b="1" dirty="0"/>
              <a:t>with the repair processes that replace damaged </a:t>
            </a:r>
            <a:r>
              <a:rPr lang="en-US" sz="2400" b="1" dirty="0" smtClean="0"/>
              <a:t>tissue or </a:t>
            </a:r>
            <a:r>
              <a:rPr lang="en-US" sz="2400" b="1" dirty="0"/>
              <a:t>fill in the residual defects with fibrous scar tissue.</a:t>
            </a:r>
          </a:p>
        </p:txBody>
      </p:sp>
    </p:spTree>
    <p:extLst>
      <p:ext uri="{BB962C8B-B14F-4D97-AF65-F5344CB8AC3E}">
        <p14:creationId xmlns:p14="http://schemas.microsoft.com/office/powerpoint/2010/main" val="1140245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Histamine: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Present </a:t>
            </a:r>
            <a:r>
              <a:rPr lang="en-US" sz="2800" dirty="0"/>
              <a:t>in preformed stores in cells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</a:t>
            </a:r>
            <a:r>
              <a:rPr lang="en-US" sz="2800" dirty="0" smtClean="0"/>
              <a:t>eleased early during an </a:t>
            </a:r>
            <a:r>
              <a:rPr lang="en-US" sz="2800" dirty="0"/>
              <a:t>acute inflammatory reaction.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</a:t>
            </a:r>
            <a:r>
              <a:rPr lang="en-US" sz="2800" dirty="0" smtClean="0"/>
              <a:t>ound </a:t>
            </a:r>
            <a:r>
              <a:rPr lang="en-US" sz="2800" dirty="0"/>
              <a:t>in the connective tissues adjacent to blood vessels.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Found </a:t>
            </a:r>
            <a:r>
              <a:rPr lang="en-US" sz="2800" dirty="0"/>
              <a:t>in circulating blood </a:t>
            </a:r>
            <a:r>
              <a:rPr lang="en-US" sz="2800" dirty="0" smtClean="0"/>
              <a:t>platelets, basophils and mast </a:t>
            </a:r>
            <a:r>
              <a:rPr lang="en-US" sz="2800" dirty="0"/>
              <a:t>cell </a:t>
            </a:r>
            <a:r>
              <a:rPr lang="en-US" sz="2800" dirty="0" smtClean="0"/>
              <a:t>granules.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</a:t>
            </a:r>
            <a:r>
              <a:rPr lang="en-US" sz="2800" dirty="0" smtClean="0"/>
              <a:t>eleased </a:t>
            </a:r>
            <a:r>
              <a:rPr lang="en-US" sz="2800" dirty="0"/>
              <a:t>in response to a variety of stimuli, including </a:t>
            </a:r>
            <a:r>
              <a:rPr lang="en-US" sz="2800" dirty="0" smtClean="0"/>
              <a:t>trauma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auses </a:t>
            </a:r>
            <a:r>
              <a:rPr lang="en-US" sz="2800" dirty="0"/>
              <a:t>dilation of arterioles and increases the </a:t>
            </a:r>
            <a:r>
              <a:rPr lang="en-US" sz="2800" dirty="0" smtClean="0"/>
              <a:t>permeability of </a:t>
            </a:r>
            <a:r>
              <a:rPr lang="en-US" sz="2800" dirty="0" err="1"/>
              <a:t>venules</a:t>
            </a:r>
            <a:r>
              <a:rPr lang="en-US" sz="2800" dirty="0"/>
              <a:t>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Antihistamine </a:t>
            </a:r>
            <a:r>
              <a:rPr lang="en-US" sz="2800" dirty="0"/>
              <a:t>drugs (H1 </a:t>
            </a:r>
            <a:r>
              <a:rPr lang="en-US" sz="2800" dirty="0" smtClean="0"/>
              <a:t>receptor antagonists</a:t>
            </a:r>
            <a:r>
              <a:rPr lang="en-US" sz="2800" dirty="0"/>
              <a:t>), which bind to the H1 </a:t>
            </a:r>
            <a:r>
              <a:rPr lang="en-US" sz="2800" dirty="0" smtClean="0"/>
              <a:t>receptors antagonize </a:t>
            </a:r>
            <a:r>
              <a:rPr lang="en-US" sz="2800" dirty="0"/>
              <a:t>many of the effects of the </a:t>
            </a:r>
            <a:r>
              <a:rPr lang="en-US" sz="2800" dirty="0" smtClean="0"/>
              <a:t>immediate inflammatory </a:t>
            </a:r>
            <a:r>
              <a:rPr lang="en-US" sz="2800" dirty="0"/>
              <a:t>response.</a:t>
            </a:r>
          </a:p>
        </p:txBody>
      </p:sp>
    </p:spTree>
    <p:extLst>
      <p:ext uri="{BB962C8B-B14F-4D97-AF65-F5344CB8AC3E}">
        <p14:creationId xmlns:p14="http://schemas.microsoft.com/office/powerpoint/2010/main" val="9212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14" y="684556"/>
            <a:ext cx="6146486" cy="617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31433"/>
            <a:ext cx="4654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Arachidonic Acid </a:t>
            </a:r>
            <a:r>
              <a:rPr lang="en-US" sz="2800" b="1" dirty="0" smtClean="0">
                <a:solidFill>
                  <a:srgbClr val="FF0000"/>
                </a:solidFill>
              </a:rPr>
              <a:t>Metabolites: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0"/>
            <a:ext cx="4874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Cytokines and </a:t>
            </a:r>
            <a:r>
              <a:rPr lang="en-US" sz="3200" b="1" dirty="0" smtClean="0">
                <a:solidFill>
                  <a:srgbClr val="FF0000"/>
                </a:solidFill>
              </a:rPr>
              <a:t>Chemokines: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685800"/>
            <a:ext cx="49911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76300"/>
            <a:ext cx="86106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762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Outcomes of acute inflammation: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resolution</a:t>
            </a:r>
            <a:r>
              <a:rPr lang="en-US" sz="2800" b="1" dirty="0">
                <a:solidFill>
                  <a:srgbClr val="FF0000"/>
                </a:solidFill>
              </a:rPr>
              <a:t>, healing by fibrosis, or chronic </a:t>
            </a:r>
            <a:r>
              <a:rPr lang="en-US" sz="2800" b="1" dirty="0" smtClean="0">
                <a:solidFill>
                  <a:srgbClr val="FF0000"/>
                </a:solidFill>
              </a:rPr>
              <a:t>inflammation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915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</a:t>
            </a:r>
            <a:r>
              <a:rPr lang="en-US" sz="4000" b="1" dirty="0" smtClean="0">
                <a:solidFill>
                  <a:srgbClr val="FF0000"/>
                </a:solidFill>
              </a:rPr>
              <a:t>hronic inflammation</a:t>
            </a:r>
            <a:endParaRPr lang="en-US" sz="40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Chronic </a:t>
            </a:r>
            <a:r>
              <a:rPr lang="en-US" sz="3200" dirty="0"/>
              <a:t>inflammation = long </a:t>
            </a:r>
            <a:r>
              <a:rPr lang="en-US" sz="3200" dirty="0" smtClean="0"/>
              <a:t>duration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Develop as </a:t>
            </a:r>
            <a:r>
              <a:rPr lang="en-US" sz="3200" dirty="0"/>
              <a:t>the result of a recurrent or progressive acute </a:t>
            </a:r>
            <a:r>
              <a:rPr lang="en-US" sz="3200" dirty="0" smtClean="0"/>
              <a:t>inflammatory process </a:t>
            </a:r>
            <a:r>
              <a:rPr lang="en-US" sz="3200" dirty="0"/>
              <a:t>or from </a:t>
            </a:r>
            <a:r>
              <a:rPr lang="en-US" sz="3200" dirty="0" smtClean="0"/>
              <a:t>low-grade insults that </a:t>
            </a:r>
            <a:r>
              <a:rPr lang="en-US" sz="3200" dirty="0"/>
              <a:t>fail </a:t>
            </a:r>
            <a:r>
              <a:rPr lang="en-US" sz="3200" dirty="0" smtClean="0"/>
              <a:t>to evoke </a:t>
            </a:r>
            <a:r>
              <a:rPr lang="en-US" sz="3200" dirty="0"/>
              <a:t>an acute response.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Components</a:t>
            </a:r>
            <a:r>
              <a:rPr lang="en-US" sz="3200" dirty="0"/>
              <a:t>: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US" sz="2800" dirty="0" smtClean="0"/>
              <a:t>Lymphocyte</a:t>
            </a:r>
            <a:r>
              <a:rPr lang="en-US" sz="2800" dirty="0"/>
              <a:t>, plasma cell, macrophage (</a:t>
            </a:r>
            <a:r>
              <a:rPr lang="en-US" sz="2800" dirty="0" smtClean="0"/>
              <a:t>mononuclear cell</a:t>
            </a:r>
            <a:r>
              <a:rPr lang="en-US" sz="2800" dirty="0"/>
              <a:t>) infiltration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US" sz="2800" dirty="0" smtClean="0"/>
              <a:t>Tissue </a:t>
            </a:r>
            <a:r>
              <a:rPr lang="en-US" sz="2800" dirty="0"/>
              <a:t>destruction by inflammatory cells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n-US" sz="2800" dirty="0" smtClean="0"/>
              <a:t>Repair </a:t>
            </a:r>
            <a:r>
              <a:rPr lang="en-US" sz="2800" dirty="0"/>
              <a:t>with fibrosis and angiogenesis (new </a:t>
            </a:r>
            <a:r>
              <a:rPr lang="en-US" sz="2800" dirty="0" smtClean="0"/>
              <a:t>vessel formation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33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305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Causes of chronic inflammation</a:t>
            </a:r>
          </a:p>
          <a:p>
            <a:r>
              <a:rPr lang="en-US" sz="3200" dirty="0"/>
              <a:t>• </a:t>
            </a:r>
            <a:r>
              <a:rPr lang="en-US" sz="3200" dirty="0" smtClean="0"/>
              <a:t>Persistent </a:t>
            </a:r>
            <a:r>
              <a:rPr lang="en-US" sz="3200" dirty="0"/>
              <a:t>injury or infection</a:t>
            </a:r>
          </a:p>
          <a:p>
            <a:r>
              <a:rPr lang="en-US" sz="3200" dirty="0" smtClean="0"/>
              <a:t>	– </a:t>
            </a:r>
            <a:r>
              <a:rPr lang="en-US" sz="3200" dirty="0"/>
              <a:t>Ulcer, tuberculosis</a:t>
            </a:r>
          </a:p>
          <a:p>
            <a:r>
              <a:rPr lang="en-US" sz="3200" dirty="0"/>
              <a:t>• Prolonged exposure to a toxic agent</a:t>
            </a:r>
          </a:p>
          <a:p>
            <a:r>
              <a:rPr lang="en-US" sz="3200" dirty="0" smtClean="0"/>
              <a:t>	– </a:t>
            </a:r>
            <a:r>
              <a:rPr lang="en-US" sz="3200" dirty="0"/>
              <a:t>Pulmonary silicosis (silica in the lung)</a:t>
            </a:r>
          </a:p>
          <a:p>
            <a:r>
              <a:rPr lang="en-US" sz="3200" dirty="0"/>
              <a:t>• Autoimmune disease—self-perpetuating</a:t>
            </a:r>
          </a:p>
          <a:p>
            <a:r>
              <a:rPr lang="en-US" sz="3200" dirty="0"/>
              <a:t>immune reaction that results in tissue damage</a:t>
            </a:r>
          </a:p>
          <a:p>
            <a:r>
              <a:rPr lang="en-US" sz="3200" dirty="0"/>
              <a:t>and inflammation</a:t>
            </a:r>
          </a:p>
          <a:p>
            <a:r>
              <a:rPr lang="en-US" sz="3200" dirty="0" smtClean="0"/>
              <a:t>	– </a:t>
            </a:r>
            <a:r>
              <a:rPr lang="en-US" sz="3200" dirty="0"/>
              <a:t>Rheumatoid arthritis</a:t>
            </a:r>
          </a:p>
          <a:p>
            <a:r>
              <a:rPr lang="en-US" sz="3200" dirty="0" smtClean="0"/>
              <a:t>	– </a:t>
            </a:r>
            <a:r>
              <a:rPr lang="en-US" sz="3200" dirty="0"/>
              <a:t>Systemic lupus erythematosus</a:t>
            </a:r>
          </a:p>
          <a:p>
            <a:r>
              <a:rPr lang="en-US" sz="3200" dirty="0" smtClean="0"/>
              <a:t>	– </a:t>
            </a:r>
            <a:r>
              <a:rPr lang="en-US" sz="3200" dirty="0"/>
              <a:t>Multiple sclerosis </a:t>
            </a:r>
          </a:p>
        </p:txBody>
      </p:sp>
    </p:spTree>
    <p:extLst>
      <p:ext uri="{BB962C8B-B14F-4D97-AF65-F5344CB8AC3E}">
        <p14:creationId xmlns:p14="http://schemas.microsoft.com/office/powerpoint/2010/main" val="2551867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sz="3200" b="1" dirty="0">
                <a:solidFill>
                  <a:srgbClr val="FF0000"/>
                </a:solidFill>
              </a:rPr>
              <a:t>Cells of the chronic inflammatory response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25963"/>
          </a:xfrm>
        </p:spPr>
        <p:txBody>
          <a:bodyPr/>
          <a:lstStyle/>
          <a:p>
            <a:r>
              <a:rPr lang="en-IE" altLang="en-US" dirty="0"/>
              <a:t>Lymphocytes</a:t>
            </a:r>
          </a:p>
          <a:p>
            <a:r>
              <a:rPr lang="en-IE" altLang="en-US" dirty="0"/>
              <a:t>Monocytes/ macrophages</a:t>
            </a:r>
          </a:p>
          <a:p>
            <a:r>
              <a:rPr lang="en-IE" altLang="en-US" dirty="0"/>
              <a:t>Plasma </a:t>
            </a:r>
            <a:r>
              <a:rPr lang="en-IE" altLang="en-US" dirty="0" smtClean="0"/>
              <a:t>cells</a:t>
            </a:r>
          </a:p>
          <a:p>
            <a:endParaRPr lang="en-IE" altLang="en-US" dirty="0"/>
          </a:p>
          <a:p>
            <a:r>
              <a:rPr lang="en-US" dirty="0"/>
              <a:t>Chronic inflammation also involves the proliferation of </a:t>
            </a:r>
            <a:r>
              <a:rPr lang="en-US" dirty="0" smtClean="0"/>
              <a:t>fibroblasts instead </a:t>
            </a:r>
            <a:r>
              <a:rPr lang="en-US" dirty="0"/>
              <a:t>of exudates.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20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839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Nonspecific Chronic Inflammation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</a:t>
            </a:r>
            <a:r>
              <a:rPr lang="en-US" sz="3200" dirty="0" smtClean="0"/>
              <a:t>nvolves </a:t>
            </a:r>
            <a:r>
              <a:rPr lang="en-US" sz="3200" dirty="0"/>
              <a:t>a diffuse </a:t>
            </a:r>
            <a:r>
              <a:rPr lang="en-US" sz="3200" dirty="0" smtClean="0"/>
              <a:t>accumulation of </a:t>
            </a:r>
            <a:r>
              <a:rPr lang="en-US" sz="3200" dirty="0"/>
              <a:t>macrophages and lymphocytes at the site of injury.</a:t>
            </a: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Chemotaxis </a:t>
            </a:r>
            <a:r>
              <a:rPr lang="en-US" sz="3200" dirty="0" smtClean="0">
                <a:sym typeface="Wingdings" panose="05000000000000000000" pitchFamily="2" charset="2"/>
              </a:rPr>
              <a:t></a:t>
            </a:r>
            <a:r>
              <a:rPr lang="en-US" sz="3200" dirty="0" smtClean="0"/>
              <a:t> macrophages infiltration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smtClean="0"/>
              <a:t>fibroblast proliferation</a:t>
            </a:r>
            <a:r>
              <a:rPr lang="en-US" sz="3200" dirty="0" smtClean="0">
                <a:sym typeface="Wingdings" panose="05000000000000000000" pitchFamily="2" charset="2"/>
              </a:rPr>
              <a:t>  </a:t>
            </a:r>
            <a:r>
              <a:rPr lang="en-US" sz="3200" dirty="0" smtClean="0"/>
              <a:t>scar </a:t>
            </a:r>
            <a:r>
              <a:rPr lang="en-US" sz="3200" dirty="0"/>
              <a:t>formation </a:t>
            </a:r>
            <a:r>
              <a:rPr lang="en-US" sz="3200" dirty="0" smtClean="0"/>
              <a:t>that in </a:t>
            </a:r>
            <a:r>
              <a:rPr lang="en-US" sz="3200" dirty="0"/>
              <a:t>many cases replaces the normal connective tissue or </a:t>
            </a:r>
            <a:r>
              <a:rPr lang="en-US" sz="3200" dirty="0" smtClean="0"/>
              <a:t>the functional </a:t>
            </a:r>
            <a:r>
              <a:rPr lang="en-US" sz="3200" dirty="0"/>
              <a:t>parenchymal tissues of the involved structures. </a:t>
            </a:r>
            <a:endParaRPr lang="en-US" sz="3200" dirty="0" smtClean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For example</a:t>
            </a:r>
            <a:r>
              <a:rPr lang="en-US" sz="3200" dirty="0"/>
              <a:t>, scar tissue resulting from chronic inflammation </a:t>
            </a:r>
            <a:r>
              <a:rPr lang="en-US" sz="3200" dirty="0" smtClean="0"/>
              <a:t>of the </a:t>
            </a:r>
            <a:r>
              <a:rPr lang="en-US" sz="3200" dirty="0"/>
              <a:t>bowel causes narrowing of the bowel lumen.</a:t>
            </a:r>
          </a:p>
        </p:txBody>
      </p:sp>
    </p:spTree>
    <p:extLst>
      <p:ext uri="{BB962C8B-B14F-4D97-AF65-F5344CB8AC3E}">
        <p14:creationId xmlns:p14="http://schemas.microsoft.com/office/powerpoint/2010/main" val="1344536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Granulomatous </a:t>
            </a:r>
            <a:r>
              <a:rPr lang="en-US" sz="3600" b="1" i="1" dirty="0" smtClean="0">
                <a:solidFill>
                  <a:srgbClr val="FF0000"/>
                </a:solidFill>
              </a:rPr>
              <a:t>Inflammation</a:t>
            </a:r>
          </a:p>
          <a:p>
            <a:endParaRPr lang="en-US" sz="2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istinctive </a:t>
            </a:r>
            <a:r>
              <a:rPr lang="en-US" sz="2400" dirty="0"/>
              <a:t>form of </a:t>
            </a:r>
            <a:r>
              <a:rPr lang="en-US" sz="2400" dirty="0" smtClean="0"/>
              <a:t>chronic inflammation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granuloma typically is a small, 1- to </a:t>
            </a:r>
            <a:r>
              <a:rPr lang="en-US" sz="2400" dirty="0" smtClean="0"/>
              <a:t>2-mm lesion </a:t>
            </a:r>
            <a:r>
              <a:rPr lang="en-US" sz="2400" dirty="0"/>
              <a:t>in which there is a massing of macrophages </a:t>
            </a:r>
            <a:r>
              <a:rPr lang="en-US" sz="2400" dirty="0" smtClean="0"/>
              <a:t>surrounded by </a:t>
            </a:r>
            <a:r>
              <a:rPr lang="en-US" sz="2400" dirty="0"/>
              <a:t>lymphocytes. </a:t>
            </a:r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These </a:t>
            </a:r>
            <a:r>
              <a:rPr lang="en-US" sz="2400" dirty="0"/>
              <a:t>modified macrophages resemble </a:t>
            </a:r>
            <a:r>
              <a:rPr lang="en-US" sz="2400" dirty="0" smtClean="0"/>
              <a:t>epithelial cells </a:t>
            </a:r>
            <a:r>
              <a:rPr lang="en-US" sz="2400" dirty="0"/>
              <a:t>and sometimes are called </a:t>
            </a:r>
            <a:r>
              <a:rPr lang="en-US" sz="2400" i="1" dirty="0"/>
              <a:t>epithelioid cells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Granulomatous inflammation is </a:t>
            </a:r>
            <a:r>
              <a:rPr lang="en-US" sz="2400" dirty="0"/>
              <a:t>associated with </a:t>
            </a:r>
            <a:r>
              <a:rPr lang="en-US" sz="2400" b="1" dirty="0">
                <a:solidFill>
                  <a:srgbClr val="FF0000"/>
                </a:solidFill>
              </a:rPr>
              <a:t>foreign bodies </a:t>
            </a:r>
            <a:r>
              <a:rPr lang="en-US" sz="2400" dirty="0"/>
              <a:t>such as splinters, </a:t>
            </a:r>
            <a:r>
              <a:rPr lang="en-US" sz="2400" dirty="0" smtClean="0"/>
              <a:t>sutures, silica</a:t>
            </a:r>
            <a:r>
              <a:rPr lang="en-US" sz="2400" dirty="0"/>
              <a:t>, and asbestos and with microorganisms that </a:t>
            </a:r>
            <a:r>
              <a:rPr lang="en-US" sz="2400" dirty="0" smtClean="0"/>
              <a:t>cause tuberculosis</a:t>
            </a:r>
            <a:r>
              <a:rPr lang="en-US" sz="2400" dirty="0"/>
              <a:t>, syphilis, sarcoidosis, deep fungal </a:t>
            </a:r>
            <a:r>
              <a:rPr lang="en-US" sz="2400" dirty="0" smtClean="0"/>
              <a:t>infections, and </a:t>
            </a:r>
            <a:r>
              <a:rPr lang="en-US" sz="2400" dirty="0"/>
              <a:t>brucellosis. </a:t>
            </a:r>
            <a:r>
              <a:rPr lang="en-US" sz="2400" dirty="0" smtClean="0"/>
              <a:t>These </a:t>
            </a:r>
            <a:r>
              <a:rPr lang="en-US" sz="2400" dirty="0"/>
              <a:t>types of agents have one thing in </a:t>
            </a:r>
            <a:r>
              <a:rPr lang="en-US" sz="2400" dirty="0" smtClean="0"/>
              <a:t>common: they </a:t>
            </a:r>
            <a:r>
              <a:rPr lang="en-US" sz="2400" dirty="0"/>
              <a:t>are poorly digested and usually are not easily </a:t>
            </a:r>
            <a:r>
              <a:rPr lang="en-US" sz="2400" dirty="0" smtClean="0"/>
              <a:t>controlled by </a:t>
            </a:r>
            <a:r>
              <a:rPr lang="en-US" sz="2400" dirty="0"/>
              <a:t>other inflammatory mechanisms. </a:t>
            </a:r>
          </a:p>
        </p:txBody>
      </p:sp>
    </p:spTree>
    <p:extLst>
      <p:ext uri="{BB962C8B-B14F-4D97-AF65-F5344CB8AC3E}">
        <p14:creationId xmlns:p14="http://schemas.microsoft.com/office/powerpoint/2010/main" val="3123322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84287"/>
            <a:ext cx="7696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TREATMENT OF INFLAMMATION</a:t>
            </a:r>
          </a:p>
          <a:p>
            <a:endParaRPr lang="en-US" sz="20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Acetylsalicylic </a:t>
            </a:r>
            <a:r>
              <a:rPr lang="en-US" sz="2400" b="1" dirty="0">
                <a:solidFill>
                  <a:srgbClr val="FF0000"/>
                </a:solidFill>
              </a:rPr>
              <a:t>acid (</a:t>
            </a:r>
            <a:r>
              <a:rPr lang="en-US" sz="2400" b="1" dirty="0" smtClean="0">
                <a:solidFill>
                  <a:srgbClr val="FF0000"/>
                </a:solidFill>
              </a:rPr>
              <a:t>Aspirin):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Decreases prostaglandin synthesis </a:t>
            </a:r>
            <a:r>
              <a:rPr lang="en-US" sz="2000" dirty="0"/>
              <a:t>at the site of inflammation, reducing </a:t>
            </a:r>
            <a:r>
              <a:rPr lang="en-US" sz="2000" dirty="0" smtClean="0"/>
              <a:t>the inflammatory </a:t>
            </a:r>
            <a:r>
              <a:rPr lang="en-US" sz="2000" dirty="0"/>
              <a:t>response.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Reduces pain (analgesic </a:t>
            </a:r>
            <a:r>
              <a:rPr lang="en-US" sz="2000" dirty="0"/>
              <a:t>effect) and fever (antipyretic </a:t>
            </a:r>
            <a:r>
              <a:rPr lang="en-US" sz="2000" dirty="0" smtClean="0"/>
              <a:t>effect).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Not recommended for </a:t>
            </a:r>
            <a:r>
              <a:rPr lang="en-US" sz="2000" dirty="0"/>
              <a:t>children with viral infections because the </a:t>
            </a:r>
            <a:r>
              <a:rPr lang="en-US" sz="2000" dirty="0" smtClean="0"/>
              <a:t>combination of </a:t>
            </a:r>
            <a:r>
              <a:rPr lang="en-US" sz="2000" dirty="0"/>
              <a:t>ASA and a viral infection is believed to </a:t>
            </a:r>
            <a:r>
              <a:rPr lang="en-US" sz="2000" dirty="0" smtClean="0"/>
              <a:t>contribute to </a:t>
            </a:r>
            <a:r>
              <a:rPr lang="en-US" sz="2000" dirty="0"/>
              <a:t>the development of Reye’s syndrome, a </a:t>
            </a:r>
            <a:r>
              <a:rPr lang="en-US" sz="2000" dirty="0" smtClean="0"/>
              <a:t>serious complication </a:t>
            </a:r>
            <a:r>
              <a:rPr lang="en-US" sz="2000" dirty="0"/>
              <a:t>involving the brain and liver, which </a:t>
            </a:r>
            <a:r>
              <a:rPr lang="en-US" sz="2000" dirty="0" smtClean="0"/>
              <a:t>may be </a:t>
            </a:r>
            <a:r>
              <a:rPr lang="en-US" sz="2000" dirty="0"/>
              <a:t>fatal.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May cause </a:t>
            </a:r>
            <a:r>
              <a:rPr lang="en-US" sz="2000" dirty="0"/>
              <a:t>irritation and ulcers in the stomach. </a:t>
            </a:r>
            <a:r>
              <a:rPr lang="en-US" sz="2000" dirty="0" smtClean="0"/>
              <a:t>An enteric-coated </a:t>
            </a:r>
            <a:r>
              <a:rPr lang="en-US" sz="2000" dirty="0"/>
              <a:t>tablet (the tablet coating does not </a:t>
            </a:r>
            <a:r>
              <a:rPr lang="en-US" sz="2000" dirty="0" smtClean="0"/>
              <a:t>dissolve until </a:t>
            </a:r>
            <a:r>
              <a:rPr lang="en-US" sz="2000" dirty="0"/>
              <a:t>it reaches the small intestine) is available </a:t>
            </a:r>
            <a:r>
              <a:rPr lang="en-US" sz="2000" dirty="0" smtClean="0"/>
              <a:t>as are </a:t>
            </a:r>
            <a:r>
              <a:rPr lang="en-US" sz="2000" dirty="0"/>
              <a:t>drugs to reduce acid secretion in the stomach </a:t>
            </a:r>
            <a:r>
              <a:rPr lang="en-US" sz="2000" dirty="0" smtClean="0"/>
              <a:t>to reduce </a:t>
            </a:r>
            <a:r>
              <a:rPr lang="en-US" sz="2000" dirty="0"/>
              <a:t>this risk. 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Anti-inflammatory </a:t>
            </a:r>
            <a:r>
              <a:rPr lang="en-US" sz="2000" dirty="0"/>
              <a:t>drugs also </a:t>
            </a:r>
            <a:r>
              <a:rPr lang="en-US" sz="2000" dirty="0" smtClean="0"/>
              <a:t>interfere with </a:t>
            </a:r>
            <a:r>
              <a:rPr lang="en-US" sz="2000" dirty="0"/>
              <a:t>blood clotting by reducing platelet </a:t>
            </a:r>
            <a:r>
              <a:rPr lang="en-US" sz="2000" dirty="0" smtClean="0"/>
              <a:t>adhesion.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720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7924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Inflammation is the reaction of </a:t>
            </a:r>
            <a:r>
              <a:rPr lang="en-US" sz="2400" b="1" dirty="0">
                <a:solidFill>
                  <a:srgbClr val="FF0000"/>
                </a:solidFill>
              </a:rPr>
              <a:t>vascularized</a:t>
            </a:r>
            <a:r>
              <a:rPr lang="en-US" sz="2400" b="1" dirty="0"/>
              <a:t> tissues to </a:t>
            </a:r>
            <a:r>
              <a:rPr lang="en-US" sz="2400" b="1" dirty="0" smtClean="0"/>
              <a:t>injury. </a:t>
            </a:r>
          </a:p>
          <a:p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It </a:t>
            </a:r>
            <a:r>
              <a:rPr lang="en-US" sz="2400" b="1" dirty="0"/>
              <a:t>is characterized by inflammatory mediators, such </a:t>
            </a:r>
            <a:r>
              <a:rPr lang="en-US" sz="2400" b="1" dirty="0" smtClean="0"/>
              <a:t>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Complement proteins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Inflammatory mediators, </a:t>
            </a:r>
            <a:r>
              <a:rPr lang="en-US" sz="2400" b="1" dirty="0" err="1" smtClean="0"/>
              <a:t>eg</a:t>
            </a:r>
            <a:r>
              <a:rPr lang="en-US" sz="2400" b="1" dirty="0" smtClean="0"/>
              <a:t>, tumor </a:t>
            </a:r>
            <a:r>
              <a:rPr lang="en-US" sz="2400" b="1" dirty="0"/>
              <a:t>necrosis factor alpha, </a:t>
            </a:r>
            <a:endParaRPr lang="en-US" sz="24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V</a:t>
            </a:r>
            <a:r>
              <a:rPr lang="en-US" sz="2400" b="1" dirty="0" smtClean="0"/>
              <a:t>ascular endothelial growth </a:t>
            </a:r>
            <a:r>
              <a:rPr lang="en-US" sz="2400" b="1" dirty="0"/>
              <a:t>factor (VEGF), </a:t>
            </a:r>
            <a:endParaRPr lang="en-US" sz="24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Inflammatory cells as neutrophils</a:t>
            </a:r>
            <a:r>
              <a:rPr lang="en-US" sz="2400" b="1" dirty="0"/>
              <a:t>.</a:t>
            </a:r>
            <a:endParaRPr lang="en-US" sz="2400" b="1" dirty="0" smtClean="0"/>
          </a:p>
          <a:p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Inflammatory conditions </a:t>
            </a:r>
            <a:r>
              <a:rPr lang="en-US" sz="2400" b="1" dirty="0"/>
              <a:t>are commonly named by adding the suffix -</a:t>
            </a:r>
            <a:r>
              <a:rPr lang="en-US" sz="2400" b="1" i="1" dirty="0" err="1">
                <a:solidFill>
                  <a:srgbClr val="FF0000"/>
                </a:solidFill>
              </a:rPr>
              <a:t>itis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to the </a:t>
            </a:r>
            <a:r>
              <a:rPr lang="en-US" sz="2400" b="1" dirty="0"/>
              <a:t>affected organ or system. </a:t>
            </a:r>
            <a:endParaRPr lang="en-US" sz="2400" b="1" dirty="0" smtClean="0"/>
          </a:p>
          <a:p>
            <a:r>
              <a:rPr lang="en-US" sz="2400" b="1" dirty="0"/>
              <a:t>	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Examples: </a:t>
            </a:r>
          </a:p>
          <a:p>
            <a:r>
              <a:rPr lang="en-US" sz="2400" b="1" i="1" dirty="0"/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appendicitis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refers to </a:t>
            </a:r>
            <a:r>
              <a:rPr lang="en-US" sz="2400" b="1" dirty="0"/>
              <a:t>inflammation of the appendix, </a:t>
            </a:r>
            <a:r>
              <a:rPr lang="en-US" sz="2400" b="1" dirty="0" smtClean="0"/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pericarditis</a:t>
            </a:r>
            <a:r>
              <a:rPr lang="en-US" sz="2400" b="1" i="1" dirty="0" smtClean="0"/>
              <a:t> </a:t>
            </a:r>
            <a:r>
              <a:rPr lang="en-US" sz="2400" b="1" dirty="0"/>
              <a:t>to </a:t>
            </a:r>
            <a:r>
              <a:rPr lang="en-US" sz="2400" b="1" dirty="0" smtClean="0"/>
              <a:t>inflammation of </a:t>
            </a:r>
            <a:r>
              <a:rPr lang="en-US" sz="2400" b="1" dirty="0"/>
              <a:t>the pericardium, and </a:t>
            </a:r>
            <a:endParaRPr lang="en-US" sz="2400" b="1" dirty="0" smtClean="0"/>
          </a:p>
          <a:p>
            <a:r>
              <a:rPr lang="en-US" sz="2400" b="1" i="1" dirty="0"/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neuritis</a:t>
            </a:r>
            <a:r>
              <a:rPr lang="en-US" sz="2400" b="1" i="1" dirty="0" smtClean="0"/>
              <a:t> </a:t>
            </a:r>
            <a:r>
              <a:rPr lang="en-US" sz="2400" b="1" dirty="0"/>
              <a:t>to inflammation of a nerve.</a:t>
            </a:r>
          </a:p>
        </p:txBody>
      </p:sp>
    </p:spTree>
    <p:extLst>
      <p:ext uri="{BB962C8B-B14F-4D97-AF65-F5344CB8AC3E}">
        <p14:creationId xmlns:p14="http://schemas.microsoft.com/office/powerpoint/2010/main" val="1029586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Acetaminophen (Tylenol or </a:t>
            </a:r>
            <a:r>
              <a:rPr lang="en-US" sz="2400" b="1" dirty="0" err="1">
                <a:solidFill>
                  <a:srgbClr val="FF0000"/>
                </a:solidFill>
              </a:rPr>
              <a:t>Paracetamol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Decreases fever </a:t>
            </a:r>
            <a:r>
              <a:rPr lang="en-US" sz="2400" dirty="0"/>
              <a:t>and pain, but does not diminish the </a:t>
            </a:r>
            <a:r>
              <a:rPr lang="en-US" sz="2400" dirty="0" smtClean="0"/>
              <a:t>inflammatory response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23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746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Nonsteroidal anti-inflammatory drugs (</a:t>
            </a:r>
            <a:r>
              <a:rPr lang="en-US" sz="2400" b="1" dirty="0" smtClean="0">
                <a:solidFill>
                  <a:srgbClr val="FF0000"/>
                </a:solidFill>
              </a:rPr>
              <a:t>NSAIDs) such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as </a:t>
            </a:r>
            <a:r>
              <a:rPr lang="en-US" sz="2400" b="1" dirty="0">
                <a:solidFill>
                  <a:srgbClr val="FF0000"/>
                </a:solidFill>
              </a:rPr>
              <a:t>ibuprofen (Advil or Motrin), </a:t>
            </a:r>
            <a:r>
              <a:rPr lang="en-US" sz="2400" b="1" dirty="0" err="1">
                <a:solidFill>
                  <a:srgbClr val="FF0000"/>
                </a:solidFill>
              </a:rPr>
              <a:t>piroxicam</a:t>
            </a:r>
            <a:r>
              <a:rPr lang="en-US" sz="2400" b="1" dirty="0">
                <a:solidFill>
                  <a:srgbClr val="FF0000"/>
                </a:solidFill>
              </a:rPr>
              <a:t> (</a:t>
            </a:r>
            <a:r>
              <a:rPr lang="en-US" sz="2400" b="1" dirty="0" err="1">
                <a:solidFill>
                  <a:srgbClr val="FF0000"/>
                </a:solidFill>
              </a:rPr>
              <a:t>Feldene</a:t>
            </a:r>
            <a:r>
              <a:rPr lang="en-US" sz="2400" b="1" dirty="0">
                <a:solidFill>
                  <a:srgbClr val="FF0000"/>
                </a:solidFill>
              </a:rPr>
              <a:t>), </a:t>
            </a:r>
            <a:r>
              <a:rPr lang="en-US" sz="2400" b="1" dirty="0" smtClean="0">
                <a:solidFill>
                  <a:srgbClr val="FF0000"/>
                </a:solidFill>
              </a:rPr>
              <a:t>or diclofenac </a:t>
            </a:r>
            <a:r>
              <a:rPr lang="en-US" sz="2400" b="1" dirty="0">
                <a:solidFill>
                  <a:srgbClr val="FF0000"/>
                </a:solidFill>
              </a:rPr>
              <a:t>sodium (</a:t>
            </a:r>
            <a:r>
              <a:rPr lang="en-US" sz="2400" b="1" dirty="0" err="1">
                <a:solidFill>
                  <a:srgbClr val="FF0000"/>
                </a:solidFill>
              </a:rPr>
              <a:t>Arthrotec</a:t>
            </a:r>
            <a:r>
              <a:rPr lang="en-US" sz="2400" b="1" dirty="0" smtClean="0">
                <a:solidFill>
                  <a:srgbClr val="FF0000"/>
                </a:solidFill>
              </a:rPr>
              <a:t>).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 smtClean="0"/>
              <a:t>These drugs </a:t>
            </a:r>
            <a:r>
              <a:rPr lang="en-US" sz="2400" dirty="0"/>
              <a:t>have anti-inflammatory, analgesic, and </a:t>
            </a:r>
            <a:r>
              <a:rPr lang="en-US" sz="2400" dirty="0" smtClean="0"/>
              <a:t>antipyretic activities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They </a:t>
            </a:r>
            <a:r>
              <a:rPr lang="en-US" sz="2400" dirty="0"/>
              <a:t>act by reducing production </a:t>
            </a:r>
            <a:r>
              <a:rPr lang="en-US" sz="2400" dirty="0" smtClean="0"/>
              <a:t>of prostaglandins</a:t>
            </a:r>
            <a:r>
              <a:rPr lang="en-US" sz="2400" dirty="0"/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630" y="374809"/>
            <a:ext cx="867537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Glucocorticoids 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Examples </a:t>
            </a:r>
            <a:r>
              <a:rPr lang="en-US" sz="2400" b="1" dirty="0"/>
              <a:t>include </a:t>
            </a:r>
            <a:r>
              <a:rPr lang="en-US" sz="2400" b="1" dirty="0" smtClean="0"/>
              <a:t>prednisone (oral</a:t>
            </a:r>
            <a:r>
              <a:rPr lang="en-US" sz="2400" b="1" dirty="0"/>
              <a:t>), triamcinolone (topical), </a:t>
            </a:r>
            <a:r>
              <a:rPr lang="en-US" sz="2400" b="1" dirty="0" smtClean="0"/>
              <a:t>methylprednisolone (intra-articular—into </a:t>
            </a:r>
            <a:r>
              <a:rPr lang="en-US" sz="2400" b="1" dirty="0"/>
              <a:t>joint), dexamethasone (</a:t>
            </a:r>
            <a:r>
              <a:rPr lang="en-US" sz="2400" b="1" dirty="0" smtClean="0"/>
              <a:t>intramuscular [IM</a:t>
            </a:r>
            <a:r>
              <a:rPr lang="en-US" sz="2400" b="1" dirty="0"/>
              <a:t>] or intravenous [IV] injections),</a:t>
            </a:r>
            <a:endParaRPr lang="en-US" b="1" dirty="0" smtClean="0"/>
          </a:p>
          <a:p>
            <a:endParaRPr lang="en-US" b="1" dirty="0"/>
          </a:p>
          <a:p>
            <a:r>
              <a:rPr lang="en-US" sz="2400" dirty="0"/>
              <a:t>R</a:t>
            </a:r>
            <a:r>
              <a:rPr lang="en-US" sz="2400" dirty="0" smtClean="0"/>
              <a:t>eferred </a:t>
            </a:r>
            <a:r>
              <a:rPr lang="en-US" sz="2400" dirty="0"/>
              <a:t>to </a:t>
            </a:r>
            <a:r>
              <a:rPr lang="en-US" sz="2400" dirty="0" smtClean="0"/>
              <a:t>as corticosteroids</a:t>
            </a:r>
            <a:r>
              <a:rPr lang="en-US" sz="2400" dirty="0"/>
              <a:t> </a:t>
            </a:r>
            <a:r>
              <a:rPr lang="en-US" sz="2400" dirty="0" smtClean="0"/>
              <a:t>or </a:t>
            </a:r>
            <a:r>
              <a:rPr lang="en-US" sz="2400" dirty="0"/>
              <a:t>steroidal anti-inflammatory </a:t>
            </a:r>
            <a:r>
              <a:rPr lang="en-US" sz="2400" dirty="0" smtClean="0"/>
              <a:t>drugs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dirty="0" smtClean="0"/>
              <a:t>Synthetic chemicals </a:t>
            </a:r>
            <a:r>
              <a:rPr lang="en-US" sz="2400" dirty="0"/>
              <a:t>that are related to the naturally occurring </a:t>
            </a:r>
            <a:r>
              <a:rPr lang="en-US" sz="2400" dirty="0" smtClean="0"/>
              <a:t>glucocorticoids (hydrocortisone</a:t>
            </a:r>
            <a:r>
              <a:rPr lang="en-US" sz="2400" dirty="0"/>
              <a:t>), hormones produced </a:t>
            </a:r>
            <a:r>
              <a:rPr lang="en-US" sz="2400" dirty="0" smtClean="0"/>
              <a:t>by the </a:t>
            </a:r>
            <a:r>
              <a:rPr lang="en-US" sz="2400" dirty="0"/>
              <a:t>adrenal cortex gland in the body</a:t>
            </a:r>
          </a:p>
        </p:txBody>
      </p:sp>
    </p:spTree>
    <p:extLst>
      <p:ext uri="{BB962C8B-B14F-4D97-AF65-F5344CB8AC3E}">
        <p14:creationId xmlns:p14="http://schemas.microsoft.com/office/powerpoint/2010/main" val="1224938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" y="1371600"/>
            <a:ext cx="40290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30655"/>
            <a:ext cx="4505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44005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6200"/>
            <a:ext cx="4076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HEALING PROCESS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3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57138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29" y="3276600"/>
            <a:ext cx="5702433" cy="346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506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COMPLICATIONS OF HEALING BY </a:t>
            </a:r>
            <a:r>
              <a:rPr lang="en-US" sz="3200" b="1" dirty="0" smtClean="0">
                <a:solidFill>
                  <a:srgbClr val="FF0000"/>
                </a:solidFill>
              </a:rPr>
              <a:t>SCAR FORMATION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653778"/>
            <a:ext cx="583685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Loss of </a:t>
            </a:r>
            <a:r>
              <a:rPr lang="en-US" sz="3200" b="1" dirty="0" smtClean="0"/>
              <a:t>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Contractures and </a:t>
            </a:r>
            <a:r>
              <a:rPr lang="en-US" sz="3200" b="1" dirty="0" smtClean="0"/>
              <a:t>Obstructions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Adhesions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Hypertrophic Scar </a:t>
            </a:r>
            <a:r>
              <a:rPr lang="en-US" sz="3200" b="1" dirty="0" smtClean="0"/>
              <a:t>Tissue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Ulceration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53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4752975" cy="296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66960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914400"/>
            <a:ext cx="28321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38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600" b="1" dirty="0">
                <a:solidFill>
                  <a:srgbClr val="FF0000"/>
                </a:solidFill>
              </a:rPr>
              <a:t>Etiology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en-US" sz="2200" b="1" dirty="0"/>
              <a:t>The causes of inflammation are many and varied:</a:t>
            </a:r>
          </a:p>
          <a:p>
            <a:pPr lvl="1" algn="just"/>
            <a:r>
              <a:rPr lang="en-US" altLang="en-US" sz="2200" b="1" dirty="0"/>
              <a:t>Exogenous causes:</a:t>
            </a:r>
          </a:p>
          <a:p>
            <a:pPr lvl="2" algn="just"/>
            <a:r>
              <a:rPr lang="en-US" altLang="en-US" sz="2200" b="1" dirty="0"/>
              <a:t>Physical agents</a:t>
            </a:r>
          </a:p>
          <a:p>
            <a:pPr lvl="3" algn="just"/>
            <a:r>
              <a:rPr lang="en-US" altLang="en-US" sz="2200" b="1" dirty="0" smtClean="0"/>
              <a:t>Mechanical </a:t>
            </a:r>
            <a:r>
              <a:rPr lang="en-US" altLang="en-US" sz="2200" b="1" dirty="0"/>
              <a:t>agents: fractures, foreign </a:t>
            </a:r>
            <a:r>
              <a:rPr lang="en-US" altLang="en-US" sz="2200" b="1" dirty="0" smtClean="0"/>
              <a:t>bodies, </a:t>
            </a:r>
            <a:r>
              <a:rPr lang="en-US" altLang="en-US" sz="2200" b="1" dirty="0"/>
              <a:t>sand, etc.</a:t>
            </a:r>
          </a:p>
          <a:p>
            <a:pPr lvl="3" algn="just"/>
            <a:r>
              <a:rPr lang="en-US" altLang="en-US" sz="2200" b="1" dirty="0"/>
              <a:t>Thermal agents: burns, freezing</a:t>
            </a:r>
          </a:p>
          <a:p>
            <a:pPr lvl="2" algn="just"/>
            <a:r>
              <a:rPr lang="en-US" altLang="en-US" sz="2200" b="1" dirty="0"/>
              <a:t>Chemical agents: toxic gases, acids, bases</a:t>
            </a:r>
          </a:p>
          <a:p>
            <a:pPr lvl="2" algn="just"/>
            <a:r>
              <a:rPr lang="en-US" altLang="en-US" sz="2200" b="1" dirty="0"/>
              <a:t>Biological agents: bacteria, viruses, parasites</a:t>
            </a:r>
          </a:p>
          <a:p>
            <a:pPr lvl="1" algn="just"/>
            <a:r>
              <a:rPr lang="en-US" altLang="en-US" sz="2200" b="1" dirty="0"/>
              <a:t>Endogenous causes:</a:t>
            </a:r>
          </a:p>
          <a:p>
            <a:pPr lvl="2" algn="just"/>
            <a:r>
              <a:rPr lang="en-US" altLang="en-US" sz="2200" b="1" dirty="0"/>
              <a:t>Circulation disorders: thrombosis, infarction, hemorrhage</a:t>
            </a:r>
          </a:p>
          <a:p>
            <a:pPr lvl="2" algn="just"/>
            <a:r>
              <a:rPr lang="en-US" altLang="en-US" sz="2200" b="1" dirty="0"/>
              <a:t>Enzymes activation – e.g. acute pancreatitis</a:t>
            </a:r>
          </a:p>
          <a:p>
            <a:pPr lvl="2" algn="just"/>
            <a:r>
              <a:rPr lang="en-US" altLang="en-US" sz="2200" b="1" dirty="0"/>
              <a:t>Metabolic products deposals – uric acid, urea</a:t>
            </a:r>
          </a:p>
          <a:p>
            <a:pPr lvl="1" algn="just"/>
            <a:endParaRPr lang="en-US" altLang="en-US" sz="2200" b="1" dirty="0"/>
          </a:p>
          <a:p>
            <a:pPr lvl="1" algn="just"/>
            <a:endParaRPr lang="en-US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0026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38225"/>
            <a:ext cx="382905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28600"/>
            <a:ext cx="7467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Cardinal </a:t>
            </a:r>
            <a:r>
              <a:rPr lang="en-US" sz="4000" b="1" dirty="0">
                <a:solidFill>
                  <a:srgbClr val="FF0000"/>
                </a:solidFill>
              </a:rPr>
              <a:t>signs of </a:t>
            </a:r>
            <a:r>
              <a:rPr lang="en-US" sz="4000" b="1" dirty="0" smtClean="0">
                <a:solidFill>
                  <a:srgbClr val="FF0000"/>
                </a:solidFill>
              </a:rPr>
              <a:t>inflammation:</a:t>
            </a:r>
          </a:p>
          <a:p>
            <a:endParaRPr lang="en-US" sz="4000" b="1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err="1" smtClean="0"/>
              <a:t>rubor</a:t>
            </a:r>
            <a:r>
              <a:rPr lang="en-US" sz="3200" b="1" i="1" dirty="0" smtClean="0"/>
              <a:t> </a:t>
            </a:r>
            <a:r>
              <a:rPr lang="en-US" sz="3200" b="1" dirty="0"/>
              <a:t>(redness),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/>
              <a:t>tumor </a:t>
            </a:r>
            <a:r>
              <a:rPr lang="en-US" sz="3200" b="1" dirty="0"/>
              <a:t>(swelling), </a:t>
            </a:r>
            <a:endParaRPr lang="en-US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err="1" smtClean="0"/>
              <a:t>calor</a:t>
            </a:r>
            <a:r>
              <a:rPr lang="en-US" sz="3200" b="1" i="1" dirty="0" smtClean="0"/>
              <a:t> </a:t>
            </a:r>
            <a:r>
              <a:rPr lang="en-US" sz="3200" b="1" dirty="0"/>
              <a:t>(heat), </a:t>
            </a:r>
            <a:r>
              <a:rPr lang="en-US" sz="3200" b="1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dolor </a:t>
            </a:r>
            <a:r>
              <a:rPr lang="en-US" sz="3200" b="1" dirty="0"/>
              <a:t>(pain</a:t>
            </a:r>
            <a:r>
              <a:rPr lang="en-US" sz="3200" b="1" dirty="0" smtClean="0"/>
              <a:t>),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err="1" smtClean="0"/>
              <a:t>functio</a:t>
            </a:r>
            <a:r>
              <a:rPr lang="en-US" sz="3200" b="1" i="1" dirty="0" smtClean="0"/>
              <a:t> </a:t>
            </a:r>
            <a:r>
              <a:rPr lang="en-US" sz="3200" b="1" i="1" dirty="0" err="1"/>
              <a:t>laesa</a:t>
            </a:r>
            <a:r>
              <a:rPr lang="en-US" sz="3200" b="1" i="1" dirty="0"/>
              <a:t> </a:t>
            </a:r>
            <a:endParaRPr lang="en-US" sz="3200" b="1" i="1" dirty="0" smtClean="0"/>
          </a:p>
          <a:p>
            <a:r>
              <a:rPr lang="en-US" sz="3200" b="1" i="1" dirty="0"/>
              <a:t> </a:t>
            </a:r>
            <a:r>
              <a:rPr lang="en-US" sz="3200" b="1" i="1" dirty="0" smtClean="0"/>
              <a:t>  </a:t>
            </a:r>
            <a:r>
              <a:rPr lang="en-US" sz="3200" b="1" dirty="0" smtClean="0"/>
              <a:t>(</a:t>
            </a:r>
            <a:r>
              <a:rPr lang="en-US" sz="3200" b="1" dirty="0"/>
              <a:t>loss of function)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</a:t>
            </a:r>
            <a:r>
              <a:rPr lang="en-US" sz="3200" b="1" dirty="0" smtClean="0"/>
              <a:t>ystemic </a:t>
            </a:r>
            <a:r>
              <a:rPr lang="en-US" sz="3200" b="1" dirty="0"/>
              <a:t>or </a:t>
            </a:r>
            <a:endParaRPr lang="en-US" sz="3200" b="1" dirty="0" smtClean="0"/>
          </a:p>
          <a:p>
            <a:r>
              <a:rPr lang="en-US" sz="3200" b="1" dirty="0" smtClean="0"/>
              <a:t>constitutional </a:t>
            </a:r>
          </a:p>
          <a:p>
            <a:r>
              <a:rPr lang="en-US" sz="3200" b="1" dirty="0" smtClean="0"/>
              <a:t>manifestations </a:t>
            </a:r>
            <a:r>
              <a:rPr lang="en-US" sz="3200" b="1" dirty="0"/>
              <a:t>(</a:t>
            </a:r>
            <a:r>
              <a:rPr lang="en-US" sz="3200" b="1" i="1" dirty="0"/>
              <a:t>e.g</a:t>
            </a:r>
            <a:r>
              <a:rPr lang="en-US" sz="3200" b="1" dirty="0"/>
              <a:t>., fever)</a:t>
            </a:r>
          </a:p>
        </p:txBody>
      </p:sp>
    </p:spTree>
    <p:extLst>
      <p:ext uri="{BB962C8B-B14F-4D97-AF65-F5344CB8AC3E}">
        <p14:creationId xmlns:p14="http://schemas.microsoft.com/office/powerpoint/2010/main" val="22708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35315"/>
            <a:ext cx="8763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Inflammation:</a:t>
            </a:r>
          </a:p>
          <a:p>
            <a:endParaRPr lang="en-US" sz="40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/>
              <a:t>A </a:t>
            </a:r>
            <a:r>
              <a:rPr lang="en-US" sz="2800" b="1" u="sng" dirty="0">
                <a:solidFill>
                  <a:srgbClr val="FF0000"/>
                </a:solidFill>
              </a:rPr>
              <a:t>protective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response involving host cells,</a:t>
            </a:r>
          </a:p>
          <a:p>
            <a:r>
              <a:rPr lang="en-US" sz="2800" b="1" dirty="0"/>
              <a:t>blood vessels and proteins</a:t>
            </a:r>
          </a:p>
          <a:p>
            <a:r>
              <a:rPr lang="en-US" sz="2800" b="1" dirty="0"/>
              <a:t>– Goals are:</a:t>
            </a:r>
          </a:p>
          <a:p>
            <a:pPr lvl="1"/>
            <a:r>
              <a:rPr lang="en-US" sz="2800" b="1" dirty="0"/>
              <a:t>• eliminate the initial cause of cell injury</a:t>
            </a:r>
          </a:p>
          <a:p>
            <a:pPr lvl="1"/>
            <a:r>
              <a:rPr lang="en-US" sz="2800" b="1" dirty="0"/>
              <a:t>• Remove necrotic cells and tissue</a:t>
            </a:r>
          </a:p>
          <a:p>
            <a:pPr lvl="1"/>
            <a:r>
              <a:rPr lang="en-US" sz="2800" b="1" dirty="0"/>
              <a:t>• Initiate the process of repair</a:t>
            </a:r>
          </a:p>
          <a:p>
            <a:endParaRPr lang="en-US" sz="2800" b="1" dirty="0" smtClean="0"/>
          </a:p>
          <a:p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/>
              <a:t>Also </a:t>
            </a:r>
            <a:r>
              <a:rPr lang="en-US" sz="2800" b="1" dirty="0"/>
              <a:t>a potentially </a:t>
            </a:r>
            <a:r>
              <a:rPr lang="en-US" sz="2800" b="1" u="sng" dirty="0">
                <a:solidFill>
                  <a:srgbClr val="FF0000"/>
                </a:solidFill>
              </a:rPr>
              <a:t>harmful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process</a:t>
            </a:r>
          </a:p>
          <a:p>
            <a:r>
              <a:rPr lang="en-US" sz="2800" b="1" dirty="0"/>
              <a:t>– Components of inflammation that are capable of</a:t>
            </a:r>
          </a:p>
          <a:p>
            <a:r>
              <a:rPr lang="en-US" sz="2800" b="1" dirty="0"/>
              <a:t>destroying microbes can also injury bystander</a:t>
            </a:r>
          </a:p>
          <a:p>
            <a:r>
              <a:rPr lang="en-US" sz="2800" b="1" dirty="0"/>
              <a:t>normal tissue </a:t>
            </a:r>
          </a:p>
        </p:txBody>
      </p:sp>
    </p:spTree>
    <p:extLst>
      <p:ext uri="{BB962C8B-B14F-4D97-AF65-F5344CB8AC3E}">
        <p14:creationId xmlns:p14="http://schemas.microsoft.com/office/powerpoint/2010/main" val="18792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0010"/>
            <a:ext cx="4473364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228600"/>
            <a:ext cx="426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Sequence of events in an inflammatory reaction</a:t>
            </a:r>
          </a:p>
        </p:txBody>
      </p:sp>
    </p:spTree>
    <p:extLst>
      <p:ext uri="{BB962C8B-B14F-4D97-AF65-F5344CB8AC3E}">
        <p14:creationId xmlns:p14="http://schemas.microsoft.com/office/powerpoint/2010/main" val="36374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26589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8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839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Acute Inflammation</a:t>
            </a:r>
          </a:p>
          <a:p>
            <a:endParaRPr lang="en-US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Acute </a:t>
            </a:r>
            <a:r>
              <a:rPr lang="en-US" sz="3200" b="1" dirty="0"/>
              <a:t>inflammation is the early (</a:t>
            </a:r>
            <a:r>
              <a:rPr lang="en-US" sz="3200" b="1" dirty="0" smtClean="0"/>
              <a:t>almost immediate</a:t>
            </a:r>
            <a:r>
              <a:rPr lang="en-US" sz="3200" b="1" dirty="0"/>
              <a:t>) </a:t>
            </a:r>
            <a:r>
              <a:rPr lang="en-US" sz="3200" b="1" dirty="0" smtClean="0"/>
              <a:t>reaction of </a:t>
            </a:r>
            <a:r>
              <a:rPr lang="en-US" sz="3200" b="1" dirty="0"/>
              <a:t>local tissues and their blood vessels to injury</a:t>
            </a:r>
            <a:r>
              <a:rPr lang="en-US" sz="3200" b="1" dirty="0" smtClean="0"/>
              <a:t>.</a:t>
            </a:r>
          </a:p>
          <a:p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Acute inflammation can be </a:t>
            </a:r>
            <a:r>
              <a:rPr lang="en-US" sz="3200" b="1" dirty="0" smtClean="0"/>
              <a:t>triggered by </a:t>
            </a:r>
            <a:r>
              <a:rPr lang="en-US" sz="3200" b="1" dirty="0"/>
              <a:t>a variety of </a:t>
            </a:r>
            <a:r>
              <a:rPr lang="en-US" sz="3200" b="1" dirty="0" smtClean="0"/>
              <a:t>stimuli</a:t>
            </a:r>
            <a:r>
              <a:rPr lang="en-US" sz="3200" b="1" dirty="0"/>
              <a:t> </a:t>
            </a:r>
            <a:r>
              <a:rPr lang="en-US" sz="3200" b="1" dirty="0" smtClean="0"/>
              <a:t>such as: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infections</a:t>
            </a:r>
            <a:r>
              <a:rPr lang="en-US" sz="3200" b="1" dirty="0"/>
              <a:t>, </a:t>
            </a:r>
            <a:endParaRPr lang="en-US" sz="32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immune reactions</a:t>
            </a:r>
            <a:r>
              <a:rPr lang="en-US" sz="3200" b="1" dirty="0"/>
              <a:t>, </a:t>
            </a:r>
            <a:endParaRPr lang="en-US" sz="32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blunt </a:t>
            </a:r>
            <a:r>
              <a:rPr lang="en-US" sz="3200" b="1" dirty="0"/>
              <a:t>and penetrating trauma, </a:t>
            </a:r>
            <a:endParaRPr lang="en-US" sz="32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physical </a:t>
            </a:r>
            <a:r>
              <a:rPr lang="en-US" sz="3200" b="1" dirty="0"/>
              <a:t>or </a:t>
            </a:r>
            <a:r>
              <a:rPr lang="en-US" sz="3200" b="1" dirty="0" smtClean="0"/>
              <a:t>chemical agents </a:t>
            </a:r>
            <a:r>
              <a:rPr lang="en-US" sz="3200" b="1" dirty="0"/>
              <a:t>(</a:t>
            </a:r>
            <a:r>
              <a:rPr lang="en-US" sz="3200" b="1" i="1" dirty="0"/>
              <a:t>e.g., </a:t>
            </a:r>
            <a:r>
              <a:rPr lang="en-US" sz="3200" b="1" dirty="0"/>
              <a:t>burns, frostbite, irradiation, caustic chemicals</a:t>
            </a:r>
            <a:r>
              <a:rPr lang="en-US" sz="3200" b="1" dirty="0" smtClean="0"/>
              <a:t>).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152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1522</Words>
  <Application>Microsoft Office PowerPoint</Application>
  <PresentationFormat>On-screen Show (4:3)</PresentationFormat>
  <Paragraphs>224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Office Theme</vt:lpstr>
      <vt:lpstr>Inflammation, Tissue Repair, and Wound Healing</vt:lpstr>
      <vt:lpstr>PowerPoint Presentation</vt:lpstr>
      <vt:lpstr>PowerPoint Presentation</vt:lpstr>
      <vt:lpstr>Etiology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Cells of the chronic inflammatory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Inflammation, Tissue Repair, and Wound Healing</dc:title>
  <dc:creator>Ahmed</dc:creator>
  <cp:lastModifiedBy>user</cp:lastModifiedBy>
  <cp:revision>27</cp:revision>
  <dcterms:created xsi:type="dcterms:W3CDTF">2015-03-30T20:10:32Z</dcterms:created>
  <dcterms:modified xsi:type="dcterms:W3CDTF">2016-02-09T11:21:51Z</dcterms:modified>
</cp:coreProperties>
</file>