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8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8" r:id="rId21"/>
    <p:sldId id="274" r:id="rId22"/>
    <p:sldId id="275" r:id="rId23"/>
    <p:sldId id="276" r:id="rId24"/>
    <p:sldId id="277" r:id="rId25"/>
    <p:sldId id="278" r:id="rId26"/>
    <p:sldId id="279" r:id="rId27"/>
    <p:sldId id="280" r:id="rId28"/>
    <p:sldId id="281" r:id="rId29"/>
    <p:sldId id="283" r:id="rId30"/>
    <p:sldId id="282" r:id="rId31"/>
    <p:sldId id="284" r:id="rId32"/>
    <p:sldId id="285" r:id="rId33"/>
    <p:sldId id="286" r:id="rId34"/>
    <p:sldId id="287"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50179" name="Rectangle 3"/>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fld id="{CA6008A7-F000-41BB-9B14-AE7B459FF3E7}" type="datetimeFigureOut">
              <a:rPr lang="ar-SA"/>
              <a:pPr/>
              <a:t>23/12/1436</a:t>
            </a:fld>
            <a:endParaRPr lang="en-US"/>
          </a:p>
        </p:txBody>
      </p:sp>
      <p:sp>
        <p:nvSpPr>
          <p:cNvPr id="50180" name="Rectangle 4"/>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endParaRPr lang="en-US"/>
          </a:p>
        </p:txBody>
      </p:sp>
      <p:sp>
        <p:nvSpPr>
          <p:cNvPr id="50181" name="Rectangle 5"/>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fld id="{C5FF52CC-B515-49A3-945C-77EF9B2123A8}" type="slidenum">
              <a:rPr lang="ar-SA"/>
              <a:pPr/>
              <a:t>‹#›</a:t>
            </a:fld>
            <a:endParaRPr lang="en-US"/>
          </a:p>
        </p:txBody>
      </p:sp>
    </p:spTree>
    <p:extLst>
      <p:ext uri="{BB962C8B-B14F-4D97-AF65-F5344CB8AC3E}">
        <p14:creationId xmlns:p14="http://schemas.microsoft.com/office/powerpoint/2010/main" val="3882250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49155"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fld id="{1EC55CF7-17E4-4586-A935-21A27B94F9C1}" type="datetimeFigureOut">
              <a:rPr lang="ar-SA"/>
              <a:pPr/>
              <a:t>23/12/1436</a:t>
            </a:fld>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8"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endParaRPr lang="en-US"/>
          </a:p>
        </p:txBody>
      </p:sp>
      <p:sp>
        <p:nvSpPr>
          <p:cNvPr id="49159"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fld id="{26794244-F6CC-45EA-A620-F96999A28140}" type="slidenum">
              <a:rPr lang="ar-SA"/>
              <a:pPr/>
              <a:t>‹#›</a:t>
            </a:fld>
            <a:endParaRPr lang="en-US"/>
          </a:p>
        </p:txBody>
      </p:sp>
    </p:spTree>
    <p:extLst>
      <p:ext uri="{BB962C8B-B14F-4D97-AF65-F5344CB8AC3E}">
        <p14:creationId xmlns:p14="http://schemas.microsoft.com/office/powerpoint/2010/main" val="3823048552"/>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Calibri" pitchFamily="34" charset="0"/>
        <a:ea typeface="+mn-ea"/>
        <a:cs typeface="+mn-cs"/>
      </a:defRPr>
    </a:lvl1pPr>
    <a:lvl2pPr marL="457200" algn="r" rtl="1" fontAlgn="base">
      <a:spcBef>
        <a:spcPct val="30000"/>
      </a:spcBef>
      <a:spcAft>
        <a:spcPct val="0"/>
      </a:spcAft>
      <a:defRPr sz="1200" kern="1200">
        <a:solidFill>
          <a:schemeClr val="tx1"/>
        </a:solidFill>
        <a:latin typeface="Calibri" pitchFamily="34" charset="0"/>
        <a:ea typeface="+mn-ea"/>
        <a:cs typeface="+mn-cs"/>
      </a:defRPr>
    </a:lvl2pPr>
    <a:lvl3pPr marL="914400" algn="r" rtl="1" fontAlgn="base">
      <a:spcBef>
        <a:spcPct val="30000"/>
      </a:spcBef>
      <a:spcAft>
        <a:spcPct val="0"/>
      </a:spcAft>
      <a:defRPr sz="1200" kern="1200">
        <a:solidFill>
          <a:schemeClr val="tx1"/>
        </a:solidFill>
        <a:latin typeface="Calibri" pitchFamily="34" charset="0"/>
        <a:ea typeface="+mn-ea"/>
        <a:cs typeface="+mn-cs"/>
      </a:defRPr>
    </a:lvl3pPr>
    <a:lvl4pPr marL="1371600" algn="r" rtl="1" fontAlgn="base">
      <a:spcBef>
        <a:spcPct val="30000"/>
      </a:spcBef>
      <a:spcAft>
        <a:spcPct val="0"/>
      </a:spcAft>
      <a:defRPr sz="1200" kern="1200">
        <a:solidFill>
          <a:schemeClr val="tx1"/>
        </a:solidFill>
        <a:latin typeface="Calibri" pitchFamily="34" charset="0"/>
        <a:ea typeface="+mn-ea"/>
        <a:cs typeface="+mn-cs"/>
      </a:defRPr>
    </a:lvl4pPr>
    <a:lvl5pPr marL="1828800" algn="r" rtl="1"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ar-JO">
                  <a:cs typeface="Arial" pitchFamily="34"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ar-JO">
                  <a:cs typeface="Arial" pitchFamily="34" charset="0"/>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ar-JO">
                  <a:cs typeface="Arial" pitchFamily="34" charset="0"/>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ar-JO">
                  <a:cs typeface="Arial" pitchFamily="34"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ar-JO">
                <a:cs typeface="Arial" pitchFamily="34"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ar-JO">
                <a:cs typeface="Arial" pitchFamily="34"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ar-JO">
                <a:cs typeface="Arial" pitchFamily="34" charset="0"/>
              </a:endParaRP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9A15D3F-BCA8-4CB4-AB5D-BA830CBDE5D6}" type="slidenum">
              <a:rPr lang="ar-SA"/>
              <a:pPr>
                <a:defRPr/>
              </a:pPr>
              <a:t>‹#›</a:t>
            </a:fld>
            <a:endParaRPr lang="en-US"/>
          </a:p>
        </p:txBody>
      </p:sp>
    </p:spTree>
    <p:extLst>
      <p:ext uri="{BB962C8B-B14F-4D97-AF65-F5344CB8AC3E}">
        <p14:creationId xmlns:p14="http://schemas.microsoft.com/office/powerpoint/2010/main" val="3140468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91A674D-49C1-459D-B4DB-D3A6F5D4C453}" type="slidenum">
              <a:rPr lang="ar-SA"/>
              <a:pPr>
                <a:defRPr/>
              </a:pPr>
              <a:t>‹#›</a:t>
            </a:fld>
            <a:endParaRPr lang="en-US"/>
          </a:p>
        </p:txBody>
      </p:sp>
    </p:spTree>
    <p:extLst>
      <p:ext uri="{BB962C8B-B14F-4D97-AF65-F5344CB8AC3E}">
        <p14:creationId xmlns:p14="http://schemas.microsoft.com/office/powerpoint/2010/main" val="218057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489E085-7D48-4C02-947A-EF1708BB1440}" type="slidenum">
              <a:rPr lang="ar-SA"/>
              <a:pPr>
                <a:defRPr/>
              </a:pPr>
              <a:t>‹#›</a:t>
            </a:fld>
            <a:endParaRPr lang="en-US"/>
          </a:p>
        </p:txBody>
      </p:sp>
    </p:spTree>
    <p:extLst>
      <p:ext uri="{BB962C8B-B14F-4D97-AF65-F5344CB8AC3E}">
        <p14:creationId xmlns:p14="http://schemas.microsoft.com/office/powerpoint/2010/main" val="20450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E983CA6-F72A-4CA1-AE58-3483B9E8F7B6}" type="slidenum">
              <a:rPr lang="ar-SA"/>
              <a:pPr>
                <a:defRPr/>
              </a:pPr>
              <a:t>‹#›</a:t>
            </a:fld>
            <a:endParaRPr lang="en-US"/>
          </a:p>
        </p:txBody>
      </p:sp>
    </p:spTree>
    <p:extLst>
      <p:ext uri="{BB962C8B-B14F-4D97-AF65-F5344CB8AC3E}">
        <p14:creationId xmlns:p14="http://schemas.microsoft.com/office/powerpoint/2010/main" val="2665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7E7568-25F7-4B6B-988E-889E2415C803}" type="slidenum">
              <a:rPr lang="ar-SA"/>
              <a:pPr>
                <a:defRPr/>
              </a:pPr>
              <a:t>‹#›</a:t>
            </a:fld>
            <a:endParaRPr lang="en-US"/>
          </a:p>
        </p:txBody>
      </p:sp>
    </p:spTree>
    <p:extLst>
      <p:ext uri="{BB962C8B-B14F-4D97-AF65-F5344CB8AC3E}">
        <p14:creationId xmlns:p14="http://schemas.microsoft.com/office/powerpoint/2010/main" val="160466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19A4207-D2E2-4958-A471-6034BFC8BEFB}" type="slidenum">
              <a:rPr lang="ar-SA"/>
              <a:pPr>
                <a:defRPr/>
              </a:pPr>
              <a:t>‹#›</a:t>
            </a:fld>
            <a:endParaRPr lang="en-US"/>
          </a:p>
        </p:txBody>
      </p:sp>
    </p:spTree>
    <p:extLst>
      <p:ext uri="{BB962C8B-B14F-4D97-AF65-F5344CB8AC3E}">
        <p14:creationId xmlns:p14="http://schemas.microsoft.com/office/powerpoint/2010/main" val="249487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91D004F-48C4-429C-A4D5-EC72086A3F23}" type="slidenum">
              <a:rPr lang="ar-SA"/>
              <a:pPr>
                <a:defRPr/>
              </a:pPr>
              <a:t>‹#›</a:t>
            </a:fld>
            <a:endParaRPr lang="en-US"/>
          </a:p>
        </p:txBody>
      </p:sp>
    </p:spTree>
    <p:extLst>
      <p:ext uri="{BB962C8B-B14F-4D97-AF65-F5344CB8AC3E}">
        <p14:creationId xmlns:p14="http://schemas.microsoft.com/office/powerpoint/2010/main" val="413189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194FCAE-2E78-4A97-8020-069CFC4545F4}" type="slidenum">
              <a:rPr lang="ar-SA"/>
              <a:pPr>
                <a:defRPr/>
              </a:pPr>
              <a:t>‹#›</a:t>
            </a:fld>
            <a:endParaRPr lang="en-US"/>
          </a:p>
        </p:txBody>
      </p:sp>
    </p:spTree>
    <p:extLst>
      <p:ext uri="{BB962C8B-B14F-4D97-AF65-F5344CB8AC3E}">
        <p14:creationId xmlns:p14="http://schemas.microsoft.com/office/powerpoint/2010/main" val="362152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8A3A2454-FAC8-45CA-801D-0C8B2841E0E3}" type="slidenum">
              <a:rPr lang="ar-SA"/>
              <a:pPr>
                <a:defRPr/>
              </a:pPr>
              <a:t>‹#›</a:t>
            </a:fld>
            <a:endParaRPr lang="en-US"/>
          </a:p>
        </p:txBody>
      </p:sp>
    </p:spTree>
    <p:extLst>
      <p:ext uri="{BB962C8B-B14F-4D97-AF65-F5344CB8AC3E}">
        <p14:creationId xmlns:p14="http://schemas.microsoft.com/office/powerpoint/2010/main" val="160807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72EC1CD-92F1-4D67-B41D-9A3F2F576D39}" type="slidenum">
              <a:rPr lang="ar-SA"/>
              <a:pPr>
                <a:defRPr/>
              </a:pPr>
              <a:t>‹#›</a:t>
            </a:fld>
            <a:endParaRPr lang="en-US"/>
          </a:p>
        </p:txBody>
      </p:sp>
    </p:spTree>
    <p:extLst>
      <p:ext uri="{BB962C8B-B14F-4D97-AF65-F5344CB8AC3E}">
        <p14:creationId xmlns:p14="http://schemas.microsoft.com/office/powerpoint/2010/main" val="145228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5F37414-DB4B-4454-BE23-3E078F54A0CD}" type="slidenum">
              <a:rPr lang="ar-SA"/>
              <a:pPr>
                <a:defRPr/>
              </a:pPr>
              <a:t>‹#›</a:t>
            </a:fld>
            <a:endParaRPr lang="en-US"/>
          </a:p>
        </p:txBody>
      </p:sp>
    </p:spTree>
    <p:extLst>
      <p:ext uri="{BB962C8B-B14F-4D97-AF65-F5344CB8AC3E}">
        <p14:creationId xmlns:p14="http://schemas.microsoft.com/office/powerpoint/2010/main" val="2711189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ar-JO" sz="2400">
              <a:cs typeface="Arial" pitchFamily="34" charset="0"/>
            </a:endParaRPr>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ar-JO" sz="2400">
              <a:cs typeface="Arial" pitchFamily="34" charset="0"/>
            </a:endParaRPr>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ar-JO" sz="2400">
              <a:cs typeface="Arial" pitchFamily="34" charset="0"/>
            </a:endParaRPr>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ar-JO" sz="2400">
              <a:cs typeface="Arial" pitchFamily="34" charset="0"/>
            </a:endParaRPr>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ar-JO" sz="2400">
              <a:cs typeface="Arial" pitchFamily="34" charset="0"/>
            </a:endParaRPr>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ar-JO" sz="2400">
              <a:cs typeface="Arial" pitchFamily="34" charset="0"/>
            </a:endParaRPr>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ar-JO" sz="2400">
              <a:cs typeface="Arial"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Arial" pitchFamily="34" charset="0"/>
              </a:defRPr>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Arial" pitchFamily="34" charset="0"/>
              </a:defRPr>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Arial" pitchFamily="34" charset="0"/>
              </a:defRPr>
            </a:lvl1pPr>
          </a:lstStyle>
          <a:p>
            <a:pPr>
              <a:defRPr/>
            </a:pPr>
            <a:fld id="{A5847239-ABB8-4DC4-B7DC-3D9E7E9DB5C3}"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pitchFamily="34" charset="0"/>
        </a:defRPr>
      </a:lvl2pPr>
      <a:lvl3pPr algn="l" rtl="0" eaLnBrk="0" fontAlgn="base" hangingPunct="0">
        <a:spcBef>
          <a:spcPct val="0"/>
        </a:spcBef>
        <a:spcAft>
          <a:spcPct val="0"/>
        </a:spcAft>
        <a:defRPr sz="4400">
          <a:solidFill>
            <a:schemeClr val="tx2"/>
          </a:solidFill>
          <a:latin typeface="Tahoma" pitchFamily="34" charset="0"/>
          <a:cs typeface="Arial" pitchFamily="34" charset="0"/>
        </a:defRPr>
      </a:lvl3pPr>
      <a:lvl4pPr algn="l" rtl="0" eaLnBrk="0" fontAlgn="base" hangingPunct="0">
        <a:spcBef>
          <a:spcPct val="0"/>
        </a:spcBef>
        <a:spcAft>
          <a:spcPct val="0"/>
        </a:spcAft>
        <a:defRPr sz="4400">
          <a:solidFill>
            <a:schemeClr val="tx2"/>
          </a:solidFill>
          <a:latin typeface="Tahoma" pitchFamily="34" charset="0"/>
          <a:cs typeface="Arial" pitchFamily="34" charset="0"/>
        </a:defRPr>
      </a:lvl4pPr>
      <a:lvl5pPr algn="l" rtl="0" eaLnBrk="0" fontAlgn="base" hangingPunct="0">
        <a:spcBef>
          <a:spcPct val="0"/>
        </a:spcBef>
        <a:spcAft>
          <a:spcPct val="0"/>
        </a:spcAft>
        <a:defRPr sz="4400">
          <a:solidFill>
            <a:schemeClr val="tx2"/>
          </a:solidFill>
          <a:latin typeface="Tahoma" pitchFamily="34" charset="0"/>
          <a:cs typeface="Arial" pitchFamily="34" charset="0"/>
        </a:defRPr>
      </a:lvl5pPr>
      <a:lvl6pPr marL="457200" algn="l" rtl="0" fontAlgn="base">
        <a:spcBef>
          <a:spcPct val="0"/>
        </a:spcBef>
        <a:spcAft>
          <a:spcPct val="0"/>
        </a:spcAft>
        <a:defRPr sz="4400">
          <a:solidFill>
            <a:schemeClr val="tx2"/>
          </a:solidFill>
          <a:latin typeface="Tahoma" pitchFamily="34" charset="0"/>
          <a:cs typeface="Arial" pitchFamily="34" charset="0"/>
        </a:defRPr>
      </a:lvl6pPr>
      <a:lvl7pPr marL="914400" algn="l" rtl="0" fontAlgn="base">
        <a:spcBef>
          <a:spcPct val="0"/>
        </a:spcBef>
        <a:spcAft>
          <a:spcPct val="0"/>
        </a:spcAft>
        <a:defRPr sz="4400">
          <a:solidFill>
            <a:schemeClr val="tx2"/>
          </a:solidFill>
          <a:latin typeface="Tahoma" pitchFamily="34" charset="0"/>
          <a:cs typeface="Arial" pitchFamily="34" charset="0"/>
        </a:defRPr>
      </a:lvl7pPr>
      <a:lvl8pPr marL="1371600" algn="l" rtl="0" fontAlgn="base">
        <a:spcBef>
          <a:spcPct val="0"/>
        </a:spcBef>
        <a:spcAft>
          <a:spcPct val="0"/>
        </a:spcAft>
        <a:defRPr sz="4400">
          <a:solidFill>
            <a:schemeClr val="tx2"/>
          </a:solidFill>
          <a:latin typeface="Tahoma" pitchFamily="34" charset="0"/>
          <a:cs typeface="Arial" pitchFamily="34" charset="0"/>
        </a:defRPr>
      </a:lvl8pPr>
      <a:lvl9pPr marL="1828800" algn="l" rtl="0" fontAlgn="base">
        <a:spcBef>
          <a:spcPct val="0"/>
        </a:spcBef>
        <a:spcAft>
          <a:spcPct val="0"/>
        </a:spcAft>
        <a:defRPr sz="4400">
          <a:solidFill>
            <a:schemeClr val="tx2"/>
          </a:solidFill>
          <a:latin typeface="Tahoma" pitchFamily="34" charset="0"/>
          <a:cs typeface="Arial"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50825" y="3141663"/>
            <a:ext cx="8347075" cy="1295400"/>
          </a:xfrm>
        </p:spPr>
        <p:txBody>
          <a:bodyPr/>
          <a:lstStyle/>
          <a:p>
            <a:pPr eaLnBrk="1" hangingPunct="1"/>
            <a:r>
              <a:rPr lang="en-US" smtClean="0">
                <a:latin typeface="Times New Roman" pitchFamily="18" charset="0"/>
                <a:cs typeface="Times New Roman" pitchFamily="18" charset="0"/>
              </a:rPr>
              <a:t>Intraoperative Nursing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179388" y="404813"/>
            <a:ext cx="8451850" cy="6164262"/>
          </a:xfrm>
        </p:spPr>
        <p:txBody>
          <a:bodyPr/>
          <a:lstStyle/>
          <a:p>
            <a:pPr eaLnBrk="1" hangingPunct="1">
              <a:lnSpc>
                <a:spcPct val="90000"/>
              </a:lnSpc>
            </a:pPr>
            <a:r>
              <a:rPr lang="en-US" sz="2800" smtClean="0">
                <a:latin typeface="Times New Roman" pitchFamily="18" charset="0"/>
                <a:cs typeface="Times New Roman" pitchFamily="18" charset="0"/>
              </a:rPr>
              <a:t>Movement around the sterile field must not cause contamination of the field. At least a 1-foot distance from the sterile field must be maintained.</a:t>
            </a:r>
          </a:p>
          <a:p>
            <a:pPr eaLnBrk="1" hangingPunct="1">
              <a:lnSpc>
                <a:spcPct val="90000"/>
              </a:lnSpc>
            </a:pPr>
            <a:endParaRPr lang="en-US" sz="2800" smtClean="0">
              <a:latin typeface="Times New Roman" pitchFamily="18" charset="0"/>
              <a:cs typeface="Times New Roman" pitchFamily="18" charset="0"/>
            </a:endParaRPr>
          </a:p>
          <a:p>
            <a:pPr eaLnBrk="1" hangingPunct="1">
              <a:lnSpc>
                <a:spcPct val="90000"/>
              </a:lnSpc>
            </a:pPr>
            <a:r>
              <a:rPr lang="en-US" sz="2800" smtClean="0">
                <a:latin typeface="Times New Roman" pitchFamily="18" charset="0"/>
                <a:cs typeface="Times New Roman" pitchFamily="18" charset="0"/>
              </a:rPr>
              <a:t>Whenever a sterile barrier is breached, the area is considered contaminated.</a:t>
            </a:r>
          </a:p>
          <a:p>
            <a:pPr eaLnBrk="1" hangingPunct="1">
              <a:lnSpc>
                <a:spcPct val="90000"/>
              </a:lnSpc>
            </a:pPr>
            <a:r>
              <a:rPr lang="en-US" sz="2800" smtClean="0">
                <a:latin typeface="Times New Roman" pitchFamily="18" charset="0"/>
                <a:cs typeface="Times New Roman" pitchFamily="18" charset="0"/>
              </a:rPr>
              <a:t>Every sterile field is constantly maintained and monitored. Items of doubtful sterility are considered unsterile.</a:t>
            </a:r>
          </a:p>
          <a:p>
            <a:pPr eaLnBrk="1" hangingPunct="1">
              <a:lnSpc>
                <a:spcPct val="90000"/>
              </a:lnSpc>
            </a:pPr>
            <a:r>
              <a:rPr lang="en-US" sz="2800" smtClean="0">
                <a:latin typeface="Times New Roman" pitchFamily="18" charset="0"/>
                <a:cs typeface="Times New Roman" pitchFamily="18" charset="0"/>
              </a:rPr>
              <a:t>Sterile fields are prepared as close as possible to time of use</a:t>
            </a:r>
            <a:r>
              <a:rPr lang="en-US" sz="2800" smtClean="0"/>
              <a:t>.</a:t>
            </a:r>
          </a:p>
          <a:p>
            <a:pPr eaLnBrk="1" hangingPunct="1">
              <a:lnSpc>
                <a:spcPct val="90000"/>
              </a:lnSpc>
            </a:pPr>
            <a:r>
              <a:rPr lang="en-US" sz="2800" smtClean="0">
                <a:latin typeface="Times New Roman" pitchFamily="18" charset="0"/>
                <a:cs typeface="Times New Roman" pitchFamily="18" charset="0"/>
              </a:rPr>
              <a:t>Administering of high level of O2 is not recommended to reduce surgical site infections  </a:t>
            </a:r>
          </a:p>
          <a:p>
            <a:pPr eaLnBrk="1" hangingPunct="1">
              <a:lnSpc>
                <a:spcPct val="90000"/>
              </a:lnSpc>
            </a:pPr>
            <a:endParaRPr lang="en-US" sz="280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1371600" y="2017713"/>
            <a:ext cx="7772400" cy="4114800"/>
          </a:xfrm>
        </p:spPr>
        <p:txBody>
          <a:bodyPr/>
          <a:lstStyle/>
          <a:p>
            <a:pPr eaLnBrk="1" hangingPunct="1"/>
            <a:r>
              <a:rPr lang="en-US" smtClean="0">
                <a:latin typeface="Times New Roman" pitchFamily="18" charset="0"/>
                <a:cs typeface="Times New Roman" pitchFamily="18" charset="0"/>
              </a:rPr>
              <a:t>Environmental controls:</a:t>
            </a:r>
          </a:p>
          <a:p>
            <a:pPr eaLnBrk="1" hangingPunct="1">
              <a:buFont typeface="Wingdings" pitchFamily="2" charset="2"/>
              <a:buNone/>
            </a:pPr>
            <a:r>
              <a:rPr lang="en-US" smtClean="0">
                <a:latin typeface="Times New Roman" pitchFamily="18" charset="0"/>
                <a:cs typeface="Times New Roman" pitchFamily="18" charset="0"/>
              </a:rPr>
              <a:t>- It is the cleaning and maintenance of the OR room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Types of Anesthesia and Sedation</a:t>
            </a:r>
          </a:p>
        </p:txBody>
      </p:sp>
      <p:sp>
        <p:nvSpPr>
          <p:cNvPr id="14339" name="Rectangle 3"/>
          <p:cNvSpPr>
            <a:spLocks noGrp="1" noChangeArrowheads="1"/>
          </p:cNvSpPr>
          <p:nvPr>
            <p:ph type="body" idx="1"/>
          </p:nvPr>
        </p:nvSpPr>
        <p:spPr/>
        <p:txBody>
          <a:bodyPr/>
          <a:lstStyle/>
          <a:p>
            <a:pPr eaLnBrk="1" hangingPunct="1"/>
            <a:r>
              <a:rPr lang="en-US" smtClean="0">
                <a:latin typeface="Times New Roman" pitchFamily="18" charset="0"/>
                <a:cs typeface="Times New Roman" pitchFamily="18" charset="0"/>
              </a:rPr>
              <a:t>General</a:t>
            </a:r>
          </a:p>
          <a:p>
            <a:pPr eaLnBrk="1" hangingPunct="1"/>
            <a:r>
              <a:rPr lang="en-US" smtClean="0">
                <a:latin typeface="Times New Roman" pitchFamily="18" charset="0"/>
                <a:cs typeface="Times New Roman" pitchFamily="18" charset="0"/>
              </a:rPr>
              <a:t>Regional</a:t>
            </a:r>
          </a:p>
          <a:p>
            <a:pPr eaLnBrk="1" hangingPunct="1"/>
            <a:r>
              <a:rPr lang="en-US" smtClean="0">
                <a:latin typeface="Times New Roman" pitchFamily="18" charset="0"/>
                <a:cs typeface="Times New Roman" pitchFamily="18" charset="0"/>
              </a:rPr>
              <a:t>Moderate sedation</a:t>
            </a:r>
          </a:p>
          <a:p>
            <a:pPr eaLnBrk="1" hangingPunct="1"/>
            <a:r>
              <a:rPr lang="en-US" smtClean="0">
                <a:latin typeface="Times New Roman" pitchFamily="18" charset="0"/>
                <a:cs typeface="Times New Roman" pitchFamily="18" charset="0"/>
              </a:rPr>
              <a:t>Monitored anesthesia care</a:t>
            </a:r>
          </a:p>
          <a:p>
            <a:pPr eaLnBrk="1" hangingPunct="1"/>
            <a:r>
              <a:rPr lang="en-US" smtClean="0">
                <a:latin typeface="Times New Roman" pitchFamily="18" charset="0"/>
                <a:cs typeface="Times New Roman" pitchFamily="18" charset="0"/>
              </a:rPr>
              <a:t>local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General Anesthesia</a:t>
            </a:r>
          </a:p>
        </p:txBody>
      </p:sp>
      <p:sp>
        <p:nvSpPr>
          <p:cNvPr id="15363" name="Rectangle 3"/>
          <p:cNvSpPr>
            <a:spLocks noGrp="1" noChangeArrowheads="1"/>
          </p:cNvSpPr>
          <p:nvPr>
            <p:ph type="body" idx="1"/>
          </p:nvPr>
        </p:nvSpPr>
        <p:spPr>
          <a:xfrm>
            <a:off x="0" y="1844675"/>
            <a:ext cx="8955088" cy="5013325"/>
          </a:xfrm>
        </p:spPr>
        <p:txBody>
          <a:bodyPr/>
          <a:lstStyle/>
          <a:p>
            <a:pPr eaLnBrk="1" hangingPunct="1">
              <a:lnSpc>
                <a:spcPct val="90000"/>
              </a:lnSpc>
            </a:pPr>
            <a:r>
              <a:rPr lang="en-US" sz="2800" smtClean="0">
                <a:latin typeface="Times New Roman" pitchFamily="18" charset="0"/>
                <a:cs typeface="Times New Roman" pitchFamily="18" charset="0"/>
              </a:rPr>
              <a:t>Anesthesia: state of narcosis ( CNS depression done by medication), analgesia, relaxation, reflex loss produced by pharmacologic agents.</a:t>
            </a:r>
          </a:p>
          <a:p>
            <a:pPr eaLnBrk="1" hangingPunct="1">
              <a:lnSpc>
                <a:spcPct val="90000"/>
              </a:lnSpc>
            </a:pPr>
            <a:r>
              <a:rPr lang="en-US" sz="2800" smtClean="0">
                <a:latin typeface="Times New Roman" pitchFamily="18" charset="0"/>
                <a:cs typeface="Times New Roman" pitchFamily="18" charset="0"/>
              </a:rPr>
              <a:t>Consist of 4 stages each with specific C\M:</a:t>
            </a:r>
          </a:p>
          <a:p>
            <a:pPr eaLnBrk="1" hangingPunct="1">
              <a:lnSpc>
                <a:spcPct val="90000"/>
              </a:lnSpc>
              <a:buFont typeface="Wingdings" pitchFamily="2" charset="2"/>
              <a:buNone/>
            </a:pPr>
            <a:r>
              <a:rPr lang="en-US" sz="2800" smtClean="0">
                <a:latin typeface="Times New Roman" pitchFamily="18" charset="0"/>
                <a:cs typeface="Times New Roman" pitchFamily="18" charset="0"/>
              </a:rPr>
              <a:t>Stage I: beginning anesthesia:</a:t>
            </a:r>
          </a:p>
          <a:p>
            <a:pPr eaLnBrk="1" hangingPunct="1">
              <a:lnSpc>
                <a:spcPct val="90000"/>
              </a:lnSpc>
              <a:buFont typeface="Wingdings" pitchFamily="2" charset="2"/>
              <a:buNone/>
            </a:pPr>
            <a:r>
              <a:rPr lang="en-US" sz="2800" smtClean="0">
                <a:latin typeface="Times New Roman" pitchFamily="18" charset="0"/>
                <a:cs typeface="Times New Roman" pitchFamily="18" charset="0"/>
              </a:rPr>
              <a:t>C\M: </a:t>
            </a:r>
          </a:p>
          <a:p>
            <a:pPr eaLnBrk="1" hangingPunct="1">
              <a:lnSpc>
                <a:spcPct val="90000"/>
              </a:lnSpc>
              <a:buFontTx/>
              <a:buChar char="-"/>
            </a:pPr>
            <a:r>
              <a:rPr lang="en-US" sz="2800" smtClean="0">
                <a:latin typeface="Times New Roman" pitchFamily="18" charset="0"/>
                <a:cs typeface="Times New Roman" pitchFamily="18" charset="0"/>
              </a:rPr>
              <a:t>warmth and dizziness</a:t>
            </a:r>
          </a:p>
          <a:p>
            <a:pPr eaLnBrk="1" hangingPunct="1">
              <a:lnSpc>
                <a:spcPct val="90000"/>
              </a:lnSpc>
              <a:buFontTx/>
              <a:buChar char="-"/>
            </a:pPr>
            <a:r>
              <a:rPr lang="en-US" sz="2800" smtClean="0">
                <a:latin typeface="Times New Roman" pitchFamily="18" charset="0"/>
                <a:cs typeface="Times New Roman" pitchFamily="18" charset="0"/>
              </a:rPr>
              <a:t>Feeling of detachment</a:t>
            </a:r>
          </a:p>
          <a:p>
            <a:pPr eaLnBrk="1" hangingPunct="1">
              <a:lnSpc>
                <a:spcPct val="90000"/>
              </a:lnSpc>
              <a:buFontTx/>
              <a:buChar char="-"/>
            </a:pPr>
            <a:r>
              <a:rPr lang="en-US" sz="2800" smtClean="0">
                <a:latin typeface="Times New Roman" pitchFamily="18" charset="0"/>
                <a:cs typeface="Times New Roman" pitchFamily="18" charset="0"/>
              </a:rPr>
              <a:t>Ringing, rotating, buzzing in the ear but pt still conscious </a:t>
            </a:r>
          </a:p>
          <a:p>
            <a:pPr eaLnBrk="1" hangingPunct="1">
              <a:lnSpc>
                <a:spcPct val="90000"/>
              </a:lnSpc>
              <a:buFontTx/>
              <a:buChar char="-"/>
            </a:pPr>
            <a:r>
              <a:rPr lang="en-US" sz="2800" smtClean="0">
                <a:latin typeface="Times New Roman" pitchFamily="18" charset="0"/>
                <a:cs typeface="Times New Roman" pitchFamily="18" charset="0"/>
              </a:rPr>
              <a:t>May have a sense of inability to move extremities</a:t>
            </a:r>
          </a:p>
          <a:p>
            <a:pPr eaLnBrk="1" hangingPunct="1">
              <a:lnSpc>
                <a:spcPct val="90000"/>
              </a:lnSpc>
              <a:buFontTx/>
              <a:buChar char="-"/>
            </a:pPr>
            <a:r>
              <a:rPr lang="en-US" sz="2800" smtClean="0">
                <a:latin typeface="Times New Roman" pitchFamily="18" charset="0"/>
                <a:cs typeface="Times New Roman" pitchFamily="18" charset="0"/>
              </a:rPr>
              <a:t>Noise are exaggerated. </a:t>
            </a:r>
          </a:p>
          <a:p>
            <a:pPr eaLnBrk="1" hangingPunct="1">
              <a:lnSpc>
                <a:spcPct val="90000"/>
              </a:lnSpc>
              <a:buFont typeface="Wingdings" pitchFamily="2" charset="2"/>
              <a:buNone/>
            </a:pPr>
            <a:endParaRPr lang="en-US" sz="2800" smtClean="0">
              <a:latin typeface="Times New Roman" pitchFamily="18" charset="0"/>
              <a:cs typeface="Times New Roman" pitchFamily="18" charset="0"/>
            </a:endParaRPr>
          </a:p>
          <a:p>
            <a:pPr eaLnBrk="1" hangingPunct="1">
              <a:lnSpc>
                <a:spcPct val="90000"/>
              </a:lnSpc>
              <a:buFont typeface="Wingdings" pitchFamily="2" charset="2"/>
              <a:buNone/>
            </a:pPr>
            <a:endParaRPr lang="en-US" sz="2800" smtClean="0">
              <a:latin typeface="Times New Roman" pitchFamily="18" charset="0"/>
              <a:cs typeface="Times New Roman" pitchFamily="18" charset="0"/>
            </a:endParaRPr>
          </a:p>
          <a:p>
            <a:pPr eaLnBrk="1" hangingPunct="1">
              <a:lnSpc>
                <a:spcPct val="90000"/>
              </a:lnSpc>
            </a:pPr>
            <a:endParaRPr 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468313" y="1844675"/>
            <a:ext cx="8424862" cy="5013325"/>
          </a:xfrm>
        </p:spPr>
        <p:txBody>
          <a:bodyPr/>
          <a:lstStyle/>
          <a:p>
            <a:pPr eaLnBrk="1" hangingPunct="1">
              <a:lnSpc>
                <a:spcPct val="80000"/>
              </a:lnSpc>
              <a:buFont typeface="Wingdings" pitchFamily="2" charset="2"/>
              <a:buNone/>
            </a:pPr>
            <a:r>
              <a:rPr lang="en-US" sz="2400" smtClean="0">
                <a:latin typeface="Times New Roman" pitchFamily="18" charset="0"/>
                <a:cs typeface="Times New Roman" pitchFamily="18" charset="0"/>
              </a:rPr>
              <a:t>Stage II: Excitement:</a:t>
            </a:r>
          </a:p>
          <a:p>
            <a:pPr eaLnBrk="1" hangingPunct="1">
              <a:lnSpc>
                <a:spcPct val="80000"/>
              </a:lnSpc>
              <a:buFontTx/>
              <a:buChar char="-"/>
            </a:pPr>
            <a:r>
              <a:rPr lang="en-US" sz="2400" smtClean="0">
                <a:latin typeface="Times New Roman" pitchFamily="18" charset="0"/>
                <a:cs typeface="Times New Roman" pitchFamily="18" charset="0"/>
              </a:rPr>
              <a:t>Pupil dilated, but reactive</a:t>
            </a:r>
          </a:p>
          <a:p>
            <a:pPr eaLnBrk="1" hangingPunct="1">
              <a:lnSpc>
                <a:spcPct val="80000"/>
              </a:lnSpc>
              <a:buFontTx/>
              <a:buChar char="-"/>
            </a:pPr>
            <a:r>
              <a:rPr lang="en-US" sz="2400" smtClean="0">
                <a:latin typeface="Times New Roman" pitchFamily="18" charset="0"/>
                <a:cs typeface="Times New Roman" pitchFamily="18" charset="0"/>
              </a:rPr>
              <a:t>Pulse rate is rapid, respiratory may be irregular</a:t>
            </a:r>
          </a:p>
          <a:p>
            <a:pPr eaLnBrk="1" hangingPunct="1">
              <a:lnSpc>
                <a:spcPct val="80000"/>
              </a:lnSpc>
              <a:buFontTx/>
              <a:buChar char="-"/>
            </a:pPr>
            <a:r>
              <a:rPr lang="en-US" sz="2400" smtClean="0">
                <a:latin typeface="Times New Roman" pitchFamily="18" charset="0"/>
                <a:cs typeface="Times New Roman" pitchFamily="18" charset="0"/>
              </a:rPr>
              <a:t>Possible uncontrolled movement</a:t>
            </a:r>
          </a:p>
          <a:p>
            <a:pPr eaLnBrk="1" hangingPunct="1">
              <a:lnSpc>
                <a:spcPct val="80000"/>
              </a:lnSpc>
              <a:buFontTx/>
              <a:buNone/>
            </a:pPr>
            <a:r>
              <a:rPr lang="en-US" sz="2400" smtClean="0">
                <a:latin typeface="Times New Roman" pitchFamily="18" charset="0"/>
                <a:cs typeface="Times New Roman" pitchFamily="18" charset="0"/>
              </a:rPr>
              <a:t>Stage III: Surgical Anesthesia:</a:t>
            </a:r>
          </a:p>
          <a:p>
            <a:pPr eaLnBrk="1" hangingPunct="1">
              <a:lnSpc>
                <a:spcPct val="80000"/>
              </a:lnSpc>
              <a:buFontTx/>
              <a:buChar char="-"/>
            </a:pPr>
            <a:r>
              <a:rPr lang="en-US" sz="2400" smtClean="0">
                <a:latin typeface="Times New Roman" pitchFamily="18" charset="0"/>
                <a:cs typeface="Times New Roman" pitchFamily="18" charset="0"/>
              </a:rPr>
              <a:t>Pt unconscious, lies quietly on the table</a:t>
            </a:r>
          </a:p>
          <a:p>
            <a:pPr eaLnBrk="1" hangingPunct="1">
              <a:lnSpc>
                <a:spcPct val="80000"/>
              </a:lnSpc>
              <a:buFontTx/>
              <a:buChar char="-"/>
            </a:pPr>
            <a:r>
              <a:rPr lang="en-US" sz="2400" smtClean="0">
                <a:latin typeface="Times New Roman" pitchFamily="18" charset="0"/>
                <a:cs typeface="Times New Roman" pitchFamily="18" charset="0"/>
              </a:rPr>
              <a:t>Pupils are small, but contract to light</a:t>
            </a:r>
          </a:p>
          <a:p>
            <a:pPr eaLnBrk="1" hangingPunct="1">
              <a:lnSpc>
                <a:spcPct val="80000"/>
              </a:lnSpc>
              <a:buFontTx/>
              <a:buChar char="-"/>
            </a:pPr>
            <a:r>
              <a:rPr lang="en-US" sz="2400" smtClean="0">
                <a:latin typeface="Times New Roman" pitchFamily="18" charset="0"/>
                <a:cs typeface="Times New Roman" pitchFamily="18" charset="0"/>
              </a:rPr>
              <a:t>Respirations are regular, pulse rate normal</a:t>
            </a:r>
          </a:p>
          <a:p>
            <a:pPr eaLnBrk="1" hangingPunct="1">
              <a:lnSpc>
                <a:spcPct val="80000"/>
              </a:lnSpc>
              <a:buFontTx/>
              <a:buChar char="-"/>
            </a:pPr>
            <a:r>
              <a:rPr lang="en-US" sz="2400" smtClean="0">
                <a:latin typeface="Times New Roman" pitchFamily="18" charset="0"/>
                <a:cs typeface="Times New Roman" pitchFamily="18" charset="0"/>
              </a:rPr>
              <a:t>Skin is pink</a:t>
            </a:r>
          </a:p>
          <a:p>
            <a:pPr eaLnBrk="1" hangingPunct="1">
              <a:lnSpc>
                <a:spcPct val="80000"/>
              </a:lnSpc>
              <a:buFontTx/>
              <a:buNone/>
            </a:pPr>
            <a:r>
              <a:rPr lang="en-US" sz="2400" smtClean="0">
                <a:latin typeface="Times New Roman" pitchFamily="18" charset="0"/>
                <a:cs typeface="Times New Roman" pitchFamily="18" charset="0"/>
              </a:rPr>
              <a:t>Stage IV: Medullary Depression: </a:t>
            </a:r>
          </a:p>
          <a:p>
            <a:pPr eaLnBrk="1" hangingPunct="1">
              <a:lnSpc>
                <a:spcPct val="80000"/>
              </a:lnSpc>
              <a:buFontTx/>
              <a:buChar char="-"/>
            </a:pPr>
            <a:r>
              <a:rPr lang="en-US" sz="2400" smtClean="0">
                <a:latin typeface="Times New Roman" pitchFamily="18" charset="0"/>
                <a:cs typeface="Times New Roman" pitchFamily="18" charset="0"/>
              </a:rPr>
              <a:t>Respirations are shallow, pulse week and thready</a:t>
            </a:r>
          </a:p>
          <a:p>
            <a:pPr eaLnBrk="1" hangingPunct="1">
              <a:lnSpc>
                <a:spcPct val="80000"/>
              </a:lnSpc>
              <a:buFontTx/>
              <a:buChar char="-"/>
            </a:pPr>
            <a:r>
              <a:rPr lang="en-US" sz="2400" smtClean="0">
                <a:latin typeface="Times New Roman" pitchFamily="18" charset="0"/>
                <a:cs typeface="Times New Roman" pitchFamily="18" charset="0"/>
              </a:rPr>
              <a:t>Pupil dilated, no reaction to light</a:t>
            </a:r>
          </a:p>
          <a:p>
            <a:pPr eaLnBrk="1" hangingPunct="1">
              <a:lnSpc>
                <a:spcPct val="80000"/>
              </a:lnSpc>
              <a:buFontTx/>
              <a:buChar char="-"/>
            </a:pPr>
            <a:r>
              <a:rPr lang="en-US" sz="2400" smtClean="0">
                <a:latin typeface="Times New Roman" pitchFamily="18" charset="0"/>
                <a:cs typeface="Times New Roman" pitchFamily="18" charset="0"/>
              </a:rPr>
              <a:t>Cyanosis develops, if prompt intervention not conducted death rapidly follows.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468313" y="2060575"/>
            <a:ext cx="7772400" cy="4114800"/>
          </a:xfrm>
        </p:spPr>
        <p:txBody>
          <a:bodyPr/>
          <a:lstStyle/>
          <a:p>
            <a:pPr eaLnBrk="1" hangingPunct="1"/>
            <a:r>
              <a:rPr lang="en-US" smtClean="0">
                <a:latin typeface="Times New Roman" pitchFamily="18" charset="0"/>
                <a:cs typeface="Times New Roman" pitchFamily="18" charset="0"/>
              </a:rPr>
              <a:t>Anesthetic agent used in </a:t>
            </a:r>
            <a:r>
              <a:rPr lang="en-US" smtClean="0">
                <a:solidFill>
                  <a:schemeClr val="hlink"/>
                </a:solidFill>
                <a:latin typeface="Times New Roman" pitchFamily="18" charset="0"/>
                <a:cs typeface="Times New Roman" pitchFamily="18" charset="0"/>
              </a:rPr>
              <a:t>GA</a:t>
            </a:r>
            <a:r>
              <a:rPr lang="en-US" smtClean="0">
                <a:latin typeface="Times New Roman" pitchFamily="18" charset="0"/>
                <a:cs typeface="Times New Roman" pitchFamily="18" charset="0"/>
              </a:rPr>
              <a:t> are </a:t>
            </a:r>
            <a:r>
              <a:rPr lang="en-US" smtClean="0">
                <a:solidFill>
                  <a:schemeClr val="hlink"/>
                </a:solidFill>
                <a:latin typeface="Times New Roman" pitchFamily="18" charset="0"/>
                <a:cs typeface="Times New Roman" pitchFamily="18" charset="0"/>
              </a:rPr>
              <a:t>inhales or Administered IV</a:t>
            </a:r>
          </a:p>
          <a:p>
            <a:pPr eaLnBrk="1" hangingPunct="1"/>
            <a:r>
              <a:rPr lang="en-US" smtClean="0">
                <a:latin typeface="Times New Roman" pitchFamily="18" charset="0"/>
                <a:cs typeface="Times New Roman" pitchFamily="18" charset="0"/>
              </a:rPr>
              <a:t>Inhaled Anesthetic agent include </a:t>
            </a:r>
            <a:r>
              <a:rPr lang="en-US" smtClean="0">
                <a:solidFill>
                  <a:schemeClr val="hlink"/>
                </a:solidFill>
                <a:latin typeface="Times New Roman" pitchFamily="18" charset="0"/>
                <a:cs typeface="Times New Roman" pitchFamily="18" charset="0"/>
              </a:rPr>
              <a:t>Volatile liquid and gases</a:t>
            </a:r>
          </a:p>
          <a:p>
            <a:pPr eaLnBrk="1" hangingPunct="1"/>
            <a:r>
              <a:rPr lang="en-US" smtClean="0">
                <a:latin typeface="Times New Roman" pitchFamily="18" charset="0"/>
                <a:cs typeface="Times New Roman" pitchFamily="18" charset="0"/>
              </a:rPr>
              <a:t>Inhaled agent Administered with</a:t>
            </a:r>
            <a:r>
              <a:rPr lang="en-US" smtClean="0">
                <a:solidFill>
                  <a:schemeClr val="hlink"/>
                </a:solidFill>
                <a:latin typeface="Times New Roman" pitchFamily="18" charset="0"/>
                <a:cs typeface="Times New Roman" pitchFamily="18" charset="0"/>
              </a:rPr>
              <a:t> O2 or NO(Nitrous Oxide), </a:t>
            </a:r>
            <a:r>
              <a:rPr lang="en-US" smtClean="0">
                <a:latin typeface="Times New Roman" pitchFamily="18" charset="0"/>
                <a:cs typeface="Times New Roman" pitchFamily="18" charset="0"/>
              </a:rPr>
              <a:t>gas anesthesia</a:t>
            </a:r>
            <a:r>
              <a:rPr lang="en-US" smtClean="0">
                <a:solidFill>
                  <a:schemeClr val="hlink"/>
                </a:solidFill>
                <a:latin typeface="Times New Roman" pitchFamily="18" charset="0"/>
                <a:cs typeface="Times New Roman" pitchFamily="18" charset="0"/>
              </a:rPr>
              <a:t> with O2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67" name="Group 87"/>
          <p:cNvGraphicFramePr>
            <a:graphicFrameLocks noGrp="1"/>
          </p:cNvGraphicFramePr>
          <p:nvPr>
            <p:ph idx="4294967295"/>
          </p:nvPr>
        </p:nvGraphicFramePr>
        <p:xfrm>
          <a:off x="179388" y="1863725"/>
          <a:ext cx="8785225" cy="4902200"/>
        </p:xfrm>
        <a:graphic>
          <a:graphicData uri="http://schemas.openxmlformats.org/drawingml/2006/table">
            <a:tbl>
              <a:tblPr/>
              <a:tblGrid>
                <a:gridCol w="1079500"/>
                <a:gridCol w="576262"/>
                <a:gridCol w="2449513"/>
                <a:gridCol w="215900"/>
                <a:gridCol w="2303462"/>
                <a:gridCol w="2160588"/>
              </a:tblGrid>
              <a:tr h="841484">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Volatile Liquid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Advantage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Disadvantage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Consideration</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4595">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Halothane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Not explosive, Low incidence of post op N&amp;V</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Liver damage, hypotension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Monitor P,RR and BP post op</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74">
                <a:tc gridSpan="6">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Gases</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hMerge="1">
                  <a:txBody>
                    <a:bodyPr/>
                    <a:lstStyle/>
                    <a:p>
                      <a:pPr rtl="1"/>
                      <a:endParaRPr lang="ar-JO"/>
                    </a:p>
                  </a:txBody>
                  <a:tcPr/>
                </a:tc>
                <a:tc hMerge="1">
                  <a:txBody>
                    <a:bodyPr/>
                    <a:lstStyle/>
                    <a:p>
                      <a:pPr rtl="1"/>
                      <a:endParaRPr lang="ar-JO"/>
                    </a:p>
                  </a:txBody>
                  <a:tcPr/>
                </a:tc>
                <a:tc hMerge="1">
                  <a:txBody>
                    <a:bodyPr/>
                    <a:lstStyle/>
                    <a:p>
                      <a:pPr rtl="1"/>
                      <a:endParaRPr lang="ar-JO"/>
                    </a:p>
                  </a:txBody>
                  <a:tcPr/>
                </a:tc>
                <a:tc hMerge="1">
                  <a:txBody>
                    <a:bodyPr/>
                    <a:lstStyle/>
                    <a:p>
                      <a:pPr rtl="1"/>
                      <a:endParaRPr lang="ar-JO"/>
                    </a:p>
                  </a:txBody>
                  <a:tcPr/>
                </a:tc>
              </a:tr>
              <a:tr h="118887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NO</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Recovery rapid, useful with other agents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Poor relaxant, weak anesthetic, hypoxia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Monitor for chest pain, HTN and stroke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87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O2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Increase O2 availability to tissue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High concentration hazardous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Increased fire risk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IV administration of GA</a:t>
            </a:r>
          </a:p>
        </p:txBody>
      </p:sp>
      <p:sp>
        <p:nvSpPr>
          <p:cNvPr id="19459" name="Rectangle 3"/>
          <p:cNvSpPr>
            <a:spLocks noGrp="1" noChangeArrowheads="1"/>
          </p:cNvSpPr>
          <p:nvPr>
            <p:ph type="body" idx="1"/>
          </p:nvPr>
        </p:nvSpPr>
        <p:spPr>
          <a:xfrm>
            <a:off x="468313" y="2060575"/>
            <a:ext cx="8280400" cy="4392613"/>
          </a:xfrm>
        </p:spPr>
        <p:txBody>
          <a:bodyPr/>
          <a:lstStyle/>
          <a:p>
            <a:pPr eaLnBrk="1" hangingPunct="1">
              <a:lnSpc>
                <a:spcPct val="80000"/>
              </a:lnSpc>
            </a:pPr>
            <a:r>
              <a:rPr lang="en-US" sz="2800" smtClean="0">
                <a:latin typeface="Times New Roman" pitchFamily="18" charset="0"/>
                <a:cs typeface="Times New Roman" pitchFamily="18" charset="0"/>
              </a:rPr>
              <a:t>It could be barbiturate, benzodiazepines, opioid, etc</a:t>
            </a:r>
          </a:p>
          <a:p>
            <a:pPr eaLnBrk="1" hangingPunct="1">
              <a:lnSpc>
                <a:spcPct val="80000"/>
              </a:lnSpc>
            </a:pPr>
            <a:r>
              <a:rPr lang="en-US" sz="2800" smtClean="0">
                <a:solidFill>
                  <a:schemeClr val="hlink"/>
                </a:solidFill>
                <a:latin typeface="Times New Roman" pitchFamily="18" charset="0"/>
                <a:cs typeface="Times New Roman" pitchFamily="18" charset="0"/>
              </a:rPr>
              <a:t>Advantage: </a:t>
            </a:r>
          </a:p>
          <a:p>
            <a:pPr eaLnBrk="1" hangingPunct="1">
              <a:lnSpc>
                <a:spcPct val="80000"/>
              </a:lnSpc>
              <a:buFontTx/>
              <a:buChar char="-"/>
            </a:pPr>
            <a:r>
              <a:rPr lang="en-US" sz="2800" smtClean="0">
                <a:latin typeface="Times New Roman" pitchFamily="18" charset="0"/>
                <a:cs typeface="Times New Roman" pitchFamily="18" charset="0"/>
              </a:rPr>
              <a:t>Onset of anesthesia pleasant, no buzzing, dizziness</a:t>
            </a:r>
          </a:p>
          <a:p>
            <a:pPr eaLnBrk="1" hangingPunct="1">
              <a:lnSpc>
                <a:spcPct val="80000"/>
              </a:lnSpc>
              <a:buFontTx/>
              <a:buChar char="-"/>
            </a:pPr>
            <a:r>
              <a:rPr lang="en-US" sz="2800" smtClean="0">
                <a:latin typeface="Times New Roman" pitchFamily="18" charset="0"/>
                <a:cs typeface="Times New Roman" pitchFamily="18" charset="0"/>
              </a:rPr>
              <a:t>Duration of action is brief, pt awaken with little N or V</a:t>
            </a:r>
          </a:p>
          <a:p>
            <a:pPr eaLnBrk="1" hangingPunct="1">
              <a:lnSpc>
                <a:spcPct val="80000"/>
              </a:lnSpc>
            </a:pPr>
            <a:r>
              <a:rPr lang="en-US" sz="2800" smtClean="0">
                <a:solidFill>
                  <a:schemeClr val="hlink"/>
                </a:solidFill>
                <a:latin typeface="Times New Roman" pitchFamily="18" charset="0"/>
                <a:cs typeface="Times New Roman" pitchFamily="18" charset="0"/>
              </a:rPr>
              <a:t>Disadvantage</a:t>
            </a:r>
            <a:r>
              <a:rPr lang="en-US" sz="2800" smtClean="0">
                <a:latin typeface="Times New Roman" pitchFamily="18" charset="0"/>
                <a:cs typeface="Times New Roman" pitchFamily="18" charset="0"/>
              </a:rPr>
              <a:t>: </a:t>
            </a:r>
          </a:p>
          <a:p>
            <a:pPr eaLnBrk="1" hangingPunct="1">
              <a:lnSpc>
                <a:spcPct val="80000"/>
              </a:lnSpc>
              <a:buFontTx/>
              <a:buChar char="-"/>
            </a:pPr>
            <a:r>
              <a:rPr lang="en-US" sz="2800" smtClean="0">
                <a:latin typeface="Times New Roman" pitchFamily="18" charset="0"/>
                <a:cs typeface="Times New Roman" pitchFamily="18" charset="0"/>
              </a:rPr>
              <a:t>Respiratory depression</a:t>
            </a:r>
          </a:p>
          <a:p>
            <a:pPr eaLnBrk="1" hangingPunct="1">
              <a:lnSpc>
                <a:spcPct val="80000"/>
              </a:lnSpc>
              <a:buFontTx/>
              <a:buChar char="-"/>
            </a:pPr>
            <a:r>
              <a:rPr lang="en-US" sz="2800" smtClean="0">
                <a:latin typeface="Times New Roman" pitchFamily="18" charset="0"/>
                <a:cs typeface="Times New Roman" pitchFamily="18" charset="0"/>
              </a:rPr>
              <a:t>Need skilful personnel </a:t>
            </a:r>
          </a:p>
          <a:p>
            <a:pPr eaLnBrk="1" hangingPunct="1">
              <a:lnSpc>
                <a:spcPct val="80000"/>
              </a:lnSpc>
              <a:buFontTx/>
              <a:buChar char="-"/>
            </a:pPr>
            <a:r>
              <a:rPr lang="en-US" sz="2800" smtClean="0">
                <a:latin typeface="Times New Roman" pitchFamily="18" charset="0"/>
                <a:cs typeface="Times New Roman" pitchFamily="18" charset="0"/>
              </a:rPr>
              <a:t>Sneezing, coughing, laryngeospasm </a:t>
            </a:r>
          </a:p>
          <a:p>
            <a:pPr eaLnBrk="1" hangingPunct="1">
              <a:lnSpc>
                <a:spcPct val="80000"/>
              </a:lnSpc>
              <a:buFontTx/>
              <a:buNone/>
            </a:pPr>
            <a:r>
              <a:rPr lang="en-US" sz="2800" smtClean="0">
                <a:solidFill>
                  <a:schemeClr val="hlink"/>
                </a:solidFill>
                <a:latin typeface="Times New Roman" pitchFamily="18" charset="0"/>
                <a:cs typeface="Times New Roman" pitchFamily="18" charset="0"/>
              </a:rPr>
              <a:t>Note: review table 19-2 p 451&amp; 452.</a:t>
            </a:r>
          </a:p>
          <a:p>
            <a:pPr eaLnBrk="1" hangingPunct="1">
              <a:lnSpc>
                <a:spcPct val="80000"/>
              </a:lnSpc>
              <a:buFontTx/>
              <a:buChar char="-"/>
            </a:pPr>
            <a:endParaRPr lang="en-US" sz="2800" smtClean="0">
              <a:solidFill>
                <a:schemeClr val="hlink"/>
              </a:solidFill>
              <a:latin typeface="Times New Roman" pitchFamily="18" charset="0"/>
              <a:cs typeface="Times New Roman" pitchFamily="18" charset="0"/>
            </a:endParaRPr>
          </a:p>
          <a:p>
            <a:pPr eaLnBrk="1" hangingPunct="1">
              <a:lnSpc>
                <a:spcPct val="80000"/>
              </a:lnSpc>
              <a:buFontTx/>
              <a:buChar char="-"/>
            </a:pPr>
            <a:endParaRPr lang="en-US" sz="2800" smtClean="0">
              <a:latin typeface="Times New Roman" pitchFamily="18" charset="0"/>
              <a:cs typeface="Times New Roman" pitchFamily="18" charset="0"/>
            </a:endParaRPr>
          </a:p>
          <a:p>
            <a:pPr eaLnBrk="1" hangingPunct="1">
              <a:lnSpc>
                <a:spcPct val="80000"/>
              </a:lnSpc>
              <a:buFontTx/>
              <a:buNone/>
            </a:pPr>
            <a:endParaRPr 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Regional Anesthesia</a:t>
            </a:r>
          </a:p>
        </p:txBody>
      </p:sp>
      <p:sp>
        <p:nvSpPr>
          <p:cNvPr id="20483" name="Rectangle 3"/>
          <p:cNvSpPr>
            <a:spLocks noGrp="1" noChangeArrowheads="1"/>
          </p:cNvSpPr>
          <p:nvPr>
            <p:ph type="body" idx="1"/>
          </p:nvPr>
        </p:nvSpPr>
        <p:spPr>
          <a:xfrm>
            <a:off x="468313" y="2017713"/>
            <a:ext cx="8675687" cy="4840287"/>
          </a:xfrm>
        </p:spPr>
        <p:txBody>
          <a:bodyPr/>
          <a:lstStyle/>
          <a:p>
            <a:pPr eaLnBrk="1" hangingPunct="1">
              <a:lnSpc>
                <a:spcPct val="90000"/>
              </a:lnSpc>
            </a:pPr>
            <a:r>
              <a:rPr lang="en-US" sz="2400" smtClean="0">
                <a:latin typeface="Times New Roman" pitchFamily="18" charset="0"/>
                <a:cs typeface="Times New Roman" pitchFamily="18" charset="0"/>
              </a:rPr>
              <a:t>Form of local anesthesia</a:t>
            </a:r>
          </a:p>
          <a:p>
            <a:pPr eaLnBrk="1" hangingPunct="1">
              <a:lnSpc>
                <a:spcPct val="90000"/>
              </a:lnSpc>
            </a:pPr>
            <a:r>
              <a:rPr lang="en-US" sz="2400" smtClean="0">
                <a:latin typeface="Times New Roman" pitchFamily="18" charset="0"/>
                <a:cs typeface="Times New Roman" pitchFamily="18" charset="0"/>
              </a:rPr>
              <a:t>Injected around nerves</a:t>
            </a:r>
          </a:p>
          <a:p>
            <a:pPr eaLnBrk="1" hangingPunct="1">
              <a:lnSpc>
                <a:spcPct val="90000"/>
              </a:lnSpc>
            </a:pPr>
            <a:r>
              <a:rPr lang="en-US" sz="2400" smtClean="0">
                <a:latin typeface="Times New Roman" pitchFamily="18" charset="0"/>
                <a:cs typeface="Times New Roman" pitchFamily="18" charset="0"/>
              </a:rPr>
              <a:t>E.g Epidural, spinal, local conduction block.</a:t>
            </a:r>
          </a:p>
          <a:p>
            <a:pPr eaLnBrk="1" hangingPunct="1">
              <a:lnSpc>
                <a:spcPct val="90000"/>
              </a:lnSpc>
              <a:buFont typeface="Wingdings" pitchFamily="2" charset="2"/>
              <a:buNone/>
            </a:pPr>
            <a:r>
              <a:rPr lang="en-US" sz="2400" smtClean="0">
                <a:solidFill>
                  <a:schemeClr val="hlink"/>
                </a:solidFill>
                <a:latin typeface="Times New Roman" pitchFamily="18" charset="0"/>
                <a:cs typeface="Times New Roman" pitchFamily="18" charset="0"/>
              </a:rPr>
              <a:t>Epidural Anesthesia:</a:t>
            </a:r>
          </a:p>
          <a:p>
            <a:pPr eaLnBrk="1" hangingPunct="1">
              <a:lnSpc>
                <a:spcPct val="90000"/>
              </a:lnSpc>
              <a:buFont typeface="Wingdings" pitchFamily="2" charset="2"/>
              <a:buNone/>
            </a:pPr>
            <a:r>
              <a:rPr lang="en-US" sz="2400" smtClean="0">
                <a:solidFill>
                  <a:schemeClr val="hlink"/>
                </a:solidFill>
                <a:latin typeface="Times New Roman" pitchFamily="18" charset="0"/>
                <a:cs typeface="Times New Roman" pitchFamily="18" charset="0"/>
              </a:rPr>
              <a:t>Injection of  local anesthetic agents into epidural space that surrounds the dura matter of the spinal cord</a:t>
            </a:r>
          </a:p>
          <a:p>
            <a:pPr eaLnBrk="1" hangingPunct="1">
              <a:lnSpc>
                <a:spcPct val="90000"/>
              </a:lnSpc>
            </a:pPr>
            <a:r>
              <a:rPr lang="en-US" sz="2400" smtClean="0">
                <a:latin typeface="Times New Roman" pitchFamily="18" charset="0"/>
                <a:cs typeface="Times New Roman" pitchFamily="18" charset="0"/>
              </a:rPr>
              <a:t>Block (sensory, motor and autonomic function)</a:t>
            </a:r>
          </a:p>
          <a:p>
            <a:pPr eaLnBrk="1" hangingPunct="1">
              <a:lnSpc>
                <a:spcPct val="90000"/>
              </a:lnSpc>
            </a:pPr>
            <a:r>
              <a:rPr lang="en-US" sz="2400" smtClean="0">
                <a:latin typeface="Times New Roman" pitchFamily="18" charset="0"/>
                <a:cs typeface="Times New Roman" pitchFamily="18" charset="0"/>
              </a:rPr>
              <a:t>Differ from spinal anesthesia by site of injection &amp; amount used</a:t>
            </a:r>
          </a:p>
          <a:p>
            <a:pPr eaLnBrk="1" hangingPunct="1">
              <a:lnSpc>
                <a:spcPct val="90000"/>
              </a:lnSpc>
            </a:pPr>
            <a:r>
              <a:rPr lang="en-US" sz="2400" smtClean="0">
                <a:latin typeface="Times New Roman" pitchFamily="18" charset="0"/>
                <a:cs typeface="Times New Roman" pitchFamily="18" charset="0"/>
              </a:rPr>
              <a:t>Advantage:</a:t>
            </a:r>
          </a:p>
          <a:p>
            <a:pPr eaLnBrk="1" hangingPunct="1">
              <a:lnSpc>
                <a:spcPct val="90000"/>
              </a:lnSpc>
              <a:buFontTx/>
              <a:buChar char="-"/>
            </a:pPr>
            <a:r>
              <a:rPr lang="en-US" sz="2400" smtClean="0">
                <a:latin typeface="Times New Roman" pitchFamily="18" charset="0"/>
                <a:cs typeface="Times New Roman" pitchFamily="18" charset="0"/>
              </a:rPr>
              <a:t>Absence of headache</a:t>
            </a:r>
          </a:p>
          <a:p>
            <a:pPr eaLnBrk="1" hangingPunct="1">
              <a:lnSpc>
                <a:spcPct val="90000"/>
              </a:lnSpc>
            </a:pPr>
            <a:r>
              <a:rPr lang="en-US" sz="2400" smtClean="0">
                <a:latin typeface="Times New Roman" pitchFamily="18" charset="0"/>
                <a:cs typeface="Times New Roman" pitchFamily="18" charset="0"/>
              </a:rPr>
              <a:t>Disadvantage:</a:t>
            </a:r>
          </a:p>
          <a:p>
            <a:pPr eaLnBrk="1" hangingPunct="1">
              <a:lnSpc>
                <a:spcPct val="90000"/>
              </a:lnSpc>
              <a:buFont typeface="Wingdings" pitchFamily="2" charset="2"/>
              <a:buNone/>
            </a:pPr>
            <a:r>
              <a:rPr lang="en-US" sz="2400" smtClean="0">
                <a:latin typeface="Times New Roman" pitchFamily="18" charset="0"/>
                <a:cs typeface="Times New Roman" pitchFamily="18" charset="0"/>
              </a:rPr>
              <a:t>- It need highly technique in administration.</a:t>
            </a:r>
          </a:p>
          <a:p>
            <a:pPr eaLnBrk="1" hangingPunct="1">
              <a:lnSpc>
                <a:spcPct val="90000"/>
              </a:lnSpc>
              <a:buFontTx/>
              <a:buNone/>
            </a:pPr>
            <a:endParaRPr lang="en-US" sz="2400" smtClean="0">
              <a:latin typeface="Times New Roman" pitchFamily="18" charset="0"/>
              <a:cs typeface="Times New Roman" pitchFamily="18" charset="0"/>
            </a:endParaRPr>
          </a:p>
          <a:p>
            <a:pPr eaLnBrk="1" hangingPunct="1">
              <a:lnSpc>
                <a:spcPct val="90000"/>
              </a:lnSpc>
              <a:buFontTx/>
              <a:buNone/>
            </a:pPr>
            <a:endParaRPr lang="en-US" sz="2400" smtClean="0">
              <a:latin typeface="Times New Roman" pitchFamily="18" charset="0"/>
              <a:cs typeface="Times New Roman" pitchFamily="18" charset="0"/>
            </a:endParaRPr>
          </a:p>
          <a:p>
            <a:pPr eaLnBrk="1" hangingPunct="1">
              <a:lnSpc>
                <a:spcPct val="90000"/>
              </a:lnSpc>
              <a:buFontTx/>
              <a:buNone/>
            </a:pPr>
            <a:endParaRPr lang="en-US"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23850" y="2017713"/>
            <a:ext cx="8820150" cy="4114800"/>
          </a:xfrm>
        </p:spPr>
        <p:txBody>
          <a:bodyPr/>
          <a:lstStyle/>
          <a:p>
            <a:pPr eaLnBrk="1" hangingPunct="1">
              <a:buFont typeface="Wingdings" pitchFamily="2" charset="2"/>
              <a:buNone/>
            </a:pPr>
            <a:r>
              <a:rPr lang="en-US" smtClean="0">
                <a:solidFill>
                  <a:schemeClr val="hlink"/>
                </a:solidFill>
                <a:latin typeface="Times New Roman" pitchFamily="18" charset="0"/>
                <a:cs typeface="Times New Roman" pitchFamily="18" charset="0"/>
              </a:rPr>
              <a:t>Spinal Anesthesia:</a:t>
            </a:r>
          </a:p>
          <a:p>
            <a:pPr eaLnBrk="1" hangingPunct="1"/>
            <a:r>
              <a:rPr lang="en-US" smtClean="0">
                <a:latin typeface="Times New Roman" pitchFamily="18" charset="0"/>
                <a:cs typeface="Times New Roman" pitchFamily="18" charset="0"/>
              </a:rPr>
              <a:t>Introduction of anesthetics in to subarchnoid space at the lumber level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(L4&amp;L5)</a:t>
            </a:r>
          </a:p>
          <a:p>
            <a:pPr eaLnBrk="1" hangingPunct="1"/>
            <a:r>
              <a:rPr lang="en-US" smtClean="0">
                <a:latin typeface="Times New Roman" pitchFamily="18" charset="0"/>
                <a:cs typeface="Times New Roman" pitchFamily="18" charset="0"/>
              </a:rPr>
              <a:t>Produce anesthesia to lower extremities, perineum, lower Abd </a:t>
            </a:r>
          </a:p>
          <a:p>
            <a:pPr eaLnBrk="1" hangingPunct="1"/>
            <a:r>
              <a:rPr lang="en-US" smtClean="0">
                <a:latin typeface="Times New Roman" pitchFamily="18" charset="0"/>
                <a:cs typeface="Times New Roman" pitchFamily="18" charset="0"/>
              </a:rPr>
              <a:t>Disadvantage: N,V, pain, sever headache</a:t>
            </a:r>
          </a:p>
          <a:p>
            <a:pPr eaLnBrk="1" hangingPunct="1"/>
            <a:endParaRPr lang="en-US" smtClean="0">
              <a:latin typeface="Times New Roman" pitchFamily="18" charset="0"/>
              <a:cs typeface="Times New Roman" pitchFamily="18" charset="0"/>
            </a:endParaRPr>
          </a:p>
          <a:p>
            <a:pPr eaLnBrk="1" hangingPunct="1">
              <a:buFont typeface="Wingdings" pitchFamily="2" charset="2"/>
              <a:buNone/>
            </a:pPr>
            <a:endParaRPr lang="en-US"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THE Surgical Team</a:t>
            </a:r>
            <a:r>
              <a:rPr lang="en-US" smtClean="0"/>
              <a:t> </a:t>
            </a:r>
          </a:p>
        </p:txBody>
      </p:sp>
      <p:sp>
        <p:nvSpPr>
          <p:cNvPr id="4099" name="Rectangle 3"/>
          <p:cNvSpPr>
            <a:spLocks noGrp="1" noChangeArrowheads="1"/>
          </p:cNvSpPr>
          <p:nvPr>
            <p:ph type="body" idx="1"/>
          </p:nvPr>
        </p:nvSpPr>
        <p:spPr/>
        <p:txBody>
          <a:bodyPr/>
          <a:lstStyle/>
          <a:p>
            <a:pPr eaLnBrk="1" hangingPunct="1"/>
            <a:r>
              <a:rPr lang="en-US" smtClean="0">
                <a:latin typeface="Times New Roman" pitchFamily="18" charset="0"/>
                <a:cs typeface="Times New Roman" pitchFamily="18" charset="0"/>
              </a:rPr>
              <a:t>The Patient</a:t>
            </a:r>
          </a:p>
          <a:p>
            <a:pPr eaLnBrk="1" hangingPunct="1"/>
            <a:r>
              <a:rPr lang="en-US" smtClean="0">
                <a:latin typeface="Times New Roman" pitchFamily="18" charset="0"/>
                <a:cs typeface="Times New Roman" pitchFamily="18" charset="0"/>
              </a:rPr>
              <a:t>The Nurse ( Circulating and Scrub)</a:t>
            </a:r>
          </a:p>
          <a:p>
            <a:pPr eaLnBrk="1" hangingPunct="1"/>
            <a:r>
              <a:rPr lang="en-US" smtClean="0">
                <a:latin typeface="Times New Roman" pitchFamily="18" charset="0"/>
                <a:cs typeface="Times New Roman" pitchFamily="18" charset="0"/>
              </a:rPr>
              <a:t>The Surgeon</a:t>
            </a:r>
          </a:p>
          <a:p>
            <a:pPr eaLnBrk="1" hangingPunct="1"/>
            <a:r>
              <a:rPr lang="en-US" smtClean="0">
                <a:latin typeface="Times New Roman" pitchFamily="18" charset="0"/>
                <a:cs typeface="Times New Roman" pitchFamily="18" charset="0"/>
              </a:rPr>
              <a:t>Anesthesiologist or anesthetist</a:t>
            </a:r>
          </a:p>
          <a:p>
            <a:pPr eaLnBrk="1" hangingPunct="1"/>
            <a:r>
              <a:rPr lang="en-US" smtClean="0">
                <a:latin typeface="Times New Roman" pitchFamily="18" charset="0"/>
                <a:cs typeface="Times New Roman" pitchFamily="18" charset="0"/>
              </a:rPr>
              <a:t>Surgical technologists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52413" y="0"/>
            <a:ext cx="9396413" cy="6858000"/>
          </a:xfrm>
          <a:noFill/>
          <a:ln>
            <a:solidFill>
              <a:srgbClr val="993300"/>
            </a:solidFill>
            <a:miter lim="800000"/>
            <a:headEnd/>
            <a:tailEnd/>
          </a:ln>
        </p:spPr>
      </p:pic>
      <p:sp>
        <p:nvSpPr>
          <p:cNvPr id="22531" name="Oval 7"/>
          <p:cNvSpPr>
            <a:spLocks noChangeArrowheads="1"/>
          </p:cNvSpPr>
          <p:nvPr/>
        </p:nvSpPr>
        <p:spPr bwMode="auto">
          <a:xfrm rot="20987162" flipV="1">
            <a:off x="2268538" y="2924175"/>
            <a:ext cx="2376487" cy="1296988"/>
          </a:xfrm>
          <a:prstGeom prst="ellipse">
            <a:avLst/>
          </a:prstGeom>
          <a:noFill/>
          <a:ln w="28575">
            <a:solidFill>
              <a:srgbClr val="99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ar-JO"/>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4294967295"/>
          </p:nvPr>
        </p:nvSpPr>
        <p:spPr>
          <a:xfrm>
            <a:off x="395288" y="2017713"/>
            <a:ext cx="8748712" cy="4114800"/>
          </a:xfrm>
        </p:spPr>
        <p:txBody>
          <a:bodyPr/>
          <a:lstStyle/>
          <a:p>
            <a:pPr eaLnBrk="1" hangingPunct="1">
              <a:buFont typeface="Wingdings" pitchFamily="2" charset="2"/>
              <a:buNone/>
            </a:pPr>
            <a:r>
              <a:rPr lang="en-US" smtClean="0">
                <a:latin typeface="Times New Roman" pitchFamily="18" charset="0"/>
                <a:cs typeface="Times New Roman" pitchFamily="18" charset="0"/>
              </a:rPr>
              <a:t>Local Conduction Block: e.g</a:t>
            </a:r>
          </a:p>
          <a:p>
            <a:pPr eaLnBrk="1" hangingPunct="1">
              <a:buFontTx/>
              <a:buChar char="-"/>
            </a:pPr>
            <a:r>
              <a:rPr lang="en-US" smtClean="0">
                <a:latin typeface="Times New Roman" pitchFamily="18" charset="0"/>
                <a:cs typeface="Times New Roman" pitchFamily="18" charset="0"/>
              </a:rPr>
              <a:t>Brachial plexus block : the arm</a:t>
            </a:r>
          </a:p>
          <a:p>
            <a:pPr eaLnBrk="1" hangingPunct="1">
              <a:buFontTx/>
              <a:buChar char="-"/>
            </a:pPr>
            <a:r>
              <a:rPr lang="en-US" smtClean="0">
                <a:latin typeface="Times New Roman" pitchFamily="18" charset="0"/>
                <a:cs typeface="Times New Roman" pitchFamily="18" charset="0"/>
              </a:rPr>
              <a:t>Paravertebral: for nerve supply the chest, Abd wall, and extremities</a:t>
            </a:r>
          </a:p>
          <a:p>
            <a:pPr eaLnBrk="1" hangingPunct="1">
              <a:buFontTx/>
              <a:buChar char="-"/>
            </a:pPr>
            <a:r>
              <a:rPr lang="en-US" smtClean="0">
                <a:latin typeface="Times New Roman" pitchFamily="18" charset="0"/>
                <a:cs typeface="Times New Roman" pitchFamily="18" charset="0"/>
              </a:rPr>
              <a:t>Transsacral : perineum, and lower Abd. </a:t>
            </a:r>
          </a:p>
          <a:p>
            <a:pPr eaLnBrk="1" hangingPunct="1">
              <a:buFontTx/>
              <a:buNone/>
            </a:pPr>
            <a:r>
              <a:rPr lang="en-US" smtClean="0">
                <a:latin typeface="Times New Roman" pitchFamily="18" charset="0"/>
                <a:cs typeface="Times New Roman" pitchFamily="18" charset="0"/>
              </a:rPr>
              <a:t>Note: Review table 19-3 p 514 </a:t>
            </a:r>
          </a:p>
          <a:p>
            <a:pPr eaLnBrk="1" hangingPunct="1">
              <a:buFont typeface="Wingdings" pitchFamily="2" charset="2"/>
              <a:buNone/>
            </a:pPr>
            <a:endParaRPr lang="en-US" smtClean="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Moderate Sedation</a:t>
            </a:r>
          </a:p>
        </p:txBody>
      </p:sp>
      <p:sp>
        <p:nvSpPr>
          <p:cNvPr id="24579" name="Rectangle 3"/>
          <p:cNvSpPr>
            <a:spLocks noGrp="1" noChangeArrowheads="1"/>
          </p:cNvSpPr>
          <p:nvPr>
            <p:ph type="body" idx="1"/>
          </p:nvPr>
        </p:nvSpPr>
        <p:spPr>
          <a:xfrm>
            <a:off x="755650" y="2060575"/>
            <a:ext cx="7772400" cy="4114800"/>
          </a:xfrm>
        </p:spPr>
        <p:txBody>
          <a:bodyPr/>
          <a:lstStyle/>
          <a:p>
            <a:pPr eaLnBrk="1" hangingPunct="1"/>
            <a:r>
              <a:rPr lang="en-US" smtClean="0">
                <a:latin typeface="Times New Roman" pitchFamily="18" charset="0"/>
                <a:cs typeface="Times New Roman" pitchFamily="18" charset="0"/>
              </a:rPr>
              <a:t>Is a form of IV administration of sedation or analgesic to reduce anxiety and control pain during DX procedure </a:t>
            </a:r>
          </a:p>
          <a:p>
            <a:pPr eaLnBrk="1" hangingPunct="1"/>
            <a:r>
              <a:rPr lang="en-US" smtClean="0">
                <a:latin typeface="Times New Roman" pitchFamily="18" charset="0"/>
                <a:cs typeface="Times New Roman" pitchFamily="18" charset="0"/>
              </a:rPr>
              <a:t>It’s goal to depress pt LOC to a moderate level, to perform diagnostic or surgical  procedure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Monitored Anesthesia care</a:t>
            </a:r>
          </a:p>
        </p:txBody>
      </p:sp>
      <p:sp>
        <p:nvSpPr>
          <p:cNvPr id="25603" name="Rectangle 3"/>
          <p:cNvSpPr>
            <a:spLocks noGrp="1" noChangeArrowheads="1"/>
          </p:cNvSpPr>
          <p:nvPr>
            <p:ph type="body" idx="1"/>
          </p:nvPr>
        </p:nvSpPr>
        <p:spPr/>
        <p:txBody>
          <a:bodyPr/>
          <a:lstStyle/>
          <a:p>
            <a:pPr eaLnBrk="1" hangingPunct="1"/>
            <a:r>
              <a:rPr lang="en-US" smtClean="0">
                <a:latin typeface="Times New Roman" pitchFamily="18" charset="0"/>
                <a:cs typeface="Times New Roman" pitchFamily="18" charset="0"/>
              </a:rPr>
              <a:t>Used for healthy pt undergoing minor surgical procedure, and for critically ill pt who unable to tolerate anesthesia.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Local anesthesia</a:t>
            </a:r>
            <a:r>
              <a:rPr lang="en-US" smtClean="0"/>
              <a:t> </a:t>
            </a:r>
          </a:p>
        </p:txBody>
      </p:sp>
      <p:sp>
        <p:nvSpPr>
          <p:cNvPr id="26627" name="Rectangle 3"/>
          <p:cNvSpPr>
            <a:spLocks noGrp="1" noChangeArrowheads="1"/>
          </p:cNvSpPr>
          <p:nvPr>
            <p:ph type="body" idx="1"/>
          </p:nvPr>
        </p:nvSpPr>
        <p:spPr>
          <a:xfrm>
            <a:off x="539750" y="2017713"/>
            <a:ext cx="8415338" cy="4651375"/>
          </a:xfrm>
        </p:spPr>
        <p:txBody>
          <a:bodyPr/>
          <a:lstStyle/>
          <a:p>
            <a:pPr eaLnBrk="1" hangingPunct="1">
              <a:lnSpc>
                <a:spcPct val="90000"/>
              </a:lnSpc>
            </a:pPr>
            <a:r>
              <a:rPr lang="en-US" sz="2800" smtClean="0">
                <a:latin typeface="Times New Roman" pitchFamily="18" charset="0"/>
                <a:cs typeface="Times New Roman" pitchFamily="18" charset="0"/>
              </a:rPr>
              <a:t>Insertion of anesthesia into the tissue at planned incision site.</a:t>
            </a:r>
          </a:p>
          <a:p>
            <a:pPr eaLnBrk="1" hangingPunct="1">
              <a:lnSpc>
                <a:spcPct val="90000"/>
              </a:lnSpc>
            </a:pPr>
            <a:r>
              <a:rPr lang="en-US" sz="2800" smtClean="0">
                <a:latin typeface="Times New Roman" pitchFamily="18" charset="0"/>
                <a:cs typeface="Times New Roman" pitchFamily="18" charset="0"/>
              </a:rPr>
              <a:t>Advantage:</a:t>
            </a:r>
          </a:p>
          <a:p>
            <a:pPr eaLnBrk="1" hangingPunct="1">
              <a:lnSpc>
                <a:spcPct val="90000"/>
              </a:lnSpc>
              <a:buFontTx/>
              <a:buChar char="-"/>
            </a:pPr>
            <a:r>
              <a:rPr lang="en-US" sz="2800" smtClean="0">
                <a:latin typeface="Times New Roman" pitchFamily="18" charset="0"/>
                <a:cs typeface="Times New Roman" pitchFamily="18" charset="0"/>
              </a:rPr>
              <a:t>simple, economical</a:t>
            </a:r>
          </a:p>
          <a:p>
            <a:pPr eaLnBrk="1" hangingPunct="1">
              <a:lnSpc>
                <a:spcPct val="90000"/>
              </a:lnSpc>
              <a:buFontTx/>
              <a:buChar char="-"/>
            </a:pPr>
            <a:r>
              <a:rPr lang="en-US" sz="2800" smtClean="0">
                <a:latin typeface="Times New Roman" pitchFamily="18" charset="0"/>
                <a:cs typeface="Times New Roman" pitchFamily="18" charset="0"/>
              </a:rPr>
              <a:t>Minimal equipment is needed</a:t>
            </a:r>
          </a:p>
          <a:p>
            <a:pPr eaLnBrk="1" hangingPunct="1">
              <a:lnSpc>
                <a:spcPct val="90000"/>
              </a:lnSpc>
              <a:buFontTx/>
              <a:buChar char="-"/>
            </a:pPr>
            <a:r>
              <a:rPr lang="en-US" sz="2800" smtClean="0">
                <a:latin typeface="Times New Roman" pitchFamily="18" charset="0"/>
                <a:cs typeface="Times New Roman" pitchFamily="18" charset="0"/>
              </a:rPr>
              <a:t>Post op recovery is brief</a:t>
            </a:r>
          </a:p>
          <a:p>
            <a:pPr eaLnBrk="1" hangingPunct="1">
              <a:lnSpc>
                <a:spcPct val="90000"/>
              </a:lnSpc>
              <a:buFontTx/>
              <a:buChar char="-"/>
            </a:pPr>
            <a:r>
              <a:rPr lang="en-US" sz="2800" smtClean="0">
                <a:latin typeface="Times New Roman" pitchFamily="18" charset="0"/>
                <a:cs typeface="Times New Roman" pitchFamily="18" charset="0"/>
              </a:rPr>
              <a:t>Undesirable effect of GA avoided</a:t>
            </a:r>
          </a:p>
          <a:p>
            <a:pPr eaLnBrk="1" hangingPunct="1">
              <a:lnSpc>
                <a:spcPct val="90000"/>
              </a:lnSpc>
              <a:buFontTx/>
              <a:buChar char="-"/>
            </a:pPr>
            <a:r>
              <a:rPr lang="en-US" sz="2800" smtClean="0">
                <a:latin typeface="Times New Roman" pitchFamily="18" charset="0"/>
                <a:cs typeface="Times New Roman" pitchFamily="18" charset="0"/>
              </a:rPr>
              <a:t>Ideal for short and superficial surgical procedure.</a:t>
            </a:r>
          </a:p>
          <a:p>
            <a:pPr eaLnBrk="1" hangingPunct="1">
              <a:lnSpc>
                <a:spcPct val="90000"/>
              </a:lnSpc>
            </a:pPr>
            <a:r>
              <a:rPr lang="en-US" sz="2800" smtClean="0">
                <a:latin typeface="Times New Roman" pitchFamily="18" charset="0"/>
                <a:cs typeface="Times New Roman" pitchFamily="18" charset="0"/>
              </a:rPr>
              <a:t>Disadvantage:</a:t>
            </a:r>
          </a:p>
          <a:p>
            <a:pPr eaLnBrk="1" hangingPunct="1">
              <a:lnSpc>
                <a:spcPct val="90000"/>
              </a:lnSpc>
              <a:buFont typeface="Wingdings" pitchFamily="2" charset="2"/>
              <a:buNone/>
            </a:pPr>
            <a:r>
              <a:rPr lang="en-US" sz="2800" smtClean="0">
                <a:latin typeface="Times New Roman" pitchFamily="18" charset="0"/>
                <a:cs typeface="Times New Roman" pitchFamily="18" charset="0"/>
              </a:rPr>
              <a:t>- High level of anxiety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47813" y="-387350"/>
            <a:ext cx="7596187" cy="2087563"/>
          </a:xfrm>
        </p:spPr>
        <p:txBody>
          <a:bodyPr/>
          <a:lstStyle/>
          <a:p>
            <a:pPr eaLnBrk="1" hangingPunct="1"/>
            <a:r>
              <a:rPr lang="en-US" smtClean="0">
                <a:latin typeface="Times New Roman" pitchFamily="18" charset="0"/>
                <a:cs typeface="Times New Roman" pitchFamily="18" charset="0"/>
              </a:rPr>
              <a:t>Potential Adverse Effects of Surgery and Anesthesia</a:t>
            </a:r>
          </a:p>
        </p:txBody>
      </p:sp>
      <p:sp>
        <p:nvSpPr>
          <p:cNvPr id="27651" name="Rectangle 3"/>
          <p:cNvSpPr>
            <a:spLocks noGrp="1" noChangeArrowheads="1"/>
          </p:cNvSpPr>
          <p:nvPr>
            <p:ph type="body" idx="1"/>
          </p:nvPr>
        </p:nvSpPr>
        <p:spPr>
          <a:xfrm>
            <a:off x="250825" y="2017713"/>
            <a:ext cx="8704263" cy="4506912"/>
          </a:xfrm>
        </p:spPr>
        <p:txBody>
          <a:bodyPr/>
          <a:lstStyle/>
          <a:p>
            <a:pPr eaLnBrk="1" hangingPunct="1">
              <a:lnSpc>
                <a:spcPct val="90000"/>
              </a:lnSpc>
            </a:pPr>
            <a:r>
              <a:rPr lang="en-US" smtClean="0">
                <a:latin typeface="Times New Roman" pitchFamily="18" charset="0"/>
                <a:cs typeface="Times New Roman" pitchFamily="18" charset="0"/>
              </a:rPr>
              <a:t>Allergic reactions and drug toxicity or reactions</a:t>
            </a:r>
          </a:p>
          <a:p>
            <a:pPr eaLnBrk="1" hangingPunct="1">
              <a:lnSpc>
                <a:spcPct val="90000"/>
              </a:lnSpc>
            </a:pPr>
            <a:r>
              <a:rPr lang="en-US" smtClean="0">
                <a:latin typeface="Times New Roman" pitchFamily="18" charset="0"/>
                <a:cs typeface="Times New Roman" pitchFamily="18" charset="0"/>
              </a:rPr>
              <a:t>Cardiac Dysrhythmias</a:t>
            </a:r>
          </a:p>
          <a:p>
            <a:pPr eaLnBrk="1" hangingPunct="1">
              <a:lnSpc>
                <a:spcPct val="90000"/>
              </a:lnSpc>
            </a:pPr>
            <a:r>
              <a:rPr lang="en-US" smtClean="0">
                <a:latin typeface="Times New Roman" pitchFamily="18" charset="0"/>
                <a:cs typeface="Times New Roman" pitchFamily="18" charset="0"/>
              </a:rPr>
              <a:t>CNS changes and oversedation or undersedation</a:t>
            </a:r>
          </a:p>
          <a:p>
            <a:pPr eaLnBrk="1" hangingPunct="1">
              <a:lnSpc>
                <a:spcPct val="90000"/>
              </a:lnSpc>
            </a:pPr>
            <a:r>
              <a:rPr lang="en-US" smtClean="0">
                <a:latin typeface="Times New Roman" pitchFamily="18" charset="0"/>
                <a:cs typeface="Times New Roman" pitchFamily="18" charset="0"/>
              </a:rPr>
              <a:t>Trauma: laryngeal, oral, nerve, and skin, including burns</a:t>
            </a:r>
          </a:p>
          <a:p>
            <a:pPr eaLnBrk="1" hangingPunct="1">
              <a:lnSpc>
                <a:spcPct val="90000"/>
              </a:lnSpc>
            </a:pPr>
            <a:r>
              <a:rPr lang="en-US" smtClean="0">
                <a:latin typeface="Times New Roman" pitchFamily="18" charset="0"/>
                <a:cs typeface="Times New Roman" pitchFamily="18" charset="0"/>
              </a:rPr>
              <a:t>Hypotension</a:t>
            </a:r>
          </a:p>
          <a:p>
            <a:pPr eaLnBrk="1" hangingPunct="1">
              <a:lnSpc>
                <a:spcPct val="90000"/>
              </a:lnSpc>
            </a:pPr>
            <a:r>
              <a:rPr lang="en-US" smtClean="0">
                <a:latin typeface="Times New Roman" pitchFamily="18" charset="0"/>
                <a:cs typeface="Times New Roman" pitchFamily="18" charset="0"/>
              </a:rPr>
              <a:t>Thrombosis</a:t>
            </a:r>
          </a:p>
          <a:p>
            <a:pPr eaLnBrk="1" hangingPunct="1">
              <a:lnSpc>
                <a:spcPct val="90000"/>
              </a:lnSpc>
            </a:pPr>
            <a:r>
              <a:rPr lang="en-US" smtClean="0">
                <a:latin typeface="Times New Roman" pitchFamily="18" charset="0"/>
                <a:cs typeface="Times New Roman" pitchFamily="18" charset="0"/>
              </a:rPr>
              <a:t>Refer to </a:t>
            </a:r>
            <a:r>
              <a:rPr lang="en-US" b="1" smtClean="0">
                <a:latin typeface="Times New Roman" pitchFamily="18" charset="0"/>
                <a:cs typeface="Times New Roman" pitchFamily="18" charset="0"/>
              </a:rPr>
              <a:t>Chart 19-1 p 504</a:t>
            </a:r>
          </a:p>
          <a:p>
            <a:pPr eaLnBrk="1" hangingPunct="1">
              <a:lnSpc>
                <a:spcPct val="90000"/>
              </a:lnSpc>
            </a:pPr>
            <a:endParaRPr lang="en-US" smtClean="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Intraoperative Complications</a:t>
            </a:r>
          </a:p>
        </p:txBody>
      </p:sp>
      <p:sp>
        <p:nvSpPr>
          <p:cNvPr id="28675" name="Rectangle 3"/>
          <p:cNvSpPr>
            <a:spLocks noGrp="1" noChangeArrowheads="1"/>
          </p:cNvSpPr>
          <p:nvPr>
            <p:ph type="body" idx="1"/>
          </p:nvPr>
        </p:nvSpPr>
        <p:spPr>
          <a:xfrm>
            <a:off x="179388" y="2017713"/>
            <a:ext cx="8775700" cy="4840287"/>
          </a:xfrm>
        </p:spPr>
        <p:txBody>
          <a:bodyPr/>
          <a:lstStyle/>
          <a:p>
            <a:pPr eaLnBrk="1" hangingPunct="1"/>
            <a:r>
              <a:rPr lang="en-US" smtClean="0">
                <a:latin typeface="Times New Roman" pitchFamily="18" charset="0"/>
                <a:cs typeface="Times New Roman" pitchFamily="18" charset="0"/>
              </a:rPr>
              <a:t>Nausea and vomiting</a:t>
            </a:r>
          </a:p>
          <a:p>
            <a:pPr eaLnBrk="1" hangingPunct="1"/>
            <a:r>
              <a:rPr lang="en-US" smtClean="0">
                <a:latin typeface="Times New Roman" pitchFamily="18" charset="0"/>
                <a:cs typeface="Times New Roman" pitchFamily="18" charset="0"/>
              </a:rPr>
              <a:t>Anaphylaxis</a:t>
            </a:r>
          </a:p>
          <a:p>
            <a:pPr eaLnBrk="1" hangingPunct="1"/>
            <a:r>
              <a:rPr lang="en-US" smtClean="0">
                <a:latin typeface="Times New Roman" pitchFamily="18" charset="0"/>
                <a:cs typeface="Times New Roman" pitchFamily="18" charset="0"/>
              </a:rPr>
              <a:t>Hypoxia and respiratory complications</a:t>
            </a:r>
          </a:p>
          <a:p>
            <a:pPr eaLnBrk="1" hangingPunct="1"/>
            <a:r>
              <a:rPr lang="en-US" smtClean="0">
                <a:latin typeface="Times New Roman" pitchFamily="18" charset="0"/>
                <a:cs typeface="Times New Roman" pitchFamily="18" charset="0"/>
              </a:rPr>
              <a:t>Hypothermia (core body T≤ 36.6</a:t>
            </a:r>
            <a:r>
              <a:rPr lang="en-US" baseline="30000" smtClean="0">
                <a:latin typeface="Times New Roman" pitchFamily="18" charset="0"/>
                <a:cs typeface="Times New Roman" pitchFamily="18" charset="0"/>
              </a:rPr>
              <a:t>o</a:t>
            </a:r>
            <a:r>
              <a:rPr lang="en-US" smtClean="0">
                <a:latin typeface="Times New Roman" pitchFamily="18" charset="0"/>
                <a:cs typeface="Times New Roman" pitchFamily="18" charset="0"/>
              </a:rPr>
              <a:t>c)</a:t>
            </a:r>
          </a:p>
          <a:p>
            <a:pPr eaLnBrk="1" hangingPunct="1">
              <a:buFont typeface="Wingdings" pitchFamily="2" charset="2"/>
              <a:buNone/>
            </a:pPr>
            <a:endParaRPr lang="en-US"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4294967295"/>
          </p:nvPr>
        </p:nvSpPr>
        <p:spPr>
          <a:xfrm>
            <a:off x="395288" y="2349500"/>
            <a:ext cx="8559800" cy="4114800"/>
          </a:xfrm>
        </p:spPr>
        <p:txBody>
          <a:bodyPr/>
          <a:lstStyle/>
          <a:p>
            <a:pPr eaLnBrk="1" hangingPunct="1">
              <a:lnSpc>
                <a:spcPct val="90000"/>
              </a:lnSpc>
            </a:pPr>
            <a:r>
              <a:rPr lang="en-US" sz="2800" smtClean="0">
                <a:latin typeface="Times New Roman" pitchFamily="18" charset="0"/>
                <a:cs typeface="Times New Roman" pitchFamily="18" charset="0"/>
              </a:rPr>
              <a:t>Malignant hyperthermia (is a rare inherited muscle disorder induced by anesthetic agent), it manifest 10 – 20 min after induction of anesthesia, it can occur at the first 24hr’s.</a:t>
            </a:r>
          </a:p>
          <a:p>
            <a:pPr eaLnBrk="1" hangingPunct="1">
              <a:lnSpc>
                <a:spcPct val="90000"/>
              </a:lnSpc>
              <a:buFont typeface="Wingdings" pitchFamily="2" charset="2"/>
              <a:buNone/>
            </a:pPr>
            <a:r>
              <a:rPr lang="en-US" sz="2800" smtClean="0">
                <a:solidFill>
                  <a:schemeClr val="hlink"/>
                </a:solidFill>
                <a:latin typeface="Times New Roman" pitchFamily="18" charset="0"/>
                <a:cs typeface="Times New Roman" pitchFamily="18" charset="0"/>
              </a:rPr>
              <a:t>Pathophysiology</a:t>
            </a:r>
            <a:r>
              <a:rPr lang="en-US" sz="2800" smtClean="0">
                <a:latin typeface="Times New Roman" pitchFamily="18" charset="0"/>
                <a:cs typeface="Times New Roman" pitchFamily="18" charset="0"/>
              </a:rPr>
              <a:t>: Hypermetabolism for skeletal muscle cell, lead to altered Ca function at cellular level, which cause clinical symptoms of Hypermetabolism, that increase muscle rigidity and cause hyperthermia and further damage to CNS.</a:t>
            </a:r>
          </a:p>
          <a:p>
            <a:pPr eaLnBrk="1" hangingPunct="1">
              <a:lnSpc>
                <a:spcPct val="90000"/>
              </a:lnSpc>
              <a:buFont typeface="Wingdings" pitchFamily="2" charset="2"/>
              <a:buNone/>
            </a:pPr>
            <a:r>
              <a:rPr lang="en-US" sz="2800" smtClean="0">
                <a:solidFill>
                  <a:schemeClr val="hlink"/>
                </a:solidFill>
                <a:latin typeface="Times New Roman" pitchFamily="18" charset="0"/>
                <a:cs typeface="Times New Roman" pitchFamily="18" charset="0"/>
              </a:rPr>
              <a:t>C\M</a:t>
            </a:r>
            <a:r>
              <a:rPr lang="en-US" sz="2800" smtClean="0">
                <a:latin typeface="Times New Roman" pitchFamily="18" charset="0"/>
                <a:cs typeface="Times New Roman" pitchFamily="18" charset="0"/>
              </a:rPr>
              <a:t>: tachycardia, hypotension, oliguria, increase in Temp</a:t>
            </a:r>
          </a:p>
          <a:p>
            <a:pPr eaLnBrk="1" hangingPunct="1">
              <a:lnSpc>
                <a:spcPct val="90000"/>
              </a:lnSpc>
              <a:buFont typeface="Wingdings" pitchFamily="2" charset="2"/>
              <a:buNone/>
            </a:pPr>
            <a:endParaRPr lang="en-US" sz="2800" smtClean="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Nsg Process for pt during surgery.</a:t>
            </a:r>
          </a:p>
        </p:txBody>
      </p:sp>
      <p:sp>
        <p:nvSpPr>
          <p:cNvPr id="30723" name="Rectangle 3"/>
          <p:cNvSpPr>
            <a:spLocks noGrp="1" noChangeArrowheads="1"/>
          </p:cNvSpPr>
          <p:nvPr>
            <p:ph type="body" idx="1"/>
          </p:nvPr>
        </p:nvSpPr>
        <p:spPr>
          <a:xfrm>
            <a:off x="611188" y="1989138"/>
            <a:ext cx="8348662" cy="4114800"/>
          </a:xfrm>
        </p:spPr>
        <p:txBody>
          <a:bodyPr/>
          <a:lstStyle/>
          <a:p>
            <a:pPr eaLnBrk="1" hangingPunct="1">
              <a:lnSpc>
                <a:spcPct val="90000"/>
              </a:lnSpc>
            </a:pPr>
            <a:r>
              <a:rPr lang="en-US" smtClean="0">
                <a:latin typeface="Times New Roman" pitchFamily="18" charset="0"/>
                <a:cs typeface="Times New Roman" pitchFamily="18" charset="0"/>
              </a:rPr>
              <a:t>DX:</a:t>
            </a:r>
          </a:p>
          <a:p>
            <a:pPr eaLnBrk="1" hangingPunct="1">
              <a:lnSpc>
                <a:spcPct val="90000"/>
              </a:lnSpc>
              <a:buFontTx/>
              <a:buChar char="-"/>
            </a:pPr>
            <a:r>
              <a:rPr lang="en-US" smtClean="0">
                <a:latin typeface="Times New Roman" pitchFamily="18" charset="0"/>
                <a:cs typeface="Times New Roman" pitchFamily="18" charset="0"/>
              </a:rPr>
              <a:t>Anxiety R\T expressed concerns due to surgery or OR environment.</a:t>
            </a:r>
          </a:p>
          <a:p>
            <a:pPr eaLnBrk="1" hangingPunct="1">
              <a:lnSpc>
                <a:spcPct val="90000"/>
              </a:lnSpc>
              <a:buFontTx/>
              <a:buChar char="-"/>
            </a:pPr>
            <a:r>
              <a:rPr lang="en-US" smtClean="0">
                <a:latin typeface="Times New Roman" pitchFamily="18" charset="0"/>
                <a:cs typeface="Times New Roman" pitchFamily="18" charset="0"/>
              </a:rPr>
              <a:t>Risk for perioperative positioning injury R\T positioning in OR</a:t>
            </a:r>
          </a:p>
          <a:p>
            <a:pPr eaLnBrk="1" hangingPunct="1">
              <a:lnSpc>
                <a:spcPct val="90000"/>
              </a:lnSpc>
              <a:buFontTx/>
              <a:buChar char="-"/>
            </a:pPr>
            <a:r>
              <a:rPr lang="en-US" smtClean="0">
                <a:latin typeface="Times New Roman" pitchFamily="18" charset="0"/>
                <a:cs typeface="Times New Roman" pitchFamily="18" charset="0"/>
              </a:rPr>
              <a:t>Risk for injury R\T anesthesia and surgery</a:t>
            </a:r>
          </a:p>
          <a:p>
            <a:pPr eaLnBrk="1" hangingPunct="1">
              <a:lnSpc>
                <a:spcPct val="90000"/>
              </a:lnSpc>
              <a:buFontTx/>
              <a:buChar char="-"/>
            </a:pPr>
            <a:r>
              <a:rPr lang="en-US" smtClean="0">
                <a:latin typeface="Times New Roman" pitchFamily="18" charset="0"/>
                <a:cs typeface="Times New Roman" pitchFamily="18" charset="0"/>
              </a:rPr>
              <a:t>Disturbed sensory perception R\T GA or sedation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Nsg Goal</a:t>
            </a:r>
            <a:r>
              <a:rPr lang="en-US" smtClean="0"/>
              <a:t> </a:t>
            </a:r>
          </a:p>
        </p:txBody>
      </p:sp>
      <p:sp>
        <p:nvSpPr>
          <p:cNvPr id="31747" name="Rectangle 3"/>
          <p:cNvSpPr>
            <a:spLocks noGrp="1" noChangeArrowheads="1"/>
          </p:cNvSpPr>
          <p:nvPr>
            <p:ph type="body" idx="1"/>
          </p:nvPr>
        </p:nvSpPr>
        <p:spPr>
          <a:xfrm>
            <a:off x="323850" y="2017713"/>
            <a:ext cx="8631238" cy="4114800"/>
          </a:xfrm>
        </p:spPr>
        <p:txBody>
          <a:bodyPr/>
          <a:lstStyle/>
          <a:p>
            <a:pPr eaLnBrk="1" hangingPunct="1"/>
            <a:r>
              <a:rPr lang="en-US" smtClean="0">
                <a:latin typeface="Times New Roman" pitchFamily="18" charset="0"/>
                <a:cs typeface="Times New Roman" pitchFamily="18" charset="0"/>
              </a:rPr>
              <a:t>Reducing anxiety</a:t>
            </a:r>
          </a:p>
          <a:p>
            <a:pPr eaLnBrk="1" hangingPunct="1"/>
            <a:r>
              <a:rPr lang="en-US" smtClean="0">
                <a:latin typeface="Times New Roman" pitchFamily="18" charset="0"/>
                <a:cs typeface="Times New Roman" pitchFamily="18" charset="0"/>
              </a:rPr>
              <a:t>Preventing positioning injuries</a:t>
            </a:r>
          </a:p>
          <a:p>
            <a:pPr eaLnBrk="1" hangingPunct="1"/>
            <a:r>
              <a:rPr lang="en-US" smtClean="0">
                <a:latin typeface="Times New Roman" pitchFamily="18" charset="0"/>
                <a:cs typeface="Times New Roman" pitchFamily="18" charset="0"/>
              </a:rPr>
              <a:t>Maintaining patient safety</a:t>
            </a:r>
          </a:p>
          <a:p>
            <a:pPr eaLnBrk="1" hangingPunct="1"/>
            <a:r>
              <a:rPr lang="en-US" smtClean="0">
                <a:latin typeface="Times New Roman" pitchFamily="18" charset="0"/>
                <a:cs typeface="Times New Roman" pitchFamily="18" charset="0"/>
              </a:rPr>
              <a:t>Avoiding complications</a:t>
            </a:r>
          </a:p>
          <a:p>
            <a:pPr eaLnBrk="1" hangingPunct="1"/>
            <a:r>
              <a:rPr lang="en-US" smtClean="0">
                <a:latin typeface="Times New Roman" pitchFamily="18" charset="0"/>
                <a:cs typeface="Times New Roman" pitchFamily="18" charset="0"/>
              </a:rPr>
              <a:t>Maintaining the patient's dignity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Circulating Nurse Role</a:t>
            </a:r>
          </a:p>
        </p:txBody>
      </p:sp>
      <p:sp>
        <p:nvSpPr>
          <p:cNvPr id="5123" name="Rectangle 3"/>
          <p:cNvSpPr>
            <a:spLocks noGrp="1" noChangeArrowheads="1"/>
          </p:cNvSpPr>
          <p:nvPr>
            <p:ph type="body" idx="1"/>
          </p:nvPr>
        </p:nvSpPr>
        <p:spPr>
          <a:xfrm>
            <a:off x="395288" y="2017713"/>
            <a:ext cx="8748712" cy="4840287"/>
          </a:xfrm>
        </p:spPr>
        <p:txBody>
          <a:bodyPr/>
          <a:lstStyle/>
          <a:p>
            <a:pPr eaLnBrk="1" hangingPunct="1">
              <a:lnSpc>
                <a:spcPct val="90000"/>
              </a:lnSpc>
            </a:pPr>
            <a:r>
              <a:rPr lang="en-US" sz="2400" smtClean="0"/>
              <a:t> </a:t>
            </a:r>
            <a:r>
              <a:rPr lang="en-US" sz="2400" smtClean="0">
                <a:latin typeface="Times New Roman" pitchFamily="18" charset="0"/>
                <a:cs typeface="Times New Roman" pitchFamily="18" charset="0"/>
              </a:rPr>
              <a:t>Known as circulator</a:t>
            </a:r>
          </a:p>
          <a:p>
            <a:pPr eaLnBrk="1" hangingPunct="1">
              <a:lnSpc>
                <a:spcPct val="90000"/>
              </a:lnSpc>
            </a:pPr>
            <a:r>
              <a:rPr lang="en-US" sz="2400" smtClean="0">
                <a:latin typeface="Times New Roman" pitchFamily="18" charset="0"/>
                <a:cs typeface="Times New Roman" pitchFamily="18" charset="0"/>
              </a:rPr>
              <a:t>Main Responsibility:</a:t>
            </a:r>
          </a:p>
          <a:p>
            <a:pPr eaLnBrk="1" hangingPunct="1">
              <a:lnSpc>
                <a:spcPct val="90000"/>
              </a:lnSpc>
              <a:buFontTx/>
              <a:buChar char="-"/>
            </a:pPr>
            <a:r>
              <a:rPr lang="en-US" sz="2400" smtClean="0">
                <a:latin typeface="Times New Roman" pitchFamily="18" charset="0"/>
                <a:cs typeface="Times New Roman" pitchFamily="18" charset="0"/>
              </a:rPr>
              <a:t>Verifying consent</a:t>
            </a:r>
          </a:p>
          <a:p>
            <a:pPr eaLnBrk="1" hangingPunct="1">
              <a:lnSpc>
                <a:spcPct val="90000"/>
              </a:lnSpc>
              <a:buFontTx/>
              <a:buChar char="-"/>
            </a:pPr>
            <a:r>
              <a:rPr lang="en-US" sz="2400" smtClean="0">
                <a:latin typeface="Times New Roman" pitchFamily="18" charset="0"/>
                <a:cs typeface="Times New Roman" pitchFamily="18" charset="0"/>
              </a:rPr>
              <a:t>Coordinating the team</a:t>
            </a:r>
          </a:p>
          <a:p>
            <a:pPr eaLnBrk="1" hangingPunct="1">
              <a:lnSpc>
                <a:spcPct val="90000"/>
              </a:lnSpc>
              <a:buFontTx/>
              <a:buChar char="-"/>
            </a:pPr>
            <a:r>
              <a:rPr lang="en-US" sz="2400" smtClean="0">
                <a:latin typeface="Times New Roman" pitchFamily="18" charset="0"/>
                <a:cs typeface="Times New Roman" pitchFamily="18" charset="0"/>
              </a:rPr>
              <a:t>Ensuring cleanliness, proper temperature, humidity, lighting, safe function of equipment, availability of supplies and material</a:t>
            </a:r>
          </a:p>
          <a:p>
            <a:pPr eaLnBrk="1" hangingPunct="1">
              <a:lnSpc>
                <a:spcPct val="90000"/>
              </a:lnSpc>
              <a:buFontTx/>
              <a:buChar char="-"/>
            </a:pPr>
            <a:r>
              <a:rPr lang="en-US" sz="2400" smtClean="0">
                <a:latin typeface="Times New Roman" pitchFamily="18" charset="0"/>
                <a:cs typeface="Times New Roman" pitchFamily="18" charset="0"/>
              </a:rPr>
              <a:t>Monitor aseptic practice </a:t>
            </a:r>
          </a:p>
          <a:p>
            <a:pPr eaLnBrk="1" hangingPunct="1">
              <a:lnSpc>
                <a:spcPct val="90000"/>
              </a:lnSpc>
              <a:buFontTx/>
              <a:buChar char="-"/>
            </a:pPr>
            <a:r>
              <a:rPr lang="en-US" sz="2400" smtClean="0">
                <a:latin typeface="Times New Roman" pitchFamily="18" charset="0"/>
                <a:cs typeface="Times New Roman" pitchFamily="18" charset="0"/>
              </a:rPr>
              <a:t>Implementing fire safety precaution</a:t>
            </a:r>
          </a:p>
          <a:p>
            <a:pPr eaLnBrk="1" hangingPunct="1">
              <a:lnSpc>
                <a:spcPct val="90000"/>
              </a:lnSpc>
              <a:buFontTx/>
              <a:buChar char="-"/>
            </a:pPr>
            <a:r>
              <a:rPr lang="en-US" sz="2400" smtClean="0">
                <a:latin typeface="Times New Roman" pitchFamily="18" charset="0"/>
                <a:cs typeface="Times New Roman" pitchFamily="18" charset="0"/>
              </a:rPr>
              <a:t>Monitor the pt and documents specific activity during operation</a:t>
            </a:r>
          </a:p>
          <a:p>
            <a:pPr eaLnBrk="1" hangingPunct="1">
              <a:lnSpc>
                <a:spcPct val="90000"/>
              </a:lnSpc>
              <a:buFontTx/>
              <a:buChar char="-"/>
            </a:pPr>
            <a:r>
              <a:rPr lang="en-US" sz="2400" smtClean="0">
                <a:latin typeface="Times New Roman" pitchFamily="18" charset="0"/>
                <a:cs typeface="Times New Roman" pitchFamily="18" charset="0"/>
              </a:rPr>
              <a:t>Responsible for ensuring that second verification (surgical procedure, site) take place and documented. </a:t>
            </a:r>
          </a:p>
          <a:p>
            <a:pPr eaLnBrk="1" hangingPunct="1">
              <a:lnSpc>
                <a:spcPct val="90000"/>
              </a:lnSpc>
              <a:buFontTx/>
              <a:buChar char="-"/>
            </a:pPr>
            <a:r>
              <a:rPr lang="en-US" sz="2400" smtClean="0">
                <a:latin typeface="Times New Roman" pitchFamily="18" charset="0"/>
                <a:cs typeface="Times New Roman" pitchFamily="18" charset="0"/>
              </a:rPr>
              <a:t>Send labeled specimen to the laboratory</a:t>
            </a:r>
          </a:p>
          <a:p>
            <a:pPr eaLnBrk="1" hangingPunct="1">
              <a:lnSpc>
                <a:spcPct val="90000"/>
              </a:lnSpc>
              <a:buFontTx/>
              <a:buChar char="-"/>
            </a:pPr>
            <a:endParaRPr lang="en-US" sz="2400" smtClean="0">
              <a:latin typeface="Times New Roman" pitchFamily="18" charset="0"/>
              <a:cs typeface="Times New Roman" pitchFamily="18" charset="0"/>
            </a:endParaRPr>
          </a:p>
          <a:p>
            <a:pPr eaLnBrk="1" hangingPunct="1">
              <a:lnSpc>
                <a:spcPct val="90000"/>
              </a:lnSpc>
              <a:buFont typeface="Wingdings" pitchFamily="2" charset="2"/>
              <a:buNone/>
            </a:pPr>
            <a:endParaRPr lang="en-US" sz="2400" smtClean="0"/>
          </a:p>
          <a:p>
            <a:pPr eaLnBrk="1" hangingPunct="1">
              <a:lnSpc>
                <a:spcPct val="90000"/>
              </a:lnSpc>
            </a:pPr>
            <a:endParaRPr lang="en-US" sz="24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Nsg Intervention</a:t>
            </a:r>
          </a:p>
        </p:txBody>
      </p:sp>
      <p:sp>
        <p:nvSpPr>
          <p:cNvPr id="32771" name="Rectangle 3"/>
          <p:cNvSpPr>
            <a:spLocks noGrp="1" noChangeArrowheads="1"/>
          </p:cNvSpPr>
          <p:nvPr>
            <p:ph type="body" idx="1"/>
          </p:nvPr>
        </p:nvSpPr>
        <p:spPr/>
        <p:txBody>
          <a:bodyPr/>
          <a:lstStyle/>
          <a:p>
            <a:pPr eaLnBrk="1" hangingPunct="1">
              <a:lnSpc>
                <a:spcPct val="80000"/>
              </a:lnSpc>
            </a:pPr>
            <a:r>
              <a:rPr lang="en-US" sz="2800" smtClean="0">
                <a:latin typeface="Times New Roman" pitchFamily="18" charset="0"/>
                <a:cs typeface="Times New Roman" pitchFamily="18" charset="0"/>
              </a:rPr>
              <a:t>Reducing anxiety:</a:t>
            </a:r>
          </a:p>
          <a:p>
            <a:pPr eaLnBrk="1" hangingPunct="1">
              <a:lnSpc>
                <a:spcPct val="80000"/>
              </a:lnSpc>
              <a:buFontTx/>
              <a:buChar char="-"/>
            </a:pPr>
            <a:r>
              <a:rPr lang="en-US" sz="2800" smtClean="0">
                <a:latin typeface="Times New Roman" pitchFamily="18" charset="0"/>
                <a:cs typeface="Times New Roman" pitchFamily="18" charset="0"/>
              </a:rPr>
              <a:t>Introducing self</a:t>
            </a:r>
          </a:p>
          <a:p>
            <a:pPr eaLnBrk="1" hangingPunct="1">
              <a:lnSpc>
                <a:spcPct val="80000"/>
              </a:lnSpc>
              <a:buFontTx/>
              <a:buChar char="-"/>
            </a:pPr>
            <a:r>
              <a:rPr lang="en-US" sz="2800" smtClean="0">
                <a:latin typeface="Times New Roman" pitchFamily="18" charset="0"/>
                <a:cs typeface="Times New Roman" pitchFamily="18" charset="0"/>
              </a:rPr>
              <a:t>Address pt by name</a:t>
            </a:r>
          </a:p>
          <a:p>
            <a:pPr eaLnBrk="1" hangingPunct="1">
              <a:lnSpc>
                <a:spcPct val="80000"/>
              </a:lnSpc>
              <a:buFontTx/>
              <a:buChar char="-"/>
            </a:pPr>
            <a:r>
              <a:rPr lang="en-US" sz="2800" smtClean="0">
                <a:latin typeface="Times New Roman" pitchFamily="18" charset="0"/>
                <a:cs typeface="Times New Roman" pitchFamily="18" charset="0"/>
              </a:rPr>
              <a:t>Verifying details</a:t>
            </a:r>
          </a:p>
          <a:p>
            <a:pPr eaLnBrk="1" hangingPunct="1">
              <a:lnSpc>
                <a:spcPct val="80000"/>
              </a:lnSpc>
              <a:buFontTx/>
              <a:buChar char="-"/>
            </a:pPr>
            <a:r>
              <a:rPr lang="en-US" sz="2800" smtClean="0">
                <a:latin typeface="Times New Roman" pitchFamily="18" charset="0"/>
                <a:cs typeface="Times New Roman" pitchFamily="18" charset="0"/>
              </a:rPr>
              <a:t>Providing explanation</a:t>
            </a:r>
          </a:p>
          <a:p>
            <a:pPr eaLnBrk="1" hangingPunct="1">
              <a:lnSpc>
                <a:spcPct val="80000"/>
              </a:lnSpc>
              <a:buFontTx/>
              <a:buNone/>
            </a:pPr>
            <a:r>
              <a:rPr lang="en-US" sz="2800" smtClean="0">
                <a:solidFill>
                  <a:schemeClr val="hlink"/>
                </a:solidFill>
                <a:latin typeface="Times New Roman" pitchFamily="18" charset="0"/>
                <a:cs typeface="Times New Roman" pitchFamily="18" charset="0"/>
              </a:rPr>
              <a:t>Rational</a:t>
            </a:r>
            <a:r>
              <a:rPr lang="en-US" sz="2800" smtClean="0">
                <a:latin typeface="Times New Roman" pitchFamily="18" charset="0"/>
                <a:cs typeface="Times New Roman" pitchFamily="18" charset="0"/>
              </a:rPr>
              <a:t>: to help pt feel secure</a:t>
            </a:r>
          </a:p>
          <a:p>
            <a:pPr eaLnBrk="1" hangingPunct="1">
              <a:lnSpc>
                <a:spcPct val="80000"/>
              </a:lnSpc>
              <a:buFontTx/>
              <a:buChar char="-"/>
            </a:pPr>
            <a:r>
              <a:rPr lang="en-US" sz="2800" smtClean="0">
                <a:latin typeface="Times New Roman" pitchFamily="18" charset="0"/>
                <a:cs typeface="Times New Roman" pitchFamily="18" charset="0"/>
              </a:rPr>
              <a:t>Tell the pt who well be in the OR, how long the procedure may last</a:t>
            </a:r>
          </a:p>
          <a:p>
            <a:pPr eaLnBrk="1" hangingPunct="1">
              <a:lnSpc>
                <a:spcPct val="80000"/>
              </a:lnSpc>
              <a:buFontTx/>
              <a:buNone/>
            </a:pPr>
            <a:r>
              <a:rPr lang="en-US" sz="2800" smtClean="0">
                <a:solidFill>
                  <a:schemeClr val="hlink"/>
                </a:solidFill>
                <a:latin typeface="Times New Roman" pitchFamily="18" charset="0"/>
                <a:cs typeface="Times New Roman" pitchFamily="18" charset="0"/>
              </a:rPr>
              <a:t>Rational</a:t>
            </a:r>
            <a:r>
              <a:rPr lang="en-US" sz="2800" smtClean="0">
                <a:latin typeface="Times New Roman" pitchFamily="18" charset="0"/>
                <a:cs typeface="Times New Roman" pitchFamily="18" charset="0"/>
              </a:rPr>
              <a:t>: help pt gain sense of control.</a:t>
            </a:r>
          </a:p>
          <a:p>
            <a:pPr eaLnBrk="1" hangingPunct="1">
              <a:lnSpc>
                <a:spcPct val="80000"/>
              </a:lnSpc>
              <a:buFontTx/>
              <a:buChar char="-"/>
            </a:pPr>
            <a:endParaRPr lang="en-US" sz="2800" smtClean="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4294967295"/>
          </p:nvPr>
        </p:nvSpPr>
        <p:spPr>
          <a:xfrm>
            <a:off x="395288" y="1989138"/>
            <a:ext cx="8497887" cy="4608512"/>
          </a:xfrm>
        </p:spPr>
        <p:txBody>
          <a:bodyPr/>
          <a:lstStyle/>
          <a:p>
            <a:pPr eaLnBrk="1" hangingPunct="1"/>
            <a:r>
              <a:rPr lang="en-US" sz="2800" smtClean="0">
                <a:latin typeface="Times New Roman" pitchFamily="18" charset="0"/>
                <a:cs typeface="Times New Roman" pitchFamily="18" charset="0"/>
              </a:rPr>
              <a:t>Preventing positioning injuries:</a:t>
            </a:r>
          </a:p>
          <a:p>
            <a:pPr eaLnBrk="1" hangingPunct="1">
              <a:buFontTx/>
              <a:buChar char="-"/>
            </a:pPr>
            <a:r>
              <a:rPr lang="en-US" sz="2800" smtClean="0">
                <a:latin typeface="Times New Roman" pitchFamily="18" charset="0"/>
                <a:cs typeface="Times New Roman" pitchFamily="18" charset="0"/>
              </a:rPr>
              <a:t>Place pt in comfortable position</a:t>
            </a:r>
          </a:p>
          <a:p>
            <a:pPr eaLnBrk="1" hangingPunct="1">
              <a:buFontTx/>
              <a:buChar char="-"/>
            </a:pPr>
            <a:r>
              <a:rPr lang="en-US" sz="2800" smtClean="0">
                <a:latin typeface="Times New Roman" pitchFamily="18" charset="0"/>
                <a:cs typeface="Times New Roman" pitchFamily="18" charset="0"/>
              </a:rPr>
              <a:t>Expose the operative field adequately</a:t>
            </a:r>
          </a:p>
          <a:p>
            <a:pPr eaLnBrk="1" hangingPunct="1">
              <a:buFontTx/>
              <a:buChar char="-"/>
            </a:pPr>
            <a:r>
              <a:rPr lang="en-US" sz="2800" smtClean="0">
                <a:latin typeface="Times New Roman" pitchFamily="18" charset="0"/>
                <a:cs typeface="Times New Roman" pitchFamily="18" charset="0"/>
              </a:rPr>
              <a:t>Not obstruct vascular supply by prevent undue pressure </a:t>
            </a:r>
          </a:p>
          <a:p>
            <a:pPr eaLnBrk="1" hangingPunct="1">
              <a:buFontTx/>
              <a:buChar char="-"/>
            </a:pPr>
            <a:r>
              <a:rPr lang="en-US" sz="2800" smtClean="0">
                <a:latin typeface="Times New Roman" pitchFamily="18" charset="0"/>
                <a:cs typeface="Times New Roman" pitchFamily="18" charset="0"/>
              </a:rPr>
              <a:t>Respiratory should not be impeded by pressure</a:t>
            </a:r>
          </a:p>
          <a:p>
            <a:pPr eaLnBrk="1" hangingPunct="1">
              <a:buFontTx/>
              <a:buChar char="-"/>
            </a:pPr>
            <a:r>
              <a:rPr lang="en-US" sz="2800" smtClean="0">
                <a:latin typeface="Times New Roman" pitchFamily="18" charset="0"/>
                <a:cs typeface="Times New Roman" pitchFamily="18" charset="0"/>
              </a:rPr>
              <a:t>Maintain pt safety </a:t>
            </a:r>
          </a:p>
          <a:p>
            <a:pPr eaLnBrk="1" hangingPunct="1">
              <a:buFontTx/>
              <a:buChar char="-"/>
            </a:pPr>
            <a:r>
              <a:rPr lang="en-US" sz="2800" smtClean="0">
                <a:latin typeface="Times New Roman" pitchFamily="18" charset="0"/>
                <a:cs typeface="Times New Roman" pitchFamily="18" charset="0"/>
              </a:rPr>
              <a:t>Mild restrain may be needed during excitement stage.</a:t>
            </a:r>
          </a:p>
          <a:p>
            <a:pPr eaLnBrk="1" hangingPunct="1">
              <a:buFontTx/>
              <a:buChar char="-"/>
            </a:pPr>
            <a:r>
              <a:rPr lang="en-US" sz="2800" smtClean="0">
                <a:latin typeface="Times New Roman" pitchFamily="18" charset="0"/>
                <a:cs typeface="Times New Roman" pitchFamily="18" charset="0"/>
              </a:rPr>
              <a:t>Place arm board under the pt cannulated hand to facilitate IV infusion of fluid. </a:t>
            </a:r>
          </a:p>
          <a:p>
            <a:pPr eaLnBrk="1" hangingPunct="1">
              <a:buFontTx/>
              <a:buChar char="-"/>
            </a:pPr>
            <a:endParaRPr lang="en-US" sz="2800"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F3551-019-003"/>
          <p:cNvPicPr>
            <a:picLocks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584200" y="2017713"/>
            <a:ext cx="8559800" cy="4506912"/>
          </a:xfrm>
        </p:spPr>
        <p:txBody>
          <a:bodyPr/>
          <a:lstStyle/>
          <a:p>
            <a:pPr eaLnBrk="1" hangingPunct="1">
              <a:lnSpc>
                <a:spcPct val="80000"/>
              </a:lnSpc>
            </a:pPr>
            <a:r>
              <a:rPr lang="en-US" sz="2800" smtClean="0">
                <a:latin typeface="Times New Roman" pitchFamily="18" charset="0"/>
                <a:cs typeface="Times New Roman" pitchFamily="18" charset="0"/>
              </a:rPr>
              <a:t>Maintaining patient safety:</a:t>
            </a:r>
          </a:p>
          <a:p>
            <a:pPr eaLnBrk="1" hangingPunct="1">
              <a:lnSpc>
                <a:spcPct val="80000"/>
              </a:lnSpc>
              <a:buFontTx/>
              <a:buChar char="-"/>
            </a:pPr>
            <a:r>
              <a:rPr lang="en-US" sz="2800" smtClean="0">
                <a:latin typeface="Times New Roman" pitchFamily="18" charset="0"/>
                <a:cs typeface="Times New Roman" pitchFamily="18" charset="0"/>
              </a:rPr>
              <a:t>Patient identification </a:t>
            </a:r>
          </a:p>
          <a:p>
            <a:pPr eaLnBrk="1" hangingPunct="1">
              <a:lnSpc>
                <a:spcPct val="80000"/>
              </a:lnSpc>
              <a:buFontTx/>
              <a:buChar char="-"/>
            </a:pPr>
            <a:r>
              <a:rPr lang="en-US" sz="2800" smtClean="0">
                <a:latin typeface="Times New Roman" pitchFamily="18" charset="0"/>
                <a:cs typeface="Times New Roman" pitchFamily="18" charset="0"/>
              </a:rPr>
              <a:t>Correct informed consent </a:t>
            </a:r>
          </a:p>
          <a:p>
            <a:pPr eaLnBrk="1" hangingPunct="1">
              <a:lnSpc>
                <a:spcPct val="80000"/>
              </a:lnSpc>
              <a:buFontTx/>
              <a:buChar char="-"/>
            </a:pPr>
            <a:r>
              <a:rPr lang="en-US" sz="2800" smtClean="0">
                <a:latin typeface="Times New Roman" pitchFamily="18" charset="0"/>
                <a:cs typeface="Times New Roman" pitchFamily="18" charset="0"/>
              </a:rPr>
              <a:t>Verification of records of health history and exam</a:t>
            </a:r>
          </a:p>
          <a:p>
            <a:pPr eaLnBrk="1" hangingPunct="1">
              <a:lnSpc>
                <a:spcPct val="80000"/>
              </a:lnSpc>
              <a:buFontTx/>
              <a:buChar char="-"/>
            </a:pPr>
            <a:r>
              <a:rPr lang="en-US" sz="2800" smtClean="0">
                <a:latin typeface="Times New Roman" pitchFamily="18" charset="0"/>
                <a:cs typeface="Times New Roman" pitchFamily="18" charset="0"/>
              </a:rPr>
              <a:t>Results of diagnostic tests</a:t>
            </a:r>
          </a:p>
          <a:p>
            <a:pPr eaLnBrk="1" hangingPunct="1">
              <a:lnSpc>
                <a:spcPct val="80000"/>
              </a:lnSpc>
              <a:buFontTx/>
              <a:buChar char="-"/>
            </a:pPr>
            <a:r>
              <a:rPr lang="en-US" sz="2800" smtClean="0">
                <a:latin typeface="Times New Roman" pitchFamily="18" charset="0"/>
                <a:cs typeface="Times New Roman" pitchFamily="18" charset="0"/>
              </a:rPr>
              <a:t>Allergies (include latex allergy)</a:t>
            </a:r>
          </a:p>
          <a:p>
            <a:pPr eaLnBrk="1" hangingPunct="1">
              <a:lnSpc>
                <a:spcPct val="80000"/>
              </a:lnSpc>
              <a:buFontTx/>
              <a:buChar char="-"/>
            </a:pPr>
            <a:r>
              <a:rPr lang="en-US" sz="2800" smtClean="0">
                <a:latin typeface="Times New Roman" pitchFamily="18" charset="0"/>
                <a:cs typeface="Times New Roman" pitchFamily="18" charset="0"/>
              </a:rPr>
              <a:t>Monitoring and modifying the physical environment </a:t>
            </a:r>
          </a:p>
          <a:p>
            <a:pPr eaLnBrk="1" hangingPunct="1">
              <a:lnSpc>
                <a:spcPct val="80000"/>
              </a:lnSpc>
              <a:buFontTx/>
              <a:buChar char="-"/>
            </a:pPr>
            <a:r>
              <a:rPr lang="en-US" sz="2800" smtClean="0">
                <a:latin typeface="Times New Roman" pitchFamily="18" charset="0"/>
                <a:cs typeface="Times New Roman" pitchFamily="18" charset="0"/>
              </a:rPr>
              <a:t>Safety measures such as grounding of equipment, restraints, and not leaving a sedated patient</a:t>
            </a:r>
          </a:p>
          <a:p>
            <a:pPr eaLnBrk="1" hangingPunct="1">
              <a:lnSpc>
                <a:spcPct val="80000"/>
              </a:lnSpc>
              <a:buFontTx/>
              <a:buChar char="-"/>
            </a:pPr>
            <a:r>
              <a:rPr lang="en-US" sz="2800" smtClean="0">
                <a:latin typeface="Times New Roman" pitchFamily="18" charset="0"/>
                <a:cs typeface="Times New Roman" pitchFamily="18" charset="0"/>
              </a:rPr>
              <a:t>Verification and accessibility of blood</a:t>
            </a:r>
          </a:p>
          <a:p>
            <a:pPr eaLnBrk="1" hangingPunct="1">
              <a:lnSpc>
                <a:spcPct val="80000"/>
              </a:lnSpc>
            </a:pPr>
            <a:endParaRPr lang="en-US" sz="2800" smtClean="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4294967295"/>
          </p:nvPr>
        </p:nvSpPr>
        <p:spPr>
          <a:xfrm>
            <a:off x="792163" y="2017713"/>
            <a:ext cx="8351837" cy="4840287"/>
          </a:xfrm>
        </p:spPr>
        <p:txBody>
          <a:bodyPr/>
          <a:lstStyle/>
          <a:p>
            <a:pPr eaLnBrk="1" hangingPunct="1"/>
            <a:r>
              <a:rPr lang="en-US" sz="2800" smtClean="0">
                <a:latin typeface="Times New Roman" pitchFamily="18" charset="0"/>
                <a:cs typeface="Times New Roman" pitchFamily="18" charset="0"/>
              </a:rPr>
              <a:t>Avoiding complications:</a:t>
            </a:r>
          </a:p>
          <a:p>
            <a:pPr eaLnBrk="1" hangingPunct="1">
              <a:buFontTx/>
              <a:buChar char="-"/>
            </a:pPr>
            <a:r>
              <a:rPr lang="en-US" sz="2800" smtClean="0">
                <a:latin typeface="Times New Roman" pitchFamily="18" charset="0"/>
                <a:cs typeface="Times New Roman" pitchFamily="18" charset="0"/>
              </a:rPr>
              <a:t>For </a:t>
            </a:r>
            <a:r>
              <a:rPr lang="en-US" sz="2800" smtClean="0">
                <a:solidFill>
                  <a:schemeClr val="hlink"/>
                </a:solidFill>
                <a:latin typeface="Times New Roman" pitchFamily="18" charset="0"/>
                <a:cs typeface="Times New Roman" pitchFamily="18" charset="0"/>
              </a:rPr>
              <a:t>N&amp;V</a:t>
            </a:r>
            <a:r>
              <a:rPr lang="en-US" sz="2800" smtClean="0">
                <a:latin typeface="Times New Roman" pitchFamily="18" charset="0"/>
                <a:cs typeface="Times New Roman" pitchFamily="18" charset="0"/>
              </a:rPr>
              <a:t>: place pt head at side, lowered the head, provide kidney basin, suction vomitus.</a:t>
            </a:r>
          </a:p>
          <a:p>
            <a:pPr eaLnBrk="1" hangingPunct="1">
              <a:buFontTx/>
              <a:buChar char="-"/>
            </a:pPr>
            <a:r>
              <a:rPr lang="en-US" sz="2800" smtClean="0">
                <a:latin typeface="Times New Roman" pitchFamily="18" charset="0"/>
                <a:cs typeface="Times New Roman" pitchFamily="18" charset="0"/>
              </a:rPr>
              <a:t>For </a:t>
            </a:r>
            <a:r>
              <a:rPr lang="en-US" sz="2800" smtClean="0">
                <a:solidFill>
                  <a:schemeClr val="hlink"/>
                </a:solidFill>
                <a:latin typeface="Times New Roman" pitchFamily="18" charset="0"/>
                <a:cs typeface="Times New Roman" pitchFamily="18" charset="0"/>
              </a:rPr>
              <a:t>anaphylaxis</a:t>
            </a:r>
            <a:r>
              <a:rPr lang="en-US" sz="2800" smtClean="0">
                <a:latin typeface="Times New Roman" pitchFamily="18" charset="0"/>
                <a:cs typeface="Times New Roman" pitchFamily="18" charset="0"/>
              </a:rPr>
              <a:t>: assess pt V\S, administer medication</a:t>
            </a:r>
          </a:p>
          <a:p>
            <a:pPr eaLnBrk="1" hangingPunct="1">
              <a:buFontTx/>
              <a:buChar char="-"/>
            </a:pPr>
            <a:r>
              <a:rPr lang="en-US" sz="2800" smtClean="0">
                <a:solidFill>
                  <a:schemeClr val="hlink"/>
                </a:solidFill>
                <a:latin typeface="Times New Roman" pitchFamily="18" charset="0"/>
                <a:cs typeface="Times New Roman" pitchFamily="18" charset="0"/>
              </a:rPr>
              <a:t>Hypoxia</a:t>
            </a:r>
            <a:r>
              <a:rPr lang="en-US" sz="2800" smtClean="0">
                <a:latin typeface="Times New Roman" pitchFamily="18" charset="0"/>
                <a:cs typeface="Times New Roman" pitchFamily="18" charset="0"/>
              </a:rPr>
              <a:t>: monitor pt oxygenation status, apply o2 as needed, monitor pulse oximeter reading</a:t>
            </a:r>
          </a:p>
          <a:p>
            <a:pPr eaLnBrk="1" hangingPunct="1">
              <a:buFontTx/>
              <a:buChar char="-"/>
            </a:pPr>
            <a:r>
              <a:rPr lang="en-US" sz="2800" smtClean="0">
                <a:solidFill>
                  <a:schemeClr val="hlink"/>
                </a:solidFill>
                <a:latin typeface="Times New Roman" pitchFamily="18" charset="0"/>
                <a:cs typeface="Times New Roman" pitchFamily="18" charset="0"/>
              </a:rPr>
              <a:t>Hypothermia</a:t>
            </a:r>
            <a:r>
              <a:rPr lang="en-US" sz="2800" smtClean="0">
                <a:latin typeface="Times New Roman" pitchFamily="18" charset="0"/>
                <a:cs typeface="Times New Roman" pitchFamily="18" charset="0"/>
              </a:rPr>
              <a:t>: warm IV fluid, remove wet gown and replace by dry one, warm pt gradually </a:t>
            </a:r>
          </a:p>
          <a:p>
            <a:pPr eaLnBrk="1" hangingPunct="1">
              <a:buFontTx/>
              <a:buChar char="-"/>
            </a:pPr>
            <a:r>
              <a:rPr lang="en-US" sz="2800" smtClean="0">
                <a:solidFill>
                  <a:schemeClr val="hlink"/>
                </a:solidFill>
                <a:latin typeface="Times New Roman" pitchFamily="18" charset="0"/>
                <a:cs typeface="Times New Roman" pitchFamily="18" charset="0"/>
              </a:rPr>
              <a:t>Malignant hyperthermia</a:t>
            </a:r>
            <a:r>
              <a:rPr lang="en-US" sz="2800" smtClean="0">
                <a:latin typeface="Times New Roman" pitchFamily="18" charset="0"/>
                <a:cs typeface="Times New Roman" pitchFamily="18" charset="0"/>
              </a:rPr>
              <a:t>: give pt o2, assess pt at risk</a:t>
            </a:r>
          </a:p>
          <a:p>
            <a:pPr eaLnBrk="1" hangingPunct="1">
              <a:buFontTx/>
              <a:buChar char="-"/>
            </a:pPr>
            <a:endParaRPr lang="en-US" sz="280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The Scrub Nurse Role</a:t>
            </a:r>
          </a:p>
        </p:txBody>
      </p:sp>
      <p:sp>
        <p:nvSpPr>
          <p:cNvPr id="6147" name="Rectangle 3"/>
          <p:cNvSpPr>
            <a:spLocks noGrp="1" noChangeArrowheads="1"/>
          </p:cNvSpPr>
          <p:nvPr>
            <p:ph type="body" idx="1"/>
          </p:nvPr>
        </p:nvSpPr>
        <p:spPr>
          <a:xfrm>
            <a:off x="395288" y="2017713"/>
            <a:ext cx="8559800" cy="4506912"/>
          </a:xfrm>
        </p:spPr>
        <p:txBody>
          <a:bodyPr/>
          <a:lstStyle/>
          <a:p>
            <a:pPr eaLnBrk="1" hangingPunct="1">
              <a:buFontTx/>
              <a:buChar char="-"/>
            </a:pPr>
            <a:r>
              <a:rPr lang="en-US" sz="2800" smtClean="0">
                <a:latin typeface="Times New Roman" pitchFamily="18" charset="0"/>
                <a:cs typeface="Times New Roman" pitchFamily="18" charset="0"/>
              </a:rPr>
              <a:t>Perform a surgical hand scrub.</a:t>
            </a:r>
          </a:p>
          <a:p>
            <a:pPr eaLnBrk="1" hangingPunct="1">
              <a:buFontTx/>
              <a:buChar char="-"/>
            </a:pPr>
            <a:r>
              <a:rPr lang="en-US" sz="2800" smtClean="0">
                <a:latin typeface="Times New Roman" pitchFamily="18" charset="0"/>
                <a:cs typeface="Times New Roman" pitchFamily="18" charset="0"/>
              </a:rPr>
              <a:t>Setting up the sterile table.</a:t>
            </a:r>
          </a:p>
          <a:p>
            <a:pPr eaLnBrk="1" hangingPunct="1">
              <a:buFontTx/>
              <a:buChar char="-"/>
            </a:pPr>
            <a:r>
              <a:rPr lang="en-US" sz="2800" smtClean="0">
                <a:latin typeface="Times New Roman" pitchFamily="18" charset="0"/>
                <a:cs typeface="Times New Roman" pitchFamily="18" charset="0"/>
              </a:rPr>
              <a:t>Preparing sutures, ligatures, and specific equipment</a:t>
            </a:r>
          </a:p>
          <a:p>
            <a:pPr eaLnBrk="1" hangingPunct="1">
              <a:buFontTx/>
              <a:buChar char="-"/>
            </a:pPr>
            <a:r>
              <a:rPr lang="en-US" sz="2800" smtClean="0">
                <a:latin typeface="Times New Roman" pitchFamily="18" charset="0"/>
                <a:cs typeface="Times New Roman" pitchFamily="18" charset="0"/>
              </a:rPr>
              <a:t>Assisting the surgeon &amp; the surgical assistant during operation</a:t>
            </a:r>
          </a:p>
          <a:p>
            <a:pPr eaLnBrk="1" hangingPunct="1">
              <a:buFontTx/>
              <a:buChar char="-"/>
            </a:pPr>
            <a:r>
              <a:rPr lang="en-US" sz="2800" smtClean="0">
                <a:latin typeface="Times New Roman" pitchFamily="18" charset="0"/>
                <a:cs typeface="Times New Roman" pitchFamily="18" charset="0"/>
              </a:rPr>
              <a:t>Share the circulating nurse in counting all needles, sponges, and instruments</a:t>
            </a:r>
          </a:p>
          <a:p>
            <a:pPr eaLnBrk="1" hangingPunct="1">
              <a:buFontTx/>
              <a:buChar char="-"/>
            </a:pPr>
            <a:r>
              <a:rPr lang="en-US" sz="2800" smtClean="0">
                <a:latin typeface="Times New Roman" pitchFamily="18" charset="0"/>
                <a:cs typeface="Times New Roman" pitchFamily="18" charset="0"/>
              </a:rPr>
              <a:t>The obtained tissue sample during surgery labeled by the scrub nurse.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95288" y="1989138"/>
            <a:ext cx="8353425" cy="4535487"/>
          </a:xfrm>
        </p:spPr>
        <p:txBody>
          <a:bodyPr/>
          <a:lstStyle/>
          <a:p>
            <a:pPr eaLnBrk="1" hangingPunct="1">
              <a:buFont typeface="Wingdings" pitchFamily="2" charset="2"/>
              <a:buNone/>
            </a:pPr>
            <a:r>
              <a:rPr lang="en-US" smtClean="0">
                <a:solidFill>
                  <a:schemeClr val="folHlink"/>
                </a:solidFill>
                <a:latin typeface="Times New Roman" pitchFamily="18" charset="0"/>
                <a:cs typeface="Times New Roman" pitchFamily="18" charset="0"/>
              </a:rPr>
              <a:t>The Surgeon:</a:t>
            </a:r>
          </a:p>
          <a:p>
            <a:pPr eaLnBrk="1" hangingPunct="1">
              <a:buFont typeface="Wingdings" pitchFamily="2" charset="2"/>
              <a:buNone/>
            </a:pPr>
            <a:r>
              <a:rPr lang="en-US" sz="2800" smtClean="0">
                <a:latin typeface="Times New Roman" pitchFamily="18" charset="0"/>
                <a:cs typeface="Times New Roman" pitchFamily="18" charset="0"/>
              </a:rPr>
              <a:t>- Perform the surgical procedure</a:t>
            </a:r>
          </a:p>
          <a:p>
            <a:pPr eaLnBrk="1" hangingPunct="1">
              <a:buFont typeface="Wingdings" pitchFamily="2" charset="2"/>
              <a:buNone/>
            </a:pPr>
            <a:r>
              <a:rPr lang="en-US" sz="2800" smtClean="0">
                <a:latin typeface="Times New Roman" pitchFamily="18" charset="0"/>
                <a:cs typeface="Times New Roman" pitchFamily="18" charset="0"/>
              </a:rPr>
              <a:t>- Head the surgical team </a:t>
            </a:r>
          </a:p>
          <a:p>
            <a:pPr eaLnBrk="1" hangingPunct="1">
              <a:buFont typeface="Wingdings" pitchFamily="2" charset="2"/>
              <a:buNone/>
            </a:pPr>
            <a:endParaRPr lang="en-US" sz="2800" smtClean="0">
              <a:latin typeface="Times New Roman" pitchFamily="18" charset="0"/>
              <a:cs typeface="Times New Roman" pitchFamily="18" charset="0"/>
            </a:endParaRPr>
          </a:p>
          <a:p>
            <a:pPr eaLnBrk="1" hangingPunct="1">
              <a:buFont typeface="Wingdings" pitchFamily="2" charset="2"/>
              <a:buNone/>
            </a:pPr>
            <a:r>
              <a:rPr lang="en-US" sz="2800" smtClean="0">
                <a:solidFill>
                  <a:schemeClr val="folHlink"/>
                </a:solidFill>
                <a:latin typeface="Times New Roman" pitchFamily="18" charset="0"/>
                <a:cs typeface="Times New Roman" pitchFamily="18" charset="0"/>
              </a:rPr>
              <a:t>The Registered Nurse First Assistant (RNFA):</a:t>
            </a:r>
          </a:p>
          <a:p>
            <a:pPr eaLnBrk="1" hangingPunct="1">
              <a:buFontTx/>
              <a:buChar char="-"/>
            </a:pPr>
            <a:r>
              <a:rPr lang="en-US" sz="2800" smtClean="0">
                <a:latin typeface="Times New Roman" pitchFamily="18" charset="0"/>
                <a:cs typeface="Times New Roman" pitchFamily="18" charset="0"/>
              </a:rPr>
              <a:t>Practice under the direct supervision of the surgeon</a:t>
            </a:r>
          </a:p>
          <a:p>
            <a:pPr eaLnBrk="1" hangingPunct="1">
              <a:buFontTx/>
              <a:buChar char="-"/>
            </a:pPr>
            <a:r>
              <a:rPr lang="en-US" sz="2800" smtClean="0">
                <a:latin typeface="Times New Roman" pitchFamily="18" charset="0"/>
                <a:cs typeface="Times New Roman" pitchFamily="18" charset="0"/>
              </a:rPr>
              <a:t>Handle tissue, providing exposure at the operative field, suturing, maintaining homeostasis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The Anesthesiologist</a:t>
            </a:r>
          </a:p>
        </p:txBody>
      </p:sp>
      <p:sp>
        <p:nvSpPr>
          <p:cNvPr id="8195" name="Rectangle 3"/>
          <p:cNvSpPr>
            <a:spLocks noGrp="1" noChangeArrowheads="1"/>
          </p:cNvSpPr>
          <p:nvPr>
            <p:ph type="body" idx="1"/>
          </p:nvPr>
        </p:nvSpPr>
        <p:spPr>
          <a:xfrm>
            <a:off x="323850" y="2017713"/>
            <a:ext cx="8631238" cy="4579937"/>
          </a:xfrm>
        </p:spPr>
        <p:txBody>
          <a:bodyPr/>
          <a:lstStyle/>
          <a:p>
            <a:pPr eaLnBrk="1" hangingPunct="1">
              <a:buFontTx/>
              <a:buChar char="-"/>
            </a:pPr>
            <a:r>
              <a:rPr lang="en-US" smtClean="0">
                <a:latin typeface="Times New Roman" pitchFamily="18" charset="0"/>
                <a:cs typeface="Times New Roman" pitchFamily="18" charset="0"/>
              </a:rPr>
              <a:t>Is a doctor, that responsible for administering anesthetics.</a:t>
            </a:r>
          </a:p>
          <a:p>
            <a:pPr eaLnBrk="1" hangingPunct="1">
              <a:buFontTx/>
              <a:buChar char="-"/>
            </a:pPr>
            <a:r>
              <a:rPr lang="en-US" smtClean="0">
                <a:latin typeface="Times New Roman" pitchFamily="18" charset="0"/>
                <a:cs typeface="Times New Roman" pitchFamily="18" charset="0"/>
              </a:rPr>
              <a:t>Assess pt before surgery, select the anesthesia, administered it, intubated the pt, </a:t>
            </a:r>
          </a:p>
          <a:p>
            <a:pPr eaLnBrk="1" hangingPunct="1">
              <a:buFontTx/>
              <a:buChar char="-"/>
            </a:pPr>
            <a:r>
              <a:rPr lang="en-US" smtClean="0">
                <a:latin typeface="Times New Roman" pitchFamily="18" charset="0"/>
                <a:cs typeface="Times New Roman" pitchFamily="18" charset="0"/>
              </a:rPr>
              <a:t>Manage any technical problem related to the administration of anesthesthetic.</a:t>
            </a:r>
          </a:p>
          <a:p>
            <a:pPr eaLnBrk="1" hangingPunct="1">
              <a:buFontTx/>
              <a:buChar char="-"/>
            </a:pPr>
            <a:r>
              <a:rPr lang="en-US" smtClean="0">
                <a:latin typeface="Times New Roman" pitchFamily="18" charset="0"/>
                <a:cs typeface="Times New Roman" pitchFamily="18" charset="0"/>
              </a:rPr>
              <a:t>Supervise the pt condition throughout the surgery ( Bp, P, R, O2 saturation).</a:t>
            </a:r>
            <a:r>
              <a:rPr lang="en-US" smtClean="0"/>
              <a:t> </a:t>
            </a:r>
          </a:p>
          <a:p>
            <a:pPr eaLnBrk="1" hangingPunct="1">
              <a:buFontTx/>
              <a:buChar char="-"/>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a:lstStyle/>
          <a:p>
            <a:pPr eaLnBrk="1" hangingPunct="1"/>
            <a:endParaRPr lang="ar-JO" smtClean="0"/>
          </a:p>
        </p:txBody>
      </p:sp>
      <p:pic>
        <p:nvPicPr>
          <p:cNvPr id="9219" name="Picture 4" descr="Tomorrow's operating room"/>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The Surgical environment</a:t>
            </a:r>
          </a:p>
        </p:txBody>
      </p:sp>
      <p:sp>
        <p:nvSpPr>
          <p:cNvPr id="10243" name="Rectangle 3"/>
          <p:cNvSpPr>
            <a:spLocks noGrp="1" noChangeArrowheads="1"/>
          </p:cNvSpPr>
          <p:nvPr>
            <p:ph type="body" idx="1"/>
          </p:nvPr>
        </p:nvSpPr>
        <p:spPr>
          <a:xfrm>
            <a:off x="323850" y="2017713"/>
            <a:ext cx="8631238" cy="4651375"/>
          </a:xfrm>
        </p:spPr>
        <p:txBody>
          <a:bodyPr/>
          <a:lstStyle/>
          <a:p>
            <a:pPr eaLnBrk="1" hangingPunct="1">
              <a:lnSpc>
                <a:spcPct val="90000"/>
              </a:lnSpc>
            </a:pPr>
            <a:r>
              <a:rPr lang="en-US" sz="2400" smtClean="0">
                <a:latin typeface="Times New Roman" pitchFamily="18" charset="0"/>
                <a:cs typeface="Times New Roman" pitchFamily="18" charset="0"/>
              </a:rPr>
              <a:t>It have stark appearance and cool appearance</a:t>
            </a:r>
          </a:p>
          <a:p>
            <a:pPr eaLnBrk="1" hangingPunct="1">
              <a:lnSpc>
                <a:spcPct val="90000"/>
              </a:lnSpc>
            </a:pPr>
            <a:r>
              <a:rPr lang="en-US" sz="2400" smtClean="0">
                <a:latin typeface="Times New Roman" pitchFamily="18" charset="0"/>
                <a:cs typeface="Times New Roman" pitchFamily="18" charset="0"/>
              </a:rPr>
              <a:t>It lies behind double door, access limited to authorized personnel</a:t>
            </a:r>
          </a:p>
          <a:p>
            <a:pPr eaLnBrk="1" hangingPunct="1">
              <a:lnSpc>
                <a:spcPct val="90000"/>
              </a:lnSpc>
            </a:pPr>
            <a:r>
              <a:rPr lang="en-US" sz="2400" smtClean="0">
                <a:latin typeface="Times New Roman" pitchFamily="18" charset="0"/>
                <a:cs typeface="Times New Roman" pitchFamily="18" charset="0"/>
              </a:rPr>
              <a:t>Suited in a location that is centered to all supporting services</a:t>
            </a:r>
          </a:p>
          <a:p>
            <a:pPr eaLnBrk="1" hangingPunct="1">
              <a:lnSpc>
                <a:spcPct val="90000"/>
              </a:lnSpc>
            </a:pPr>
            <a:r>
              <a:rPr lang="en-US" sz="2400" smtClean="0">
                <a:latin typeface="Times New Roman" pitchFamily="18" charset="0"/>
                <a:cs typeface="Times New Roman" pitchFamily="18" charset="0"/>
              </a:rPr>
              <a:t>Has special air filtration devices to screen out contaminating particles, dust, and pollutants.</a:t>
            </a:r>
          </a:p>
          <a:p>
            <a:pPr eaLnBrk="1" hangingPunct="1">
              <a:lnSpc>
                <a:spcPct val="90000"/>
              </a:lnSpc>
            </a:pPr>
            <a:r>
              <a:rPr lang="en-US" sz="2400" smtClean="0">
                <a:latin typeface="Times New Roman" pitchFamily="18" charset="0"/>
                <a:cs typeface="Times New Roman" pitchFamily="18" charset="0"/>
              </a:rPr>
              <a:t>It have 3 zone:</a:t>
            </a:r>
          </a:p>
          <a:p>
            <a:pPr eaLnBrk="1" hangingPunct="1">
              <a:lnSpc>
                <a:spcPct val="90000"/>
              </a:lnSpc>
              <a:buFont typeface="Wingdings" pitchFamily="2" charset="2"/>
              <a:buNone/>
            </a:pPr>
            <a:r>
              <a:rPr lang="en-US" sz="2400" smtClean="0">
                <a:latin typeface="Times New Roman" pitchFamily="18" charset="0"/>
                <a:cs typeface="Times New Roman" pitchFamily="18" charset="0"/>
              </a:rPr>
              <a:t>   1- unrestricted zone ( street clothes allowed)</a:t>
            </a:r>
          </a:p>
          <a:p>
            <a:pPr eaLnBrk="1" hangingPunct="1">
              <a:lnSpc>
                <a:spcPct val="90000"/>
              </a:lnSpc>
              <a:buFont typeface="Wingdings" pitchFamily="2" charset="2"/>
              <a:buNone/>
            </a:pPr>
            <a:r>
              <a:rPr lang="en-US" sz="2400" smtClean="0">
                <a:latin typeface="Times New Roman" pitchFamily="18" charset="0"/>
                <a:cs typeface="Times New Roman" pitchFamily="18" charset="0"/>
              </a:rPr>
              <a:t>   2- semirestricted zone ( attire consist of scrub clothes and cap)</a:t>
            </a:r>
          </a:p>
          <a:p>
            <a:pPr eaLnBrk="1" hangingPunct="1">
              <a:lnSpc>
                <a:spcPct val="90000"/>
              </a:lnSpc>
              <a:buFont typeface="Wingdings" pitchFamily="2" charset="2"/>
              <a:buNone/>
            </a:pPr>
            <a:r>
              <a:rPr lang="en-US" sz="2400" smtClean="0">
                <a:latin typeface="Times New Roman" pitchFamily="18" charset="0"/>
                <a:cs typeface="Times New Roman" pitchFamily="18" charset="0"/>
              </a:rPr>
              <a:t>   3- restricted zone (scrub clothes, shoe cover, caps and masks worn).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Principles of Surgical Asepsis</a:t>
            </a:r>
          </a:p>
        </p:txBody>
      </p:sp>
      <p:sp>
        <p:nvSpPr>
          <p:cNvPr id="11267" name="Rectangle 3"/>
          <p:cNvSpPr>
            <a:spLocks noGrp="1" noChangeArrowheads="1"/>
          </p:cNvSpPr>
          <p:nvPr>
            <p:ph type="body" idx="1"/>
          </p:nvPr>
        </p:nvSpPr>
        <p:spPr>
          <a:xfrm>
            <a:off x="395288" y="2017713"/>
            <a:ext cx="8497887" cy="4651375"/>
          </a:xfrm>
        </p:spPr>
        <p:txBody>
          <a:bodyPr/>
          <a:lstStyle/>
          <a:p>
            <a:pPr eaLnBrk="1" hangingPunct="1">
              <a:lnSpc>
                <a:spcPct val="80000"/>
              </a:lnSpc>
            </a:pPr>
            <a:r>
              <a:rPr lang="en-US" sz="2800" smtClean="0">
                <a:latin typeface="Times New Roman" pitchFamily="18" charset="0"/>
                <a:cs typeface="Times New Roman" pitchFamily="18" charset="0"/>
              </a:rPr>
              <a:t>All materials in contact with the wound and within the sterile field must be sterile.</a:t>
            </a:r>
          </a:p>
          <a:p>
            <a:pPr eaLnBrk="1" hangingPunct="1">
              <a:lnSpc>
                <a:spcPct val="80000"/>
              </a:lnSpc>
            </a:pPr>
            <a:r>
              <a:rPr lang="en-US" sz="2800" smtClean="0">
                <a:latin typeface="Times New Roman" pitchFamily="18" charset="0"/>
                <a:cs typeface="Times New Roman" pitchFamily="18" charset="0"/>
              </a:rPr>
              <a:t>Gowns are sterile in the front from chest to the level of the sterile field, and sleeves from 2 inches above the elbow to the cuff.</a:t>
            </a:r>
          </a:p>
          <a:p>
            <a:pPr eaLnBrk="1" hangingPunct="1">
              <a:lnSpc>
                <a:spcPct val="80000"/>
              </a:lnSpc>
            </a:pPr>
            <a:r>
              <a:rPr lang="en-US" sz="2800" smtClean="0">
                <a:latin typeface="Times New Roman" pitchFamily="18" charset="0"/>
                <a:cs typeface="Times New Roman" pitchFamily="18" charset="0"/>
              </a:rPr>
              <a:t>Sterile drap are used to create a sterile field. Only the top of a draped table is considered sterile. During draping, the drape is held well above the area and is placed from front to back.</a:t>
            </a:r>
          </a:p>
          <a:p>
            <a:pPr eaLnBrk="1" hangingPunct="1">
              <a:lnSpc>
                <a:spcPct val="80000"/>
              </a:lnSpc>
            </a:pPr>
            <a:r>
              <a:rPr lang="en-US" sz="2800" smtClean="0">
                <a:latin typeface="Times New Roman" pitchFamily="18" charset="0"/>
                <a:cs typeface="Times New Roman" pitchFamily="18" charset="0"/>
              </a:rPr>
              <a:t>Items are dispensed by methods to preserve sterility.</a:t>
            </a:r>
          </a:p>
          <a:p>
            <a:pPr eaLnBrk="1" hangingPunct="1">
              <a:lnSpc>
                <a:spcPct val="80000"/>
              </a:lnSpc>
            </a:pPr>
            <a:r>
              <a:rPr lang="en-US" sz="2800" smtClean="0">
                <a:latin typeface="Times New Roman" pitchFamily="18" charset="0"/>
                <a:cs typeface="Times New Roman" pitchFamily="18" charset="0"/>
              </a:rPr>
              <a:t>Movements of the surgical team are from sterile to sterile and from unsterile to unsterile areas only.</a:t>
            </a:r>
          </a:p>
          <a:p>
            <a:pPr eaLnBrk="1" hangingPunct="1">
              <a:lnSpc>
                <a:spcPct val="80000"/>
              </a:lnSpc>
            </a:pPr>
            <a:endParaRPr lang="en-US" sz="280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390</TotalTime>
  <Words>1550</Words>
  <Application>Microsoft Office PowerPoint</Application>
  <PresentationFormat>On-screen Show (4:3)</PresentationFormat>
  <Paragraphs>219</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Tahoma</vt:lpstr>
      <vt:lpstr>Arial</vt:lpstr>
      <vt:lpstr>Wingdings</vt:lpstr>
      <vt:lpstr>Calibri</vt:lpstr>
      <vt:lpstr>Times New Roman</vt:lpstr>
      <vt:lpstr>Blends</vt:lpstr>
      <vt:lpstr>Intraoperative Nursing management</vt:lpstr>
      <vt:lpstr>THE Surgical Team </vt:lpstr>
      <vt:lpstr>Circulating Nurse Role</vt:lpstr>
      <vt:lpstr>The Scrub Nurse Role</vt:lpstr>
      <vt:lpstr>PowerPoint Presentation</vt:lpstr>
      <vt:lpstr>The Anesthesiologist</vt:lpstr>
      <vt:lpstr>PowerPoint Presentation</vt:lpstr>
      <vt:lpstr>The Surgical environment</vt:lpstr>
      <vt:lpstr>Principles of Surgical Asepsis</vt:lpstr>
      <vt:lpstr>PowerPoint Presentation</vt:lpstr>
      <vt:lpstr>PowerPoint Presentation</vt:lpstr>
      <vt:lpstr>Types of Anesthesia and Sedation</vt:lpstr>
      <vt:lpstr>General Anesthesia</vt:lpstr>
      <vt:lpstr>PowerPoint Presentation</vt:lpstr>
      <vt:lpstr>PowerPoint Presentation</vt:lpstr>
      <vt:lpstr>PowerPoint Presentation</vt:lpstr>
      <vt:lpstr>IV administration of GA</vt:lpstr>
      <vt:lpstr>Regional Anesthesia</vt:lpstr>
      <vt:lpstr>PowerPoint Presentation</vt:lpstr>
      <vt:lpstr>PowerPoint Presentation</vt:lpstr>
      <vt:lpstr>PowerPoint Presentation</vt:lpstr>
      <vt:lpstr>Moderate Sedation</vt:lpstr>
      <vt:lpstr>Monitored Anesthesia care</vt:lpstr>
      <vt:lpstr>Local anesthesia </vt:lpstr>
      <vt:lpstr>Potential Adverse Effects of Surgery and Anesthesia</vt:lpstr>
      <vt:lpstr>Intraoperative Complications</vt:lpstr>
      <vt:lpstr>PowerPoint Presentation</vt:lpstr>
      <vt:lpstr>Nsg Process for pt during surgery.</vt:lpstr>
      <vt:lpstr>Nsg Goal </vt:lpstr>
      <vt:lpstr>Nsg Intervention</vt:lpstr>
      <vt:lpstr>PowerPoint Presentation</vt:lpstr>
      <vt:lpstr>PowerPoint Presentation</vt:lpstr>
      <vt:lpstr>PowerPoint Presentation</vt:lpstr>
      <vt:lpstr>PowerPoint Presentation</vt:lpstr>
    </vt:vector>
  </TitlesOfParts>
  <Company>Hamadeen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Intraoperative Nursing management</dc:title>
  <dc:creator>Mohammad</dc:creator>
  <cp:lastModifiedBy>Besher Gharaibeh</cp:lastModifiedBy>
  <cp:revision>38</cp:revision>
  <dcterms:created xsi:type="dcterms:W3CDTF">2008-09-22T19:20:44Z</dcterms:created>
  <dcterms:modified xsi:type="dcterms:W3CDTF">2015-10-06T09:27:57Z</dcterms:modified>
</cp:coreProperties>
</file>