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5"/>
  </p:notesMasterIdLst>
  <p:handoutMasterIdLst>
    <p:handoutMasterId r:id="rId36"/>
  </p:handoutMasterIdLst>
  <p:sldIdLst>
    <p:sldId id="594" r:id="rId2"/>
    <p:sldId id="431" r:id="rId3"/>
    <p:sldId id="636" r:id="rId4"/>
    <p:sldId id="608" r:id="rId5"/>
    <p:sldId id="610" r:id="rId6"/>
    <p:sldId id="625" r:id="rId7"/>
    <p:sldId id="598" r:id="rId8"/>
    <p:sldId id="599" r:id="rId9"/>
    <p:sldId id="611" r:id="rId10"/>
    <p:sldId id="612" r:id="rId11"/>
    <p:sldId id="600" r:id="rId12"/>
    <p:sldId id="601" r:id="rId13"/>
    <p:sldId id="613" r:id="rId14"/>
    <p:sldId id="614" r:id="rId15"/>
    <p:sldId id="615" r:id="rId16"/>
    <p:sldId id="616" r:id="rId17"/>
    <p:sldId id="617" r:id="rId18"/>
    <p:sldId id="618" r:id="rId19"/>
    <p:sldId id="637" r:id="rId20"/>
    <p:sldId id="619" r:id="rId21"/>
    <p:sldId id="624" r:id="rId22"/>
    <p:sldId id="620" r:id="rId23"/>
    <p:sldId id="621" r:id="rId24"/>
    <p:sldId id="622" r:id="rId25"/>
    <p:sldId id="623" r:id="rId26"/>
    <p:sldId id="634" r:id="rId27"/>
    <p:sldId id="628" r:id="rId28"/>
    <p:sldId id="629" r:id="rId29"/>
    <p:sldId id="630" r:id="rId30"/>
    <p:sldId id="631" r:id="rId31"/>
    <p:sldId id="632" r:id="rId32"/>
    <p:sldId id="638" r:id="rId33"/>
    <p:sldId id="635" r:id="rId34"/>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26" autoAdjust="0"/>
    <p:restoredTop sz="96995" autoAdjust="0"/>
  </p:normalViewPr>
  <p:slideViewPr>
    <p:cSldViewPr>
      <p:cViewPr>
        <p:scale>
          <a:sx n="75" d="100"/>
          <a:sy n="75" d="100"/>
        </p:scale>
        <p:origin x="-1224" y="-762"/>
      </p:cViewPr>
      <p:guideLst>
        <p:guide orient="horz" pos="2160"/>
        <p:guide pos="2880"/>
      </p:guideLst>
    </p:cSldViewPr>
  </p:slideViewPr>
  <p:notesTextViewPr>
    <p:cViewPr>
      <p:scale>
        <a:sx n="66" d="100"/>
        <a:sy n="66" d="100"/>
      </p:scale>
      <p:origin x="0" y="0"/>
    </p:cViewPr>
  </p:notesTextViewPr>
  <p:sorterViewPr>
    <p:cViewPr>
      <p:scale>
        <a:sx n="66" d="100"/>
        <a:sy n="66" d="100"/>
      </p:scale>
      <p:origin x="0" y="57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dirty="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rtl="0">
              <a:defRPr sz="1200" smtClean="0">
                <a:cs typeface="+mn-cs"/>
              </a:defRPr>
            </a:lvl1pPr>
          </a:lstStyle>
          <a:p>
            <a:pPr>
              <a:defRPr/>
            </a:pPr>
            <a:fld id="{52832235-D1D4-4322-A96C-69FD4077742F}" type="datetimeFigureOut">
              <a:rPr lang="en-US"/>
              <a:pPr>
                <a:defRPr/>
              </a:pPr>
              <a:t>10/23/2013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dirty="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rtl="0">
              <a:defRPr sz="1200" smtClean="0">
                <a:cs typeface="+mn-cs"/>
              </a:defRPr>
            </a:lvl1pPr>
          </a:lstStyle>
          <a:p>
            <a:pPr>
              <a:defRPr/>
            </a:pPr>
            <a:fld id="{5246BC57-B159-4D05-8D68-1FAF5AC65550}" type="slidenum">
              <a:rPr lang="en-US"/>
              <a:pPr>
                <a:defRPr/>
              </a:pPr>
              <a:t>‹#›</a:t>
            </a:fld>
            <a:endParaRPr lang="en-US" dirty="0"/>
          </a:p>
        </p:txBody>
      </p:sp>
    </p:spTree>
    <p:extLst>
      <p:ext uri="{BB962C8B-B14F-4D97-AF65-F5344CB8AC3E}">
        <p14:creationId xmlns:p14="http://schemas.microsoft.com/office/powerpoint/2010/main" val="1573513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9D1530F4-D5DD-4E31-AA87-3BEA386CCAF8}" type="datetimeFigureOut">
              <a:rPr lang="en-US"/>
              <a:pPr>
                <a:defRPr/>
              </a:pPr>
              <a:t>10/23/2013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fontAlgn="auto">
              <a:spcBef>
                <a:spcPts val="0"/>
              </a:spcBef>
              <a:spcAft>
                <a:spcPts val="0"/>
              </a:spcAft>
              <a:defRPr sz="1200">
                <a:latin typeface="+mn-lt"/>
                <a:cs typeface="+mn-cs"/>
              </a:defRPr>
            </a:lvl1pPr>
          </a:lstStyle>
          <a:p>
            <a:pPr>
              <a:defRPr/>
            </a:pPr>
            <a:fld id="{EDD57149-34A2-4D33-8047-DC9E79CD18ED}" type="slidenum">
              <a:rPr lang="en-US"/>
              <a:pPr>
                <a:defRPr/>
              </a:pPr>
              <a:t>‹#›</a:t>
            </a:fld>
            <a:endParaRPr lang="en-US" dirty="0"/>
          </a:p>
        </p:txBody>
      </p:sp>
    </p:spTree>
    <p:extLst>
      <p:ext uri="{BB962C8B-B14F-4D97-AF65-F5344CB8AC3E}">
        <p14:creationId xmlns:p14="http://schemas.microsoft.com/office/powerpoint/2010/main" val="35109823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pPr>
              <a:spcBef>
                <a:spcPct val="0"/>
              </a:spcBef>
            </a:pPr>
            <a:endParaRPr lang="ar-JO" smtClean="0"/>
          </a:p>
        </p:txBody>
      </p:sp>
      <p:sp>
        <p:nvSpPr>
          <p:cNvPr id="38916" name="Slide Number Placeholder 3"/>
          <p:cNvSpPr>
            <a:spLocks noGrp="1"/>
          </p:cNvSpPr>
          <p:nvPr>
            <p:ph type="sldNum" sz="quarter" idx="5"/>
          </p:nvPr>
        </p:nvSpPr>
        <p:spPr>
          <a:noFill/>
        </p:spPr>
        <p:txBody>
          <a:bodyPr/>
          <a:lstStyle/>
          <a:p>
            <a:fld id="{40EBC65B-EEA2-4DAF-A60D-3C18EE0DAF7F}"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10</a:t>
            </a:fld>
            <a:endParaRPr lang="en-US"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11</a:t>
            </a:fld>
            <a:endParaRPr lang="en-US" smtClean="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12</a:t>
            </a:fld>
            <a:endParaRPr lang="en-US" smtClean="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13</a:t>
            </a:fld>
            <a:endParaRPr lang="en-US" smtClean="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14</a:t>
            </a:fld>
            <a:endParaRPr lang="en-US" smtClean="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15</a:t>
            </a:fld>
            <a:endParaRPr lang="en-US"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16</a:t>
            </a:fld>
            <a:endParaRPr lang="en-US"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17</a:t>
            </a:fld>
            <a:endParaRPr lang="en-US" smtClean="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18</a:t>
            </a:fld>
            <a:endParaRPr lang="en-US"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19</a:t>
            </a:fld>
            <a:endParaRPr lang="en-US"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C8FB60-6EC1-455D-9BA2-C2FBC83F1C40}" type="slidenum">
              <a:rPr lang="en-US"/>
              <a:pPr fontAlgn="base">
                <a:spcBef>
                  <a:spcPct val="0"/>
                </a:spcBef>
                <a:spcAft>
                  <a:spcPct val="0"/>
                </a:spcAft>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20</a:t>
            </a:fld>
            <a:endParaRPr lang="en-US" smtClean="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21</a:t>
            </a:fld>
            <a:endParaRPr lang="en-US" smtClean="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22</a:t>
            </a:fld>
            <a:endParaRPr lang="en-US" smtClean="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23</a:t>
            </a:fld>
            <a:endParaRPr lang="en-US" smtClean="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24</a:t>
            </a:fld>
            <a:endParaRPr lang="en-US" smtClean="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25</a:t>
            </a:fld>
            <a:endParaRPr lang="en-US" smtClean="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26</a:t>
            </a:fld>
            <a:endParaRPr lang="en-US"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C8FB60-6EC1-455D-9BA2-C2FBC83F1C40}" type="slidenum">
              <a:rPr lang="en-US"/>
              <a:pPr fontAlgn="base">
                <a:spcBef>
                  <a:spcPct val="0"/>
                </a:spcBef>
                <a:spcAft>
                  <a:spcPct val="0"/>
                </a:spcAft>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DFC67E-4B67-4CC1-89E3-19886727579D}" type="slidenum">
              <a:rPr lang="en-US"/>
              <a:pPr fontAlgn="base">
                <a:spcBef>
                  <a:spcPct val="0"/>
                </a:spcBef>
                <a:spcAft>
                  <a:spcPct val="0"/>
                </a:spcAft>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DFC67E-4B67-4CC1-89E3-19886727579D}" type="slidenum">
              <a:rPr lang="en-US"/>
              <a:pPr fontAlgn="base">
                <a:spcBef>
                  <a:spcPct val="0"/>
                </a:spcBef>
                <a:spcAft>
                  <a:spcPct val="0"/>
                </a:spcAft>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dirty="0"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DFC67E-4B67-4CC1-89E3-19886727579D}" type="slidenum">
              <a:rPr lang="en-US"/>
              <a:pPr fontAlgn="base">
                <a:spcBef>
                  <a:spcPct val="0"/>
                </a:spcBef>
                <a:spcAft>
                  <a:spcPct val="0"/>
                </a:spcAft>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7</a:t>
            </a:fld>
            <a:endParaRPr lang="en-US"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8</a:t>
            </a:fld>
            <a:endParaRPr lang="en-US"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JO"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pPr>
            <a:fld id="{C9A72368-8332-49DA-A626-4DE881D9305A}" type="slidenum">
              <a:rPr lang="ar-SA" smtClean="0"/>
              <a:pPr fontAlgn="base">
                <a:spcBef>
                  <a:spcPct val="0"/>
                </a:spcBef>
                <a:spcAft>
                  <a:spcPct val="0"/>
                </a:spcAft>
              </a:pPr>
              <a:t>9</a:t>
            </a:fld>
            <a:endParaRPr 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0F5DE2AB-38C7-46F8-94C5-35D6BC160FEE}" type="datetimeFigureOut">
              <a:rPr lang="en-US"/>
              <a:pPr>
                <a:defRPr/>
              </a:pPr>
              <a:t>10/23/2013</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dirty="0">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BB4AEEF8-263C-4330-9D43-F21225945797}"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CF6D0DA-1CAF-4F73-9C05-7ED1EB29A282}" type="datetimeFigureOut">
              <a:rPr lang="en-US"/>
              <a:pPr>
                <a:defRPr/>
              </a:pPr>
              <a:t>10/23/2013</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188BAC2-8BF9-4540-861C-1A15BDB084A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rtl="0">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rtl="0">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rtl="0">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B19E1BB3-FE98-45C9-A73E-9EEDCCCEB617}" type="datetimeFigureOut">
              <a:rPr lang="en-US"/>
              <a:pPr>
                <a:defRPr/>
              </a:pPr>
              <a:t>10/23/2013</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8E928B5B-6391-4E26-A2CB-D69B798CCE7D}"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DCD939F-D95F-458C-9844-F4DD59A399BC}" type="datetimeFigureOut">
              <a:rPr lang="en-US"/>
              <a:pPr>
                <a:defRPr/>
              </a:pPr>
              <a:t>10/23/2013</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23D6F52-0F75-450F-B492-FE05E3D332A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DB12A384-4EBC-4C01-AAE5-4A45656C8108}" type="datetimeFigureOut">
              <a:rPr lang="en-US"/>
              <a:pPr>
                <a:defRPr/>
              </a:pPr>
              <a:t>10/23/2013</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045F267D-B6D3-46DA-9135-90951D60A95D}"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6D2F94CA-28CF-4431-A1E6-EBB778B58DF1}" type="datetimeFigureOut">
              <a:rPr lang="en-US"/>
              <a:pPr>
                <a:defRPr/>
              </a:pPr>
              <a:t>10/23/2013</a:t>
            </a:fld>
            <a:endParaRPr lang="en-US" dirty="0"/>
          </a:p>
        </p:txBody>
      </p:sp>
      <p:sp>
        <p:nvSpPr>
          <p:cNvPr id="6" name="Slide Number Placeholder 9"/>
          <p:cNvSpPr>
            <a:spLocks noGrp="1"/>
          </p:cNvSpPr>
          <p:nvPr>
            <p:ph type="sldNum" sz="quarter" idx="11"/>
          </p:nvPr>
        </p:nvSpPr>
        <p:spPr/>
        <p:txBody>
          <a:bodyPr rtlCol="0"/>
          <a:lstStyle>
            <a:lvl1pPr>
              <a:defRPr/>
            </a:lvl1pPr>
          </a:lstStyle>
          <a:p>
            <a:pPr>
              <a:defRPr/>
            </a:pPr>
            <a:fld id="{294F73EA-853A-480D-A05A-0F627B63030B}"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08E58743-0265-466D-89D0-F4B241267E2F}" type="datetimeFigureOut">
              <a:rPr lang="en-US"/>
              <a:pPr>
                <a:defRPr/>
              </a:pPr>
              <a:t>10/23/2013</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99B02A72-4E1B-4796-92A9-140337045629}"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E9E59A2-266F-4029-90ED-DEBE67C73864}" type="datetimeFigureOut">
              <a:rPr lang="en-US"/>
              <a:pPr>
                <a:defRPr/>
              </a:pPr>
              <a:t>10/23/2013</a:t>
            </a:fld>
            <a:endParaRPr lang="en-US" dirty="0"/>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BFEA4F6D-036F-415F-8460-BB4D05CBE9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DE8DBBA-5C65-403B-970E-97AFF7D84364}" type="datetimeFigureOut">
              <a:rPr lang="en-US"/>
              <a:pPr>
                <a:defRPr/>
              </a:pPr>
              <a:t>10/23/2013</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9586E817-3FF0-493B-9234-16E8DB3EC61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DB3865B-0AD9-4089-B4B6-7E5EAE4077AD}" type="datetimeFigureOut">
              <a:rPr lang="en-US"/>
              <a:pPr>
                <a:defRPr/>
              </a:pPr>
              <a:t>10/23/2013</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DA0F626-1B65-4124-8DC4-22F359760B0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88EBCA68-F4F1-4F0C-8F9C-DFB4C5897FB8}" type="datetimeFigureOut">
              <a:rPr lang="en-US"/>
              <a:pPr>
                <a:defRPr/>
              </a:pPr>
              <a:t>10/23/2013</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D91B2192-88FF-40AF-B7A9-80FCF507D8D6}"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rtl="0" eaLnBrk="1" latinLnBrk="0" hangingPunct="1">
              <a:defRPr kumimoji="0" sz="1400" smtClean="0">
                <a:solidFill>
                  <a:schemeClr val="tx2"/>
                </a:solidFill>
                <a:cs typeface="+mn-cs"/>
              </a:defRPr>
            </a:lvl1pPr>
          </a:lstStyle>
          <a:p>
            <a:pPr>
              <a:defRPr/>
            </a:pPr>
            <a:fld id="{DEB8D488-A96E-4083-B4AC-34C76A9BFE3B}" type="datetimeFigureOut">
              <a:rPr lang="en-US"/>
              <a:pPr>
                <a:defRPr/>
              </a:pPr>
              <a:t>10/23/2013</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rtl="0" eaLnBrk="1" latinLnBrk="0" hangingPunct="1">
              <a:defRPr kumimoji="0" sz="1400" dirty="0">
                <a:solidFill>
                  <a:schemeClr val="tx2"/>
                </a:solidFill>
                <a:cs typeface="+mn-cs"/>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0">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rtl="0" eaLnBrk="1" latinLnBrk="0" hangingPunct="1">
              <a:defRPr kumimoji="0" sz="1400" b="1" smtClean="0">
                <a:solidFill>
                  <a:srgbClr val="FFFFFF"/>
                </a:solidFill>
                <a:cs typeface="+mn-cs"/>
              </a:defRPr>
            </a:lvl1pPr>
          </a:lstStyle>
          <a:p>
            <a:pPr>
              <a:defRPr/>
            </a:pPr>
            <a:fld id="{19048B39-B906-40AA-9F73-999E02373B9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699" r:id="rId2"/>
    <p:sldLayoutId id="2147483704" r:id="rId3"/>
    <p:sldLayoutId id="2147483705" r:id="rId4"/>
    <p:sldLayoutId id="2147483706" r:id="rId5"/>
    <p:sldLayoutId id="2147483700" r:id="rId6"/>
    <p:sldLayoutId id="2147483707" r:id="rId7"/>
    <p:sldLayoutId id="2147483701" r:id="rId8"/>
    <p:sldLayoutId id="2147483708" r:id="rId9"/>
    <p:sldLayoutId id="2147483702" r:id="rId10"/>
    <p:sldLayoutId id="2147483709"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jnmc.jo/" TargetMode="External"/><Relationship Id="rId2" Type="http://schemas.openxmlformats.org/officeDocument/2006/relationships/hyperlink" Target="http://www.jnc.gov.jo/english/home.htm" TargetMode="External"/><Relationship Id="rId1" Type="http://schemas.openxmlformats.org/officeDocument/2006/relationships/slideLayout" Target="../slideLayouts/slideLayout6.xml"/><Relationship Id="rId4" Type="http://schemas.openxmlformats.org/officeDocument/2006/relationships/hyperlink" Target="http://www.who.int/about/ar/index.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0588" y="3733800"/>
            <a:ext cx="8229600" cy="1147763"/>
          </a:xfrm>
        </p:spPr>
        <p:txBody>
          <a:bodyPr>
            <a:normAutofit fontScale="90000"/>
          </a:bodyPr>
          <a:lstStyle/>
          <a:p>
            <a:pPr algn="ctr" fontAlgn="auto">
              <a:spcAft>
                <a:spcPts val="0"/>
              </a:spcAft>
              <a:defRPr/>
            </a:pPr>
            <a:r>
              <a:rPr b="1" dirty="0" smtClean="0"/>
              <a:t/>
            </a:r>
            <a:br>
              <a:rPr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3600" dirty="0" smtClean="0">
                <a:latin typeface="Courier 10cpi" charset="0"/>
              </a:rPr>
              <a:t> </a:t>
            </a:r>
            <a:r>
              <a:rPr lang="en-US" sz="3600" dirty="0" smtClean="0">
                <a:latin typeface="Constantia" pitchFamily="18" charset="0"/>
              </a:rPr>
              <a:t>introduction to nursing:</a:t>
            </a:r>
            <a:br>
              <a:rPr lang="en-US" sz="3600" dirty="0" smtClean="0">
                <a:latin typeface="Constantia" pitchFamily="18" charset="0"/>
              </a:rPr>
            </a:br>
            <a:r>
              <a:rPr lang="en-US" sz="3100" dirty="0" smtClean="0">
                <a:latin typeface="Constantia" pitchFamily="18" charset="0"/>
              </a:rPr>
              <a:t>nursing development &amp; professionalism</a:t>
            </a:r>
            <a:r>
              <a:rPr lang="en-US" sz="4000" b="1" dirty="0" smtClean="0">
                <a:latin typeface="Book Antiqua" pitchFamily="18" charset="0"/>
                <a:ea typeface="Batang" pitchFamily="18" charset="-127"/>
              </a:rPr>
              <a:t/>
            </a:r>
            <a:br>
              <a:rPr lang="en-US" sz="4000" b="1" dirty="0" smtClean="0">
                <a:latin typeface="Book Antiqua" pitchFamily="18" charset="0"/>
                <a:ea typeface="Batang" pitchFamily="18" charset="-127"/>
              </a:rPr>
            </a:br>
            <a:r>
              <a:rPr lang="en-US" sz="3100" b="1" dirty="0" smtClean="0">
                <a:latin typeface="Cooper Black" pitchFamily="18" charset="0"/>
                <a:ea typeface="Batang" pitchFamily="18" charset="-127"/>
              </a:rPr>
              <a:t>Dr. Reem ali</a:t>
            </a:r>
            <a:r>
              <a:rPr sz="3100" b="1" dirty="0" smtClean="0">
                <a:latin typeface="Cooper Black" pitchFamily="18" charset="0"/>
                <a:ea typeface="Batang" pitchFamily="18" charset="-127"/>
              </a:rPr>
              <a:t> </a:t>
            </a:r>
            <a:endParaRPr lang="en-US" sz="3100" dirty="0">
              <a:latin typeface="Cooper Black" pitchFamily="18" charset="0"/>
            </a:endParaRPr>
          </a:p>
        </p:txBody>
      </p:sp>
      <p:sp>
        <p:nvSpPr>
          <p:cNvPr id="3" name="Subtitle 2"/>
          <p:cNvSpPr>
            <a:spLocks noGrp="1"/>
          </p:cNvSpPr>
          <p:nvPr>
            <p:ph type="subTitle" idx="1"/>
          </p:nvPr>
        </p:nvSpPr>
        <p:spPr>
          <a:xfrm>
            <a:off x="2362200" y="6049963"/>
            <a:ext cx="6705600" cy="685800"/>
          </a:xfrm>
        </p:spPr>
        <p:txBody>
          <a:bodyPr>
            <a:normAutofit fontScale="77500" lnSpcReduction="20000"/>
          </a:bodyPr>
          <a:lstStyle/>
          <a:p>
            <a:pPr fontAlgn="auto">
              <a:spcAft>
                <a:spcPts val="0"/>
              </a:spcAft>
              <a:buFont typeface="Wingdings"/>
              <a:buNone/>
              <a:defRPr/>
            </a:pPr>
            <a:endParaRPr lang="en-US" b="1" dirty="0" smtClean="0"/>
          </a:p>
          <a:p>
            <a:pPr fontAlgn="auto">
              <a:spcAft>
                <a:spcPts val="0"/>
              </a:spcAft>
              <a:buFont typeface="Wingdings"/>
              <a:buNone/>
              <a:defRPr/>
            </a:pPr>
            <a:r>
              <a:rPr lang="en-US" b="1" dirty="0" smtClean="0">
                <a:latin typeface="Cooper Black" pitchFamily="18" charset="0"/>
              </a:rPr>
              <a:t>Fall Semester 2013-2014</a:t>
            </a:r>
            <a:endParaRPr lang="en-US" dirty="0" smtClean="0">
              <a:latin typeface="Cooper Black" pitchFamily="18" charset="0"/>
            </a:endParaRPr>
          </a:p>
          <a:p>
            <a:pPr fontAlgn="auto">
              <a:spcAft>
                <a:spcPts val="0"/>
              </a:spcAft>
              <a:buFont typeface="Wingdings"/>
              <a:buNone/>
              <a:defRPr/>
            </a:pP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762000"/>
            <a:ext cx="2971800" cy="2438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28600" y="228600"/>
            <a:ext cx="8537575"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sz="2400" b="1" dirty="0" smtClean="0">
                <a:solidFill>
                  <a:sysClr val="windowText" lastClr="000000"/>
                </a:solidFill>
              </a:rPr>
              <a:t/>
            </a:r>
            <a:br>
              <a:rPr lang="en-US" sz="2400" b="1" dirty="0" smtClean="0">
                <a:solidFill>
                  <a:sysClr val="windowText" lastClr="000000"/>
                </a:solidFill>
              </a:rPr>
            </a:br>
            <a:r>
              <a:rPr lang="en-US" sz="2400" b="1" dirty="0">
                <a:solidFill>
                  <a:sysClr val="windowText" lastClr="000000"/>
                </a:solidFill>
              </a:rPr>
              <a:t/>
            </a:r>
            <a:br>
              <a:rPr lang="en-US" sz="2400" b="1" dirty="0">
                <a:solidFill>
                  <a:sysClr val="windowText" lastClr="000000"/>
                </a:solidFill>
              </a:rPr>
            </a:br>
            <a:r>
              <a:rPr lang="en-US" dirty="0" smtClean="0">
                <a:latin typeface="Constantia" pitchFamily="18" charset="0"/>
              </a:rPr>
              <a:t>Contemporary Nursing Practice: </a:t>
            </a:r>
            <a:r>
              <a:rPr lang="en-US" sz="2800" dirty="0" smtClean="0">
                <a:latin typeface="Constantia" pitchFamily="18" charset="0"/>
              </a:rPr>
              <a:t>Definition </a:t>
            </a:r>
            <a:r>
              <a:rPr lang="en-US" sz="2800" dirty="0">
                <a:latin typeface="Constantia" pitchFamily="18" charset="0"/>
              </a:rPr>
              <a:t>of nursing</a:t>
            </a:r>
            <a:r>
              <a:rPr lang="en-US" sz="2400" dirty="0">
                <a:latin typeface="Constantia" pitchFamily="18" charset="0"/>
              </a:rPr>
              <a:t/>
            </a:r>
            <a:br>
              <a:rPr lang="en-US" sz="2400" dirty="0">
                <a:latin typeface="Constantia" pitchFamily="18" charset="0"/>
              </a:rPr>
            </a:b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676400"/>
            <a:ext cx="7924800" cy="4876800"/>
          </a:xfrm>
        </p:spPr>
        <p:txBody>
          <a:bodyPr/>
          <a:lstStyle/>
          <a:p>
            <a:r>
              <a:rPr lang="en-US" sz="2800" dirty="0" smtClean="0">
                <a:latin typeface="Constantia" pitchFamily="18" charset="0"/>
              </a:rPr>
              <a:t>American Nursing Association (ANA)</a:t>
            </a:r>
          </a:p>
          <a:p>
            <a:pPr lvl="1"/>
            <a:r>
              <a:rPr lang="en-US" sz="2500" dirty="0" smtClean="0">
                <a:latin typeface="Constantia" pitchFamily="18" charset="0"/>
              </a:rPr>
              <a:t>Nursing is the protection, promotion &amp; optimization </a:t>
            </a:r>
            <a:r>
              <a:rPr lang="ar-JO" sz="2400" dirty="0" smtClean="0"/>
              <a:t>الأمثلية</a:t>
            </a:r>
            <a:r>
              <a:rPr lang="en-US" sz="2500" dirty="0" smtClean="0">
                <a:latin typeface="Constantia" pitchFamily="18" charset="0"/>
              </a:rPr>
              <a:t> of health and abilities, preventions of illness and injury, alleviation</a:t>
            </a:r>
            <a:r>
              <a:rPr lang="ar-JO" sz="2400" dirty="0" smtClean="0"/>
              <a:t> تخفيف</a:t>
            </a:r>
            <a:r>
              <a:rPr lang="en-US" sz="2400" dirty="0" smtClean="0"/>
              <a:t> </a:t>
            </a:r>
            <a:r>
              <a:rPr lang="en-US" sz="2500" dirty="0" smtClean="0">
                <a:latin typeface="Constantia" pitchFamily="18" charset="0"/>
              </a:rPr>
              <a:t> of suffering through the diagnosis and treatment of human response and advocacy in the care of individuals, families, communities and populations”</a:t>
            </a:r>
          </a:p>
          <a:p>
            <a:endParaRPr lang="en-US" sz="1800" dirty="0">
              <a:latin typeface="Constantia" pitchFamily="18" charset="0"/>
            </a:endParaRPr>
          </a:p>
        </p:txBody>
      </p:sp>
    </p:spTree>
    <p:extLst>
      <p:ext uri="{BB962C8B-B14F-4D97-AF65-F5344CB8AC3E}">
        <p14:creationId xmlns:p14="http://schemas.microsoft.com/office/powerpoint/2010/main" val="3289813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a:latin typeface="Constantia" pitchFamily="18" charset="0"/>
              </a:rPr>
              <a:t>Contemporary Nursing Practice: </a:t>
            </a:r>
            <a:r>
              <a:rPr lang="en-US" sz="2800" dirty="0" smtClean="0">
                <a:latin typeface="Constantia" pitchFamily="18" charset="0"/>
              </a:rPr>
              <a:t>recipients of nursing</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676400"/>
            <a:ext cx="8534400" cy="4876800"/>
          </a:xfrm>
        </p:spPr>
        <p:txBody>
          <a:bodyPr/>
          <a:lstStyle/>
          <a:p>
            <a:r>
              <a:rPr lang="en-US" sz="2400" dirty="0" smtClean="0">
                <a:latin typeface="Constantia" pitchFamily="18" charset="0"/>
              </a:rPr>
              <a:t>Consumer</a:t>
            </a:r>
          </a:p>
          <a:p>
            <a:pPr lvl="1"/>
            <a:r>
              <a:rPr lang="en-US" sz="2100" dirty="0" smtClean="0">
                <a:latin typeface="Constantia" pitchFamily="18" charset="0"/>
              </a:rPr>
              <a:t>Individual, group of people or community that uses  health care  service or product</a:t>
            </a:r>
          </a:p>
          <a:p>
            <a:r>
              <a:rPr lang="en-US" sz="2400" dirty="0" smtClean="0">
                <a:latin typeface="Constantia" pitchFamily="18" charset="0"/>
              </a:rPr>
              <a:t>Patient</a:t>
            </a:r>
          </a:p>
          <a:p>
            <a:pPr lvl="1"/>
            <a:r>
              <a:rPr lang="en-US" sz="2100" dirty="0" smtClean="0">
                <a:latin typeface="Constantia" pitchFamily="18" charset="0"/>
              </a:rPr>
              <a:t>Who seeks assistance because of illness or surgery</a:t>
            </a:r>
          </a:p>
          <a:p>
            <a:r>
              <a:rPr lang="en-US" sz="2400" dirty="0" smtClean="0">
                <a:latin typeface="Constantia" pitchFamily="18" charset="0"/>
              </a:rPr>
              <a:t>Clients</a:t>
            </a:r>
          </a:p>
          <a:p>
            <a:pPr lvl="1"/>
            <a:r>
              <a:rPr lang="en-US" sz="2100" dirty="0" smtClean="0">
                <a:latin typeface="Constantia" pitchFamily="18" charset="0"/>
              </a:rPr>
              <a:t>Receive health as </a:t>
            </a:r>
            <a:r>
              <a:rPr lang="en-US" sz="2100" dirty="0">
                <a:latin typeface="Constantia" pitchFamily="18" charset="0"/>
              </a:rPr>
              <a:t> </a:t>
            </a:r>
            <a:r>
              <a:rPr lang="en-US" sz="2100" dirty="0" smtClean="0">
                <a:latin typeface="Constantia" pitchFamily="18" charset="0"/>
              </a:rPr>
              <a:t>collaborators in the care</a:t>
            </a:r>
            <a:endParaRPr lang="en-US" sz="2100" dirty="0">
              <a:latin typeface="Constantia"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a:latin typeface="Constantia" pitchFamily="18" charset="0"/>
              </a:rPr>
              <a:t>Contemporary Nursing Practice: </a:t>
            </a:r>
            <a:r>
              <a:rPr lang="en-US" sz="2800" dirty="0" smtClean="0">
                <a:latin typeface="Constantia" pitchFamily="18" charset="0"/>
              </a:rPr>
              <a:t>scope of nursing</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676400"/>
            <a:ext cx="8534400" cy="4876800"/>
          </a:xfrm>
        </p:spPr>
        <p:txBody>
          <a:bodyPr/>
          <a:lstStyle/>
          <a:p>
            <a:r>
              <a:rPr lang="en-US" sz="4000" dirty="0" smtClean="0">
                <a:latin typeface="Constantia" pitchFamily="18" charset="0"/>
              </a:rPr>
              <a:t>Promoting </a:t>
            </a:r>
            <a:r>
              <a:rPr lang="ar-JO" sz="4000" dirty="0" smtClean="0"/>
              <a:t>تعزيز </a:t>
            </a:r>
            <a:r>
              <a:rPr lang="en-US" sz="4000" dirty="0" smtClean="0"/>
              <a:t> </a:t>
            </a:r>
            <a:r>
              <a:rPr lang="en-US" sz="4000" dirty="0" smtClean="0">
                <a:latin typeface="Constantia" pitchFamily="18" charset="0"/>
              </a:rPr>
              <a:t>health &amp; wellness</a:t>
            </a:r>
          </a:p>
          <a:p>
            <a:endParaRPr lang="en-US" sz="4000" dirty="0" smtClean="0">
              <a:latin typeface="Constantia" pitchFamily="18" charset="0"/>
            </a:endParaRPr>
          </a:p>
          <a:p>
            <a:r>
              <a:rPr lang="en-US" sz="4000" dirty="0" smtClean="0">
                <a:latin typeface="Constantia" pitchFamily="18" charset="0"/>
              </a:rPr>
              <a:t>Preventing </a:t>
            </a:r>
            <a:r>
              <a:rPr lang="ar-JO" sz="4000" dirty="0" smtClean="0"/>
              <a:t>منع</a:t>
            </a:r>
            <a:r>
              <a:rPr lang="en-US" sz="4000" dirty="0" smtClean="0">
                <a:latin typeface="Constantia" pitchFamily="18" charset="0"/>
              </a:rPr>
              <a:t> illness</a:t>
            </a:r>
          </a:p>
          <a:p>
            <a:endParaRPr lang="en-US" sz="4000" dirty="0" smtClean="0">
              <a:latin typeface="Constantia" pitchFamily="18" charset="0"/>
            </a:endParaRPr>
          </a:p>
          <a:p>
            <a:r>
              <a:rPr lang="en-US" sz="4000" dirty="0" smtClean="0">
                <a:latin typeface="Constantia" pitchFamily="18" charset="0"/>
              </a:rPr>
              <a:t>Restoring </a:t>
            </a:r>
            <a:r>
              <a:rPr lang="ar-JO" sz="4000" dirty="0" smtClean="0"/>
              <a:t>استعادة </a:t>
            </a:r>
            <a:r>
              <a:rPr lang="en-US" sz="4000" dirty="0" smtClean="0">
                <a:latin typeface="Constantia" pitchFamily="18" charset="0"/>
              </a:rPr>
              <a:t>health</a:t>
            </a:r>
          </a:p>
          <a:p>
            <a:endParaRPr lang="en-US" sz="4000" dirty="0" smtClean="0">
              <a:latin typeface="Constantia" pitchFamily="18" charset="0"/>
            </a:endParaRPr>
          </a:p>
          <a:p>
            <a:r>
              <a:rPr lang="en-US" sz="4000" dirty="0" smtClean="0">
                <a:latin typeface="Constantia" pitchFamily="18" charset="0"/>
              </a:rPr>
              <a:t>Caring for the dying</a:t>
            </a:r>
          </a:p>
          <a:p>
            <a:endParaRPr lang="en-US" sz="2400" dirty="0">
              <a:latin typeface="Constantia"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a:latin typeface="Constantia" pitchFamily="18" charset="0"/>
              </a:rPr>
              <a:t>Contemporary Nursing Practice: </a:t>
            </a:r>
            <a:r>
              <a:rPr lang="en-US" sz="2800" dirty="0" smtClean="0">
                <a:latin typeface="Constantia" pitchFamily="18" charset="0"/>
              </a:rPr>
              <a:t>scope of nursing</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676400"/>
            <a:ext cx="8534400" cy="4876800"/>
          </a:xfrm>
        </p:spPr>
        <p:txBody>
          <a:bodyPr/>
          <a:lstStyle/>
          <a:p>
            <a:r>
              <a:rPr lang="en-US" sz="3200" dirty="0" smtClean="0">
                <a:latin typeface="Constantia" pitchFamily="18" charset="0"/>
              </a:rPr>
              <a:t>Promoting health &amp; wellness</a:t>
            </a:r>
          </a:p>
          <a:p>
            <a:pPr lvl="1"/>
            <a:r>
              <a:rPr lang="en-US" sz="2500" dirty="0" smtClean="0">
                <a:latin typeface="Constantia" pitchFamily="18" charset="0"/>
              </a:rPr>
              <a:t>For both healthy and ill</a:t>
            </a:r>
          </a:p>
          <a:p>
            <a:pPr lvl="1"/>
            <a:r>
              <a:rPr lang="en-US" sz="2500" dirty="0" smtClean="0">
                <a:latin typeface="Constantia" pitchFamily="18" charset="0"/>
              </a:rPr>
              <a:t>Enhance healthy lifestyle </a:t>
            </a:r>
          </a:p>
          <a:p>
            <a:pPr lvl="2"/>
            <a:r>
              <a:rPr lang="en-US" sz="2200" dirty="0" smtClean="0">
                <a:latin typeface="Constantia" pitchFamily="18" charset="0"/>
              </a:rPr>
              <a:t> Nutrition</a:t>
            </a:r>
          </a:p>
          <a:p>
            <a:pPr lvl="2"/>
            <a:r>
              <a:rPr lang="en-US" sz="2200" dirty="0" smtClean="0">
                <a:latin typeface="Constantia" pitchFamily="18" charset="0"/>
              </a:rPr>
              <a:t> Physical fitness </a:t>
            </a:r>
          </a:p>
          <a:p>
            <a:pPr lvl="2"/>
            <a:r>
              <a:rPr lang="en-US" sz="2200" dirty="0" smtClean="0">
                <a:latin typeface="Constantia" pitchFamily="18" charset="0"/>
              </a:rPr>
              <a:t>Prevent drug and alcohol misuse</a:t>
            </a:r>
          </a:p>
          <a:p>
            <a:pPr lvl="2"/>
            <a:r>
              <a:rPr lang="en-US" sz="2200" dirty="0" smtClean="0">
                <a:latin typeface="Constantia" pitchFamily="18" charset="0"/>
              </a:rPr>
              <a:t>Prevent accidents and injury</a:t>
            </a:r>
          </a:p>
          <a:p>
            <a:pPr lvl="1"/>
            <a:endParaRPr lang="en-US" sz="2500" dirty="0" smtClean="0">
              <a:latin typeface="Constantia" pitchFamily="18" charset="0"/>
            </a:endParaRPr>
          </a:p>
          <a:p>
            <a:endParaRPr lang="en-US" sz="2400" dirty="0">
              <a:latin typeface="Constantia" pitchFamily="18" charset="0"/>
            </a:endParaRPr>
          </a:p>
        </p:txBody>
      </p:sp>
    </p:spTree>
    <p:extLst>
      <p:ext uri="{BB962C8B-B14F-4D97-AF65-F5344CB8AC3E}">
        <p14:creationId xmlns:p14="http://schemas.microsoft.com/office/powerpoint/2010/main" val="200503703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a:latin typeface="Constantia" pitchFamily="18" charset="0"/>
              </a:rPr>
              <a:t>Contemporary Nursing Practice: </a:t>
            </a:r>
            <a:r>
              <a:rPr lang="en-US" sz="2800" dirty="0" smtClean="0">
                <a:latin typeface="Constantia" pitchFamily="18" charset="0"/>
              </a:rPr>
              <a:t>scope of nursing</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676400"/>
            <a:ext cx="8534400" cy="4876800"/>
          </a:xfrm>
        </p:spPr>
        <p:txBody>
          <a:bodyPr/>
          <a:lstStyle/>
          <a:p>
            <a:r>
              <a:rPr lang="en-US" sz="3200" dirty="0" smtClean="0">
                <a:latin typeface="Constantia" pitchFamily="18" charset="0"/>
              </a:rPr>
              <a:t>Prevent illness</a:t>
            </a:r>
          </a:p>
          <a:p>
            <a:pPr lvl="1"/>
            <a:r>
              <a:rPr lang="en-US" sz="2500" dirty="0" smtClean="0">
                <a:latin typeface="Constantia" pitchFamily="18" charset="0"/>
              </a:rPr>
              <a:t>Preventing diseases by</a:t>
            </a:r>
          </a:p>
          <a:p>
            <a:pPr lvl="2"/>
            <a:r>
              <a:rPr lang="en-US" sz="2200" dirty="0" smtClean="0">
                <a:latin typeface="Constantia" pitchFamily="18" charset="0"/>
              </a:rPr>
              <a:t>Immunization</a:t>
            </a:r>
          </a:p>
          <a:p>
            <a:pPr lvl="2"/>
            <a:r>
              <a:rPr lang="en-US" sz="2200" dirty="0" smtClean="0">
                <a:latin typeface="Constantia" pitchFamily="18" charset="0"/>
              </a:rPr>
              <a:t>Prenatal &amp; infant care</a:t>
            </a:r>
          </a:p>
          <a:p>
            <a:pPr lvl="2"/>
            <a:r>
              <a:rPr lang="en-US" sz="2200" dirty="0" smtClean="0">
                <a:latin typeface="Constantia" pitchFamily="18" charset="0"/>
              </a:rPr>
              <a:t>Prevention of sexually  transmitted infections </a:t>
            </a:r>
          </a:p>
          <a:p>
            <a:endParaRPr lang="en-US" sz="2800" dirty="0" smtClean="0">
              <a:latin typeface="Constantia" pitchFamily="18" charset="0"/>
            </a:endParaRPr>
          </a:p>
          <a:p>
            <a:endParaRPr lang="en-US" sz="2800" dirty="0" smtClean="0">
              <a:latin typeface="Constantia" pitchFamily="18" charset="0"/>
            </a:endParaRPr>
          </a:p>
          <a:p>
            <a:pPr lvl="1"/>
            <a:endParaRPr lang="en-US" sz="2200" dirty="0" smtClean="0">
              <a:latin typeface="Constantia" pitchFamily="18" charset="0"/>
            </a:endParaRPr>
          </a:p>
          <a:p>
            <a:pPr lvl="1"/>
            <a:endParaRPr lang="en-US" sz="2500" dirty="0" smtClean="0">
              <a:latin typeface="Constantia" pitchFamily="18" charset="0"/>
            </a:endParaRPr>
          </a:p>
          <a:p>
            <a:endParaRPr lang="en-US" sz="2400" dirty="0">
              <a:latin typeface="Constantia" pitchFamily="18" charset="0"/>
            </a:endParaRPr>
          </a:p>
        </p:txBody>
      </p:sp>
    </p:spTree>
    <p:extLst>
      <p:ext uri="{BB962C8B-B14F-4D97-AF65-F5344CB8AC3E}">
        <p14:creationId xmlns:p14="http://schemas.microsoft.com/office/powerpoint/2010/main" val="90590318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a:latin typeface="Constantia" pitchFamily="18" charset="0"/>
              </a:rPr>
              <a:t>Contemporary Nursing Practice: </a:t>
            </a:r>
            <a:r>
              <a:rPr lang="en-US" sz="2800" dirty="0" smtClean="0">
                <a:latin typeface="Constantia" pitchFamily="18" charset="0"/>
              </a:rPr>
              <a:t>scope of nursing</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676400"/>
            <a:ext cx="8534400" cy="4876800"/>
          </a:xfrm>
        </p:spPr>
        <p:txBody>
          <a:bodyPr/>
          <a:lstStyle/>
          <a:p>
            <a:r>
              <a:rPr lang="en-US" sz="3200" dirty="0" smtClean="0">
                <a:latin typeface="Constantia" pitchFamily="18" charset="0"/>
              </a:rPr>
              <a:t>Restoring health</a:t>
            </a:r>
          </a:p>
          <a:p>
            <a:pPr lvl="1"/>
            <a:r>
              <a:rPr lang="en-US" sz="2500" dirty="0" smtClean="0">
                <a:latin typeface="Constantia" pitchFamily="18" charset="0"/>
              </a:rPr>
              <a:t>Focused on the ill client</a:t>
            </a:r>
          </a:p>
          <a:p>
            <a:pPr lvl="2"/>
            <a:r>
              <a:rPr lang="en-US" sz="2200" dirty="0" smtClean="0">
                <a:latin typeface="Constantia" pitchFamily="18" charset="0"/>
              </a:rPr>
              <a:t>Providing direct care (administering medication, bathing)</a:t>
            </a:r>
          </a:p>
          <a:p>
            <a:pPr lvl="2"/>
            <a:r>
              <a:rPr lang="en-US" sz="2200" dirty="0" smtClean="0">
                <a:latin typeface="Constantia" pitchFamily="18" charset="0"/>
              </a:rPr>
              <a:t>Perform diagnostic </a:t>
            </a:r>
            <a:r>
              <a:rPr lang="ar-JO" sz="2000" dirty="0" smtClean="0"/>
              <a:t>تشخيصي</a:t>
            </a:r>
            <a:r>
              <a:rPr lang="en-US" sz="2200" dirty="0" smtClean="0">
                <a:latin typeface="Constantia" pitchFamily="18" charset="0"/>
              </a:rPr>
              <a:t> and assessment </a:t>
            </a:r>
            <a:r>
              <a:rPr lang="ar-JO" sz="2000" dirty="0" smtClean="0"/>
              <a:t>تقييم </a:t>
            </a:r>
            <a:r>
              <a:rPr lang="en-US" sz="2200" dirty="0" smtClean="0">
                <a:latin typeface="Constantia" pitchFamily="18" charset="0"/>
              </a:rPr>
              <a:t>procedures (measuring blood pressure, measuring the intake and output)</a:t>
            </a:r>
          </a:p>
          <a:p>
            <a:pPr lvl="2"/>
            <a:r>
              <a:rPr lang="en-US" sz="2200" dirty="0" smtClean="0">
                <a:latin typeface="Constantia" pitchFamily="18" charset="0"/>
              </a:rPr>
              <a:t>Consult with other health care provider</a:t>
            </a:r>
          </a:p>
          <a:p>
            <a:pPr lvl="2"/>
            <a:r>
              <a:rPr lang="en-US" sz="2200" dirty="0" smtClean="0">
                <a:latin typeface="Constantia" pitchFamily="18" charset="0"/>
              </a:rPr>
              <a:t>Teaching clients recovery activities ( breathing exercises)</a:t>
            </a:r>
          </a:p>
          <a:p>
            <a:pPr lvl="2"/>
            <a:r>
              <a:rPr lang="en-US" sz="2200" dirty="0" smtClean="0">
                <a:latin typeface="Constantia" pitchFamily="18" charset="0"/>
              </a:rPr>
              <a:t>Rehabilitation </a:t>
            </a:r>
            <a:r>
              <a:rPr lang="ar-JO" sz="2000" dirty="0" smtClean="0"/>
              <a:t>إعادة تأهيل</a:t>
            </a:r>
            <a:r>
              <a:rPr lang="en-US" sz="2200" dirty="0" smtClean="0">
                <a:latin typeface="Constantia" pitchFamily="18" charset="0"/>
              </a:rPr>
              <a:t> clients to their optimal functional level after illness or surgery</a:t>
            </a:r>
          </a:p>
          <a:p>
            <a:endParaRPr lang="en-US" sz="2800" dirty="0" smtClean="0">
              <a:latin typeface="Constantia" pitchFamily="18" charset="0"/>
            </a:endParaRPr>
          </a:p>
          <a:p>
            <a:endParaRPr lang="en-US" sz="2800" dirty="0" smtClean="0">
              <a:latin typeface="Constantia" pitchFamily="18" charset="0"/>
            </a:endParaRPr>
          </a:p>
          <a:p>
            <a:pPr lvl="1"/>
            <a:endParaRPr lang="en-US" sz="2200" dirty="0" smtClean="0">
              <a:latin typeface="Constantia" pitchFamily="18" charset="0"/>
            </a:endParaRPr>
          </a:p>
          <a:p>
            <a:pPr lvl="1"/>
            <a:endParaRPr lang="en-US" sz="2500" dirty="0" smtClean="0">
              <a:latin typeface="Constantia" pitchFamily="18" charset="0"/>
            </a:endParaRPr>
          </a:p>
          <a:p>
            <a:endParaRPr lang="en-US" sz="2400" dirty="0">
              <a:latin typeface="Constantia" pitchFamily="18" charset="0"/>
            </a:endParaRPr>
          </a:p>
        </p:txBody>
      </p:sp>
    </p:spTree>
    <p:extLst>
      <p:ext uri="{BB962C8B-B14F-4D97-AF65-F5344CB8AC3E}">
        <p14:creationId xmlns:p14="http://schemas.microsoft.com/office/powerpoint/2010/main" val="43248126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a:latin typeface="Constantia" pitchFamily="18" charset="0"/>
              </a:rPr>
              <a:t>Contemporary Nursing Practice: </a:t>
            </a:r>
            <a:r>
              <a:rPr lang="en-US" sz="2800" dirty="0" smtClean="0">
                <a:latin typeface="Constantia" pitchFamily="18" charset="0"/>
              </a:rPr>
              <a:t>scope of nursing</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676400"/>
            <a:ext cx="8534400" cy="4876800"/>
          </a:xfrm>
        </p:spPr>
        <p:txBody>
          <a:bodyPr/>
          <a:lstStyle/>
          <a:p>
            <a:r>
              <a:rPr lang="en-US" sz="3200" dirty="0" smtClean="0">
                <a:latin typeface="Constantia" pitchFamily="18" charset="0"/>
              </a:rPr>
              <a:t>Caring for the dying</a:t>
            </a:r>
          </a:p>
          <a:p>
            <a:pPr lvl="1"/>
            <a:r>
              <a:rPr lang="en-US" sz="2500" dirty="0" smtClean="0">
                <a:latin typeface="Constantia" pitchFamily="18" charset="0"/>
              </a:rPr>
              <a:t>Help the client to live as comfortable as possible until death</a:t>
            </a:r>
          </a:p>
          <a:p>
            <a:pPr lvl="1"/>
            <a:r>
              <a:rPr lang="en-US" sz="2500" dirty="0" smtClean="0">
                <a:latin typeface="Constantia" pitchFamily="18" charset="0"/>
              </a:rPr>
              <a:t>Support coping with death</a:t>
            </a:r>
          </a:p>
          <a:p>
            <a:pPr lvl="1"/>
            <a:endParaRPr lang="en-US" sz="2200" dirty="0" smtClean="0">
              <a:latin typeface="Constantia" pitchFamily="18" charset="0"/>
            </a:endParaRPr>
          </a:p>
          <a:p>
            <a:endParaRPr lang="en-US" sz="2800" dirty="0" smtClean="0">
              <a:latin typeface="Constantia" pitchFamily="18" charset="0"/>
            </a:endParaRPr>
          </a:p>
          <a:p>
            <a:endParaRPr lang="en-US" sz="2800" dirty="0" smtClean="0">
              <a:latin typeface="Constantia" pitchFamily="18" charset="0"/>
            </a:endParaRPr>
          </a:p>
          <a:p>
            <a:pPr lvl="1"/>
            <a:endParaRPr lang="en-US" sz="2200" dirty="0" smtClean="0">
              <a:latin typeface="Constantia" pitchFamily="18" charset="0"/>
            </a:endParaRPr>
          </a:p>
          <a:p>
            <a:pPr lvl="1"/>
            <a:endParaRPr lang="en-US" sz="2500" dirty="0" smtClean="0">
              <a:latin typeface="Constantia" pitchFamily="18" charset="0"/>
            </a:endParaRPr>
          </a:p>
          <a:p>
            <a:endParaRPr lang="en-US" sz="2400" dirty="0">
              <a:latin typeface="Constantia" pitchFamily="18" charset="0"/>
            </a:endParaRPr>
          </a:p>
        </p:txBody>
      </p:sp>
    </p:spTree>
    <p:extLst>
      <p:ext uri="{BB962C8B-B14F-4D97-AF65-F5344CB8AC3E}">
        <p14:creationId xmlns:p14="http://schemas.microsoft.com/office/powerpoint/2010/main" val="80774789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a:latin typeface="Constantia" pitchFamily="18" charset="0"/>
              </a:rPr>
              <a:t>Contemporary Nursing Practice: </a:t>
            </a:r>
            <a:r>
              <a:rPr lang="en-US" sz="2800" dirty="0" smtClean="0">
                <a:latin typeface="Constantia" pitchFamily="18" charset="0"/>
              </a:rPr>
              <a:t>settings for nursing</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676400"/>
            <a:ext cx="8534400" cy="4876800"/>
          </a:xfrm>
        </p:spPr>
        <p:txBody>
          <a:bodyPr/>
          <a:lstStyle/>
          <a:p>
            <a:r>
              <a:rPr lang="en-US" sz="3200" dirty="0" smtClean="0">
                <a:latin typeface="Constantia" pitchFamily="18" charset="0"/>
              </a:rPr>
              <a:t>Hospitals</a:t>
            </a:r>
          </a:p>
          <a:p>
            <a:r>
              <a:rPr lang="en-US" sz="3200" dirty="0" smtClean="0">
                <a:latin typeface="Constantia" pitchFamily="18" charset="0"/>
              </a:rPr>
              <a:t>Homes</a:t>
            </a:r>
          </a:p>
          <a:p>
            <a:r>
              <a:rPr lang="en-US" sz="3200" dirty="0" smtClean="0">
                <a:latin typeface="Constantia" pitchFamily="18" charset="0"/>
              </a:rPr>
              <a:t>Community agencies</a:t>
            </a:r>
          </a:p>
          <a:p>
            <a:r>
              <a:rPr lang="en-US" sz="3200" dirty="0" smtClean="0">
                <a:latin typeface="Constantia" pitchFamily="18" charset="0"/>
              </a:rPr>
              <a:t>Ambulatory clinics</a:t>
            </a:r>
          </a:p>
          <a:p>
            <a:r>
              <a:rPr lang="en-US" sz="3200" dirty="0" smtClean="0">
                <a:latin typeface="Constantia" pitchFamily="18" charset="0"/>
              </a:rPr>
              <a:t>Long-term care facilities </a:t>
            </a:r>
            <a:r>
              <a:rPr lang="ar-JO" sz="3200" dirty="0" smtClean="0"/>
              <a:t>المرافق</a:t>
            </a:r>
            <a:endParaRPr lang="en-US" sz="3200" dirty="0" smtClean="0">
              <a:latin typeface="Constantia" pitchFamily="18" charset="0"/>
            </a:endParaRPr>
          </a:p>
          <a:p>
            <a:r>
              <a:rPr lang="en-US" sz="3200" dirty="0" smtClean="0">
                <a:latin typeface="Constantia" pitchFamily="18" charset="0"/>
              </a:rPr>
              <a:t>Health maintenance organizations</a:t>
            </a:r>
            <a:endParaRPr lang="en-US" sz="2500" dirty="0" smtClean="0">
              <a:latin typeface="Constantia" pitchFamily="18" charset="0"/>
            </a:endParaRPr>
          </a:p>
          <a:p>
            <a:pPr lvl="1"/>
            <a:endParaRPr lang="en-US" sz="2200" dirty="0" smtClean="0">
              <a:latin typeface="Constantia" pitchFamily="18" charset="0"/>
            </a:endParaRPr>
          </a:p>
          <a:p>
            <a:endParaRPr lang="en-US" sz="2800" dirty="0" smtClean="0">
              <a:latin typeface="Constantia" pitchFamily="18" charset="0"/>
            </a:endParaRPr>
          </a:p>
          <a:p>
            <a:endParaRPr lang="en-US" sz="2800" dirty="0" smtClean="0">
              <a:latin typeface="Constantia" pitchFamily="18" charset="0"/>
            </a:endParaRPr>
          </a:p>
          <a:p>
            <a:pPr lvl="1"/>
            <a:endParaRPr lang="en-US" sz="2200" dirty="0" smtClean="0">
              <a:latin typeface="Constantia" pitchFamily="18" charset="0"/>
            </a:endParaRPr>
          </a:p>
          <a:p>
            <a:pPr lvl="1"/>
            <a:endParaRPr lang="en-US" sz="2500" dirty="0" smtClean="0">
              <a:latin typeface="Constantia" pitchFamily="18" charset="0"/>
            </a:endParaRPr>
          </a:p>
          <a:p>
            <a:endParaRPr lang="en-US" sz="2400" dirty="0">
              <a:latin typeface="Constantia" pitchFamily="18" charset="0"/>
            </a:endParaRPr>
          </a:p>
        </p:txBody>
      </p:sp>
    </p:spTree>
    <p:extLst>
      <p:ext uri="{BB962C8B-B14F-4D97-AF65-F5344CB8AC3E}">
        <p14:creationId xmlns:p14="http://schemas.microsoft.com/office/powerpoint/2010/main" val="299249315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a:latin typeface="Constantia" pitchFamily="18" charset="0"/>
              </a:rPr>
              <a:t>Contemporary Nursing Practice: </a:t>
            </a:r>
            <a:r>
              <a:rPr lang="en-US" sz="2800" dirty="0" smtClean="0">
                <a:latin typeface="Constantia" pitchFamily="18" charset="0"/>
              </a:rPr>
              <a:t>standards of nursing practice</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676400"/>
            <a:ext cx="8534400" cy="4876800"/>
          </a:xfrm>
        </p:spPr>
        <p:txBody>
          <a:bodyPr/>
          <a:lstStyle/>
          <a:p>
            <a:r>
              <a:rPr lang="en-US" sz="3200" dirty="0" smtClean="0">
                <a:latin typeface="Constantia" pitchFamily="18" charset="0"/>
              </a:rPr>
              <a:t>Standards of nursing practice are established by a professional organization</a:t>
            </a:r>
          </a:p>
          <a:p>
            <a:endParaRPr lang="en-US" sz="3200" dirty="0" smtClean="0">
              <a:latin typeface="Constantia" pitchFamily="18" charset="0"/>
            </a:endParaRPr>
          </a:p>
          <a:p>
            <a:r>
              <a:rPr lang="en-US" sz="3200" dirty="0" smtClean="0">
                <a:latin typeface="Constantia" pitchFamily="18" charset="0"/>
              </a:rPr>
              <a:t>This provide a description of the responsibilities for nurses</a:t>
            </a:r>
          </a:p>
          <a:p>
            <a:endParaRPr lang="en-US" sz="3200" dirty="0" smtClean="0">
              <a:latin typeface="Constantia" pitchFamily="18" charset="0"/>
            </a:endParaRPr>
          </a:p>
          <a:p>
            <a:r>
              <a:rPr lang="en-US" sz="3200" dirty="0" smtClean="0">
                <a:latin typeface="Constantia" pitchFamily="18" charset="0"/>
              </a:rPr>
              <a:t>ANA developed   generic standards  of nursing practice</a:t>
            </a:r>
            <a:endParaRPr lang="en-US" sz="2500" dirty="0" smtClean="0">
              <a:latin typeface="Constantia" pitchFamily="18" charset="0"/>
            </a:endParaRPr>
          </a:p>
          <a:p>
            <a:pPr lvl="1"/>
            <a:endParaRPr lang="en-US" sz="2200" dirty="0" smtClean="0">
              <a:latin typeface="Constantia" pitchFamily="18" charset="0"/>
            </a:endParaRPr>
          </a:p>
          <a:p>
            <a:endParaRPr lang="en-US" sz="2800" dirty="0" smtClean="0">
              <a:latin typeface="Constantia" pitchFamily="18" charset="0"/>
            </a:endParaRPr>
          </a:p>
          <a:p>
            <a:endParaRPr lang="en-US" sz="2800" dirty="0" smtClean="0">
              <a:latin typeface="Constantia" pitchFamily="18" charset="0"/>
            </a:endParaRPr>
          </a:p>
          <a:p>
            <a:pPr lvl="1"/>
            <a:endParaRPr lang="en-US" sz="2200" dirty="0" smtClean="0">
              <a:latin typeface="Constantia" pitchFamily="18" charset="0"/>
            </a:endParaRPr>
          </a:p>
          <a:p>
            <a:pPr lvl="1"/>
            <a:endParaRPr lang="en-US" sz="2500" dirty="0" smtClean="0">
              <a:latin typeface="Constantia" pitchFamily="18" charset="0"/>
            </a:endParaRPr>
          </a:p>
          <a:p>
            <a:endParaRPr lang="en-US" sz="2400" dirty="0">
              <a:latin typeface="Constantia" pitchFamily="18" charset="0"/>
            </a:endParaRPr>
          </a:p>
        </p:txBody>
      </p:sp>
    </p:spTree>
    <p:extLst>
      <p:ext uri="{BB962C8B-B14F-4D97-AF65-F5344CB8AC3E}">
        <p14:creationId xmlns:p14="http://schemas.microsoft.com/office/powerpoint/2010/main" val="94789895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smtClean="0">
                <a:latin typeface="Constantia" pitchFamily="18" charset="0"/>
              </a:rPr>
              <a:t>Nursing Practice Acts</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676400"/>
            <a:ext cx="8534400" cy="4876800"/>
          </a:xfrm>
        </p:spPr>
        <p:txBody>
          <a:bodyPr/>
          <a:lstStyle/>
          <a:p>
            <a:r>
              <a:rPr lang="en-US" sz="3200" dirty="0">
                <a:latin typeface="Constantia" pitchFamily="18" charset="0"/>
              </a:rPr>
              <a:t>Legal acts for professional nursing practice, to </a:t>
            </a:r>
            <a:r>
              <a:rPr lang="en-US" sz="3200" b="1" i="1" dirty="0">
                <a:latin typeface="Constantia" pitchFamily="18" charset="0"/>
              </a:rPr>
              <a:t>regulate</a:t>
            </a:r>
            <a:r>
              <a:rPr lang="en-US" sz="3200" dirty="0">
                <a:latin typeface="Constantia" pitchFamily="18" charset="0"/>
              </a:rPr>
              <a:t> the practice of nursing</a:t>
            </a:r>
            <a:r>
              <a:rPr lang="en-US" sz="3200" dirty="0" smtClean="0">
                <a:latin typeface="Constantia" pitchFamily="18" charset="0"/>
              </a:rPr>
              <a:t>.</a:t>
            </a:r>
          </a:p>
          <a:p>
            <a:endParaRPr lang="en-US" sz="3200" dirty="0">
              <a:latin typeface="Constantia" pitchFamily="18" charset="0"/>
            </a:endParaRPr>
          </a:p>
          <a:p>
            <a:r>
              <a:rPr lang="en-US" sz="3200" dirty="0">
                <a:latin typeface="Constantia" pitchFamily="18" charset="0"/>
              </a:rPr>
              <a:t>Purpose: to </a:t>
            </a:r>
            <a:r>
              <a:rPr lang="en-US" sz="3200" b="1" i="1" dirty="0">
                <a:latin typeface="Constantia" pitchFamily="18" charset="0"/>
              </a:rPr>
              <a:t>protect</a:t>
            </a:r>
            <a:r>
              <a:rPr lang="en-US" sz="3200" dirty="0">
                <a:latin typeface="Constantia" pitchFamily="18" charset="0"/>
              </a:rPr>
              <a:t> the </a:t>
            </a:r>
            <a:r>
              <a:rPr lang="en-US" sz="3200" dirty="0" smtClean="0">
                <a:latin typeface="Constantia" pitchFamily="18" charset="0"/>
              </a:rPr>
              <a:t>public</a:t>
            </a:r>
          </a:p>
          <a:p>
            <a:endParaRPr lang="en-US" sz="3200" dirty="0">
              <a:latin typeface="Constantia" pitchFamily="18" charset="0"/>
            </a:endParaRPr>
          </a:p>
          <a:p>
            <a:r>
              <a:rPr lang="en-US" sz="3200" dirty="0">
                <a:latin typeface="Constantia" pitchFamily="18" charset="0"/>
              </a:rPr>
              <a:t>Nurses are responsible for </a:t>
            </a:r>
            <a:r>
              <a:rPr lang="en-US" sz="3200" b="1" i="1" dirty="0">
                <a:latin typeface="Constantia" pitchFamily="18" charset="0"/>
              </a:rPr>
              <a:t>knowing</a:t>
            </a:r>
            <a:r>
              <a:rPr lang="en-US" sz="3200" dirty="0">
                <a:latin typeface="Constantia" pitchFamily="18" charset="0"/>
              </a:rPr>
              <a:t> their state’s/ country nurse practice act as it governs their </a:t>
            </a:r>
            <a:r>
              <a:rPr lang="en-US" sz="3200" dirty="0" smtClean="0">
                <a:latin typeface="Constantia" pitchFamily="18" charset="0"/>
              </a:rPr>
              <a:t>practice</a:t>
            </a:r>
            <a:endParaRPr lang="en-US" sz="3200" dirty="0">
              <a:latin typeface="Constantia" pitchFamily="18" charset="0"/>
            </a:endParaRPr>
          </a:p>
          <a:p>
            <a:pPr lvl="1"/>
            <a:endParaRPr lang="en-US" sz="2200" dirty="0" smtClean="0">
              <a:latin typeface="Constantia" pitchFamily="18" charset="0"/>
            </a:endParaRPr>
          </a:p>
          <a:p>
            <a:endParaRPr lang="en-US" sz="2800" dirty="0" smtClean="0">
              <a:latin typeface="Constantia" pitchFamily="18" charset="0"/>
            </a:endParaRPr>
          </a:p>
          <a:p>
            <a:endParaRPr lang="en-US" sz="2800" dirty="0" smtClean="0">
              <a:latin typeface="Constantia" pitchFamily="18" charset="0"/>
            </a:endParaRPr>
          </a:p>
          <a:p>
            <a:pPr lvl="1"/>
            <a:endParaRPr lang="en-US" sz="2200" dirty="0" smtClean="0">
              <a:latin typeface="Constantia" pitchFamily="18" charset="0"/>
            </a:endParaRPr>
          </a:p>
          <a:p>
            <a:pPr lvl="1"/>
            <a:endParaRPr lang="en-US" sz="2500" dirty="0" smtClean="0">
              <a:latin typeface="Constantia" pitchFamily="18" charset="0"/>
            </a:endParaRPr>
          </a:p>
          <a:p>
            <a:endParaRPr lang="en-US" sz="2400" dirty="0">
              <a:latin typeface="Constantia" pitchFamily="18" charset="0"/>
            </a:endParaRPr>
          </a:p>
        </p:txBody>
      </p:sp>
    </p:spTree>
    <p:extLst>
      <p:ext uri="{BB962C8B-B14F-4D97-AF65-F5344CB8AC3E}">
        <p14:creationId xmlns:p14="http://schemas.microsoft.com/office/powerpoint/2010/main" val="302644621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12775" y="228600"/>
            <a:ext cx="8153400" cy="990600"/>
          </a:xfrm>
        </p:spPr>
        <p:txBody>
          <a:bodyPr/>
          <a:lstStyle/>
          <a:p>
            <a:pPr algn="ctr"/>
            <a:r>
              <a:rPr lang="en-US" sz="3600" dirty="0" smtClean="0">
                <a:latin typeface="Constantia" pitchFamily="18" charset="0"/>
              </a:rPr>
              <a:t>Nursing </a:t>
            </a:r>
            <a:r>
              <a:rPr lang="en-US" sz="3600" dirty="0">
                <a:latin typeface="Constantia" pitchFamily="18" charset="0"/>
              </a:rPr>
              <a:t>development &amp; professionalism</a:t>
            </a:r>
            <a:endParaRPr lang="en-US" sz="3600" b="1" dirty="0" smtClean="0">
              <a:latin typeface="Cooper Black" pitchFamily="18" charset="0"/>
            </a:endParaRPr>
          </a:p>
        </p:txBody>
      </p:sp>
      <p:sp>
        <p:nvSpPr>
          <p:cNvPr id="3" name="Content Placeholder 2"/>
          <p:cNvSpPr>
            <a:spLocks noGrp="1"/>
          </p:cNvSpPr>
          <p:nvPr>
            <p:ph sz="quarter" idx="1"/>
          </p:nvPr>
        </p:nvSpPr>
        <p:spPr>
          <a:xfrm>
            <a:off x="152400" y="1600200"/>
            <a:ext cx="8763000" cy="4953000"/>
          </a:xfrm>
        </p:spPr>
        <p:txBody>
          <a:bodyPr>
            <a:normAutofit fontScale="92500"/>
          </a:bodyPr>
          <a:lstStyle/>
          <a:p>
            <a:pPr marL="640080" lvl="1" indent="-274320" fontAlgn="auto">
              <a:spcAft>
                <a:spcPts val="0"/>
              </a:spcAft>
              <a:buFont typeface="Wingdings 2"/>
              <a:buChar char=""/>
              <a:defRPr/>
            </a:pPr>
            <a:r>
              <a:rPr lang="en-US" sz="3200" dirty="0" smtClean="0">
                <a:latin typeface="Constantia" pitchFamily="18" charset="0"/>
              </a:rPr>
              <a:t>Objectives</a:t>
            </a:r>
          </a:p>
          <a:p>
            <a:pPr marL="914717" lvl="2" indent="-274320" fontAlgn="auto">
              <a:spcAft>
                <a:spcPts val="0"/>
              </a:spcAft>
              <a:buFont typeface="Wingdings 2"/>
              <a:buChar char=""/>
              <a:defRPr/>
            </a:pPr>
            <a:r>
              <a:rPr lang="en-US" sz="2900" dirty="0" smtClean="0">
                <a:latin typeface="Constantia" pitchFamily="18" charset="0"/>
              </a:rPr>
              <a:t>Identify the essential aspects of nursing</a:t>
            </a:r>
          </a:p>
          <a:p>
            <a:pPr marL="914717" lvl="2" indent="-274320" fontAlgn="auto">
              <a:spcAft>
                <a:spcPts val="0"/>
              </a:spcAft>
              <a:buFont typeface="Wingdings 2"/>
              <a:buChar char=""/>
              <a:defRPr/>
            </a:pPr>
            <a:r>
              <a:rPr lang="en-US" sz="2900" dirty="0" smtClean="0">
                <a:latin typeface="Constantia" pitchFamily="18" charset="0"/>
              </a:rPr>
              <a:t>Identify the major areas within the scope of nursing practice</a:t>
            </a:r>
          </a:p>
          <a:p>
            <a:pPr marL="914717" lvl="2" indent="-274320" fontAlgn="auto">
              <a:spcAft>
                <a:spcPts val="0"/>
              </a:spcAft>
              <a:buFont typeface="Wingdings 2"/>
              <a:buChar char=""/>
              <a:defRPr/>
            </a:pPr>
            <a:r>
              <a:rPr lang="en-US" sz="2900" dirty="0" smtClean="0">
                <a:latin typeface="Constantia" pitchFamily="18" charset="0"/>
              </a:rPr>
              <a:t>Explain the professional growth within nursing</a:t>
            </a:r>
          </a:p>
          <a:p>
            <a:pPr marL="914717" lvl="2" indent="-274320" fontAlgn="auto">
              <a:spcAft>
                <a:spcPts val="0"/>
              </a:spcAft>
              <a:buFont typeface="Wingdings 2"/>
              <a:buChar char=""/>
              <a:defRPr/>
            </a:pPr>
            <a:r>
              <a:rPr lang="en-US" sz="2900" dirty="0" smtClean="0">
                <a:latin typeface="Constantia" pitchFamily="18" charset="0"/>
              </a:rPr>
              <a:t>Describe the role of the professional nurse &amp; the expanded role</a:t>
            </a:r>
          </a:p>
          <a:p>
            <a:pPr marL="914717" lvl="2" indent="-274320" fontAlgn="auto">
              <a:spcAft>
                <a:spcPts val="0"/>
              </a:spcAft>
              <a:buFont typeface="Wingdings 2"/>
              <a:buChar char=""/>
              <a:defRPr/>
            </a:pPr>
            <a:r>
              <a:rPr lang="en-US" sz="2900" dirty="0" smtClean="0">
                <a:latin typeface="Constantia" pitchFamily="18" charset="0"/>
              </a:rPr>
              <a:t>Explain the functions of national and international nurses associations including the WHO</a:t>
            </a:r>
          </a:p>
          <a:p>
            <a:pPr marL="914717" lvl="2" indent="-274320" fontAlgn="auto">
              <a:spcAft>
                <a:spcPts val="0"/>
              </a:spcAft>
              <a:buFont typeface="Wingdings 2"/>
              <a:buChar char=""/>
              <a:defRPr/>
            </a:pPr>
            <a:r>
              <a:rPr lang="en-US" sz="2900" dirty="0" smtClean="0">
                <a:latin typeface="Constantia" pitchFamily="18" charset="0"/>
              </a:rPr>
              <a:t>Identify the organizations in Jordan (JNC &amp; JNMC)</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smtClean="0">
                <a:latin typeface="Constantia" pitchFamily="18" charset="0"/>
              </a:rPr>
              <a:t>Roles &amp; Functions of the Nurse</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524000"/>
            <a:ext cx="8534400" cy="4876800"/>
          </a:xfrm>
        </p:spPr>
        <p:txBody>
          <a:bodyPr/>
          <a:lstStyle/>
          <a:p>
            <a:r>
              <a:rPr lang="en-US" sz="2000" dirty="0" smtClean="0">
                <a:latin typeface="Constantia" pitchFamily="18" charset="0"/>
              </a:rPr>
              <a:t> Caregiver</a:t>
            </a:r>
          </a:p>
          <a:p>
            <a:r>
              <a:rPr lang="en-US" sz="2000" dirty="0" smtClean="0">
                <a:latin typeface="Constantia" pitchFamily="18" charset="0"/>
              </a:rPr>
              <a:t>Communicator</a:t>
            </a:r>
          </a:p>
          <a:p>
            <a:r>
              <a:rPr lang="en-US" sz="2000" dirty="0" smtClean="0">
                <a:latin typeface="Constantia" pitchFamily="18" charset="0"/>
              </a:rPr>
              <a:t>Teacher</a:t>
            </a:r>
          </a:p>
          <a:p>
            <a:r>
              <a:rPr lang="en-US" sz="2000" dirty="0" smtClean="0">
                <a:latin typeface="Constantia" pitchFamily="18" charset="0"/>
              </a:rPr>
              <a:t>Client advocate </a:t>
            </a:r>
            <a:r>
              <a:rPr lang="ar-JO" sz="2000" dirty="0" smtClean="0"/>
              <a:t>المؤيد</a:t>
            </a:r>
            <a:r>
              <a:rPr lang="en-US" sz="2000" dirty="0" smtClean="0"/>
              <a:t> / </a:t>
            </a:r>
            <a:r>
              <a:rPr lang="ar-JO" sz="2000" dirty="0" smtClean="0"/>
              <a:t>الدفاع</a:t>
            </a:r>
            <a:r>
              <a:rPr lang="en-US" sz="2000" dirty="0" smtClean="0"/>
              <a:t> </a:t>
            </a:r>
            <a:r>
              <a:rPr lang="en-US" sz="2000" dirty="0" smtClean="0">
                <a:latin typeface="Constantia" pitchFamily="18" charset="0"/>
              </a:rPr>
              <a:t>(protect the client’s right)</a:t>
            </a:r>
          </a:p>
          <a:p>
            <a:r>
              <a:rPr lang="en-US" sz="2000" dirty="0" smtClean="0">
                <a:latin typeface="Constantia" pitchFamily="18" charset="0"/>
              </a:rPr>
              <a:t>Counselor  (</a:t>
            </a:r>
            <a:r>
              <a:rPr lang="ar-JO" sz="2000" dirty="0" smtClean="0"/>
              <a:t>مستشار</a:t>
            </a:r>
            <a:r>
              <a:rPr lang="en-US" sz="2000" dirty="0" smtClean="0">
                <a:latin typeface="Constantia" pitchFamily="18" charset="0"/>
              </a:rPr>
              <a:t>)</a:t>
            </a:r>
            <a:r>
              <a:rPr lang="en-US" sz="2000" dirty="0" smtClean="0"/>
              <a:t> </a:t>
            </a:r>
            <a:r>
              <a:rPr lang="en-US" sz="2000" dirty="0" smtClean="0">
                <a:latin typeface="Constantia" pitchFamily="18" charset="0"/>
              </a:rPr>
              <a:t>(provide emotional, psychological support)</a:t>
            </a:r>
          </a:p>
          <a:p>
            <a:r>
              <a:rPr lang="en-US" sz="2000" dirty="0" smtClean="0">
                <a:latin typeface="Constantia" pitchFamily="18" charset="0"/>
              </a:rPr>
              <a:t>Change agent ( assist the client to modify his behaviors)</a:t>
            </a:r>
          </a:p>
          <a:p>
            <a:r>
              <a:rPr lang="en-US" sz="2000" dirty="0" smtClean="0">
                <a:latin typeface="Constantia" pitchFamily="18" charset="0"/>
              </a:rPr>
              <a:t>Leader</a:t>
            </a:r>
          </a:p>
          <a:p>
            <a:r>
              <a:rPr lang="en-US" sz="2000" dirty="0" smtClean="0">
                <a:latin typeface="Constantia" pitchFamily="18" charset="0"/>
              </a:rPr>
              <a:t>Manager ( supervision)</a:t>
            </a:r>
          </a:p>
          <a:p>
            <a:r>
              <a:rPr lang="en-US" sz="2000" dirty="0" smtClean="0">
                <a:latin typeface="Constantia" pitchFamily="18" charset="0"/>
              </a:rPr>
              <a:t>Case manager (work with multidisciplinary health care team)</a:t>
            </a:r>
          </a:p>
          <a:p>
            <a:r>
              <a:rPr lang="en-US" sz="2000" dirty="0" smtClean="0">
                <a:latin typeface="Constantia" pitchFamily="18" charset="0"/>
              </a:rPr>
              <a:t>Research consumer</a:t>
            </a:r>
          </a:p>
          <a:p>
            <a:r>
              <a:rPr lang="en-US" sz="2000" dirty="0" smtClean="0">
                <a:latin typeface="Constantia" pitchFamily="18" charset="0"/>
              </a:rPr>
              <a:t>Expanded (</a:t>
            </a:r>
            <a:r>
              <a:rPr lang="ar-JO" sz="2000" dirty="0" smtClean="0"/>
              <a:t>موسع</a:t>
            </a:r>
            <a:r>
              <a:rPr lang="en-US" sz="2000" dirty="0" smtClean="0"/>
              <a:t>) </a:t>
            </a:r>
            <a:r>
              <a:rPr lang="en-US" sz="2000" dirty="0" smtClean="0">
                <a:latin typeface="Constantia" pitchFamily="18" charset="0"/>
              </a:rPr>
              <a:t>career roles ( clinical nurse specialist, nurse midwife)</a:t>
            </a:r>
          </a:p>
          <a:p>
            <a:endParaRPr lang="en-US" sz="2500" dirty="0" smtClean="0">
              <a:latin typeface="Constantia" pitchFamily="18" charset="0"/>
            </a:endParaRPr>
          </a:p>
          <a:p>
            <a:pPr lvl="1"/>
            <a:endParaRPr lang="en-US" sz="2200" dirty="0" smtClean="0">
              <a:latin typeface="Constantia" pitchFamily="18" charset="0"/>
            </a:endParaRPr>
          </a:p>
          <a:p>
            <a:endParaRPr lang="en-US" sz="2800" dirty="0" smtClean="0">
              <a:latin typeface="Constantia" pitchFamily="18" charset="0"/>
            </a:endParaRPr>
          </a:p>
          <a:p>
            <a:endParaRPr lang="en-US" sz="2800" dirty="0" smtClean="0">
              <a:latin typeface="Constantia" pitchFamily="18" charset="0"/>
            </a:endParaRPr>
          </a:p>
          <a:p>
            <a:pPr lvl="1"/>
            <a:endParaRPr lang="en-US" sz="2200" dirty="0" smtClean="0">
              <a:latin typeface="Constantia" pitchFamily="18" charset="0"/>
            </a:endParaRPr>
          </a:p>
          <a:p>
            <a:pPr lvl="1"/>
            <a:endParaRPr lang="en-US" sz="2500" dirty="0" smtClean="0">
              <a:latin typeface="Constantia" pitchFamily="18" charset="0"/>
            </a:endParaRPr>
          </a:p>
          <a:p>
            <a:endParaRPr lang="en-US" sz="2400" dirty="0">
              <a:latin typeface="Constantia" pitchFamily="18" charset="0"/>
            </a:endParaRPr>
          </a:p>
        </p:txBody>
      </p:sp>
    </p:spTree>
    <p:extLst>
      <p:ext uri="{BB962C8B-B14F-4D97-AF65-F5344CB8AC3E}">
        <p14:creationId xmlns:p14="http://schemas.microsoft.com/office/powerpoint/2010/main" val="383383244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a:latin typeface="Constantia" pitchFamily="18" charset="0"/>
              </a:rPr>
              <a:t>Criteria  for a Profession</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524000"/>
            <a:ext cx="8534400" cy="4876800"/>
          </a:xfrm>
        </p:spPr>
        <p:txBody>
          <a:bodyPr/>
          <a:lstStyle/>
          <a:p>
            <a:pPr marL="0" indent="0" eaLnBrk="1" hangingPunct="1">
              <a:lnSpc>
                <a:spcPct val="80000"/>
              </a:lnSpc>
              <a:buNone/>
            </a:pPr>
            <a:r>
              <a:rPr lang="en-US" sz="2400" dirty="0" smtClean="0">
                <a:latin typeface="Constantia" pitchFamily="18" charset="0"/>
              </a:rPr>
              <a:t> </a:t>
            </a:r>
            <a:r>
              <a:rPr lang="en-US" sz="2400" dirty="0">
                <a:solidFill>
                  <a:srgbClr val="320E04"/>
                </a:solidFill>
                <a:latin typeface="Constantia" pitchFamily="18" charset="0"/>
              </a:rPr>
              <a:t>An occupation that requires extensive education or has calling that requires special knowledge, </a:t>
            </a:r>
            <a:r>
              <a:rPr lang="en-US" sz="2400" dirty="0" smtClean="0">
                <a:solidFill>
                  <a:srgbClr val="320E04"/>
                </a:solidFill>
                <a:latin typeface="Constantia" pitchFamily="18" charset="0"/>
              </a:rPr>
              <a:t>skills and  </a:t>
            </a:r>
            <a:r>
              <a:rPr lang="en-US" sz="2400" dirty="0">
                <a:solidFill>
                  <a:srgbClr val="320E04"/>
                </a:solidFill>
                <a:latin typeface="Constantia" pitchFamily="18" charset="0"/>
              </a:rPr>
              <a:t>preparation.</a:t>
            </a:r>
          </a:p>
          <a:p>
            <a:pPr marL="26988" eaLnBrk="1" hangingPunct="1">
              <a:lnSpc>
                <a:spcPct val="80000"/>
              </a:lnSpc>
            </a:pPr>
            <a:endParaRPr lang="en-US" sz="2400" dirty="0">
              <a:solidFill>
                <a:srgbClr val="320E04"/>
              </a:solidFill>
              <a:latin typeface="Constantia" pitchFamily="18" charset="0"/>
            </a:endParaRPr>
          </a:p>
          <a:p>
            <a:pPr marL="0" indent="0" eaLnBrk="1" hangingPunct="1">
              <a:lnSpc>
                <a:spcPct val="80000"/>
              </a:lnSpc>
              <a:buNone/>
            </a:pPr>
            <a:r>
              <a:rPr lang="en-US" sz="2400" dirty="0">
                <a:solidFill>
                  <a:srgbClr val="320E04"/>
                </a:solidFill>
                <a:latin typeface="Constantia" pitchFamily="18" charset="0"/>
              </a:rPr>
              <a:t> Differences between profession &amp; occupation??</a:t>
            </a:r>
          </a:p>
          <a:p>
            <a:pPr marL="0" indent="0" eaLnBrk="1" hangingPunct="1">
              <a:lnSpc>
                <a:spcPct val="80000"/>
              </a:lnSpc>
              <a:buNone/>
            </a:pPr>
            <a:r>
              <a:rPr lang="en-US" sz="2400" dirty="0">
                <a:solidFill>
                  <a:srgbClr val="320E04"/>
                </a:solidFill>
                <a:latin typeface="Constantia" pitchFamily="18" charset="0"/>
              </a:rPr>
              <a:t>  Profession needs </a:t>
            </a:r>
          </a:p>
          <a:p>
            <a:pPr marL="0" indent="0" eaLnBrk="1" hangingPunct="1">
              <a:lnSpc>
                <a:spcPct val="80000"/>
              </a:lnSpc>
              <a:buNone/>
            </a:pPr>
            <a:r>
              <a:rPr lang="en-US" sz="2400" dirty="0">
                <a:solidFill>
                  <a:srgbClr val="320E04"/>
                </a:solidFill>
                <a:latin typeface="Constantia" pitchFamily="18" charset="0"/>
              </a:rPr>
              <a:t>         a- Prolonged , specialized training .</a:t>
            </a:r>
          </a:p>
          <a:p>
            <a:pPr marL="0" indent="0" eaLnBrk="1" hangingPunct="1">
              <a:lnSpc>
                <a:spcPct val="80000"/>
              </a:lnSpc>
              <a:buNone/>
            </a:pPr>
            <a:r>
              <a:rPr lang="en-US" sz="2400" dirty="0">
                <a:solidFill>
                  <a:srgbClr val="320E04"/>
                </a:solidFill>
                <a:latin typeface="Constantia" pitchFamily="18" charset="0"/>
              </a:rPr>
              <a:t>         b- Orientation toward service.</a:t>
            </a:r>
          </a:p>
          <a:p>
            <a:pPr marL="0" indent="0" eaLnBrk="1" hangingPunct="1">
              <a:lnSpc>
                <a:spcPct val="80000"/>
              </a:lnSpc>
              <a:buNone/>
            </a:pPr>
            <a:r>
              <a:rPr lang="en-US" sz="2400" dirty="0">
                <a:solidFill>
                  <a:srgbClr val="320E04"/>
                </a:solidFill>
                <a:latin typeface="Constantia" pitchFamily="18" charset="0"/>
              </a:rPr>
              <a:t>         c- Ongoing research.</a:t>
            </a:r>
          </a:p>
          <a:p>
            <a:pPr marL="0" indent="0" eaLnBrk="1" hangingPunct="1">
              <a:lnSpc>
                <a:spcPct val="80000"/>
              </a:lnSpc>
              <a:buNone/>
            </a:pPr>
            <a:r>
              <a:rPr lang="en-US" sz="2400" dirty="0">
                <a:solidFill>
                  <a:srgbClr val="320E04"/>
                </a:solidFill>
                <a:latin typeface="Constantia" pitchFamily="18" charset="0"/>
              </a:rPr>
              <a:t>         d- a Code of ethics ( do what's right regardless of</a:t>
            </a:r>
          </a:p>
          <a:p>
            <a:pPr marL="0" indent="0" eaLnBrk="1" hangingPunct="1">
              <a:lnSpc>
                <a:spcPct val="80000"/>
              </a:lnSpc>
              <a:buNone/>
            </a:pPr>
            <a:r>
              <a:rPr lang="en-US" sz="2400" dirty="0">
                <a:solidFill>
                  <a:srgbClr val="320E04"/>
                </a:solidFill>
                <a:latin typeface="Constantia" pitchFamily="18" charset="0"/>
              </a:rPr>
              <a:t>         personal coast).</a:t>
            </a:r>
          </a:p>
          <a:p>
            <a:pPr marL="0" indent="0" eaLnBrk="1" hangingPunct="1">
              <a:lnSpc>
                <a:spcPct val="80000"/>
              </a:lnSpc>
              <a:buNone/>
            </a:pPr>
            <a:r>
              <a:rPr lang="en-US" sz="2400" dirty="0">
                <a:solidFill>
                  <a:srgbClr val="320E04"/>
                </a:solidFill>
                <a:latin typeface="Constantia" pitchFamily="18" charset="0"/>
              </a:rPr>
              <a:t>         e- Autonomy </a:t>
            </a:r>
            <a:r>
              <a:rPr lang="ar-JO" sz="2400" dirty="0" smtClean="0"/>
              <a:t>الحكم الذاتي</a:t>
            </a:r>
            <a:endParaRPr lang="en-US" sz="2400" dirty="0">
              <a:solidFill>
                <a:srgbClr val="320E04"/>
              </a:solidFill>
              <a:latin typeface="Constantia" pitchFamily="18" charset="0"/>
            </a:endParaRPr>
          </a:p>
          <a:p>
            <a:pPr marL="0" indent="0" eaLnBrk="1" hangingPunct="1">
              <a:lnSpc>
                <a:spcPct val="80000"/>
              </a:lnSpc>
              <a:buNone/>
            </a:pPr>
            <a:r>
              <a:rPr lang="en-US" sz="2400" dirty="0">
                <a:solidFill>
                  <a:srgbClr val="320E04"/>
                </a:solidFill>
                <a:latin typeface="Constantia" pitchFamily="18" charset="0"/>
              </a:rPr>
              <a:t>         f- A professional organization</a:t>
            </a:r>
            <a:endParaRPr lang="en-US" sz="2500" dirty="0" smtClean="0">
              <a:latin typeface="Constantia" pitchFamily="18" charset="0"/>
            </a:endParaRPr>
          </a:p>
          <a:p>
            <a:pPr lvl="1"/>
            <a:endParaRPr lang="en-US" sz="2200" dirty="0" smtClean="0">
              <a:latin typeface="Constantia" pitchFamily="18" charset="0"/>
            </a:endParaRPr>
          </a:p>
          <a:p>
            <a:endParaRPr lang="en-US" sz="2800" dirty="0" smtClean="0">
              <a:latin typeface="Constantia" pitchFamily="18" charset="0"/>
            </a:endParaRPr>
          </a:p>
          <a:p>
            <a:endParaRPr lang="en-US" sz="2800" dirty="0" smtClean="0">
              <a:latin typeface="Constantia" pitchFamily="18" charset="0"/>
            </a:endParaRPr>
          </a:p>
          <a:p>
            <a:pPr lvl="1"/>
            <a:endParaRPr lang="en-US" sz="2200" dirty="0" smtClean="0">
              <a:latin typeface="Constantia" pitchFamily="18" charset="0"/>
            </a:endParaRPr>
          </a:p>
          <a:p>
            <a:pPr lvl="1"/>
            <a:endParaRPr lang="en-US" sz="2500" dirty="0" smtClean="0">
              <a:latin typeface="Constantia" pitchFamily="18" charset="0"/>
            </a:endParaRPr>
          </a:p>
          <a:p>
            <a:endParaRPr lang="en-US" sz="2400" dirty="0">
              <a:latin typeface="Constantia" pitchFamily="18" charset="0"/>
            </a:endParaRPr>
          </a:p>
        </p:txBody>
      </p:sp>
    </p:spTree>
    <p:extLst>
      <p:ext uri="{BB962C8B-B14F-4D97-AF65-F5344CB8AC3E}">
        <p14:creationId xmlns:p14="http://schemas.microsoft.com/office/powerpoint/2010/main" val="379936299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smtClean="0">
                <a:latin typeface="Constantia" pitchFamily="18" charset="0"/>
              </a:rPr>
              <a:t>Criteria  for a Profession</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524000"/>
            <a:ext cx="8534400" cy="4876800"/>
          </a:xfrm>
        </p:spPr>
        <p:txBody>
          <a:bodyPr/>
          <a:lstStyle/>
          <a:p>
            <a:r>
              <a:rPr lang="en-US" sz="2400" dirty="0" smtClean="0">
                <a:latin typeface="Constantia" pitchFamily="18" charset="0"/>
              </a:rPr>
              <a:t>Requirement of prolonged, specialized training to acquire a body of knowledge pertinent to the role to be performed as a nurse</a:t>
            </a:r>
          </a:p>
          <a:p>
            <a:r>
              <a:rPr lang="en-US" sz="2400" dirty="0" smtClean="0">
                <a:latin typeface="Constantia" pitchFamily="18" charset="0"/>
              </a:rPr>
              <a:t>An orientation of the individual toward service, (community/ organization): altruism </a:t>
            </a:r>
            <a:r>
              <a:rPr lang="ar-JO" sz="2400" dirty="0"/>
              <a:t>إيثار</a:t>
            </a:r>
            <a:endParaRPr lang="en-US" sz="2400" dirty="0" smtClean="0">
              <a:latin typeface="Constantia" pitchFamily="18" charset="0"/>
            </a:endParaRPr>
          </a:p>
          <a:p>
            <a:r>
              <a:rPr lang="en-US" sz="2400" dirty="0" smtClean="0">
                <a:latin typeface="Constantia" pitchFamily="18" charset="0"/>
              </a:rPr>
              <a:t>Ongoing research in nursing</a:t>
            </a:r>
          </a:p>
          <a:p>
            <a:r>
              <a:rPr lang="en-US" sz="2400" dirty="0" smtClean="0">
                <a:latin typeface="Constantia" pitchFamily="18" charset="0"/>
              </a:rPr>
              <a:t>A code of ethics; member is expected to do what is considered right regardless of the personal cost</a:t>
            </a:r>
          </a:p>
          <a:p>
            <a:r>
              <a:rPr lang="en-US" sz="2400" dirty="0" smtClean="0">
                <a:latin typeface="Constantia" pitchFamily="18" charset="0"/>
              </a:rPr>
              <a:t>Autonomy (regulates itself and set standards for its members)</a:t>
            </a:r>
          </a:p>
          <a:p>
            <a:r>
              <a:rPr lang="en-US" sz="2400" dirty="0" smtClean="0">
                <a:latin typeface="Constantia" pitchFamily="18" charset="0"/>
              </a:rPr>
              <a:t>Professional organization ( control practice, discipline, working conditions and their professional affairs</a:t>
            </a:r>
          </a:p>
          <a:p>
            <a:pPr lvl="1"/>
            <a:endParaRPr lang="en-US" sz="2200" dirty="0" smtClean="0">
              <a:latin typeface="Constantia" pitchFamily="18" charset="0"/>
            </a:endParaRPr>
          </a:p>
          <a:p>
            <a:endParaRPr lang="en-US" sz="2800" dirty="0" smtClean="0">
              <a:latin typeface="Constantia" pitchFamily="18" charset="0"/>
            </a:endParaRPr>
          </a:p>
          <a:p>
            <a:endParaRPr lang="en-US" sz="2800" dirty="0" smtClean="0">
              <a:latin typeface="Constantia" pitchFamily="18" charset="0"/>
            </a:endParaRPr>
          </a:p>
          <a:p>
            <a:pPr lvl="1"/>
            <a:endParaRPr lang="en-US" sz="2200" dirty="0" smtClean="0">
              <a:latin typeface="Constantia" pitchFamily="18" charset="0"/>
            </a:endParaRPr>
          </a:p>
          <a:p>
            <a:pPr lvl="1"/>
            <a:endParaRPr lang="en-US" sz="2500" dirty="0" smtClean="0">
              <a:latin typeface="Constantia" pitchFamily="18" charset="0"/>
            </a:endParaRPr>
          </a:p>
          <a:p>
            <a:endParaRPr lang="en-US" sz="2400" dirty="0">
              <a:latin typeface="Constantia" pitchFamily="18" charset="0"/>
            </a:endParaRPr>
          </a:p>
        </p:txBody>
      </p:sp>
    </p:spTree>
    <p:extLst>
      <p:ext uri="{BB962C8B-B14F-4D97-AF65-F5344CB8AC3E}">
        <p14:creationId xmlns:p14="http://schemas.microsoft.com/office/powerpoint/2010/main" val="272978806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smtClean="0">
                <a:latin typeface="Constantia" pitchFamily="18" charset="0"/>
              </a:rPr>
              <a:t>Criteria  for a Profession</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524000"/>
            <a:ext cx="8534400" cy="4876800"/>
          </a:xfrm>
        </p:spPr>
        <p:txBody>
          <a:bodyPr/>
          <a:lstStyle/>
          <a:p>
            <a:r>
              <a:rPr lang="en-US" sz="2800" b="1" dirty="0" smtClean="0">
                <a:latin typeface="Constantia" pitchFamily="18" charset="0"/>
              </a:rPr>
              <a:t>Professionalism  </a:t>
            </a:r>
            <a:r>
              <a:rPr lang="ar-JO" sz="2800" dirty="0" smtClean="0"/>
              <a:t>احترافية</a:t>
            </a:r>
            <a:endParaRPr lang="en-US" sz="2800" b="1" dirty="0" smtClean="0">
              <a:latin typeface="Constantia" pitchFamily="18" charset="0"/>
            </a:endParaRPr>
          </a:p>
          <a:p>
            <a:pPr lvl="1"/>
            <a:r>
              <a:rPr lang="en-US" sz="2500" dirty="0" smtClean="0">
                <a:latin typeface="Constantia" pitchFamily="18" charset="0"/>
              </a:rPr>
              <a:t>Refers to professional character, spirit</a:t>
            </a:r>
          </a:p>
          <a:p>
            <a:pPr lvl="1"/>
            <a:r>
              <a:rPr lang="en-US" sz="2500" dirty="0" smtClean="0">
                <a:latin typeface="Constantia" pitchFamily="18" charset="0"/>
              </a:rPr>
              <a:t>It is a set of attributes, responsibilities and commitment</a:t>
            </a:r>
          </a:p>
          <a:p>
            <a:pPr lvl="1"/>
            <a:endParaRPr lang="en-US" sz="2500" dirty="0" smtClean="0">
              <a:latin typeface="Constantia" pitchFamily="18" charset="0"/>
            </a:endParaRPr>
          </a:p>
          <a:p>
            <a:r>
              <a:rPr lang="en-US" sz="2800" b="1" dirty="0" smtClean="0">
                <a:latin typeface="Constantia" pitchFamily="18" charset="0"/>
              </a:rPr>
              <a:t>Professionalization</a:t>
            </a:r>
          </a:p>
          <a:p>
            <a:pPr lvl="1"/>
            <a:r>
              <a:rPr lang="en-US" sz="2500" dirty="0" smtClean="0">
                <a:latin typeface="Constantia" pitchFamily="18" charset="0"/>
              </a:rPr>
              <a:t>Is the process of becoming professional; acquiring characteristics considered to be professional</a:t>
            </a:r>
          </a:p>
          <a:p>
            <a:pPr lvl="1"/>
            <a:endParaRPr lang="en-US" sz="2200" dirty="0" smtClean="0">
              <a:latin typeface="Constantia" pitchFamily="18" charset="0"/>
            </a:endParaRPr>
          </a:p>
          <a:p>
            <a:endParaRPr lang="en-US" sz="2800" dirty="0" smtClean="0">
              <a:latin typeface="Constantia" pitchFamily="18" charset="0"/>
            </a:endParaRPr>
          </a:p>
          <a:p>
            <a:pPr algn="r"/>
            <a:endParaRPr lang="en-US" sz="2800" dirty="0" smtClean="0">
              <a:latin typeface="Constantia" pitchFamily="18" charset="0"/>
            </a:endParaRPr>
          </a:p>
          <a:p>
            <a:pPr lvl="1"/>
            <a:endParaRPr lang="en-US" sz="2200" dirty="0" smtClean="0">
              <a:latin typeface="Constantia" pitchFamily="18" charset="0"/>
            </a:endParaRPr>
          </a:p>
          <a:p>
            <a:pPr lvl="1"/>
            <a:endParaRPr lang="en-US" sz="2500" dirty="0" smtClean="0">
              <a:latin typeface="Constantia" pitchFamily="18" charset="0"/>
            </a:endParaRPr>
          </a:p>
          <a:p>
            <a:endParaRPr lang="en-US" sz="2400" dirty="0">
              <a:latin typeface="Constantia" pitchFamily="18" charset="0"/>
            </a:endParaRPr>
          </a:p>
        </p:txBody>
      </p:sp>
    </p:spTree>
    <p:extLst>
      <p:ext uri="{BB962C8B-B14F-4D97-AF65-F5344CB8AC3E}">
        <p14:creationId xmlns:p14="http://schemas.microsoft.com/office/powerpoint/2010/main" val="34554720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smtClean="0">
                <a:latin typeface="Constantia" pitchFamily="18" charset="0"/>
              </a:rPr>
              <a:t>Socialization to Nursing</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524000"/>
            <a:ext cx="8534400" cy="4876800"/>
          </a:xfrm>
        </p:spPr>
        <p:txBody>
          <a:bodyPr/>
          <a:lstStyle/>
          <a:p>
            <a:r>
              <a:rPr lang="en-US" sz="2800" b="1" dirty="0" smtClean="0">
                <a:latin typeface="Constantia" pitchFamily="18" charset="0"/>
              </a:rPr>
              <a:t>Socialization is defined as the process by which people</a:t>
            </a:r>
          </a:p>
          <a:p>
            <a:pPr lvl="1"/>
            <a:r>
              <a:rPr lang="en-US" sz="2500" dirty="0" smtClean="0">
                <a:latin typeface="Constantia" pitchFamily="18" charset="0"/>
              </a:rPr>
              <a:t>Learn to become members of groups and society </a:t>
            </a:r>
          </a:p>
          <a:p>
            <a:pPr lvl="1"/>
            <a:r>
              <a:rPr lang="en-US" sz="2500" dirty="0" smtClean="0">
                <a:latin typeface="Constantia" pitchFamily="18" charset="0"/>
              </a:rPr>
              <a:t>Learn the social rules defining relationships in a profession</a:t>
            </a:r>
          </a:p>
          <a:p>
            <a:pPr lvl="1"/>
            <a:r>
              <a:rPr lang="en-US" sz="2500" dirty="0" smtClean="0">
                <a:latin typeface="Constantia" pitchFamily="18" charset="0"/>
              </a:rPr>
              <a:t>Socialization involves learning to behave, feel and see the world in a manner similar to other persons occupying the same role as oneself</a:t>
            </a:r>
          </a:p>
          <a:p>
            <a:pPr lvl="1"/>
            <a:r>
              <a:rPr lang="en-US" sz="2500" dirty="0" smtClean="0">
                <a:latin typeface="Constantia" pitchFamily="18" charset="0"/>
              </a:rPr>
              <a:t>Stages of socialization :  novice, advanced beginner, competent, proficient and expert</a:t>
            </a:r>
          </a:p>
          <a:p>
            <a:pPr lvl="1"/>
            <a:r>
              <a:rPr lang="en-US" sz="2500" dirty="0" smtClean="0">
                <a:latin typeface="Constantia" pitchFamily="18" charset="0"/>
              </a:rPr>
              <a:t>Interaction  of  students with leadership groups is among the mechanism of professional  socialization</a:t>
            </a:r>
          </a:p>
          <a:p>
            <a:pPr lvl="1"/>
            <a:endParaRPr lang="en-US" sz="2200" dirty="0" smtClean="0">
              <a:latin typeface="Constantia" pitchFamily="18" charset="0"/>
            </a:endParaRPr>
          </a:p>
          <a:p>
            <a:pPr lvl="1"/>
            <a:endParaRPr lang="en-US" sz="2200" dirty="0" smtClean="0">
              <a:latin typeface="Constantia" pitchFamily="18" charset="0"/>
            </a:endParaRPr>
          </a:p>
          <a:p>
            <a:endParaRPr lang="en-US" sz="2800" dirty="0" smtClean="0">
              <a:latin typeface="Constantia" pitchFamily="18" charset="0"/>
            </a:endParaRPr>
          </a:p>
          <a:p>
            <a:endParaRPr lang="en-US" sz="2800" dirty="0" smtClean="0">
              <a:latin typeface="Constantia" pitchFamily="18" charset="0"/>
            </a:endParaRPr>
          </a:p>
          <a:p>
            <a:pPr lvl="1"/>
            <a:endParaRPr lang="en-US" sz="2200" dirty="0" smtClean="0">
              <a:latin typeface="Constantia" pitchFamily="18" charset="0"/>
            </a:endParaRPr>
          </a:p>
          <a:p>
            <a:pPr lvl="1"/>
            <a:endParaRPr lang="en-US" sz="2500" dirty="0" smtClean="0">
              <a:latin typeface="Constantia" pitchFamily="18" charset="0"/>
            </a:endParaRPr>
          </a:p>
          <a:p>
            <a:endParaRPr lang="en-US" sz="2400" dirty="0">
              <a:latin typeface="Constantia" pitchFamily="18" charset="0"/>
            </a:endParaRPr>
          </a:p>
        </p:txBody>
      </p:sp>
    </p:spTree>
    <p:extLst>
      <p:ext uri="{BB962C8B-B14F-4D97-AF65-F5344CB8AC3E}">
        <p14:creationId xmlns:p14="http://schemas.microsoft.com/office/powerpoint/2010/main" val="369341193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smtClean="0">
                <a:latin typeface="Constantia" pitchFamily="18" charset="0"/>
              </a:rPr>
              <a:t>Nursing Organization</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524000"/>
            <a:ext cx="8534400" cy="4876800"/>
          </a:xfrm>
        </p:spPr>
        <p:txBody>
          <a:bodyPr/>
          <a:lstStyle/>
          <a:p>
            <a:r>
              <a:rPr lang="en-US" sz="2800" dirty="0" smtClean="0">
                <a:latin typeface="Constantia" pitchFamily="18" charset="0"/>
              </a:rPr>
              <a:t>At the national level or international level</a:t>
            </a:r>
          </a:p>
          <a:p>
            <a:pPr lvl="1"/>
            <a:r>
              <a:rPr lang="en-US" sz="2500" dirty="0" smtClean="0">
                <a:latin typeface="Constantia" pitchFamily="18" charset="0"/>
              </a:rPr>
              <a:t>American Nurses Association (ANA)</a:t>
            </a:r>
          </a:p>
          <a:p>
            <a:pPr lvl="1"/>
            <a:r>
              <a:rPr lang="en-US" sz="2500" dirty="0" smtClean="0">
                <a:latin typeface="Constantia" pitchFamily="18" charset="0"/>
              </a:rPr>
              <a:t>International council of Nurses (ICN)</a:t>
            </a:r>
          </a:p>
          <a:p>
            <a:pPr lvl="1"/>
            <a:r>
              <a:rPr lang="en-US" sz="2500" dirty="0" smtClean="0">
                <a:latin typeface="Constantia" pitchFamily="18" charset="0"/>
              </a:rPr>
              <a:t>International Honor society : Sigma Theta Tau</a:t>
            </a:r>
          </a:p>
          <a:p>
            <a:pPr lvl="1"/>
            <a:r>
              <a:rPr lang="en-US" sz="2500" dirty="0" smtClean="0">
                <a:latin typeface="Constantia" pitchFamily="18" charset="0"/>
              </a:rPr>
              <a:t>Jordan Nursing Council (JNC)</a:t>
            </a:r>
          </a:p>
          <a:p>
            <a:pPr lvl="1"/>
            <a:r>
              <a:rPr lang="en-US" sz="2500" dirty="0" smtClean="0">
                <a:latin typeface="Constantia" pitchFamily="18" charset="0"/>
              </a:rPr>
              <a:t>Jordan Nurses and midwives council (JNMC)</a:t>
            </a:r>
          </a:p>
          <a:p>
            <a:r>
              <a:rPr lang="en-US" sz="2800" dirty="0" smtClean="0">
                <a:latin typeface="Constantia" pitchFamily="18" charset="0"/>
              </a:rPr>
              <a:t>Participation in these organization help nurses collectively to influence policies affecting nursing practice</a:t>
            </a:r>
            <a:endParaRPr lang="en-US" sz="2500" dirty="0" smtClean="0">
              <a:latin typeface="Constantia" pitchFamily="18" charset="0"/>
            </a:endParaRPr>
          </a:p>
          <a:p>
            <a:pPr lvl="1"/>
            <a:endParaRPr lang="en-US" sz="2200" dirty="0" smtClean="0">
              <a:latin typeface="Constantia" pitchFamily="18" charset="0"/>
            </a:endParaRPr>
          </a:p>
          <a:p>
            <a:pPr lvl="1"/>
            <a:endParaRPr lang="en-US" sz="2200" dirty="0" smtClean="0">
              <a:latin typeface="Constantia" pitchFamily="18" charset="0"/>
            </a:endParaRPr>
          </a:p>
          <a:p>
            <a:endParaRPr lang="en-US" sz="2800" dirty="0" smtClean="0">
              <a:latin typeface="Constantia" pitchFamily="18" charset="0"/>
            </a:endParaRPr>
          </a:p>
          <a:p>
            <a:endParaRPr lang="en-US" sz="2800" dirty="0" smtClean="0">
              <a:latin typeface="Constantia" pitchFamily="18" charset="0"/>
            </a:endParaRPr>
          </a:p>
          <a:p>
            <a:pPr lvl="1"/>
            <a:endParaRPr lang="en-US" sz="2200" dirty="0" smtClean="0">
              <a:latin typeface="Constantia" pitchFamily="18" charset="0"/>
            </a:endParaRPr>
          </a:p>
          <a:p>
            <a:pPr lvl="1"/>
            <a:endParaRPr lang="en-US" sz="2500" dirty="0" smtClean="0">
              <a:latin typeface="Constantia" pitchFamily="18" charset="0"/>
            </a:endParaRPr>
          </a:p>
          <a:p>
            <a:endParaRPr lang="en-US" sz="2400" dirty="0">
              <a:latin typeface="Constantia" pitchFamily="18" charset="0"/>
            </a:endParaRPr>
          </a:p>
        </p:txBody>
      </p:sp>
    </p:spTree>
    <p:extLst>
      <p:ext uri="{BB962C8B-B14F-4D97-AF65-F5344CB8AC3E}">
        <p14:creationId xmlns:p14="http://schemas.microsoft.com/office/powerpoint/2010/main" val="95979278"/>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209801" y="228600"/>
            <a:ext cx="6556374"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sz="2400" b="1" dirty="0" smtClean="0">
                <a:solidFill>
                  <a:sysClr val="windowText" lastClr="000000"/>
                </a:solidFill>
              </a:rPr>
              <a:t/>
            </a:r>
            <a:br>
              <a:rPr lang="en-US" sz="2400" b="1" dirty="0" smtClean="0">
                <a:solidFill>
                  <a:sysClr val="windowText" lastClr="000000"/>
                </a:solidFill>
              </a:rPr>
            </a:br>
            <a:r>
              <a:rPr lang="en-US" sz="3600" dirty="0" smtClean="0">
                <a:latin typeface="Constantia" pitchFamily="18" charset="0"/>
              </a:rPr>
              <a:t>Nursing Organization</a:t>
            </a:r>
            <a:r>
              <a:rPr lang="en-US" dirty="0" smtClean="0">
                <a:latin typeface="Constantia" pitchFamily="18" charset="0"/>
              </a:rPr>
              <a:t>: </a:t>
            </a:r>
            <a:r>
              <a:rPr lang="en-US" sz="2800" i="1" dirty="0" smtClean="0">
                <a:solidFill>
                  <a:schemeClr val="tx1"/>
                </a:solidFill>
                <a:effectLst>
                  <a:outerShdw blurRad="38100" dist="38100" dir="2700000" algn="tl">
                    <a:srgbClr val="000000">
                      <a:alpha val="43137"/>
                    </a:srgbClr>
                  </a:outerShdw>
                </a:effectLst>
                <a:latin typeface="Constantia" pitchFamily="18" charset="0"/>
              </a:rPr>
              <a:t>Jordan nurses &amp; Midwives council(JNMC)</a:t>
            </a:r>
            <a:r>
              <a:rPr lang="en-US" sz="2800" i="1" dirty="0" smtClean="0">
                <a:solidFill>
                  <a:srgbClr val="FF0000"/>
                </a:solidFill>
                <a:effectLst>
                  <a:outerShdw blurRad="38100" dist="38100" dir="2700000" algn="tl">
                    <a:srgbClr val="000000">
                      <a:alpha val="43137"/>
                    </a:srgbClr>
                  </a:outerShdw>
                </a:effectLst>
                <a:latin typeface="Constantia" pitchFamily="18" charset="0"/>
              </a:rPr>
              <a:t/>
            </a:r>
            <a:br>
              <a:rPr lang="en-US" sz="2800" i="1" dirty="0" smtClean="0">
                <a:solidFill>
                  <a:srgbClr val="FF0000"/>
                </a:solidFill>
                <a:effectLst>
                  <a:outerShdw blurRad="38100" dist="38100" dir="2700000" algn="tl">
                    <a:srgbClr val="000000">
                      <a:alpha val="43137"/>
                    </a:srgbClr>
                  </a:outerShdw>
                </a:effectLst>
                <a:latin typeface="Constantia" pitchFamily="18" charset="0"/>
              </a:rPr>
            </a:b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524000"/>
            <a:ext cx="8686800" cy="4876800"/>
          </a:xfrm>
        </p:spPr>
        <p:txBody>
          <a:bodyPr/>
          <a:lstStyle/>
          <a:p>
            <a:pPr marL="26988">
              <a:buFont typeface="Arial" charset="0"/>
              <a:buChar char="•"/>
            </a:pPr>
            <a:r>
              <a:rPr lang="en-US" sz="2400" dirty="0" smtClean="0">
                <a:latin typeface="Constantia" pitchFamily="18" charset="0"/>
              </a:rPr>
              <a:t>Started in 1959</a:t>
            </a:r>
          </a:p>
          <a:p>
            <a:pPr marL="26988">
              <a:buFont typeface="Arial" charset="0"/>
              <a:buChar char="•"/>
            </a:pPr>
            <a:r>
              <a:rPr lang="en-US" sz="2400" dirty="0" smtClean="0">
                <a:latin typeface="Constantia" pitchFamily="18" charset="0"/>
              </a:rPr>
              <a:t>  </a:t>
            </a:r>
            <a:r>
              <a:rPr lang="en-US" sz="2400" dirty="0">
                <a:latin typeface="Constantia" pitchFamily="18" charset="0"/>
              </a:rPr>
              <a:t>Member in international nursing council .</a:t>
            </a:r>
          </a:p>
          <a:p>
            <a:pPr marL="26988">
              <a:buFont typeface="Arial" charset="0"/>
              <a:buChar char="•"/>
            </a:pPr>
            <a:r>
              <a:rPr lang="en-US" sz="2400" dirty="0">
                <a:latin typeface="Constantia" pitchFamily="18" charset="0"/>
              </a:rPr>
              <a:t> </a:t>
            </a:r>
            <a:r>
              <a:rPr lang="en-US" sz="2400" dirty="0" smtClean="0">
                <a:latin typeface="Constantia" pitchFamily="18" charset="0"/>
              </a:rPr>
              <a:t> </a:t>
            </a:r>
            <a:r>
              <a:rPr lang="en-US" sz="2400" dirty="0" smtClean="0">
                <a:solidFill>
                  <a:srgbClr val="FF3300"/>
                </a:solidFill>
                <a:latin typeface="Constantia" pitchFamily="18" charset="0"/>
              </a:rPr>
              <a:t> </a:t>
            </a:r>
            <a:r>
              <a:rPr lang="en-US" sz="2400" dirty="0">
                <a:solidFill>
                  <a:srgbClr val="FF3300"/>
                </a:solidFill>
                <a:latin typeface="Constantia" pitchFamily="18" charset="0"/>
              </a:rPr>
              <a:t>Goals</a:t>
            </a:r>
            <a:r>
              <a:rPr lang="en-US" sz="2400" dirty="0">
                <a:latin typeface="Constantia" pitchFamily="18" charset="0"/>
              </a:rPr>
              <a:t> : </a:t>
            </a:r>
            <a:r>
              <a:rPr lang="en-US" sz="2400" dirty="0" smtClean="0">
                <a:latin typeface="Constantia" pitchFamily="18" charset="0"/>
              </a:rPr>
              <a:t>1- </a:t>
            </a:r>
            <a:r>
              <a:rPr lang="en-US" sz="2400" dirty="0">
                <a:latin typeface="Constantia" pitchFamily="18" charset="0"/>
              </a:rPr>
              <a:t>Advance the profession of nursing. </a:t>
            </a:r>
          </a:p>
          <a:p>
            <a:pPr marL="165100" indent="-457200">
              <a:buNone/>
            </a:pPr>
            <a:r>
              <a:rPr lang="en-US" sz="2400" dirty="0">
                <a:latin typeface="Constantia" pitchFamily="18" charset="0"/>
              </a:rPr>
              <a:t>              </a:t>
            </a:r>
            <a:r>
              <a:rPr lang="en-US" sz="2400" dirty="0" smtClean="0">
                <a:latin typeface="Constantia" pitchFamily="18" charset="0"/>
              </a:rPr>
              <a:t>   2- Collaborate </a:t>
            </a:r>
            <a:r>
              <a:rPr lang="en-US" sz="2400" dirty="0">
                <a:latin typeface="Constantia" pitchFamily="18" charset="0"/>
              </a:rPr>
              <a:t>with MOH &amp; institution to</a:t>
            </a:r>
          </a:p>
          <a:p>
            <a:pPr marL="26988">
              <a:buFont typeface="Arial" charset="0"/>
              <a:buNone/>
            </a:pPr>
            <a:r>
              <a:rPr lang="en-US" sz="2400" dirty="0">
                <a:latin typeface="Constantia" pitchFamily="18" charset="0"/>
              </a:rPr>
              <a:t>             </a:t>
            </a:r>
            <a:r>
              <a:rPr lang="en-US" sz="2400" dirty="0" smtClean="0">
                <a:latin typeface="Constantia" pitchFamily="18" charset="0"/>
              </a:rPr>
              <a:t>           </a:t>
            </a:r>
            <a:r>
              <a:rPr lang="en-US" sz="2400" dirty="0">
                <a:latin typeface="Constantia" pitchFamily="18" charset="0"/>
              </a:rPr>
              <a:t>raise the standard of living for </a:t>
            </a:r>
            <a:r>
              <a:rPr lang="en-US" sz="2400" dirty="0" smtClean="0">
                <a:latin typeface="Constantia" pitchFamily="18" charset="0"/>
              </a:rPr>
              <a:t>nurses working on                 		these </a:t>
            </a:r>
            <a:r>
              <a:rPr lang="en-US" sz="2400" dirty="0">
                <a:latin typeface="Constantia" pitchFamily="18" charset="0"/>
              </a:rPr>
              <a:t>institution.</a:t>
            </a:r>
          </a:p>
          <a:p>
            <a:pPr marL="26988">
              <a:buFont typeface="Arial" charset="0"/>
              <a:buNone/>
            </a:pPr>
            <a:r>
              <a:rPr lang="en-US" sz="2400" dirty="0">
                <a:latin typeface="Constantia" pitchFamily="18" charset="0"/>
              </a:rPr>
              <a:t>             </a:t>
            </a:r>
            <a:r>
              <a:rPr lang="en-US" sz="2400" dirty="0" smtClean="0">
                <a:latin typeface="Constantia" pitchFamily="18" charset="0"/>
              </a:rPr>
              <a:t>   3- </a:t>
            </a:r>
            <a:r>
              <a:rPr lang="en-US" sz="2400" dirty="0">
                <a:latin typeface="Constantia" pitchFamily="18" charset="0"/>
              </a:rPr>
              <a:t>Ensure the ethical &amp; moral  standards </a:t>
            </a:r>
          </a:p>
          <a:p>
            <a:pPr marL="26988">
              <a:buFont typeface="Arial" charset="0"/>
              <a:buNone/>
            </a:pPr>
            <a:r>
              <a:rPr lang="en-US" sz="2400" dirty="0">
                <a:latin typeface="Constantia" pitchFamily="18" charset="0"/>
              </a:rPr>
              <a:t>              </a:t>
            </a:r>
            <a:r>
              <a:rPr lang="en-US" sz="2400" dirty="0" smtClean="0">
                <a:latin typeface="Constantia" pitchFamily="18" charset="0"/>
              </a:rPr>
              <a:t>	for </a:t>
            </a:r>
            <a:r>
              <a:rPr lang="en-US" sz="2400" dirty="0">
                <a:latin typeface="Constantia" pitchFamily="18" charset="0"/>
              </a:rPr>
              <a:t>nursing profession.</a:t>
            </a:r>
          </a:p>
          <a:p>
            <a:pPr marL="26988">
              <a:buFont typeface="Arial" charset="0"/>
              <a:buNone/>
            </a:pPr>
            <a:r>
              <a:rPr lang="en-US" sz="2400" dirty="0">
                <a:latin typeface="Constantia" pitchFamily="18" charset="0"/>
              </a:rPr>
              <a:t>             </a:t>
            </a:r>
            <a:r>
              <a:rPr lang="en-US" sz="2400" dirty="0" smtClean="0">
                <a:latin typeface="Constantia" pitchFamily="18" charset="0"/>
              </a:rPr>
              <a:t>   4- </a:t>
            </a:r>
            <a:r>
              <a:rPr lang="en-US" sz="2400" dirty="0">
                <a:latin typeface="Constantia" pitchFamily="18" charset="0"/>
              </a:rPr>
              <a:t>Unite all nurses together.</a:t>
            </a:r>
          </a:p>
          <a:p>
            <a:pPr lvl="1"/>
            <a:endParaRPr lang="en-US" sz="2200" dirty="0" smtClean="0">
              <a:latin typeface="Constantia" pitchFamily="18" charset="0"/>
            </a:endParaRPr>
          </a:p>
          <a:p>
            <a:pPr lvl="1"/>
            <a:endParaRPr lang="en-US" sz="2200" dirty="0" smtClean="0">
              <a:latin typeface="Constantia" pitchFamily="18" charset="0"/>
            </a:endParaRPr>
          </a:p>
          <a:p>
            <a:endParaRPr lang="en-US" sz="2800" dirty="0" smtClean="0">
              <a:latin typeface="Constantia" pitchFamily="18" charset="0"/>
            </a:endParaRPr>
          </a:p>
          <a:p>
            <a:endParaRPr lang="en-US" sz="2800" dirty="0" smtClean="0">
              <a:latin typeface="Constantia" pitchFamily="18" charset="0"/>
            </a:endParaRPr>
          </a:p>
          <a:p>
            <a:pPr lvl="1"/>
            <a:endParaRPr lang="en-US" sz="2200" dirty="0" smtClean="0">
              <a:latin typeface="Constantia" pitchFamily="18" charset="0"/>
            </a:endParaRPr>
          </a:p>
          <a:p>
            <a:pPr lvl="1"/>
            <a:endParaRPr lang="en-US" sz="2500" dirty="0" smtClean="0">
              <a:latin typeface="Constantia" pitchFamily="18" charset="0"/>
            </a:endParaRPr>
          </a:p>
          <a:p>
            <a:endParaRPr lang="en-US" sz="2400" dirty="0">
              <a:latin typeface="Constantia" pitchFamily="18" charset="0"/>
            </a:endParaRPr>
          </a:p>
        </p:txBody>
      </p:sp>
      <p:pic>
        <p:nvPicPr>
          <p:cNvPr id="7170" name="Picture 2" descr="https://fbcdn-sphotos-a-a.akamaihd.net/hphotos-ak-frc1/398097_395443313874915_664324971_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0800"/>
            <a:ext cx="1828800" cy="1206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101053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z="4000" dirty="0" smtClean="0">
                <a:solidFill>
                  <a:schemeClr val="tx1">
                    <a:lumMod val="95000"/>
                    <a:lumOff val="5000"/>
                  </a:schemeClr>
                </a:solidFill>
                <a:effectLst>
                  <a:outerShdw blurRad="38100" dist="38100" dir="2700000" algn="tl">
                    <a:srgbClr val="C0C0C0"/>
                  </a:outerShdw>
                </a:effectLst>
                <a:latin typeface="Cambria" pitchFamily="18" charset="0"/>
              </a:rPr>
              <a:t>Jordan Nurses council (JNC)</a:t>
            </a:r>
          </a:p>
        </p:txBody>
      </p:sp>
      <p:sp>
        <p:nvSpPr>
          <p:cNvPr id="378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23D26EF-E238-4676-9AFE-199ABD98AA6A}" type="slidenum">
              <a:rPr lang="ar-SA">
                <a:solidFill>
                  <a:srgbClr val="B5A788"/>
                </a:solidFill>
              </a:rPr>
              <a:pPr eaLnBrk="1" hangingPunct="1"/>
              <a:t>27</a:t>
            </a:fld>
            <a:endParaRPr lang="en-US">
              <a:solidFill>
                <a:srgbClr val="B5A788"/>
              </a:solidFill>
            </a:endParaRPr>
          </a:p>
        </p:txBody>
      </p:sp>
      <p:sp>
        <p:nvSpPr>
          <p:cNvPr id="3" name="Subtitle 2"/>
          <p:cNvSpPr>
            <a:spLocks noGrp="1"/>
          </p:cNvSpPr>
          <p:nvPr>
            <p:ph type="subTitle" idx="4294967295"/>
          </p:nvPr>
        </p:nvSpPr>
        <p:spPr>
          <a:xfrm>
            <a:off x="228600" y="1600200"/>
            <a:ext cx="8401050" cy="5040313"/>
          </a:xfrm>
        </p:spPr>
        <p:txBody>
          <a:bodyPr/>
          <a:lstStyle/>
          <a:p>
            <a:pPr marL="26988" eaLnBrk="1" hangingPunct="1">
              <a:buNone/>
            </a:pPr>
            <a:r>
              <a:rPr lang="en-US" sz="2400" dirty="0" smtClean="0">
                <a:solidFill>
                  <a:schemeClr val="tx1">
                    <a:lumMod val="95000"/>
                    <a:lumOff val="5000"/>
                  </a:schemeClr>
                </a:solidFill>
                <a:latin typeface="Cambria" pitchFamily="18" charset="0"/>
              </a:rPr>
              <a:t>Established in 2002</a:t>
            </a:r>
          </a:p>
          <a:p>
            <a:pPr marL="26988" eaLnBrk="1" hangingPunct="1">
              <a:buFont typeface="Arial" charset="0"/>
              <a:buNone/>
            </a:pPr>
            <a:endParaRPr lang="en-US" sz="2400" dirty="0" smtClean="0">
              <a:solidFill>
                <a:schemeClr val="tx1">
                  <a:lumMod val="95000"/>
                  <a:lumOff val="5000"/>
                </a:schemeClr>
              </a:solidFill>
              <a:latin typeface="Cambria" pitchFamily="18" charset="0"/>
            </a:endParaRPr>
          </a:p>
          <a:p>
            <a:pPr marL="26988" eaLnBrk="1" hangingPunct="1">
              <a:buNone/>
            </a:pPr>
            <a:r>
              <a:rPr lang="en-US" sz="2400" dirty="0" smtClean="0">
                <a:solidFill>
                  <a:schemeClr val="tx1">
                    <a:lumMod val="95000"/>
                    <a:lumOff val="5000"/>
                  </a:schemeClr>
                </a:solidFill>
                <a:latin typeface="Cambria" pitchFamily="18" charset="0"/>
              </a:rPr>
              <a:t>The </a:t>
            </a:r>
            <a:r>
              <a:rPr lang="en-US" sz="2400" b="1" i="1" dirty="0" smtClean="0">
                <a:solidFill>
                  <a:schemeClr val="tx1">
                    <a:lumMod val="95000"/>
                    <a:lumOff val="5000"/>
                  </a:schemeClr>
                </a:solidFill>
                <a:latin typeface="Cambria" pitchFamily="18" charset="0"/>
              </a:rPr>
              <a:t>aim</a:t>
            </a:r>
            <a:r>
              <a:rPr lang="en-US" sz="2400" dirty="0" smtClean="0">
                <a:solidFill>
                  <a:schemeClr val="tx1">
                    <a:lumMod val="95000"/>
                    <a:lumOff val="5000"/>
                  </a:schemeClr>
                </a:solidFill>
                <a:latin typeface="Cambria" pitchFamily="18" charset="0"/>
              </a:rPr>
              <a:t> of  this council is to </a:t>
            </a:r>
            <a:r>
              <a:rPr lang="en-US" sz="2400" b="1" u="sng" dirty="0" smtClean="0">
                <a:solidFill>
                  <a:schemeClr val="tx1">
                    <a:lumMod val="95000"/>
                    <a:lumOff val="5000"/>
                  </a:schemeClr>
                </a:solidFill>
                <a:latin typeface="Cambria" pitchFamily="18" charset="0"/>
              </a:rPr>
              <a:t>regulate </a:t>
            </a:r>
            <a:r>
              <a:rPr lang="en-US" sz="2400" dirty="0" smtClean="0">
                <a:solidFill>
                  <a:schemeClr val="tx1">
                    <a:lumMod val="95000"/>
                    <a:lumOff val="5000"/>
                  </a:schemeClr>
                </a:solidFill>
                <a:latin typeface="Cambria" pitchFamily="18" charset="0"/>
              </a:rPr>
              <a:t>the nursing profession through the development of laws and credentialing </a:t>
            </a:r>
            <a:r>
              <a:rPr lang="ar-JO" sz="2400" dirty="0"/>
              <a:t>الإعتمادات </a:t>
            </a:r>
            <a:r>
              <a:rPr lang="en-US" sz="2400" dirty="0" smtClean="0">
                <a:solidFill>
                  <a:schemeClr val="tx1">
                    <a:lumMod val="95000"/>
                    <a:lumOff val="5000"/>
                  </a:schemeClr>
                </a:solidFill>
                <a:latin typeface="Cambria" pitchFamily="18" charset="0"/>
              </a:rPr>
              <a:t>policies and strategies to </a:t>
            </a:r>
            <a:r>
              <a:rPr lang="en-US" sz="2400" b="1" i="1" dirty="0" smtClean="0">
                <a:solidFill>
                  <a:schemeClr val="tx1">
                    <a:lumMod val="95000"/>
                    <a:lumOff val="5000"/>
                  </a:schemeClr>
                </a:solidFill>
                <a:latin typeface="Cambria" pitchFamily="18" charset="0"/>
              </a:rPr>
              <a:t>protect </a:t>
            </a:r>
            <a:r>
              <a:rPr lang="en-US" sz="2400" dirty="0" smtClean="0">
                <a:solidFill>
                  <a:schemeClr val="tx1">
                    <a:lumMod val="95000"/>
                    <a:lumOff val="5000"/>
                  </a:schemeClr>
                </a:solidFill>
                <a:latin typeface="Cambria" pitchFamily="18" charset="0"/>
              </a:rPr>
              <a:t>the health, safety and welfare </a:t>
            </a:r>
            <a:r>
              <a:rPr lang="ar-JO" sz="2400" dirty="0"/>
              <a:t>الرعاية </a:t>
            </a:r>
            <a:r>
              <a:rPr lang="en-US" sz="2400" dirty="0" smtClean="0"/>
              <a:t> </a:t>
            </a:r>
            <a:r>
              <a:rPr lang="en-US" sz="2400" dirty="0" smtClean="0">
                <a:solidFill>
                  <a:schemeClr val="tx1">
                    <a:lumMod val="95000"/>
                    <a:lumOff val="5000"/>
                  </a:schemeClr>
                </a:solidFill>
                <a:latin typeface="Cambria" pitchFamily="18" charset="0"/>
              </a:rPr>
              <a:t>of the public.</a:t>
            </a:r>
          </a:p>
          <a:p>
            <a:pPr marL="26988" eaLnBrk="1" hangingPunct="1">
              <a:buFont typeface="Arial" charset="0"/>
              <a:buNone/>
            </a:pPr>
            <a:endParaRPr lang="en-US" sz="2400" dirty="0" smtClean="0">
              <a:solidFill>
                <a:schemeClr val="tx1">
                  <a:lumMod val="95000"/>
                  <a:lumOff val="5000"/>
                </a:schemeClr>
              </a:solidFill>
              <a:latin typeface="Cambria" pitchFamily="18" charset="0"/>
            </a:endParaRPr>
          </a:p>
          <a:p>
            <a:pPr marL="26988" eaLnBrk="1" hangingPunct="1">
              <a:buNone/>
            </a:pPr>
            <a:r>
              <a:rPr lang="en-US" sz="2400" dirty="0" smtClean="0">
                <a:solidFill>
                  <a:schemeClr val="tx1">
                    <a:lumMod val="95000"/>
                    <a:lumOff val="5000"/>
                  </a:schemeClr>
                </a:solidFill>
                <a:latin typeface="Cambria" pitchFamily="18" charset="0"/>
              </a:rPr>
              <a:t>JNC </a:t>
            </a:r>
            <a:r>
              <a:rPr lang="en-US" sz="2400" b="1" i="1" dirty="0" smtClean="0">
                <a:solidFill>
                  <a:schemeClr val="tx1">
                    <a:lumMod val="95000"/>
                    <a:lumOff val="5000"/>
                  </a:schemeClr>
                </a:solidFill>
                <a:latin typeface="Cambria" pitchFamily="18" charset="0"/>
              </a:rPr>
              <a:t>Goal</a:t>
            </a:r>
            <a:r>
              <a:rPr lang="en-US" sz="2400" dirty="0" smtClean="0">
                <a:solidFill>
                  <a:schemeClr val="tx1">
                    <a:lumMod val="95000"/>
                    <a:lumOff val="5000"/>
                  </a:schemeClr>
                </a:solidFill>
                <a:latin typeface="Cambria" pitchFamily="18" charset="0"/>
              </a:rPr>
              <a:t> for the future is better educate nursing workforce who would be able to absorb the rapid changes in medical science and technology.</a:t>
            </a:r>
          </a:p>
          <a:p>
            <a:pPr marL="26988" eaLnBrk="1" hangingPunct="1">
              <a:buFont typeface="Arial" charset="0"/>
              <a:buChar char="•"/>
            </a:pPr>
            <a:endParaRPr lang="en-US" sz="2400" dirty="0" smtClean="0">
              <a:solidFill>
                <a:srgbClr val="320E04"/>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866775"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80511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z="4000" dirty="0" smtClean="0">
                <a:solidFill>
                  <a:schemeClr val="tx1">
                    <a:lumMod val="95000"/>
                    <a:lumOff val="5000"/>
                  </a:schemeClr>
                </a:solidFill>
                <a:effectLst>
                  <a:outerShdw blurRad="38100" dist="38100" dir="2700000" algn="tl">
                    <a:srgbClr val="C0C0C0"/>
                  </a:outerShdw>
                </a:effectLst>
                <a:latin typeface="Cambria" pitchFamily="18" charset="0"/>
              </a:rPr>
              <a:t>Responsibilities JNC</a:t>
            </a:r>
          </a:p>
        </p:txBody>
      </p:sp>
      <p:sp>
        <p:nvSpPr>
          <p:cNvPr id="389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F9758A2-1377-4375-9155-C329E21CD774}" type="slidenum">
              <a:rPr lang="ar-SA">
                <a:solidFill>
                  <a:srgbClr val="B5A788"/>
                </a:solidFill>
              </a:rPr>
              <a:pPr eaLnBrk="1" hangingPunct="1"/>
              <a:t>28</a:t>
            </a:fld>
            <a:endParaRPr lang="en-US">
              <a:solidFill>
                <a:srgbClr val="B5A788"/>
              </a:solidFill>
            </a:endParaRPr>
          </a:p>
        </p:txBody>
      </p:sp>
      <p:sp>
        <p:nvSpPr>
          <p:cNvPr id="3" name="Subtitle 2"/>
          <p:cNvSpPr>
            <a:spLocks noGrp="1"/>
          </p:cNvSpPr>
          <p:nvPr>
            <p:ph type="subTitle" idx="4294967295"/>
          </p:nvPr>
        </p:nvSpPr>
        <p:spPr>
          <a:xfrm>
            <a:off x="304800" y="1552575"/>
            <a:ext cx="8610600" cy="5153025"/>
          </a:xfrm>
        </p:spPr>
        <p:txBody>
          <a:bodyPr/>
          <a:lstStyle/>
          <a:p>
            <a:pPr marL="26988" eaLnBrk="1" hangingPunct="1"/>
            <a:r>
              <a:rPr lang="en-US" sz="2400" dirty="0" smtClean="0">
                <a:solidFill>
                  <a:srgbClr val="320E04"/>
                </a:solidFill>
                <a:latin typeface="Cambria" pitchFamily="18" charset="0"/>
              </a:rPr>
              <a:t>1- Setting the strategy for </a:t>
            </a:r>
            <a:r>
              <a:rPr lang="en-US" sz="2400" b="1" i="1" dirty="0" smtClean="0">
                <a:solidFill>
                  <a:srgbClr val="320E04"/>
                </a:solidFill>
                <a:latin typeface="Cambria" pitchFamily="18" charset="0"/>
              </a:rPr>
              <a:t>organizing and developing</a:t>
            </a:r>
            <a:r>
              <a:rPr lang="en-US" sz="2400" dirty="0" smtClean="0">
                <a:solidFill>
                  <a:srgbClr val="320E04"/>
                </a:solidFill>
                <a:latin typeface="Cambria" pitchFamily="18" charset="0"/>
              </a:rPr>
              <a:t> the profession.</a:t>
            </a:r>
          </a:p>
          <a:p>
            <a:pPr marL="26988" eaLnBrk="1" hangingPunct="1"/>
            <a:r>
              <a:rPr lang="en-US" sz="2400" dirty="0" smtClean="0">
                <a:solidFill>
                  <a:srgbClr val="320E04"/>
                </a:solidFill>
                <a:latin typeface="Cambria" pitchFamily="18" charset="0"/>
              </a:rPr>
              <a:t>2- Proposing the policy of </a:t>
            </a:r>
            <a:r>
              <a:rPr lang="en-US" sz="2400" b="1" i="1" dirty="0" smtClean="0">
                <a:solidFill>
                  <a:srgbClr val="320E04"/>
                </a:solidFill>
                <a:latin typeface="Cambria" pitchFamily="18" charset="0"/>
              </a:rPr>
              <a:t>education</a:t>
            </a:r>
            <a:r>
              <a:rPr lang="en-US" sz="2400" dirty="0" smtClean="0">
                <a:solidFill>
                  <a:srgbClr val="320E04"/>
                </a:solidFill>
                <a:latin typeface="Cambria" pitchFamily="18" charset="0"/>
              </a:rPr>
              <a:t> for the profession and identifying its priorities in accordance with the policy of higher education. </a:t>
            </a:r>
          </a:p>
          <a:p>
            <a:pPr marL="26988" eaLnBrk="1" hangingPunct="1"/>
            <a:endParaRPr lang="en-US" sz="2400" dirty="0" smtClean="0">
              <a:solidFill>
                <a:srgbClr val="320E04"/>
              </a:solidFill>
              <a:latin typeface="Cambria" pitchFamily="18" charset="0"/>
            </a:endParaRPr>
          </a:p>
          <a:p>
            <a:pPr marL="26988" eaLnBrk="1" hangingPunct="1"/>
            <a:r>
              <a:rPr lang="en-US" sz="2400" dirty="0" smtClean="0">
                <a:solidFill>
                  <a:srgbClr val="320E04"/>
                </a:solidFill>
                <a:latin typeface="Cambria" pitchFamily="18" charset="0"/>
              </a:rPr>
              <a:t>3- Proposing conditions for selecting hospitals for purposes of </a:t>
            </a:r>
            <a:r>
              <a:rPr lang="en-US" sz="2400" b="1" dirty="0" smtClean="0">
                <a:solidFill>
                  <a:srgbClr val="320E04"/>
                </a:solidFill>
                <a:latin typeface="Cambria" pitchFamily="18" charset="0"/>
              </a:rPr>
              <a:t>training</a:t>
            </a:r>
            <a:r>
              <a:rPr lang="en-US" sz="2400" dirty="0" smtClean="0">
                <a:solidFill>
                  <a:srgbClr val="320E04"/>
                </a:solidFill>
                <a:latin typeface="Cambria" pitchFamily="18" charset="0"/>
              </a:rPr>
              <a:t> and specialization in the profession, in coordination with the Ministry of Health (MOH).</a:t>
            </a:r>
          </a:p>
          <a:p>
            <a:pPr marL="26988" eaLnBrk="1" hangingPunct="1"/>
            <a:r>
              <a:rPr lang="en-US" sz="2400" dirty="0" smtClean="0">
                <a:solidFill>
                  <a:srgbClr val="320E04"/>
                </a:solidFill>
                <a:latin typeface="Cambria" pitchFamily="18" charset="0"/>
              </a:rPr>
              <a:t>4- Adopting the required </a:t>
            </a:r>
            <a:r>
              <a:rPr lang="en-US" sz="2400" b="1" i="1" dirty="0" smtClean="0">
                <a:solidFill>
                  <a:srgbClr val="320E04"/>
                </a:solidFill>
                <a:latin typeface="Cambria" pitchFamily="18" charset="0"/>
              </a:rPr>
              <a:t>standards </a:t>
            </a:r>
            <a:r>
              <a:rPr lang="en-US" sz="2400" dirty="0" smtClean="0">
                <a:solidFill>
                  <a:srgbClr val="320E04"/>
                </a:solidFill>
                <a:latin typeface="Cambria" pitchFamily="18" charset="0"/>
              </a:rPr>
              <a:t>and bases to elevate the standard of the profession and proposing </a:t>
            </a:r>
            <a:r>
              <a:rPr lang="en-US" sz="2400" b="1" i="1" dirty="0" smtClean="0">
                <a:solidFill>
                  <a:srgbClr val="320E04"/>
                </a:solidFill>
                <a:latin typeface="Cambria" pitchFamily="18" charset="0"/>
              </a:rPr>
              <a:t>legislations</a:t>
            </a:r>
            <a:r>
              <a:rPr lang="en-US" sz="2400" dirty="0" smtClean="0">
                <a:solidFill>
                  <a:srgbClr val="320E04"/>
                </a:solidFill>
                <a:latin typeface="Cambria" pitchFamily="18" charset="0"/>
              </a:rPr>
              <a:t> relating to its practicing.</a:t>
            </a:r>
          </a:p>
          <a:p>
            <a:pPr marL="26988" eaLnBrk="1" hangingPunct="1"/>
            <a:endParaRPr lang="en-US" sz="2000" dirty="0" smtClean="0">
              <a:solidFill>
                <a:srgbClr val="320E04"/>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81000"/>
            <a:ext cx="866775"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6667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B043C92-4C61-4D27-8E4C-2897A448257C}" type="slidenum">
              <a:rPr lang="ar-SA">
                <a:solidFill>
                  <a:srgbClr val="B5A788"/>
                </a:solidFill>
              </a:rPr>
              <a:pPr eaLnBrk="1" hangingPunct="1"/>
              <a:t>29</a:t>
            </a:fld>
            <a:endParaRPr lang="en-US">
              <a:solidFill>
                <a:srgbClr val="B5A788"/>
              </a:solidFill>
            </a:endParaRPr>
          </a:p>
        </p:txBody>
      </p:sp>
      <p:sp>
        <p:nvSpPr>
          <p:cNvPr id="3" name="Subtitle 2"/>
          <p:cNvSpPr>
            <a:spLocks noGrp="1"/>
          </p:cNvSpPr>
          <p:nvPr>
            <p:ph type="subTitle" idx="4294967295"/>
          </p:nvPr>
        </p:nvSpPr>
        <p:spPr>
          <a:xfrm>
            <a:off x="533401" y="1524000"/>
            <a:ext cx="8610600" cy="4699000"/>
          </a:xfrm>
        </p:spPr>
        <p:txBody>
          <a:bodyPr/>
          <a:lstStyle/>
          <a:p>
            <a:pPr marL="26988" eaLnBrk="1" hangingPunct="1"/>
            <a:endParaRPr lang="en-US" sz="2000" b="1" dirty="0" smtClean="0">
              <a:solidFill>
                <a:srgbClr val="320E04"/>
              </a:solidFill>
            </a:endParaRPr>
          </a:p>
          <a:p>
            <a:pPr marL="26988" eaLnBrk="1" hangingPunct="1"/>
            <a:r>
              <a:rPr lang="en-US" sz="2400" dirty="0" smtClean="0">
                <a:solidFill>
                  <a:srgbClr val="320E04"/>
                </a:solidFill>
                <a:latin typeface="Cambria" pitchFamily="18" charset="0"/>
              </a:rPr>
              <a:t>5- Proposing the criteria and conditions relating to </a:t>
            </a:r>
            <a:r>
              <a:rPr lang="en-US" sz="2400" b="1" i="1" dirty="0" smtClean="0">
                <a:solidFill>
                  <a:srgbClr val="320E04"/>
                </a:solidFill>
                <a:latin typeface="Cambria" pitchFamily="18" charset="0"/>
              </a:rPr>
              <a:t>continuing education</a:t>
            </a:r>
            <a:r>
              <a:rPr lang="en-US" sz="2400" dirty="0" smtClean="0">
                <a:solidFill>
                  <a:srgbClr val="320E04"/>
                </a:solidFill>
                <a:latin typeface="Cambria" pitchFamily="18" charset="0"/>
              </a:rPr>
              <a:t> and certifying specialization in nursing in accordance with valid legislations.</a:t>
            </a:r>
          </a:p>
          <a:p>
            <a:pPr marL="26988" eaLnBrk="1" hangingPunct="1"/>
            <a:endParaRPr lang="en-US" sz="2400" dirty="0" smtClean="0">
              <a:solidFill>
                <a:srgbClr val="320E04"/>
              </a:solidFill>
              <a:latin typeface="Cambria" pitchFamily="18" charset="0"/>
            </a:endParaRPr>
          </a:p>
          <a:p>
            <a:pPr marL="26988" eaLnBrk="1" hangingPunct="1"/>
            <a:r>
              <a:rPr lang="en-US" sz="2400" dirty="0" smtClean="0">
                <a:solidFill>
                  <a:srgbClr val="320E04"/>
                </a:solidFill>
                <a:latin typeface="Cambria" pitchFamily="18" charset="0"/>
              </a:rPr>
              <a:t>6- </a:t>
            </a:r>
            <a:r>
              <a:rPr lang="en-US" sz="2400" b="1" i="1" dirty="0" smtClean="0">
                <a:solidFill>
                  <a:srgbClr val="320E04"/>
                </a:solidFill>
                <a:latin typeface="Cambria" pitchFamily="18" charset="0"/>
              </a:rPr>
              <a:t>Coordinating</a:t>
            </a:r>
            <a:r>
              <a:rPr lang="en-US" sz="2400" dirty="0" smtClean="0">
                <a:solidFill>
                  <a:srgbClr val="320E04"/>
                </a:solidFill>
                <a:latin typeface="Cambria" pitchFamily="18" charset="0"/>
              </a:rPr>
              <a:t> with local, regional, international entities and parties relating to the profession. </a:t>
            </a:r>
          </a:p>
          <a:p>
            <a:pPr marL="26988" eaLnBrk="1" hangingPunct="1"/>
            <a:endParaRPr lang="en-US" sz="2400" dirty="0" smtClean="0">
              <a:solidFill>
                <a:srgbClr val="320E04"/>
              </a:solidFill>
              <a:latin typeface="Cambria" pitchFamily="18" charset="0"/>
            </a:endParaRPr>
          </a:p>
          <a:p>
            <a:pPr marL="26988" eaLnBrk="1" hangingPunct="1"/>
            <a:r>
              <a:rPr lang="en-US" sz="2400" dirty="0" smtClean="0">
                <a:solidFill>
                  <a:srgbClr val="320E04"/>
                </a:solidFill>
                <a:latin typeface="Cambria" pitchFamily="18" charset="0"/>
              </a:rPr>
              <a:t>7- Providing the </a:t>
            </a:r>
            <a:r>
              <a:rPr lang="en-US" sz="2400" b="1" i="1" dirty="0" smtClean="0">
                <a:solidFill>
                  <a:srgbClr val="320E04"/>
                </a:solidFill>
                <a:latin typeface="Cambria" pitchFamily="18" charset="0"/>
              </a:rPr>
              <a:t>opinion</a:t>
            </a:r>
            <a:r>
              <a:rPr lang="en-US" sz="2400" dirty="0" smtClean="0">
                <a:solidFill>
                  <a:srgbClr val="320E04"/>
                </a:solidFill>
                <a:latin typeface="Cambria" pitchFamily="18" charset="0"/>
              </a:rPr>
              <a:t> on legislations relating to health, if asked by the specialized party.</a:t>
            </a:r>
          </a:p>
          <a:p>
            <a:pPr marL="26988" eaLnBrk="1" hangingPunct="1"/>
            <a:endParaRPr lang="en-US" sz="2400" dirty="0" smtClean="0">
              <a:solidFill>
                <a:srgbClr val="320E04"/>
              </a:solidFill>
            </a:endParaRPr>
          </a:p>
        </p:txBody>
      </p:sp>
      <p:sp>
        <p:nvSpPr>
          <p:cNvPr id="5"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z="4000" dirty="0" smtClean="0">
                <a:solidFill>
                  <a:schemeClr val="tx1">
                    <a:lumMod val="95000"/>
                    <a:lumOff val="5000"/>
                  </a:schemeClr>
                </a:solidFill>
                <a:effectLst>
                  <a:outerShdw blurRad="38100" dist="38100" dir="2700000" algn="tl">
                    <a:srgbClr val="C0C0C0"/>
                  </a:outerShdw>
                </a:effectLst>
                <a:latin typeface="Cambria" pitchFamily="18" charset="0"/>
              </a:rPr>
              <a:t>Responsibilities JNC</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04800"/>
            <a:ext cx="866775"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5885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12775" y="228600"/>
            <a:ext cx="8153400" cy="990600"/>
          </a:xfrm>
        </p:spPr>
        <p:txBody>
          <a:bodyPr/>
          <a:lstStyle/>
          <a:p>
            <a:pPr algn="ctr"/>
            <a:r>
              <a:rPr lang="en-US" sz="3600" dirty="0" smtClean="0">
                <a:latin typeface="Constantia" pitchFamily="18" charset="0"/>
              </a:rPr>
              <a:t>Nursing </a:t>
            </a:r>
            <a:r>
              <a:rPr lang="en-US" sz="3600" dirty="0">
                <a:latin typeface="Constantia" pitchFamily="18" charset="0"/>
              </a:rPr>
              <a:t>development &amp; professionalism</a:t>
            </a:r>
            <a:endParaRPr lang="en-US" sz="3600" b="1" dirty="0" smtClean="0">
              <a:latin typeface="Cooper Black" pitchFamily="18" charset="0"/>
            </a:endParaRPr>
          </a:p>
        </p:txBody>
      </p:sp>
      <p:sp>
        <p:nvSpPr>
          <p:cNvPr id="3" name="Content Placeholder 2"/>
          <p:cNvSpPr>
            <a:spLocks noGrp="1"/>
          </p:cNvSpPr>
          <p:nvPr>
            <p:ph sz="quarter" idx="1"/>
          </p:nvPr>
        </p:nvSpPr>
        <p:spPr>
          <a:xfrm>
            <a:off x="152400" y="1600200"/>
            <a:ext cx="8763000" cy="4953000"/>
          </a:xfrm>
        </p:spPr>
        <p:txBody>
          <a:bodyPr>
            <a:normAutofit/>
          </a:bodyPr>
          <a:lstStyle/>
          <a:p>
            <a:pPr marL="640080" lvl="1" indent="-274320" fontAlgn="auto">
              <a:spcAft>
                <a:spcPts val="0"/>
              </a:spcAft>
              <a:buNone/>
              <a:defRPr/>
            </a:pPr>
            <a:r>
              <a:rPr lang="en-US" sz="4000" dirty="0" smtClean="0">
                <a:latin typeface="Constantia" pitchFamily="18" charset="0"/>
              </a:rPr>
              <a:t>Required Readings</a:t>
            </a:r>
          </a:p>
          <a:p>
            <a:pPr marL="640080" lvl="1" indent="-274320" fontAlgn="auto">
              <a:spcAft>
                <a:spcPts val="0"/>
              </a:spcAft>
              <a:buNone/>
              <a:defRPr/>
            </a:pPr>
            <a:r>
              <a:rPr lang="en-US" sz="3200" dirty="0" smtClean="0">
                <a:latin typeface="Constantia" pitchFamily="18" charset="0"/>
              </a:rPr>
              <a:t> </a:t>
            </a:r>
            <a:r>
              <a:rPr lang="en-US" sz="3200" dirty="0" err="1" smtClean="0">
                <a:latin typeface="Constantia" pitchFamily="18" charset="0"/>
              </a:rPr>
              <a:t>Kozier</a:t>
            </a:r>
            <a:r>
              <a:rPr lang="en-US" sz="3200" dirty="0" smtClean="0">
                <a:latin typeface="Constantia" pitchFamily="18" charset="0"/>
              </a:rPr>
              <a:t> &amp; </a:t>
            </a:r>
            <a:r>
              <a:rPr lang="en-US" sz="3200" dirty="0" err="1" smtClean="0">
                <a:latin typeface="Constantia" pitchFamily="18" charset="0"/>
              </a:rPr>
              <a:t>Erb's</a:t>
            </a:r>
            <a:r>
              <a:rPr lang="en-US" sz="3200" dirty="0" smtClean="0">
                <a:latin typeface="Constantia" pitchFamily="18" charset="0"/>
              </a:rPr>
              <a:t> Fundamentals of Nursing: Concepts, Process and Practice (9</a:t>
            </a:r>
            <a:r>
              <a:rPr lang="en-US" sz="3200" baseline="30000" dirty="0" smtClean="0">
                <a:latin typeface="Constantia" pitchFamily="18" charset="0"/>
              </a:rPr>
              <a:t>th</a:t>
            </a:r>
            <a:r>
              <a:rPr lang="en-US" sz="3200" dirty="0" smtClean="0">
                <a:latin typeface="Constantia" pitchFamily="18" charset="0"/>
              </a:rPr>
              <a:t> ed.) : </a:t>
            </a:r>
          </a:p>
          <a:p>
            <a:pPr marL="914717" lvl="2" indent="-274320" fontAlgn="auto">
              <a:spcAft>
                <a:spcPts val="0"/>
              </a:spcAft>
              <a:defRPr/>
            </a:pPr>
            <a:r>
              <a:rPr lang="en-US" sz="2500" b="1" u="sng" dirty="0" smtClean="0">
                <a:latin typeface="Constantia" pitchFamily="18" charset="0"/>
              </a:rPr>
              <a:t>Chapter Number 1</a:t>
            </a:r>
            <a:r>
              <a:rPr lang="en-US" sz="2500" dirty="0" smtClean="0">
                <a:latin typeface="Constantia" pitchFamily="18" charset="0"/>
              </a:rPr>
              <a:t>; Historical and Contemporary Nursing Practice (pages 2-25)</a:t>
            </a:r>
          </a:p>
          <a:p>
            <a:pPr marL="914717" lvl="2" indent="-274320" fontAlgn="auto">
              <a:spcAft>
                <a:spcPts val="0"/>
              </a:spcAft>
              <a:defRPr/>
            </a:pPr>
            <a:r>
              <a:rPr lang="en-US" sz="2500" b="1" u="sng" dirty="0" smtClean="0">
                <a:latin typeface="Constantia" pitchFamily="18" charset="0"/>
              </a:rPr>
              <a:t>Chapter Number 2</a:t>
            </a:r>
            <a:r>
              <a:rPr lang="en-US" sz="2500" dirty="0" smtClean="0">
                <a:latin typeface="Constantia" pitchFamily="18" charset="0"/>
              </a:rPr>
              <a:t>; Evidence-Based Practice &amp; Research in Nursing (pages 28-38)</a:t>
            </a:r>
          </a:p>
          <a:p>
            <a:pPr marL="914717" lvl="2" indent="-274320" fontAlgn="auto">
              <a:spcAft>
                <a:spcPts val="0"/>
              </a:spcAft>
              <a:defRPr/>
            </a:pPr>
            <a:endParaRPr lang="en-US" sz="2500" dirty="0" smtClean="0">
              <a:latin typeface="Constantia" pitchFamily="18"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85000" lnSpcReduction="20000"/>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AF28393-99A1-4297-BC61-D667C364425D}" type="slidenum">
              <a:rPr lang="ar-SA">
                <a:solidFill>
                  <a:srgbClr val="B5A788"/>
                </a:solidFill>
              </a:rPr>
              <a:pPr eaLnBrk="1" hangingPunct="1"/>
              <a:t>30</a:t>
            </a:fld>
            <a:endParaRPr lang="en-US">
              <a:solidFill>
                <a:srgbClr val="B5A788"/>
              </a:solidFill>
            </a:endParaRPr>
          </a:p>
        </p:txBody>
      </p:sp>
      <p:sp>
        <p:nvSpPr>
          <p:cNvPr id="3" name="Subtitle 2"/>
          <p:cNvSpPr>
            <a:spLocks noGrp="1"/>
          </p:cNvSpPr>
          <p:nvPr>
            <p:ph type="subTitle" idx="4294967295"/>
          </p:nvPr>
        </p:nvSpPr>
        <p:spPr>
          <a:xfrm>
            <a:off x="228601" y="1981200"/>
            <a:ext cx="8915400" cy="4162424"/>
          </a:xfrm>
        </p:spPr>
        <p:txBody>
          <a:bodyPr/>
          <a:lstStyle/>
          <a:p>
            <a:pPr marL="26988" eaLnBrk="1" hangingPunct="1"/>
            <a:r>
              <a:rPr lang="en-US" sz="2400" dirty="0" smtClean="0">
                <a:solidFill>
                  <a:srgbClr val="320E04"/>
                </a:solidFill>
                <a:latin typeface="Cambria" pitchFamily="18" charset="0"/>
              </a:rPr>
              <a:t>8- Coordinating and cooperating with relevant entities to enhance </a:t>
            </a:r>
            <a:r>
              <a:rPr lang="en-US" sz="2400" b="1" i="1" dirty="0" smtClean="0">
                <a:solidFill>
                  <a:srgbClr val="320E04"/>
                </a:solidFill>
                <a:latin typeface="Cambria" pitchFamily="18" charset="0"/>
              </a:rPr>
              <a:t>scientific research </a:t>
            </a:r>
            <a:r>
              <a:rPr lang="en-US" sz="2400" dirty="0" smtClean="0">
                <a:solidFill>
                  <a:srgbClr val="320E04"/>
                </a:solidFill>
                <a:latin typeface="Cambria" pitchFamily="18" charset="0"/>
              </a:rPr>
              <a:t>in the field of nursing and health sciences.</a:t>
            </a:r>
          </a:p>
          <a:p>
            <a:pPr marL="26988" eaLnBrk="1" hangingPunct="1"/>
            <a:endParaRPr lang="en-US" sz="2400" dirty="0" smtClean="0">
              <a:solidFill>
                <a:srgbClr val="320E04"/>
              </a:solidFill>
              <a:latin typeface="Cambria" pitchFamily="18" charset="0"/>
            </a:endParaRPr>
          </a:p>
          <a:p>
            <a:pPr marL="26988" eaLnBrk="1" hangingPunct="1"/>
            <a:r>
              <a:rPr lang="en-US" sz="2400" dirty="0" smtClean="0">
                <a:solidFill>
                  <a:srgbClr val="320E04"/>
                </a:solidFill>
                <a:latin typeface="Cambria" pitchFamily="18" charset="0"/>
              </a:rPr>
              <a:t>9- Preparing draft </a:t>
            </a:r>
            <a:r>
              <a:rPr lang="en-US" sz="2400" b="1" i="1" dirty="0" smtClean="0">
                <a:solidFill>
                  <a:srgbClr val="320E04"/>
                </a:solidFill>
                <a:latin typeface="Cambria" pitchFamily="18" charset="0"/>
              </a:rPr>
              <a:t>regulations </a:t>
            </a:r>
            <a:r>
              <a:rPr lang="en-US" sz="2400" dirty="0" smtClean="0">
                <a:solidFill>
                  <a:srgbClr val="320E04"/>
                </a:solidFill>
                <a:latin typeface="Cambria" pitchFamily="18" charset="0"/>
              </a:rPr>
              <a:t>relating to the Council and approving directives issued based upon them.</a:t>
            </a:r>
          </a:p>
        </p:txBody>
      </p:sp>
      <p:sp>
        <p:nvSpPr>
          <p:cNvPr id="5" name="Title 1"/>
          <p:cNvSpPr>
            <a:spLocks noGrp="1"/>
          </p:cNvSpPr>
          <p:nvPr>
            <p:ph type="title"/>
          </p:nvPr>
        </p:nvSpPr>
        <p:spPr/>
        <p:txBody>
          <a:bodyPr vert="horz" wrap="square" lIns="91440" tIns="45720" rIns="91440" bIns="45720" numCol="1" anchorCtr="0" compatLnSpc="1">
            <a:prstTxWarp prst="textNoShape">
              <a:avLst/>
            </a:prstTxWarp>
          </a:bodyPr>
          <a:lstStyle/>
          <a:p>
            <a:pPr algn="ctr" eaLnBrk="1" hangingPunct="1"/>
            <a:r>
              <a:rPr lang="en-US" sz="4000" dirty="0" smtClean="0">
                <a:solidFill>
                  <a:schemeClr val="tx1">
                    <a:lumMod val="95000"/>
                    <a:lumOff val="5000"/>
                  </a:schemeClr>
                </a:solidFill>
                <a:effectLst>
                  <a:outerShdw blurRad="38100" dist="38100" dir="2700000" algn="tl">
                    <a:srgbClr val="C0C0C0"/>
                  </a:outerShdw>
                </a:effectLst>
                <a:latin typeface="Cambria" pitchFamily="18" charset="0"/>
              </a:rPr>
              <a:t>Responsibilities JNC</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81000"/>
            <a:ext cx="866775" cy="79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14346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p:cNvSpPr>
          <p:nvPr>
            <p:ph sz="quarter" idx="1"/>
          </p:nvPr>
        </p:nvSpPr>
        <p:spPr>
          <a:xfrm>
            <a:off x="304800" y="1600200"/>
            <a:ext cx="8305800" cy="4876800"/>
          </a:xfrm>
        </p:spPr>
        <p:txBody>
          <a:bodyPr/>
          <a:lstStyle/>
          <a:p>
            <a:pPr algn="ctr">
              <a:lnSpc>
                <a:spcPct val="90000"/>
              </a:lnSpc>
              <a:buFont typeface="Wingdings 2" pitchFamily="18" charset="2"/>
              <a:buNone/>
            </a:pPr>
            <a:r>
              <a:rPr lang="en-US" sz="2400" dirty="0" smtClean="0">
                <a:solidFill>
                  <a:srgbClr val="FF0000"/>
                </a:solidFill>
              </a:rPr>
              <a:t> </a:t>
            </a:r>
            <a:endParaRPr lang="ar-JO" dirty="0" smtClean="0">
              <a:cs typeface="Arial" charset="0"/>
            </a:endParaRPr>
          </a:p>
          <a:p>
            <a:pPr marL="26988">
              <a:lnSpc>
                <a:spcPct val="90000"/>
              </a:lnSpc>
            </a:pPr>
            <a:r>
              <a:rPr lang="en-US" sz="3200" dirty="0">
                <a:solidFill>
                  <a:srgbClr val="320E04"/>
                </a:solidFill>
                <a:latin typeface="Cambria" pitchFamily="18" charset="0"/>
              </a:rPr>
              <a:t>It was established on 7 April 1948, with its headquarters in Geneva, </a:t>
            </a:r>
            <a:r>
              <a:rPr lang="en-US" sz="3200" dirty="0" smtClean="0">
                <a:solidFill>
                  <a:srgbClr val="320E04"/>
                </a:solidFill>
                <a:latin typeface="Cambria" pitchFamily="18" charset="0"/>
              </a:rPr>
              <a:t>Switzerland.</a:t>
            </a:r>
          </a:p>
          <a:p>
            <a:pPr marL="26988">
              <a:lnSpc>
                <a:spcPct val="90000"/>
              </a:lnSpc>
            </a:pPr>
            <a:endParaRPr lang="en-US" sz="3200" dirty="0">
              <a:solidFill>
                <a:srgbClr val="320E04"/>
              </a:solidFill>
              <a:latin typeface="Cambria" pitchFamily="18" charset="0"/>
            </a:endParaRPr>
          </a:p>
          <a:p>
            <a:pPr marL="26988">
              <a:lnSpc>
                <a:spcPct val="90000"/>
              </a:lnSpc>
            </a:pPr>
            <a:r>
              <a:rPr lang="en-US" sz="3200" dirty="0" err="1">
                <a:solidFill>
                  <a:srgbClr val="320E04"/>
                </a:solidFill>
                <a:latin typeface="Cambria" pitchFamily="18" charset="0"/>
              </a:rPr>
              <a:t>Dr</a:t>
            </a:r>
            <a:r>
              <a:rPr lang="en-US" sz="3200" dirty="0">
                <a:solidFill>
                  <a:srgbClr val="320E04"/>
                </a:solidFill>
                <a:latin typeface="Cambria" pitchFamily="18" charset="0"/>
              </a:rPr>
              <a:t> Margaret Chan is the Director-General of WHO, appointed by the World Health Assembly on 9 November 2006</a:t>
            </a:r>
            <a:r>
              <a:rPr lang="en-US" sz="3200" dirty="0" smtClean="0">
                <a:solidFill>
                  <a:srgbClr val="320E04"/>
                </a:solidFill>
                <a:latin typeface="Cambria" pitchFamily="18" charset="0"/>
              </a:rPr>
              <a:t>.</a:t>
            </a:r>
          </a:p>
          <a:p>
            <a:pPr marL="26988">
              <a:lnSpc>
                <a:spcPct val="90000"/>
              </a:lnSpc>
            </a:pPr>
            <a:endParaRPr lang="en-US" sz="3200" dirty="0">
              <a:solidFill>
                <a:srgbClr val="320E04"/>
              </a:solidFill>
              <a:latin typeface="Cambria" pitchFamily="18" charset="0"/>
            </a:endParaRPr>
          </a:p>
          <a:p>
            <a:pPr marL="26988">
              <a:lnSpc>
                <a:spcPct val="90000"/>
              </a:lnSpc>
            </a:pPr>
            <a:r>
              <a:rPr lang="en-US" sz="3200" dirty="0">
                <a:solidFill>
                  <a:srgbClr val="320E04"/>
                </a:solidFill>
                <a:latin typeface="Cambria" pitchFamily="18" charset="0"/>
              </a:rPr>
              <a:t>Dr. </a:t>
            </a:r>
            <a:r>
              <a:rPr lang="en-US" sz="3200" dirty="0" err="1">
                <a:solidFill>
                  <a:srgbClr val="320E04"/>
                </a:solidFill>
                <a:latin typeface="Cambria" pitchFamily="18" charset="0"/>
              </a:rPr>
              <a:t>Ala</a:t>
            </a:r>
            <a:r>
              <a:rPr lang="en-US" sz="3200" dirty="0">
                <a:solidFill>
                  <a:srgbClr val="320E04"/>
                </a:solidFill>
                <a:latin typeface="Cambria" pitchFamily="18" charset="0"/>
              </a:rPr>
              <a:t> </a:t>
            </a:r>
            <a:r>
              <a:rPr lang="en-US" sz="3200" dirty="0" err="1">
                <a:solidFill>
                  <a:srgbClr val="320E04"/>
                </a:solidFill>
                <a:latin typeface="Cambria" pitchFamily="18" charset="0"/>
              </a:rPr>
              <a:t>Alwan</a:t>
            </a:r>
            <a:r>
              <a:rPr lang="en-US" sz="3200" dirty="0">
                <a:solidFill>
                  <a:srgbClr val="320E04"/>
                </a:solidFill>
                <a:latin typeface="Cambria" pitchFamily="18" charset="0"/>
              </a:rPr>
              <a:t> WHO Regional Director for the Eastern Mediterranean, from 1 February 2012</a:t>
            </a:r>
          </a:p>
        </p:txBody>
      </p:sp>
      <p:sp>
        <p:nvSpPr>
          <p:cNvPr id="5" name="Title 1"/>
          <p:cNvSpPr>
            <a:spLocks noGrp="1"/>
          </p:cNvSpPr>
          <p:nvPr>
            <p:ph type="title"/>
          </p:nvPr>
        </p:nvSpPr>
        <p:spPr>
          <a:xfrm>
            <a:off x="2133600" y="228600"/>
            <a:ext cx="6632448" cy="990600"/>
          </a:xfrm>
        </p:spPr>
        <p:txBody>
          <a:bodyPr vert="horz" wrap="square" lIns="91440" tIns="45720" rIns="91440" bIns="45720" numCol="1" anchorCtr="0" compatLnSpc="1">
            <a:prstTxWarp prst="textNoShape">
              <a:avLst/>
            </a:prstTxWarp>
          </a:bodyPr>
          <a:lstStyle/>
          <a:p>
            <a:pPr algn="ctr" eaLnBrk="1" hangingPunct="1"/>
            <a:r>
              <a:rPr lang="en-US" sz="3200" dirty="0" smtClean="0">
                <a:solidFill>
                  <a:schemeClr val="tx1">
                    <a:lumMod val="95000"/>
                    <a:lumOff val="5000"/>
                  </a:schemeClr>
                </a:solidFill>
                <a:effectLst>
                  <a:outerShdw blurRad="38100" dist="38100" dir="2700000" algn="tl">
                    <a:srgbClr val="C0C0C0"/>
                  </a:outerShdw>
                </a:effectLst>
                <a:latin typeface="Cambria" pitchFamily="18" charset="0"/>
              </a:rPr>
              <a:t>World Health Organization (WHO)</a:t>
            </a:r>
          </a:p>
        </p:txBody>
      </p:sp>
      <p:pic>
        <p:nvPicPr>
          <p:cNvPr id="6146" name="Picture 2" descr="صور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
            <a:ext cx="1219199"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26944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p:cNvSpPr>
          <p:nvPr>
            <p:ph sz="quarter" idx="1"/>
          </p:nvPr>
        </p:nvSpPr>
        <p:spPr>
          <a:xfrm>
            <a:off x="304800" y="1600200"/>
            <a:ext cx="8610600" cy="4876800"/>
          </a:xfrm>
        </p:spPr>
        <p:txBody>
          <a:bodyPr/>
          <a:lstStyle/>
          <a:p>
            <a:pPr algn="ctr">
              <a:lnSpc>
                <a:spcPct val="90000"/>
              </a:lnSpc>
              <a:buFont typeface="Wingdings 2" pitchFamily="18" charset="2"/>
              <a:buNone/>
            </a:pPr>
            <a:r>
              <a:rPr lang="en-US" sz="2400" dirty="0" smtClean="0">
                <a:solidFill>
                  <a:srgbClr val="FF0000"/>
                </a:solidFill>
              </a:rPr>
              <a:t> </a:t>
            </a:r>
            <a:endParaRPr lang="ar-JO" dirty="0" smtClean="0">
              <a:cs typeface="Arial" charset="0"/>
            </a:endParaRPr>
          </a:p>
          <a:p>
            <a:pPr>
              <a:lnSpc>
                <a:spcPct val="90000"/>
              </a:lnSpc>
            </a:pPr>
            <a:r>
              <a:rPr lang="en-US" dirty="0" smtClean="0">
                <a:latin typeface="Cambria" pitchFamily="18" charset="0"/>
                <a:cs typeface="Arial" charset="0"/>
              </a:rPr>
              <a:t>  Is</a:t>
            </a:r>
            <a:r>
              <a:rPr lang="en-US" dirty="0" smtClean="0">
                <a:latin typeface="Cambria" pitchFamily="18" charset="0"/>
              </a:rPr>
              <a:t> the directing (</a:t>
            </a:r>
            <a:r>
              <a:rPr lang="ar-JO" dirty="0" smtClean="0"/>
              <a:t>توجيه</a:t>
            </a:r>
            <a:r>
              <a:rPr lang="en-US" dirty="0" smtClean="0"/>
              <a:t>)</a:t>
            </a:r>
            <a:r>
              <a:rPr lang="en-US" dirty="0" smtClean="0">
                <a:latin typeface="Cambria" pitchFamily="18" charset="0"/>
              </a:rPr>
              <a:t> and coordinating (</a:t>
            </a:r>
            <a:r>
              <a:rPr lang="ar-JO" dirty="0" smtClean="0"/>
              <a:t>تنسيق</a:t>
            </a:r>
            <a:r>
              <a:rPr lang="en-US" dirty="0" smtClean="0">
                <a:latin typeface="Cambria" pitchFamily="18" charset="0"/>
              </a:rPr>
              <a:t> ) authority for </a:t>
            </a:r>
            <a:r>
              <a:rPr lang="en-US" b="1" i="1" dirty="0" smtClean="0">
                <a:latin typeface="Cambria" pitchFamily="18" charset="0"/>
              </a:rPr>
              <a:t>health</a:t>
            </a:r>
            <a:r>
              <a:rPr lang="en-US" dirty="0" smtClean="0">
                <a:latin typeface="Cambria" pitchFamily="18" charset="0"/>
              </a:rPr>
              <a:t> within the United Nations system. It is responsible for providing leadership on global (</a:t>
            </a:r>
            <a:r>
              <a:rPr lang="ar-JO" dirty="0" smtClean="0"/>
              <a:t>عالمي </a:t>
            </a:r>
            <a:r>
              <a:rPr lang="en-US" dirty="0" smtClean="0"/>
              <a:t> ) </a:t>
            </a:r>
            <a:r>
              <a:rPr lang="en-US" b="1" i="1" dirty="0" smtClean="0">
                <a:latin typeface="Cambria" pitchFamily="18" charset="0"/>
              </a:rPr>
              <a:t>health</a:t>
            </a:r>
            <a:r>
              <a:rPr lang="en-US" dirty="0" smtClean="0">
                <a:latin typeface="Cambria" pitchFamily="18" charset="0"/>
              </a:rPr>
              <a:t> matters, shaping the health research agenda, setting norms and standards (</a:t>
            </a:r>
            <a:r>
              <a:rPr lang="ar-JO" dirty="0" smtClean="0"/>
              <a:t>المعايير و القواعد</a:t>
            </a:r>
            <a:r>
              <a:rPr lang="en-US" dirty="0" smtClean="0"/>
              <a:t>)</a:t>
            </a:r>
            <a:r>
              <a:rPr lang="en-US" dirty="0" smtClean="0">
                <a:latin typeface="Cambria" pitchFamily="18" charset="0"/>
              </a:rPr>
              <a:t>, articulating (</a:t>
            </a:r>
            <a:r>
              <a:rPr lang="ar-JO" dirty="0" smtClean="0"/>
              <a:t>توضيح </a:t>
            </a:r>
            <a:r>
              <a:rPr lang="en-US" dirty="0" smtClean="0"/>
              <a:t> </a:t>
            </a:r>
            <a:r>
              <a:rPr lang="en-US" dirty="0" smtClean="0">
                <a:latin typeface="Cambria" pitchFamily="18" charset="0"/>
              </a:rPr>
              <a:t>) evidence-based policy options, providing technical support to countries and monitoring and assessing health trends(</a:t>
            </a:r>
            <a:r>
              <a:rPr lang="ar-JO" dirty="0" smtClean="0"/>
              <a:t>اتجاهات</a:t>
            </a:r>
            <a:r>
              <a:rPr lang="en-US" dirty="0" smtClean="0"/>
              <a:t> </a:t>
            </a:r>
            <a:r>
              <a:rPr lang="en-US" dirty="0" smtClean="0">
                <a:latin typeface="Cambria" pitchFamily="18" charset="0"/>
              </a:rPr>
              <a:t>).</a:t>
            </a:r>
          </a:p>
          <a:p>
            <a:pPr>
              <a:lnSpc>
                <a:spcPct val="90000"/>
              </a:lnSpc>
            </a:pPr>
            <a:r>
              <a:rPr lang="en-US" dirty="0" smtClean="0">
                <a:latin typeface="Cambria" pitchFamily="18" charset="0"/>
              </a:rPr>
              <a:t>Providing health statistics (</a:t>
            </a:r>
            <a:r>
              <a:rPr lang="ar-JO" dirty="0" smtClean="0"/>
              <a:t>إحصائيات</a:t>
            </a:r>
            <a:r>
              <a:rPr lang="en-US" dirty="0" smtClean="0"/>
              <a:t>)</a:t>
            </a:r>
            <a:endParaRPr lang="en-US" dirty="0" smtClean="0">
              <a:latin typeface="Cambria" pitchFamily="18" charset="0"/>
            </a:endParaRPr>
          </a:p>
        </p:txBody>
      </p:sp>
      <p:sp>
        <p:nvSpPr>
          <p:cNvPr id="5" name="Title 1"/>
          <p:cNvSpPr>
            <a:spLocks noGrp="1"/>
          </p:cNvSpPr>
          <p:nvPr>
            <p:ph type="title"/>
          </p:nvPr>
        </p:nvSpPr>
        <p:spPr>
          <a:xfrm>
            <a:off x="2133600" y="228600"/>
            <a:ext cx="6632448" cy="990600"/>
          </a:xfrm>
        </p:spPr>
        <p:txBody>
          <a:bodyPr vert="horz" wrap="square" lIns="91440" tIns="45720" rIns="91440" bIns="45720" numCol="1" anchorCtr="0" compatLnSpc="1">
            <a:prstTxWarp prst="textNoShape">
              <a:avLst/>
            </a:prstTxWarp>
          </a:bodyPr>
          <a:lstStyle/>
          <a:p>
            <a:pPr algn="ctr" eaLnBrk="1" hangingPunct="1"/>
            <a:r>
              <a:rPr lang="en-US" sz="3200" dirty="0" smtClean="0">
                <a:solidFill>
                  <a:schemeClr val="tx1">
                    <a:lumMod val="95000"/>
                    <a:lumOff val="5000"/>
                  </a:schemeClr>
                </a:solidFill>
                <a:effectLst>
                  <a:outerShdw blurRad="38100" dist="38100" dir="2700000" algn="tl">
                    <a:srgbClr val="C0C0C0"/>
                  </a:outerShdw>
                </a:effectLst>
                <a:latin typeface="Cambria" pitchFamily="18" charset="0"/>
              </a:rPr>
              <a:t>World Health Organization (WHO)</a:t>
            </a:r>
          </a:p>
        </p:txBody>
      </p:sp>
      <p:pic>
        <p:nvPicPr>
          <p:cNvPr id="6146" name="Picture 2" descr="صور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52400"/>
            <a:ext cx="1219199"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21002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Recommended Websites</a:t>
            </a:r>
            <a:endParaRPr lang="en-US" dirty="0"/>
          </a:p>
        </p:txBody>
      </p:sp>
      <p:sp>
        <p:nvSpPr>
          <p:cNvPr id="61443" name="Rectangle 3"/>
          <p:cNvSpPr>
            <a:spLocks noGrp="1"/>
          </p:cNvSpPr>
          <p:nvPr>
            <p:ph sz="quarter" idx="4294967295"/>
          </p:nvPr>
        </p:nvSpPr>
        <p:spPr>
          <a:xfrm>
            <a:off x="152400" y="1600200"/>
            <a:ext cx="8991600" cy="4876800"/>
          </a:xfrm>
        </p:spPr>
        <p:txBody>
          <a:bodyPr/>
          <a:lstStyle/>
          <a:p>
            <a:pPr algn="ctr">
              <a:lnSpc>
                <a:spcPct val="90000"/>
              </a:lnSpc>
              <a:buFont typeface="Wingdings 2" pitchFamily="18" charset="2"/>
              <a:buNone/>
            </a:pPr>
            <a:r>
              <a:rPr lang="en-US" sz="2800" dirty="0" smtClean="0"/>
              <a:t>  </a:t>
            </a:r>
          </a:p>
          <a:p>
            <a:pPr>
              <a:lnSpc>
                <a:spcPct val="90000"/>
              </a:lnSpc>
            </a:pPr>
            <a:r>
              <a:rPr lang="en-US" sz="4000" dirty="0" smtClean="0">
                <a:solidFill>
                  <a:schemeClr val="tx1">
                    <a:lumMod val="95000"/>
                    <a:lumOff val="5000"/>
                  </a:schemeClr>
                </a:solidFill>
                <a:hlinkClick r:id="rId2"/>
              </a:rPr>
              <a:t>http://www.jnc.gov.jo/english/home.htm</a:t>
            </a:r>
            <a:endParaRPr lang="en-US" sz="4000" b="1" dirty="0" smtClean="0">
              <a:solidFill>
                <a:schemeClr val="tx1">
                  <a:lumMod val="95000"/>
                  <a:lumOff val="5000"/>
                </a:schemeClr>
              </a:solidFill>
              <a:hlinkClick r:id="rId3"/>
            </a:endParaRPr>
          </a:p>
          <a:p>
            <a:pPr>
              <a:lnSpc>
                <a:spcPct val="90000"/>
              </a:lnSpc>
            </a:pPr>
            <a:r>
              <a:rPr lang="en-US" sz="4000" b="1" dirty="0" smtClean="0">
                <a:solidFill>
                  <a:schemeClr val="tx1">
                    <a:lumMod val="95000"/>
                    <a:lumOff val="5000"/>
                  </a:schemeClr>
                </a:solidFill>
                <a:hlinkClick r:id="rId3"/>
              </a:rPr>
              <a:t>http://www.jnmc.jo/</a:t>
            </a:r>
            <a:endParaRPr lang="en-US" sz="4000" b="1" dirty="0" smtClean="0">
              <a:solidFill>
                <a:schemeClr val="tx1">
                  <a:lumMod val="95000"/>
                  <a:lumOff val="5000"/>
                </a:schemeClr>
              </a:solidFill>
            </a:endParaRPr>
          </a:p>
          <a:p>
            <a:pPr>
              <a:lnSpc>
                <a:spcPct val="90000"/>
              </a:lnSpc>
            </a:pPr>
            <a:endParaRPr lang="en-US" sz="4000" b="1" dirty="0" smtClean="0">
              <a:solidFill>
                <a:schemeClr val="tx1">
                  <a:lumMod val="95000"/>
                  <a:lumOff val="5000"/>
                </a:schemeClr>
              </a:solidFill>
            </a:endParaRPr>
          </a:p>
          <a:p>
            <a:pPr>
              <a:lnSpc>
                <a:spcPct val="90000"/>
              </a:lnSpc>
            </a:pPr>
            <a:r>
              <a:rPr lang="en-US" sz="4000" b="1" dirty="0" smtClean="0">
                <a:solidFill>
                  <a:schemeClr val="tx1">
                    <a:lumMod val="95000"/>
                    <a:lumOff val="5000"/>
                  </a:schemeClr>
                </a:solidFill>
                <a:hlinkClick r:id="rId4"/>
              </a:rPr>
              <a:t>http://www.who.int/about/ar/index.html</a:t>
            </a:r>
            <a:r>
              <a:rPr lang="en-US" sz="4000" dirty="0" smtClean="0">
                <a:solidFill>
                  <a:schemeClr val="tx1">
                    <a:lumMod val="95000"/>
                    <a:lumOff val="5000"/>
                  </a:schemeClr>
                </a:solidFill>
              </a:rPr>
              <a:t> </a:t>
            </a:r>
            <a:endParaRPr lang="en-US" sz="2800" dirty="0" smtClean="0">
              <a:solidFill>
                <a:schemeClr val="tx1">
                  <a:lumMod val="95000"/>
                  <a:lumOff val="5000"/>
                </a:schemeClr>
              </a:solidFill>
            </a:endParaRPr>
          </a:p>
          <a:p>
            <a:pPr algn="ctr">
              <a:lnSpc>
                <a:spcPct val="90000"/>
              </a:lnSpc>
              <a:buFont typeface="Wingdings 2" pitchFamily="18" charset="2"/>
              <a:buNone/>
            </a:pPr>
            <a:endParaRPr lang="en-US" sz="2800" dirty="0" smtClean="0"/>
          </a:p>
          <a:p>
            <a:pPr algn="ctr">
              <a:lnSpc>
                <a:spcPct val="90000"/>
              </a:lnSpc>
              <a:buFont typeface="Wingdings 2" pitchFamily="18" charset="2"/>
              <a:buNone/>
            </a:pPr>
            <a:endParaRPr lang="en-US" sz="2800" dirty="0" smtClean="0"/>
          </a:p>
          <a:p>
            <a:pPr algn="ctr">
              <a:lnSpc>
                <a:spcPct val="90000"/>
              </a:lnSpc>
              <a:buFont typeface="Wingdings 2" pitchFamily="18" charset="2"/>
              <a:buNone/>
            </a:pPr>
            <a:r>
              <a:rPr lang="en-US" sz="2800" dirty="0" smtClean="0">
                <a:solidFill>
                  <a:srgbClr val="FF3300"/>
                </a:solidFill>
              </a:rPr>
              <a:t> </a:t>
            </a:r>
          </a:p>
        </p:txBody>
      </p:sp>
    </p:spTree>
    <p:extLst>
      <p:ext uri="{BB962C8B-B14F-4D97-AF65-F5344CB8AC3E}">
        <p14:creationId xmlns:p14="http://schemas.microsoft.com/office/powerpoint/2010/main" val="1521372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533400" y="228600"/>
            <a:ext cx="8229600" cy="990600"/>
          </a:xfrm>
        </p:spPr>
        <p:txBody>
          <a:bodyPr/>
          <a:lstStyle/>
          <a:p>
            <a:pPr algn="ctr"/>
            <a:r>
              <a:rPr lang="en-US" sz="3600" b="1" dirty="0" smtClean="0">
                <a:latin typeface="Cooper Black" pitchFamily="18" charset="0"/>
              </a:rPr>
              <a:t> </a:t>
            </a:r>
            <a:r>
              <a:rPr lang="en-US" sz="3600" dirty="0" smtClean="0">
                <a:latin typeface="Constantia" pitchFamily="18" charset="0"/>
              </a:rPr>
              <a:t>Aspects that influenced nursing practice</a:t>
            </a:r>
            <a:endParaRPr lang="en-US" sz="3200" b="1" dirty="0" smtClean="0">
              <a:latin typeface="Cooper Black" pitchFamily="18" charset="0"/>
            </a:endParaRPr>
          </a:p>
        </p:txBody>
      </p:sp>
      <p:sp>
        <p:nvSpPr>
          <p:cNvPr id="29698" name="Content Placeholder 2"/>
          <p:cNvSpPr>
            <a:spLocks noGrp="1"/>
          </p:cNvSpPr>
          <p:nvPr>
            <p:ph sz="quarter" idx="1"/>
          </p:nvPr>
        </p:nvSpPr>
        <p:spPr>
          <a:xfrm>
            <a:off x="304800" y="1676400"/>
            <a:ext cx="8153400" cy="4648200"/>
          </a:xfrm>
        </p:spPr>
        <p:txBody>
          <a:bodyPr/>
          <a:lstStyle/>
          <a:p>
            <a:r>
              <a:rPr lang="en-US" sz="2800" dirty="0" smtClean="0">
                <a:latin typeface="Constantia" pitchFamily="18" charset="0"/>
              </a:rPr>
              <a:t>Women’s role</a:t>
            </a:r>
          </a:p>
          <a:p>
            <a:pPr lvl="1"/>
            <a:r>
              <a:rPr lang="en-US" sz="2500" dirty="0" smtClean="0">
                <a:latin typeface="Constantia" pitchFamily="18" charset="0"/>
              </a:rPr>
              <a:t>Caring and nurturing</a:t>
            </a:r>
          </a:p>
          <a:p>
            <a:r>
              <a:rPr lang="en-US" sz="2800" dirty="0" smtClean="0">
                <a:latin typeface="Constantia" pitchFamily="18" charset="0"/>
              </a:rPr>
              <a:t>Religion</a:t>
            </a:r>
          </a:p>
          <a:p>
            <a:pPr lvl="1"/>
            <a:r>
              <a:rPr lang="en-US" sz="2500" dirty="0" smtClean="0">
                <a:latin typeface="Constantia" pitchFamily="18" charset="0"/>
              </a:rPr>
              <a:t>Devotion </a:t>
            </a:r>
            <a:r>
              <a:rPr lang="ar-JO" sz="2400" dirty="0" smtClean="0"/>
              <a:t>تقوى</a:t>
            </a:r>
            <a:r>
              <a:rPr lang="en-US" sz="2400" dirty="0" smtClean="0"/>
              <a:t>/ </a:t>
            </a:r>
            <a:r>
              <a:rPr lang="ar-JO" sz="2400" dirty="0" smtClean="0"/>
              <a:t>وقف تخصيص</a:t>
            </a:r>
          </a:p>
          <a:p>
            <a:pPr lvl="1"/>
            <a:r>
              <a:rPr lang="en-US" sz="2500" dirty="0" smtClean="0">
                <a:latin typeface="Constantia" pitchFamily="18" charset="0"/>
              </a:rPr>
              <a:t>Hard work with few monetary reward</a:t>
            </a:r>
          </a:p>
          <a:p>
            <a:r>
              <a:rPr lang="en-US" sz="2800" dirty="0" smtClean="0">
                <a:latin typeface="Constantia" pitchFamily="18" charset="0"/>
              </a:rPr>
              <a:t>War</a:t>
            </a:r>
          </a:p>
          <a:p>
            <a:pPr lvl="1"/>
            <a:r>
              <a:rPr lang="en-US" sz="2500" dirty="0" smtClean="0">
                <a:latin typeface="Constantia" pitchFamily="18" charset="0"/>
              </a:rPr>
              <a:t>Volunteering to care injured soldiers</a:t>
            </a:r>
          </a:p>
          <a:p>
            <a:pPr lvl="1"/>
            <a:r>
              <a:rPr lang="en-US" sz="2500" dirty="0" smtClean="0">
                <a:latin typeface="Constantia" pitchFamily="18" charset="0"/>
              </a:rPr>
              <a:t>Florence nightingale</a:t>
            </a:r>
          </a:p>
          <a:p>
            <a:pPr lvl="1"/>
            <a:r>
              <a:rPr lang="en-US" sz="2500" dirty="0" smtClean="0">
                <a:latin typeface="Constantia" pitchFamily="18" charset="0"/>
              </a:rPr>
              <a:t>Recruiting for nurses</a:t>
            </a:r>
          </a:p>
          <a:p>
            <a:pPr lvl="1"/>
            <a:r>
              <a:rPr lang="en-US" sz="2500" dirty="0" smtClean="0">
                <a:latin typeface="Constantia" pitchFamily="18" charset="0"/>
              </a:rPr>
              <a:t>Beginning of axillary health care workers</a:t>
            </a:r>
          </a:p>
          <a:p>
            <a:pPr lvl="1"/>
            <a:endParaRPr lang="en-US" sz="2500" dirty="0" smtClean="0">
              <a:latin typeface="Constantia" pitchFamily="18" charset="0"/>
            </a:endParaRPr>
          </a:p>
          <a:p>
            <a:r>
              <a:rPr lang="en-US" sz="2400" dirty="0" smtClean="0">
                <a:latin typeface="Constantia" pitchFamily="18" charset="0"/>
              </a:rPr>
              <a:t> </a:t>
            </a:r>
          </a:p>
          <a:p>
            <a:endParaRPr lang="en-US" sz="2400" dirty="0" smtClean="0">
              <a:latin typeface="Constantia" pitchFamily="18" charset="0"/>
            </a:endParaRPr>
          </a:p>
          <a:p>
            <a:r>
              <a:rPr lang="en-US" sz="2400" dirty="0" smtClean="0">
                <a:latin typeface="Constantia" pitchFamily="18" charset="0"/>
              </a:rPr>
              <a:t>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533400" y="228600"/>
            <a:ext cx="8229600" cy="990600"/>
          </a:xfrm>
        </p:spPr>
        <p:txBody>
          <a:bodyPr/>
          <a:lstStyle/>
          <a:p>
            <a:pPr algn="ctr"/>
            <a:r>
              <a:rPr lang="en-US" sz="3600" b="1" dirty="0" smtClean="0">
                <a:latin typeface="Cooper Black" pitchFamily="18" charset="0"/>
              </a:rPr>
              <a:t> </a:t>
            </a:r>
            <a:r>
              <a:rPr lang="en-US" sz="3600" dirty="0" smtClean="0">
                <a:latin typeface="Constantia" pitchFamily="18" charset="0"/>
              </a:rPr>
              <a:t>Aspects that influenced nursing practice</a:t>
            </a:r>
            <a:endParaRPr lang="en-US" sz="3200" b="1" dirty="0" smtClean="0">
              <a:latin typeface="Cooper Black" pitchFamily="18" charset="0"/>
            </a:endParaRPr>
          </a:p>
        </p:txBody>
      </p:sp>
      <p:sp>
        <p:nvSpPr>
          <p:cNvPr id="29698" name="Content Placeholder 2"/>
          <p:cNvSpPr>
            <a:spLocks noGrp="1"/>
          </p:cNvSpPr>
          <p:nvPr>
            <p:ph sz="quarter" idx="1"/>
          </p:nvPr>
        </p:nvSpPr>
        <p:spPr>
          <a:xfrm>
            <a:off x="228600" y="1524000"/>
            <a:ext cx="8610600" cy="4648200"/>
          </a:xfrm>
        </p:spPr>
        <p:txBody>
          <a:bodyPr/>
          <a:lstStyle/>
          <a:p>
            <a:r>
              <a:rPr lang="en-US" sz="2800" dirty="0" smtClean="0">
                <a:latin typeface="Constantia" pitchFamily="18" charset="0"/>
              </a:rPr>
              <a:t>Societal attitudes</a:t>
            </a:r>
          </a:p>
          <a:p>
            <a:pPr lvl="1"/>
            <a:r>
              <a:rPr lang="en-US" sz="2200" dirty="0" smtClean="0">
                <a:latin typeface="Constantia" pitchFamily="18" charset="0"/>
              </a:rPr>
              <a:t> 19</a:t>
            </a:r>
            <a:r>
              <a:rPr lang="en-US" sz="2200" baseline="30000" dirty="0" smtClean="0">
                <a:latin typeface="Constantia" pitchFamily="18" charset="0"/>
              </a:rPr>
              <a:t>th</a:t>
            </a:r>
            <a:r>
              <a:rPr lang="en-US" sz="2200" dirty="0" smtClean="0">
                <a:latin typeface="Constantia" pitchFamily="18" charset="0"/>
              </a:rPr>
              <a:t> century nurses were disrespectful and poorly educated</a:t>
            </a:r>
          </a:p>
          <a:p>
            <a:pPr lvl="1"/>
            <a:r>
              <a:rPr lang="en-US" sz="2200" dirty="0" smtClean="0">
                <a:latin typeface="Constantia" pitchFamily="18" charset="0"/>
              </a:rPr>
              <a:t>Florence nightingale brought respectability </a:t>
            </a:r>
            <a:r>
              <a:rPr lang="ar-JO" sz="2400" dirty="0" smtClean="0"/>
              <a:t>الاحترام</a:t>
            </a:r>
            <a:r>
              <a:rPr lang="en-US" sz="2200" dirty="0" smtClean="0">
                <a:latin typeface="Constantia" pitchFamily="18" charset="0"/>
              </a:rPr>
              <a:t> to nursing</a:t>
            </a:r>
          </a:p>
          <a:p>
            <a:pPr lvl="1"/>
            <a:r>
              <a:rPr lang="en-US" sz="2200" dirty="0" smtClean="0">
                <a:latin typeface="Constantia" pitchFamily="18" charset="0"/>
              </a:rPr>
              <a:t>Nursing is viewed as noble </a:t>
            </a:r>
            <a:r>
              <a:rPr lang="ar-JO" sz="2400" dirty="0" smtClean="0"/>
              <a:t> النبيل</a:t>
            </a:r>
            <a:r>
              <a:rPr lang="en-US" sz="2200" dirty="0" smtClean="0">
                <a:latin typeface="Constantia" pitchFamily="18" charset="0"/>
              </a:rPr>
              <a:t>, compassionate </a:t>
            </a:r>
            <a:r>
              <a:rPr lang="ar-JO" sz="2400" dirty="0" smtClean="0"/>
              <a:t>رحيم</a:t>
            </a:r>
            <a:r>
              <a:rPr lang="en-US" sz="2200" dirty="0" smtClean="0">
                <a:latin typeface="Constantia" pitchFamily="18" charset="0"/>
              </a:rPr>
              <a:t> and moral </a:t>
            </a:r>
            <a:r>
              <a:rPr lang="ar-JO" sz="2400" dirty="0" smtClean="0"/>
              <a:t>أخلاقي</a:t>
            </a:r>
            <a:r>
              <a:rPr lang="en-US" sz="2200" dirty="0" smtClean="0">
                <a:latin typeface="Constantia" pitchFamily="18" charset="0"/>
              </a:rPr>
              <a:t>, dedication </a:t>
            </a:r>
            <a:r>
              <a:rPr lang="ar-JO" sz="2400" dirty="0" smtClean="0"/>
              <a:t>إخلاص </a:t>
            </a:r>
            <a:r>
              <a:rPr lang="en-US" sz="2200" dirty="0" smtClean="0">
                <a:latin typeface="Constantia" pitchFamily="18" charset="0"/>
              </a:rPr>
              <a:t>and self-sacrificing </a:t>
            </a:r>
            <a:r>
              <a:rPr lang="ar-JO" sz="2400" dirty="0" smtClean="0"/>
              <a:t>تضحية في سبيل الآخرين</a:t>
            </a:r>
            <a:endParaRPr lang="en-US" sz="2200" dirty="0" smtClean="0">
              <a:latin typeface="Constantia" pitchFamily="18" charset="0"/>
            </a:endParaRPr>
          </a:p>
          <a:p>
            <a:pPr lvl="1"/>
            <a:r>
              <a:rPr lang="en-US" sz="2200" dirty="0" smtClean="0">
                <a:latin typeface="Constantia" pitchFamily="18" charset="0"/>
              </a:rPr>
              <a:t>Later image was handmaiden</a:t>
            </a:r>
          </a:p>
          <a:p>
            <a:r>
              <a:rPr lang="en-US" sz="2500" dirty="0" smtClean="0">
                <a:latin typeface="Constantia" pitchFamily="18" charset="0"/>
              </a:rPr>
              <a:t>Nursing leaders</a:t>
            </a:r>
          </a:p>
          <a:p>
            <a:pPr lvl="1"/>
            <a:r>
              <a:rPr lang="en-US" sz="2500" dirty="0" smtClean="0">
                <a:latin typeface="Constantia" pitchFamily="18" charset="0"/>
              </a:rPr>
              <a:t>Have contribution to nursing development and women’s role</a:t>
            </a:r>
          </a:p>
          <a:p>
            <a:pPr lvl="1"/>
            <a:r>
              <a:rPr lang="en-US" sz="2500" dirty="0" smtClean="0">
                <a:latin typeface="Constantia" pitchFamily="18" charset="0"/>
              </a:rPr>
              <a:t>Are politically activists </a:t>
            </a:r>
          </a:p>
          <a:p>
            <a:pPr lvl="2"/>
            <a:r>
              <a:rPr lang="en-US" sz="2200" dirty="0" smtClean="0">
                <a:latin typeface="Constantia" pitchFamily="18" charset="0"/>
              </a:rPr>
              <a:t>Florence Nightingale</a:t>
            </a:r>
          </a:p>
          <a:p>
            <a:pPr lvl="2"/>
            <a:r>
              <a:rPr lang="en-US" sz="2200" dirty="0" smtClean="0">
                <a:latin typeface="Constantia" pitchFamily="18" charset="0"/>
              </a:rPr>
              <a:t>Martha Rogers &amp; Virginia Henderson</a:t>
            </a:r>
          </a:p>
          <a:p>
            <a:pPr lvl="1"/>
            <a:endParaRPr lang="en-US" sz="2400" dirty="0" smtClean="0">
              <a:latin typeface="Constantia" pitchFamily="18" charset="0"/>
            </a:endParaRPr>
          </a:p>
          <a:p>
            <a:endParaRPr lang="en-US" sz="2400" dirty="0" smtClean="0">
              <a:latin typeface="Constantia" pitchFamily="18" charset="0"/>
            </a:endParaRPr>
          </a:p>
          <a:p>
            <a:r>
              <a:rPr lang="en-US" sz="2400" dirty="0" smtClean="0">
                <a:latin typeface="Constantia" pitchFamily="18" charset="0"/>
              </a:rPr>
              <a:t> </a:t>
            </a:r>
          </a:p>
        </p:txBody>
      </p:sp>
    </p:spTree>
    <p:extLst>
      <p:ext uri="{BB962C8B-B14F-4D97-AF65-F5344CB8AC3E}">
        <p14:creationId xmlns:p14="http://schemas.microsoft.com/office/powerpoint/2010/main" val="40088341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533400" y="228600"/>
            <a:ext cx="8229600" cy="990600"/>
          </a:xfrm>
        </p:spPr>
        <p:txBody>
          <a:bodyPr/>
          <a:lstStyle/>
          <a:p>
            <a:pPr algn="ctr"/>
            <a:r>
              <a:rPr lang="en-US" sz="3600" b="1" dirty="0" smtClean="0">
                <a:latin typeface="Cooper Black" pitchFamily="18" charset="0"/>
              </a:rPr>
              <a:t> </a:t>
            </a:r>
            <a:r>
              <a:rPr lang="en-US" sz="3600" dirty="0" smtClean="0">
                <a:latin typeface="Constantia" pitchFamily="18" charset="0"/>
              </a:rPr>
              <a:t>Aspects that influenced contemporary nursing practice</a:t>
            </a:r>
            <a:endParaRPr lang="en-US" sz="3200" b="1" dirty="0" smtClean="0">
              <a:latin typeface="Cooper Black" pitchFamily="18" charset="0"/>
            </a:endParaRPr>
          </a:p>
        </p:txBody>
      </p:sp>
      <p:sp>
        <p:nvSpPr>
          <p:cNvPr id="29698" name="Content Placeholder 2"/>
          <p:cNvSpPr>
            <a:spLocks noGrp="1"/>
          </p:cNvSpPr>
          <p:nvPr>
            <p:ph sz="quarter" idx="1"/>
          </p:nvPr>
        </p:nvSpPr>
        <p:spPr>
          <a:xfrm>
            <a:off x="304800" y="1676400"/>
            <a:ext cx="8153400" cy="4648200"/>
          </a:xfrm>
        </p:spPr>
        <p:txBody>
          <a:bodyPr/>
          <a:lstStyle/>
          <a:p>
            <a:pPr fontAlgn="auto">
              <a:spcAft>
                <a:spcPts val="0"/>
              </a:spcAft>
              <a:defRPr/>
            </a:pPr>
            <a:r>
              <a:rPr lang="en-US" sz="2800" dirty="0">
                <a:latin typeface="Constantia" pitchFamily="18" charset="0"/>
              </a:rPr>
              <a:t>Economics</a:t>
            </a:r>
          </a:p>
          <a:p>
            <a:pPr fontAlgn="auto">
              <a:spcAft>
                <a:spcPts val="0"/>
              </a:spcAft>
              <a:defRPr/>
            </a:pPr>
            <a:r>
              <a:rPr lang="en-US" sz="2800" dirty="0" smtClean="0">
                <a:latin typeface="Constantia" pitchFamily="18" charset="0"/>
              </a:rPr>
              <a:t>Consumer </a:t>
            </a:r>
            <a:r>
              <a:rPr lang="en-US" sz="2800" dirty="0">
                <a:latin typeface="Constantia" pitchFamily="18" charset="0"/>
              </a:rPr>
              <a:t>Demand.</a:t>
            </a:r>
          </a:p>
          <a:p>
            <a:pPr fontAlgn="auto">
              <a:spcAft>
                <a:spcPts val="0"/>
              </a:spcAft>
              <a:defRPr/>
            </a:pPr>
            <a:r>
              <a:rPr lang="en-US" sz="2800" dirty="0" smtClean="0">
                <a:latin typeface="Constantia" pitchFamily="18" charset="0"/>
              </a:rPr>
              <a:t>Family </a:t>
            </a:r>
            <a:r>
              <a:rPr lang="en-US" sz="2800" dirty="0">
                <a:latin typeface="Constantia" pitchFamily="18" charset="0"/>
              </a:rPr>
              <a:t>structure.</a:t>
            </a:r>
          </a:p>
          <a:p>
            <a:pPr fontAlgn="auto">
              <a:spcAft>
                <a:spcPts val="0"/>
              </a:spcAft>
              <a:defRPr/>
            </a:pPr>
            <a:r>
              <a:rPr lang="en-US" sz="2800" dirty="0" smtClean="0">
                <a:latin typeface="Constantia" pitchFamily="18" charset="0"/>
              </a:rPr>
              <a:t>Science </a:t>
            </a:r>
            <a:r>
              <a:rPr lang="en-US" sz="2800" dirty="0">
                <a:latin typeface="Constantia" pitchFamily="18" charset="0"/>
              </a:rPr>
              <a:t>and technology.</a:t>
            </a:r>
          </a:p>
          <a:p>
            <a:pPr fontAlgn="auto">
              <a:spcAft>
                <a:spcPts val="0"/>
              </a:spcAft>
              <a:defRPr/>
            </a:pPr>
            <a:r>
              <a:rPr lang="en-US" sz="2800" dirty="0" smtClean="0">
                <a:latin typeface="Constantia" pitchFamily="18" charset="0"/>
              </a:rPr>
              <a:t>Information </a:t>
            </a:r>
            <a:r>
              <a:rPr lang="en-US" sz="2800" dirty="0">
                <a:latin typeface="Constantia" pitchFamily="18" charset="0"/>
              </a:rPr>
              <a:t>&amp; telecommunication.</a:t>
            </a:r>
          </a:p>
          <a:p>
            <a:pPr fontAlgn="auto">
              <a:spcAft>
                <a:spcPts val="0"/>
              </a:spcAft>
              <a:defRPr/>
            </a:pPr>
            <a:r>
              <a:rPr lang="en-US" sz="2800" dirty="0" smtClean="0">
                <a:latin typeface="Constantia" pitchFamily="18" charset="0"/>
              </a:rPr>
              <a:t>Legislation </a:t>
            </a:r>
            <a:r>
              <a:rPr lang="ar-JO" sz="2800" dirty="0" smtClean="0"/>
              <a:t>تشريع</a:t>
            </a:r>
            <a:endParaRPr lang="en-US" sz="2800" dirty="0">
              <a:latin typeface="Constantia" pitchFamily="18" charset="0"/>
            </a:endParaRPr>
          </a:p>
          <a:p>
            <a:pPr fontAlgn="auto">
              <a:spcAft>
                <a:spcPts val="0"/>
              </a:spcAft>
              <a:defRPr/>
            </a:pPr>
            <a:r>
              <a:rPr lang="en-US" sz="2800" dirty="0" smtClean="0">
                <a:latin typeface="Constantia" pitchFamily="18" charset="0"/>
              </a:rPr>
              <a:t>Demography</a:t>
            </a:r>
            <a:r>
              <a:rPr lang="en-US" sz="2800" dirty="0">
                <a:latin typeface="Constantia" pitchFamily="18" charset="0"/>
              </a:rPr>
              <a:t>.</a:t>
            </a:r>
          </a:p>
          <a:p>
            <a:pPr fontAlgn="auto">
              <a:spcAft>
                <a:spcPts val="0"/>
              </a:spcAft>
              <a:defRPr/>
            </a:pPr>
            <a:r>
              <a:rPr lang="en-US" sz="2800" dirty="0" smtClean="0">
                <a:latin typeface="Constantia" pitchFamily="18" charset="0"/>
              </a:rPr>
              <a:t>Nursing </a:t>
            </a:r>
            <a:r>
              <a:rPr lang="en-US" sz="2800" dirty="0">
                <a:latin typeface="Constantia" pitchFamily="18" charset="0"/>
              </a:rPr>
              <a:t>shortage</a:t>
            </a:r>
            <a:r>
              <a:rPr lang="en-US" sz="2800" dirty="0" smtClean="0">
                <a:latin typeface="Constantia" pitchFamily="18" charset="0"/>
              </a:rPr>
              <a:t>.</a:t>
            </a:r>
            <a:endParaRPr lang="en-US" sz="2800" dirty="0">
              <a:latin typeface="Constantia" pitchFamily="18" charset="0"/>
            </a:endParaRPr>
          </a:p>
          <a:p>
            <a:pPr fontAlgn="auto">
              <a:spcAft>
                <a:spcPts val="0"/>
              </a:spcAft>
              <a:defRPr/>
            </a:pPr>
            <a:r>
              <a:rPr lang="en-US" sz="2800" dirty="0" smtClean="0">
                <a:latin typeface="Constantia" pitchFamily="18" charset="0"/>
              </a:rPr>
              <a:t>Nursing Associations </a:t>
            </a:r>
            <a:r>
              <a:rPr lang="ar-JO" sz="2800" dirty="0" smtClean="0"/>
              <a:t>جمعيات</a:t>
            </a:r>
            <a:r>
              <a:rPr lang="en-US" sz="2800" dirty="0" smtClean="0">
                <a:latin typeface="Constantia" pitchFamily="18" charset="0"/>
              </a:rPr>
              <a:t> </a:t>
            </a:r>
            <a:endParaRPr lang="en-US" sz="2800" dirty="0">
              <a:latin typeface="Constantia" pitchFamily="18" charset="0"/>
            </a:endParaRPr>
          </a:p>
          <a:p>
            <a:pPr lvl="1"/>
            <a:endParaRPr lang="en-US" sz="2400" dirty="0" smtClean="0">
              <a:latin typeface="Constantia" pitchFamily="18" charset="0"/>
            </a:endParaRPr>
          </a:p>
          <a:p>
            <a:endParaRPr lang="en-US" sz="2400" dirty="0" smtClean="0">
              <a:latin typeface="Constantia" pitchFamily="18" charset="0"/>
            </a:endParaRPr>
          </a:p>
          <a:p>
            <a:r>
              <a:rPr lang="en-US" sz="2400" dirty="0" smtClean="0">
                <a:latin typeface="Constantia" pitchFamily="18" charset="0"/>
              </a:rPr>
              <a:t> </a:t>
            </a:r>
          </a:p>
        </p:txBody>
      </p:sp>
    </p:spTree>
    <p:extLst>
      <p:ext uri="{BB962C8B-B14F-4D97-AF65-F5344CB8AC3E}">
        <p14:creationId xmlns:p14="http://schemas.microsoft.com/office/powerpoint/2010/main" val="334938906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612775" y="228600"/>
            <a:ext cx="8153400"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dirty="0" smtClean="0">
                <a:latin typeface="Constantia" pitchFamily="18" charset="0"/>
              </a:rPr>
              <a:t>Nursing Education</a:t>
            </a: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524000"/>
            <a:ext cx="8763000" cy="5029200"/>
          </a:xfrm>
        </p:spPr>
        <p:txBody>
          <a:bodyPr/>
          <a:lstStyle/>
          <a:p>
            <a:r>
              <a:rPr lang="en-US" sz="2400" dirty="0" smtClean="0">
                <a:latin typeface="Constantia" pitchFamily="18" charset="0"/>
              </a:rPr>
              <a:t>Nursing organizations are controlling practice of nursing by determining the  education curricula that is required for different levels or scope of nursing</a:t>
            </a:r>
          </a:p>
          <a:p>
            <a:r>
              <a:rPr lang="en-US" sz="2400" dirty="0" smtClean="0">
                <a:latin typeface="Constantia" pitchFamily="18" charset="0"/>
              </a:rPr>
              <a:t>Accreditation (periodical evaluation of the program)</a:t>
            </a:r>
          </a:p>
          <a:p>
            <a:r>
              <a:rPr lang="en-US" sz="2400" dirty="0" smtClean="0">
                <a:latin typeface="Constantia" pitchFamily="18" charset="0"/>
              </a:rPr>
              <a:t>Level of education</a:t>
            </a:r>
          </a:p>
          <a:p>
            <a:pPr lvl="1"/>
            <a:r>
              <a:rPr lang="en-US" sz="2100" dirty="0" smtClean="0">
                <a:latin typeface="Constantia" pitchFamily="18" charset="0"/>
              </a:rPr>
              <a:t>Licensed Practical or vocational nursing programs</a:t>
            </a:r>
          </a:p>
          <a:p>
            <a:pPr lvl="2"/>
            <a:r>
              <a:rPr lang="en-US" sz="1800" dirty="0" smtClean="0">
                <a:latin typeface="Constantia" pitchFamily="18" charset="0"/>
              </a:rPr>
              <a:t>9-12 months</a:t>
            </a:r>
          </a:p>
          <a:p>
            <a:pPr lvl="2"/>
            <a:r>
              <a:rPr lang="en-US" sz="1800" dirty="0" smtClean="0">
                <a:latin typeface="Constantia" pitchFamily="18" charset="0"/>
              </a:rPr>
              <a:t>Provide basic direct technical care to clients</a:t>
            </a:r>
          </a:p>
          <a:p>
            <a:pPr lvl="1"/>
            <a:r>
              <a:rPr lang="en-US" sz="2100" dirty="0" smtClean="0">
                <a:latin typeface="Constantia" pitchFamily="18" charset="0"/>
              </a:rPr>
              <a:t>Registered nursing programs</a:t>
            </a:r>
          </a:p>
          <a:p>
            <a:pPr lvl="2"/>
            <a:r>
              <a:rPr lang="en-US" sz="1800" dirty="0" smtClean="0">
                <a:latin typeface="Constantia" pitchFamily="18" charset="0"/>
              </a:rPr>
              <a:t>Diploma programs</a:t>
            </a:r>
          </a:p>
          <a:p>
            <a:pPr lvl="2"/>
            <a:r>
              <a:rPr lang="en-US" sz="1800" dirty="0" smtClean="0">
                <a:latin typeface="Constantia" pitchFamily="18" charset="0"/>
              </a:rPr>
              <a:t>Associate degree programs</a:t>
            </a:r>
          </a:p>
          <a:p>
            <a:pPr lvl="2"/>
            <a:r>
              <a:rPr lang="en-US" sz="1800" dirty="0" smtClean="0">
                <a:latin typeface="Constantia" pitchFamily="18" charset="0"/>
              </a:rPr>
              <a:t>Baccalaureate degree programs</a:t>
            </a:r>
          </a:p>
          <a:p>
            <a:pPr lvl="1"/>
            <a:r>
              <a:rPr lang="en-US" sz="2100" dirty="0" smtClean="0">
                <a:latin typeface="Constantia" pitchFamily="18" charset="0"/>
              </a:rPr>
              <a:t>Graduate nursing programs</a:t>
            </a:r>
          </a:p>
          <a:p>
            <a:pPr lvl="2"/>
            <a:r>
              <a:rPr lang="en-US" sz="1800" dirty="0" smtClean="0">
                <a:latin typeface="Constantia" pitchFamily="18" charset="0"/>
              </a:rPr>
              <a:t>Master’s degree program and doctoral programs</a:t>
            </a:r>
          </a:p>
          <a:p>
            <a:pPr lvl="1"/>
            <a:endParaRPr lang="en-US" sz="2100" dirty="0" smtClean="0">
              <a:latin typeface="Constantia" pitchFamily="18" charset="0"/>
            </a:endParaRPr>
          </a:p>
          <a:p>
            <a:endParaRPr lang="en-US" sz="2400" dirty="0" smtClean="0">
              <a:latin typeface="Constantia" pitchFamily="18" charset="0"/>
            </a:endParaRPr>
          </a:p>
          <a:p>
            <a:endParaRPr lang="en-US" sz="2400" dirty="0">
              <a:latin typeface="Constantia" pitchFamily="18"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28600" y="228600"/>
            <a:ext cx="8537575"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sz="2400" b="1" dirty="0" smtClean="0">
                <a:solidFill>
                  <a:sysClr val="windowText" lastClr="000000"/>
                </a:solidFill>
              </a:rPr>
              <a:t/>
            </a:r>
            <a:br>
              <a:rPr lang="en-US" sz="2400" b="1" dirty="0" smtClean="0">
                <a:solidFill>
                  <a:sysClr val="windowText" lastClr="000000"/>
                </a:solidFill>
              </a:rPr>
            </a:br>
            <a:r>
              <a:rPr lang="en-US" sz="2400" b="1" dirty="0">
                <a:solidFill>
                  <a:sysClr val="windowText" lastClr="000000"/>
                </a:solidFill>
              </a:rPr>
              <a:t/>
            </a:r>
            <a:br>
              <a:rPr lang="en-US" sz="2400" b="1" dirty="0">
                <a:solidFill>
                  <a:sysClr val="windowText" lastClr="000000"/>
                </a:solidFill>
              </a:rPr>
            </a:br>
            <a:r>
              <a:rPr lang="en-US" dirty="0" smtClean="0">
                <a:latin typeface="Constantia" pitchFamily="18" charset="0"/>
              </a:rPr>
              <a:t>Contemporary Nursing Practice: </a:t>
            </a:r>
            <a:r>
              <a:rPr lang="en-US" sz="2800" dirty="0" smtClean="0">
                <a:latin typeface="Constantia" pitchFamily="18" charset="0"/>
              </a:rPr>
              <a:t>Definition </a:t>
            </a:r>
            <a:r>
              <a:rPr lang="en-US" sz="2800" dirty="0">
                <a:latin typeface="Constantia" pitchFamily="18" charset="0"/>
              </a:rPr>
              <a:t>of nursing</a:t>
            </a:r>
            <a:r>
              <a:rPr lang="en-US" sz="2400" dirty="0">
                <a:latin typeface="Constantia" pitchFamily="18" charset="0"/>
              </a:rPr>
              <a:t/>
            </a:r>
            <a:br>
              <a:rPr lang="en-US" sz="2400" dirty="0">
                <a:latin typeface="Constantia" pitchFamily="18" charset="0"/>
              </a:rPr>
            </a:b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676400"/>
            <a:ext cx="7924800" cy="4876800"/>
          </a:xfrm>
        </p:spPr>
        <p:txBody>
          <a:bodyPr/>
          <a:lstStyle/>
          <a:p>
            <a:r>
              <a:rPr lang="en-US" sz="2800" dirty="0" smtClean="0">
                <a:latin typeface="Constantia" pitchFamily="18" charset="0"/>
              </a:rPr>
              <a:t> Florence Nightingale</a:t>
            </a:r>
          </a:p>
          <a:p>
            <a:pPr lvl="1"/>
            <a:r>
              <a:rPr lang="en-US" sz="2100" dirty="0" smtClean="0">
                <a:latin typeface="Constantia" pitchFamily="18" charset="0"/>
              </a:rPr>
              <a:t>“the act of utilizing the environment of the patient to assist him in his recovery”</a:t>
            </a:r>
          </a:p>
          <a:p>
            <a:pPr marL="366713" lvl="1" indent="0">
              <a:buNone/>
            </a:pPr>
            <a:endParaRPr lang="en-US" sz="2100" dirty="0" smtClean="0">
              <a:latin typeface="Constantia" pitchFamily="18" charset="0"/>
            </a:endParaRPr>
          </a:p>
          <a:p>
            <a:r>
              <a:rPr lang="en-US" sz="2400" dirty="0" smtClean="0">
                <a:latin typeface="Constantia" pitchFamily="18" charset="0"/>
              </a:rPr>
              <a:t>Virginia Henderson</a:t>
            </a:r>
          </a:p>
          <a:p>
            <a:pPr lvl="1"/>
            <a:r>
              <a:rPr lang="en-US" sz="2100" dirty="0" smtClean="0">
                <a:latin typeface="Constantia" pitchFamily="18" charset="0"/>
              </a:rPr>
              <a:t>“ the unique function of the nurse is to assist the individual, sick or well, in the performance of those activities contributing to health or its recovery (or to peaceful death) that he would perform unaided if he had the necessary strength, will, or knowledge, and to do this in such a way to help him gain independence as rapidly as possible”</a:t>
            </a:r>
            <a:endParaRPr lang="en-US" sz="2100" dirty="0">
              <a:latin typeface="Constantia"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228600" y="228600"/>
            <a:ext cx="8537575" cy="990600"/>
          </a:xfrm>
        </p:spPr>
        <p:txBody>
          <a:bodyPr>
            <a:normAutofit fontScale="90000"/>
          </a:bodyPr>
          <a:lstStyle/>
          <a:p>
            <a:pPr lvl="1" algn="ctr" fontAlgn="auto">
              <a:spcBef>
                <a:spcPts val="0"/>
              </a:spcBef>
              <a:spcAft>
                <a:spcPts val="0"/>
              </a:spcAft>
              <a:defRPr/>
            </a:pP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400" b="1" dirty="0">
                <a:solidFill>
                  <a:sysClr val="windowText" lastClr="000000"/>
                </a:solidFill>
              </a:rPr>
              <a:t> </a:t>
            </a:r>
            <a:r>
              <a:rPr lang="en-US" sz="2400" b="1" dirty="0" smtClean="0">
                <a:solidFill>
                  <a:sysClr val="windowText" lastClr="000000"/>
                </a:solidFill>
              </a:rPr>
              <a:t/>
            </a:r>
            <a:br>
              <a:rPr lang="en-US" sz="2400" b="1" dirty="0" smtClean="0">
                <a:solidFill>
                  <a:sysClr val="windowText" lastClr="000000"/>
                </a:solidFill>
              </a:rPr>
            </a:br>
            <a:r>
              <a:rPr lang="en-US" sz="2400" b="1" dirty="0">
                <a:solidFill>
                  <a:sysClr val="windowText" lastClr="000000"/>
                </a:solidFill>
              </a:rPr>
              <a:t/>
            </a:r>
            <a:br>
              <a:rPr lang="en-US" sz="2400" b="1" dirty="0">
                <a:solidFill>
                  <a:sysClr val="windowText" lastClr="000000"/>
                </a:solidFill>
              </a:rPr>
            </a:br>
            <a:r>
              <a:rPr lang="en-US" dirty="0" smtClean="0">
                <a:latin typeface="Constantia" pitchFamily="18" charset="0"/>
              </a:rPr>
              <a:t>Contemporary Nursing Practice: </a:t>
            </a:r>
            <a:r>
              <a:rPr lang="en-US" sz="2800" dirty="0" smtClean="0">
                <a:latin typeface="Constantia" pitchFamily="18" charset="0"/>
              </a:rPr>
              <a:t>Definition </a:t>
            </a:r>
            <a:r>
              <a:rPr lang="en-US" sz="2800" dirty="0">
                <a:latin typeface="Constantia" pitchFamily="18" charset="0"/>
              </a:rPr>
              <a:t>of nursing</a:t>
            </a:r>
            <a:r>
              <a:rPr lang="en-US" sz="2400" dirty="0">
                <a:latin typeface="Constantia" pitchFamily="18" charset="0"/>
              </a:rPr>
              <a:t/>
            </a:r>
            <a:br>
              <a:rPr lang="en-US" sz="2400" dirty="0">
                <a:latin typeface="Constantia" pitchFamily="18" charset="0"/>
              </a:rPr>
            </a:br>
            <a:r>
              <a:rPr lang="en-US" sz="2800" dirty="0" smtClean="0"/>
              <a:t/>
            </a:r>
            <a:br>
              <a:rPr lang="en-US" sz="2800" dirty="0" smtClean="0"/>
            </a:br>
            <a:r>
              <a:rPr lang="en-US" sz="2800" b="1" dirty="0">
                <a:solidFill>
                  <a:sysClr val="windowText" lastClr="000000"/>
                </a:solidFill>
                <a:latin typeface="Cooper Black"/>
              </a:rPr>
              <a:t/>
            </a:r>
            <a:br>
              <a:rPr lang="en-US" sz="2800" b="1" dirty="0">
                <a:solidFill>
                  <a:sysClr val="windowText" lastClr="000000"/>
                </a:solidFill>
                <a:latin typeface="Cooper Black"/>
              </a:rPr>
            </a:br>
            <a:r>
              <a:rPr lang="en-US" sz="2800" b="1" dirty="0">
                <a:solidFill>
                  <a:sysClr val="windowText" lastClr="000000"/>
                </a:solidFill>
                <a:latin typeface="Cooper Black"/>
              </a:rPr>
              <a:t> </a:t>
            </a:r>
          </a:p>
        </p:txBody>
      </p:sp>
      <p:sp>
        <p:nvSpPr>
          <p:cNvPr id="101378" name="Content Placeholder 2"/>
          <p:cNvSpPr>
            <a:spLocks noGrp="1"/>
          </p:cNvSpPr>
          <p:nvPr>
            <p:ph sz="quarter" idx="1"/>
          </p:nvPr>
        </p:nvSpPr>
        <p:spPr>
          <a:xfrm>
            <a:off x="228600" y="1676400"/>
            <a:ext cx="7924800" cy="4876800"/>
          </a:xfrm>
        </p:spPr>
        <p:txBody>
          <a:bodyPr/>
          <a:lstStyle/>
          <a:p>
            <a:r>
              <a:rPr lang="en-US" sz="2800" dirty="0" smtClean="0">
                <a:latin typeface="Constantia" pitchFamily="18" charset="0"/>
              </a:rPr>
              <a:t> </a:t>
            </a:r>
            <a:r>
              <a:rPr lang="en-US" sz="3200" dirty="0" smtClean="0">
                <a:latin typeface="Constantia" pitchFamily="18" charset="0"/>
              </a:rPr>
              <a:t>Common themes </a:t>
            </a:r>
            <a:r>
              <a:rPr lang="ar-JO" sz="3200" dirty="0"/>
              <a:t>فكرة رئيسية</a:t>
            </a:r>
            <a:r>
              <a:rPr lang="en-US" sz="3200" dirty="0" smtClean="0">
                <a:latin typeface="Constantia" pitchFamily="18" charset="0"/>
              </a:rPr>
              <a:t> of nursing definitions</a:t>
            </a:r>
          </a:p>
          <a:p>
            <a:pPr lvl="1"/>
            <a:r>
              <a:rPr lang="en-US" sz="2800" dirty="0" smtClean="0">
                <a:latin typeface="Constantia" pitchFamily="18" charset="0"/>
              </a:rPr>
              <a:t>Caring</a:t>
            </a:r>
          </a:p>
          <a:p>
            <a:pPr lvl="1"/>
            <a:r>
              <a:rPr lang="en-US" sz="2800" dirty="0" smtClean="0">
                <a:latin typeface="Constantia" pitchFamily="18" charset="0"/>
              </a:rPr>
              <a:t>Art</a:t>
            </a:r>
          </a:p>
          <a:p>
            <a:pPr lvl="1"/>
            <a:r>
              <a:rPr lang="en-US" sz="2800" dirty="0" smtClean="0">
                <a:latin typeface="Constantia" pitchFamily="18" charset="0"/>
              </a:rPr>
              <a:t>Science</a:t>
            </a:r>
          </a:p>
          <a:p>
            <a:pPr lvl="1"/>
            <a:r>
              <a:rPr lang="en-US" sz="2800" dirty="0" smtClean="0">
                <a:latin typeface="Constantia" pitchFamily="18" charset="0"/>
              </a:rPr>
              <a:t>Holistic </a:t>
            </a:r>
            <a:r>
              <a:rPr lang="ar-JO" sz="2800" dirty="0" smtClean="0"/>
              <a:t>شمولي</a:t>
            </a:r>
            <a:endParaRPr lang="en-US" sz="2800" dirty="0" smtClean="0">
              <a:latin typeface="Constantia" pitchFamily="18" charset="0"/>
            </a:endParaRPr>
          </a:p>
          <a:p>
            <a:pPr lvl="1"/>
            <a:r>
              <a:rPr lang="en-US" sz="2800" dirty="0" smtClean="0">
                <a:latin typeface="Constantia" pitchFamily="18" charset="0"/>
              </a:rPr>
              <a:t>Concerned with health promotion, health maintenance and health restoration</a:t>
            </a:r>
          </a:p>
          <a:p>
            <a:pPr lvl="1"/>
            <a:r>
              <a:rPr lang="en-US" sz="2800" dirty="0" smtClean="0">
                <a:latin typeface="Constantia" pitchFamily="18" charset="0"/>
              </a:rPr>
              <a:t>Helping profession</a:t>
            </a:r>
            <a:endParaRPr lang="en-US" sz="2800" dirty="0">
              <a:latin typeface="Constantia" pitchFamily="18" charset="0"/>
            </a:endParaRPr>
          </a:p>
        </p:txBody>
      </p:sp>
    </p:spTree>
    <p:extLst>
      <p:ext uri="{BB962C8B-B14F-4D97-AF65-F5344CB8AC3E}">
        <p14:creationId xmlns:p14="http://schemas.microsoft.com/office/powerpoint/2010/main" val="2023713996"/>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Angles</Template>
  <TotalTime>7432</TotalTime>
  <Words>1478</Words>
  <Application>Microsoft Office PowerPoint</Application>
  <PresentationFormat>On-screen Show (4:3)</PresentationFormat>
  <Paragraphs>338</Paragraphs>
  <Slides>33</Slides>
  <Notes>26</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Median</vt:lpstr>
      <vt:lpstr>              introduction to nursing: nursing development &amp; professionalism Dr. Reem ali </vt:lpstr>
      <vt:lpstr>Nursing development &amp; professionalism</vt:lpstr>
      <vt:lpstr>Nursing development &amp; professionalism</vt:lpstr>
      <vt:lpstr> Aspects that influenced nursing practice</vt:lpstr>
      <vt:lpstr> Aspects that influenced nursing practice</vt:lpstr>
      <vt:lpstr> Aspects that influenced contemporary nursing practice</vt:lpstr>
      <vt:lpstr>  Nursing Education   </vt:lpstr>
      <vt:lpstr>    Contemporary Nursing Practice: Definition of nursing    </vt:lpstr>
      <vt:lpstr>    Contemporary Nursing Practice: Definition of nursing    </vt:lpstr>
      <vt:lpstr>    Contemporary Nursing Practice: Definition of nursing    </vt:lpstr>
      <vt:lpstr>  Contemporary Nursing Practice: recipients of nursing   </vt:lpstr>
      <vt:lpstr>  Contemporary Nursing Practice: scope of nursing   </vt:lpstr>
      <vt:lpstr>  Contemporary Nursing Practice: scope of nursing   </vt:lpstr>
      <vt:lpstr>  Contemporary Nursing Practice: scope of nursing   </vt:lpstr>
      <vt:lpstr>  Contemporary Nursing Practice: scope of nursing   </vt:lpstr>
      <vt:lpstr>  Contemporary Nursing Practice: scope of nursing   </vt:lpstr>
      <vt:lpstr>  Contemporary Nursing Practice: settings for nursing   </vt:lpstr>
      <vt:lpstr>  Contemporary Nursing Practice: standards of nursing practice   </vt:lpstr>
      <vt:lpstr>  Nursing Practice Acts   </vt:lpstr>
      <vt:lpstr>  Roles &amp; Functions of the Nurse   </vt:lpstr>
      <vt:lpstr>  Criteria  for a Profession   </vt:lpstr>
      <vt:lpstr>  Criteria  for a Profession   </vt:lpstr>
      <vt:lpstr>  Criteria  for a Profession   </vt:lpstr>
      <vt:lpstr>  Socialization to Nursing   </vt:lpstr>
      <vt:lpstr>  Nursing Organization   </vt:lpstr>
      <vt:lpstr>   Nursing Organization: Jordan nurses &amp; Midwives council(JNMC)    </vt:lpstr>
      <vt:lpstr>Jordan Nurses council (JNC)</vt:lpstr>
      <vt:lpstr>Responsibilities JNC</vt:lpstr>
      <vt:lpstr>Responsibilities JNC</vt:lpstr>
      <vt:lpstr>Responsibilities JNC</vt:lpstr>
      <vt:lpstr>World Health Organization (WHO)</vt:lpstr>
      <vt:lpstr>World Health Organization (WHO)</vt:lpstr>
      <vt:lpstr>Recommended Websites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of Newborns &amp; Infants  (MW 412)</dc:title>
  <dc:creator>Tahani</dc:creator>
  <cp:lastModifiedBy>Reem Ali</cp:lastModifiedBy>
  <cp:revision>612</cp:revision>
  <dcterms:created xsi:type="dcterms:W3CDTF">2011-02-07T20:45:47Z</dcterms:created>
  <dcterms:modified xsi:type="dcterms:W3CDTF">2013-10-23T08:18:29Z</dcterms:modified>
</cp:coreProperties>
</file>