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259" r:id="rId4"/>
    <p:sldId id="260" r:id="rId5"/>
    <p:sldId id="274" r:id="rId6"/>
    <p:sldId id="276" r:id="rId7"/>
    <p:sldId id="261" r:id="rId8"/>
    <p:sldId id="263" r:id="rId9"/>
    <p:sldId id="262" r:id="rId10"/>
    <p:sldId id="265" r:id="rId11"/>
    <p:sldId id="277" r:id="rId12"/>
    <p:sldId id="279" r:id="rId13"/>
    <p:sldId id="264" r:id="rId14"/>
    <p:sldId id="266" r:id="rId15"/>
    <p:sldId id="278" r:id="rId16"/>
    <p:sldId id="269" r:id="rId17"/>
    <p:sldId id="267" r:id="rId18"/>
    <p:sldId id="270" r:id="rId19"/>
    <p:sldId id="271" r:id="rId20"/>
    <p:sldId id="272" r:id="rId21"/>
    <p:sldId id="273" r:id="rId22"/>
    <p:sldId id="275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72" autoAdjust="0"/>
    <p:restoredTop sz="87179" autoAdjust="0"/>
  </p:normalViewPr>
  <p:slideViewPr>
    <p:cSldViewPr>
      <p:cViewPr>
        <p:scale>
          <a:sx n="60" d="100"/>
          <a:sy n="60" d="100"/>
        </p:scale>
        <p:origin x="-2556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ED3CFE0-196B-4030-816E-BF99036784E8}" type="datetimeFigureOut">
              <a:rPr lang="en-US"/>
              <a:pPr>
                <a:defRPr/>
              </a:pPr>
              <a:t>10/6/2015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52FCA4E-2C1B-4D71-BBED-19CC639C7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53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4A9F2B-45E4-4746-A156-32B0B1CEEA4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7F6521-FA47-454D-8C1C-01560E350A0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6762A7-0F16-4649-A857-4535110071E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77F044-B9F6-4B5B-99F4-4D57CE27473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2106BE-77E4-45ED-A5D0-C38129F8B56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40620-DAEB-4255-80FA-9BC6CB2C6D5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58B044-22FC-42FA-AD23-FC735904822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5D5E68-FCE4-4254-93CD-D4A5715073F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PH311/ Fall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95E8E-ED3D-401F-8BAD-EF96B963E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PH311/ Fall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3ABA8-BFBC-45C4-8DF8-6E42B7413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PH311/ Fall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E3EEF-51DD-4548-B6FE-4F49930394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PH311/ Fall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01C32-410E-466B-B729-6617331DB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PH311/ Fall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2EA1A-8BDB-4774-90DF-C3BACC1FB6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9/2/2010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PH311/ Fall 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C697F-5247-4C71-9C4C-8933BA5A7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9/2/2010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PH311/ Fall 2010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3E5D5-ED04-43AE-AE47-DF7BD54E9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9/2/2010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PH311/ Fall 2010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2DA10-1C6B-41D7-9B02-6F1BC03FD2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9/2/2010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PH311/ Fall 2010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1B44B-2239-43FB-9306-35B669220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9/2/2010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PH311/ Fall 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D7250-75A1-42D0-B7C9-B9B821829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9/2/2010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PH311/ Fall 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A4240-B3BA-42AD-A494-471E418202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9/2/2010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PH311/ Fall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89CCE6-4776-4979-89E0-53702BC33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ajcn.nutrition.org/content/100/2/539/T1.expansion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Introduction to Biostatistics 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Lecture 1</a:t>
            </a:r>
          </a:p>
          <a:p>
            <a:pPr eaLnBrk="1" hangingPunct="1"/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Variable Types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>
                <a:solidFill>
                  <a:srgbClr val="FFFF00"/>
                </a:solidFill>
              </a:rPr>
              <a:t>Categorical Variables (</a:t>
            </a:r>
            <a:r>
              <a:rPr lang="en-US" u="sng" smtClean="0">
                <a:solidFill>
                  <a:srgbClr val="FFFF00"/>
                </a:solidFill>
              </a:rPr>
              <a:t>qualitative</a:t>
            </a:r>
            <a:r>
              <a:rPr lang="en-US" smtClean="0">
                <a:solidFill>
                  <a:srgbClr val="FFFF00"/>
                </a:solidFill>
              </a:rPr>
              <a:t>): Sex, Marital Status, income category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>
                <a:solidFill>
                  <a:srgbClr val="FFFF00"/>
                </a:solidFill>
              </a:rPr>
              <a:t>Continuous Variables (</a:t>
            </a:r>
            <a:r>
              <a:rPr lang="en-US" u="sng" smtClean="0">
                <a:solidFill>
                  <a:srgbClr val="FFFF00"/>
                </a:solidFill>
              </a:rPr>
              <a:t>quantitative</a:t>
            </a:r>
            <a:r>
              <a:rPr lang="en-US" smtClean="0">
                <a:solidFill>
                  <a:srgbClr val="FFFF00"/>
                </a:solidFill>
              </a:rPr>
              <a:t>) : Age, Income, Weight, Height, time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>
                <a:solidFill>
                  <a:srgbClr val="FFFF00"/>
                </a:solidFill>
              </a:rPr>
              <a:t>Discrete Variables (</a:t>
            </a:r>
            <a:r>
              <a:rPr lang="en-US" u="sng" smtClean="0">
                <a:solidFill>
                  <a:srgbClr val="FFFF00"/>
                </a:solidFill>
              </a:rPr>
              <a:t>quantitative</a:t>
            </a:r>
            <a:r>
              <a:rPr lang="en-US" smtClean="0">
                <a:solidFill>
                  <a:srgbClr val="FFFF00"/>
                </a:solidFill>
              </a:rPr>
              <a:t>) : Number of Students, Number of Children in the House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>
                <a:solidFill>
                  <a:srgbClr val="FFFF00"/>
                </a:solidFill>
              </a:rPr>
              <a:t>Binary or Dichotomous Variables: yes or no type questions . Do you have kids? Yes, 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A82C9E-F2CD-4172-A1BA-588E12A7920D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FF00"/>
                </a:solidFill>
              </a:rPr>
              <a:t>Discrete vs Continuous</a:t>
            </a:r>
            <a:endParaRPr 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FFFF00"/>
                </a:solidFill>
              </a:rPr>
              <a:t>Discrete variables are usually obtained by counting. There are a finite or countable number of choices available with discrete data. You can't have 2.63 people in the room. </a:t>
            </a:r>
          </a:p>
          <a:p>
            <a:pPr eaLnBrk="1" hangingPunct="1"/>
            <a:endParaRPr lang="en-US" sz="2800" smtClean="0">
              <a:solidFill>
                <a:srgbClr val="FFFF00"/>
              </a:solidFill>
            </a:endParaRPr>
          </a:p>
          <a:p>
            <a:pPr eaLnBrk="1" hangingPunct="1"/>
            <a:r>
              <a:rPr lang="en-US" sz="2800" smtClean="0">
                <a:solidFill>
                  <a:srgbClr val="FFFF00"/>
                </a:solidFill>
              </a:rPr>
              <a:t>Continuous variables are usually obtained by measuring: Length, weight, and time.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29A94-6D22-43E3-83C6-7AF596EE874A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Variables: review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FF00"/>
                </a:solidFill>
              </a:rPr>
              <a:t>Qualitative Variables: Variables which assume non-numerical values.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FF00"/>
                </a:solidFill>
              </a:rPr>
              <a:t>Quantitative Variables: Variables which assume numerical values.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FF00"/>
                </a:solidFill>
              </a:rPr>
              <a:t>Discrete Variables: Variables which assume a finite or </a:t>
            </a:r>
            <a:r>
              <a:rPr lang="en-US" b="1" u="sng" dirty="0" smtClean="0">
                <a:solidFill>
                  <a:srgbClr val="FFFF00"/>
                </a:solidFill>
              </a:rPr>
              <a:t>countable</a:t>
            </a:r>
            <a:r>
              <a:rPr lang="en-US" dirty="0" smtClean="0">
                <a:solidFill>
                  <a:srgbClr val="FFFF00"/>
                </a:solidFill>
              </a:rPr>
              <a:t> number of possible values. Usually obtained by counting.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FF00"/>
                </a:solidFill>
              </a:rPr>
              <a:t>Continuous Variables: Variables which assume an infinite number of possible values. Usually obtained by measurement.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4EC42-9AE7-4B07-BD9A-0D2FB2BEC6A6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Scale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2895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>
                <a:solidFill>
                  <a:srgbClr val="FFFF00"/>
                </a:solidFill>
              </a:rPr>
              <a:t>Nominal Scale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>
                <a:solidFill>
                  <a:srgbClr val="FFFF00"/>
                </a:solidFill>
              </a:rPr>
              <a:t>Ordinal Scale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>
                <a:solidFill>
                  <a:srgbClr val="FFFF00"/>
                </a:solidFill>
              </a:rPr>
              <a:t>Interval Scale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>
                <a:solidFill>
                  <a:srgbClr val="FFFF00"/>
                </a:solidFill>
              </a:rPr>
              <a:t>Interval Ratio Scale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26C7CA-0CF9-46A0-9861-E37B1E434BFB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Scales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>
                <a:solidFill>
                  <a:srgbClr val="FFFF00"/>
                </a:solidFill>
              </a:rPr>
              <a:t>Nominal Scale: Data does not represent an amount or quantity (Sex, Marital Status)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>
                <a:solidFill>
                  <a:srgbClr val="FFFF00"/>
                </a:solidFill>
              </a:rPr>
              <a:t>Ordinal Scale: Data has an order (Level of Education)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>
                <a:solidFill>
                  <a:srgbClr val="FFFF00"/>
                </a:solidFill>
              </a:rPr>
              <a:t>Interval Scale: Data is measured on an interval scale having equal units but an arbitrary zero (Temperature in Fahrenheit)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60D44A-23D7-4C06-A11C-7330609DB739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FF00"/>
                </a:solidFill>
              </a:rPr>
              <a:t>Scales (2)</a:t>
            </a:r>
            <a:endParaRPr lang="en-US" smtClean="0">
              <a:solidFill>
                <a:srgbClr val="FFFF00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51054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There are four levels of measurement: Nominal, Ordinal, Interval, and Ratio. These go from lowest level to highest level. Each additional level adds something the previous level didn't have. </a:t>
            </a:r>
          </a:p>
          <a:p>
            <a:pPr eaLnBrk="1" hangingPunct="1">
              <a:buFont typeface="Arial" charset="0"/>
              <a:buNone/>
            </a:pPr>
            <a:endParaRPr lang="en-US" smtClean="0">
              <a:solidFill>
                <a:srgbClr val="FFFF00"/>
              </a:solidFill>
            </a:endParaRPr>
          </a:p>
          <a:p>
            <a:pPr eaLnBrk="1" hangingPunct="1"/>
            <a:r>
              <a:rPr lang="en-US" sz="2800" smtClean="0">
                <a:solidFill>
                  <a:srgbClr val="FFFF00"/>
                </a:solidFill>
              </a:rPr>
              <a:t>Nominal is the lowest level. Only names are meaningful here. </a:t>
            </a:r>
          </a:p>
          <a:p>
            <a:pPr eaLnBrk="1" hangingPunct="1"/>
            <a:r>
              <a:rPr lang="en-US" sz="2800" smtClean="0">
                <a:solidFill>
                  <a:srgbClr val="FFFF00"/>
                </a:solidFill>
              </a:rPr>
              <a:t>Ordinal adds an order to the names. </a:t>
            </a:r>
          </a:p>
          <a:p>
            <a:pPr eaLnBrk="1" hangingPunct="1"/>
            <a:r>
              <a:rPr lang="en-US" sz="2800" smtClean="0">
                <a:solidFill>
                  <a:srgbClr val="FFFF00"/>
                </a:solidFill>
              </a:rPr>
              <a:t>Interval adds meaningful differences </a:t>
            </a:r>
          </a:p>
          <a:p>
            <a:pPr eaLnBrk="1" hangingPunct="1"/>
            <a:r>
              <a:rPr lang="en-US" sz="2800" smtClean="0">
                <a:solidFill>
                  <a:srgbClr val="FFFF00"/>
                </a:solidFill>
              </a:rPr>
              <a:t>Ratio adds a zero so that ratios are meaningful</a:t>
            </a:r>
          </a:p>
          <a:p>
            <a:pPr eaLnBrk="1" hangingPunct="1"/>
            <a:endParaRPr lang="en-US" smtClean="0">
              <a:solidFill>
                <a:srgbClr val="FFFF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929F6D-1829-4F82-95FE-95AB8CAB0369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Methods of Data Presentation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CCFFCC"/>
              </a:buClr>
              <a:buFont typeface="Arial" charset="0"/>
              <a:buNone/>
            </a:pPr>
            <a:r>
              <a:rPr lang="en-US" smtClean="0">
                <a:solidFill>
                  <a:srgbClr val="FFFF00"/>
                </a:solidFill>
              </a:rPr>
              <a:t>1- Numerical presentation </a:t>
            </a:r>
          </a:p>
          <a:p>
            <a:pPr eaLnBrk="1" hangingPunct="1">
              <a:buClr>
                <a:srgbClr val="CCFFCC"/>
              </a:buClr>
              <a:buFont typeface="Arial" charset="0"/>
              <a:buNone/>
            </a:pPr>
            <a:r>
              <a:rPr lang="en-US" smtClean="0">
                <a:solidFill>
                  <a:srgbClr val="FFFF00"/>
                </a:solidFill>
              </a:rPr>
              <a:t>2- Graphical presentation </a:t>
            </a:r>
            <a:endParaRPr lang="ar-EG" smtClean="0">
              <a:solidFill>
                <a:srgbClr val="FFFF00"/>
              </a:solidFill>
            </a:endParaRPr>
          </a:p>
          <a:p>
            <a:pPr eaLnBrk="1" hangingPunct="1">
              <a:buClr>
                <a:srgbClr val="CCFFCC"/>
              </a:buClr>
              <a:buFont typeface="Arial" charset="0"/>
              <a:buNone/>
            </a:pPr>
            <a:r>
              <a:rPr lang="en-US" smtClean="0">
                <a:solidFill>
                  <a:srgbClr val="FFFF00"/>
                </a:solidFill>
              </a:rPr>
              <a:t>3- Mathematical presentation</a:t>
            </a:r>
            <a:endParaRPr lang="en-US" smtClean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6C2180-F6F6-4D13-81C2-E539E5E29310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Organizing Data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>
                <a:solidFill>
                  <a:srgbClr val="FFFF00"/>
                </a:solidFill>
              </a:rPr>
              <a:t>Frequency Data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>
                <a:solidFill>
                  <a:srgbClr val="FFFF00"/>
                </a:solidFill>
              </a:rPr>
              <a:t>Frequency Histogram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>
                <a:solidFill>
                  <a:srgbClr val="FFFF00"/>
                </a:solidFill>
              </a:rPr>
              <a:t>Relative Frequency Histogram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>
                <a:solidFill>
                  <a:srgbClr val="FFFF00"/>
                </a:solidFill>
              </a:rPr>
              <a:t>Frequency Polygon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>
                <a:solidFill>
                  <a:srgbClr val="FFFF00"/>
                </a:solidFill>
              </a:rPr>
              <a:t>Bar Chart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>
                <a:solidFill>
                  <a:srgbClr val="FFFF00"/>
                </a:solidFill>
              </a:rPr>
              <a:t>Pie Chart</a:t>
            </a:r>
          </a:p>
          <a:p>
            <a:pPr eaLnBrk="1" hangingPunct="1">
              <a:buFont typeface="Arial" charset="0"/>
              <a:buNone/>
            </a:pPr>
            <a:endParaRPr lang="en-US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Char char="§"/>
            </a:pPr>
            <a:endParaRPr lang="en-US" smtClean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6CF266-F193-455C-B250-965E48A54339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84238"/>
          </a:xfrm>
        </p:spPr>
        <p:txBody>
          <a:bodyPr/>
          <a:lstStyle/>
          <a:p>
            <a:pPr algn="l" eaLnBrk="1" hangingPunct="1"/>
            <a:r>
              <a:rPr lang="en-US" sz="3200" b="1" smtClean="0">
                <a:solidFill>
                  <a:srgbClr val="FFFF00"/>
                </a:solidFill>
              </a:rPr>
              <a:t>1- Numerical Presentation </a:t>
            </a:r>
          </a:p>
        </p:txBody>
      </p:sp>
      <p:graphicFrame>
        <p:nvGraphicFramePr>
          <p:cNvPr id="332894" name="Group 94"/>
          <p:cNvGraphicFramePr>
            <a:graphicFrameLocks noGrp="1"/>
          </p:cNvGraphicFramePr>
          <p:nvPr>
            <p:ph idx="1"/>
          </p:nvPr>
        </p:nvGraphicFramePr>
        <p:xfrm>
          <a:off x="457200" y="2590800"/>
          <a:ext cx="8229600" cy="3726688"/>
        </p:xfrm>
        <a:graphic>
          <a:graphicData uri="http://schemas.openxmlformats.org/drawingml/2006/table">
            <a:tbl>
              <a:tblPr/>
              <a:tblGrid>
                <a:gridCol w="3581401"/>
                <a:gridCol w="2971800"/>
                <a:gridCol w="1676399"/>
              </a:tblGrid>
              <a:tr h="1092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Name of variable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(Units of variable)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cs typeface="Times New Roman" pitchFamily="18" charset="0"/>
                        </a:rPr>
                        <a:t>Frequency (number)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cs typeface="Times New Roman" pitchFamily="18" charset="0"/>
                        </a:rPr>
                        <a:t>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2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-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- Categories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-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2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  Total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5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990600"/>
            <a:ext cx="8094663" cy="8382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Tabular presentation (simple – complex)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Simple frequency distribution Table  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b="1" u="sng" dirty="0" smtClean="0">
              <a:solidFill>
                <a:srgbClr val="CCFFC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D586F-C68A-4365-801E-A5971F6AE7EF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title"/>
          </p:nvPr>
        </p:nvSpPr>
        <p:spPr>
          <a:xfrm>
            <a:off x="304800" y="10668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smtClean="0">
                <a:solidFill>
                  <a:srgbClr val="FFFF00"/>
                </a:solidFill>
              </a:rPr>
              <a:t>Table (1): Distribution of patients by blood type </a:t>
            </a:r>
            <a:br>
              <a:rPr lang="en-US" sz="3200" smtClean="0">
                <a:solidFill>
                  <a:srgbClr val="FFFF00"/>
                </a:solidFill>
              </a:rPr>
            </a:br>
            <a:endParaRPr lang="en-US" sz="3200" smtClean="0">
              <a:solidFill>
                <a:srgbClr val="FFFF00"/>
              </a:solidFill>
            </a:endParaRPr>
          </a:p>
        </p:txBody>
      </p:sp>
      <p:graphicFrame>
        <p:nvGraphicFramePr>
          <p:cNvPr id="333872" name="Group 48"/>
          <p:cNvGraphicFramePr>
            <a:graphicFrameLocks noGrp="1"/>
          </p:cNvGraphicFramePr>
          <p:nvPr>
            <p:ph idx="1"/>
          </p:nvPr>
        </p:nvGraphicFramePr>
        <p:xfrm>
          <a:off x="457200" y="2209800"/>
          <a:ext cx="8229927" cy="3503740"/>
        </p:xfrm>
        <a:graphic>
          <a:graphicData uri="http://schemas.openxmlformats.org/drawingml/2006/table">
            <a:tbl>
              <a:tblPr/>
              <a:tblGrid>
                <a:gridCol w="2743309"/>
                <a:gridCol w="2743309"/>
                <a:gridCol w="2743309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Blood group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 </a:t>
                      </a:r>
                    </a:p>
                  </a:txBody>
                  <a:tcPr marL="103957" marR="1039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Frequency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 </a:t>
                      </a:r>
                    </a:p>
                  </a:txBody>
                  <a:tcPr marL="103957" marR="1039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%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 </a:t>
                      </a:r>
                    </a:p>
                  </a:txBody>
                  <a:tcPr marL="103957" marR="1039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9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AB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O </a:t>
                      </a:r>
                    </a:p>
                  </a:txBody>
                  <a:tcPr marL="103957" marR="1039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15 </a:t>
                      </a:r>
                    </a:p>
                  </a:txBody>
                  <a:tcPr marL="103957" marR="1039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24%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36%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10%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30% </a:t>
                      </a:r>
                    </a:p>
                  </a:txBody>
                  <a:tcPr marL="103957" marR="1039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Total</a:t>
                      </a:r>
                    </a:p>
                  </a:txBody>
                  <a:tcPr marL="103957" marR="1039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50</a:t>
                      </a:r>
                    </a:p>
                  </a:txBody>
                  <a:tcPr marL="103957" marR="1039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100</a:t>
                      </a:r>
                    </a:p>
                  </a:txBody>
                  <a:tcPr marL="103957" marR="1039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C47A4-69F8-4926-BA29-0F9D18AA6516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Biostatistics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FF00"/>
                </a:solidFill>
              </a:rPr>
              <a:t>Definition: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rgbClr val="FFFF00"/>
                </a:solidFill>
              </a:rPr>
              <a:t>The application of statistics to biological sciences 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FF00"/>
                </a:solidFill>
              </a:rPr>
              <a:t>Is the science which deals with the development and application of the most appropriate methods for the: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rgbClr val="FFFF00"/>
                </a:solidFill>
              </a:rPr>
              <a:t>Collection of data.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rgbClr val="FFFF00"/>
                </a:solidFill>
              </a:rPr>
              <a:t>Presentation of the collected data.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rgbClr val="FFFF00"/>
                </a:solidFill>
              </a:rPr>
              <a:t>Analysis and interpretation of the results.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rgbClr val="FFFF00"/>
                </a:solidFill>
              </a:rPr>
              <a:t>Making decisions on the basis of such analysis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F94A4-E70F-40D5-B381-1F5419AAB20B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3716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FFFF00"/>
                </a:solidFill>
              </a:rPr>
              <a:t>Table (II): Distribution of patients by  age groups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362517" name="Group 21"/>
          <p:cNvGraphicFramePr>
            <a:graphicFrameLocks noGrp="1"/>
          </p:cNvGraphicFramePr>
          <p:nvPr>
            <p:ph idx="1"/>
          </p:nvPr>
        </p:nvGraphicFramePr>
        <p:xfrm>
          <a:off x="457200" y="2514600"/>
          <a:ext cx="8229927" cy="3771964"/>
        </p:xfrm>
        <a:graphic>
          <a:graphicData uri="http://schemas.openxmlformats.org/drawingml/2006/table">
            <a:tbl>
              <a:tblPr/>
              <a:tblGrid>
                <a:gridCol w="2743309"/>
                <a:gridCol w="2743309"/>
                <a:gridCol w="2743309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Age  Group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(years) </a:t>
                      </a:r>
                    </a:p>
                  </a:txBody>
                  <a:tcPr marL="103957" marR="1039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Frequency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 </a:t>
                      </a:r>
                    </a:p>
                  </a:txBody>
                  <a:tcPr marL="103957" marR="1039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%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 </a:t>
                      </a:r>
                    </a:p>
                  </a:txBody>
                  <a:tcPr marL="103957" marR="1039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9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20-30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30-40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40-50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50+</a:t>
                      </a:r>
                    </a:p>
                  </a:txBody>
                  <a:tcPr marL="103957" marR="1039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15 </a:t>
                      </a:r>
                    </a:p>
                  </a:txBody>
                  <a:tcPr marL="103957" marR="1039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30 </a:t>
                      </a:r>
                    </a:p>
                  </a:txBody>
                  <a:tcPr marL="103957" marR="1039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Total</a:t>
                      </a:r>
                    </a:p>
                  </a:txBody>
                  <a:tcPr marL="103957" marR="1039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50</a:t>
                      </a:r>
                    </a:p>
                  </a:txBody>
                  <a:tcPr marL="103957" marR="1039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100</a:t>
                      </a:r>
                    </a:p>
                  </a:txBody>
                  <a:tcPr marL="103957" marR="1039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38A420-82C2-4B83-9941-C312D2040CB4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304800" y="0"/>
            <a:ext cx="7170738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r>
              <a:rPr lang="en-US" sz="3600" u="sng">
                <a:solidFill>
                  <a:srgbClr val="FFFF66"/>
                </a:solidFill>
                <a:latin typeface="Calibri" pitchFamily="34" charset="0"/>
              </a:rPr>
              <a:t>Complex frequency distribution Table</a:t>
            </a:r>
            <a:endParaRPr lang="en-US" sz="3600">
              <a:solidFill>
                <a:srgbClr val="FFFF66"/>
              </a:solidFill>
              <a:latin typeface="Calibri" pitchFamily="34" charset="0"/>
            </a:endParaRPr>
          </a:p>
        </p:txBody>
      </p:sp>
      <p:sp>
        <p:nvSpPr>
          <p:cNvPr id="22531" name="Title 5"/>
          <p:cNvSpPr>
            <a:spLocks noGrp="1"/>
          </p:cNvSpPr>
          <p:nvPr>
            <p:ph type="title"/>
          </p:nvPr>
        </p:nvSpPr>
        <p:spPr>
          <a:xfrm>
            <a:off x="228600" y="9144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smtClean="0">
                <a:solidFill>
                  <a:srgbClr val="FFFF00"/>
                </a:solidFill>
              </a:rPr>
              <a:t>Table (III): Distribution of lung cancer patients by smoking status</a:t>
            </a:r>
            <a:endParaRPr lang="en-US" sz="3200" smtClean="0"/>
          </a:p>
        </p:txBody>
      </p:sp>
      <p:graphicFrame>
        <p:nvGraphicFramePr>
          <p:cNvPr id="334997" name="Group 149"/>
          <p:cNvGraphicFramePr>
            <a:graphicFrameLocks noGrp="1"/>
          </p:cNvGraphicFramePr>
          <p:nvPr>
            <p:ph idx="1"/>
          </p:nvPr>
        </p:nvGraphicFramePr>
        <p:xfrm>
          <a:off x="457200" y="2362200"/>
          <a:ext cx="8229986" cy="3923031"/>
        </p:xfrm>
        <a:graphic>
          <a:graphicData uri="http://schemas.openxmlformats.org/drawingml/2006/table">
            <a:tbl>
              <a:tblPr/>
              <a:tblGrid>
                <a:gridCol w="1618108"/>
                <a:gridCol w="995995"/>
                <a:gridCol w="1123177"/>
                <a:gridCol w="1123176"/>
                <a:gridCol w="1123177"/>
                <a:gridCol w="1123176"/>
                <a:gridCol w="1123177"/>
              </a:tblGrid>
              <a:tr h="4572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Smoking</a:t>
                      </a:r>
                    </a:p>
                  </a:txBody>
                  <a:tcPr marL="88260" marR="8826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Lung cancer</a:t>
                      </a:r>
                    </a:p>
                  </a:txBody>
                  <a:tcPr marL="88260" marR="882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Total</a:t>
                      </a:r>
                    </a:p>
                  </a:txBody>
                  <a:tcPr marL="88260" marR="882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Yes</a:t>
                      </a:r>
                    </a:p>
                  </a:txBody>
                  <a:tcPr marL="88260" marR="882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No</a:t>
                      </a:r>
                    </a:p>
                  </a:txBody>
                  <a:tcPr marL="88260" marR="882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89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No.</a:t>
                      </a:r>
                    </a:p>
                  </a:txBody>
                  <a:tcPr marL="88260" marR="882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%</a:t>
                      </a:r>
                    </a:p>
                  </a:txBody>
                  <a:tcPr marL="88260" marR="882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No.</a:t>
                      </a:r>
                    </a:p>
                  </a:txBody>
                  <a:tcPr marL="88260" marR="882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%</a:t>
                      </a:r>
                    </a:p>
                  </a:txBody>
                  <a:tcPr marL="88260" marR="882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No.</a:t>
                      </a:r>
                    </a:p>
                  </a:txBody>
                  <a:tcPr marL="88260" marR="882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%</a:t>
                      </a:r>
                    </a:p>
                  </a:txBody>
                  <a:tcPr marL="88260" marR="882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Smoker</a:t>
                      </a:r>
                    </a:p>
                  </a:txBody>
                  <a:tcPr marL="88260" marR="882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15</a:t>
                      </a:r>
                    </a:p>
                  </a:txBody>
                  <a:tcPr marL="88260" marR="882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75%</a:t>
                      </a:r>
                    </a:p>
                  </a:txBody>
                  <a:tcPr marL="88260" marR="882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8</a:t>
                      </a:r>
                    </a:p>
                  </a:txBody>
                  <a:tcPr marL="88260" marR="882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20%</a:t>
                      </a:r>
                    </a:p>
                  </a:txBody>
                  <a:tcPr marL="88260" marR="882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23</a:t>
                      </a:r>
                    </a:p>
                  </a:txBody>
                  <a:tcPr marL="88260" marR="882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38.33</a:t>
                      </a:r>
                    </a:p>
                  </a:txBody>
                  <a:tcPr marL="88260" marR="882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4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Non smoker</a:t>
                      </a:r>
                    </a:p>
                  </a:txBody>
                  <a:tcPr marL="88260" marR="882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5</a:t>
                      </a:r>
                    </a:p>
                  </a:txBody>
                  <a:tcPr marL="88260" marR="882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25%</a:t>
                      </a:r>
                    </a:p>
                  </a:txBody>
                  <a:tcPr marL="88260" marR="882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32</a:t>
                      </a:r>
                    </a:p>
                  </a:txBody>
                  <a:tcPr marL="88260" marR="882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80%</a:t>
                      </a:r>
                    </a:p>
                  </a:txBody>
                  <a:tcPr marL="88260" marR="882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37</a:t>
                      </a:r>
                    </a:p>
                  </a:txBody>
                  <a:tcPr marL="88260" marR="882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61.67</a:t>
                      </a:r>
                    </a:p>
                  </a:txBody>
                  <a:tcPr marL="88260" marR="882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Total</a:t>
                      </a:r>
                    </a:p>
                  </a:txBody>
                  <a:tcPr marL="88260" marR="882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20</a:t>
                      </a:r>
                    </a:p>
                  </a:txBody>
                  <a:tcPr marL="88260" marR="882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100%</a:t>
                      </a:r>
                    </a:p>
                  </a:txBody>
                  <a:tcPr marL="88260" marR="882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40</a:t>
                      </a:r>
                    </a:p>
                  </a:txBody>
                  <a:tcPr marL="88260" marR="882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100%</a:t>
                      </a:r>
                    </a:p>
                  </a:txBody>
                  <a:tcPr marL="88260" marR="882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60</a:t>
                      </a:r>
                    </a:p>
                  </a:txBody>
                  <a:tcPr marL="88260" marR="882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100%</a:t>
                      </a:r>
                    </a:p>
                  </a:txBody>
                  <a:tcPr marL="88260" marR="882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3200400" y="3962400"/>
            <a:ext cx="838200" cy="533400"/>
          </a:xfrm>
          <a:prstGeom prst="ellipse">
            <a:avLst/>
          </a:prstGeom>
          <a:solidFill>
            <a:srgbClr val="FFFF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410200" y="4800600"/>
            <a:ext cx="838200" cy="533400"/>
          </a:xfrm>
          <a:prstGeom prst="ellipse">
            <a:avLst/>
          </a:prstGeom>
          <a:solidFill>
            <a:srgbClr val="FFFF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C64DAF-873E-48E8-8FAD-9015A0F52679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96BE9-DA6E-4BEE-B2FC-DEE89A576EF4}" type="slidenum">
              <a:rPr lang="en-US"/>
              <a:pPr>
                <a:defRPr/>
              </a:pPr>
              <a:t>22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0" y="152400"/>
            <a:ext cx="9313110" cy="6762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at a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question: Is eating breakfast good for you?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Does skipping breakfast increase weight gain?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PH311/ Fall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301C32-410E-466B-B729-6617331DBB6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8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Betts et al, The </a:t>
            </a:r>
            <a:r>
              <a:rPr lang="en-US" b="1" dirty="0">
                <a:solidFill>
                  <a:schemeClr val="bg1"/>
                </a:solidFill>
              </a:rPr>
              <a:t>causal role of breakfast in energy balance and health: a randomized controlled trial in lean </a:t>
            </a:r>
            <a:r>
              <a:rPr lang="en-US" b="1" dirty="0" smtClean="0">
                <a:solidFill>
                  <a:schemeClr val="bg1"/>
                </a:solidFill>
              </a:rPr>
              <a:t>adults, </a:t>
            </a:r>
            <a:r>
              <a:rPr lang="nl-NL" dirty="0">
                <a:solidFill>
                  <a:schemeClr val="bg1"/>
                </a:solidFill>
              </a:rPr>
              <a:t>Am J Clin Nutr</a:t>
            </a:r>
            <a:r>
              <a:rPr lang="nl-NL" b="1" dirty="0">
                <a:solidFill>
                  <a:schemeClr val="bg1"/>
                </a:solidFill>
              </a:rPr>
              <a:t> August 2014 </a:t>
            </a:r>
            <a:r>
              <a:rPr lang="nl-NL" dirty="0" smtClean="0">
                <a:solidFill>
                  <a:schemeClr val="bg1"/>
                </a:solidFill>
              </a:rPr>
              <a:t>vol</a:t>
            </a:r>
            <a:r>
              <a:rPr lang="nl-NL" dirty="0">
                <a:solidFill>
                  <a:schemeClr val="bg1"/>
                </a:solidFill>
              </a:rPr>
              <a:t>. 100 no. 2 </a:t>
            </a:r>
            <a:r>
              <a:rPr lang="nl-NL" b="1" dirty="0">
                <a:solidFill>
                  <a:schemeClr val="bg1"/>
                </a:solidFill>
              </a:rPr>
              <a:t>539-547</a:t>
            </a:r>
            <a:endParaRPr lang="en-US" b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PH311/ Fall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301C32-410E-466B-B729-6617331DBB6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7698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>Popular beliefs that breakfast is the most important meal of the day are grounded in cross-sectional observations that link breakfast to health, the causal nature of which remains to be explored under real-life conditions.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Objective:</a:t>
            </a:r>
            <a:r>
              <a:rPr lang="en-US" sz="2800" dirty="0">
                <a:solidFill>
                  <a:schemeClr val="bg1"/>
                </a:solidFill>
              </a:rPr>
              <a:t> The aim was to conduct a randomized controlled trial examining causal links between breakfast habits and all components of energy balance in free-living humans.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PH311/ Fall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301C32-410E-466B-B729-6617331DBB6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7903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PH311/ Fall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301C32-410E-466B-B729-6617331DBB6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403838"/>
                </a:solidFill>
                <a:effectLst/>
                <a:latin typeface="inherit"/>
                <a:cs typeface="Lucida Sans Unicode" pitchFamily="34" charset="0"/>
              </a:rPr>
              <a:t>TABLE 1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rgbClr val="403838"/>
              </a:solidFill>
              <a:effectLst/>
              <a:latin typeface="Lucida Sans Unicode" pitchFamily="34" charset="0"/>
              <a:cs typeface="Lucida Sans Unicode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403838"/>
                </a:solidFill>
                <a:effectLst/>
                <a:latin typeface="inherit"/>
                <a:cs typeface="Lucida Sans Unicode" pitchFamily="34" charset="0"/>
              </a:rPr>
              <a:t>Baseline demographic and anthropometric characteristics and changes at follow-up</a:t>
            </a:r>
            <a:r>
              <a:rPr kumimoji="0" lang="en-US" sz="114800" b="0" i="1" u="none" strike="noStrike" cap="none" normalizeH="0" baseline="30000" smtClean="0">
                <a:ln>
                  <a:noFill/>
                </a:ln>
                <a:solidFill>
                  <a:srgbClr val="581858"/>
                </a:solidFill>
                <a:effectLst/>
                <a:latin typeface="inherit"/>
                <a:cs typeface="Lucida Sans Unicode" pitchFamily="34" charset="0"/>
                <a:hlinkClick r:id="rId2"/>
              </a:rPr>
              <a:t>1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rgbClr val="403838"/>
              </a:solidFill>
              <a:effectLst/>
              <a:latin typeface="Lucida Sans Unicode" pitchFamily="34" charset="0"/>
              <a:cs typeface="Lucida Sans Unicode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9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Why Study Biostatistics?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>
                <a:solidFill>
                  <a:srgbClr val="FFFF00"/>
                </a:solidFill>
              </a:rPr>
              <a:t>Biostatistics is essential for:</a:t>
            </a:r>
          </a:p>
          <a:p>
            <a:pPr eaLnBrk="1" hangingPunct="1">
              <a:buFont typeface="Arial" charset="0"/>
              <a:buNone/>
            </a:pPr>
            <a:endParaRPr lang="en-US" smtClean="0">
              <a:solidFill>
                <a:srgbClr val="FFFF00"/>
              </a:solidFill>
            </a:endParaRPr>
          </a:p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Medical (social) research</a:t>
            </a:r>
          </a:p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Understanding medical literature</a:t>
            </a:r>
          </a:p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Differentiating between facts and fancy in daily life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4E17A1-B1A9-45FE-A375-228C69D169CE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Definitions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u="sng" dirty="0" smtClean="0">
                <a:solidFill>
                  <a:srgbClr val="FFFF00"/>
                </a:solidFill>
              </a:rPr>
              <a:t>Population: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A set of measurements of interest to the researcher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	Example: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	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FF00"/>
                </a:solidFill>
              </a:rPr>
              <a:t>Sample: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A subset of the population is called sample. A sample usually selected to be representative to the population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74229E-83CF-4F47-800F-8CD71C50175E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300" y="990600"/>
            <a:ext cx="7291388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FFFF00"/>
                </a:solidFill>
              </a:rPr>
              <a:t>Population vs Sample</a:t>
            </a:r>
            <a:endParaRPr lang="en-US" sz="3600" smtClean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95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solidFill>
                <a:srgbClr val="FFFF00"/>
              </a:solidFill>
              <a:latin typeface="+mj-lt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The population includes all objects of interest whereas the sample is only a portion of the population.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solidFill>
                <a:srgbClr val="FFFF00"/>
              </a:solidFill>
              <a:latin typeface="+mj-lt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solidFill>
                <a:srgbClr val="FFFF00"/>
              </a:solidFill>
              <a:latin typeface="+mj-lt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There are several reasons why we don't work with populations; They are usually large, and it is often impossible to get data for every object we're studying.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solidFill>
                <a:srgbClr val="FFFF00"/>
              </a:solidFill>
              <a:latin typeface="+mj-lt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5CE764-75B8-476F-9F02-B2DACA9AD1B3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Definitions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u="sng" dirty="0" smtClean="0">
                <a:solidFill>
                  <a:srgbClr val="FFFF00"/>
                </a:solidFill>
              </a:rPr>
              <a:t>Descriptive statistics </a:t>
            </a:r>
            <a:r>
              <a:rPr lang="en-US" dirty="0" smtClean="0">
                <a:solidFill>
                  <a:srgbClr val="FFFF00"/>
                </a:solidFill>
              </a:rPr>
              <a:t>deal with the enumeration, organization, and graphical representation of data. 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 Number and % of sample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FF00"/>
                </a:solidFill>
              </a:rPr>
              <a:t>How many are men, women, their age groups … etc. 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smtClean="0">
                <a:solidFill>
                  <a:srgbClr val="FFFF00"/>
                </a:solidFill>
              </a:rPr>
              <a:t>Inferential statistics </a:t>
            </a:r>
            <a:r>
              <a:rPr lang="en-US" dirty="0" smtClean="0">
                <a:solidFill>
                  <a:srgbClr val="FFFF00"/>
                </a:solidFill>
              </a:rPr>
              <a:t>are concerned with reading conclusions  from incomplete information (SAMPLE).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rgbClr val="FFFF00"/>
                </a:solidFill>
              </a:rPr>
              <a:t>Make inference about the population from a sample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FF00"/>
                </a:solidFill>
              </a:rPr>
              <a:t>Estimation (% of DM among Jordanians)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FF00"/>
                </a:solidFill>
              </a:rPr>
              <a:t>Testing Hypothesis ( is drug A </a:t>
            </a:r>
            <a:r>
              <a:rPr lang="en-US" b="1" dirty="0" smtClean="0">
                <a:solidFill>
                  <a:srgbClr val="FFFF00"/>
                </a:solidFill>
              </a:rPr>
              <a:t>more</a:t>
            </a:r>
            <a:r>
              <a:rPr lang="en-US" dirty="0" smtClean="0">
                <a:solidFill>
                  <a:srgbClr val="FFFF00"/>
                </a:solidFill>
              </a:rPr>
              <a:t> effective in reducing blood pressure than drug B).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A1DB9D-8B37-4068-AC74-41A72424DED1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Qualitative and Quantitative and Variables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FF00"/>
                </a:solidFill>
              </a:rPr>
              <a:t>Example of Qualitative variables: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FF00"/>
                </a:solidFill>
              </a:rPr>
              <a:t>Occupation: 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FF00"/>
                </a:solidFill>
              </a:rPr>
              <a:t>Student 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FF00"/>
                </a:solidFill>
              </a:rPr>
              <a:t>MD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FF00"/>
                </a:solidFill>
              </a:rPr>
              <a:t>Engineer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FF00"/>
                </a:solidFill>
              </a:rPr>
              <a:t>Example of Quantitative variables: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FF00"/>
                </a:solidFill>
              </a:rPr>
              <a:t>Weight 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FF00"/>
                </a:solidFill>
              </a:rPr>
              <a:t>Height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FF00"/>
                </a:solidFill>
              </a:rPr>
              <a:t>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9E1F50-84AE-4CDE-8ACA-6B4B4DC379B2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Qualitative and Quantitative and Variables 2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006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FF00"/>
                </a:solidFill>
              </a:rPr>
              <a:t>Quantitative variables are variables measured on a numeric scale.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FF00"/>
                </a:solidFill>
              </a:rPr>
              <a:t>Qualitative variables are variables with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FF00"/>
                </a:solidFill>
              </a:rPr>
              <a:t>No natural sense of ordering,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FF00"/>
                </a:solidFill>
              </a:rPr>
              <a:t>Measured on a nominal scale,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FF00"/>
                </a:solidFill>
              </a:rPr>
              <a:t>Qualitative variables can be coded to appear numeric but their numbers are meaningless, as in male=1, female=2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Example: hair color (Black, Brown, Gray, Red, Yellow) is a qualitative variable,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D0B995-9181-4FCB-84A3-68DD2F796DC9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4796</TotalTime>
  <Words>870</Words>
  <Application>Microsoft Office PowerPoint</Application>
  <PresentationFormat>On-screen Show (4:3)</PresentationFormat>
  <Paragraphs>228</Paragraphs>
  <Slides>26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Introduction to Biostatistics </vt:lpstr>
      <vt:lpstr>Biostatistics </vt:lpstr>
      <vt:lpstr>Why Study Biostatistics?</vt:lpstr>
      <vt:lpstr>Definitions </vt:lpstr>
      <vt:lpstr>PowerPoint Presentation</vt:lpstr>
      <vt:lpstr>Population vs Sample</vt:lpstr>
      <vt:lpstr>Definitions 2</vt:lpstr>
      <vt:lpstr>Qualitative and Quantitative and Variables</vt:lpstr>
      <vt:lpstr>Qualitative and Quantitative and Variables 2</vt:lpstr>
      <vt:lpstr>Variable Types </vt:lpstr>
      <vt:lpstr>Discrete vs Continuous</vt:lpstr>
      <vt:lpstr>Variables: review </vt:lpstr>
      <vt:lpstr>Scale</vt:lpstr>
      <vt:lpstr>Scales</vt:lpstr>
      <vt:lpstr>Scales (2)</vt:lpstr>
      <vt:lpstr>Methods of Data Presentation</vt:lpstr>
      <vt:lpstr>Organizing Data</vt:lpstr>
      <vt:lpstr>1- Numerical Presentation </vt:lpstr>
      <vt:lpstr>Table (1): Distribution of patients by blood type  </vt:lpstr>
      <vt:lpstr>Table (II): Distribution of patients by  age groups </vt:lpstr>
      <vt:lpstr>Table (III): Distribution of lung cancer patients by smoking status</vt:lpstr>
      <vt:lpstr>PowerPoint Presentation</vt:lpstr>
      <vt:lpstr>Let’s look at a study</vt:lpstr>
      <vt:lpstr>PowerPoint Presentation</vt:lpstr>
      <vt:lpstr>PowerPoint Presentation</vt:lpstr>
      <vt:lpstr>TABLE 1 Baseline demographic and anthropometric characteristics and changes at follow-up1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Biostatistics</dc:title>
  <dc:creator>kkheiral</dc:creator>
  <cp:lastModifiedBy>hcdr11</cp:lastModifiedBy>
  <cp:revision>43</cp:revision>
  <dcterms:created xsi:type="dcterms:W3CDTF">2010-09-25T13:33:26Z</dcterms:created>
  <dcterms:modified xsi:type="dcterms:W3CDTF">2015-10-06T12:42:53Z</dcterms:modified>
</cp:coreProperties>
</file>