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8" r:id="rId2"/>
    <p:sldId id="27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9" r:id="rId21"/>
    <p:sldId id="309" r:id="rId22"/>
    <p:sldId id="302" r:id="rId23"/>
    <p:sldId id="300" r:id="rId24"/>
    <p:sldId id="303" r:id="rId25"/>
    <p:sldId id="304" r:id="rId26"/>
    <p:sldId id="305" r:id="rId27"/>
    <p:sldId id="306" r:id="rId28"/>
    <p:sldId id="307" r:id="rId29"/>
    <p:sldId id="308" r:id="rId30"/>
    <p:sldId id="31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12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30EC0B-9AEB-4552-A684-DB6FF5608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2F16F6-155A-4BF2-87B6-3A450AE69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4A0FDB-DCED-49EF-9EF5-8462967D9B7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191125"/>
            <a:ext cx="5029200" cy="32670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7AD18-0118-44FD-A839-05CC46486F1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w="12700" cap="flat"/>
        </p:spPr>
      </p:sp>
      <p:sp>
        <p:nvSpPr>
          <p:cNvPr id="3584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742E90-B2AC-42A4-833C-47FBEADB47D8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5DC0E-86A1-4267-B9A3-1640E41CD0C0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B3521-3A49-4098-81E0-FAC974F2B25B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4EAFF-70FA-4E2B-B535-7E55482C16B8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B8EE4-07C7-4E62-8BC5-79D04B0211A0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79920-3A97-4DEA-AC34-DD03C2813F0C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17D3-11EA-461E-B325-163A10714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ABFC7-4651-4041-B3BA-10F59EF0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AA423-EB89-437B-9641-BAD5598D0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9E988-214D-47AA-845D-DB0A85902DA6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40989-9076-4357-93CA-A1F1BB00A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BD827-5CC3-4B8B-95B4-78DA8CB32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BA4FD-2BF1-4E25-8FAB-E81FAEF01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3BCDE-83BB-4280-9C77-802294F7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3FBC4-CECB-46C9-BF62-0A4E66C33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047CF-0465-47B2-A735-C28294D03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9955C-F5FB-42B7-9477-E54BCBCF1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5670B-3728-4140-866D-A3E980384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0EC8DE-B931-455E-901B-F615FDF4D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1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2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3.doc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4.doc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smtClean="0"/>
              <a:t>Probabilities 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6858000" cy="35814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smtClean="0"/>
              <a:t> Probability of having a baby boy?</a:t>
            </a:r>
          </a:p>
          <a:p>
            <a:pPr algn="l">
              <a:buFontTx/>
              <a:buChar char="•"/>
            </a:pPr>
            <a:r>
              <a:rPr lang="en-US" smtClean="0"/>
              <a:t>Probability of having a baby girl?</a:t>
            </a:r>
          </a:p>
          <a:p>
            <a:pPr algn="l">
              <a:buFontTx/>
              <a:buChar char="•"/>
            </a:pPr>
            <a:r>
              <a:rPr lang="en-US" smtClean="0"/>
              <a:t> Probability of having a red card?</a:t>
            </a:r>
          </a:p>
          <a:p>
            <a:pPr algn="l">
              <a:buFontTx/>
              <a:buChar char="•"/>
            </a:pPr>
            <a:r>
              <a:rPr lang="en-US" smtClean="0"/>
              <a:t> Probability of winning the lottery?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smtClean="0"/>
              <a:t>General Addition Rule Example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505200" y="3352800"/>
            <a:ext cx="2514600" cy="914400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52600" y="3352800"/>
            <a:ext cx="1752600" cy="1981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810000" y="4191000"/>
            <a:ext cx="685800" cy="12192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3810000" y="4267200"/>
            <a:ext cx="1981200" cy="609600"/>
          </a:xfrm>
          <a:prstGeom prst="ellipse">
            <a:avLst/>
          </a:prstGeom>
          <a:noFill/>
          <a:ln w="25400" algn="ctr">
            <a:solidFill>
              <a:srgbClr val="04E05D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505200" y="2971800"/>
            <a:ext cx="4572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495800" y="2971800"/>
            <a:ext cx="152400" cy="1295400"/>
          </a:xfrm>
          <a:prstGeom prst="line">
            <a:avLst/>
          </a:prstGeom>
          <a:noFill/>
          <a:ln w="19050">
            <a:solidFill>
              <a:srgbClr val="04E05D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838200" y="1908175"/>
            <a:ext cx="7620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P(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Red </a:t>
            </a:r>
            <a:r>
              <a:rPr lang="en-US" b="1">
                <a:latin typeface="Arial" charset="0"/>
              </a:rPr>
              <a:t>or </a:t>
            </a:r>
            <a:r>
              <a:rPr lang="en-US" b="1">
                <a:solidFill>
                  <a:srgbClr val="00CC00"/>
                </a:solidFill>
                <a:latin typeface="Arial" charset="0"/>
              </a:rPr>
              <a:t>Ace</a:t>
            </a:r>
            <a:r>
              <a:rPr lang="en-US" b="1">
                <a:latin typeface="Arial" charset="0"/>
              </a:rPr>
              <a:t>) = P(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Red</a:t>
            </a:r>
            <a:r>
              <a:rPr lang="en-US" b="1">
                <a:latin typeface="Arial" charset="0"/>
              </a:rPr>
              <a:t>) +P(</a:t>
            </a:r>
            <a:r>
              <a:rPr lang="en-US" b="1">
                <a:solidFill>
                  <a:srgbClr val="00CC00"/>
                </a:solidFill>
                <a:latin typeface="Arial" charset="0"/>
              </a:rPr>
              <a:t>Ace</a:t>
            </a:r>
            <a:r>
              <a:rPr lang="en-US" b="1">
                <a:latin typeface="Arial" charset="0"/>
              </a:rPr>
              <a:t>) - P(</a:t>
            </a:r>
            <a:r>
              <a:rPr lang="en-US" b="1">
                <a:solidFill>
                  <a:schemeClr val="hlink"/>
                </a:solidFill>
                <a:latin typeface="Arial" charset="0"/>
              </a:rPr>
              <a:t>Red</a:t>
            </a:r>
            <a:r>
              <a:rPr lang="en-US" b="1">
                <a:solidFill>
                  <a:srgbClr val="F8F8F8"/>
                </a:solidFill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and </a:t>
            </a:r>
            <a:r>
              <a:rPr lang="en-US" b="1">
                <a:solidFill>
                  <a:srgbClr val="00CC00"/>
                </a:solidFill>
                <a:latin typeface="Arial" charset="0"/>
              </a:rPr>
              <a:t>Ace)</a:t>
            </a:r>
            <a:endParaRPr lang="en-US" b="1">
              <a:latin typeface="Arial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914400" y="2590800"/>
            <a:ext cx="67056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                        = </a:t>
            </a:r>
            <a:r>
              <a:rPr lang="en-US" b="1">
                <a:solidFill>
                  <a:schemeClr val="hlink"/>
                </a:solidFill>
                <a:latin typeface="Arial" charset="0"/>
              </a:rPr>
              <a:t>26</a:t>
            </a:r>
            <a:r>
              <a:rPr lang="en-US" b="1">
                <a:latin typeface="Arial" charset="0"/>
              </a:rPr>
              <a:t>/52 + </a:t>
            </a:r>
            <a:r>
              <a:rPr lang="en-US" b="1">
                <a:solidFill>
                  <a:srgbClr val="00CC00"/>
                </a:solidFill>
                <a:latin typeface="Arial" charset="0"/>
              </a:rPr>
              <a:t>4</a:t>
            </a:r>
            <a:r>
              <a:rPr lang="en-US" b="1">
                <a:latin typeface="Arial" charset="0"/>
              </a:rPr>
              <a:t>/52 -  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latin typeface="Arial" charset="0"/>
              </a:rPr>
              <a:t>/52  =  28/52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7315200" y="2971800"/>
            <a:ext cx="1524000" cy="10160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Don’t count the two red aces twice!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4191000" y="3048000"/>
            <a:ext cx="114300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800600" y="3810000"/>
            <a:ext cx="9953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Black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724400" y="480060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191000" y="3352800"/>
            <a:ext cx="10763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Color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2133600" y="3657600"/>
            <a:ext cx="9810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Type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3733800" y="3810000"/>
            <a:ext cx="7572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Red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986463" y="3690938"/>
            <a:ext cx="10001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Total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806575" y="4302125"/>
            <a:ext cx="8096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Ace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3946525" y="42910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solidFill>
                  <a:schemeClr val="folHlink"/>
                </a:solidFill>
                <a:latin typeface="Arial" charset="0"/>
              </a:rPr>
              <a:t>2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4760913" y="427355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5176838" y="42910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2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6323013" y="42910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4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1806575" y="4859338"/>
            <a:ext cx="15906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Non-Ace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3849688" y="48482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24</a:t>
            </a: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5080000" y="48482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24</a:t>
            </a: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6227763" y="48482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48</a:t>
            </a:r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1806575" y="5418138"/>
            <a:ext cx="10001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Total</a:t>
            </a: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3849688" y="54070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26</a:t>
            </a: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5080000" y="54070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26</a:t>
            </a:r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6227763" y="54070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latin typeface="Arial" charset="0"/>
              </a:rPr>
              <a:t>52</a:t>
            </a:r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4724400" y="38100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1752600" y="4267200"/>
            <a:ext cx="531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6019800" y="3378200"/>
            <a:ext cx="0" cy="254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3505200" y="381000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3505200" y="33528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1752600" y="53340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1752600" y="48006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1752600" y="3352800"/>
            <a:ext cx="5334000" cy="2590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3810000" y="5410200"/>
            <a:ext cx="609600" cy="533400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5257800" y="2590800"/>
            <a:ext cx="762000" cy="4572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3505200" y="3352800"/>
            <a:ext cx="2514600" cy="914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H="1" flipV="1">
            <a:off x="6019800" y="2971800"/>
            <a:ext cx="1295400" cy="3048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5438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Computing Conditional Probabilities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4532313"/>
          </a:xfrm>
        </p:spPr>
        <p:txBody>
          <a:bodyPr/>
          <a:lstStyle/>
          <a:p>
            <a:pPr eaLnBrk="1" hangingPunct="1"/>
            <a:r>
              <a:rPr lang="en-US" sz="2400" smtClean="0"/>
              <a:t>A </a:t>
            </a:r>
            <a:r>
              <a:rPr lang="en-US" sz="2400" i="1" u="sng" smtClean="0">
                <a:solidFill>
                  <a:schemeClr val="accent2"/>
                </a:solidFill>
              </a:rPr>
              <a:t>conditional probability</a:t>
            </a:r>
            <a:r>
              <a:rPr lang="en-US" sz="2400" smtClean="0"/>
              <a:t> is the probability of one event, </a:t>
            </a:r>
            <a:r>
              <a:rPr lang="en-US" sz="2800" b="1" smtClean="0"/>
              <a:t>given</a:t>
            </a:r>
            <a:r>
              <a:rPr lang="en-US" sz="2400" smtClean="0"/>
              <a:t> that another event has occurred</a:t>
            </a:r>
            <a:r>
              <a:rPr lang="en-US" smtClean="0"/>
              <a:t>: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1924050" y="2667000"/>
          <a:ext cx="3371850" cy="995363"/>
        </p:xfrm>
        <a:graphic>
          <a:graphicData uri="http://schemas.openxmlformats.org/presentationml/2006/ole">
            <p:oleObj spid="_x0000_s4098" name="Equation" r:id="rId3" imgW="1422360" imgH="419040" progId="Equation.3">
              <p:embed/>
            </p:oleObj>
          </a:graphicData>
        </a:graphic>
      </p:graphicFrame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1905000" y="4038600"/>
          <a:ext cx="3371850" cy="995363"/>
        </p:xfrm>
        <a:graphic>
          <a:graphicData uri="http://schemas.openxmlformats.org/presentationml/2006/ole">
            <p:oleObj spid="_x0000_s4099" name="Equation" r:id="rId4" imgW="1422360" imgH="419040" progId="Equation.3">
              <p:embed/>
            </p:oleObj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76400" y="5334000"/>
            <a:ext cx="65532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Where  P(A and B) = joint probability of A and B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  	P(A) = marginal probability of A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	P(B) = marginal probability of B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324600" y="27432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The conditional probability of A given that B has occurred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486400" y="31242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324600" y="4037013"/>
            <a:ext cx="2514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The conditional probability of B given that A has occurred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5486400" y="4418013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Statistical Independence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6200" cy="4800600"/>
          </a:xfrm>
        </p:spPr>
        <p:txBody>
          <a:bodyPr/>
          <a:lstStyle/>
          <a:p>
            <a:pPr eaLnBrk="1" hangingPunct="1"/>
            <a:r>
              <a:rPr lang="en-US" sz="3600" smtClean="0"/>
              <a:t>Two events are </a:t>
            </a:r>
            <a:r>
              <a:rPr lang="en-US" sz="3600" u="sng" smtClean="0">
                <a:solidFill>
                  <a:schemeClr val="accent2"/>
                </a:solidFill>
              </a:rPr>
              <a:t>independent</a:t>
            </a:r>
            <a:r>
              <a:rPr lang="en-US" sz="3600" smtClean="0"/>
              <a:t> if and only if:</a:t>
            </a:r>
          </a:p>
          <a:p>
            <a:pPr eaLnBrk="1" hangingPunct="1"/>
            <a:endParaRPr lang="en-US" sz="3600" smtClean="0"/>
          </a:p>
          <a:p>
            <a:pPr eaLnBrk="1" hangingPunct="1"/>
            <a:endParaRPr lang="en-US" sz="3600" smtClean="0"/>
          </a:p>
          <a:p>
            <a:pPr eaLnBrk="1" hangingPunct="1"/>
            <a:r>
              <a:rPr lang="en-US" sz="2800" smtClean="0"/>
              <a:t>Events A and B are independent when the probability of one event is not affected by the other event</a:t>
            </a:r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2133600" y="2895600"/>
          <a:ext cx="4495800" cy="919163"/>
        </p:xfrm>
        <a:graphic>
          <a:graphicData uri="http://schemas.openxmlformats.org/presentationml/2006/ole">
            <p:oleObj spid="_x0000_s5122" name="Equation" r:id="rId3" imgW="990360" imgH="203040" progId="Equation.3">
              <p:embed/>
            </p:oleObj>
          </a:graphicData>
        </a:graphic>
      </p:graphicFrame>
      <p:graphicFrame>
        <p:nvGraphicFramePr>
          <p:cNvPr id="5123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3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533400" y="4114800"/>
            <a:ext cx="8305800" cy="1828800"/>
          </a:xfrm>
          <a:prstGeom prst="rect">
            <a:avLst/>
          </a:prstGeom>
          <a:solidFill>
            <a:srgbClr val="CBDD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Multiplication Rules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6463" y="2209800"/>
            <a:ext cx="7405687" cy="533400"/>
          </a:xfrm>
        </p:spPr>
        <p:txBody>
          <a:bodyPr/>
          <a:lstStyle/>
          <a:p>
            <a:pPr eaLnBrk="1" hangingPunct="1"/>
            <a:r>
              <a:rPr lang="en-US" sz="2800" i="1" u="sng" smtClean="0"/>
              <a:t>Multiplication rule</a:t>
            </a:r>
            <a:r>
              <a:rPr lang="en-US" sz="2800" smtClean="0"/>
              <a:t> for two events A and B:</a:t>
            </a:r>
          </a:p>
        </p:txBody>
      </p:sp>
      <p:graphicFrame>
        <p:nvGraphicFramePr>
          <p:cNvPr id="6146" name="Object 0"/>
          <p:cNvGraphicFramePr>
            <a:graphicFrameLocks noChangeAspect="1"/>
          </p:cNvGraphicFramePr>
          <p:nvPr/>
        </p:nvGraphicFramePr>
        <p:xfrm>
          <a:off x="1925638" y="2730500"/>
          <a:ext cx="5702300" cy="676275"/>
        </p:xfrm>
        <a:graphic>
          <a:graphicData uri="http://schemas.openxmlformats.org/presentationml/2006/ole">
            <p:oleObj spid="_x0000_s6146" name="Equation" r:id="rId3" imgW="1714320" imgH="203040" progId="Equation.3">
              <p:embed/>
            </p:oleObj>
          </a:graphicData>
        </a:graphic>
      </p:graphicFrame>
      <p:graphicFrame>
        <p:nvGraphicFramePr>
          <p:cNvPr id="6147" name="Object 1"/>
          <p:cNvGraphicFramePr>
            <a:graphicFrameLocks noChangeAspect="1"/>
          </p:cNvGraphicFramePr>
          <p:nvPr/>
        </p:nvGraphicFramePr>
        <p:xfrm>
          <a:off x="6400800" y="4267200"/>
          <a:ext cx="2181225" cy="447675"/>
        </p:xfrm>
        <a:graphic>
          <a:graphicData uri="http://schemas.openxmlformats.org/presentationml/2006/ole">
            <p:oleObj spid="_x0000_s6147" name="Equation" r:id="rId4" imgW="990360" imgH="203040" progId="Equation.3">
              <p:embed/>
            </p:oleObj>
          </a:graphicData>
        </a:graphic>
      </p:graphicFrame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609600" y="41910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2800" b="1"/>
              <a:t>Note:</a:t>
            </a:r>
            <a:r>
              <a:rPr lang="en-US" sz="2800"/>
              <a:t> If A and B are independent, then</a:t>
            </a: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685800" y="45720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</a:pPr>
            <a:r>
              <a:rPr lang="en-US" sz="2800"/>
              <a:t>and the multiplication rule simplifies to</a:t>
            </a:r>
          </a:p>
        </p:txBody>
      </p:sp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2562225" y="5237163"/>
          <a:ext cx="4476750" cy="593725"/>
        </p:xfrm>
        <a:graphic>
          <a:graphicData uri="http://schemas.openxmlformats.org/presentationml/2006/ole">
            <p:oleObj spid="_x0000_s6148" name="Equation" r:id="rId5" imgW="1536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Marginal Probability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Marginal probability for event A: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Where B</a:t>
            </a:r>
            <a:r>
              <a:rPr lang="en-US" baseline="-25000" smtClean="0"/>
              <a:t>1</a:t>
            </a:r>
            <a:r>
              <a:rPr lang="en-US" smtClean="0"/>
              <a:t>, B</a:t>
            </a:r>
            <a:r>
              <a:rPr lang="en-US" baseline="-25000" smtClean="0"/>
              <a:t>2</a:t>
            </a:r>
            <a:r>
              <a:rPr lang="en-US" smtClean="0"/>
              <a:t>, …, B</a:t>
            </a:r>
            <a:r>
              <a:rPr lang="en-US" baseline="-25000" smtClean="0"/>
              <a:t>k</a:t>
            </a:r>
            <a:r>
              <a:rPr lang="en-US" smtClean="0"/>
              <a:t> are k mutually exclusive and collectively exhaustive events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609600" y="2895600"/>
          <a:ext cx="8077200" cy="450850"/>
        </p:xfrm>
        <a:graphic>
          <a:graphicData uri="http://schemas.openxmlformats.org/presentationml/2006/ole">
            <p:oleObj spid="_x0000_s7170" name="Equation" r:id="rId3" imgW="3860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u="sng" smtClean="0"/>
              <a:t>Example</a:t>
            </a:r>
            <a:endParaRPr lang="en-GB" sz="3200" u="sng" smtClean="0"/>
          </a:p>
        </p:txBody>
      </p:sp>
      <p:graphicFrame>
        <p:nvGraphicFramePr>
          <p:cNvPr id="23606" name="Group 54"/>
          <p:cNvGraphicFramePr>
            <a:graphicFrameLocks noGrp="1"/>
          </p:cNvGraphicFramePr>
          <p:nvPr>
            <p:ph type="tbl" idx="1"/>
          </p:nvPr>
        </p:nvGraphicFramePr>
        <p:xfrm>
          <a:off x="428625" y="1206500"/>
          <a:ext cx="8435975" cy="5265622"/>
        </p:xfrm>
        <a:graphic>
          <a:graphicData uri="http://schemas.openxmlformats.org/drawingml/2006/table">
            <a:tbl>
              <a:tblPr/>
              <a:tblGrid>
                <a:gridCol w="2328850"/>
                <a:gridCol w="1889138"/>
                <a:gridCol w="2109787"/>
                <a:gridCol w="2108200"/>
              </a:tblGrid>
              <a:tr h="43686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Family History of Disease 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Early =&lt;18 (E)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late&gt;18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(L)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Negative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Bipolar (B)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Unipolar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(C)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9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Unipolar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&amp; Bipolar  (D)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177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318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7F01EC-52EB-4F61-A160-ED7AE320401C}" type="slidenum">
              <a:rPr lang="ar-SA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8107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u="sng" smtClean="0"/>
              <a:t>Questions &amp; Solutions</a:t>
            </a:r>
            <a:endParaRPr lang="en-GB" sz="3200" b="1" u="sng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92375"/>
            <a:ext cx="8686800" cy="594995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600" b="1" dirty="0" smtClean="0"/>
              <a:t>Q1. what is the probability that this person will be 18 years old or younger?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600" b="1" dirty="0" smtClean="0">
              <a:solidFill>
                <a:srgbClr val="FFFF66"/>
              </a:solidFill>
            </a:endParaRP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§"/>
            </a:pPr>
            <a:endParaRPr lang="en-US" sz="2600" b="1" dirty="0" smtClean="0">
              <a:solidFill>
                <a:srgbClr val="FFFF66"/>
              </a:solidFill>
            </a:endParaRPr>
          </a:p>
          <a:p>
            <a:pPr eaLnBrk="1" hangingPunct="1">
              <a:buClr>
                <a:srgbClr val="FF3300"/>
              </a:buClr>
              <a:buFont typeface="Wingdings" pitchFamily="2" charset="2"/>
              <a:buNone/>
            </a:pPr>
            <a:endParaRPr lang="en-GB" sz="2600" b="1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05251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u="sng" smtClean="0"/>
              <a:t>Questions &amp; Solutions</a:t>
            </a:r>
            <a:br>
              <a:rPr lang="en-US" sz="3200" b="1" u="sng" smtClean="0"/>
            </a:br>
            <a:endParaRPr lang="en-GB" sz="3200" b="1" u="sng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27275"/>
            <a:ext cx="8229600" cy="3887788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Tx/>
              <a:buNone/>
            </a:pPr>
            <a:r>
              <a:rPr lang="en-US" sz="2600" b="1" dirty="0" smtClean="0"/>
              <a:t>Q2. Given that the person is 18 years old or younger what is the probability that this person has no family history of disease (negative)?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None/>
            </a:pPr>
            <a:endParaRPr lang="en-US" sz="26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u="sng" smtClean="0"/>
              <a:t>Questions &amp; Solutions</a:t>
            </a:r>
            <a:endParaRPr lang="en-GB" sz="3200" b="1" u="sng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Tx/>
              <a:buNone/>
            </a:pPr>
            <a:r>
              <a:rPr lang="en-US" sz="2600" b="1" dirty="0" smtClean="0"/>
              <a:t>Q3. what is the probability that this person will be early (E) and will have no family history of disease? </a:t>
            </a:r>
          </a:p>
          <a:p>
            <a:pPr>
              <a:buClr>
                <a:srgbClr val="FF3300"/>
              </a:buClr>
              <a:buFontTx/>
              <a:buNone/>
            </a:pPr>
            <a:endParaRPr lang="en-US" sz="2600" dirty="0" smtClean="0"/>
          </a:p>
          <a:p>
            <a:pPr eaLnBrk="1" hangingPunct="1">
              <a:buClr>
                <a:srgbClr val="FF3300"/>
              </a:buClr>
              <a:buFont typeface="Wingdings" pitchFamily="2" charset="2"/>
              <a:buNone/>
            </a:pPr>
            <a:endParaRPr lang="en-US" sz="2600" dirty="0" smtClean="0">
              <a:solidFill>
                <a:srgbClr val="FFFF66"/>
              </a:solidFill>
            </a:endParaRPr>
          </a:p>
          <a:p>
            <a:pPr eaLnBrk="1" hangingPunct="1">
              <a:buClr>
                <a:srgbClr val="FF3300"/>
              </a:buClr>
              <a:buFont typeface="Wingdings" pitchFamily="2" charset="2"/>
              <a:buNone/>
            </a:pPr>
            <a:endParaRPr lang="en-GB" sz="2600" b="1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u="sng" smtClean="0"/>
              <a:t>Questions &amp; Solutions</a:t>
            </a:r>
            <a:br>
              <a:rPr lang="en-US" sz="3200" b="1" u="sng" smtClean="0"/>
            </a:br>
            <a:endParaRPr lang="en-GB" sz="3200" b="1" u="sng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43425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3300"/>
              </a:buClr>
              <a:buFontTx/>
              <a:buNone/>
              <a:defRPr/>
            </a:pPr>
            <a:r>
              <a:rPr lang="en-US" sz="2600" b="1" dirty="0" smtClean="0"/>
              <a:t>Q4. what is the probability that this person will be early (E) or will have no family history of disease ? 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§"/>
              <a:defRPr/>
            </a:pPr>
            <a:endParaRPr lang="en-US" sz="26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600" b="1" dirty="0" smtClean="0">
              <a:solidFill>
                <a:srgbClr val="FFFF66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600" b="1" dirty="0" smtClean="0">
              <a:solidFill>
                <a:srgbClr val="FFFF66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2600" b="1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89013" y="609600"/>
            <a:ext cx="6764337" cy="1055688"/>
          </a:xfrm>
        </p:spPr>
        <p:txBody>
          <a:bodyPr/>
          <a:lstStyle/>
          <a:p>
            <a:pPr eaLnBrk="1" hangingPunct="1"/>
            <a:r>
              <a:rPr lang="en-US" smtClean="0"/>
              <a:t>Important Terms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accent2"/>
                </a:solidFill>
              </a:rPr>
              <a:t>Probability</a:t>
            </a:r>
            <a:r>
              <a:rPr lang="en-US" sz="2800" smtClean="0"/>
              <a:t> – the chance that an event will occur (always between 0 and 1)</a:t>
            </a:r>
          </a:p>
          <a:p>
            <a:pPr lvl="1" eaLnBrk="1" hangingPunct="1"/>
            <a:r>
              <a:rPr lang="en-US" sz="2400" smtClean="0"/>
              <a:t>P(A) = 0, impossible event</a:t>
            </a:r>
          </a:p>
          <a:p>
            <a:pPr lvl="1" eaLnBrk="1" hangingPunct="1"/>
            <a:r>
              <a:rPr lang="en-US" sz="2400" smtClean="0"/>
              <a:t>P(A) = 1, certain event</a:t>
            </a:r>
          </a:p>
          <a:p>
            <a:pPr eaLnBrk="1" hangingPunct="1"/>
            <a:r>
              <a:rPr lang="en-US" sz="2800" smtClean="0">
                <a:solidFill>
                  <a:schemeClr val="accent2"/>
                </a:solidFill>
              </a:rPr>
              <a:t>Event</a:t>
            </a:r>
            <a:r>
              <a:rPr lang="en-US" sz="2800" smtClean="0"/>
              <a:t> – Each possible type of occurrence or outcome, A</a:t>
            </a:r>
          </a:p>
          <a:p>
            <a:pPr eaLnBrk="1" hangingPunct="1"/>
            <a:r>
              <a:rPr lang="en-US" sz="2800" smtClean="0">
                <a:solidFill>
                  <a:schemeClr val="accent2"/>
                </a:solidFill>
              </a:rPr>
              <a:t>Simple Event</a:t>
            </a:r>
            <a:r>
              <a:rPr lang="en-US" sz="2800" smtClean="0"/>
              <a:t> – an event that can be described by a single characteristic</a:t>
            </a:r>
          </a:p>
          <a:p>
            <a:pPr eaLnBrk="1" hangingPunct="1"/>
            <a:r>
              <a:rPr lang="en-US" sz="2800" smtClean="0">
                <a:solidFill>
                  <a:schemeClr val="accent2"/>
                </a:solidFill>
              </a:rPr>
              <a:t>Sample Space</a:t>
            </a:r>
            <a:r>
              <a:rPr lang="en-US" sz="2800" smtClean="0"/>
              <a:t> – the collection of all possible events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Screening Tests</a:t>
            </a:r>
            <a:endParaRPr lang="en-US" b="1" smtClean="0">
              <a:solidFill>
                <a:schemeClr val="tx1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28763" y="2663825"/>
          <a:ext cx="5345112" cy="2947988"/>
        </p:xfrm>
        <a:graphic>
          <a:graphicData uri="http://schemas.openxmlformats.org/presentationml/2006/ole">
            <p:oleObj spid="_x0000_s8194" name="Document" r:id="rId4" imgW="5271918" imgH="2837622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Screening Tests</a:t>
            </a:r>
            <a:endParaRPr lang="en-US" b="1" smtClean="0">
              <a:solidFill>
                <a:schemeClr val="tx1"/>
              </a:solidFill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524000" y="2667000"/>
          <a:ext cx="5343525" cy="3041650"/>
        </p:xfrm>
        <a:graphic>
          <a:graphicData uri="http://schemas.openxmlformats.org/presentationml/2006/ole">
            <p:oleObj spid="_x0000_s9218" name="Document" r:id="rId4" imgW="5129334" imgH="2833765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0"/>
            <a:ext cx="7772400" cy="11430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Screening Tests 2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3962400"/>
            <a:ext cx="7772400" cy="2590800"/>
          </a:xfrm>
        </p:spPr>
        <p:txBody>
          <a:bodyPr/>
          <a:lstStyle/>
          <a:p>
            <a:r>
              <a:rPr lang="en-US" sz="2800" smtClean="0">
                <a:solidFill>
                  <a:schemeClr val="accent2"/>
                </a:solidFill>
                <a:latin typeface="Arial" charset="0"/>
              </a:rPr>
              <a:t>False Positives</a:t>
            </a:r>
          </a:p>
          <a:p>
            <a:pPr lvl="1"/>
            <a:r>
              <a:rPr lang="en-US" sz="2400" smtClean="0">
                <a:latin typeface="Arial" charset="0"/>
              </a:rPr>
              <a:t>Test indicates a positive status when the true status is negative</a:t>
            </a:r>
          </a:p>
          <a:p>
            <a:r>
              <a:rPr lang="en-US" sz="2800" smtClean="0">
                <a:solidFill>
                  <a:schemeClr val="accent2"/>
                </a:solidFill>
                <a:latin typeface="Arial" charset="0"/>
              </a:rPr>
              <a:t>False Negatives</a:t>
            </a:r>
            <a:endParaRPr lang="en-US" smtClean="0">
              <a:solidFill>
                <a:schemeClr val="accent2"/>
              </a:solidFill>
              <a:latin typeface="Arial" charset="0"/>
            </a:endParaRPr>
          </a:p>
          <a:p>
            <a:pPr lvl="1"/>
            <a:r>
              <a:rPr lang="en-US" sz="2400" smtClean="0">
                <a:latin typeface="Arial" charset="0"/>
              </a:rPr>
              <a:t>Test indicates a negative status when the true status is positive</a:t>
            </a:r>
          </a:p>
          <a:p>
            <a:endParaRPr lang="en-US" smtClean="0">
              <a:latin typeface="Arial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671638" y="993775"/>
          <a:ext cx="5327650" cy="3041650"/>
        </p:xfrm>
        <a:graphic>
          <a:graphicData uri="http://schemas.openxmlformats.org/presentationml/2006/ole">
            <p:oleObj spid="_x0000_s10242" name="Document" r:id="rId4" imgW="5424128" imgH="3028696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3400" y="5334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1396" tIns="0" rIns="0" bIns="0" anchor="ctr">
            <a:spAutoFit/>
          </a:bodyPr>
          <a:lstStyle/>
          <a:p>
            <a:endParaRPr lang="en-US" sz="1200"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Results of a HIV screening test</a:t>
            </a:r>
            <a:endParaRPr lang="en-US" sz="2800" b="1"/>
          </a:p>
        </p:txBody>
      </p:sp>
      <p:graphicFrame>
        <p:nvGraphicFramePr>
          <p:cNvPr id="122911" name="Group 31"/>
          <p:cNvGraphicFramePr>
            <a:graphicFrameLocks noGrp="1"/>
          </p:cNvGraphicFramePr>
          <p:nvPr/>
        </p:nvGraphicFramePr>
        <p:xfrm>
          <a:off x="533400" y="1371600"/>
          <a:ext cx="7269163" cy="363156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981200"/>
                <a:gridCol w="1828800"/>
                <a:gridCol w="1824694"/>
                <a:gridCol w="1634469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HIV Infection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5794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Screening test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823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Positive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 positives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(a)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 positives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(b)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screened positives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Negative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 negatives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(c)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 negatives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(d)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screened negatives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affected individuals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Unaffected individuals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screened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3400" y="5334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1396" tIns="0" rIns="0" bIns="0" anchor="ctr">
            <a:spAutoFit/>
          </a:bodyPr>
          <a:lstStyle/>
          <a:p>
            <a:endParaRPr lang="en-US" sz="1200"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Results of a HIV screening test</a:t>
            </a:r>
            <a:endParaRPr lang="en-US" sz="2800" b="1"/>
          </a:p>
        </p:txBody>
      </p:sp>
      <p:graphicFrame>
        <p:nvGraphicFramePr>
          <p:cNvPr id="122911" name="Group 31"/>
          <p:cNvGraphicFramePr>
            <a:graphicFrameLocks noGrp="1"/>
          </p:cNvGraphicFramePr>
          <p:nvPr/>
        </p:nvGraphicFramePr>
        <p:xfrm>
          <a:off x="685800" y="1371600"/>
          <a:ext cx="7116763" cy="3631565"/>
        </p:xfrm>
        <a:graphic>
          <a:graphicData uri="http://schemas.openxmlformats.org/drawingml/2006/table">
            <a:tbl>
              <a:tblPr/>
              <a:tblGrid>
                <a:gridCol w="1828800"/>
                <a:gridCol w="1729581"/>
                <a:gridCol w="1958180"/>
                <a:gridCol w="1600202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HIV Infection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Screening test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true positives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false positives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screened positives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false negatives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true negatives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screened negatives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affected individuals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Unaffected individuals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screened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Arial" charset="0"/>
              </a:rPr>
              <a:t>Questions about Screening Tests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028700"/>
            <a:ext cx="7772400" cy="4686300"/>
          </a:xfrm>
        </p:spPr>
        <p:txBody>
          <a:bodyPr/>
          <a:lstStyle/>
          <a:p>
            <a:r>
              <a:rPr lang="en-US" sz="2800" smtClean="0">
                <a:latin typeface="Arial" charset="0"/>
              </a:rPr>
              <a:t>Given that a patient has the disease, what is the probability of a positive test results?</a:t>
            </a:r>
          </a:p>
          <a:p>
            <a:r>
              <a:rPr lang="en-US" sz="2800" smtClean="0">
                <a:latin typeface="Arial" charset="0"/>
              </a:rPr>
              <a:t>Given that a patient does not have the disease, what is the probability of a negative test result?</a:t>
            </a:r>
          </a:p>
          <a:p>
            <a:r>
              <a:rPr lang="en-US" sz="2800" smtClean="0">
                <a:latin typeface="Arial" charset="0"/>
              </a:rPr>
              <a:t>Given a positive screening test, what is the probability that the patient has the disease?</a:t>
            </a:r>
          </a:p>
          <a:p>
            <a:r>
              <a:rPr lang="en-US" sz="2800" smtClean="0">
                <a:latin typeface="Arial" charset="0"/>
              </a:rPr>
              <a:t>Given a negative screening test, what is the probability that the patient does not have the disease?</a:t>
            </a:r>
            <a:endParaRPr lang="en-US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Arial" charset="0"/>
              </a:rPr>
              <a:t>Sensitivity and Specificity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028700"/>
            <a:ext cx="7772400" cy="3162300"/>
          </a:xfrm>
        </p:spPr>
        <p:txBody>
          <a:bodyPr/>
          <a:lstStyle/>
          <a:p>
            <a:r>
              <a:rPr lang="en-US" sz="2800" smtClean="0">
                <a:latin typeface="Arial" charset="0"/>
              </a:rPr>
              <a:t>Sensitivity of a test is the probability of a positive test result given the presence of the disease = a</a:t>
            </a:r>
            <a:r>
              <a:rPr lang="en-US" smtClean="0">
                <a:latin typeface="Arial" charset="0"/>
              </a:rPr>
              <a:t> / (a + c)</a:t>
            </a:r>
          </a:p>
          <a:p>
            <a:r>
              <a:rPr lang="en-US" sz="2800" smtClean="0">
                <a:latin typeface="Arial" charset="0"/>
              </a:rPr>
              <a:t>Specificity of a test is the probability of a negative test result given the absence of the disease = </a:t>
            </a:r>
            <a:r>
              <a:rPr lang="en-US" smtClean="0">
                <a:latin typeface="Arial" charset="0"/>
              </a:rPr>
              <a:t>d / (b + d)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827463" y="4114800"/>
          <a:ext cx="4792662" cy="2489200"/>
        </p:xfrm>
        <a:graphic>
          <a:graphicData uri="http://schemas.openxmlformats.org/presentationml/2006/ole">
            <p:oleObj spid="_x0000_s11266" name="Document" r:id="rId4" imgW="5129334" imgH="2833765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Arial" charset="0"/>
              </a:rPr>
              <a:t>Predictive Values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028700"/>
            <a:ext cx="7772400" cy="4686300"/>
          </a:xfrm>
        </p:spPr>
        <p:txBody>
          <a:bodyPr/>
          <a:lstStyle/>
          <a:p>
            <a:r>
              <a:rPr lang="en-US" sz="2800" smtClean="0">
                <a:latin typeface="Arial" charset="0"/>
              </a:rPr>
              <a:t>Predictive value positive of a test is the probability that the subject has the disease given that the subject has a positive screening test = a/a+b</a:t>
            </a:r>
          </a:p>
          <a:p>
            <a:pPr lvl="1">
              <a:buFontTx/>
              <a:buNone/>
            </a:pPr>
            <a:endParaRPr lang="en-US" sz="2400" smtClean="0">
              <a:latin typeface="Arial" charset="0"/>
            </a:endParaRPr>
          </a:p>
          <a:p>
            <a:r>
              <a:rPr lang="en-US" sz="2800" smtClean="0">
                <a:latin typeface="Arial" charset="0"/>
              </a:rPr>
              <a:t>Predictive value negative of a test is the probability that a subject does not have the disease, given that the subject has a negative screening test</a:t>
            </a:r>
            <a:r>
              <a:rPr lang="en-US" sz="2400" smtClean="0">
                <a:latin typeface="Arial" charset="0"/>
              </a:rPr>
              <a:t> = d/c+d</a:t>
            </a:r>
          </a:p>
          <a:p>
            <a:endParaRPr lang="en-US" sz="28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3505200" y="2514600"/>
            <a:ext cx="1219200" cy="3276600"/>
          </a:xfrm>
          <a:prstGeom prst="downArrow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Sensitivity and Specificity 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286000" y="2819400"/>
          <a:ext cx="4792663" cy="2489200"/>
        </p:xfrm>
        <a:graphic>
          <a:graphicData uri="http://schemas.openxmlformats.org/presentationml/2006/ole">
            <p:oleObj spid="_x0000_s12290" name="Document" r:id="rId3" imgW="5129334" imgH="2833765" progId="Word.Document.8">
              <p:embed/>
            </p:oleObj>
          </a:graphicData>
        </a:graphic>
      </p:graphicFrame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2895600" y="57150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Sen= a/a+c      Spec= d/d+b</a:t>
            </a:r>
          </a:p>
        </p:txBody>
      </p:sp>
      <p:sp>
        <p:nvSpPr>
          <p:cNvPr id="7" name="Oval 6"/>
          <p:cNvSpPr/>
          <p:nvPr/>
        </p:nvSpPr>
        <p:spPr>
          <a:xfrm>
            <a:off x="3886200" y="4038600"/>
            <a:ext cx="533400" cy="304800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33800" y="4724400"/>
            <a:ext cx="838200" cy="457200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572000" y="2514600"/>
            <a:ext cx="1371600" cy="3276600"/>
          </a:xfrm>
          <a:prstGeom prst="downArrow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53000" y="4343400"/>
            <a:ext cx="533400" cy="304800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6800" y="4724400"/>
            <a:ext cx="838200" cy="457200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Arrow 10"/>
          <p:cNvSpPr/>
          <p:nvPr/>
        </p:nvSpPr>
        <p:spPr>
          <a:xfrm>
            <a:off x="457200" y="3657600"/>
            <a:ext cx="6096000" cy="381000"/>
          </a:xfrm>
          <a:prstGeom prst="rightArrow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PV + and PV-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524000" y="2514600"/>
          <a:ext cx="4792663" cy="2489200"/>
        </p:xfrm>
        <a:graphic>
          <a:graphicData uri="http://schemas.openxmlformats.org/presentationml/2006/ole">
            <p:oleObj spid="_x0000_s13314" name="Document" r:id="rId3" imgW="5129334" imgH="2833765" progId="Word.Document.8">
              <p:embed/>
            </p:oleObj>
          </a:graphicData>
        </a:graphic>
      </p:graphicFrame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6629400" y="3505200"/>
            <a:ext cx="182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PV+=a/a+b</a:t>
            </a:r>
          </a:p>
          <a:p>
            <a:endParaRPr lang="en-US"/>
          </a:p>
          <a:p>
            <a:r>
              <a:rPr lang="en-US"/>
              <a:t>PV- = d/c+d</a:t>
            </a:r>
          </a:p>
        </p:txBody>
      </p:sp>
      <p:sp>
        <p:nvSpPr>
          <p:cNvPr id="7" name="Oval 6"/>
          <p:cNvSpPr/>
          <p:nvPr/>
        </p:nvSpPr>
        <p:spPr>
          <a:xfrm>
            <a:off x="3124200" y="3733800"/>
            <a:ext cx="533400" cy="304800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81600" y="3581400"/>
            <a:ext cx="838200" cy="457200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4114800"/>
            <a:ext cx="533400" cy="304800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7800" y="4038600"/>
            <a:ext cx="838200" cy="457200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33400" y="4038600"/>
            <a:ext cx="6096000" cy="381000"/>
          </a:xfrm>
          <a:prstGeom prst="rightArrow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2"/>
          <p:cNvSpPr>
            <a:spLocks noChangeArrowheads="1"/>
          </p:cNvSpPr>
          <p:nvPr/>
        </p:nvSpPr>
        <p:spPr bwMode="auto">
          <a:xfrm rot="-2742492">
            <a:off x="5976144" y="5072856"/>
            <a:ext cx="685800" cy="1512888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7391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815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6629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5867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5105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34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Oval 10"/>
          <p:cNvSpPr>
            <a:spLocks noChangeArrowheads="1"/>
          </p:cNvSpPr>
          <p:nvPr/>
        </p:nvSpPr>
        <p:spPr bwMode="auto">
          <a:xfrm>
            <a:off x="4648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Oval 11"/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Oval 12"/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Oval 13"/>
          <p:cNvSpPr>
            <a:spLocks noChangeArrowheads="1"/>
          </p:cNvSpPr>
          <p:nvPr/>
        </p:nvSpPr>
        <p:spPr bwMode="auto">
          <a:xfrm>
            <a:off x="7067550" y="3359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Oval 14"/>
          <p:cNvSpPr>
            <a:spLocks noChangeArrowheads="1"/>
          </p:cNvSpPr>
          <p:nvPr/>
        </p:nvSpPr>
        <p:spPr bwMode="auto">
          <a:xfrm>
            <a:off x="6019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Oval 15"/>
          <p:cNvSpPr>
            <a:spLocks noChangeArrowheads="1"/>
          </p:cNvSpPr>
          <p:nvPr/>
        </p:nvSpPr>
        <p:spPr bwMode="auto">
          <a:xfrm>
            <a:off x="6318250" y="3346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Oval 16"/>
          <p:cNvSpPr>
            <a:spLocks noChangeArrowheads="1"/>
          </p:cNvSpPr>
          <p:nvPr/>
        </p:nvSpPr>
        <p:spPr bwMode="auto">
          <a:xfrm>
            <a:off x="6172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Oval 17"/>
          <p:cNvSpPr>
            <a:spLocks noChangeArrowheads="1"/>
          </p:cNvSpPr>
          <p:nvPr/>
        </p:nvSpPr>
        <p:spPr bwMode="auto">
          <a:xfrm>
            <a:off x="6781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Oval 18"/>
          <p:cNvSpPr>
            <a:spLocks noChangeArrowheads="1"/>
          </p:cNvSpPr>
          <p:nvPr/>
        </p:nvSpPr>
        <p:spPr bwMode="auto">
          <a:xfrm>
            <a:off x="708025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Oval 19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Oval 20"/>
          <p:cNvSpPr>
            <a:spLocks noChangeArrowheads="1"/>
          </p:cNvSpPr>
          <p:nvPr/>
        </p:nvSpPr>
        <p:spPr bwMode="auto">
          <a:xfrm>
            <a:off x="783907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Oval 21"/>
          <p:cNvSpPr>
            <a:spLocks noChangeArrowheads="1"/>
          </p:cNvSpPr>
          <p:nvPr/>
        </p:nvSpPr>
        <p:spPr bwMode="auto">
          <a:xfrm>
            <a:off x="78200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Oval 22"/>
          <p:cNvSpPr>
            <a:spLocks noChangeArrowheads="1"/>
          </p:cNvSpPr>
          <p:nvPr/>
        </p:nvSpPr>
        <p:spPr bwMode="auto">
          <a:xfrm>
            <a:off x="83153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Oval 23"/>
          <p:cNvSpPr>
            <a:spLocks noChangeArrowheads="1"/>
          </p:cNvSpPr>
          <p:nvPr/>
        </p:nvSpPr>
        <p:spPr bwMode="auto">
          <a:xfrm>
            <a:off x="86106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Oval 24"/>
          <p:cNvSpPr>
            <a:spLocks noChangeArrowheads="1"/>
          </p:cNvSpPr>
          <p:nvPr/>
        </p:nvSpPr>
        <p:spPr bwMode="auto">
          <a:xfrm>
            <a:off x="8315325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Oval 25"/>
          <p:cNvSpPr>
            <a:spLocks noChangeArrowheads="1"/>
          </p:cNvSpPr>
          <p:nvPr/>
        </p:nvSpPr>
        <p:spPr bwMode="auto">
          <a:xfrm>
            <a:off x="86106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Oval 26"/>
          <p:cNvSpPr>
            <a:spLocks noChangeArrowheads="1"/>
          </p:cNvSpPr>
          <p:nvPr/>
        </p:nvSpPr>
        <p:spPr bwMode="auto">
          <a:xfrm>
            <a:off x="831532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Oval 27"/>
          <p:cNvSpPr>
            <a:spLocks noChangeArrowheads="1"/>
          </p:cNvSpPr>
          <p:nvPr/>
        </p:nvSpPr>
        <p:spPr bwMode="auto">
          <a:xfrm>
            <a:off x="86106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Oval 28"/>
          <p:cNvSpPr>
            <a:spLocks noChangeArrowheads="1"/>
          </p:cNvSpPr>
          <p:nvPr/>
        </p:nvSpPr>
        <p:spPr bwMode="auto">
          <a:xfrm>
            <a:off x="54102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Oval 29"/>
          <p:cNvSpPr>
            <a:spLocks noChangeArrowheads="1"/>
          </p:cNvSpPr>
          <p:nvPr/>
        </p:nvSpPr>
        <p:spPr bwMode="auto">
          <a:xfrm>
            <a:off x="7543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Oval 30"/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31"/>
          <p:cNvSpPr>
            <a:spLocks noChangeArrowheads="1"/>
          </p:cNvSpPr>
          <p:nvPr/>
        </p:nvSpPr>
        <p:spPr bwMode="auto">
          <a:xfrm>
            <a:off x="1447800" y="304800"/>
            <a:ext cx="678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Sample Space</a:t>
            </a:r>
          </a:p>
        </p:txBody>
      </p:sp>
      <p:sp>
        <p:nvSpPr>
          <p:cNvPr id="1057" name="AutoShape 32"/>
          <p:cNvSpPr>
            <a:spLocks noChangeArrowheads="1"/>
          </p:cNvSpPr>
          <p:nvPr/>
        </p:nvSpPr>
        <p:spPr bwMode="auto">
          <a:xfrm rot="-2742492">
            <a:off x="6052344" y="49966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AutoShape 33"/>
          <p:cNvSpPr>
            <a:spLocks noChangeArrowheads="1"/>
          </p:cNvSpPr>
          <p:nvPr/>
        </p:nvSpPr>
        <p:spPr bwMode="auto">
          <a:xfrm rot="-2742492">
            <a:off x="6128544" y="49204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AutoShape 34"/>
          <p:cNvSpPr>
            <a:spLocks noChangeArrowheads="1"/>
          </p:cNvSpPr>
          <p:nvPr/>
        </p:nvSpPr>
        <p:spPr bwMode="auto">
          <a:xfrm rot="-2742492">
            <a:off x="6128544" y="49204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AutoShape 35"/>
          <p:cNvSpPr>
            <a:spLocks noChangeArrowheads="1"/>
          </p:cNvSpPr>
          <p:nvPr/>
        </p:nvSpPr>
        <p:spPr bwMode="auto">
          <a:xfrm rot="-2742492">
            <a:off x="6204744" y="48442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3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67400" y="4495800"/>
          <a:ext cx="2679700" cy="2133600"/>
        </p:xfrm>
        <a:graphic>
          <a:graphicData uri="http://schemas.openxmlformats.org/presentationml/2006/ole">
            <p:oleObj spid="_x0000_s1026" name="Clip" r:id="rId4" imgW="3821040" imgH="2744640" progId="">
              <p:embed/>
            </p:oleObj>
          </a:graphicData>
        </a:graphic>
      </p:graphicFrame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1143000" y="1600200"/>
            <a:ext cx="7772400" cy="30956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Arial" charset="0"/>
              </a:rPr>
              <a:t>The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Sample Space</a:t>
            </a:r>
            <a:r>
              <a:rPr lang="en-US" sz="2800">
                <a:latin typeface="Arial" charset="0"/>
              </a:rPr>
              <a:t> is the collection of all    possible events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latin typeface="Arial" charset="0"/>
              </a:rPr>
              <a:t>e.g. All 6 faces of a die:</a:t>
            </a:r>
          </a:p>
          <a:p>
            <a:pPr eaLnBrk="0" hangingPunct="0">
              <a:spcBef>
                <a:spcPct val="50000"/>
              </a:spcBef>
            </a:pPr>
            <a:endParaRPr lang="en-US" sz="1000"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>
                <a:latin typeface="Arial" charset="0"/>
              </a:rPr>
              <a:t>e.g. All 52 cards of a bridge deck: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438400"/>
          <a:ext cx="6324599" cy="34290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195786"/>
                <a:gridCol w="1195665"/>
                <a:gridCol w="1558235"/>
                <a:gridCol w="1374913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Disease 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Screening Test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/>
                        <a:t>Yes</a:t>
                      </a:r>
                      <a:endParaRPr lang="en-US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No 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Total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Positive 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650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50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700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Negative 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50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250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300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Total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700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300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1000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381000" y="457200"/>
            <a:ext cx="7315200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Given the following results of a screening test, please find the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Sensitivity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Specificity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Predictive value positive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Predictive value negative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535738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Events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24800" cy="5029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800" smtClean="0">
                <a:solidFill>
                  <a:schemeClr val="accent2"/>
                </a:solidFill>
              </a:rPr>
              <a:t>Simple event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An outcome from a sample space with one characteristic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e.g., A red card from a deck of cards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800" smtClean="0">
                <a:solidFill>
                  <a:schemeClr val="accent2"/>
                </a:solidFill>
              </a:rPr>
              <a:t>Complement of an event A  (denoted A)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All outcomes that are not part of event A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e.g., All cards that are not diamonds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800" smtClean="0">
                <a:solidFill>
                  <a:schemeClr val="accent2"/>
                </a:solidFill>
              </a:rPr>
              <a:t>Joint event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Involves two or more characteristics simultaneously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e.g., An ace that is also red from a deck of cards</a:t>
            </a:r>
            <a:endParaRPr lang="en-US" sz="200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629400" y="3048000"/>
            <a:ext cx="381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4724400" y="2209800"/>
            <a:ext cx="2438400" cy="533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581400" y="2743200"/>
            <a:ext cx="1143000" cy="914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 flipV="1">
            <a:off x="3095625" y="5181600"/>
            <a:ext cx="162877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3048000" y="5715000"/>
            <a:ext cx="1676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Visualizing Events</a:t>
            </a:r>
          </a:p>
        </p:txBody>
      </p:sp>
      <p:sp>
        <p:nvSpPr>
          <p:cNvPr id="205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46085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>
                <a:solidFill>
                  <a:schemeClr val="accent2"/>
                </a:solidFill>
              </a:rPr>
              <a:t>Contingency Tables</a:t>
            </a:r>
          </a:p>
          <a:p>
            <a:pPr eaLnBrk="1" hangingPunct="1">
              <a:lnSpc>
                <a:spcPct val="110000"/>
              </a:lnSpc>
            </a:pPr>
            <a:endParaRPr lang="en-US" smtClean="0"/>
          </a:p>
          <a:p>
            <a:pPr eaLnBrk="1" hangingPunct="1">
              <a:lnSpc>
                <a:spcPct val="110000"/>
              </a:lnSpc>
            </a:pPr>
            <a:endParaRPr lang="en-US" smtClean="0"/>
          </a:p>
          <a:p>
            <a:pPr eaLnBrk="1" hangingPunct="1">
              <a:lnSpc>
                <a:spcPct val="110000"/>
              </a:lnSpc>
            </a:pPr>
            <a:endParaRPr lang="en-US" smtClean="0"/>
          </a:p>
          <a:p>
            <a:pPr eaLnBrk="1" hangingPunct="1">
              <a:lnSpc>
                <a:spcPct val="180000"/>
              </a:lnSpc>
            </a:pPr>
            <a:r>
              <a:rPr lang="en-US" smtClean="0">
                <a:solidFill>
                  <a:schemeClr val="accent2"/>
                </a:solidFill>
              </a:rPr>
              <a:t>Tree Diagrams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3581400" y="2209800"/>
            <a:ext cx="5105400" cy="1905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3581400" y="3200400"/>
            <a:ext cx="51054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 Red              2            24                26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3657600" y="2743200"/>
            <a:ext cx="46609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Black            2            24                26</a:t>
            </a:r>
          </a:p>
        </p:txBody>
      </p:sp>
      <p:sp>
        <p:nvSpPr>
          <p:cNvPr id="2060" name="Line 11"/>
          <p:cNvSpPr>
            <a:spLocks noChangeShapeType="1"/>
          </p:cNvSpPr>
          <p:nvPr/>
        </p:nvSpPr>
        <p:spPr bwMode="auto">
          <a:xfrm>
            <a:off x="3581400" y="2743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2"/>
          <p:cNvSpPr>
            <a:spLocks noChangeShapeType="1"/>
          </p:cNvSpPr>
          <p:nvPr/>
        </p:nvSpPr>
        <p:spPr bwMode="auto">
          <a:xfrm>
            <a:off x="3581400" y="36576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3657600" y="3657600"/>
            <a:ext cx="48895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Total             4            48                52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          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          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3733800" y="2286000"/>
            <a:ext cx="4953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                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Ace        Not Ace       Total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1524000" y="5257800"/>
            <a:ext cx="1600200" cy="650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Full Deck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of 52 Cards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 rot="663163">
            <a:off x="3276600" y="5938838"/>
            <a:ext cx="1447800" cy="31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Red Card</a:t>
            </a:r>
          </a:p>
        </p:txBody>
      </p:sp>
      <p:sp>
        <p:nvSpPr>
          <p:cNvPr id="2066" name="Rectangle 17"/>
          <p:cNvSpPr>
            <a:spLocks noChangeArrowheads="1"/>
          </p:cNvSpPr>
          <p:nvPr/>
        </p:nvSpPr>
        <p:spPr bwMode="auto">
          <a:xfrm rot="-785611">
            <a:off x="3124200" y="5029200"/>
            <a:ext cx="16002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Black Card</a:t>
            </a:r>
          </a:p>
        </p:txBody>
      </p:sp>
      <p:sp>
        <p:nvSpPr>
          <p:cNvPr id="2067" name="Line 18"/>
          <p:cNvSpPr>
            <a:spLocks noChangeShapeType="1"/>
          </p:cNvSpPr>
          <p:nvPr/>
        </p:nvSpPr>
        <p:spPr bwMode="auto">
          <a:xfrm flipV="1">
            <a:off x="4953000" y="4724400"/>
            <a:ext cx="1600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19"/>
          <p:cNvSpPr>
            <a:spLocks noChangeShapeType="1"/>
          </p:cNvSpPr>
          <p:nvPr/>
        </p:nvSpPr>
        <p:spPr bwMode="auto">
          <a:xfrm>
            <a:off x="4953000" y="5181600"/>
            <a:ext cx="1600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Rectangle 20"/>
          <p:cNvSpPr>
            <a:spLocks noChangeArrowheads="1"/>
          </p:cNvSpPr>
          <p:nvPr/>
        </p:nvSpPr>
        <p:spPr bwMode="auto">
          <a:xfrm rot="634449">
            <a:off x="4953000" y="6248400"/>
            <a:ext cx="1676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Not an Ace</a:t>
            </a:r>
          </a:p>
        </p:txBody>
      </p:sp>
      <p:sp>
        <p:nvSpPr>
          <p:cNvPr id="2070" name="Rectangle 21"/>
          <p:cNvSpPr>
            <a:spLocks noChangeArrowheads="1"/>
          </p:cNvSpPr>
          <p:nvPr/>
        </p:nvSpPr>
        <p:spPr bwMode="auto">
          <a:xfrm rot="-807475">
            <a:off x="5105400" y="4572000"/>
            <a:ext cx="838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Ace</a:t>
            </a:r>
          </a:p>
        </p:txBody>
      </p:sp>
      <p:sp>
        <p:nvSpPr>
          <p:cNvPr id="2071" name="Rectangle 22"/>
          <p:cNvSpPr>
            <a:spLocks noChangeArrowheads="1"/>
          </p:cNvSpPr>
          <p:nvPr/>
        </p:nvSpPr>
        <p:spPr bwMode="auto">
          <a:xfrm rot="-352424">
            <a:off x="5105400" y="5562600"/>
            <a:ext cx="990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Ace</a:t>
            </a:r>
          </a:p>
        </p:txBody>
      </p:sp>
      <p:sp>
        <p:nvSpPr>
          <p:cNvPr id="2072" name="Rectangle 23"/>
          <p:cNvSpPr>
            <a:spLocks noChangeArrowheads="1"/>
          </p:cNvSpPr>
          <p:nvPr/>
        </p:nvSpPr>
        <p:spPr bwMode="auto">
          <a:xfrm rot="291506">
            <a:off x="4875213" y="5181600"/>
            <a:ext cx="16764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Not an Ace</a:t>
            </a:r>
            <a:r>
              <a:rPr lang="en-US" b="1">
                <a:latin typeface="Arial" charset="0"/>
              </a:rPr>
              <a:t> </a:t>
            </a:r>
          </a:p>
        </p:txBody>
      </p:sp>
      <p:sp>
        <p:nvSpPr>
          <p:cNvPr id="2073" name="Line 24"/>
          <p:cNvSpPr>
            <a:spLocks noChangeShapeType="1"/>
          </p:cNvSpPr>
          <p:nvPr/>
        </p:nvSpPr>
        <p:spPr bwMode="auto">
          <a:xfrm flipV="1">
            <a:off x="4953000" y="5791200"/>
            <a:ext cx="1600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25"/>
          <p:cNvSpPr>
            <a:spLocks noChangeShapeType="1"/>
          </p:cNvSpPr>
          <p:nvPr/>
        </p:nvSpPr>
        <p:spPr bwMode="auto">
          <a:xfrm>
            <a:off x="4953000" y="6096000"/>
            <a:ext cx="1600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Oval 26"/>
          <p:cNvSpPr>
            <a:spLocks noChangeArrowheads="1"/>
          </p:cNvSpPr>
          <p:nvPr/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Oval 27"/>
          <p:cNvSpPr>
            <a:spLocks noChangeArrowheads="1"/>
          </p:cNvSpPr>
          <p:nvPr/>
        </p:nvSpPr>
        <p:spPr bwMode="auto">
          <a:xfrm>
            <a:off x="4724400" y="594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8"/>
          <p:cNvSpPr>
            <a:spLocks noChangeShapeType="1"/>
          </p:cNvSpPr>
          <p:nvPr/>
        </p:nvSpPr>
        <p:spPr bwMode="auto">
          <a:xfrm>
            <a:off x="4724400" y="22098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78" name="Line 29"/>
          <p:cNvSpPr>
            <a:spLocks noChangeShapeType="1"/>
          </p:cNvSpPr>
          <p:nvPr/>
        </p:nvSpPr>
        <p:spPr bwMode="auto">
          <a:xfrm>
            <a:off x="5791200" y="2209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79" name="Line 30"/>
          <p:cNvSpPr>
            <a:spLocks noChangeShapeType="1"/>
          </p:cNvSpPr>
          <p:nvPr/>
        </p:nvSpPr>
        <p:spPr bwMode="auto">
          <a:xfrm>
            <a:off x="7162800" y="22098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304800" y="4800600"/>
            <a:ext cx="9144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Sample Space</a:t>
            </a:r>
          </a:p>
        </p:txBody>
      </p:sp>
      <p:sp>
        <p:nvSpPr>
          <p:cNvPr id="2081" name="Line 32"/>
          <p:cNvSpPr>
            <a:spLocks noChangeShapeType="1"/>
          </p:cNvSpPr>
          <p:nvPr/>
        </p:nvSpPr>
        <p:spPr bwMode="auto">
          <a:xfrm>
            <a:off x="1066800" y="510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7924800" y="4343400"/>
            <a:ext cx="9144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Sample Space</a:t>
            </a:r>
          </a:p>
        </p:txBody>
      </p:sp>
      <p:sp>
        <p:nvSpPr>
          <p:cNvPr id="2083" name="Oval 34"/>
          <p:cNvSpPr>
            <a:spLocks noChangeArrowheads="1"/>
          </p:cNvSpPr>
          <p:nvPr/>
        </p:nvSpPr>
        <p:spPr bwMode="auto">
          <a:xfrm>
            <a:off x="7543800" y="35814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 flipH="1" flipV="1">
            <a:off x="78486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85" name="Line 36"/>
          <p:cNvSpPr>
            <a:spLocks noChangeShapeType="1"/>
          </p:cNvSpPr>
          <p:nvPr/>
        </p:nvSpPr>
        <p:spPr bwMode="auto">
          <a:xfrm>
            <a:off x="3581400" y="3200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6477000" y="4419600"/>
            <a:ext cx="609600" cy="22542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2</a:t>
            </a:r>
          </a:p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24</a:t>
            </a:r>
          </a:p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2</a:t>
            </a:r>
          </a:p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24</a:t>
            </a:r>
          </a:p>
        </p:txBody>
      </p:sp>
      <p:graphicFrame>
        <p:nvGraphicFramePr>
          <p:cNvPr id="2050" name="Object 3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7200" y="2438400"/>
          <a:ext cx="2298700" cy="1600200"/>
        </p:xfrm>
        <a:graphic>
          <a:graphicData uri="http://schemas.openxmlformats.org/presentationml/2006/ole">
            <p:oleObj spid="_x0000_s2050" name="Clip" r:id="rId3" imgW="3821040" imgH="2744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Mutually Exclusive Events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6962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Mutually exclusive</a:t>
            </a:r>
            <a:r>
              <a:rPr lang="en-US" sz="2800" smtClean="0"/>
              <a:t> events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Events that cannot occur together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A = queen of diamonds;  B = queen of clubs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Events A and B are mutually exclusive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P(A and B)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smtClean="0"/>
              <a:t>Computing Joint and </a:t>
            </a:r>
            <a:br>
              <a:rPr lang="en-US" sz="4000" smtClean="0"/>
            </a:br>
            <a:r>
              <a:rPr lang="en-US" sz="4000" smtClean="0"/>
              <a:t>Marginal Probabilities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68488"/>
            <a:ext cx="8229600" cy="4684712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The probability of a joint event, A and B: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>
              <a:lnSpc>
                <a:spcPct val="140000"/>
              </a:lnSpc>
            </a:pPr>
            <a:r>
              <a:rPr lang="en-US" sz="2800" smtClean="0"/>
              <a:t>Computing a marginal (or simple) probability: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Where B</a:t>
            </a:r>
            <a:r>
              <a:rPr lang="en-US" sz="2000" baseline="-25000" smtClean="0"/>
              <a:t>1</a:t>
            </a:r>
            <a:r>
              <a:rPr lang="en-US" sz="2000" smtClean="0"/>
              <a:t>, B</a:t>
            </a:r>
            <a:r>
              <a:rPr lang="en-US" sz="2000" baseline="-25000" smtClean="0"/>
              <a:t>2</a:t>
            </a:r>
            <a:r>
              <a:rPr lang="en-US" sz="2000" smtClean="0"/>
              <a:t>, …, B</a:t>
            </a:r>
            <a:r>
              <a:rPr lang="en-US" sz="2000" baseline="-25000" smtClean="0"/>
              <a:t>k</a:t>
            </a:r>
            <a:r>
              <a:rPr lang="en-US" sz="2000" smtClean="0"/>
              <a:t> are k mutually exclusive and collectively exhaustive events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914400" y="3048000"/>
          <a:ext cx="7050088" cy="811213"/>
        </p:xfrm>
        <a:graphic>
          <a:graphicData uri="http://schemas.openxmlformats.org/presentationml/2006/ole">
            <p:oleObj spid="_x0000_s3074" name="Equation" r:id="rId3" imgW="3632040" imgH="419040" progId="Equation.3">
              <p:embed/>
            </p:oleObj>
          </a:graphicData>
        </a:graphic>
      </p:graphicFrame>
      <p:graphicFrame>
        <p:nvGraphicFramePr>
          <p:cNvPr id="3075" name="Object 1025"/>
          <p:cNvGraphicFramePr>
            <a:graphicFrameLocks noChangeAspect="1"/>
          </p:cNvGraphicFramePr>
          <p:nvPr/>
        </p:nvGraphicFramePr>
        <p:xfrm>
          <a:off x="1143000" y="5334000"/>
          <a:ext cx="7346950" cy="465138"/>
        </p:xfrm>
        <a:graphic>
          <a:graphicData uri="http://schemas.openxmlformats.org/presentationml/2006/ole">
            <p:oleObj spid="_x0000_s3075" name="Equation" r:id="rId4" imgW="3416040" imgH="215640" progId="Equation.3">
              <p:embed/>
            </p:oleObj>
          </a:graphicData>
        </a:graphic>
      </p:graphicFrame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457200" y="1524000"/>
            <a:ext cx="7391400" cy="830263"/>
          </a:xfrm>
          <a:prstGeom prst="rect">
            <a:avLst/>
          </a:prstGeom>
          <a:noFill/>
          <a:ln w="19050" cmpd="dbl">
            <a:solidFill>
              <a:schemeClr val="tx1">
                <a:lumMod val="65000"/>
                <a:lumOff val="35000"/>
              </a:schemeClr>
            </a:solidFill>
            <a:prstDash val="lg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</a:rPr>
              <a:t>Rule of thumb in probability, “and” means multiply, “or” means add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0" y="2133600"/>
            <a:ext cx="6172200" cy="2819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90800" y="4343400"/>
            <a:ext cx="3962400" cy="6096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553200" y="3048000"/>
            <a:ext cx="1143000" cy="12954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590800" y="3048000"/>
            <a:ext cx="3962400" cy="1295400"/>
          </a:xfrm>
          <a:prstGeom prst="rect">
            <a:avLst/>
          </a:prstGeom>
          <a:solidFill>
            <a:srgbClr val="CBDD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        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572000" y="3201988"/>
            <a:ext cx="2057400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P(A</a:t>
            </a:r>
            <a:r>
              <a:rPr lang="en-US" b="1" baseline="-25000">
                <a:latin typeface="Arial" charset="0"/>
              </a:rPr>
              <a:t>1</a:t>
            </a:r>
            <a:r>
              <a:rPr lang="en-US" b="1">
                <a:latin typeface="Arial" charset="0"/>
              </a:rPr>
              <a:t> and B</a:t>
            </a:r>
            <a:r>
              <a:rPr lang="en-US" b="1" baseline="-25000">
                <a:latin typeface="Arial" charset="0"/>
              </a:rPr>
              <a:t>2</a:t>
            </a:r>
            <a:r>
              <a:rPr lang="en-US" b="1">
                <a:latin typeface="Arial" charset="0"/>
              </a:rPr>
              <a:t>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705600" y="3201988"/>
            <a:ext cx="990600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P(A</a:t>
            </a:r>
            <a:r>
              <a:rPr lang="en-US" b="1" baseline="-25000">
                <a:latin typeface="Arial" charset="0"/>
              </a:rPr>
              <a:t>1</a:t>
            </a:r>
            <a:r>
              <a:rPr lang="en-US" b="1">
                <a:latin typeface="Arial" charset="0"/>
              </a:rPr>
              <a:t>)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623050" y="2584450"/>
            <a:ext cx="1031875" cy="5159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Total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550988" y="2611438"/>
            <a:ext cx="1044575" cy="469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500" b="1">
                <a:latin typeface="Arial" charset="0"/>
              </a:rPr>
              <a:t>Event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Joint Probabilities Using Contingency Table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668588" y="3813175"/>
            <a:ext cx="2054225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P(A</a:t>
            </a:r>
            <a:r>
              <a:rPr lang="en-US" b="1" baseline="-25000">
                <a:latin typeface="Arial" charset="0"/>
              </a:rPr>
              <a:t>2 </a:t>
            </a:r>
            <a:r>
              <a:rPr lang="en-US" b="1">
                <a:latin typeface="Arial" charset="0"/>
              </a:rPr>
              <a:t>and B</a:t>
            </a:r>
            <a:r>
              <a:rPr lang="en-US" b="1" baseline="-25000">
                <a:latin typeface="Arial" charset="0"/>
              </a:rPr>
              <a:t>1</a:t>
            </a:r>
            <a:r>
              <a:rPr lang="en-US" b="1">
                <a:latin typeface="Arial" charset="0"/>
              </a:rPr>
              <a:t>)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668588" y="3201988"/>
            <a:ext cx="2132012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P(A</a:t>
            </a:r>
            <a:r>
              <a:rPr lang="en-US" b="1" baseline="-25000">
                <a:latin typeface="Arial" charset="0"/>
              </a:rPr>
              <a:t>1</a:t>
            </a:r>
            <a:r>
              <a:rPr lang="en-US" b="1">
                <a:latin typeface="Arial" charset="0"/>
              </a:rPr>
              <a:t> and B</a:t>
            </a:r>
            <a:r>
              <a:rPr lang="en-US" b="1" baseline="-25000">
                <a:latin typeface="Arial" charset="0"/>
              </a:rPr>
              <a:t>1</a:t>
            </a:r>
            <a:r>
              <a:rPr lang="en-US" b="1">
                <a:latin typeface="Arial" charset="0"/>
              </a:rPr>
              <a:t>)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002088" y="2143125"/>
            <a:ext cx="1150937" cy="5159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Event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519238" y="4405313"/>
            <a:ext cx="1031875" cy="5159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Total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6899275" y="4394200"/>
            <a:ext cx="379413" cy="5159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1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685800" y="5486400"/>
            <a:ext cx="2895600" cy="46672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Joint Probabilities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4157663" y="5480050"/>
            <a:ext cx="4760912" cy="466725"/>
          </a:xfrm>
          <a:prstGeom prst="rect">
            <a:avLst/>
          </a:prstGeom>
          <a:solidFill>
            <a:srgbClr val="85E5C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Marginal (Simple) Probabilities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1601788" y="3201988"/>
            <a:ext cx="911225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  A</a:t>
            </a:r>
            <a:r>
              <a:rPr lang="en-US" b="1" baseline="-25000">
                <a:latin typeface="Arial" charset="0"/>
              </a:rPr>
              <a:t>1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1601788" y="3811588"/>
            <a:ext cx="835025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  A</a:t>
            </a:r>
            <a:r>
              <a:rPr lang="en-US" b="1" baseline="-25000">
                <a:latin typeface="Arial" charset="0"/>
              </a:rPr>
              <a:t>2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3352800" y="2590800"/>
            <a:ext cx="1139825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B</a:t>
            </a:r>
            <a:r>
              <a:rPr lang="en-US" b="1" baseline="-25000">
                <a:latin typeface="Arial" charset="0"/>
              </a:rPr>
              <a:t>1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5335588" y="2592388"/>
            <a:ext cx="1139825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B</a:t>
            </a:r>
            <a:r>
              <a:rPr lang="en-US" b="1" baseline="-25000">
                <a:latin typeface="Arial" charset="0"/>
              </a:rPr>
              <a:t>2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2743200" y="4421188"/>
            <a:ext cx="1903413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     P(B</a:t>
            </a:r>
            <a:r>
              <a:rPr lang="en-US" b="1" baseline="-25000">
                <a:latin typeface="Arial" charset="0"/>
              </a:rPr>
              <a:t>1</a:t>
            </a:r>
            <a:r>
              <a:rPr lang="en-US" b="1">
                <a:latin typeface="Arial" charset="0"/>
              </a:rPr>
              <a:t>)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4648200" y="4421188"/>
            <a:ext cx="1827213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      P(B</a:t>
            </a:r>
            <a:r>
              <a:rPr lang="en-US" b="1" baseline="-25000">
                <a:latin typeface="Arial" charset="0"/>
              </a:rPr>
              <a:t>2</a:t>
            </a:r>
            <a:r>
              <a:rPr lang="en-US" b="1">
                <a:latin typeface="Arial" charset="0"/>
              </a:rPr>
              <a:t>)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4649788" y="3810000"/>
            <a:ext cx="2284412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P(A</a:t>
            </a:r>
            <a:r>
              <a:rPr lang="en-US" b="1" baseline="-25000">
                <a:latin typeface="Arial" charset="0"/>
              </a:rPr>
              <a:t>2</a:t>
            </a:r>
            <a:r>
              <a:rPr lang="en-US" b="1">
                <a:latin typeface="Arial" charset="0"/>
              </a:rPr>
              <a:t> and B</a:t>
            </a:r>
            <a:r>
              <a:rPr lang="en-US" b="1" baseline="-25000">
                <a:latin typeface="Arial" charset="0"/>
              </a:rPr>
              <a:t>2</a:t>
            </a:r>
            <a:r>
              <a:rPr lang="en-US" b="1">
                <a:latin typeface="Arial" charset="0"/>
              </a:rPr>
              <a:t>)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6705600" y="3811588"/>
            <a:ext cx="1066800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P(A</a:t>
            </a:r>
            <a:r>
              <a:rPr lang="en-US" b="1" baseline="-25000">
                <a:latin typeface="Arial" charset="0"/>
              </a:rPr>
              <a:t>2</a:t>
            </a:r>
            <a:r>
              <a:rPr lang="en-US" b="1">
                <a:latin typeface="Arial" charset="0"/>
              </a:rPr>
              <a:t>)</a:t>
            </a: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H="1">
            <a:off x="2133600" y="3581400"/>
            <a:ext cx="685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4414838" y="4724400"/>
            <a:ext cx="614362" cy="309563"/>
          </a:xfrm>
          <a:prstGeom prst="line">
            <a:avLst/>
          </a:prstGeom>
          <a:noFill/>
          <a:ln w="19050">
            <a:noFill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5410200" y="4800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1524000" y="21336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2590800" y="2590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1524000" y="43434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1524000" y="37338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1524000" y="30480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1524000" y="49530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15240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25908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65532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>
            <a:off x="4572000" y="2590800"/>
            <a:ext cx="0" cy="2362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V="1">
            <a:off x="5410200" y="4191000"/>
            <a:ext cx="13716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 flipH="1">
            <a:off x="2133600" y="4114800"/>
            <a:ext cx="25908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Text Box 9"/>
          <p:cNvSpPr txBox="1">
            <a:spLocks noChangeArrowheads="1"/>
          </p:cNvSpPr>
          <p:nvPr/>
        </p:nvSpPr>
        <p:spPr bwMode="auto">
          <a:xfrm>
            <a:off x="228600" y="6019800"/>
            <a:ext cx="3733800" cy="584200"/>
          </a:xfrm>
          <a:prstGeom prst="rect">
            <a:avLst/>
          </a:prstGeom>
          <a:solidFill>
            <a:schemeClr val="bg1"/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C0128"/>
                </a:solidFill>
                <a:latin typeface="Arial" charset="0"/>
                <a:cs typeface="Arial" charset="0"/>
              </a:rPr>
              <a:t>Joint Probability:</a:t>
            </a:r>
            <a:r>
              <a:rPr lang="en-US" sz="1600">
                <a:solidFill>
                  <a:srgbClr val="FC0128"/>
                </a:solidFill>
                <a:latin typeface="Arial" charset="0"/>
                <a:cs typeface="Arial" charset="0"/>
              </a:rPr>
              <a:t>  The probability of two events happening simultaneously.</a:t>
            </a:r>
            <a:endParaRPr lang="en-US" sz="1600" b="1">
              <a:solidFill>
                <a:srgbClr val="FC0128"/>
              </a:solidFill>
              <a:latin typeface="Arial" charset="0"/>
              <a:cs typeface="Arial" charset="0"/>
            </a:endParaRPr>
          </a:p>
        </p:txBody>
      </p:sp>
      <p:sp>
        <p:nvSpPr>
          <p:cNvPr id="20522" name="Text Box 13"/>
          <p:cNvSpPr txBox="1">
            <a:spLocks noChangeArrowheads="1"/>
          </p:cNvSpPr>
          <p:nvPr/>
        </p:nvSpPr>
        <p:spPr bwMode="auto">
          <a:xfrm>
            <a:off x="4495800" y="6019800"/>
            <a:ext cx="4419600" cy="838200"/>
          </a:xfrm>
          <a:prstGeom prst="rect">
            <a:avLst/>
          </a:prstGeom>
          <a:solidFill>
            <a:schemeClr val="bg1"/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C0128"/>
                </a:solidFill>
                <a:latin typeface="Arial" charset="0"/>
                <a:cs typeface="Arial" charset="0"/>
              </a:rPr>
              <a:t>Marginal probability:</a:t>
            </a:r>
            <a:r>
              <a:rPr lang="en-US" sz="1600">
                <a:solidFill>
                  <a:srgbClr val="FC0128"/>
                </a:solidFill>
                <a:latin typeface="Arial" charset="0"/>
                <a:cs typeface="Arial" charset="0"/>
              </a:rPr>
              <a:t>  This is the probability that an event happens at all, ignoring all other outcomes. </a:t>
            </a:r>
            <a:endParaRPr lang="en-US" sz="1600" b="1">
              <a:solidFill>
                <a:srgbClr val="FC0128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78838" cy="762000"/>
          </a:xfrm>
        </p:spPr>
        <p:txBody>
          <a:bodyPr/>
          <a:lstStyle/>
          <a:p>
            <a:pPr eaLnBrk="1" hangingPunct="1"/>
            <a:r>
              <a:rPr lang="en-US" smtClean="0"/>
              <a:t>General Addition Rule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24000" y="2514600"/>
            <a:ext cx="6248400" cy="52863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P(A or B) = P(A) + P(B) - P(A and B)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chemeClr val="accent2"/>
                </a:solidFill>
                <a:latin typeface="Arial" charset="0"/>
              </a:rPr>
              <a:t>General Addition Rule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: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38200" y="3706813"/>
            <a:ext cx="72390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If A and B are mutually exclusive</a:t>
            </a:r>
            <a:r>
              <a:rPr lang="en-US" sz="2800">
                <a:latin typeface="Arial" charset="0"/>
              </a:rPr>
              <a:t>, then </a:t>
            </a:r>
          </a:p>
          <a:p>
            <a:pPr>
              <a:spcBef>
                <a:spcPct val="30000"/>
              </a:spcBef>
            </a:pPr>
            <a:r>
              <a:rPr lang="en-US" sz="2800">
                <a:latin typeface="Arial" charset="0"/>
              </a:rPr>
              <a:t>P(A and B) = 0, so the rule can be simplified: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524000" y="4926013"/>
            <a:ext cx="6248400" cy="1169987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P(A or B) = P(A) + P(B) 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latin typeface="Arial" charset="0"/>
              </a:rPr>
              <a:t>For mutually exclusive events A and B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609600" y="3124200"/>
            <a:ext cx="7391400" cy="338138"/>
          </a:xfrm>
          <a:prstGeom prst="rect">
            <a:avLst/>
          </a:prstGeom>
          <a:noFill/>
          <a:ln w="19050" cmpd="dbl">
            <a:solidFill>
              <a:schemeClr val="tx1">
                <a:lumMod val="65000"/>
                <a:lumOff val="35000"/>
              </a:schemeClr>
            </a:solidFill>
            <a:prstDash val="lg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Arial" charset="0"/>
              </a:rPr>
              <a:t>Rule of thumb in probability, “and” means multiply, “or” means add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5088</TotalTime>
  <Words>1216</Words>
  <Application>Microsoft Office PowerPoint</Application>
  <PresentationFormat>On-screen Show (4:3)</PresentationFormat>
  <Paragraphs>301</Paragraphs>
  <Slides>30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Default Design</vt:lpstr>
      <vt:lpstr>Clip</vt:lpstr>
      <vt:lpstr>Equation</vt:lpstr>
      <vt:lpstr>Document</vt:lpstr>
      <vt:lpstr>Probabilities </vt:lpstr>
      <vt:lpstr>Important Terms</vt:lpstr>
      <vt:lpstr>Slide 3</vt:lpstr>
      <vt:lpstr>Events</vt:lpstr>
      <vt:lpstr>Visualizing Events</vt:lpstr>
      <vt:lpstr>Mutually Exclusive Events</vt:lpstr>
      <vt:lpstr>Computing Joint and  Marginal Probabilities</vt:lpstr>
      <vt:lpstr>Joint Probabilities Using Contingency Table</vt:lpstr>
      <vt:lpstr>General Addition Rule</vt:lpstr>
      <vt:lpstr>General Addition Rule Example</vt:lpstr>
      <vt:lpstr>Computing Conditional Probabilities</vt:lpstr>
      <vt:lpstr>Statistical Independence</vt:lpstr>
      <vt:lpstr>Multiplication Rules</vt:lpstr>
      <vt:lpstr>Marginal Probability</vt:lpstr>
      <vt:lpstr>Example</vt:lpstr>
      <vt:lpstr>Questions &amp; Solutions</vt:lpstr>
      <vt:lpstr>Questions &amp; Solutions </vt:lpstr>
      <vt:lpstr>Questions &amp; Solutions</vt:lpstr>
      <vt:lpstr>Questions &amp; Solutions </vt:lpstr>
      <vt:lpstr>Screening Tests</vt:lpstr>
      <vt:lpstr>Screening Tests</vt:lpstr>
      <vt:lpstr>Screening Tests 2</vt:lpstr>
      <vt:lpstr>Slide 23</vt:lpstr>
      <vt:lpstr>Slide 24</vt:lpstr>
      <vt:lpstr>Questions about Screening Tests</vt:lpstr>
      <vt:lpstr>Sensitivity and Specificity</vt:lpstr>
      <vt:lpstr>Predictive Values</vt:lpstr>
      <vt:lpstr>Sensitivity and Specificity </vt:lpstr>
      <vt:lpstr>PV + and PV-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kkheiral</dc:creator>
  <cp:lastModifiedBy>Khalid</cp:lastModifiedBy>
  <cp:revision>85</cp:revision>
  <dcterms:created xsi:type="dcterms:W3CDTF">2005-08-26T15:59:40Z</dcterms:created>
  <dcterms:modified xsi:type="dcterms:W3CDTF">2012-10-10T09:48:32Z</dcterms:modified>
</cp:coreProperties>
</file>