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88" r:id="rId2"/>
  </p:sldMasterIdLst>
  <p:notesMasterIdLst>
    <p:notesMasterId r:id="rId43"/>
  </p:notesMasterIdLst>
  <p:handoutMasterIdLst>
    <p:handoutMasterId r:id="rId44"/>
  </p:handoutMasterIdLst>
  <p:sldIdLst>
    <p:sldId id="480" r:id="rId3"/>
    <p:sldId id="331" r:id="rId4"/>
    <p:sldId id="718" r:id="rId5"/>
    <p:sldId id="719" r:id="rId6"/>
    <p:sldId id="329" r:id="rId7"/>
    <p:sldId id="696" r:id="rId8"/>
    <p:sldId id="722" r:id="rId9"/>
    <p:sldId id="727" r:id="rId10"/>
    <p:sldId id="712" r:id="rId11"/>
    <p:sldId id="482" r:id="rId12"/>
    <p:sldId id="522" r:id="rId13"/>
    <p:sldId id="700" r:id="rId14"/>
    <p:sldId id="295" r:id="rId15"/>
    <p:sldId id="338" r:id="rId16"/>
    <p:sldId id="551" r:id="rId17"/>
    <p:sldId id="651" r:id="rId18"/>
    <p:sldId id="352" r:id="rId19"/>
    <p:sldId id="379" r:id="rId20"/>
    <p:sldId id="702" r:id="rId21"/>
    <p:sldId id="593" r:id="rId22"/>
    <p:sldId id="610" r:id="rId23"/>
    <p:sldId id="611" r:id="rId24"/>
    <p:sldId id="654" r:id="rId25"/>
    <p:sldId id="612" r:id="rId26"/>
    <p:sldId id="724" r:id="rId27"/>
    <p:sldId id="594" r:id="rId28"/>
    <p:sldId id="392" r:id="rId29"/>
    <p:sldId id="393" r:id="rId30"/>
    <p:sldId id="395" r:id="rId31"/>
    <p:sldId id="728" r:id="rId32"/>
    <p:sldId id="704" r:id="rId33"/>
    <p:sldId id="705" r:id="rId34"/>
    <p:sldId id="709" r:id="rId35"/>
    <p:sldId id="667" r:id="rId36"/>
    <p:sldId id="602" r:id="rId37"/>
    <p:sldId id="603" r:id="rId38"/>
    <p:sldId id="604" r:id="rId39"/>
    <p:sldId id="706" r:id="rId40"/>
    <p:sldId id="708" r:id="rId41"/>
    <p:sldId id="72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25E24-5D35-4C87-9BEE-3DE8F896A5C1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C46A2-B9B6-4A59-A5BA-2B71A6E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40612-AD2E-4387-85BE-D3D0755FD40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750A2-0253-4265-8547-012C9E6A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Alpha 1 receptors are in blood vessels, kidney, liver, pregnant uterus, male sexual organs, intestinal smooth muscle. Causes vasoconstriction, decreased renin secretion , uterine contraction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Alpha 2—Inhibits release of norepinephrine. affects vascular smooth muscle, inhibits insulin secretion, platelet aggregation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B1—affects heart and kidneys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B2—affects lundgs, liver, blood vessel vasodilation, decreased motility and tone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Dopamine—blood vessels of kidneys, heart, viscera; brain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8663" indent="-2794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2363" indent="-223838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1625" indent="-223838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0888" indent="-223838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78088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5288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2488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688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437ED6-CE07-4833-8AAC-219A1A8102AE}" type="slidenum">
              <a:rPr lang="ar-SA" altLang="en-US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4DF1-AE9B-4461-9155-FA97A47E6BD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46F2B-C469-4E75-82FF-EBA9B584B2CA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CDBB-2BC9-4CBB-892C-198A8E068B6F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9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4A55-5292-4317-951C-9C9EA6158865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EE64-CC35-4D61-B8CB-3E49C222D52D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7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8463-6E59-47F9-AA04-31D668A0D5BA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46A2-69BA-4723-B29F-EF7E06EEF4C2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9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A57D31-E37A-4E36-8AF3-8696E516C6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59FC7C-BE59-4A01-8A2A-3AE79C0AED2E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8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A7B8-C73E-4380-AFD3-AB11B423FE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D52A-9D96-47A4-A75F-2F24F08D97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4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5B65-EF9A-4DDF-AD63-8DE31F06BA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4222-F621-4E5E-8EC6-C7A6BAB674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2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5809-25F8-4CE7-9373-CE96F682C8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38AD-B429-476B-A93C-D3FC28FECB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98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242E-3D20-4E51-AF0C-DD92B5F7E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51EE-D9A5-4918-B517-4C61A2B570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FA2B-3436-4710-B8C3-5116A2F3BE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FCAC-68A0-4614-9862-293056E649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5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A22C-AA03-446B-AD37-2005340E2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7E14-5C76-4917-903A-1C60B55051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8942-AD77-4D77-9842-217A99B3C8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2F94-E705-4D72-AF4C-8CE7BC71B1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FA1A3-F108-4D6F-987C-0A75E3F7091F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2A1B-F905-424B-BE92-857F878DE480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4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5D89-D77B-4C50-A7A7-24D8186BA8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6F93-F5E3-4AA9-B07A-B24863B550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5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217B-A77C-406C-824C-4F06C9BCD4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CB39-8AEB-4788-B7BC-03F707C820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88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92AD-3F89-454D-A0F3-D96C5422DC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8DF0-0EBD-4865-BBED-F5757B98F2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38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7758-CB14-473E-A7DB-C8335021A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A8D4-3023-4E07-8DA4-08B2713397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78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ar-J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7A54-AFB4-4A98-84E4-2AA41ED8B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A551-D33A-4F53-B838-7487CE126083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167-F286-4915-934F-9A069D32A7AB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8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BA8D1-226A-4295-96FB-8E7EDC9123BC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A48C-229F-4283-8DF2-1D52B8E06E0E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3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3BEB-D3EF-4F4B-8666-E3361667C092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9EBAC-652E-4263-A096-0094D40835FF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6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E7AF-BD0A-4D5C-B42A-92AC14CE60B6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3791-D636-482A-8F70-E0EDA8913E07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7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437B-68A9-4D1B-821C-C7F13FC29E9A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EBF9-F772-4211-8C14-C4E0147B93C2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9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8441-AEF4-42F8-A1EC-34BC9527160D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603D-3A6A-406D-874B-F6C8AD1163D1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8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43FE-F7AD-4697-8729-961D4C071194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53A22-1214-40BA-A699-312B1ACD17DB}" type="slidenum">
              <a:rPr lang="ar-J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6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401A160D-503D-42C3-9604-C5AAA5DF1EC6}" type="datetimeFigureOut">
              <a:rPr lang="ar-JO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18/05/1436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28951B86-5B0C-4BEF-9478-206EB2A79B56}" type="slidenum">
              <a:rPr lang="ar-JO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9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85A195-5FCF-4ED3-90F6-E656D404E9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7E68F-9E84-4774-B7A5-98C197DF55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6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Cholinergic Antagonists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Parasympatholytic</a:t>
            </a:r>
            <a:r>
              <a:rPr lang="en-US" dirty="0" smtClean="0"/>
              <a:t>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 Neuromuscular Blockers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This drugs occupied the nicotinic receptors at the NMJ and prevents Ach from activating the receptors ,so the skeletal muscles will become relaxed.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Clinically ,NM block is used </a:t>
            </a:r>
            <a:r>
              <a:rPr lang="en-US" b="1" u="sng" dirty="0" smtClean="0"/>
              <a:t>only</a:t>
            </a:r>
            <a:r>
              <a:rPr lang="en-US" dirty="0" smtClean="0"/>
              <a:t> as an adjuvant to anesthesia 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neuromuscular_jun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105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3- Neuromuscular </a:t>
            </a:r>
            <a:r>
              <a:rPr lang="en-US" sz="3600" dirty="0" smtClean="0"/>
              <a:t>Blockers</a:t>
            </a:r>
            <a:br>
              <a:rPr lang="en-US" sz="3600" dirty="0" smtClean="0"/>
            </a:br>
            <a:r>
              <a:rPr lang="en-US" sz="3600" dirty="0" smtClean="0"/>
              <a:t>Either </a:t>
            </a:r>
            <a:r>
              <a:rPr lang="en-US" sz="3600" dirty="0"/>
              <a:t>work as antagonists or agonists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1" algn="ctr" rtl="0"/>
            <a:r>
              <a:rPr lang="en-US" dirty="0"/>
              <a:t>1- Non-depolarizing </a:t>
            </a:r>
            <a:endParaRPr lang="en-US" dirty="0" smtClean="0"/>
          </a:p>
          <a:p>
            <a:pPr marL="0" lvl="1" algn="ctr" rtl="0"/>
            <a:r>
              <a:rPr lang="en-US" dirty="0" smtClean="0"/>
              <a:t>(</a:t>
            </a:r>
            <a:r>
              <a:rPr lang="en-US" dirty="0"/>
              <a:t>competitive antagonist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2743200"/>
            <a:ext cx="4268788" cy="4038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14300" indent="0" algn="ctr"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‘’Curare’’</a:t>
            </a:r>
          </a:p>
          <a:p>
            <a:pPr marL="114300" indent="0" algn="ctr">
              <a:buNone/>
            </a:pPr>
            <a:r>
              <a:rPr lang="en-US" sz="2600" b="1" dirty="0" err="1" smtClean="0">
                <a:solidFill>
                  <a:srgbClr val="C00000"/>
                </a:solidFill>
              </a:rPr>
              <a:t>Eg</a:t>
            </a:r>
            <a:r>
              <a:rPr lang="en-US" sz="2600" b="1" dirty="0">
                <a:solidFill>
                  <a:srgbClr val="C00000"/>
                </a:solidFill>
              </a:rPr>
              <a:t>: </a:t>
            </a:r>
            <a:r>
              <a:rPr lang="en-US" sz="2800" dirty="0" err="1">
                <a:solidFill>
                  <a:srgbClr val="C00000"/>
                </a:solidFill>
              </a:rPr>
              <a:t>Tubocurarine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914400" lvl="2" indent="0" algn="l">
              <a:buNone/>
            </a:pPr>
            <a:endParaRPr lang="en-US" sz="2400" dirty="0" smtClean="0"/>
          </a:p>
          <a:p>
            <a:pPr marL="914400" lvl="2" indent="0" algn="l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drug </a:t>
            </a:r>
            <a:r>
              <a:rPr lang="en-US" sz="2400" dirty="0" smtClean="0"/>
              <a:t>acts by blocking ACH receptor (nicotinic receptor) ,so </a:t>
            </a:r>
            <a:r>
              <a:rPr lang="en-US" sz="2400" dirty="0"/>
              <a:t>the skeletal muscles will become </a:t>
            </a:r>
            <a:r>
              <a:rPr lang="en-US" sz="2400" dirty="0" smtClean="0"/>
              <a:t>relaxed.</a:t>
            </a:r>
          </a:p>
          <a:p>
            <a:pPr marL="914400" lvl="2" indent="0" algn="l">
              <a:buNone/>
            </a:pPr>
            <a:r>
              <a:rPr lang="en-US" sz="2000" dirty="0"/>
              <a:t>Does not </a:t>
            </a:r>
            <a:r>
              <a:rPr lang="en-US" sz="2000" dirty="0" smtClean="0"/>
              <a:t>cross BBB</a:t>
            </a:r>
            <a:endParaRPr lang="en-US" sz="2400" dirty="0" smtClean="0"/>
          </a:p>
          <a:p>
            <a:pPr algn="l" rtl="0"/>
            <a:r>
              <a:rPr lang="en-US" dirty="0"/>
              <a:t>Used during surgery to relax muscles</a:t>
            </a:r>
          </a:p>
          <a:p>
            <a:pPr lvl="1" algn="l" rtl="0"/>
            <a:r>
              <a:rPr lang="en-US" dirty="0"/>
              <a:t>Increases safety of anesthetics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Given IV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032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1" algn="ctr" rtl="0"/>
            <a:r>
              <a:rPr lang="en-US" dirty="0">
                <a:solidFill>
                  <a:schemeClr val="tx1"/>
                </a:solidFill>
              </a:rPr>
              <a:t>2- Depolarizing 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1" algn="ctr" rtl="0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agonist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270375" cy="4038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14300" indent="0" algn="l" rtl="0">
              <a:buNone/>
            </a:pPr>
            <a:r>
              <a:rPr lang="en-US" sz="3000" dirty="0" err="1" smtClean="0">
                <a:solidFill>
                  <a:srgbClr val="C00000"/>
                </a:solidFill>
              </a:rPr>
              <a:t>Eg</a:t>
            </a:r>
            <a:r>
              <a:rPr lang="en-US" sz="3000" dirty="0">
                <a:solidFill>
                  <a:srgbClr val="C00000"/>
                </a:solidFill>
              </a:rPr>
              <a:t>: </a:t>
            </a:r>
            <a:r>
              <a:rPr lang="en-US" sz="3000" dirty="0" smtClean="0">
                <a:solidFill>
                  <a:srgbClr val="C00000"/>
                </a:solidFill>
              </a:rPr>
              <a:t>succinylcholine </a:t>
            </a:r>
            <a:r>
              <a:rPr lang="en-US" altLang="en-US" sz="2400" dirty="0" smtClean="0">
                <a:solidFill>
                  <a:srgbClr val="FF0000"/>
                </a:solidFill>
              </a:rPr>
              <a:t> (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Suxamethonium</a:t>
            </a:r>
            <a:r>
              <a:rPr lang="en-US" altLang="en-US" sz="2400" dirty="0">
                <a:solidFill>
                  <a:srgbClr val="FF0000"/>
                </a:solidFill>
              </a:rPr>
              <a:t>)</a:t>
            </a:r>
          </a:p>
          <a:p>
            <a:pPr marL="571500" indent="-457200" algn="l" rtl="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Activates receptor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altLang="en-US" dirty="0" smtClean="0"/>
              <a:t>has </a:t>
            </a:r>
            <a:r>
              <a:rPr lang="en-US" altLang="en-US" dirty="0"/>
              <a:t>a rapid onset &amp;  short duration of action &amp; mainly used for rapid </a:t>
            </a:r>
            <a:r>
              <a:rPr lang="en-US" altLang="en-US" dirty="0" smtClean="0"/>
              <a:t>endotracheal </a:t>
            </a:r>
            <a:r>
              <a:rPr lang="en-US" altLang="en-US" dirty="0"/>
              <a:t>intubation at the beginning of </a:t>
            </a:r>
            <a:r>
              <a:rPr lang="en-US" altLang="en-US" dirty="0" smtClean="0"/>
              <a:t>anesthesia.</a:t>
            </a:r>
            <a:endParaRPr lang="en-US" altLang="en-US" dirty="0"/>
          </a:p>
          <a:p>
            <a:pPr marL="114300" indent="0" algn="l" rtl="0">
              <a:buNone/>
            </a:pPr>
            <a:endParaRPr lang="en-US" sz="3000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2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FC7C-BE59-4A01-8A2A-3AE79C0AED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4528" name="Text Box 144"/>
          <p:cNvSpPr txBox="1">
            <a:spLocks noChangeArrowheads="1"/>
          </p:cNvSpPr>
          <p:nvPr/>
        </p:nvSpPr>
        <p:spPr bwMode="auto">
          <a:xfrm>
            <a:off x="7620000" y="2678668"/>
            <a:ext cx="521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Na</a:t>
            </a:r>
            <a:r>
              <a:rPr lang="en-US" baseline="30000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83649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02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472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FC7C-BE59-4A01-8A2A-3AE79C0AED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sz="4000" dirty="0" smtClean="0"/>
              <a:t>How do we to overcome the effect of  non-depolarizing agent or recovery from non-depolarizing agent, what is the drug of choice (DOC)????</a:t>
            </a:r>
          </a:p>
          <a:p>
            <a:pPr marL="0" indent="0" algn="ctr" rtl="0">
              <a:buNone/>
            </a:pPr>
            <a:r>
              <a:rPr lang="en-US" sz="4000" dirty="0" smtClean="0"/>
              <a:t>Or how we can increase the concentration of </a:t>
            </a:r>
            <a:r>
              <a:rPr lang="en-US" sz="4000" dirty="0" err="1" smtClean="0"/>
              <a:t>ACh</a:t>
            </a:r>
            <a:r>
              <a:rPr lang="en-US" sz="4000" dirty="0" smtClean="0"/>
              <a:t>???</a:t>
            </a:r>
          </a:p>
          <a:p>
            <a:pPr algn="ctr" rtl="0"/>
            <a:endParaRPr lang="en-US" dirty="0"/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2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Sympathetic nervous system 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516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en-US" sz="4800" b="1" dirty="0" smtClean="0">
                <a:solidFill>
                  <a:srgbClr val="FF0000"/>
                </a:solidFill>
              </a:rPr>
              <a:t>Adrenergic and Anti-adrenergic </a:t>
            </a:r>
            <a:r>
              <a:rPr lang="en-US" altLang="en-US" sz="4800" b="1" dirty="0">
                <a:solidFill>
                  <a:srgbClr val="FF0000"/>
                </a:solidFill>
              </a:rPr>
              <a:t>D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rugs</a:t>
            </a:r>
          </a:p>
        </p:txBody>
      </p:sp>
      <p:pic>
        <p:nvPicPr>
          <p:cNvPr id="15364" name="Picture 5" descr="http://medimoon.com/wp-content/uploads/2012/10/beta-blocker_258385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06486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324600"/>
          </a:xfrm>
        </p:spPr>
        <p:txBody>
          <a:bodyPr/>
          <a:lstStyle/>
          <a:p>
            <a:pPr algn="l" rtl="0" eaLnBrk="1" hangingPunct="1"/>
            <a:endParaRPr lang="en-US" altLang="en-US" b="1" dirty="0" smtClean="0">
              <a:solidFill>
                <a:srgbClr val="FF0000"/>
              </a:solidFill>
              <a:latin typeface="Arial Narrow" pitchFamily="34" charset="0"/>
              <a:cs typeface="Tahoma" pitchFamily="34" charset="0"/>
            </a:endParaRP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altLang="en-US" b="1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The adrenergic drugs 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:affect receptors that are stimulated by norepinephrine or epinephrine.</a:t>
            </a:r>
          </a:p>
          <a:p>
            <a:pPr algn="l" rtl="0" eaLnBrk="1" hangingPunct="1"/>
            <a:endParaRPr lang="en-US" altLang="en-US" dirty="0" smtClean="0">
              <a:latin typeface="Arial Narrow" pitchFamily="34" charset="0"/>
              <a:cs typeface="Tahoma" pitchFamily="34" charset="0"/>
            </a:endParaRPr>
          </a:p>
          <a:p>
            <a:pPr algn="l" rtl="0" eaLnBrk="1" hangingPunct="1"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sympathomimetic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: adrenergic drugs act directly on the adrenergic receptor (</a:t>
            </a:r>
            <a:r>
              <a:rPr lang="en-US" altLang="en-US" dirty="0" err="1" smtClean="0">
                <a:latin typeface="Arial Narrow" pitchFamily="34" charset="0"/>
                <a:cs typeface="Tahoma" pitchFamily="34" charset="0"/>
              </a:rPr>
              <a:t>adrenoceptor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) by activating it.</a:t>
            </a:r>
          </a:p>
          <a:p>
            <a:pPr algn="l" rtl="0" eaLnBrk="1" hangingPunct="1">
              <a:buFont typeface="Wingdings" panose="05000000000000000000" pitchFamily="2" charset="2"/>
              <a:buChar char="q"/>
            </a:pPr>
            <a:endParaRPr lang="en-US" altLang="en-US" dirty="0" smtClean="0">
              <a:latin typeface="Arial Narrow" pitchFamily="34" charset="0"/>
              <a:cs typeface="Tahoma" pitchFamily="34" charset="0"/>
            </a:endParaRPr>
          </a:p>
          <a:p>
            <a:pPr algn="l" rtl="0" eaLnBrk="1" hangingPunct="1">
              <a:buFont typeface="Wingdings" panose="05000000000000000000" pitchFamily="2" charset="2"/>
              <a:buChar char="q"/>
            </a:pPr>
            <a:r>
              <a:rPr lang="en-US" altLang="en-US" b="1" dirty="0" err="1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Sympatho</a:t>
            </a:r>
            <a:r>
              <a:rPr lang="en-US" altLang="en-US" b="1" u="sng" dirty="0" err="1" smtClean="0">
                <a:latin typeface="Arial Narrow" pitchFamily="34" charset="0"/>
                <a:cs typeface="Tahoma" pitchFamily="34" charset="0"/>
              </a:rPr>
              <a:t>lytics</a:t>
            </a:r>
            <a:r>
              <a:rPr lang="en-US" altLang="en-US" b="1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( </a:t>
            </a:r>
            <a:r>
              <a:rPr lang="en-US" altLang="en-US" b="1" dirty="0" err="1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sympatho</a:t>
            </a:r>
            <a:r>
              <a:rPr lang="en-US" altLang="en-US" b="1" u="sng" dirty="0" err="1" smtClean="0">
                <a:latin typeface="Arial Narrow" pitchFamily="34" charset="0"/>
                <a:cs typeface="Tahoma" pitchFamily="34" charset="0"/>
              </a:rPr>
              <a:t>plegic</a:t>
            </a:r>
            <a:r>
              <a:rPr lang="en-US" altLang="en-US" b="1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en-US" altLang="en-US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: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 drugs that block the action of the neurotransmitters at the receptors.</a:t>
            </a:r>
            <a:endParaRPr lang="ar-JO" altLang="en-U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Adrenergic receptors (adrenoceptors)</a:t>
            </a:r>
            <a:endParaRPr lang="en-US" altLang="en-US" b="1" u="sng" smtClean="0"/>
          </a:p>
        </p:txBody>
      </p:sp>
      <p:pic>
        <p:nvPicPr>
          <p:cNvPr id="4" name="Picture 2" descr="C:\Users\Hp\Desktop\new power pont\4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3429000"/>
            <a:ext cx="7239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473325"/>
            <a:ext cx="8229600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It released in the synaptic space to stimulate the receptors </a:t>
            </a:r>
            <a:r>
              <a:rPr lang="en-US" altLang="en-US" sz="2400" dirty="0" smtClean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T</a:t>
            </a:r>
            <a:r>
              <a:rPr lang="en-US" altLang="en-US" sz="2400" dirty="0" smtClean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he </a:t>
            </a:r>
            <a:r>
              <a:rPr lang="en-US" altLang="en-US" sz="2400" dirty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receptors are two types</a:t>
            </a:r>
            <a:r>
              <a:rPr lang="en-US" altLang="en-US" sz="2400" dirty="0">
                <a:solidFill>
                  <a:srgbClr val="0070C0"/>
                </a:solidFill>
                <a:cs typeface="Tahoma" pitchFamily="34" charset="0"/>
              </a:rPr>
              <a:t>.</a:t>
            </a:r>
            <a:endParaRPr lang="ar-JO" altLang="en-US" sz="2400" b="1" dirty="0">
              <a:solidFill>
                <a:srgbClr val="0070C0"/>
              </a:solidFill>
            </a:endParaRPr>
          </a:p>
        </p:txBody>
      </p:sp>
      <p:sp>
        <p:nvSpPr>
          <p:cNvPr id="84997" name="Rectangle 2"/>
          <p:cNvSpPr>
            <a:spLocks noChangeArrowheads="1"/>
          </p:cNvSpPr>
          <p:nvPr/>
        </p:nvSpPr>
        <p:spPr bwMode="auto">
          <a:xfrm>
            <a:off x="762000" y="1749425"/>
            <a:ext cx="7239000" cy="5238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Narrow" pitchFamily="34" charset="0"/>
              </a:rPr>
              <a:t>Adrenergic neurons release NE as the primary NT.</a:t>
            </a:r>
          </a:p>
        </p:txBody>
      </p:sp>
    </p:spTree>
    <p:extLst>
      <p:ext uri="{BB962C8B-B14F-4D97-AF65-F5344CB8AC3E}">
        <p14:creationId xmlns:p14="http://schemas.microsoft.com/office/powerpoint/2010/main" val="238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i="1" u="sng" dirty="0"/>
              <a:t>Cholinergic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</a:t>
            </a:r>
            <a:r>
              <a:rPr lang="en-US" dirty="0"/>
              <a:t>mean drugs that inhibit the function of the cholinergic drugs including acetyl choline.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You </a:t>
            </a:r>
            <a:r>
              <a:rPr lang="en-US" dirty="0"/>
              <a:t>should remember that </a:t>
            </a:r>
            <a:r>
              <a:rPr lang="en-US" dirty="0" smtClean="0"/>
              <a:t>acetylcholine  (Ach) acts </a:t>
            </a:r>
            <a:r>
              <a:rPr lang="en-US" dirty="0"/>
              <a:t>on two types of receptors </a:t>
            </a:r>
            <a:r>
              <a:rPr lang="en-US" dirty="0" smtClean="0"/>
              <a:t>mainly: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 muscarinic </a:t>
            </a:r>
            <a:r>
              <a:rPr lang="en-US" dirty="0"/>
              <a:t>and nicotinic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flash blue\books\Lippincott's Illustrated Reviews Pharmacology, 4th Edition\Chapter 6 - Adrenergic Agonists_files\DA2C6F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305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50740"/>
              </p:ext>
            </p:extLst>
          </p:nvPr>
        </p:nvGraphicFramePr>
        <p:xfrm>
          <a:off x="76201" y="-2"/>
          <a:ext cx="9067799" cy="6464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009"/>
                <a:gridCol w="2680914"/>
                <a:gridCol w="2391796"/>
                <a:gridCol w="2418080"/>
              </a:tblGrid>
              <a:tr h="8062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Arial Narrow" pitchFamily="34" charset="0"/>
                          <a:cs typeface="Tahoma" pitchFamily="34" charset="0"/>
                        </a:rPr>
                        <a:t>α</a:t>
                      </a:r>
                      <a:r>
                        <a:rPr lang="en-US" sz="2000" b="1" dirty="0" smtClean="0">
                          <a:latin typeface="Arial Narrow" pitchFamily="34" charset="0"/>
                          <a:cs typeface="Tahoma" pitchFamily="34" charset="0"/>
                        </a:rPr>
                        <a:t>1 Receptors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 Narrow" pitchFamily="34" charset="0"/>
                          <a:cs typeface="Tahoma" pitchFamily="34" charset="0"/>
                        </a:rPr>
                        <a:t>B1 Receptors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 Narrow" pitchFamily="34" charset="0"/>
                          <a:cs typeface="Tahoma" pitchFamily="34" charset="0"/>
                        </a:rPr>
                        <a:t>B2 Receptors</a:t>
                      </a:r>
                    </a:p>
                  </a:txBody>
                  <a:tcPr/>
                </a:tc>
              </a:tr>
              <a:tr h="582628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smtClean="0"/>
                        <a:t>Eye</a:t>
                      </a:r>
                      <a:r>
                        <a:rPr lang="en-US" sz="2400" b="1" baseline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err="1" smtClean="0"/>
                        <a:t>Mydriasis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-----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------</a:t>
                      </a:r>
                      <a:endParaRPr lang="en-US" sz="2400" dirty="0"/>
                    </a:p>
                  </a:txBody>
                  <a:tcPr/>
                </a:tc>
              </a:tr>
              <a:tr h="150668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Blood vessels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vasoconstriction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i="0" dirty="0" smtClean="0"/>
                        <a:t>increases in blood pressure</a:t>
                      </a:r>
                      <a:r>
                        <a:rPr lang="en-US" altLang="en-US" sz="2400" i="1" dirty="0" smtClean="0"/>
                        <a:t>.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-----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Vasodilation &amp; slightly</a:t>
                      </a:r>
                      <a:r>
                        <a:rPr lang="en-US" sz="2400" baseline="0" dirty="0" smtClean="0"/>
                        <a:t> decrease peripheral resistance .</a:t>
                      </a:r>
                      <a:endParaRPr lang="en-US" sz="2400" dirty="0" smtClean="0"/>
                    </a:p>
                  </a:txBody>
                  <a:tcPr/>
                </a:tc>
              </a:tr>
              <a:tr h="9932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Bladder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rgbClr val="0070C0"/>
                          </a:solidFill>
                        </a:rPr>
                        <a:t>contraction sphincter muscle (urinary retention)</a:t>
                      </a:r>
                      <a:r>
                        <a:rPr lang="en-US" sz="21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21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-----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Relaxation of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detrusor muscle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8262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lung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-----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bronchodilator</a:t>
                      </a:r>
                      <a:endParaRPr lang="en-US" sz="2400" dirty="0"/>
                    </a:p>
                  </a:txBody>
                  <a:tcPr/>
                </a:tc>
              </a:tr>
              <a:tr h="89336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Salivary gland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Increased secretion???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-----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-----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99325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 Narrow" pitchFamily="34" charset="0"/>
                          <a:cs typeface="Tahoma" pitchFamily="34" charset="0"/>
                        </a:rPr>
                        <a:t>Kidneys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Decreased renin secretion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Increased renin secretion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-----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9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39917"/>
              </p:ext>
            </p:extLst>
          </p:nvPr>
        </p:nvGraphicFramePr>
        <p:xfrm>
          <a:off x="0" y="76200"/>
          <a:ext cx="9067800" cy="6575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676400"/>
                <a:gridCol w="2590800"/>
                <a:gridCol w="3276600"/>
              </a:tblGrid>
              <a:tr h="51755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Arial Narrow" pitchFamily="34" charset="0"/>
                          <a:cs typeface="Tahoma" pitchFamily="34" charset="0"/>
                        </a:rPr>
                        <a:t>α</a:t>
                      </a:r>
                      <a:r>
                        <a:rPr lang="en-US" sz="2000" b="1" dirty="0" smtClean="0">
                          <a:latin typeface="Arial Narrow" pitchFamily="34" charset="0"/>
                          <a:cs typeface="Tahoma" pitchFamily="34" charset="0"/>
                        </a:rPr>
                        <a:t>1 Receptors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 Narrow" pitchFamily="34" charset="0"/>
                          <a:cs typeface="Tahoma" pitchFamily="34" charset="0"/>
                        </a:rPr>
                        <a:t>B1 Receptors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 Narrow" pitchFamily="34" charset="0"/>
                          <a:cs typeface="Tahoma" pitchFamily="34" charset="0"/>
                        </a:rPr>
                        <a:t>B2 Receptors</a:t>
                      </a:r>
                    </a:p>
                  </a:txBody>
                  <a:tcPr/>
                </a:tc>
              </a:tr>
              <a:tr h="49576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Uterus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Contraction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Relaxation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inhibition of uterine contractions)</a:t>
                      </a:r>
                    </a:p>
                  </a:txBody>
                  <a:tcPr/>
                </a:tc>
              </a:tr>
              <a:tr h="127211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Intestinal smooth muscle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Relax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Decreased motility &amp;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 tone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Relax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9634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Liver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Increase</a:t>
                      </a:r>
                      <a:r>
                        <a:rPr lang="en-US" sz="2400" baseline="0" dirty="0" smtClean="0"/>
                        <a:t> release of glucagon </a:t>
                      </a:r>
                      <a:r>
                        <a:rPr lang="en-US" sz="240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400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r>
                        <a:rPr lang="en-US" sz="2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aseline="0" dirty="0" err="1" smtClean="0">
                          <a:sym typeface="Wingdings" panose="05000000000000000000" pitchFamily="2" charset="2"/>
                        </a:rPr>
                        <a:t>glc</a:t>
                      </a:r>
                      <a:r>
                        <a:rPr lang="en-US" sz="2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US" sz="2400" dirty="0" smtClean="0"/>
                    </a:p>
                  </a:txBody>
                  <a:tcPr/>
                </a:tc>
              </a:tr>
              <a:tr h="306661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Heart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Tachycardia</a:t>
                      </a:r>
                      <a:r>
                        <a:rPr lang="en-US" sz="2200" b="1" baseline="0" dirty="0" smtClean="0"/>
                        <a:t> &amp;↑ C.O</a:t>
                      </a:r>
                    </a:p>
                    <a:p>
                      <a:pPr marL="0" indent="0" algn="l" rtl="0">
                        <a:buFont typeface="Courier New" panose="02070309020205020404" pitchFamily="49" charset="0"/>
                        <a:buNone/>
                      </a:pPr>
                      <a:r>
                        <a:rPr lang="en-US" altLang="en-US" sz="2200" dirty="0" smtClean="0"/>
                        <a:t>Increased force of contraction</a:t>
                      </a:r>
                      <a:r>
                        <a:rPr lang="en-US" altLang="en-US" sz="2200" baseline="0" dirty="0" smtClean="0"/>
                        <a:t> </a:t>
                      </a:r>
                      <a:r>
                        <a:rPr lang="en-US" altLang="en-US" sz="2200" dirty="0" smtClean="0"/>
                        <a:t>(positive </a:t>
                      </a:r>
                      <a:r>
                        <a:rPr lang="en-US" altLang="en-US" sz="2200" u="sng" dirty="0" smtClean="0"/>
                        <a:t>inotropic</a:t>
                      </a:r>
                      <a:r>
                        <a:rPr lang="en-US" altLang="en-US" sz="2200" dirty="0" smtClean="0"/>
                        <a:t> effect)</a:t>
                      </a:r>
                    </a:p>
                    <a:p>
                      <a:pPr marL="0" indent="0" algn="l" rtl="0">
                        <a:buFont typeface="Courier New" panose="02070309020205020404" pitchFamily="49" charset="0"/>
                        <a:buNone/>
                      </a:pPr>
                      <a:r>
                        <a:rPr lang="en-US" altLang="en-US" sz="2200" dirty="0" smtClean="0"/>
                        <a:t>Increased heart rate </a:t>
                      </a:r>
                      <a:br>
                        <a:rPr lang="en-US" altLang="en-US" sz="2200" dirty="0" smtClean="0"/>
                      </a:br>
                      <a:r>
                        <a:rPr lang="en-US" altLang="en-US" sz="2200" dirty="0" smtClean="0"/>
                        <a:t>(positive</a:t>
                      </a:r>
                      <a:r>
                        <a:rPr lang="en-US" altLang="en-US" sz="2200" baseline="0" dirty="0" smtClean="0"/>
                        <a:t> </a:t>
                      </a:r>
                      <a:r>
                        <a:rPr lang="en-US" altLang="en-US" sz="2200" u="sng" dirty="0" err="1" smtClean="0"/>
                        <a:t>chronotropic</a:t>
                      </a:r>
                      <a:r>
                        <a:rPr lang="en-US" altLang="en-US" sz="2200" dirty="0" smtClean="0"/>
                        <a:t> effect).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5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4287" y="2514600"/>
            <a:ext cx="41354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Thank You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 management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8293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19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50132"/>
              </p:ext>
            </p:extLst>
          </p:nvPr>
        </p:nvGraphicFramePr>
        <p:xfrm>
          <a:off x="20472" y="152400"/>
          <a:ext cx="8839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682"/>
                <a:gridCol w="3520036"/>
                <a:gridCol w="3676482"/>
              </a:tblGrid>
              <a:tr h="18440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Arial Narrow" pitchFamily="34" charset="0"/>
                          <a:cs typeface="Tahoma" pitchFamily="34" charset="0"/>
                        </a:rPr>
                        <a:t>α</a:t>
                      </a:r>
                      <a:r>
                        <a:rPr lang="en-US" sz="2000" b="1" dirty="0" smtClean="0">
                          <a:latin typeface="Arial Narrow" pitchFamily="34" charset="0"/>
                          <a:cs typeface="Tahoma" pitchFamily="34" charset="0"/>
                        </a:rPr>
                        <a:t>2 Receptors</a:t>
                      </a:r>
                    </a:p>
                    <a:p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presynaptic nerve endings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algn="l" rtl="0"/>
                      <a:endParaRPr lang="en-US" sz="2400" dirty="0" smtClean="0">
                        <a:latin typeface="Arial Narrow" pitchFamily="34" charset="0"/>
                        <a:cs typeface="Tahoma" pitchFamily="34" charset="0"/>
                      </a:endParaRPr>
                    </a:p>
                    <a:p>
                      <a:pPr algn="l" rtl="0"/>
                      <a:r>
                        <a:rPr lang="el-GR" sz="2400" dirty="0" smtClean="0">
                          <a:latin typeface="Arial Narrow" pitchFamily="34" charset="0"/>
                          <a:cs typeface="Tahoma" pitchFamily="34" charset="0"/>
                        </a:rPr>
                        <a:t>β</a:t>
                      </a:r>
                      <a:r>
                        <a:rPr lang="en-US" sz="2400" dirty="0" smtClean="0">
                          <a:latin typeface="Arial Narrow" pitchFamily="34" charset="0"/>
                          <a:cs typeface="Tahoma" pitchFamily="34" charset="0"/>
                        </a:rPr>
                        <a:t> cell of the pancreas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feedback inhibition</a:t>
                      </a:r>
                    </a:p>
                    <a:p>
                      <a:pPr algn="l" rtl="0"/>
                      <a:endParaRPr lang="en-US" sz="2400" dirty="0" smtClean="0">
                        <a:solidFill>
                          <a:schemeClr val="tx1"/>
                        </a:solidFill>
                        <a:latin typeface="Arial Narrow" pitchFamily="34" charset="0"/>
                        <a:cs typeface="Tahoma" pitchFamily="34" charset="0"/>
                      </a:endParaRPr>
                    </a:p>
                    <a:p>
                      <a:pPr algn="l" rtl="0"/>
                      <a:endParaRPr lang="en-US" sz="2400" dirty="0" smtClean="0">
                        <a:solidFill>
                          <a:schemeClr val="tx1"/>
                        </a:solidFill>
                        <a:latin typeface="Arial Narrow" pitchFamily="34" charset="0"/>
                        <a:cs typeface="Tahoma" pitchFamily="34" charset="0"/>
                      </a:endParaRPr>
                    </a:p>
                    <a:p>
                      <a:pPr algn="l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ahoma" pitchFamily="34" charset="0"/>
                        </a:rPr>
                        <a:t>Inhibit insulin release </a:t>
                      </a:r>
                    </a:p>
                    <a:p>
                      <a:pPr algn="l" rtl="0"/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5" descr="alpha-1-receptors-syn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0937"/>
            <a:ext cx="2971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lpha-2-receptors-syn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1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5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Adrenergic Agonists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 eaLnBrk="1" hangingPunct="1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Direct </a:t>
            </a:r>
            <a:r>
              <a:rPr lang="en-US" altLang="en-US" dirty="0" smtClean="0">
                <a:solidFill>
                  <a:srgbClr val="FF0000"/>
                </a:solidFill>
                <a:cs typeface="Tahoma" pitchFamily="34" charset="0"/>
              </a:rPr>
              <a:t>Acting </a:t>
            </a:r>
            <a:r>
              <a:rPr lang="en-US" altLang="en-US" dirty="0">
                <a:solidFill>
                  <a:srgbClr val="FF0000"/>
                </a:solidFill>
                <a:cs typeface="Tahoma" pitchFamily="34" charset="0"/>
              </a:rPr>
              <a:t>Adrenergic Agonists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l" rtl="0" eaLnBrk="1" hangingPunct="1">
              <a:buNone/>
              <a:defRPr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Ex.</a:t>
            </a:r>
          </a:p>
          <a:p>
            <a:pPr lvl="1" algn="l" rtl="0" eaLnBrk="1" hangingPunct="1">
              <a:defRPr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Epinephrine*</a:t>
            </a:r>
          </a:p>
          <a:p>
            <a:pPr lvl="1" algn="l" rtl="0" eaLnBrk="1" hangingPunct="1">
              <a:defRPr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Norepinephrine*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Dobutamine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 rtl="0" eaLnBrk="1" hangingPunct="1">
              <a:defRPr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Dopamine*</a:t>
            </a:r>
          </a:p>
          <a:p>
            <a:pPr lvl="1" algn="l" rtl="0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Phenylephrine</a:t>
            </a:r>
          </a:p>
          <a:p>
            <a:pPr lvl="1" algn="l" rtl="0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Clonidine.</a:t>
            </a:r>
          </a:p>
          <a:p>
            <a:pPr lvl="1" algn="l" rtl="0" eaLnBrk="1" hangingPunct="1">
              <a:defRPr/>
            </a:pP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l" rtl="0" eaLnBrk="1" hangingPunct="1"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Catecholamine</a:t>
            </a:r>
          </a:p>
          <a:p>
            <a:pPr marL="457200" lvl="1" indent="0" algn="l" rtl="0" eaLnBrk="1" hangingPunct="1">
              <a:buNone/>
              <a:defRPr/>
            </a:pPr>
            <a:endParaRPr lang="en-US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67200" cy="2667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defRPr/>
            </a:pPr>
            <a:endParaRPr lang="en-US" dirty="0" smtClean="0">
              <a:solidFill>
                <a:srgbClr val="3818F6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 eaLnBrk="1" hangingPunct="1">
              <a:buNone/>
              <a:defRPr/>
            </a:pPr>
            <a:r>
              <a:rPr lang="en-US" dirty="0" smtClean="0">
                <a:solidFill>
                  <a:srgbClr val="3818F6"/>
                </a:solidFill>
                <a:latin typeface="Arial" pitchFamily="34" charset="0"/>
                <a:cs typeface="Arial" pitchFamily="34" charset="0"/>
              </a:rPr>
              <a:t>2- Indirect</a:t>
            </a:r>
            <a:r>
              <a:rPr lang="en-US" altLang="en-US" dirty="0" smtClean="0">
                <a:solidFill>
                  <a:srgbClr val="0070C0"/>
                </a:solidFill>
                <a:cs typeface="Tahoma" pitchFamily="34" charset="0"/>
              </a:rPr>
              <a:t>-Acting </a:t>
            </a:r>
            <a:r>
              <a:rPr lang="en-US" altLang="en-US" dirty="0">
                <a:solidFill>
                  <a:srgbClr val="0070C0"/>
                </a:solidFill>
                <a:cs typeface="Tahoma" pitchFamily="34" charset="0"/>
              </a:rPr>
              <a:t>Adrenergic </a:t>
            </a:r>
            <a:r>
              <a:rPr lang="en-US" altLang="en-US" dirty="0" smtClean="0">
                <a:solidFill>
                  <a:srgbClr val="0070C0"/>
                </a:solidFill>
                <a:cs typeface="Tahoma" pitchFamily="34" charset="0"/>
              </a:rPr>
              <a:t>Agonists</a:t>
            </a:r>
            <a:endParaRPr lang="en-US" dirty="0">
              <a:solidFill>
                <a:srgbClr val="3818F6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l" rtl="0" eaLnBrk="1" hangingPunct="1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Ex. Amphetamine.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rtl="0" eaLnBrk="1" hangingPunct="1">
              <a:buNone/>
              <a:defRPr/>
            </a:pPr>
            <a:endParaRPr lang="en-US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 algn="l" rtl="0" eaLnBrk="1" hangingPunct="1"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4724400"/>
            <a:ext cx="40386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Mixed (direct &amp; indirect)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Ex.pseudophedrine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7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  <p:bldP spid="3" grpId="0" build="p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flash blue\books\Lippincott's Illustrated Reviews Pharmacology, 4th Edition\Chapter 6 - Adrenergic Agonists_files\DA2C6F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6172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algn="ctr" eaLnBrk="1" hangingPunct="1"/>
            <a:r>
              <a:rPr lang="en-US" altLang="en-US" b="1" i="1" smtClean="0">
                <a:solidFill>
                  <a:srgbClr val="7030A0"/>
                </a:solidFill>
                <a:latin typeface="Arial Narrow" pitchFamily="34" charset="0"/>
                <a:cs typeface="Tahoma" pitchFamily="34" charset="0"/>
              </a:rPr>
              <a:t>Catecholamines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>
              <a:latin typeface="Arial Narrow" pitchFamily="34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Arial Narrow" pitchFamily="34" charset="0"/>
            </a:endParaRPr>
          </a:p>
          <a:p>
            <a:pPr marL="914400" lvl="1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latin typeface="Arial Narrow" pitchFamily="34" charset="0"/>
              </a:rPr>
              <a:t> Epinephrine                                           </a:t>
            </a:r>
            <a:r>
              <a:rPr lang="en-US" sz="3600" dirty="0" smtClean="0">
                <a:solidFill>
                  <a:srgbClr val="00B050"/>
                </a:solidFill>
                <a:latin typeface="Arial Narrow" pitchFamily="34" charset="0"/>
              </a:rPr>
              <a:t>(adrenaline).</a:t>
            </a:r>
          </a:p>
          <a:p>
            <a:pPr marL="914400" lvl="1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latin typeface="Arial Narrow" pitchFamily="34" charset="0"/>
              </a:rPr>
              <a:t> Norepinephrine                                  </a:t>
            </a:r>
            <a:r>
              <a:rPr lang="en-US" sz="3600" dirty="0" smtClean="0">
                <a:solidFill>
                  <a:srgbClr val="00B050"/>
                </a:solidFill>
                <a:latin typeface="Arial Narrow" pitchFamily="34" charset="0"/>
              </a:rPr>
              <a:t>(noradrenaline).</a:t>
            </a:r>
          </a:p>
          <a:p>
            <a:pPr marL="914400" lvl="1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latin typeface="Arial Narrow" pitchFamily="34" charset="0"/>
              </a:rPr>
              <a:t>D</a:t>
            </a:r>
            <a:r>
              <a:rPr lang="en-US" sz="3600" dirty="0" smtClean="0">
                <a:latin typeface="Arial Narrow" pitchFamily="34" charset="0"/>
              </a:rPr>
              <a:t>opamine .</a:t>
            </a:r>
          </a:p>
          <a:p>
            <a:pPr marL="914400" lvl="1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 marL="971550" lvl="1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495800" y="2286000"/>
            <a:ext cx="734786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438400"/>
            <a:ext cx="3505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occur naturally in the body as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neurotransmitters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Tyrosine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sym typeface="Wingdings" panose="05000000000000000000" pitchFamily="2" charset="2"/>
              </a:rPr>
              <a:t>dopadopamine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sym typeface="Wingdings" panose="05000000000000000000" pitchFamily="2" charset="2"/>
              </a:rPr>
              <a:t> NEEP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algn="ctr" eaLnBrk="1" hangingPunct="1"/>
            <a:r>
              <a:rPr lang="en-US" altLang="en-US" sz="4400" i="1" smtClean="0">
                <a:solidFill>
                  <a:srgbClr val="7030A0"/>
                </a:solidFill>
                <a:latin typeface="Arial Narrow" pitchFamily="34" charset="0"/>
                <a:cs typeface="Tahoma" pitchFamily="34" charset="0"/>
              </a:rPr>
              <a:t>Catecholamines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181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Arial Narrow" pitchFamily="34" charset="0"/>
              </a:rPr>
              <a:t>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Arial Narrow" pitchFamily="34" charset="0"/>
              </a:rPr>
              <a:t>These compounds share the following properties: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alt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altLang="en-US" dirty="0" smtClean="0"/>
              <a:t>Rapid </a:t>
            </a:r>
            <a:r>
              <a:rPr lang="en-US" altLang="en-US" dirty="0"/>
              <a:t>inactivation by MAO &amp; COMT </a:t>
            </a:r>
            <a:r>
              <a:rPr lang="en-US" altLang="en-US" dirty="0" smtClean="0"/>
              <a:t>enzymes.</a:t>
            </a:r>
            <a:endParaRPr lang="en-US" alt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altLang="en-US" dirty="0"/>
              <a:t>Poor penetration to </a:t>
            </a:r>
            <a:r>
              <a:rPr lang="en-US" altLang="en-US" dirty="0" smtClean="0"/>
              <a:t>CNS (polar).</a:t>
            </a:r>
            <a:endParaRPr lang="en-US" alt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altLang="en-US" dirty="0"/>
              <a:t>Orally inactive.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en-US" dirty="0"/>
              <a:t>Brief duration of action.</a:t>
            </a:r>
          </a:p>
        </p:txBody>
      </p:sp>
    </p:spTree>
    <p:extLst>
      <p:ext uri="{BB962C8B-B14F-4D97-AF65-F5344CB8AC3E}">
        <p14:creationId xmlns:p14="http://schemas.microsoft.com/office/powerpoint/2010/main" val="142589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Non-</a:t>
            </a:r>
            <a:r>
              <a:rPr lang="en-US" dirty="0" err="1" smtClean="0"/>
              <a:t>catecholamines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19149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59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l" rtl="0" eaLnBrk="1" hangingPunct="1">
              <a:buNone/>
            </a:pPr>
            <a:endParaRPr lang="en-US" altLang="en-US" dirty="0" smtClean="0">
              <a:cs typeface="Tahoma" pitchFamily="34" charset="0"/>
            </a:endParaRPr>
          </a:p>
          <a:p>
            <a:pPr marL="0" indent="0" algn="l" rtl="0" eaLnBrk="1" hangingPunct="1">
              <a:buNone/>
            </a:pPr>
            <a:r>
              <a:rPr lang="en-US" altLang="en-US" b="1" dirty="0" smtClean="0">
                <a:solidFill>
                  <a:srgbClr val="00B050"/>
                </a:solidFill>
                <a:cs typeface="Tahoma" pitchFamily="34" charset="0"/>
              </a:rPr>
              <a:t>Ex. phenylephrine</a:t>
            </a:r>
            <a:r>
              <a:rPr lang="en-US" altLang="en-US" b="1" dirty="0">
                <a:solidFill>
                  <a:srgbClr val="00B050"/>
                </a:solidFill>
                <a:cs typeface="Tahoma" pitchFamily="34" charset="0"/>
              </a:rPr>
              <a:t>, ephedrine, and amphetamine. </a:t>
            </a:r>
            <a:endParaRPr lang="ar-JO" altLang="en-US" b="1" dirty="0">
              <a:solidFill>
                <a:srgbClr val="00B050"/>
              </a:solidFill>
            </a:endParaRPr>
          </a:p>
          <a:p>
            <a:pPr marL="0" indent="0" algn="l" rtl="0" eaLnBrk="1" hangingPunct="1">
              <a:buNone/>
            </a:pPr>
            <a:endParaRPr lang="en-US" altLang="en-US" b="1" dirty="0" smtClean="0">
              <a:solidFill>
                <a:srgbClr val="00B050"/>
              </a:solidFill>
              <a:cs typeface="Tahoma" pitchFamily="34" charset="0"/>
            </a:endParaRP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Tahoma" pitchFamily="34" charset="0"/>
              </a:rPr>
              <a:t>1- longer half-lives, because they are not inactivated by COMT or MAO.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Tahoma" pitchFamily="34" charset="0"/>
              </a:rPr>
              <a:t>2-  lipid solubility (greater access to the CNS)</a:t>
            </a:r>
          </a:p>
          <a:p>
            <a:pPr algn="l" rtl="0" eaLnBrk="1" hangingPunct="1"/>
            <a:endParaRPr lang="en-US" alt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15035"/>
              </p:ext>
            </p:extLst>
          </p:nvPr>
        </p:nvGraphicFramePr>
        <p:xfrm>
          <a:off x="36286" y="-46514"/>
          <a:ext cx="9107714" cy="6644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2773"/>
                <a:gridCol w="7454941"/>
              </a:tblGrid>
              <a:tr h="6818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Epinephrine (EP)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337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en-US" sz="2400" dirty="0" smtClean="0">
                          <a:cs typeface="Tahoma" pitchFamily="34" charset="0"/>
                        </a:rPr>
                        <a:t>interacts with 4</a:t>
                      </a:r>
                      <a:r>
                        <a:rPr lang="en-US" altLang="en-US" sz="2400" baseline="0" dirty="0" smtClean="0">
                          <a:cs typeface="Tahoma" pitchFamily="34" charset="0"/>
                        </a:rPr>
                        <a:t> receptors</a:t>
                      </a:r>
                    </a:p>
                    <a:p>
                      <a:pPr algn="ctr" rtl="0"/>
                      <a:r>
                        <a:rPr lang="en-US" altLang="en-US" sz="2400" b="1" dirty="0" smtClean="0">
                          <a:cs typeface="Tahoma" pitchFamily="34" charset="0"/>
                        </a:rPr>
                        <a:t> α1, α2</a:t>
                      </a:r>
                      <a:r>
                        <a:rPr lang="en-US" altLang="en-US" sz="2400" b="1" baseline="0" dirty="0" smtClean="0">
                          <a:cs typeface="Tahoma" pitchFamily="34" charset="0"/>
                        </a:rPr>
                        <a:t> ,</a:t>
                      </a:r>
                      <a:r>
                        <a:rPr lang="en-US" altLang="en-US" sz="2400" b="1" dirty="0" smtClean="0">
                          <a:cs typeface="Tahoma" pitchFamily="34" charset="0"/>
                        </a:rPr>
                        <a:t>β 1 ,β2</a:t>
                      </a:r>
                      <a:r>
                        <a:rPr lang="en-US" altLang="en-US" sz="2400" b="1" baseline="0" dirty="0" smtClean="0">
                          <a:cs typeface="Tahoma" pitchFamily="34" charset="0"/>
                        </a:rPr>
                        <a:t> </a:t>
                      </a:r>
                      <a:r>
                        <a:rPr lang="en-US" altLang="en-US" sz="2400" b="1" dirty="0" smtClean="0">
                          <a:cs typeface="Tahoma" pitchFamily="34" charset="0"/>
                        </a:rPr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203614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 smtClean="0"/>
                        <a:t>Actions</a:t>
                      </a:r>
                      <a:endParaRPr lang="en-US" altLang="en-US" sz="2800" dirty="0" smtClean="0"/>
                    </a:p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altLang="en-US" sz="2400" dirty="0" smtClean="0"/>
                        <a:t>↑ HR &amp; force of contraction </a:t>
                      </a:r>
                      <a:r>
                        <a:rPr lang="en-US" altLang="en-US" sz="240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altLang="en-US" sz="2400" dirty="0" smtClean="0"/>
                        <a:t> ↑C.O  (B1)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en-US" sz="2400" dirty="0" smtClean="0"/>
                        <a:t>↑ systolic BP &amp; little change of diastolic BP (</a:t>
                      </a:r>
                      <a:r>
                        <a:rPr lang="en-US" altLang="en-US" sz="2400" b="1" dirty="0" smtClean="0">
                          <a:cs typeface="Tahoma" pitchFamily="34" charset="0"/>
                        </a:rPr>
                        <a:t>α1)</a:t>
                      </a:r>
                      <a:endParaRPr lang="en-US" altLang="en-US" sz="2400" dirty="0" smtClean="0"/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altLang="en-US" sz="2400" dirty="0" smtClean="0"/>
                        <a:t>Bronchodilator (B2)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altLang="en-US" sz="2400" dirty="0" smtClean="0"/>
                        <a:t>↑ glucose level (</a:t>
                      </a:r>
                      <a:r>
                        <a:rPr lang="en-US" alt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Hyperglycemia</a:t>
                      </a:r>
                      <a:r>
                        <a:rPr lang="en-US" altLang="en-US" sz="2400" b="0" dirty="0" smtClean="0">
                          <a:latin typeface="Arial Narrow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altLang="en-US" sz="2400" b="0" dirty="0" smtClean="0">
                          <a:latin typeface="Arial Narrow" pitchFamily="34" charset="0"/>
                          <a:cs typeface="Tahoma" pitchFamily="34" charset="0"/>
                        </a:rPr>
                        <a:t>           (B2 &amp; </a:t>
                      </a:r>
                      <a:r>
                        <a:rPr lang="el-GR" altLang="en-US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cs typeface="Tahoma" pitchFamily="34" charset="0"/>
                        </a:rPr>
                        <a:t>α</a:t>
                      </a:r>
                      <a:r>
                        <a:rPr lang="en-US" altLang="en-US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cs typeface="Tahoma" pitchFamily="34" charset="0"/>
                        </a:rPr>
                        <a:t>2)</a:t>
                      </a:r>
                      <a:endParaRPr lang="en-US" alt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092925">
                <a:tc>
                  <a:txBody>
                    <a:bodyPr/>
                    <a:lstStyle/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 smtClean="0"/>
                        <a:t>uses</a:t>
                      </a:r>
                      <a:endParaRPr lang="en-US" altLang="en-US" sz="2800" dirty="0" smtClean="0"/>
                    </a:p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altLang="en-US" sz="2400" dirty="0" smtClean="0"/>
                        <a:t>Anaphylactic shock (IM) </a:t>
                      </a:r>
                      <a:r>
                        <a:rPr lang="en-US" altLang="en-US" sz="24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2400" dirty="0" smtClean="0"/>
                        <a:t>( </a:t>
                      </a:r>
                      <a:r>
                        <a:rPr lang="en-US" altLang="en-US" sz="2400" dirty="0" smtClean="0">
                          <a:solidFill>
                            <a:srgbClr val="C00000"/>
                          </a:solidFill>
                        </a:rPr>
                        <a:t>DOC )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altLang="en-US" sz="2400" dirty="0" smtClean="0"/>
                        <a:t>Bronchospasm  (SC)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altLang="en-US" sz="2400" dirty="0" smtClean="0"/>
                        <a:t>Stimulates the heart in cardiac arrest (IV)</a:t>
                      </a:r>
                      <a:r>
                        <a:rPr lang="en-US" altLang="en-US" sz="2400" baseline="0" dirty="0" smtClean="0"/>
                        <a:t> </a:t>
                      </a:r>
                      <a:endParaRPr lang="en-US" altLang="en-US" sz="2400" dirty="0" smtClean="0"/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altLang="en-US" sz="2400" dirty="0" smtClean="0"/>
                        <a:t>Can be used to prolong local anesthetic action.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en-US" alt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2400" b="1" dirty="0" smtClean="0">
                          <a:solidFill>
                            <a:srgbClr val="0070C0"/>
                          </a:solidFill>
                        </a:rPr>
                        <a:t>To produce vasoconstriction at the site of injection &amp; there for we are prolong the duration of action of LA at the site</a:t>
                      </a:r>
                      <a:r>
                        <a:rPr lang="en-US" altLang="en-US" sz="2400" b="1" baseline="0" dirty="0" smtClean="0">
                          <a:solidFill>
                            <a:srgbClr val="0070C0"/>
                          </a:solidFill>
                        </a:rPr>
                        <a:t> of injection.</a:t>
                      </a:r>
                      <a:endParaRPr lang="en-US" alt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2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99890"/>
              </p:ext>
            </p:extLst>
          </p:nvPr>
        </p:nvGraphicFramePr>
        <p:xfrm>
          <a:off x="228600" y="1066800"/>
          <a:ext cx="8686801" cy="5805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1"/>
                <a:gridCol w="2311208"/>
                <a:gridCol w="3479992"/>
              </a:tblGrid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en-US" sz="2400" b="1" u="sng" dirty="0" smtClean="0">
                          <a:solidFill>
                            <a:srgbClr val="0070C0"/>
                          </a:solidFill>
                        </a:rPr>
                        <a:t>Selective α1 agonists</a:t>
                      </a:r>
                    </a:p>
                    <a:p>
                      <a:pPr algn="l"/>
                      <a:endParaRPr lang="en-US" sz="2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E.g. Phenylephrine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used locally as nasal </a:t>
                      </a:r>
                    </a:p>
                    <a:p>
                      <a:pPr algn="l"/>
                      <a:r>
                        <a:rPr lang="en-US" sz="2400" dirty="0" smtClean="0"/>
                        <a:t>decongestant.</a:t>
                      </a:r>
                    </a:p>
                  </a:txBody>
                  <a:tcPr marT="45710" marB="45710"/>
                </a:tc>
              </a:tr>
              <a:tr h="1475414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en-US" sz="2400" b="1" u="sng" dirty="0" smtClean="0">
                          <a:solidFill>
                            <a:srgbClr val="0070C0"/>
                          </a:solidFill>
                        </a:rPr>
                        <a:t>Selective α</a:t>
                      </a:r>
                      <a:r>
                        <a:rPr lang="en-US" altLang="en-US" sz="2400" b="1" u="sng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altLang="en-US" sz="2400" b="1" u="sng" dirty="0" smtClean="0">
                          <a:solidFill>
                            <a:srgbClr val="0070C0"/>
                          </a:solidFill>
                        </a:rPr>
                        <a:t> agonists</a:t>
                      </a:r>
                    </a:p>
                    <a:p>
                      <a:pPr algn="l"/>
                      <a:endParaRPr lang="en-US" sz="2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E.g. Clonidine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used for treatment of </a:t>
                      </a:r>
                    </a:p>
                    <a:p>
                      <a:pPr algn="l"/>
                      <a:r>
                        <a:rPr lang="en-US" sz="2400" dirty="0" smtClean="0"/>
                        <a:t>hypertension.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Suddenly withdrawn cause hypertensive crisis (rebound HT)</a:t>
                      </a:r>
                    </a:p>
                  </a:txBody>
                  <a:tcPr marT="45710" marB="45710"/>
                </a:tc>
              </a:tr>
              <a:tr h="2042180">
                <a:tc>
                  <a:txBody>
                    <a:bodyPr/>
                    <a:lstStyle/>
                    <a:p>
                      <a:pPr algn="l"/>
                      <a:r>
                        <a:rPr lang="en-US" sz="2400" b="1" u="sng" dirty="0" smtClean="0">
                          <a:solidFill>
                            <a:srgbClr val="0070C0"/>
                          </a:solidFill>
                        </a:rPr>
                        <a:t>Selective β1 agonists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E.g. </a:t>
                      </a:r>
                    </a:p>
                    <a:p>
                      <a:pPr algn="l"/>
                      <a:endParaRPr lang="en-US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en-US" sz="2400" dirty="0" err="1" smtClean="0">
                          <a:solidFill>
                            <a:srgbClr val="C00000"/>
                          </a:solidFill>
                        </a:rPr>
                        <a:t>Dobutamine</a:t>
                      </a:r>
                      <a:endParaRPr lang="en-US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used to ↑ C.O &amp; H.R 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Indicated in acute heart failure.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&amp; cardiogenic shock . 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Because it stimulate heart quickly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(B1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</a:tr>
              <a:tr h="944424">
                <a:tc>
                  <a:txBody>
                    <a:bodyPr/>
                    <a:lstStyle/>
                    <a:p>
                      <a:pPr algn="l"/>
                      <a:r>
                        <a:rPr lang="en-US" sz="2400" b="1" u="sng" dirty="0" smtClean="0">
                          <a:solidFill>
                            <a:srgbClr val="0070C0"/>
                          </a:solidFill>
                        </a:rPr>
                        <a:t>Selective β2 agonists</a:t>
                      </a:r>
                    </a:p>
                    <a:p>
                      <a:pPr algn="l"/>
                      <a:endParaRPr lang="en-US" sz="2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E.g. Salbutamol </a:t>
                      </a:r>
                    </a:p>
                    <a:p>
                      <a:pPr algn="l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457200" indent="-457200" algn="l" rtl="0"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used in asthma.</a:t>
                      </a:r>
                    </a:p>
                    <a:p>
                      <a:pPr marL="457200" indent="-457200" algn="l" rtl="0"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Premature labor </a:t>
                      </a:r>
                      <a:endParaRPr lang="en-US" sz="2400" dirty="0"/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9423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 smtClean="0"/>
              <a:t>Selective Adrenergic Agonists</a:t>
            </a:r>
            <a:br>
              <a:rPr lang="en-US" altLang="en-US" b="1" i="1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44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altLang="en-US" smtClean="0"/>
              <a:t>Non-selective adrenergic agonist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02920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 rtl="1" eaLnBrk="1" fontAlgn="auto" hangingPunct="1">
              <a:buFont typeface="Arial" pitchFamily="34" charset="0"/>
              <a:buNone/>
              <a:defRPr/>
            </a:pPr>
            <a:r>
              <a:rPr lang="en-US" b="1" u="sng" dirty="0"/>
              <a:t>Dopamine</a:t>
            </a:r>
          </a:p>
          <a:p>
            <a:pPr eaLnBrk="1" fontAlgn="t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Stimulate β1, </a:t>
            </a:r>
            <a:r>
              <a:rPr lang="en-US" b="1" dirty="0" smtClean="0"/>
              <a:t>α1 (</a:t>
            </a:r>
            <a:r>
              <a:rPr lang="en-US" b="1" dirty="0" err="1" smtClean="0"/>
              <a:t>H.Dose</a:t>
            </a:r>
            <a:r>
              <a:rPr lang="en-US" b="1" dirty="0" smtClean="0"/>
              <a:t>) </a:t>
            </a:r>
            <a:r>
              <a:rPr lang="en-US" dirty="0"/>
              <a:t>&amp; Dopaminergic receptor. </a:t>
            </a:r>
          </a:p>
          <a:p>
            <a:pPr eaLnBrk="1" fontAlgn="t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↑ Heart rate &amp; force of contraction</a:t>
            </a:r>
          </a:p>
          <a:p>
            <a:pPr eaLnBrk="1" fontAlgn="t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it dilates renal arterioles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↑ blood flow to the </a:t>
            </a:r>
            <a:r>
              <a:rPr lang="en-US" dirty="0" smtClean="0"/>
              <a:t>kidneys(to prevent renal blood shut down)</a:t>
            </a:r>
          </a:p>
          <a:p>
            <a:pPr eaLnBrk="1" fontAlgn="t" hangingPunct="1"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eaLnBrk="1" fontAlgn="auto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Treatment of cardiogenic shock (continuous infusion). </a:t>
            </a:r>
            <a:r>
              <a:rPr lang="en-US" b="1" dirty="0" smtClean="0">
                <a:solidFill>
                  <a:srgbClr val="0070C0"/>
                </a:solidFill>
              </a:rPr>
              <a:t>(DOC)</a:t>
            </a:r>
            <a:r>
              <a:rPr lang="en-US" dirty="0"/>
              <a:t> </a:t>
            </a:r>
            <a:r>
              <a:rPr lang="en-US" dirty="0" smtClean="0"/>
              <a:t> &amp; acute </a:t>
            </a:r>
            <a:r>
              <a:rPr lang="en-US" dirty="0"/>
              <a:t>heart failure</a:t>
            </a:r>
            <a:r>
              <a:rPr lang="en-US" dirty="0" smtClean="0"/>
              <a:t>.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ahoma" pitchFamily="34" charset="0"/>
              </a:rPr>
              <a:t>Therapeutic uses</a:t>
            </a:r>
            <a:endParaRPr lang="ar-JO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0292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200" dirty="0" smtClean="0">
                <a:latin typeface="Arial Narrow" pitchFamily="34" charset="0"/>
              </a:rPr>
              <a:t> Dopamine </a:t>
            </a:r>
            <a:r>
              <a:rPr lang="en-US" sz="3200" b="1" dirty="0" smtClean="0">
                <a:latin typeface="Arial Narrow" pitchFamily="34" charset="0"/>
              </a:rPr>
              <a:t>is the drug of choice for shock </a:t>
            </a:r>
            <a:r>
              <a:rPr lang="en-US" sz="3200" dirty="0" smtClean="0">
                <a:latin typeface="Arial Narrow" pitchFamily="34" charset="0"/>
              </a:rPr>
              <a:t>and is given by continuous infusion. </a:t>
            </a:r>
          </a:p>
          <a:p>
            <a:pPr marL="0" indent="0" algn="l" rtl="0" eaLnBrk="1" hangingPunct="1">
              <a:buFont typeface="Wingdings 2" pitchFamily="18" charset="2"/>
              <a:buNone/>
              <a:defRPr/>
            </a:pPr>
            <a:endParaRPr lang="en-US" sz="3200" dirty="0">
              <a:latin typeface="Arial Narrow" pitchFamily="34" charset="0"/>
            </a:endParaRPr>
          </a:p>
          <a:p>
            <a:pPr marL="0" indent="0" algn="l" rtl="0" eaLnBrk="1" hangingPunct="1">
              <a:buFont typeface="Wingdings 2" pitchFamily="18" charset="2"/>
              <a:buNone/>
              <a:defRPr/>
            </a:pPr>
            <a:r>
              <a:rPr lang="en-US" sz="3200" dirty="0" smtClean="0">
                <a:latin typeface="Arial Narrow" pitchFamily="34" charset="0"/>
              </a:rPr>
              <a:t>It raises the blood pressure by stimulating the </a:t>
            </a:r>
            <a:r>
              <a:rPr lang="el-GR" sz="3200" dirty="0" smtClean="0">
                <a:latin typeface="Arial Narrow" pitchFamily="34" charset="0"/>
              </a:rPr>
              <a:t>β</a:t>
            </a:r>
            <a:r>
              <a:rPr lang="en-US" sz="3200" dirty="0" smtClean="0">
                <a:latin typeface="Arial Narrow" pitchFamily="34" charset="0"/>
              </a:rPr>
              <a:t>1 receptors on the heart to increase cardiac output</a:t>
            </a:r>
            <a:r>
              <a:rPr lang="en-US" sz="3200" b="1" dirty="0" smtClean="0">
                <a:solidFill>
                  <a:srgbClr val="C00000"/>
                </a:solidFill>
                <a:latin typeface="Arial Narrow" pitchFamily="34" charset="0"/>
              </a:rPr>
              <a:t>, it enhances perfusion to the kidney and splanchnic areas</a:t>
            </a:r>
            <a:r>
              <a:rPr lang="en-US" sz="3200" dirty="0">
                <a:latin typeface="Arial Narrow" pitchFamily="34" charset="0"/>
              </a:rPr>
              <a:t>.</a:t>
            </a:r>
            <a:endParaRPr lang="ar-JO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CLINICAL USES OF ADRENOCEPTORS AGONIST</a:t>
            </a:r>
            <a:endParaRPr lang="ar-JO" altLang="en-US" sz="3200" b="1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2528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altLang="en-US" sz="3200" dirty="0" smtClean="0"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sz="3200" dirty="0" smtClean="0">
                <a:latin typeface="Arial Narrow" pitchFamily="34" charset="0"/>
                <a:cs typeface="Tahoma" pitchFamily="34" charset="0"/>
              </a:rPr>
              <a:t>Cardiac arrest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:</a:t>
            </a:r>
            <a:endParaRPr lang="en-US" altLang="en-US" sz="3200" dirty="0" smtClean="0">
              <a:solidFill>
                <a:srgbClr val="00B050"/>
              </a:solidFill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Anaphylaxis SHOCK : </a:t>
            </a:r>
            <a:endParaRPr lang="en-US" altLang="en-US" dirty="0">
              <a:solidFill>
                <a:srgbClr val="00B050"/>
              </a:solidFill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With 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local anesthetics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:</a:t>
            </a:r>
            <a:endParaRPr lang="en-US" altLang="en-US" dirty="0">
              <a:solidFill>
                <a:srgbClr val="00B050"/>
              </a:solidFill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sz="3200" dirty="0" smtClean="0">
                <a:latin typeface="Arial Narrow" pitchFamily="34" charset="0"/>
                <a:cs typeface="Tahoma" pitchFamily="34" charset="0"/>
              </a:rPr>
              <a:t>Cardiogenic shock:</a:t>
            </a:r>
          </a:p>
          <a:p>
            <a:pPr algn="l" rtl="0"/>
            <a:r>
              <a:rPr lang="en-US" altLang="en-US" sz="3200" dirty="0" smtClean="0">
                <a:latin typeface="Arial Narrow" pitchFamily="34" charset="0"/>
                <a:cs typeface="Tahoma" pitchFamily="34" charset="0"/>
              </a:rPr>
              <a:t>Asthma: </a:t>
            </a:r>
          </a:p>
          <a:p>
            <a:pPr algn="l" rtl="0"/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Premature labor:</a:t>
            </a:r>
          </a:p>
          <a:p>
            <a:pPr algn="l" rtl="0"/>
            <a:r>
              <a:rPr lang="en-US" altLang="en-US" dirty="0">
                <a:latin typeface="Arial Narrow" pitchFamily="34" charset="0"/>
                <a:cs typeface="Tahoma" pitchFamily="34" charset="0"/>
              </a:rPr>
              <a:t>Nasal decongestant(ND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):</a:t>
            </a:r>
            <a:endParaRPr lang="en-US" altLang="en-US" dirty="0"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dirty="0">
                <a:latin typeface="Arial Narrow" pitchFamily="34" charset="0"/>
                <a:cs typeface="Tahoma" pitchFamily="34" charset="0"/>
              </a:rPr>
              <a:t>To lower BP 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:</a:t>
            </a:r>
            <a:endParaRPr lang="en-US" altLang="en-US" dirty="0"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CLINICAL USES OF ADRENOCEPTORS AGONIST</a:t>
            </a:r>
            <a:endParaRPr lang="ar-JO" altLang="en-US" sz="3200" b="1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2528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altLang="en-US" sz="3200" dirty="0" smtClean="0"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sz="3200" dirty="0" smtClean="0">
                <a:latin typeface="Arial Narrow" pitchFamily="34" charset="0"/>
                <a:cs typeface="Tahoma" pitchFamily="34" charset="0"/>
              </a:rPr>
              <a:t>Cardiac arrest: </a:t>
            </a:r>
            <a:r>
              <a:rPr lang="en-US" altLang="en-US" dirty="0" smtClean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adrenaline or epinephrine</a:t>
            </a:r>
            <a:endParaRPr lang="en-US" altLang="en-US" sz="3200" dirty="0" smtClean="0">
              <a:solidFill>
                <a:srgbClr val="00B050"/>
              </a:solidFill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dirty="0">
                <a:latin typeface="Arial Narrow" pitchFamily="34" charset="0"/>
                <a:cs typeface="Tahoma" pitchFamily="34" charset="0"/>
              </a:rPr>
              <a:t>Anaphylaxis: </a:t>
            </a:r>
            <a:r>
              <a:rPr lang="en-US" altLang="en-US" dirty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adrenaline or epinephrine</a:t>
            </a:r>
          </a:p>
          <a:p>
            <a:pPr algn="l" rtl="0"/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With 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local anesthetics: </a:t>
            </a:r>
            <a:r>
              <a:rPr lang="en-US" altLang="en-US" dirty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adrenaline or </a:t>
            </a:r>
            <a:r>
              <a:rPr lang="en-US" altLang="en-US" dirty="0" smtClean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epinephrine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to prolong duration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.</a:t>
            </a:r>
            <a:endParaRPr lang="en-US" altLang="en-US" sz="3200" dirty="0" smtClean="0"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sz="3200" dirty="0" smtClean="0">
                <a:latin typeface="Arial Narrow" pitchFamily="34" charset="0"/>
                <a:cs typeface="Tahoma" pitchFamily="34" charset="0"/>
              </a:rPr>
              <a:t>Cardiogenic shock: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Dobutamine</a:t>
            </a:r>
            <a:r>
              <a:rPr lang="en-US" altLang="en-US" sz="3200" dirty="0" smtClean="0">
                <a:latin typeface="Arial Narrow" pitchFamily="34" charset="0"/>
                <a:cs typeface="Tahoma" pitchFamily="34" charset="0"/>
              </a:rPr>
              <a:t> (</a:t>
            </a:r>
            <a:r>
              <a:rPr lang="el-GR" altLang="en-US" sz="3200" dirty="0" smtClean="0">
                <a:latin typeface="Arial Narrow" pitchFamily="34" charset="0"/>
                <a:cs typeface="Tahoma" pitchFamily="34" charset="0"/>
              </a:rPr>
              <a:t>β</a:t>
            </a:r>
            <a:r>
              <a:rPr lang="en-US" altLang="en-US" sz="3200" dirty="0" smtClean="0">
                <a:latin typeface="Arial Narrow" pitchFamily="34" charset="0"/>
                <a:cs typeface="Tahoma" pitchFamily="34" charset="0"/>
              </a:rPr>
              <a:t>1 agonist) ,</a:t>
            </a:r>
            <a:r>
              <a:rPr lang="en-US" altLang="en-US" sz="3200" b="1" dirty="0" smtClean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Dopamine.</a:t>
            </a:r>
          </a:p>
          <a:p>
            <a:pPr algn="l" rtl="0"/>
            <a:r>
              <a:rPr lang="en-US" altLang="en-US" sz="3200" dirty="0" smtClean="0">
                <a:latin typeface="Arial Narrow" pitchFamily="34" charset="0"/>
                <a:cs typeface="Tahoma" pitchFamily="34" charset="0"/>
              </a:rPr>
              <a:t>Asthma: </a:t>
            </a:r>
            <a:r>
              <a:rPr lang="en-US" altLang="en-US" sz="3200" b="1" dirty="0" smtClean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salbutamo</a:t>
            </a:r>
            <a:r>
              <a:rPr lang="en-US" altLang="en-US" sz="3200" dirty="0" smtClean="0">
                <a:latin typeface="Arial Narrow" pitchFamily="34" charset="0"/>
                <a:cs typeface="Tahoma" pitchFamily="34" charset="0"/>
              </a:rPr>
              <a:t>l (</a:t>
            </a:r>
            <a:r>
              <a:rPr lang="el-GR" altLang="en-US" dirty="0" smtClean="0">
                <a:latin typeface="Arial Narrow" pitchFamily="34" charset="0"/>
                <a:cs typeface="Tahoma" pitchFamily="34" charset="0"/>
              </a:rPr>
              <a:t>β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2 agonist)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. </a:t>
            </a:r>
            <a:endParaRPr lang="en-US" altLang="en-US" dirty="0" smtClean="0"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Premature labor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: </a:t>
            </a:r>
            <a:r>
              <a:rPr lang="en-US" altLang="en-US" b="1" dirty="0" smtClean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salbutamol</a:t>
            </a:r>
            <a:endParaRPr lang="en-US" altLang="en-US" sz="3200" dirty="0" smtClean="0">
              <a:latin typeface="Arial Narrow" pitchFamily="34" charset="0"/>
              <a:cs typeface="Tahoma" pitchFamily="34" charset="0"/>
            </a:endParaRPr>
          </a:p>
          <a:p>
            <a:pPr algn="l" rtl="0"/>
            <a:endParaRPr lang="en-US" altLang="en-US" dirty="0"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>
                <a:latin typeface="Arial Narrow" pitchFamily="34" charset="0"/>
                <a:cs typeface="Tahoma" pitchFamily="34" charset="0"/>
              </a:rPr>
              <a:t>Nasal decongestant(ND): </a:t>
            </a:r>
            <a:r>
              <a:rPr lang="en-US" altLang="en-US" b="1" dirty="0" smtClean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phenylephrine 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(</a:t>
            </a:r>
            <a:r>
              <a:rPr lang="el-GR" altLang="en-US" dirty="0">
                <a:latin typeface="Arial Narrow" pitchFamily="34" charset="0"/>
                <a:cs typeface="Tahoma" pitchFamily="34" charset="0"/>
              </a:rPr>
              <a:t>α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1 agonist</a:t>
            </a:r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)  &amp; </a:t>
            </a:r>
            <a:r>
              <a:rPr lang="en-US" altLang="en-US" b="1" dirty="0" smtClean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pseudoephedrine </a:t>
            </a:r>
            <a:endParaRPr lang="en-US" altLang="en-US" b="1" dirty="0">
              <a:solidFill>
                <a:srgbClr val="00B050"/>
              </a:solidFill>
              <a:latin typeface="Arial Narrow" pitchFamily="34" charset="0"/>
              <a:cs typeface="Tahoma" pitchFamily="34" charset="0"/>
            </a:endParaRPr>
          </a:p>
          <a:p>
            <a:pPr algn="l" rtl="0"/>
            <a:r>
              <a:rPr lang="en-US" altLang="en-US" dirty="0" smtClean="0">
                <a:latin typeface="Arial Narrow" pitchFamily="34" charset="0"/>
                <a:cs typeface="Tahoma" pitchFamily="34" charset="0"/>
              </a:rPr>
              <a:t>To 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lower BP : </a:t>
            </a:r>
            <a:r>
              <a:rPr lang="en-US" altLang="en-US" b="1" dirty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clonidine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 (</a:t>
            </a:r>
            <a:r>
              <a:rPr lang="el-GR" altLang="en-US" dirty="0">
                <a:latin typeface="Arial Narrow" pitchFamily="34" charset="0"/>
                <a:cs typeface="Tahoma" pitchFamily="34" charset="0"/>
              </a:rPr>
              <a:t>α</a:t>
            </a:r>
            <a:r>
              <a:rPr lang="en-US" altLang="en-US" dirty="0">
                <a:latin typeface="Arial Narrow" pitchFamily="34" charset="0"/>
                <a:cs typeface="Tahoma" pitchFamily="34" charset="0"/>
              </a:rPr>
              <a:t>2 agonist)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Anaphylactic Shock Treatment 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1- Maintain air way.</a:t>
            </a:r>
          </a:p>
          <a:p>
            <a:pPr marL="0" indent="0" algn="l" rtl="0">
              <a:buNone/>
            </a:pPr>
            <a:r>
              <a:rPr lang="en-US" dirty="0" smtClean="0"/>
              <a:t>2- Adrenaline (IM).</a:t>
            </a:r>
          </a:p>
          <a:p>
            <a:pPr marL="0" indent="0" algn="l" rtl="0">
              <a:buNone/>
            </a:pPr>
            <a:r>
              <a:rPr lang="en-US" dirty="0" smtClean="0"/>
              <a:t>3- Antihistamine.</a:t>
            </a:r>
          </a:p>
          <a:p>
            <a:pPr marL="0" indent="0" algn="l" rtl="0">
              <a:buNone/>
            </a:pPr>
            <a:r>
              <a:rPr lang="en-US" dirty="0" smtClean="0"/>
              <a:t>4- Corticosteroids.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724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1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89727"/>
              </p:ext>
            </p:extLst>
          </p:nvPr>
        </p:nvGraphicFramePr>
        <p:xfrm>
          <a:off x="304800" y="381000"/>
          <a:ext cx="8610600" cy="6260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/>
                <a:gridCol w="43053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Drugs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Indication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</a:tr>
              <a:tr h="259862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smtClean="0">
                          <a:solidFill>
                            <a:srgbClr val="C00000"/>
                          </a:solidFill>
                        </a:rPr>
                        <a:t>Amphetamine</a:t>
                      </a:r>
                      <a:endParaRPr lang="en-US" sz="3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l" rtl="0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3600" dirty="0" smtClean="0"/>
                        <a:t>Narcolepsy</a:t>
                      </a:r>
                    </a:p>
                    <a:p>
                      <a:pPr marL="571500" indent="-571500" algn="l" rtl="0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3600" dirty="0" smtClean="0"/>
                        <a:t>Hyperactivity in children (sedative effect)</a:t>
                      </a:r>
                    </a:p>
                    <a:p>
                      <a:pPr algn="l"/>
                      <a:endParaRPr lang="en-US" sz="3600" dirty="0" smtClean="0"/>
                    </a:p>
                  </a:txBody>
                  <a:tcPr/>
                </a:tc>
              </a:tr>
              <a:tr h="2054041">
                <a:tc>
                  <a:txBody>
                    <a:bodyPr/>
                    <a:lstStyle/>
                    <a:p>
                      <a:pPr algn="l"/>
                      <a:r>
                        <a:rPr lang="en-US" altLang="en-US" sz="36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Pseudoephedrine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3600" dirty="0" smtClean="0"/>
                        <a:t>Nasal</a:t>
                      </a:r>
                      <a:r>
                        <a:rPr lang="en-US" sz="3600" baseline="0" dirty="0" smtClean="0"/>
                        <a:t> decongestant.</a:t>
                      </a:r>
                    </a:p>
                    <a:p>
                      <a:pPr algn="l"/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1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3 types of cholinergic antagonist which is: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dirty="0" smtClean="0"/>
              <a:t>Anti-muscarinic </a:t>
            </a:r>
            <a:r>
              <a:rPr lang="en-US" b="1" dirty="0"/>
              <a:t>agents. 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Ex: Atropine</a:t>
            </a:r>
            <a:r>
              <a:rPr lang="en-US" dirty="0"/>
              <a:t>, </a:t>
            </a:r>
            <a:r>
              <a:rPr lang="en-US" dirty="0" smtClean="0"/>
              <a:t>Scopolamine</a:t>
            </a:r>
            <a:r>
              <a:rPr lang="en-US" dirty="0"/>
              <a:t>, I</a:t>
            </a:r>
            <a:r>
              <a:rPr lang="en-US" dirty="0" smtClean="0"/>
              <a:t>pratropium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b="1" dirty="0" smtClean="0">
                <a:solidFill>
                  <a:srgbClr val="FF0000"/>
                </a:solidFill>
              </a:rPr>
              <a:t> (All are Competitive antagonist) </a:t>
            </a:r>
          </a:p>
          <a:p>
            <a:pPr marL="0" indent="0" algn="l" rtl="0">
              <a:buNone/>
            </a:pPr>
            <a:r>
              <a:rPr lang="en-US" b="1" dirty="0" smtClean="0"/>
              <a:t>2</a:t>
            </a:r>
            <a:r>
              <a:rPr lang="en-US" b="1" dirty="0"/>
              <a:t>. Ganglion blockers. </a:t>
            </a:r>
            <a:endParaRPr lang="en-US" dirty="0"/>
          </a:p>
          <a:p>
            <a:pPr marL="400050" lvl="1" indent="0" algn="l" rtl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We </a:t>
            </a:r>
            <a:r>
              <a:rPr lang="en-US" sz="2400" dirty="0">
                <a:solidFill>
                  <a:srgbClr val="00B050"/>
                </a:solidFill>
              </a:rPr>
              <a:t>don’t use it these days because of the adverse effect and unspecified actions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</a:p>
          <a:p>
            <a:pPr marL="400050" lvl="1" indent="0" algn="l" rtl="0">
              <a:buNone/>
            </a:pPr>
            <a:r>
              <a:rPr lang="en-US" dirty="0" smtClean="0"/>
              <a:t>Ex: </a:t>
            </a:r>
            <a:r>
              <a:rPr lang="en-US" dirty="0" err="1" smtClean="0"/>
              <a:t>Hexamethonium</a:t>
            </a:r>
            <a:r>
              <a:rPr lang="en-US" dirty="0" smtClean="0"/>
              <a:t>  </a:t>
            </a:r>
          </a:p>
          <a:p>
            <a:pPr marL="0" indent="0" algn="l" rtl="0">
              <a:buNone/>
            </a:pPr>
            <a:r>
              <a:rPr lang="en-US" b="1" dirty="0" smtClean="0"/>
              <a:t>3</a:t>
            </a:r>
            <a:r>
              <a:rPr lang="en-US" b="1" dirty="0"/>
              <a:t>. Neuromuscular blockers. </a:t>
            </a:r>
            <a:r>
              <a:rPr lang="en-US" dirty="0">
                <a:solidFill>
                  <a:srgbClr val="C00000"/>
                </a:solidFill>
              </a:rPr>
              <a:t>(NMJ </a:t>
            </a:r>
            <a:r>
              <a:rPr lang="en-US" dirty="0" smtClean="0">
                <a:solidFill>
                  <a:srgbClr val="C00000"/>
                </a:solidFill>
              </a:rPr>
              <a:t>blockers)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00B050"/>
                </a:solidFill>
                <a:latin typeface="Arial Narrow" pitchFamily="34" charset="0"/>
              </a:rPr>
              <a:t>These agent </a:t>
            </a:r>
            <a:r>
              <a:rPr lang="en-US" sz="2800" dirty="0">
                <a:solidFill>
                  <a:srgbClr val="00B050"/>
                </a:solidFill>
                <a:latin typeface="Arial Narrow" pitchFamily="34" charset="0"/>
              </a:rPr>
              <a:t>are used as adjuvants in anesthesia during surgery</a:t>
            </a:r>
            <a:r>
              <a:rPr lang="en-US" sz="2800" dirty="0" smtClean="0">
                <a:solidFill>
                  <a:srgbClr val="00B050"/>
                </a:solidFill>
                <a:latin typeface="Arial Narrow" pitchFamily="34" charset="0"/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Ex: </a:t>
            </a:r>
            <a:r>
              <a:rPr lang="en-US" dirty="0" err="1" smtClean="0"/>
              <a:t>Tubocurarine</a:t>
            </a:r>
            <a:r>
              <a:rPr lang="en-US" dirty="0" smtClean="0"/>
              <a:t> , </a:t>
            </a:r>
            <a:r>
              <a:rPr lang="en-US" dirty="0" err="1" smtClean="0"/>
              <a:t>Suxamethonium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5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/>
            <a:r>
              <a:rPr lang="en-US" altLang="en-US" b="1" dirty="0" smtClean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1- </a:t>
            </a:r>
            <a:r>
              <a:rPr lang="en-US" altLang="en-US" b="1" dirty="0" err="1" smtClean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Antimuscarinic</a:t>
            </a:r>
            <a:r>
              <a:rPr lang="en-US" altLang="en-US" b="1" dirty="0" smtClean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 Agents</a:t>
            </a:r>
            <a:endParaRPr lang="ar-JO" altLang="en-US" dirty="0" smtClean="0">
              <a:solidFill>
                <a:srgbClr val="0070C0"/>
              </a:solidFill>
            </a:endParaRP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 eaLnBrk="1" hangingPunct="1">
              <a:buNone/>
            </a:pPr>
            <a:r>
              <a:rPr lang="en-US" altLang="en-US" dirty="0" smtClean="0">
                <a:latin typeface="Arial Narrow" pitchFamily="34" charset="0"/>
                <a:cs typeface="Times New Roman" pitchFamily="18" charset="0"/>
              </a:rPr>
              <a:t>All are competitive antagonists for the binding of ACH to the M receptor.</a:t>
            </a:r>
          </a:p>
          <a:p>
            <a:pPr marL="0" indent="0" algn="l" rtl="0" eaLnBrk="1" hangingPunct="1">
              <a:buNone/>
            </a:pPr>
            <a:r>
              <a:rPr lang="en-US" altLang="en-US" sz="36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Example: </a:t>
            </a:r>
          </a:p>
          <a:p>
            <a:pPr marL="742950" indent="-742950" algn="l" rtl="0" eaLnBrk="1" hangingPunct="1">
              <a:buFont typeface="+mj-lt"/>
              <a:buAutoNum type="arabicPeriod"/>
            </a:pPr>
            <a:r>
              <a:rPr lang="en-US" altLang="en-US" sz="36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Atropine (prototype).</a:t>
            </a:r>
          </a:p>
          <a:p>
            <a:pPr marL="742950" indent="-742950" algn="l" rtl="0" eaLnBrk="1" hangingPunct="1">
              <a:buFont typeface="+mj-lt"/>
              <a:buAutoNum type="arabicPeriod"/>
            </a:pPr>
            <a:r>
              <a:rPr lang="en-US" altLang="en-US" sz="36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Scopolamine </a:t>
            </a:r>
            <a:r>
              <a:rPr lang="en-US" altLang="en-US" sz="3600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altLang="en-US" sz="36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hyoscine</a:t>
            </a:r>
            <a:r>
              <a:rPr lang="en-US" altLang="en-US" sz="36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).</a:t>
            </a:r>
          </a:p>
          <a:p>
            <a:pPr marL="742950" indent="-742950" algn="l" rtl="0" eaLnBrk="1" hangingPunct="1">
              <a:buFont typeface="+mj-lt"/>
              <a:buAutoNum type="arabicPeriod"/>
            </a:pPr>
            <a:r>
              <a:rPr lang="en-US" altLang="en-US" sz="36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Ipratropium.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endParaRPr lang="ar-JO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29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1- Atropine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(a cholinergic antagonist)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495800"/>
          </a:xfrm>
        </p:spPr>
        <p:txBody>
          <a:bodyPr>
            <a:normAutofit/>
          </a:bodyPr>
          <a:lstStyle/>
          <a:p>
            <a:pPr algn="l" rtl="0" eaLnBrk="1" hangingPunct="1"/>
            <a:endParaRPr lang="en-US" altLang="en-US" sz="2800" dirty="0">
              <a:latin typeface="Arial Narrow" pitchFamily="34" charset="0"/>
              <a:cs typeface="Times New Roman" pitchFamily="18" charset="0"/>
            </a:endParaRPr>
          </a:p>
          <a:p>
            <a:pPr algn="l" rtl="0" eaLnBrk="1" hangingPunct="1"/>
            <a:r>
              <a:rPr lang="en-US" altLang="en-US" sz="2800" dirty="0">
                <a:latin typeface="Arial Narrow" pitchFamily="34" charset="0"/>
                <a:cs typeface="Times New Roman" pitchFamily="18" charset="0"/>
              </a:rPr>
              <a:t>Atropine acts both centrally and peripherally. </a:t>
            </a:r>
            <a:endParaRPr lang="en-US" altLang="en-US" sz="2800" dirty="0" smtClean="0">
              <a:latin typeface="Arial Narrow" pitchFamily="34" charset="0"/>
              <a:cs typeface="Times New Roman" pitchFamily="18" charset="0"/>
            </a:endParaRPr>
          </a:p>
          <a:p>
            <a:pPr algn="l" rtl="0" eaLnBrk="1" hangingPunct="1"/>
            <a:endParaRPr lang="en-US" altLang="en-US" sz="2800" dirty="0" smtClean="0">
              <a:latin typeface="Arial Narrow" pitchFamily="34" charset="0"/>
              <a:cs typeface="Times New Roman" pitchFamily="18" charset="0"/>
            </a:endParaRPr>
          </a:p>
          <a:p>
            <a:pPr algn="l" rtl="0" eaLnBrk="1" hangingPunct="1"/>
            <a:r>
              <a:rPr lang="en-US" altLang="en-US" sz="2800" dirty="0" smtClean="0">
                <a:latin typeface="Arial Narrow" pitchFamily="34" charset="0"/>
                <a:cs typeface="Times New Roman" pitchFamily="18" charset="0"/>
              </a:rPr>
              <a:t>It Blocks M1, M2, M3 .</a:t>
            </a:r>
          </a:p>
          <a:p>
            <a:pPr algn="l" rtl="0" eaLnBrk="1" hangingPunct="1"/>
            <a:endParaRPr lang="en-US" altLang="en-US" sz="2800" dirty="0">
              <a:latin typeface="Arial Narrow" pitchFamily="34" charset="0"/>
              <a:cs typeface="Times New Roman" pitchFamily="18" charset="0"/>
            </a:endParaRPr>
          </a:p>
          <a:p>
            <a:pPr algn="l" rtl="0" eaLnBrk="1" hangingPunct="1"/>
            <a:r>
              <a:rPr lang="en-US" sz="2800" dirty="0">
                <a:latin typeface="Arial Narrow" pitchFamily="34" charset="0"/>
              </a:rPr>
              <a:t>Antidote for cholinergic agonists </a:t>
            </a:r>
            <a:r>
              <a:rPr lang="en-US" sz="28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 Narrow" pitchFamily="34" charset="0"/>
              </a:rPr>
              <a:t>???</a:t>
            </a:r>
          </a:p>
          <a:p>
            <a:pPr algn="l" rtl="0" eaLnBrk="1" hangingPunct="1"/>
            <a:endParaRPr lang="en-US" altLang="en-US" sz="2800" dirty="0" smtClean="0">
              <a:latin typeface="Arial Narrow" pitchFamily="34" charset="0"/>
              <a:cs typeface="Times New Roman" pitchFamily="18" charset="0"/>
            </a:endParaRPr>
          </a:p>
          <a:p>
            <a:pPr algn="l" rtl="0" eaLnBrk="1" hangingPunct="1"/>
            <a:endParaRPr lang="ar-JO" altLang="en-US" sz="2800" dirty="0">
              <a:latin typeface="Arial Narrow" pitchFamily="34" charset="0"/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FC7C-BE59-4A01-8A2A-3AE79C0AED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8" name="Picture 4" descr="http://t0.gstatic.com/images?q=tbn:ANd9GcRUvHRCTr2ltOvu9r8GYcUg6a1Q2zPC6SorEZTEkdm8OcqAFw530213fzfx2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41148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8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32259"/>
              </p:ext>
            </p:extLst>
          </p:nvPr>
        </p:nvGraphicFramePr>
        <p:xfrm>
          <a:off x="2275" y="152401"/>
          <a:ext cx="9065524" cy="6758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381"/>
                <a:gridCol w="2266381"/>
                <a:gridCol w="2266381"/>
                <a:gridCol w="2266381"/>
              </a:tblGrid>
              <a:tr h="4797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Actions 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Uses 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S.E 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16848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Eye </a:t>
                      </a:r>
                      <a:endParaRPr lang="en-US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sz="1600" b="0" dirty="0" smtClean="0">
                          <a:latin typeface="Arial Narrow" pitchFamily="34" charset="0"/>
                          <a:cs typeface="Times New Roman" pitchFamily="18" charset="0"/>
                        </a:rPr>
                        <a:t>1-Mydriasis </a:t>
                      </a:r>
                    </a:p>
                    <a:p>
                      <a:pPr marL="0" indent="0" algn="l" rtl="0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sz="1600" b="0" dirty="0" smtClean="0">
                          <a:latin typeface="Arial Narrow" pitchFamily="34" charset="0"/>
                          <a:cs typeface="Times New Roman" pitchFamily="18" charset="0"/>
                        </a:rPr>
                        <a:t>2- </a:t>
                      </a:r>
                      <a:r>
                        <a:rPr lang="en-US" sz="1600" b="0" dirty="0" err="1" smtClean="0">
                          <a:latin typeface="Arial Narrow" pitchFamily="34" charset="0"/>
                          <a:cs typeface="Times New Roman" pitchFamily="18" charset="0"/>
                        </a:rPr>
                        <a:t>Cycloplegia</a:t>
                      </a:r>
                      <a:r>
                        <a:rPr lang="en-US" sz="1600" b="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 algn="l" rtl="0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sz="1600" b="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3-</a:t>
                      </a:r>
                      <a:r>
                        <a:rPr lang="en-US" sz="1600" b="0" dirty="0" smtClean="0">
                          <a:latin typeface="Arial Narrow" pitchFamily="34" charset="0"/>
                          <a:cs typeface="Times New Roman" pitchFamily="18" charset="0"/>
                        </a:rPr>
                        <a:t>Dry eye (sandy eye). 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Useful for eye exams ,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topical atropine 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>
                        <a:buFont typeface="Wingdings" panose="05000000000000000000" pitchFamily="2" charset="2"/>
                        <a:buNone/>
                      </a:pPr>
                      <a:endParaRPr lang="en-US" dirty="0" smtClean="0"/>
                    </a:p>
                    <a:p>
                      <a:pPr algn="l" rtl="0">
                        <a:buFont typeface="Wingdings" panose="05000000000000000000" pitchFamily="2" charset="2"/>
                        <a:buNone/>
                      </a:pPr>
                      <a:endParaRPr lang="en-US" dirty="0" smtClean="0"/>
                    </a:p>
                    <a:p>
                      <a:pPr algn="l" rtl="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Constipation .</a:t>
                      </a:r>
                    </a:p>
                    <a:p>
                      <a:pPr algn="l" rtl="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Blurred vision.</a:t>
                      </a:r>
                    </a:p>
                    <a:p>
                      <a:pPr algn="l" rtl="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Urinary retention.</a:t>
                      </a:r>
                    </a:p>
                    <a:p>
                      <a:pPr algn="l" rtl="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Dry eye.</a:t>
                      </a:r>
                    </a:p>
                    <a:p>
                      <a:pPr algn="l" rtl="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Dry mouth.</a:t>
                      </a:r>
                    </a:p>
                    <a:p>
                      <a:pPr algn="l" rtl="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Hot, flushed</a:t>
                      </a:r>
                    </a:p>
                    <a:p>
                      <a:pPr algn="l" rtl="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Dry skin??</a:t>
                      </a:r>
                    </a:p>
                    <a:p>
                      <a:pPr algn="l" rtl="0">
                        <a:buFont typeface="Wingdings" panose="05000000000000000000" pitchFamily="2" charset="2"/>
                        <a:buChar char="v"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contra.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in elderly with prostatic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enlargement????</a:t>
                      </a:r>
                      <a:endParaRPr lang="ar-JO" sz="20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l" rtl="0">
                        <a:buFont typeface="Wingdings" panose="05000000000000000000" pitchFamily="2" charset="2"/>
                        <a:buChar char="v"/>
                      </a:pPr>
                      <a:endParaRPr lang="en-US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800" b="0" dirty="0" smtClean="0">
                          <a:latin typeface="Arial Narrow" pitchFamily="34" charset="0"/>
                          <a:cs typeface="Times New Roman" pitchFamily="18" charset="0"/>
                        </a:rPr>
                        <a:t>In patients with glaucoma, intraocular pressure may rise dangerously.  </a:t>
                      </a:r>
                      <a:r>
                        <a:rPr lang="en-US" sz="2000" b="1" dirty="0" smtClean="0">
                          <a:latin typeface="Arial Narrow" pitchFamily="34" charset="0"/>
                          <a:cs typeface="Times New Roman" pitchFamily="18" charset="0"/>
                        </a:rPr>
                        <a:t>THAT’S WHY ITS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Contraindicated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lang="en-US" sz="2000" b="1" dirty="0" smtClean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2571616">
                <a:tc>
                  <a:txBody>
                    <a:bodyPr/>
                    <a:lstStyle/>
                    <a:p>
                      <a:pPr algn="ctr" rtl="0"/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 rtl="0"/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 rtl="0"/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Smooth muscle 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 eaLnBrk="1" hangingPunct="1">
                        <a:buFont typeface="+mj-lt"/>
                        <a:buAutoNum type="arabicPeriod"/>
                      </a:pPr>
                      <a:r>
                        <a:rPr lang="en-US" altLang="en-US" sz="1800" dirty="0" smtClean="0">
                          <a:latin typeface="Arial Narrow" pitchFamily="34" charset="0"/>
                          <a:cs typeface="Times New Roman" pitchFamily="18" charset="0"/>
                        </a:rPr>
                        <a:t>Relax</a:t>
                      </a:r>
                      <a:r>
                        <a:rPr lang="en-US" altLang="en-US" sz="18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(bronchial ,biliary, intestinal ,renal and urinary tract smooth muscle) </a:t>
                      </a:r>
                    </a:p>
                    <a:p>
                      <a:pPr marL="342900" indent="-342900" algn="l" rtl="0" eaLnBrk="1" hangingPunct="1">
                        <a:buFont typeface="+mj-lt"/>
                        <a:buAutoNum type="arabicPeriod"/>
                      </a:pPr>
                      <a:endParaRPr lang="en-US" sz="1800" dirty="0" smtClean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342900" indent="-342900" algn="l" rtl="0" eaLnBrk="1" hangingPunct="1">
                        <a:buFont typeface="+mj-lt"/>
                        <a:buAutoNum type="arabicPeriod"/>
                      </a:pPr>
                      <a:r>
                        <a:rPr lang="en-US" altLang="en-US" sz="1800" dirty="0" smtClean="0">
                          <a:latin typeface="Arial Narrow" pitchFamily="34" charset="0"/>
                          <a:cs typeface="Times New Roman" pitchFamily="18" charset="0"/>
                        </a:rPr>
                        <a:t>Reduction tone and peristalsis.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/>
                        <a:t>Urinary frequency, urgency ??</a:t>
                      </a:r>
                    </a:p>
                    <a:p>
                      <a:pPr marL="342900" indent="-342900" algn="l" rtl="0" eaLnBrk="1" fontAlgn="auto" hangingPunct="1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Antispasmodic ??             SC,IV </a:t>
                      </a:r>
                    </a:p>
                    <a:p>
                      <a:pPr marL="342900" indent="-342900" algn="l" rtl="0" eaLnBrk="1" fontAlgn="auto" latinLnBrk="0" hangingPunct="1">
                        <a:buFont typeface="+mj-lt"/>
                        <a:buAutoNum type="arabicPeriod"/>
                      </a:pPr>
                      <a:r>
                        <a:rPr lang="en-US" dirty="0" smtClean="0"/>
                        <a:t>Relief of intestinal ,biliary or renal colic. </a:t>
                      </a:r>
                    </a:p>
                    <a:p>
                      <a:pPr marL="342900" indent="-342900" algn="l" rtl="0" eaLnBrk="1" fontAlgn="auto" latinLnBrk="0" hangingPunct="1">
                        <a:buFont typeface="+mj-lt"/>
                        <a:buAutoNum type="arabicPeriod"/>
                      </a:pPr>
                      <a:r>
                        <a:rPr lang="en-US" dirty="0" smtClean="0"/>
                        <a:t>Bronchial spasm.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078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Cardiovascular 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Arial Narrow" pitchFamily="34" charset="0"/>
                          <a:cs typeface="Times New Roman" pitchFamily="18" charset="0"/>
                        </a:rPr>
                        <a:t>Increase HR</a:t>
                      </a:r>
                      <a:r>
                        <a:rPr lang="en-US" altLang="en-US" sz="18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 (tachycardia)??</a:t>
                      </a:r>
                      <a:endParaRPr lang="en-US" altLang="en-US" sz="1800" dirty="0" smtClean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 Narrow" pitchFamily="34" charset="0"/>
                        </a:rPr>
                        <a:t>Sinus bradycardia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95017">
                <a:tc>
                  <a:txBody>
                    <a:bodyPr/>
                    <a:lstStyle/>
                    <a:p>
                      <a:pPr algn="ctr" rtl="0"/>
                      <a:endParaRPr lang="en-US" altLang="en-US" sz="2000" b="1" dirty="0" smtClean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algn="ctr" rtl="0"/>
                      <a:r>
                        <a:rPr lang="en-US" alt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Exocrine glands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eaLnBrk="1" hangingPunct="1"/>
                      <a:r>
                        <a:rPr lang="en-US" altLang="en-US" sz="1800" b="0" dirty="0" smtClean="0">
                          <a:latin typeface="Arial Narrow" pitchFamily="34" charset="0"/>
                          <a:cs typeface="Times New Roman" pitchFamily="18" charset="0"/>
                        </a:rPr>
                        <a:t>Reduced</a:t>
                      </a:r>
                      <a:r>
                        <a:rPr lang="en-US" altLang="en-US" sz="1800" b="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all secretion </a:t>
                      </a:r>
                    </a:p>
                    <a:p>
                      <a:pPr algn="l" rtl="0" eaLnBrk="1" hangingPunct="1"/>
                      <a:endParaRPr lang="en-US" altLang="en-US" sz="1800" b="0" baseline="0" dirty="0" smtClean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algn="l" rtl="0" eaLnBrk="1" hangingPunct="1"/>
                      <a:r>
                        <a:rPr lang="en-US" altLang="en-US" sz="1800" b="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(gastric acid, sweating ,salivary bronchial ,lacrimal).</a:t>
                      </a:r>
                      <a:endParaRPr lang="en-US" altLang="en-US" sz="1800" b="0" dirty="0" smtClean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Anti-secretory: effects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preoperative</a:t>
                      </a:r>
                      <a:r>
                        <a:rPr lang="en-US" dirty="0" smtClean="0"/>
                        <a:t>) 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0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7866"/>
              </p:ext>
            </p:extLst>
          </p:nvPr>
        </p:nvGraphicFramePr>
        <p:xfrm>
          <a:off x="228600" y="228600"/>
          <a:ext cx="8686800" cy="23410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04886"/>
                <a:gridCol w="6981914"/>
              </a:tblGrid>
              <a:tr h="2341033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/>
                        <a:t>At low dose : CNS</a:t>
                      </a:r>
                      <a:r>
                        <a:rPr lang="en-US" sz="2000" b="0" baseline="0" dirty="0" smtClean="0"/>
                        <a:t> depression </a:t>
                      </a:r>
                      <a:endParaRPr lang="en-US" sz="2000" b="0" dirty="0" smtClean="0"/>
                    </a:p>
                    <a:p>
                      <a:pPr algn="l" rtl="0"/>
                      <a:endParaRPr lang="en-US" sz="2000" b="0" dirty="0" smtClean="0"/>
                    </a:p>
                    <a:p>
                      <a:pPr algn="l" rtl="0"/>
                      <a:r>
                        <a:rPr lang="en-US" sz="2000" b="0" dirty="0" smtClean="0"/>
                        <a:t>At large dose :</a:t>
                      </a:r>
                    </a:p>
                    <a:p>
                      <a:pPr algn="l" rtl="0"/>
                      <a:r>
                        <a:rPr lang="en-US" sz="2000" b="0" dirty="0" smtClean="0"/>
                        <a:t>Excitement, restlessness ,agitation ,hallucination</a:t>
                      </a:r>
                      <a:r>
                        <a:rPr lang="en-US" sz="2000" b="0" baseline="0" dirty="0" smtClean="0"/>
                        <a:t> ,collapse of the circulatory and respiratory systems lead to </a:t>
                      </a:r>
                      <a:r>
                        <a:rPr lang="en-US" sz="2000" b="0" dirty="0" smtClean="0"/>
                        <a:t>coma and death.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4040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/>
              <a:t>2- Scopolamine (hyoscine)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" y="1066800"/>
            <a:ext cx="4343400" cy="5638800"/>
          </a:xfrm>
          <a:ln w="57150">
            <a:solidFill>
              <a:srgbClr val="00B0F0"/>
            </a:solidFill>
          </a:ln>
        </p:spPr>
        <p:txBody>
          <a:bodyPr/>
          <a:lstStyle/>
          <a:p>
            <a:pPr algn="l" rtl="0"/>
            <a:r>
              <a:rPr lang="en-US" dirty="0"/>
              <a:t>Peripheral effects similar to atropine,</a:t>
            </a:r>
            <a:r>
              <a:rPr lang="en-US" dirty="0">
                <a:latin typeface="Arial Narrow" pitchFamily="34" charset="0"/>
              </a:rPr>
              <a:t> and a longer duration of action in comparison to those of atropine. </a:t>
            </a:r>
            <a:endParaRPr lang="en-US" dirty="0" smtClean="0">
              <a:latin typeface="Arial Narrow" pitchFamily="34" charset="0"/>
            </a:endParaRPr>
          </a:p>
          <a:p>
            <a:pPr algn="l" rtl="0"/>
            <a:r>
              <a:rPr lang="en-US" dirty="0" smtClean="0">
                <a:latin typeface="Arial Narrow" pitchFamily="34" charset="0"/>
              </a:rPr>
              <a:t>But centrally different ??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More sedatives, amnesiac effect.</a:t>
            </a:r>
            <a:endParaRPr lang="en-US" dirty="0"/>
          </a:p>
          <a:p>
            <a:pPr marL="0" indent="0" algn="ctr" rtl="0">
              <a:buNone/>
              <a:defRPr/>
            </a:pPr>
            <a:r>
              <a:rPr lang="en-US" b="1" u="sng" dirty="0">
                <a:solidFill>
                  <a:srgbClr val="0070C0"/>
                </a:solidFill>
                <a:latin typeface="Arial Narrow" pitchFamily="34" charset="0"/>
              </a:rPr>
              <a:t>Therapeutic uses: 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>
                <a:latin typeface="Arial Narrow" pitchFamily="34" charset="0"/>
              </a:rPr>
              <a:t>It is an important adjunct drug in anesthetic 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  <a:latin typeface="Arial Narrow" pitchFamily="34" charset="0"/>
              </a:rPr>
              <a:t>It </a:t>
            </a:r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is  effective anti motion sickness drug (effective prophylactically).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>
                <a:latin typeface="Arial Narrow" pitchFamily="34" charset="0"/>
              </a:rPr>
              <a:t>Antispasmodic.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8200" y="152400"/>
            <a:ext cx="4041775" cy="639762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altLang="en-US" dirty="0">
                <a:solidFill>
                  <a:srgbClr val="0070C0"/>
                </a:solidFill>
                <a:latin typeface="Arial Narrow" pitchFamily="34" charset="0"/>
                <a:cs typeface="Tahoma" pitchFamily="34" charset="0"/>
              </a:rPr>
              <a:t>3- Ipratropium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066800"/>
            <a:ext cx="4041775" cy="5562600"/>
          </a:xfrm>
          <a:ln w="57150">
            <a:solidFill>
              <a:srgbClr val="00B0F0"/>
            </a:solidFill>
          </a:ln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Ipratropium </a:t>
            </a:r>
            <a:r>
              <a:rPr lang="en-US" dirty="0"/>
              <a:t>it's just an inhaler used in case of bronchial asthma</a:t>
            </a:r>
            <a:r>
              <a:rPr lang="en-US" dirty="0" smtClean="0"/>
              <a:t>.</a:t>
            </a:r>
          </a:p>
          <a:p>
            <a:pPr algn="l" rtl="0"/>
            <a:endParaRPr lang="en-US" altLang="en-US" dirty="0">
              <a:latin typeface="Arial Narrow" pitchFamily="34" charset="0"/>
              <a:cs typeface="Times New Roman" pitchFamily="18" charset="0"/>
            </a:endParaRPr>
          </a:p>
          <a:p>
            <a:pPr algn="l" rtl="0"/>
            <a:endParaRPr lang="en-US" altLang="en-US" dirty="0" smtClean="0">
              <a:latin typeface="Arial Narrow" pitchFamily="34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altLang="en-US" dirty="0"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altLang="en-US" dirty="0">
                <a:latin typeface="Arial Narrow" pitchFamily="34" charset="0"/>
                <a:cs typeface="Times New Roman" pitchFamily="18" charset="0"/>
              </a:rPr>
              <a:t>Ipratropium is also beneficial in the management of chronic obstructive pulmonary disease.(COPD)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FC7C-BE59-4A01-8A2A-3AE79C0AED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5450</TotalTime>
  <Words>1458</Words>
  <Application>Microsoft Office PowerPoint</Application>
  <PresentationFormat>On-screen Show (4:3)</PresentationFormat>
  <Paragraphs>324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Cholinergic Antagonists</vt:lpstr>
      <vt:lpstr>Cholinergic Antagonists</vt:lpstr>
      <vt:lpstr>PowerPoint Presentation</vt:lpstr>
      <vt:lpstr>3 types of cholinergic antagonist which is: </vt:lpstr>
      <vt:lpstr>1- Antimuscarinic Agents</vt:lpstr>
      <vt:lpstr>1- Atropine (a cholinergic antagonist)</vt:lpstr>
      <vt:lpstr>PowerPoint Presentation</vt:lpstr>
      <vt:lpstr>PowerPoint Presentation</vt:lpstr>
      <vt:lpstr>PowerPoint Presentation</vt:lpstr>
      <vt:lpstr>3- Neuromuscular Blockers</vt:lpstr>
      <vt:lpstr>PowerPoint Presentation</vt:lpstr>
      <vt:lpstr> 3- Neuromuscular Blockers Either work as antagonists or agonists </vt:lpstr>
      <vt:lpstr>PowerPoint Presentation</vt:lpstr>
      <vt:lpstr>PowerPoint Presentation</vt:lpstr>
      <vt:lpstr>PowerPoint Presentation</vt:lpstr>
      <vt:lpstr>Sympathetic nervous system </vt:lpstr>
      <vt:lpstr>PowerPoint Presentation</vt:lpstr>
      <vt:lpstr>PowerPoint Presentation</vt:lpstr>
      <vt:lpstr>Adrenergic receptors (adrenoceptors)</vt:lpstr>
      <vt:lpstr>PowerPoint Presentation</vt:lpstr>
      <vt:lpstr>PowerPoint Presentation</vt:lpstr>
      <vt:lpstr>PowerPoint Presentation</vt:lpstr>
      <vt:lpstr>Asthma management </vt:lpstr>
      <vt:lpstr>PowerPoint Presentation</vt:lpstr>
      <vt:lpstr>Adrenergic Agonists</vt:lpstr>
      <vt:lpstr>PowerPoint Presentation</vt:lpstr>
      <vt:lpstr>Catecholamines</vt:lpstr>
      <vt:lpstr>Catecholamines</vt:lpstr>
      <vt:lpstr>Non-catecholamines </vt:lpstr>
      <vt:lpstr>PowerPoint Presentation</vt:lpstr>
      <vt:lpstr>Selective Adrenergic Agonists </vt:lpstr>
      <vt:lpstr>Non-selective adrenergic agonist </vt:lpstr>
      <vt:lpstr>Therapeutic uses</vt:lpstr>
      <vt:lpstr>PowerPoint Presentation</vt:lpstr>
      <vt:lpstr>CLINICAL USES OF ADRENOCEPTORS AGONIST</vt:lpstr>
      <vt:lpstr>CLINICAL USES OF ADRENOCEPTORS AGONIST</vt:lpstr>
      <vt:lpstr>PowerPoint Presentation</vt:lpstr>
      <vt:lpstr>Anaphylactic Shock Treatment 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321</cp:revision>
  <cp:lastPrinted>2014-02-24T08:25:50Z</cp:lastPrinted>
  <dcterms:created xsi:type="dcterms:W3CDTF">2014-01-30T14:40:39Z</dcterms:created>
  <dcterms:modified xsi:type="dcterms:W3CDTF">2015-03-08T11:52:05Z</dcterms:modified>
</cp:coreProperties>
</file>