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0" r:id="rId4"/>
    <p:sldId id="261" r:id="rId5"/>
    <p:sldId id="262" r:id="rId6"/>
    <p:sldId id="301" r:id="rId7"/>
    <p:sldId id="264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3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8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3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4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8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3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9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4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2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CE7A8-D903-405A-AD1B-3EA22F6B337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9D47-2577-49DD-BC90-65C9314A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4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jo/url?sa=i&amp;source=images&amp;cd=&amp;cad=rja&amp;uact=8&amp;docid=aZ2QKDv5TmGNLM&amp;tbnid=c-AS23KkddBnTM:&amp;ved=0CAgQjRw&amp;url=http://www.aqavic.org.au/sci_facts/neurogenic_bladder.html&amp;ei=lh4aU9eTEaiCzAPs_4C4Bw&amp;psig=AFQjCNEFTxeFiolN8aIG3gqTkgb0urkGQA&amp;ust=139430709433276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jo/url?sa=i&amp;source=images&amp;cd=&amp;cad=rja&amp;uact=8&amp;docid=k9FLh2yxU33mmM&amp;tbnid=mwQw2yhr471hCM:&amp;ved=0CAgQjRw4Dw&amp;url=http://www.srsmedical.com/products/urocuff-patient-info.html&amp;ei=hiEaU5C3M4GCzAOOqYKACQ&amp;psig=AFQjCNHRcjMDGba5JCx27A02wRqnu8EDHg&amp;ust=1394307846897865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jo/url?sa=i&amp;source=images&amp;cd=&amp;cad=rja&amp;uact=8&amp;docid=QbIkwAysO7xTYM&amp;tbnid=o_g2cS3c5stfnM:&amp;ved=0CAgQjRw&amp;url=http://emilyfrancesloves.blogspot.com/&amp;ei=DiUaU6euMuj_ygObiIKoBg&amp;psig=AFQjCNGARurG-Og4bFIk-h8tpebHHp2Y9w&amp;ust=139430875087181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rgbClr val="00B050"/>
                </a:solidFill>
              </a:rPr>
              <a:t>Adrenergic Antagonists</a:t>
            </a:r>
            <a:endParaRPr lang="ar-JO" sz="6000" b="1" dirty="0">
              <a:solidFill>
                <a:srgbClr val="00B05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874487"/>
              </p:ext>
            </p:extLst>
          </p:nvPr>
        </p:nvGraphicFramePr>
        <p:xfrm>
          <a:off x="0" y="-4572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2819400"/>
                <a:gridCol w="4419600"/>
              </a:tblGrid>
              <a:tr h="8139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α </a:t>
                      </a:r>
                      <a:r>
                        <a:rPr lang="en-US" sz="23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adrenoceptor</a:t>
                      </a:r>
                      <a:r>
                        <a:rPr lang="en-US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antagonists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Non selective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(α1 , α2)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Selective α1 </a:t>
                      </a:r>
                    </a:p>
                    <a:p>
                      <a:pPr algn="ctr" rtl="0"/>
                      <a:endParaRPr lang="en-US" sz="24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Example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rtl="0" eaLnBrk="1" hangingPunct="1"/>
                      <a:r>
                        <a:rPr lang="en-US" altLang="en-US" sz="2400" b="1" dirty="0" err="1" smtClean="0">
                          <a:solidFill>
                            <a:srgbClr val="0070C0"/>
                          </a:solidFill>
                        </a:rPr>
                        <a:t>Phentolamine</a:t>
                      </a:r>
                      <a:r>
                        <a:rPr lang="en-US" altLang="en-US" sz="2400" b="1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70C0"/>
                          </a:solidFill>
                        </a:rPr>
                        <a:t>Prazocin,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Tamsulosin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537510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Actions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rtl="0" eaLnBrk="1" hangingPunct="1"/>
                      <a:r>
                        <a:rPr lang="en-US" altLang="en-US" sz="2400" dirty="0" smtClean="0"/>
                        <a:t>Vasodilation</a:t>
                      </a:r>
                    </a:p>
                    <a:p>
                      <a:pPr lvl="0" algn="l" rtl="0" eaLnBrk="1" hangingPunct="1"/>
                      <a:r>
                        <a:rPr lang="en-US" altLang="en-US" sz="2400" dirty="0" smtClean="0"/>
                        <a:t>cause ↓ BP (fall in arterial pressure)</a:t>
                      </a:r>
                      <a:endParaRPr lang="en-US" altLang="en-US" sz="2400" b="1" dirty="0" smtClean="0"/>
                    </a:p>
                    <a:p>
                      <a:pPr algn="l" rtl="0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Wingdings" panose="05000000000000000000" pitchFamily="2" charset="2"/>
                        <a:buChar char="ü"/>
                      </a:pPr>
                      <a:r>
                        <a:rPr lang="en-US" altLang="en-US" sz="2400" dirty="0" smtClean="0"/>
                        <a:t>Cause vasodilation(dilate arterioles), ↓ BP.</a:t>
                      </a:r>
                    </a:p>
                    <a:p>
                      <a:pPr marL="342900" indent="-342900" algn="l" rtl="0">
                        <a:buFont typeface="Wingdings" panose="05000000000000000000" pitchFamily="2" charset="2"/>
                        <a:buChar char="ü"/>
                      </a:pPr>
                      <a:r>
                        <a:rPr lang="en-US" sz="2400" dirty="0" smtClean="0"/>
                        <a:t>Relax smooth muscle (bladder neck</a:t>
                      </a:r>
                      <a:r>
                        <a:rPr lang="en-US" sz="2400" baseline="0" dirty="0" smtClean="0"/>
                        <a:t> &amp; prostate capsule )</a:t>
                      </a:r>
                      <a:endParaRPr lang="en-US" sz="2400" dirty="0"/>
                    </a:p>
                  </a:txBody>
                  <a:tcPr/>
                </a:tc>
              </a:tr>
              <a:tr h="1950720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Uses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>
                          <a:latin typeface="Arial Narrow" pitchFamily="34" charset="0"/>
                        </a:rPr>
                        <a:t>Pheocromocytoma</a:t>
                      </a:r>
                      <a:r>
                        <a:rPr lang="en-US" sz="24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 rtl="0"/>
                      <a:r>
                        <a:rPr lang="en-US" sz="2400" dirty="0" smtClean="0">
                          <a:latin typeface="Arial Narrow" pitchFamily="34" charset="0"/>
                        </a:rPr>
                        <a:t>(to control BP)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Prazocin</a:t>
                      </a:r>
                      <a:r>
                        <a:rPr lang="en-US" altLang="en-US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:  hypertension.</a:t>
                      </a:r>
                      <a:endParaRPr lang="en-US" sz="2400" b="1" u="sng" baseline="0" dirty="0" smtClean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u="sng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300" b="1" u="sng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(</a:t>
                      </a:r>
                      <a:r>
                        <a:rPr lang="en-US" sz="2300" b="1" u="sng" dirty="0" err="1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Tamsulosin</a:t>
                      </a:r>
                      <a:r>
                        <a:rPr lang="en-US" sz="2300" b="1" u="sng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):-</a:t>
                      </a:r>
                    </a:p>
                    <a:p>
                      <a:pPr marL="0" indent="0" algn="l" rtl="0">
                        <a:buFont typeface="Arial" panose="020B0604020202020204" pitchFamily="34" charset="0"/>
                        <a:buNone/>
                      </a:pPr>
                      <a:r>
                        <a:rPr lang="en-US" sz="2300" dirty="0" smtClean="0">
                          <a:latin typeface="Arial Narrow" pitchFamily="34" charset="0"/>
                        </a:rPr>
                        <a:t>-Urinary retention in  BPH (benign prostatic hyperplasia) </a:t>
                      </a:r>
                    </a:p>
                    <a:p>
                      <a:pPr marL="0" indent="0" algn="l" rtl="0">
                        <a:buFont typeface="Arial" panose="020B0604020202020204" pitchFamily="34" charset="0"/>
                        <a:buNone/>
                      </a:pPr>
                      <a:r>
                        <a:rPr lang="en-US" sz="2300" dirty="0" smtClean="0">
                          <a:latin typeface="Arial Narrow" pitchFamily="34" charset="0"/>
                        </a:rPr>
                        <a:t>-Reduce hypertrophy in prostate.</a:t>
                      </a:r>
                    </a:p>
                  </a:txBody>
                  <a:tcPr/>
                </a:tc>
              </a:tr>
              <a:tr h="1537510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Side effect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Postural hypotension???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Reflex Tachycardia</a:t>
                      </a:r>
                      <a:r>
                        <a:rPr lang="en-US" altLang="en-US" sz="2400" baseline="0" dirty="0" smtClean="0"/>
                        <a:t> ,why???</a:t>
                      </a:r>
                      <a:endParaRPr lang="en-US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charset="0"/>
                          <a:cs typeface="Arial" charset="0"/>
                        </a:rPr>
                        <a:t>postural hypotension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; </a:t>
                      </a:r>
                      <a:r>
                        <a:rPr lang="en-US" altLang="en-US" sz="2400" dirty="0" smtClean="0"/>
                        <a:t>reflex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tachycardia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(less than non-selective)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 </a:t>
                      </a:r>
                      <a:r>
                        <a:rPr lang="en-US" sz="2400" b="1" dirty="0" smtClean="0">
                          <a:solidFill>
                            <a:srgbClr val="F63100"/>
                          </a:solidFill>
                          <a:latin typeface="Arial" charset="0"/>
                          <a:cs typeface="Arial" charset="0"/>
                        </a:rPr>
                        <a:t>1st dose syncope</a:t>
                      </a:r>
                      <a:endParaRPr lang="en-US" alt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5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b="1" dirty="0" smtClean="0">
                <a:solidFill>
                  <a:srgbClr val="7030A0"/>
                </a:solidFill>
              </a:rPr>
              <a:t>Block</a:t>
            </a:r>
            <a:r>
              <a:rPr lang="en-US" dirty="0" smtClean="0"/>
              <a:t> 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α2 receptor 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  <a:sym typeface="Wingdings" panose="05000000000000000000" pitchFamily="2" charset="2"/>
              </a:rPr>
              <a:t> tends to increase NE release  increase HR &amp; C.O .</a:t>
            </a:r>
          </a:p>
          <a:p>
            <a:pPr algn="l" rtl="0"/>
            <a:endParaRPr lang="en-US" b="1" dirty="0">
              <a:solidFill>
                <a:schemeClr val="accent4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l" rt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sym typeface="Wingdings" panose="05000000000000000000" pitchFamily="2" charset="2"/>
              </a:rPr>
              <a:t>While ,stimulate </a:t>
            </a:r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</a:rPr>
              <a:t>α2 receptor 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  <a:sym typeface="Wingdings" panose="05000000000000000000" pitchFamily="2" charset="2"/>
              </a:rPr>
              <a:t> inhibits more NE release decrease HR &amp; C.O.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6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2.gstatic.com/images?q=tbn:ANd9GcR9x7udamR_ESgOBU3L9ghEZiONy7aFd9t5g-UCVHBS-CqQayaGL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2296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7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0.gstatic.com/images?q=tbn:ANd9GcR4Z3T4XCze2PG7iEp-juojkj-UCIQfjb79sK2CWWmLT8ugHePh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6553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 rot="2427681">
            <a:off x="6718734" y="3371977"/>
            <a:ext cx="210904" cy="152728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62800" y="3314702"/>
            <a:ext cx="1295400" cy="6095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Alpha 1 receptor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sympathetic NS is more active in maintain BP when a person is standing than when lying down.</a:t>
            </a:r>
          </a:p>
          <a:p>
            <a:pPr algn="l" rtl="0"/>
            <a:r>
              <a:rPr lang="en-US" dirty="0" smtClean="0"/>
              <a:t>This why alpha blockade results in a greater decrease in BP in the standing position 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</a:t>
            </a:r>
            <a:r>
              <a:rPr lang="en-US" dirty="0" smtClean="0"/>
              <a:t>his effect is called postural hypotension.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7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Combination selectivity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56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 rtl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Labetalol and </a:t>
            </a:r>
            <a:r>
              <a:rPr lang="en-US" altLang="en-US" dirty="0" err="1" smtClean="0">
                <a:solidFill>
                  <a:srgbClr val="FF0000"/>
                </a:solidFill>
              </a:rPr>
              <a:t>carvedilol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 rtl="0" eaLnBrk="1" hangingPunct="1">
              <a:buNone/>
            </a:pPr>
            <a:r>
              <a:rPr lang="en-US" altLang="en-US" sz="3000" dirty="0" smtClean="0"/>
              <a:t>Antagonist </a:t>
            </a:r>
            <a:r>
              <a:rPr lang="en-US" altLang="en-US" sz="3000" dirty="0"/>
              <a:t>of both </a:t>
            </a:r>
            <a:r>
              <a:rPr lang="el-GR" altLang="en-US" sz="3000" dirty="0" smtClean="0"/>
              <a:t>α</a:t>
            </a:r>
            <a:r>
              <a:rPr lang="en-US" altLang="en-US" sz="3000" dirty="0" smtClean="0"/>
              <a:t>1 </a:t>
            </a:r>
            <a:r>
              <a:rPr lang="en-US" altLang="en-US" sz="3000" dirty="0"/>
              <a:t>&amp; </a:t>
            </a:r>
            <a:r>
              <a:rPr lang="en-US" altLang="en-US" sz="3000" dirty="0" smtClean="0"/>
              <a:t>ß </a:t>
            </a:r>
            <a:r>
              <a:rPr lang="en-US" altLang="en-US" sz="3000" dirty="0" err="1"/>
              <a:t>adrenoceptors</a:t>
            </a:r>
            <a:endParaRPr lang="en-US" altLang="en-US" sz="3000" dirty="0"/>
          </a:p>
          <a:p>
            <a:pPr algn="l" rtl="0" eaLnBrk="1" hangingPunct="1"/>
            <a:r>
              <a:rPr lang="en-US" altLang="en-US" sz="3000" dirty="0" smtClean="0"/>
              <a:t> block alpha 1 receptors to cause vasodilation and beta 1 and beta 2 receptors which affect heart and lungs</a:t>
            </a:r>
          </a:p>
          <a:p>
            <a:pPr algn="l" rtl="0" eaLnBrk="1" hangingPunct="1"/>
            <a:r>
              <a:rPr lang="en-US" altLang="en-US" sz="3000" b="1" dirty="0" smtClean="0">
                <a:solidFill>
                  <a:srgbClr val="FF0000"/>
                </a:solidFill>
              </a:rPr>
              <a:t>Carvedilol </a:t>
            </a:r>
            <a:r>
              <a:rPr lang="en-US" altLang="en-US" sz="3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3000" b="1" dirty="0" smtClean="0">
                <a:solidFill>
                  <a:schemeClr val="tx1"/>
                </a:solidFill>
              </a:rPr>
              <a:t>used in hypertension crisis  and Heart Failure .</a:t>
            </a:r>
          </a:p>
          <a:p>
            <a:pPr algn="l" rtl="0" eaLnBrk="1" hangingPunct="1"/>
            <a:endParaRPr lang="en-US" altLang="en-US" sz="3000" b="1" dirty="0" smtClean="0">
              <a:solidFill>
                <a:schemeClr val="tx1"/>
              </a:solidFill>
            </a:endParaRPr>
          </a:p>
          <a:p>
            <a:pPr algn="l" rtl="0" eaLnBrk="1" hangingPunct="1"/>
            <a:r>
              <a:rPr lang="en-US" altLang="en-US" sz="3000" b="1" dirty="0" smtClean="0">
                <a:solidFill>
                  <a:srgbClr val="FF0000"/>
                </a:solidFill>
              </a:rPr>
              <a:t>Labetalol </a:t>
            </a:r>
            <a:r>
              <a:rPr lang="en-US" altLang="en-US" sz="3000" dirty="0" smtClean="0">
                <a:sym typeface="Wingdings" panose="05000000000000000000" pitchFamily="2" charset="2"/>
              </a:rPr>
              <a:t> </a:t>
            </a:r>
            <a:r>
              <a:rPr lang="en-US" altLang="en-US" sz="3000" b="1" dirty="0" smtClean="0">
                <a:sym typeface="Wingdings" panose="05000000000000000000" pitchFamily="2" charset="2"/>
              </a:rPr>
              <a:t>used in HT in pregnancy ALTERNATIVE to </a:t>
            </a:r>
            <a:r>
              <a:rPr lang="en-US" altLang="en-US" sz="3000" b="1" dirty="0">
                <a:sym typeface="Wingdings" panose="05000000000000000000" pitchFamily="2" charset="2"/>
              </a:rPr>
              <a:t>M</a:t>
            </a:r>
            <a:r>
              <a:rPr lang="en-US" altLang="en-US" sz="3000" b="1" dirty="0" smtClean="0">
                <a:sym typeface="Wingdings" panose="05000000000000000000" pitchFamily="2" charset="2"/>
              </a:rPr>
              <a:t>ethyldopa.</a:t>
            </a:r>
            <a:endParaRPr lang="en-US" alt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4160367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HERAT FAILURE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B-blockers :</a:t>
            </a:r>
          </a:p>
          <a:p>
            <a:pPr marL="0" indent="0" algn="l" rtl="0">
              <a:buNone/>
            </a:pP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Carvedilol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(non-selective </a:t>
            </a:r>
            <a:r>
              <a:rPr lang="el-GR" dirty="0">
                <a:latin typeface="Arial" pitchFamily="34" charset="0"/>
                <a:cs typeface="Arial" pitchFamily="34" charset="0"/>
              </a:rPr>
              <a:t>β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l-GR" dirty="0">
                <a:latin typeface="Palatino Linotype"/>
                <a:cs typeface="Arial" pitchFamily="34" charset="0"/>
              </a:rPr>
              <a:t>α</a:t>
            </a:r>
            <a:r>
              <a:rPr lang="en-US" dirty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metoprolol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l-GR" dirty="0">
                <a:latin typeface="Arial" pitchFamily="34" charset="0"/>
                <a:cs typeface="Arial" pitchFamily="34" charset="0"/>
              </a:rPr>
              <a:t>β</a:t>
            </a:r>
            <a:r>
              <a:rPr lang="en-US" dirty="0">
                <a:latin typeface="Arial" pitchFamily="34" charset="0"/>
                <a:cs typeface="Arial" pitchFamily="34" charset="0"/>
              </a:rPr>
              <a:t>1 selective),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Bisoprolol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Decrease </a:t>
            </a:r>
            <a:r>
              <a:rPr lang="en-US" dirty="0">
                <a:latin typeface="Arial" pitchFamily="34" charset="0"/>
                <a:cs typeface="Arial" pitchFamily="34" charset="0"/>
              </a:rPr>
              <a:t>HR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l" rtl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nhibit </a:t>
            </a:r>
            <a:r>
              <a:rPr lang="en-US" dirty="0">
                <a:latin typeface="Arial" pitchFamily="34" charset="0"/>
                <a:cs typeface="Arial" pitchFamily="34" charset="0"/>
              </a:rPr>
              <a:t>the release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renin.</a:t>
            </a:r>
          </a:p>
          <a:p>
            <a:pPr marL="0" indent="0" algn="ctr" rtl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Decrease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remodeling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hypertrophy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and cell death.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 smtClean="0"/>
              <a:t>Q1) Reflex </a:t>
            </a:r>
            <a:r>
              <a:rPr lang="en-US" b="1" dirty="0"/>
              <a:t>tachycardia is most likely to occur after the administration </a:t>
            </a:r>
            <a:r>
              <a:rPr lang="en-US" b="1" dirty="0" smtClean="0"/>
              <a:t>of ???? </a:t>
            </a:r>
          </a:p>
          <a:p>
            <a:pPr algn="l" rtl="0"/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1- ????</a:t>
            </a:r>
          </a:p>
          <a:p>
            <a:pPr marL="0" indent="0" algn="l" rtl="0">
              <a:buNone/>
            </a:pPr>
            <a:r>
              <a:rPr lang="en-US" b="1" dirty="0" smtClean="0"/>
              <a:t>2- ????</a:t>
            </a:r>
            <a:endParaRPr lang="en-US" dirty="0"/>
          </a:p>
          <a:p>
            <a:pPr algn="l" rtl="0"/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Q2) </a:t>
            </a:r>
            <a:r>
              <a:rPr lang="en-US" b="1" dirty="0"/>
              <a:t>Rebound hypertension is most likely to occur after the administration of </a:t>
            </a:r>
            <a:r>
              <a:rPr lang="en-US" b="1" dirty="0" smtClean="0"/>
              <a:t>????</a:t>
            </a:r>
          </a:p>
          <a:p>
            <a:pPr marL="0" indent="0" algn="l" rtl="0">
              <a:buNone/>
            </a:pPr>
            <a:r>
              <a:rPr lang="en-US" b="1" dirty="0"/>
              <a:t>1- ????</a:t>
            </a:r>
          </a:p>
          <a:p>
            <a:pPr marL="0" indent="0" algn="l" rtl="0">
              <a:buNone/>
            </a:pPr>
            <a:r>
              <a:rPr lang="en-US" b="1" dirty="0"/>
              <a:t>2- 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l" rtl="0">
              <a:buNone/>
            </a:pPr>
            <a:r>
              <a:rPr lang="en-US" b="1" dirty="0" smtClean="0"/>
              <a:t>Q3) The </a:t>
            </a:r>
            <a:r>
              <a:rPr lang="en-US" b="1" dirty="0"/>
              <a:t>symptoms of excessive stimulation of muscarinic receptors </a:t>
            </a:r>
            <a:r>
              <a:rPr lang="en-US" b="1" dirty="0" smtClean="0"/>
              <a:t>lead to : </a:t>
            </a:r>
          </a:p>
          <a:p>
            <a:pPr marL="0" lv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a) C</a:t>
            </a:r>
            <a:r>
              <a:rPr lang="en-US" dirty="0" smtClean="0"/>
              <a:t>onstipation .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b) D</a:t>
            </a:r>
            <a:r>
              <a:rPr lang="en-US" dirty="0" smtClean="0"/>
              <a:t>ecreased </a:t>
            </a:r>
            <a:r>
              <a:rPr lang="en-US" dirty="0"/>
              <a:t>salivation, </a:t>
            </a:r>
            <a:r>
              <a:rPr lang="en-US" dirty="0" smtClean="0"/>
              <a:t>Excessive </a:t>
            </a:r>
            <a:r>
              <a:rPr lang="en-US" dirty="0"/>
              <a:t>bronchial </a:t>
            </a:r>
            <a:r>
              <a:rPr lang="en-US" dirty="0" smtClean="0"/>
              <a:t>secretion.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c) </a:t>
            </a:r>
            <a:r>
              <a:rPr lang="en-US" dirty="0" err="1"/>
              <a:t>Miosis</a:t>
            </a:r>
            <a:r>
              <a:rPr lang="en-US" dirty="0"/>
              <a:t>, </a:t>
            </a:r>
            <a:r>
              <a:rPr lang="en-US" dirty="0" smtClean="0"/>
              <a:t>Bradycardia</a:t>
            </a:r>
            <a:r>
              <a:rPr lang="en-US" dirty="0"/>
              <a:t>, Abdominal </a:t>
            </a:r>
            <a:r>
              <a:rPr lang="en-US" dirty="0" smtClean="0"/>
              <a:t>cramps.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d) </a:t>
            </a:r>
            <a:r>
              <a:rPr lang="en-US" dirty="0"/>
              <a:t>Weakness of all skeletal </a:t>
            </a:r>
            <a:r>
              <a:rPr lang="en-US" dirty="0" smtClean="0"/>
              <a:t>muscles.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buNone/>
            </a:pPr>
            <a:r>
              <a:rPr lang="en-US" b="1" dirty="0" smtClean="0"/>
              <a:t>Q4) Chronic </a:t>
            </a:r>
            <a:r>
              <a:rPr lang="en-US" b="1" dirty="0"/>
              <a:t>long-term therapy of myasthenia is usually accomplished with</a:t>
            </a:r>
            <a:r>
              <a:rPr lang="en-US" b="1" dirty="0" smtClean="0"/>
              <a:t>:</a:t>
            </a:r>
          </a:p>
          <a:p>
            <a:pPr marL="0" lvl="0" indent="0" algn="l" rtl="0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 a) </a:t>
            </a:r>
            <a:r>
              <a:rPr lang="en-US" dirty="0" err="1"/>
              <a:t>Edrophonium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b) </a:t>
            </a:r>
            <a:r>
              <a:rPr lang="en-US" dirty="0"/>
              <a:t>Neostigmine</a:t>
            </a:r>
          </a:p>
          <a:p>
            <a:pPr marL="0" indent="0" algn="l">
              <a:buNone/>
            </a:pPr>
            <a:r>
              <a:rPr lang="en-US" dirty="0"/>
              <a:t> c) </a:t>
            </a:r>
            <a:r>
              <a:rPr lang="en-US" dirty="0" err="1"/>
              <a:t>Echothiophate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d) </a:t>
            </a:r>
            <a:r>
              <a:rPr lang="en-US" dirty="0" err="1"/>
              <a:t>Carbachol</a:t>
            </a: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Adrenergic Antagonists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altLang="en-US" sz="4000" dirty="0" smtClean="0"/>
              <a:t>These drugs are also known as </a:t>
            </a:r>
            <a:r>
              <a:rPr lang="en-US" altLang="en-US" sz="4000" dirty="0" smtClean="0">
                <a:solidFill>
                  <a:srgbClr val="FF0000"/>
                </a:solidFill>
              </a:rPr>
              <a:t>sympatholytic agents :</a:t>
            </a:r>
          </a:p>
          <a:p>
            <a:pPr marL="0" indent="0" algn="l">
              <a:buNone/>
            </a:pPr>
            <a:endParaRPr lang="en-US" altLang="en-US" dirty="0" smtClean="0"/>
          </a:p>
          <a:p>
            <a:pPr lvl="1" algn="l" rtl="0">
              <a:buFont typeface="Wingdings" panose="05000000000000000000" pitchFamily="2" charset="2"/>
              <a:buChar char="ü"/>
            </a:pPr>
            <a:r>
              <a:rPr lang="en-US" altLang="en-US" sz="3600" dirty="0"/>
              <a:t>Beta-adrenergic blocking drugs.</a:t>
            </a:r>
          </a:p>
          <a:p>
            <a:pPr marL="857250" lvl="2" indent="0" algn="l" rtl="0">
              <a:buNone/>
            </a:pPr>
            <a:r>
              <a:rPr lang="en-PH" sz="3200" dirty="0" smtClean="0"/>
              <a:t>End with suffix </a:t>
            </a:r>
            <a:r>
              <a:rPr lang="en-PH" sz="3200" dirty="0"/>
              <a:t>~</a:t>
            </a:r>
            <a:r>
              <a:rPr lang="en-PH" sz="3200" dirty="0" err="1" smtClean="0"/>
              <a:t>olol</a:t>
            </a:r>
            <a:endParaRPr lang="en-US" altLang="en-US" sz="3200" dirty="0" smtClean="0"/>
          </a:p>
          <a:p>
            <a:pPr lvl="1" algn="l" rtl="0">
              <a:buFont typeface="Wingdings" panose="05000000000000000000" pitchFamily="2" charset="2"/>
              <a:buChar char="ü"/>
            </a:pPr>
            <a:r>
              <a:rPr lang="en-US" altLang="en-US" sz="3600" dirty="0" smtClean="0"/>
              <a:t> Alpha-adrenergic blocking drugs.</a:t>
            </a:r>
          </a:p>
          <a:p>
            <a:pPr marL="857250" lvl="2" indent="0" algn="l" rtl="0">
              <a:buNone/>
            </a:pPr>
            <a:r>
              <a:rPr lang="en-PH" sz="3200" dirty="0" smtClean="0"/>
              <a:t>End with Suffix </a:t>
            </a:r>
            <a:r>
              <a:rPr lang="en-PH" sz="3200" dirty="0"/>
              <a:t>~ sin </a:t>
            </a:r>
          </a:p>
          <a:p>
            <a:pPr lvl="1" algn="l" rtl="0">
              <a:buFont typeface="Wingdings" panose="05000000000000000000" pitchFamily="2" charset="2"/>
              <a:buChar char="ü"/>
            </a:pPr>
            <a:endParaRPr lang="en-US" altLang="en-US" sz="3600" dirty="0" smtClean="0"/>
          </a:p>
          <a:p>
            <a:pPr lvl="1" algn="l" rtl="0">
              <a:buFont typeface="Wingdings" panose="05000000000000000000" pitchFamily="2" charset="2"/>
              <a:buChar char="ü"/>
            </a:pPr>
            <a:endParaRPr lang="en-US" altLang="en-US" sz="3600" dirty="0" smtClean="0"/>
          </a:p>
          <a:p>
            <a:pPr marL="457200" lvl="1" indent="0" algn="l" rtl="0"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413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333333"/>
                </a:solidFill>
                <a:ea typeface="Calibri"/>
                <a:cs typeface="Arial"/>
              </a:rPr>
              <a:t>Q5)The </a:t>
            </a:r>
            <a:r>
              <a:rPr lang="en-US" b="1" dirty="0">
                <a:solidFill>
                  <a:srgbClr val="333333"/>
                </a:solidFill>
                <a:ea typeface="Calibri"/>
                <a:cs typeface="Arial"/>
              </a:rPr>
              <a:t>symptoms of mushroom poisoning include all of the following EXCEPT:</a:t>
            </a:r>
            <a:r>
              <a:rPr lang="en-US" dirty="0">
                <a:solidFill>
                  <a:srgbClr val="333333"/>
                </a:solidFill>
                <a:ea typeface="Calibri"/>
                <a:cs typeface="Arial"/>
              </a:rPr>
              <a:t> </a:t>
            </a:r>
            <a:endParaRPr lang="en-US" dirty="0" smtClean="0">
              <a:solidFill>
                <a:srgbClr val="333333"/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Arial"/>
            </a:endParaRPr>
          </a:p>
          <a:p>
            <a:pPr marL="114300" marR="0" indent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ea typeface="Calibri"/>
                <a:cs typeface="Arial"/>
              </a:rPr>
              <a:t>a) Salivation, </a:t>
            </a:r>
            <a:r>
              <a:rPr lang="en-US" dirty="0" smtClean="0">
                <a:solidFill>
                  <a:srgbClr val="333333"/>
                </a:solidFill>
                <a:ea typeface="Calibri"/>
                <a:cs typeface="Arial"/>
              </a:rPr>
              <a:t>lacrimation</a:t>
            </a:r>
            <a:r>
              <a:rPr lang="en-US" dirty="0">
                <a:solidFill>
                  <a:srgbClr val="333333"/>
                </a:solidFill>
                <a:ea typeface="Calibri"/>
                <a:cs typeface="Arial"/>
              </a:rPr>
              <a:t>.</a:t>
            </a:r>
            <a:endParaRPr lang="en-US" sz="2800" dirty="0" smtClean="0">
              <a:ea typeface="Calibri"/>
              <a:cs typeface="Arial"/>
            </a:endParaRPr>
          </a:p>
          <a:p>
            <a:pPr marL="114300" marR="0" indent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a typeface="Calibri"/>
                <a:cs typeface="Arial"/>
              </a:rPr>
              <a:t> b) Dryness of mouth, hallucination</a:t>
            </a:r>
            <a:endParaRPr lang="en-US" sz="2800" dirty="0" smtClean="0">
              <a:ea typeface="Calibri"/>
              <a:cs typeface="Arial"/>
            </a:endParaRPr>
          </a:p>
          <a:p>
            <a:pPr marL="114300" marR="0" indent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a typeface="Calibri"/>
                <a:cs typeface="Arial"/>
              </a:rPr>
              <a:t> </a:t>
            </a:r>
            <a:r>
              <a:rPr lang="en-US" dirty="0">
                <a:solidFill>
                  <a:srgbClr val="333333"/>
                </a:solidFill>
                <a:ea typeface="Calibri"/>
                <a:cs typeface="Arial"/>
              </a:rPr>
              <a:t>c) </a:t>
            </a:r>
            <a:r>
              <a:rPr lang="en-US" dirty="0" smtClean="0">
                <a:solidFill>
                  <a:srgbClr val="333333"/>
                </a:solidFill>
                <a:ea typeface="Calibri"/>
                <a:cs typeface="Arial"/>
              </a:rPr>
              <a:t>abdominal </a:t>
            </a:r>
            <a:r>
              <a:rPr lang="en-US" dirty="0">
                <a:solidFill>
                  <a:srgbClr val="333333"/>
                </a:solidFill>
                <a:ea typeface="Calibri"/>
                <a:cs typeface="Arial"/>
              </a:rPr>
              <a:t>colic</a:t>
            </a:r>
            <a:endParaRPr lang="en-US" sz="2800" dirty="0">
              <a:ea typeface="Calibri"/>
              <a:cs typeface="Arial"/>
            </a:endParaRPr>
          </a:p>
          <a:p>
            <a:pPr marL="114300" marR="0" indent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a typeface="Calibri"/>
                <a:cs typeface="Arial"/>
              </a:rPr>
              <a:t> </a:t>
            </a:r>
            <a:r>
              <a:rPr lang="en-US" dirty="0">
                <a:solidFill>
                  <a:srgbClr val="333333"/>
                </a:solidFill>
                <a:ea typeface="Calibri"/>
                <a:cs typeface="Arial"/>
              </a:rPr>
              <a:t>d) Bradycardia, hypotension and </a:t>
            </a:r>
            <a:r>
              <a:rPr lang="en-US" dirty="0" smtClean="0">
                <a:solidFill>
                  <a:srgbClr val="333333"/>
                </a:solidFill>
                <a:ea typeface="Calibri"/>
                <a:cs typeface="Arial"/>
              </a:rPr>
              <a:t>shock.</a:t>
            </a:r>
            <a:endParaRPr lang="en-US" sz="2800" dirty="0">
              <a:ea typeface="Calibri"/>
              <a:cs typeface="Arial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Q6)A </a:t>
            </a:r>
            <a:r>
              <a:rPr lang="en-US" dirty="0">
                <a:solidFill>
                  <a:srgbClr val="C00000"/>
                </a:solidFill>
              </a:rPr>
              <a:t>patient with an acute attack of glaucoma is </a:t>
            </a:r>
            <a:r>
              <a:rPr lang="en-US" dirty="0" smtClean="0">
                <a:solidFill>
                  <a:srgbClr val="C00000"/>
                </a:solidFill>
              </a:rPr>
              <a:t>treated with </a:t>
            </a:r>
            <a:r>
              <a:rPr lang="en-US" dirty="0" err="1">
                <a:solidFill>
                  <a:srgbClr val="C00000"/>
                </a:solidFill>
              </a:rPr>
              <a:t>pilocarpine</a:t>
            </a:r>
            <a:r>
              <a:rPr lang="en-US" dirty="0">
                <a:solidFill>
                  <a:srgbClr val="C00000"/>
                </a:solidFill>
              </a:rPr>
              <a:t>. The primary reason for its </a:t>
            </a:r>
            <a:r>
              <a:rPr lang="en-US" dirty="0" smtClean="0">
                <a:solidFill>
                  <a:srgbClr val="C00000"/>
                </a:solidFill>
              </a:rPr>
              <a:t>effectiveness in </a:t>
            </a:r>
            <a:r>
              <a:rPr lang="en-US" dirty="0">
                <a:solidFill>
                  <a:srgbClr val="C00000"/>
                </a:solidFill>
              </a:rPr>
              <a:t>this condition is its:</a:t>
            </a:r>
          </a:p>
          <a:p>
            <a:pPr marL="0" indent="0" algn="l" rtl="0">
              <a:buNone/>
            </a:pPr>
            <a:r>
              <a:rPr lang="en-US" dirty="0"/>
              <a:t>A. Action to terminate </a:t>
            </a:r>
            <a:r>
              <a:rPr lang="en-US" dirty="0" err="1"/>
              <a:t>acetylcholinesterase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B. Selectivity for nicotinic receptors.</a:t>
            </a:r>
          </a:p>
          <a:p>
            <a:pPr marL="0" indent="0" algn="l" rtl="0">
              <a:buNone/>
            </a:pPr>
            <a:r>
              <a:rPr lang="en-US" dirty="0"/>
              <a:t>C. Ability to inhibit secretions, such as tears, </a:t>
            </a:r>
            <a:r>
              <a:rPr lang="en-US" dirty="0" smtClean="0"/>
              <a:t>saliva, and </a:t>
            </a:r>
            <a:r>
              <a:rPr lang="en-US" dirty="0"/>
              <a:t>sweat.</a:t>
            </a:r>
          </a:p>
          <a:p>
            <a:pPr marL="0" indent="0" algn="l" rtl="0">
              <a:buNone/>
            </a:pPr>
            <a:r>
              <a:rPr lang="en-US" dirty="0"/>
              <a:t>D. Ability to lower intraocular pressure.</a:t>
            </a:r>
          </a:p>
          <a:p>
            <a:pPr marL="0" indent="0" algn="l" rtl="0">
              <a:buNone/>
            </a:pPr>
            <a:r>
              <a:rPr lang="en-US" dirty="0"/>
              <a:t>E. Inability to enter the brain.</a:t>
            </a:r>
          </a:p>
        </p:txBody>
      </p:sp>
    </p:spTree>
    <p:extLst>
      <p:ext uri="{BB962C8B-B14F-4D97-AF65-F5344CB8AC3E}">
        <p14:creationId xmlns:p14="http://schemas.microsoft.com/office/powerpoint/2010/main" val="273289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59737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Q7)Farmer has </a:t>
            </a:r>
            <a:r>
              <a:rPr lang="en-US" dirty="0">
                <a:solidFill>
                  <a:srgbClr val="C00000"/>
                </a:solidFill>
              </a:rPr>
              <a:t>come under attack with </a:t>
            </a:r>
            <a:r>
              <a:rPr lang="en-US" dirty="0" smtClean="0">
                <a:solidFill>
                  <a:srgbClr val="C00000"/>
                </a:solidFill>
              </a:rPr>
              <a:t>a pesticide agents. </a:t>
            </a:r>
            <a:r>
              <a:rPr lang="en-US" dirty="0">
                <a:solidFill>
                  <a:srgbClr val="C00000"/>
                </a:solidFill>
              </a:rPr>
              <a:t>The symptoms exhibited are skeletal </a:t>
            </a:r>
            <a:r>
              <a:rPr lang="en-US" dirty="0" smtClean="0">
                <a:solidFill>
                  <a:srgbClr val="C00000"/>
                </a:solidFill>
              </a:rPr>
              <a:t>muscle paralysis</a:t>
            </a:r>
            <a:r>
              <a:rPr lang="en-US" dirty="0">
                <a:solidFill>
                  <a:srgbClr val="C00000"/>
                </a:solidFill>
              </a:rPr>
              <a:t>, profuse bronchial secretions, </a:t>
            </a:r>
            <a:r>
              <a:rPr lang="en-US" dirty="0" err="1">
                <a:solidFill>
                  <a:srgbClr val="C00000"/>
                </a:solidFill>
              </a:rPr>
              <a:t>miosis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bradycardia, and </a:t>
            </a:r>
            <a:r>
              <a:rPr lang="en-US" dirty="0">
                <a:solidFill>
                  <a:srgbClr val="C00000"/>
                </a:solidFill>
              </a:rPr>
              <a:t>convulsions. The alarm indicates </a:t>
            </a:r>
            <a:r>
              <a:rPr lang="en-US" dirty="0" smtClean="0">
                <a:solidFill>
                  <a:srgbClr val="C00000"/>
                </a:solidFill>
              </a:rPr>
              <a:t>exposure to </a:t>
            </a:r>
            <a:r>
              <a:rPr lang="en-US" dirty="0">
                <a:solidFill>
                  <a:srgbClr val="C00000"/>
                </a:solidFill>
              </a:rPr>
              <a:t>an organophosphate. What is the </a:t>
            </a:r>
            <a:r>
              <a:rPr lang="en-US" dirty="0" smtClean="0">
                <a:solidFill>
                  <a:srgbClr val="C00000"/>
                </a:solidFill>
              </a:rPr>
              <a:t>correct treatment?</a:t>
            </a:r>
            <a:endParaRPr lang="en-US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A. Do nothing until you can confirm the nature </a:t>
            </a:r>
            <a:r>
              <a:rPr lang="en-US" dirty="0" smtClean="0"/>
              <a:t>of the </a:t>
            </a:r>
            <a:r>
              <a:rPr lang="en-US" dirty="0"/>
              <a:t>nerve agent.</a:t>
            </a:r>
          </a:p>
          <a:p>
            <a:pPr marL="0" indent="0" algn="l" rtl="0">
              <a:buNone/>
            </a:pPr>
            <a:r>
              <a:rPr lang="en-US" dirty="0"/>
              <a:t>B. Administer atropine, and attempt to confirm </a:t>
            </a:r>
            <a:r>
              <a:rPr lang="en-US" dirty="0" smtClean="0"/>
              <a:t>the nature </a:t>
            </a:r>
            <a:r>
              <a:rPr lang="en-US" dirty="0"/>
              <a:t>of the nerve agent.</a:t>
            </a:r>
          </a:p>
          <a:p>
            <a:pPr marL="0" indent="0" algn="l" rtl="0">
              <a:buNone/>
            </a:pPr>
            <a:r>
              <a:rPr lang="pt-BR" dirty="0"/>
              <a:t>C. Administer atropine and 2-PAM (pralidoxime).</a:t>
            </a:r>
          </a:p>
          <a:p>
            <a:pPr marL="0" indent="0" algn="l" rtl="0">
              <a:buNone/>
            </a:pPr>
            <a:r>
              <a:rPr lang="en-US" dirty="0"/>
              <a:t>D. Administer </a:t>
            </a:r>
            <a:r>
              <a:rPr lang="en-US" dirty="0" err="1"/>
              <a:t>pralidoxime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553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Q8)75-year-old </a:t>
            </a:r>
            <a:r>
              <a:rPr lang="en-US" dirty="0">
                <a:solidFill>
                  <a:srgbClr val="C00000"/>
                </a:solidFill>
              </a:rPr>
              <a:t>man who was a smoker is diagnosed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C00000"/>
                </a:solidFill>
              </a:rPr>
              <a:t>with chronic obstructive pulmonary disease and </a:t>
            </a:r>
            <a:r>
              <a:rPr lang="en-US" dirty="0" smtClean="0">
                <a:solidFill>
                  <a:srgbClr val="C00000"/>
                </a:solidFill>
              </a:rPr>
              <a:t>suffers from </a:t>
            </a:r>
            <a:r>
              <a:rPr lang="en-US" dirty="0">
                <a:solidFill>
                  <a:srgbClr val="C00000"/>
                </a:solidFill>
              </a:rPr>
              <a:t>occasional bronchospasm. Which of the </a:t>
            </a:r>
            <a:r>
              <a:rPr lang="en-US" dirty="0" smtClean="0">
                <a:solidFill>
                  <a:srgbClr val="C00000"/>
                </a:solidFill>
              </a:rPr>
              <a:t>following would </a:t>
            </a:r>
            <a:r>
              <a:rPr lang="en-US" dirty="0">
                <a:solidFill>
                  <a:srgbClr val="C00000"/>
                </a:solidFill>
              </a:rPr>
              <a:t>be effective in treating him?</a:t>
            </a:r>
          </a:p>
          <a:p>
            <a:pPr marL="0" indent="0" algn="l" rtl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dirty="0" smtClean="0"/>
              <a:t>A</a:t>
            </a:r>
            <a:r>
              <a:rPr lang="en-US" dirty="0"/>
              <a:t>. Ipratropium aerosol.</a:t>
            </a:r>
          </a:p>
          <a:p>
            <a:pPr marL="0" indent="0" algn="l" rtl="0">
              <a:buNone/>
            </a:pPr>
            <a:r>
              <a:rPr lang="en-US" dirty="0"/>
              <a:t>B. Scopolamine patches.</a:t>
            </a:r>
          </a:p>
          <a:p>
            <a:pPr marL="0" indent="0" algn="l" rtl="0">
              <a:buNone/>
            </a:pPr>
            <a:r>
              <a:rPr lang="en-US" dirty="0" smtClean="0"/>
              <a:t>C. Propranolol.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D. </a:t>
            </a:r>
            <a:r>
              <a:rPr lang="en-US" dirty="0" smtClean="0"/>
              <a:t>Clonidine.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E. Nicotine.</a:t>
            </a:r>
          </a:p>
        </p:txBody>
      </p:sp>
    </p:spTree>
    <p:extLst>
      <p:ext uri="{BB962C8B-B14F-4D97-AF65-F5344CB8AC3E}">
        <p14:creationId xmlns:p14="http://schemas.microsoft.com/office/powerpoint/2010/main" val="38994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Q9) Which </a:t>
            </a:r>
            <a:r>
              <a:rPr lang="en-US" dirty="0">
                <a:solidFill>
                  <a:srgbClr val="C00000"/>
                </a:solidFill>
              </a:rPr>
              <a:t>of the following may precipitate an attack </a:t>
            </a:r>
            <a:r>
              <a:rPr lang="en-US" dirty="0" smtClean="0">
                <a:solidFill>
                  <a:srgbClr val="C00000"/>
                </a:solidFill>
              </a:rPr>
              <a:t>of  </a:t>
            </a:r>
            <a:r>
              <a:rPr lang="en-US" dirty="0">
                <a:solidFill>
                  <a:srgbClr val="C00000"/>
                </a:solidFill>
              </a:rPr>
              <a:t>glaucoma if instilled into the eye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A. </a:t>
            </a:r>
            <a:r>
              <a:rPr lang="en-US" dirty="0" err="1"/>
              <a:t>Physostigmine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B. Atropine</a:t>
            </a:r>
            <a:r>
              <a:rPr lang="en-US" i="1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C. </a:t>
            </a:r>
            <a:r>
              <a:rPr lang="en-US" dirty="0" err="1"/>
              <a:t>Pilocarpine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D. </a:t>
            </a:r>
            <a:r>
              <a:rPr lang="en-US" dirty="0" err="1"/>
              <a:t>Echothiophate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E</a:t>
            </a:r>
            <a:r>
              <a:rPr lang="en-US" dirty="0" smtClean="0"/>
              <a:t>. </a:t>
            </a:r>
            <a:r>
              <a:rPr lang="en-US" dirty="0" err="1" smtClean="0"/>
              <a:t>Bethanecol</a:t>
            </a:r>
            <a:r>
              <a:rPr lang="en-US" dirty="0"/>
              <a:t>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09600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Q10) A </a:t>
            </a:r>
            <a:r>
              <a:rPr lang="en-US" sz="2800" dirty="0">
                <a:solidFill>
                  <a:srgbClr val="C00000"/>
                </a:solidFill>
              </a:rPr>
              <a:t>50-year-old male farm worker is brought to </a:t>
            </a:r>
            <a:r>
              <a:rPr lang="en-US" sz="2800" dirty="0" smtClean="0">
                <a:solidFill>
                  <a:srgbClr val="C00000"/>
                </a:solidFill>
              </a:rPr>
              <a:t>the emergency room WITH </a:t>
            </a:r>
            <a:r>
              <a:rPr lang="en-US" sz="2800" dirty="0" err="1" smtClean="0">
                <a:solidFill>
                  <a:srgbClr val="C00000"/>
                </a:solidFill>
              </a:rPr>
              <a:t>s&amp;s</a:t>
            </a:r>
            <a:r>
              <a:rPr lang="en-US" sz="2800" dirty="0" smtClean="0">
                <a:solidFill>
                  <a:srgbClr val="C00000"/>
                </a:solidFill>
              </a:rPr>
              <a:t> lost </a:t>
            </a:r>
            <a:r>
              <a:rPr lang="en-US" sz="2800" dirty="0">
                <a:solidFill>
                  <a:srgbClr val="C00000"/>
                </a:solidFill>
              </a:rPr>
              <a:t>consciousness. His </a:t>
            </a:r>
            <a:r>
              <a:rPr lang="en-US" sz="2800" dirty="0" smtClean="0">
                <a:solidFill>
                  <a:srgbClr val="C00000"/>
                </a:solidFill>
              </a:rPr>
              <a:t>heart rate </a:t>
            </a:r>
            <a:r>
              <a:rPr lang="en-US" sz="2800" dirty="0">
                <a:solidFill>
                  <a:srgbClr val="C00000"/>
                </a:solidFill>
              </a:rPr>
              <a:t>is </a:t>
            </a:r>
            <a:r>
              <a:rPr lang="en-US" sz="2800" dirty="0" smtClean="0">
                <a:solidFill>
                  <a:srgbClr val="C00000"/>
                </a:solidFill>
              </a:rPr>
              <a:t>45 (low), </a:t>
            </a:r>
            <a:r>
              <a:rPr lang="en-US" sz="2800" dirty="0">
                <a:solidFill>
                  <a:srgbClr val="C00000"/>
                </a:solidFill>
              </a:rPr>
              <a:t>and his blood pressure is </a:t>
            </a:r>
            <a:r>
              <a:rPr lang="en-US" sz="2800" dirty="0" smtClean="0">
                <a:solidFill>
                  <a:srgbClr val="C00000"/>
                </a:solidFill>
              </a:rPr>
              <a:t>80/40(low) </a:t>
            </a:r>
            <a:r>
              <a:rPr lang="en-US" sz="2800" dirty="0">
                <a:solidFill>
                  <a:srgbClr val="C00000"/>
                </a:solidFill>
              </a:rPr>
              <a:t>mm Hg. </a:t>
            </a:r>
            <a:r>
              <a:rPr lang="en-US" sz="2800" dirty="0" smtClean="0">
                <a:solidFill>
                  <a:srgbClr val="C00000"/>
                </a:solidFill>
              </a:rPr>
              <a:t>He  is </a:t>
            </a:r>
            <a:r>
              <a:rPr lang="en-US" sz="2800" dirty="0">
                <a:solidFill>
                  <a:srgbClr val="C00000"/>
                </a:solidFill>
              </a:rPr>
              <a:t>sweating ,</a:t>
            </a:r>
            <a:r>
              <a:rPr lang="en-US" sz="2800" dirty="0" smtClean="0">
                <a:solidFill>
                  <a:srgbClr val="C00000"/>
                </a:solidFill>
              </a:rPr>
              <a:t> salivating, and urination . </a:t>
            </a:r>
            <a:r>
              <a:rPr lang="en-US" sz="2800" dirty="0">
                <a:solidFill>
                  <a:srgbClr val="C00000"/>
                </a:solidFill>
              </a:rPr>
              <a:t>Which of the </a:t>
            </a:r>
            <a:r>
              <a:rPr lang="en-US" sz="2800" dirty="0" smtClean="0">
                <a:solidFill>
                  <a:srgbClr val="C00000"/>
                </a:solidFill>
              </a:rPr>
              <a:t>following treatments is(the DOC) indicated?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r>
              <a:rPr lang="en-US" dirty="0"/>
              <a:t>A. </a:t>
            </a:r>
            <a:r>
              <a:rPr lang="en-US" dirty="0" smtClean="0"/>
              <a:t>Neostigmine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B. E</a:t>
            </a:r>
            <a:r>
              <a:rPr lang="en-US" dirty="0" smtClean="0"/>
              <a:t>pinephrine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C. </a:t>
            </a:r>
            <a:r>
              <a:rPr lang="en-US" dirty="0" smtClean="0"/>
              <a:t>Clonidine.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D. Atropine.</a:t>
            </a:r>
          </a:p>
          <a:p>
            <a:pPr marL="0" indent="0" algn="l" rtl="0">
              <a:buNone/>
            </a:pPr>
            <a:r>
              <a:rPr lang="en-US" dirty="0"/>
              <a:t>E. </a:t>
            </a:r>
            <a:r>
              <a:rPr lang="en-US" dirty="0" err="1"/>
              <a:t>Edrophonium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808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839200" cy="58975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Q11) A </a:t>
            </a:r>
            <a:r>
              <a:rPr lang="en-US" dirty="0">
                <a:solidFill>
                  <a:srgbClr val="C00000"/>
                </a:solidFill>
              </a:rPr>
              <a:t>68-year-old man presents to the emergency </a:t>
            </a:r>
            <a:r>
              <a:rPr lang="en-US" dirty="0" smtClean="0">
                <a:solidFill>
                  <a:srgbClr val="C00000"/>
                </a:solidFill>
              </a:rPr>
              <a:t>department with cardiogenic shock. </a:t>
            </a:r>
            <a:r>
              <a:rPr lang="en-US" dirty="0">
                <a:solidFill>
                  <a:srgbClr val="C00000"/>
                </a:solidFill>
              </a:rPr>
              <a:t>The patient </a:t>
            </a:r>
            <a:r>
              <a:rPr lang="en-US" dirty="0" smtClean="0">
                <a:solidFill>
                  <a:srgbClr val="C00000"/>
                </a:solidFill>
              </a:rPr>
              <a:t>requires immediate </a:t>
            </a:r>
            <a:r>
              <a:rPr lang="en-US" dirty="0">
                <a:solidFill>
                  <a:srgbClr val="C00000"/>
                </a:solidFill>
              </a:rPr>
              <a:t>drug therapy to improve his cardiac </a:t>
            </a:r>
            <a:r>
              <a:rPr lang="en-US" dirty="0" smtClean="0">
                <a:solidFill>
                  <a:srgbClr val="C00000"/>
                </a:solidFill>
              </a:rPr>
              <a:t>function. Which </a:t>
            </a:r>
            <a:r>
              <a:rPr lang="en-US" dirty="0">
                <a:solidFill>
                  <a:srgbClr val="C00000"/>
                </a:solidFill>
              </a:rPr>
              <a:t>one of the following drugs would be </a:t>
            </a:r>
            <a:r>
              <a:rPr lang="en-US" dirty="0" smtClean="0">
                <a:solidFill>
                  <a:srgbClr val="C00000"/>
                </a:solidFill>
              </a:rPr>
              <a:t>most beneficial?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A. Albuterol.</a:t>
            </a:r>
          </a:p>
          <a:p>
            <a:pPr marL="0" indent="0" algn="l" rtl="0">
              <a:buNone/>
            </a:pPr>
            <a:r>
              <a:rPr lang="en-US" dirty="0"/>
              <a:t>B. </a:t>
            </a:r>
            <a:r>
              <a:rPr lang="en-US" dirty="0" smtClean="0"/>
              <a:t>Dopamine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C. Epinephrine.</a:t>
            </a:r>
          </a:p>
          <a:p>
            <a:pPr marL="0" indent="0" algn="l" rtl="0">
              <a:buNone/>
            </a:pPr>
            <a:r>
              <a:rPr lang="en-US" dirty="0"/>
              <a:t>D. Norepinephrine.</a:t>
            </a:r>
          </a:p>
          <a:p>
            <a:pPr marL="0" indent="0" algn="l" rtl="0">
              <a:buNone/>
            </a:pPr>
            <a:r>
              <a:rPr lang="en-US" dirty="0"/>
              <a:t>E. Phenylephrine.</a:t>
            </a:r>
          </a:p>
        </p:txBody>
      </p:sp>
    </p:spTree>
    <p:extLst>
      <p:ext uri="{BB962C8B-B14F-4D97-AF65-F5344CB8AC3E}">
        <p14:creationId xmlns:p14="http://schemas.microsoft.com/office/powerpoint/2010/main" val="7046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Q12) Remedies for nasal stuffiness often contain which one of the following drugs?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A. </a:t>
            </a:r>
            <a:r>
              <a:rPr lang="en-US" dirty="0" smtClean="0"/>
              <a:t>Salbutamol.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B. Atropine.</a:t>
            </a:r>
          </a:p>
          <a:p>
            <a:pPr marL="0" indent="0" algn="l" rtl="0">
              <a:buNone/>
            </a:pPr>
            <a:r>
              <a:rPr lang="en-US" dirty="0"/>
              <a:t>C. Epinephrine.</a:t>
            </a:r>
          </a:p>
          <a:p>
            <a:pPr marL="0" indent="0" algn="l" rtl="0">
              <a:buNone/>
            </a:pPr>
            <a:r>
              <a:rPr lang="en-US" dirty="0"/>
              <a:t>D. Norepinephrine.</a:t>
            </a:r>
          </a:p>
          <a:p>
            <a:pPr marL="0" indent="0" algn="l" rtl="0">
              <a:buNone/>
            </a:pPr>
            <a:r>
              <a:rPr lang="en-US" dirty="0"/>
              <a:t>E. Phenylephrine.</a:t>
            </a:r>
          </a:p>
        </p:txBody>
      </p:sp>
    </p:spTree>
    <p:extLst>
      <p:ext uri="{BB962C8B-B14F-4D97-AF65-F5344CB8AC3E}">
        <p14:creationId xmlns:p14="http://schemas.microsoft.com/office/powerpoint/2010/main" val="28996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 smtClean="0"/>
              <a:t>Q13) give an Example direct  &amp; indirect muscarinic (cholinergic agonist)?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Q14) give an example of cholinergic antagonist?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Q15) give an example of non-depolarizing agent (competitive antagonist)??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Q16)the antidote of organophosphate poisoning? 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57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096000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800" dirty="0" smtClean="0"/>
              <a:t>Q17) A </a:t>
            </a:r>
            <a:r>
              <a:rPr lang="en-US" sz="2800" dirty="0"/>
              <a:t>60-year-old asthmatic man comes in for a </a:t>
            </a:r>
            <a:r>
              <a:rPr lang="en-US" sz="2800" dirty="0" smtClean="0"/>
              <a:t>checkup and </a:t>
            </a:r>
            <a:r>
              <a:rPr lang="en-US" sz="2800" dirty="0"/>
              <a:t>complains that he is having some difficulty </a:t>
            </a:r>
            <a:r>
              <a:rPr lang="en-US" sz="2800" dirty="0" smtClean="0"/>
              <a:t>in “starting </a:t>
            </a:r>
            <a:r>
              <a:rPr lang="en-US" sz="2800" dirty="0"/>
              <a:t>to urinate.” </a:t>
            </a:r>
            <a:r>
              <a:rPr lang="en-US" sz="2800" dirty="0" smtClean="0"/>
              <a:t>Physical examination indicates that </a:t>
            </a:r>
            <a:r>
              <a:rPr lang="en-US" sz="2800" dirty="0"/>
              <a:t>the man has a blood pressure of 160/100 mm </a:t>
            </a:r>
            <a:r>
              <a:rPr lang="en-US" sz="2800" dirty="0" smtClean="0"/>
              <a:t>Hg and </a:t>
            </a:r>
            <a:r>
              <a:rPr lang="en-US" sz="2800" dirty="0"/>
              <a:t>a slightly enlarged prostate. Which of the </a:t>
            </a:r>
            <a:r>
              <a:rPr lang="en-US" sz="2800" dirty="0" smtClean="0"/>
              <a:t>following medications </a:t>
            </a:r>
            <a:r>
              <a:rPr lang="en-US" sz="2800" dirty="0"/>
              <a:t>would be useful in treating both </a:t>
            </a:r>
            <a:r>
              <a:rPr lang="en-US" sz="2800" dirty="0" smtClean="0"/>
              <a:t>of these </a:t>
            </a:r>
            <a:r>
              <a:rPr lang="en-US" sz="2800" dirty="0"/>
              <a:t>conditions</a:t>
            </a:r>
            <a:r>
              <a:rPr lang="en-US" sz="2800" dirty="0" smtClean="0"/>
              <a:t>?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lvl="1" indent="0" algn="l" rtl="0">
              <a:buNone/>
            </a:pPr>
            <a:r>
              <a:rPr lang="en-US" dirty="0"/>
              <a:t>A. </a:t>
            </a:r>
            <a:r>
              <a:rPr lang="en-US" sz="3200" dirty="0" err="1" smtClean="0">
                <a:latin typeface="+mj-lt"/>
              </a:rPr>
              <a:t>Tamsulosin</a:t>
            </a:r>
            <a:r>
              <a:rPr lang="en-US" sz="3200" dirty="0" smtClean="0">
                <a:latin typeface="+mj-lt"/>
              </a:rPr>
              <a:t>.</a:t>
            </a:r>
            <a:endParaRPr lang="en-US" sz="3200" dirty="0">
              <a:latin typeface="+mj-lt"/>
            </a:endParaRPr>
          </a:p>
          <a:p>
            <a:pPr marL="0" indent="0" algn="l" rtl="0">
              <a:buNone/>
            </a:pPr>
            <a:r>
              <a:rPr lang="en-US" dirty="0"/>
              <a:t>B. </a:t>
            </a:r>
            <a:r>
              <a:rPr lang="en-US" dirty="0" err="1" smtClean="0"/>
              <a:t>Prazocine</a:t>
            </a:r>
            <a:r>
              <a:rPr lang="en-US" dirty="0" smtClean="0"/>
              <a:t>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C. </a:t>
            </a:r>
            <a:r>
              <a:rPr lang="en-US" dirty="0" err="1" smtClean="0"/>
              <a:t>Phentolamine</a:t>
            </a:r>
            <a:r>
              <a:rPr lang="en-US" dirty="0" smtClean="0"/>
              <a:t>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D. Propranolol.</a:t>
            </a:r>
          </a:p>
          <a:p>
            <a:pPr marL="0" indent="0" algn="l" rtl="0">
              <a:buNone/>
            </a:pPr>
            <a:r>
              <a:rPr lang="en-US" dirty="0"/>
              <a:t>E. </a:t>
            </a:r>
            <a:r>
              <a:rPr lang="en-US" dirty="0" smtClean="0"/>
              <a:t>Clonidine.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0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mtClean="0"/>
              <a:t>β </a:t>
            </a:r>
            <a:r>
              <a:rPr lang="en-US" altLang="en-US" smtClean="0"/>
              <a:t>adrenoceptor antagonists</a:t>
            </a:r>
            <a:br>
              <a:rPr lang="en-US" altLang="en-US" smtClean="0"/>
            </a:br>
            <a:endParaRPr lang="en-US" alt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06135"/>
              </p:ext>
            </p:extLst>
          </p:nvPr>
        </p:nvGraphicFramePr>
        <p:xfrm>
          <a:off x="0" y="1031531"/>
          <a:ext cx="9067800" cy="5678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/>
                <a:gridCol w="4800600"/>
              </a:tblGrid>
              <a:tr h="5638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Blocks β1, β2 (non selective)</a:t>
                      </a:r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</a:tr>
              <a:tr h="445169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Ex, Propranolol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  <a:tr h="4451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Action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Indication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590">
                <a:tc>
                  <a:txBody>
                    <a:bodyPr/>
                    <a:lstStyle/>
                    <a:p>
                      <a:pPr algn="l" rtl="0" eaLnBrk="1" hangingPunct="1"/>
                      <a:r>
                        <a:rPr lang="en-US" altLang="en-US" sz="2000" b="1" u="sng" dirty="0" smtClean="0"/>
                        <a:t>heart: </a:t>
                      </a:r>
                      <a:r>
                        <a:rPr lang="en-US" altLang="en-US" sz="2000" dirty="0" smtClean="0"/>
                        <a:t>Decreased heart rate </a:t>
                      </a:r>
                    </a:p>
                    <a:p>
                      <a:pPr algn="l" rtl="0" eaLnBrk="1" hangingPunct="1"/>
                      <a:r>
                        <a:rPr lang="en-US" altLang="en-US" sz="2000" dirty="0" smtClean="0"/>
                        <a:t>            Decreased force of contraction</a:t>
                      </a:r>
                    </a:p>
                    <a:p>
                      <a:pPr algn="l" rtl="0" eaLnBrk="1" hangingPunct="1"/>
                      <a:r>
                        <a:rPr lang="en-US" altLang="en-US" sz="2000" dirty="0" smtClean="0"/>
                        <a:t>            Decreased CO</a:t>
                      </a:r>
                    </a:p>
                    <a:p>
                      <a:pPr algn="l" rtl="0" eaLnBrk="1" hangingPunct="1"/>
                      <a:r>
                        <a:rPr lang="en-US" altLang="en-US" sz="2000" dirty="0" smtClean="0"/>
                        <a:t>            Reduced heart excitability. </a:t>
                      </a:r>
                    </a:p>
                    <a:p>
                      <a:pPr algn="l" rtl="0" eaLnBrk="1" hangingPunct="1"/>
                      <a:endParaRPr lang="en-US" altLang="en-US" sz="2000" b="1" u="sng" dirty="0" smtClean="0"/>
                    </a:p>
                    <a:p>
                      <a:pPr algn="l" rtl="0" eaLnBrk="1" hangingPunct="1"/>
                      <a:r>
                        <a:rPr lang="en-US" altLang="en-US" sz="2000" b="1" u="sng" dirty="0" smtClean="0"/>
                        <a:t>Kidneys: </a:t>
                      </a:r>
                      <a:r>
                        <a:rPr lang="en-US" altLang="en-US" sz="2000" dirty="0" smtClean="0"/>
                        <a:t>Decreased renin secretion from kidneys</a:t>
                      </a:r>
                      <a:r>
                        <a:rPr lang="en-US" altLang="en-US" sz="2000" baseline="0" dirty="0" smtClean="0"/>
                        <a:t>  </a:t>
                      </a:r>
                      <a:r>
                        <a:rPr lang="en-US" altLang="en-US" sz="2000" baseline="0" dirty="0" smtClean="0">
                          <a:sym typeface="Wingdings" panose="05000000000000000000" pitchFamily="2" charset="2"/>
                        </a:rPr>
                        <a:t>  B.P ????? </a:t>
                      </a:r>
                    </a:p>
                    <a:p>
                      <a:pPr algn="l" rtl="0" eaLnBrk="1" hangingPunct="1"/>
                      <a:endParaRPr lang="en-US" altLang="en-US" sz="2000" dirty="0" smtClean="0"/>
                    </a:p>
                    <a:p>
                      <a:pPr algn="l" rtl="0" eaLnBrk="1" hangingPunct="1"/>
                      <a:endParaRPr lang="en-US" altLang="en-US" sz="2000" b="1" u="sng" dirty="0" smtClean="0"/>
                    </a:p>
                    <a:p>
                      <a:pPr algn="l" rtl="0" eaLnBrk="1" hangingPunct="1"/>
                      <a:r>
                        <a:rPr lang="en-US" altLang="en-US" sz="2000" b="1" u="sng" dirty="0" smtClean="0"/>
                        <a:t>Respiratory : </a:t>
                      </a:r>
                      <a:r>
                        <a:rPr lang="en-US" altLang="en-US" sz="2000" dirty="0" smtClean="0"/>
                        <a:t>bronchospasm.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Hypertension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↓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CO,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↓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renin release)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2.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Migraine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3. </a:t>
                      </a:r>
                      <a:r>
                        <a:rPr lang="en-US" sz="2800" dirty="0" smtClean="0"/>
                        <a:t>Angina pectoris &amp; cardiac arrhythmias.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dirty="0" smtClean="0"/>
                        <a:t>4. </a:t>
                      </a:r>
                      <a:r>
                        <a:rPr lang="en-US" sz="2800" i="0" dirty="0" smtClean="0"/>
                        <a:t>palpitation</a:t>
                      </a:r>
                      <a:r>
                        <a:rPr lang="en-US" sz="2800" i="0" baseline="0" dirty="0" smtClean="0"/>
                        <a:t> </a:t>
                      </a:r>
                      <a:r>
                        <a:rPr lang="en-US" sz="2800" i="0" baseline="0" dirty="0" smtClean="0"/>
                        <a:t>and </a:t>
                      </a:r>
                      <a:r>
                        <a:rPr lang="en-US" sz="2800" i="0" baseline="0" dirty="0" smtClean="0"/>
                        <a:t>tremor.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5.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Hyperthyroidism.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(Thyrotoxicosis</a:t>
                      </a:r>
                      <a:r>
                        <a:rPr lang="en-US" sz="2800" dirty="0" smtClean="0"/>
                        <a:t>)</a:t>
                      </a:r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9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Q18) the indication of Epinephrine( adrenaline)?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Q19) stimulation Sympathetic pathway lead to :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688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Q20) which of the following classes can be given (treatment) in urinary retention </a:t>
            </a:r>
            <a:r>
              <a:rPr lang="en-US" dirty="0" smtClean="0"/>
              <a:t>?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1- cholinergic </a:t>
            </a:r>
            <a:r>
              <a:rPr lang="en-US" dirty="0" smtClean="0"/>
              <a:t>agonist.</a:t>
            </a:r>
          </a:p>
          <a:p>
            <a:pPr marL="0" indent="0" algn="l" rtl="0">
              <a:buNone/>
            </a:pPr>
            <a:r>
              <a:rPr lang="en-US" dirty="0" smtClean="0"/>
              <a:t>2- cholinergic antagonist.</a:t>
            </a:r>
          </a:p>
          <a:p>
            <a:pPr marL="0" indent="0" algn="l" rtl="0">
              <a:buNone/>
            </a:pPr>
            <a:r>
              <a:rPr lang="en-US" dirty="0" smtClean="0"/>
              <a:t>3- adrenergic agonist.</a:t>
            </a:r>
          </a:p>
          <a:p>
            <a:pPr marL="0" indent="0" algn="l" rtl="0">
              <a:buNone/>
            </a:pPr>
            <a:r>
              <a:rPr lang="en-US" dirty="0" smtClean="0"/>
              <a:t>4- adrenergic antagonist.</a:t>
            </a:r>
          </a:p>
          <a:p>
            <a:pPr marL="0" indent="0" algn="l" rtl="0">
              <a:buNone/>
            </a:pPr>
            <a:r>
              <a:rPr lang="en-US" dirty="0" smtClean="0"/>
              <a:t>5- 1 &amp; 4. 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44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248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/>
              <a:t>                       </a:t>
            </a:r>
          </a:p>
          <a:p>
            <a:pPr algn="ctr">
              <a:buFont typeface="Arial" charset="0"/>
              <a:buNone/>
            </a:pPr>
            <a:r>
              <a:rPr lang="en-US" altLang="en-US" sz="6000" b="1" dirty="0" smtClean="0"/>
              <a:t>           </a:t>
            </a:r>
            <a:r>
              <a:rPr lang="en-US" altLang="en-US" sz="6000" b="1" dirty="0">
                <a:latin typeface="Arial" charset="0"/>
                <a:cs typeface="Arial" charset="0"/>
              </a:rPr>
              <a:t>G</a:t>
            </a:r>
            <a:r>
              <a:rPr lang="en-US" altLang="en-US" sz="6000" b="1" dirty="0" smtClean="0">
                <a:latin typeface="Arial" charset="0"/>
                <a:cs typeface="Arial" charset="0"/>
              </a:rPr>
              <a:t>ood </a:t>
            </a:r>
            <a:r>
              <a:rPr lang="en-US" altLang="en-US" sz="6000" b="1" dirty="0">
                <a:latin typeface="Arial" charset="0"/>
                <a:cs typeface="Arial" charset="0"/>
              </a:rPr>
              <a:t>L</a:t>
            </a:r>
            <a:r>
              <a:rPr lang="en-US" altLang="en-US" sz="6000" b="1" dirty="0" smtClean="0">
                <a:latin typeface="Arial" charset="0"/>
                <a:cs typeface="Arial" charset="0"/>
              </a:rPr>
              <a:t>uck </a:t>
            </a:r>
          </a:p>
        </p:txBody>
      </p:sp>
      <p:pic>
        <p:nvPicPr>
          <p:cNvPr id="7170" name="Picture 2" descr="http://t2.gstatic.com/images?q=tbn:ANd9GcRJ6UsJx9OOy2RN-FqXpN3tFHNvZRh3GtZumsorGbAIIKoW-Vka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5105400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822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Beta-adrenergic blockers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4040188" cy="6397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0"/>
            <a:r>
              <a:rPr lang="en-US" dirty="0"/>
              <a:t>Side effect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2133600"/>
            <a:ext cx="4572000" cy="46482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dirty="0"/>
              <a:t>Bronchoconstriction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dirty="0" smtClean="0"/>
              <a:t>Hypotension, Bradycardia.</a:t>
            </a:r>
            <a:endParaRPr lang="en-US" altLang="en-US" dirty="0"/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dirty="0"/>
              <a:t>↓ blood flow to the </a:t>
            </a:r>
            <a:r>
              <a:rPr lang="en-US" altLang="en-US" dirty="0" smtClean="0"/>
              <a:t>extremities.(cold extremities) </a:t>
            </a:r>
            <a:endParaRPr lang="en-US" altLang="en-US" dirty="0"/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dirty="0" smtClean="0"/>
              <a:t>Nightmares , vivid dreams  (propranolol)</a:t>
            </a:r>
            <a:endParaRPr lang="en-US" altLang="en-US" dirty="0"/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dirty="0"/>
              <a:t>Masking symptoms of </a:t>
            </a:r>
            <a:r>
              <a:rPr lang="en-US" altLang="en-US" dirty="0" err="1" smtClean="0"/>
              <a:t>hypoglycemia.</a:t>
            </a:r>
            <a:r>
              <a:rPr lang="en-US" altLang="en-US" dirty="0" err="1" smtClean="0">
                <a:solidFill>
                  <a:srgbClr val="FF0000"/>
                </a:solidFill>
              </a:rPr>
              <a:t>HOW</a:t>
            </a:r>
            <a:r>
              <a:rPr lang="en-US" altLang="en-US" dirty="0" smtClean="0">
                <a:solidFill>
                  <a:srgbClr val="FF0000"/>
                </a:solidFill>
              </a:rPr>
              <a:t>?? </a:t>
            </a:r>
            <a:endParaRPr lang="en-US" altLang="en-US" dirty="0">
              <a:solidFill>
                <a:srgbClr val="FF0000"/>
              </a:solidFill>
            </a:endParaRP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dirty="0"/>
              <a:t>Sexual dysfunction in </a:t>
            </a:r>
            <a:r>
              <a:rPr lang="en-US" altLang="en-US" dirty="0" smtClean="0"/>
              <a:t>males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dirty="0" smtClean="0"/>
              <a:t>Fatigue  (DUE TO reduce CO)</a:t>
            </a:r>
            <a:endParaRPr lang="en-US" altLang="en-US" dirty="0"/>
          </a:p>
          <a:p>
            <a:pPr algn="l" rt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4041775" cy="6397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0"/>
            <a:r>
              <a:rPr lang="en-US" dirty="0" smtClean="0"/>
              <a:t>Contraindications &amp; caution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286000"/>
            <a:ext cx="4114800" cy="4332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lvl="1" indent="0" rtl="0">
              <a:buNone/>
            </a:pPr>
            <a:r>
              <a:rPr lang="en-US" altLang="en-US" sz="3200" dirty="0" smtClean="0"/>
              <a:t>1. Heart block</a:t>
            </a:r>
          </a:p>
          <a:p>
            <a:pPr marL="457200" lvl="1" indent="0" rtl="0">
              <a:buNone/>
            </a:pPr>
            <a:r>
              <a:rPr lang="en-US" altLang="en-US" sz="3200" dirty="0" smtClean="0"/>
              <a:t>2.  Heart failure (not all drugs)</a:t>
            </a:r>
          </a:p>
          <a:p>
            <a:pPr marL="457200" lvl="1" indent="0" rtl="0">
              <a:buNone/>
            </a:pPr>
            <a:r>
              <a:rPr lang="en-US" altLang="en-US" sz="3200" dirty="0" smtClean="0">
                <a:solidFill>
                  <a:srgbClr val="FF0000"/>
                </a:solidFill>
              </a:rPr>
              <a:t>slow </a:t>
            </a:r>
            <a:r>
              <a:rPr lang="en-US" altLang="en-US" sz="3200" dirty="0">
                <a:solidFill>
                  <a:srgbClr val="FF0000"/>
                </a:solidFill>
              </a:rPr>
              <a:t>disease progression </a:t>
            </a:r>
          </a:p>
          <a:p>
            <a:pPr marL="457200" lvl="1" indent="0" rtl="0">
              <a:buNone/>
            </a:pPr>
            <a:r>
              <a:rPr lang="en-US" altLang="en-US" sz="3200" dirty="0" smtClean="0"/>
              <a:t>3. Diabetes </a:t>
            </a:r>
            <a:r>
              <a:rPr lang="en-US" altLang="en-US" sz="3200" dirty="0"/>
              <a:t>(caution</a:t>
            </a:r>
            <a:r>
              <a:rPr lang="en-US" altLang="en-US" sz="3600" dirty="0" smtClean="0"/>
              <a:t>)</a:t>
            </a:r>
          </a:p>
          <a:p>
            <a:pPr marL="457200" lvl="1" indent="0" rtl="0">
              <a:buNone/>
            </a:pPr>
            <a:r>
              <a:rPr lang="en-US" altLang="en-US" sz="3600" dirty="0" smtClean="0"/>
              <a:t>4. Asthma </a:t>
            </a:r>
            <a:endParaRPr lang="en-US" alt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5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Blocks β1, β2 (non selective)</a:t>
            </a:r>
          </a:p>
          <a:p>
            <a:pPr marL="0" indent="0" algn="ctr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Ex. </a:t>
            </a:r>
          </a:p>
          <a:p>
            <a:pPr marL="0" indent="0" algn="ctr" rtl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Timolol</a:t>
            </a:r>
            <a:r>
              <a:rPr lang="en-US" dirty="0" smtClean="0">
                <a:solidFill>
                  <a:srgbClr val="C00000"/>
                </a:solidFill>
              </a:rPr>
              <a:t> :Eye drops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Eye </a:t>
            </a:r>
            <a:r>
              <a:rPr lang="en-US" dirty="0"/>
              <a:t>: Decreased production of aqueous humor in eye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Uses: Glaucoma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3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42584"/>
              </p:ext>
            </p:extLst>
          </p:nvPr>
        </p:nvGraphicFramePr>
        <p:xfrm>
          <a:off x="762000" y="228601"/>
          <a:ext cx="7391400" cy="6422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1400"/>
              </a:tblGrid>
              <a:tr h="1155221">
                <a:tc>
                  <a:txBody>
                    <a:bodyPr/>
                    <a:lstStyle/>
                    <a:p>
                      <a:pPr algn="ctr" rtl="0"/>
                      <a:endParaRPr lang="en-US" sz="2400" b="1" i="0" dirty="0" smtClean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  <a:p>
                      <a:pPr algn="ctr" rtl="0"/>
                      <a:r>
                        <a:rPr lang="en-US" sz="2400" b="1" i="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Selective </a:t>
                      </a:r>
                      <a:r>
                        <a:rPr lang="el-GR" sz="2400" b="1" i="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β-</a:t>
                      </a:r>
                      <a:r>
                        <a:rPr lang="en-US" sz="2400" b="1" i="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 antagonists </a:t>
                      </a:r>
                      <a:endParaRPr lang="en-US" sz="2400" i="0" dirty="0"/>
                    </a:p>
                  </a:txBody>
                  <a:tcPr/>
                </a:tc>
              </a:tr>
              <a:tr h="805153"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0" dirty="0" smtClean="0">
                          <a:latin typeface="Arial Narrow" pitchFamily="34" charset="0"/>
                        </a:rPr>
                        <a:t>block </a:t>
                      </a:r>
                      <a:r>
                        <a:rPr lang="el-GR" sz="2400" i="0" dirty="0" smtClean="0">
                          <a:latin typeface="Arial Narrow" pitchFamily="34" charset="0"/>
                        </a:rPr>
                        <a:t>β-</a:t>
                      </a:r>
                      <a:r>
                        <a:rPr lang="en-US" sz="2400" i="0" dirty="0" smtClean="0">
                          <a:latin typeface="Arial Narrow" pitchFamily="34" charset="0"/>
                        </a:rPr>
                        <a:t> 1 </a:t>
                      </a:r>
                      <a:r>
                        <a:rPr lang="en-US" sz="2400" i="0" baseline="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altLang="en-US" sz="2400" dirty="0" smtClean="0"/>
                        <a:t>called </a:t>
                      </a:r>
                      <a:r>
                        <a:rPr lang="en-US" altLang="en-US" sz="2400" dirty="0" err="1" smtClean="0"/>
                        <a:t>cardioselective</a:t>
                      </a:r>
                      <a:r>
                        <a:rPr lang="en-US" altLang="en-US" sz="2400" dirty="0" smtClean="0"/>
                        <a:t> beta blockers)</a:t>
                      </a:r>
                      <a:endParaRPr lang="en-US" sz="2400" i="0" dirty="0"/>
                    </a:p>
                  </a:txBody>
                  <a:tcPr/>
                </a:tc>
              </a:tr>
              <a:tr h="671342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i="0" dirty="0" smtClean="0">
                          <a:solidFill>
                            <a:srgbClr val="0070C0"/>
                          </a:solidFill>
                        </a:rPr>
                        <a:t>Atenolol</a:t>
                      </a:r>
                      <a:r>
                        <a:rPr lang="en-US" sz="2400" b="1" i="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2400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91046">
                <a:tc>
                  <a:txBody>
                    <a:bodyPr/>
                    <a:lstStyle/>
                    <a:p>
                      <a:pPr algn="l" rtl="0"/>
                      <a:endParaRPr lang="en-US" sz="2000" i="0" baseline="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 smtClean="0"/>
                        <a:t>Indication</a:t>
                      </a:r>
                      <a:r>
                        <a:rPr lang="en-US" altLang="en-US" sz="2800" baseline="0" dirty="0" smtClean="0"/>
                        <a:t> :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 smtClean="0"/>
                        <a:t>For hypertensive patients with impaired pulmonary function 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latin typeface="Arial Narrow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 Narrow" pitchFamily="34" charset="0"/>
                        </a:rPr>
                        <a:t>are useful in diabetic hypertensive patients who are receiving insulin or oral hypoglycemic agents.??</a:t>
                      </a:r>
                      <a:endParaRPr lang="ar-JO" sz="2800" dirty="0" smtClean="0">
                        <a:latin typeface="Arial Narrow" pitchFamily="34" charset="0"/>
                      </a:endParaRPr>
                    </a:p>
                    <a:p>
                      <a:pPr algn="l" rtl="0"/>
                      <a:endParaRPr lang="en-US" sz="200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2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6455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Special conditions—beta blockers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 rtl="0" eaLnBrk="1" hangingPunct="1"/>
            <a:endParaRPr lang="en-US" altLang="en-US" dirty="0" smtClean="0"/>
          </a:p>
          <a:p>
            <a:pPr marL="0" indent="0" algn="ctr" rtl="0" eaLnBrk="1" hangingPunct="1">
              <a:buNone/>
            </a:pPr>
            <a:r>
              <a:rPr lang="en-US" altLang="en-US" dirty="0" smtClean="0"/>
              <a:t>Suddenly withdrawal B-blocker Can </a:t>
            </a:r>
            <a:r>
              <a:rPr lang="en-US" altLang="en-US" dirty="0"/>
              <a:t>result in severe hypertension. </a:t>
            </a:r>
            <a:endParaRPr lang="en-US" altLang="en-US" dirty="0" smtClean="0"/>
          </a:p>
          <a:p>
            <a:pPr algn="l" rtl="0" eaLnBrk="1" hangingPunct="1"/>
            <a:endParaRPr lang="en-US" altLang="en-US" dirty="0"/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This is due to up regulation of B receptors</a:t>
            </a:r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 algn="l" rtl="0" eaLnBrk="1" hangingPunct="1">
              <a:buNone/>
              <a:defRPr/>
            </a:pPr>
            <a:endParaRPr lang="en-US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Thus the dose of these drugs must be tapered over 2 to 3 </a:t>
            </a:r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weeks.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410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caution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B-blockers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Symptoms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hypoglycemia(tremor ,sweating, palpitation)  </a:t>
            </a:r>
            <a:r>
              <a:rPr lang="en-US" dirty="0">
                <a:latin typeface="Arial" pitchFamily="34" charset="0"/>
                <a:cs typeface="Arial" pitchFamily="34" charset="0"/>
              </a:rPr>
              <a:t>mediated by sympathetic discharge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This symptoms will </a:t>
            </a:r>
            <a:r>
              <a:rPr lang="en-US" dirty="0">
                <a:latin typeface="Arial" pitchFamily="34" charset="0"/>
                <a:cs typeface="Arial" pitchFamily="34" charset="0"/>
              </a:rPr>
              <a:t>be masked except 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sweating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????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Also, B-blockers decrease glucose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1332</Words>
  <Application>Microsoft Office PowerPoint</Application>
  <PresentationFormat>On-screen Show (4:3)</PresentationFormat>
  <Paragraphs>220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Adrenergic Antagonists</vt:lpstr>
      <vt:lpstr>Adrenergic Antagonists</vt:lpstr>
      <vt:lpstr>β adrenoceptor antagonists </vt:lpstr>
      <vt:lpstr>Beta-adrenergic blockers</vt:lpstr>
      <vt:lpstr>PowerPoint Presentation</vt:lpstr>
      <vt:lpstr>PowerPoint Presentation</vt:lpstr>
      <vt:lpstr>PowerPoint Presentation</vt:lpstr>
      <vt:lpstr>Special conditions—beta blockers</vt:lpstr>
      <vt:lpstr>Why caution 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Combination selectivity</vt:lpstr>
      <vt:lpstr>HERAT FAILURE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Adrenergic Antagonists</dc:title>
  <dc:creator>Hp</dc:creator>
  <cp:lastModifiedBy>Hp</cp:lastModifiedBy>
  <cp:revision>3</cp:revision>
  <dcterms:created xsi:type="dcterms:W3CDTF">2015-03-10T10:09:10Z</dcterms:created>
  <dcterms:modified xsi:type="dcterms:W3CDTF">2015-03-10T11:20:02Z</dcterms:modified>
</cp:coreProperties>
</file>